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1397" r:id="rId4"/>
    <p:sldId id="21398" r:id="rId5"/>
    <p:sldId id="21399" r:id="rId6"/>
    <p:sldId id="21400" r:id="rId7"/>
    <p:sldId id="21341" r:id="rId8"/>
    <p:sldId id="21394" r:id="rId9"/>
    <p:sldId id="21395" r:id="rId10"/>
    <p:sldId id="21396" r:id="rId11"/>
  </p:sldIdLst>
  <p:sldSz cx="12192000" cy="6858000"/>
  <p:notesSz cx="6858000" cy="9144000"/>
  <p:defaultTextStyle>
    <a:defPPr>
      <a:defRPr lang="ja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681"/>
  </p:normalViewPr>
  <p:slideViewPr>
    <p:cSldViewPr snapToGrid="0">
      <p:cViewPr varScale="1">
        <p:scale>
          <a:sx n="99" d="100"/>
          <a:sy n="99" d="100"/>
        </p:scale>
        <p:origin x="9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F61FD6-B120-B795-14EA-C911086C79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CFC61C7-AC0B-6147-9CC1-E7D16AC74B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EEC3248-FC14-FA5E-D01A-1F57A8EF9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881A4C-77C7-DA75-6C0F-31AA31386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F816A79-AD34-1215-79E9-690A44101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38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959150-69AE-0DD9-E9FF-595D2083D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E8ABCD2-C080-D1FB-D811-EFE9633E2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AE8888D-32FE-234C-BC14-15173F84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3B16FC0-8FC9-AE37-637A-C5F1711E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435483-B818-D168-6651-5D4128DEC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6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DA7AC90-27A1-2C19-AF25-37FFD2346C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522D793-75E0-77BD-0A0F-E943F421C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D2DDD66-978C-CEC7-A9DA-C8C1E275B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65AFE3-3C11-AA98-073E-18FDC7EC3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F4ECDB5-FC04-5050-BB9D-580A14077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089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599C08E-8461-62A5-5F46-DE6ACAA3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979789-BE4C-DA81-CEB1-687D4284C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49B8F94-A0C3-42AC-CE84-2E7DC0771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ECE21A8-DD5A-E7E2-81AC-598C1EA89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E1F9E5B-ABCE-A5FF-BCFE-74F84CFF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39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9D1744-2D90-0F47-7541-CCBA1FAB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EF6640C-52E3-41AC-D9C1-98D0C05E1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B5D3F0-A3B0-B3DD-5F2C-767EFEF0D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A0B6157-B214-353E-72D6-497A58540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00B48C-783B-312D-E16D-A38FEA28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59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04640-99C3-82F3-E12E-1F3305BA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5E0D7C-DE99-B2B3-1F88-04BE9A1F5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B3A3A00-8C34-CEC5-9922-E5C03CDDD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1D1FCC2-BE77-84AA-A854-586A338E3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F1567C6-06A0-E4FF-0AC1-6076D1CAE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1A62D5A-C7CE-1D26-B043-98C7EADD2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21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CEEB82-15A3-89FF-08F7-B3B846249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FD07282-7CF3-329C-3E3E-C080DC96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4B367611-1CE6-8E27-3203-B3AAA373E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63B49F24-EE34-30AC-80A3-289134E66E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2FAC6A4-5C6E-6DBF-5BAB-160F65D58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0325AC4-E47A-6853-4624-37ACF64DB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F202B43-1788-44F4-37D6-0E56FB9E0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7E205BA-AA57-677C-D681-A5EAA58EB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46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3EC473-8DCF-1BF8-4B3F-5DD592F85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1E5E1DD-6087-C67C-1630-BCD75640B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9FEC5A-EB38-4410-8E45-DF0755C3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F3F459C-FBCB-4F7C-0213-4E0D5160F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878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600DAD6-FD67-07A8-C2E1-DE201106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BC63A6A-EE87-BB83-6EC4-CF543321F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ED9E6F-EDA1-FCF9-421C-8F9FD45F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107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760D7E-75B1-D316-6BB8-7F417D73B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FF5FF7-FFA2-43D8-96EC-7F8E31BCA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57E90AD-E4A4-FAE1-C250-5C28C3DA8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05EBE66-511D-A922-64D4-229F2E530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10696BE-E5C0-0894-F3A9-18044F8FF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AEBDC70-6FDC-55F3-3CD8-93B3A6503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881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BC7677B-AD6D-FFAC-076E-C1EF89239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52B8435-4B38-3B68-5B45-74A13A46A4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5D3F04-6A4B-C5FC-BFE0-281E1EB43D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B64B18-28E1-7732-832B-F6DB4852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D4B9867F-86F8-8B80-05D0-3B342CBD1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FDD73D-AB9D-DE24-3D22-B5095FC71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279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25A0055-EB30-086E-8B7C-196AD237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D6711D-7A3A-C18E-E81D-AD6FE8A94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B751E8-55FB-19DE-AD44-45973BFFCD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943EE9-E9F9-A346-92ED-CB5603CD8C8D}" type="datetimeFigureOut">
              <a:rPr lang="en-GB" smtClean="0"/>
              <a:t>15/08/2025</a:t>
            </a:fld>
            <a:endParaRPr lang="en-GB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FFAB10A-598B-C398-5944-CF896BF89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661B535-F7E9-4C67-2BC8-8B8C886B1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EC23AB-E85B-2A4D-9B78-983C02B2A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53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65B2FE-D670-CD6A-7B5C-62C1F19E62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R&amp;S calibration kit with Keysight VNA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5F5490C-D9A7-48E8-22F5-32EDC8823C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Akira Miyazaki</a:t>
            </a:r>
          </a:p>
        </p:txBody>
      </p:sp>
    </p:spTree>
    <p:extLst>
      <p:ext uri="{BB962C8B-B14F-4D97-AF65-F5344CB8AC3E}">
        <p14:creationId xmlns:p14="http://schemas.microsoft.com/office/powerpoint/2010/main" val="315242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D30F3C-C2C5-8FEF-7C96-6CB99FC2F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9392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7B94989-D875-D80B-094D-530B909521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64" y="1622412"/>
            <a:ext cx="5574733" cy="4183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タイトル 2">
            <a:extLst>
              <a:ext uri="{FF2B5EF4-FFF2-40B4-BE49-F238E27FC236}">
                <a16:creationId xmlns:a16="http://schemas.microsoft.com/office/drawing/2014/main" id="{584D9549-4CF7-C8EE-4DE9-8F3362AB3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231" y="81097"/>
            <a:ext cx="10515600" cy="993745"/>
          </a:xfrm>
        </p:spPr>
        <p:txBody>
          <a:bodyPr/>
          <a:lstStyle/>
          <a:p>
            <a:r>
              <a:rPr lang="en-GB" dirty="0"/>
              <a:t>What we (IAS) have in Orsay</a:t>
            </a:r>
          </a:p>
        </p:txBody>
      </p:sp>
      <p:pic>
        <p:nvPicPr>
          <p:cNvPr id="6" name="図 5" descr="ボックス, 座る, 記号, 鳥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F89E156-79B0-0EB0-D7DF-C74B604C1F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358" y="1622412"/>
            <a:ext cx="5588000" cy="41910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903A8D5-02DE-5FCB-6BEA-18B19581E5D5}"/>
              </a:ext>
            </a:extLst>
          </p:cNvPr>
          <p:cNvSpPr txBox="1"/>
          <p:nvPr/>
        </p:nvSpPr>
        <p:spPr>
          <a:xfrm>
            <a:off x="1426335" y="936998"/>
            <a:ext cx="3274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2800" dirty="0"/>
              <a:t>KEYSIGHT N5224B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B2B34D4-776B-FC6A-1D52-807A273BF785}"/>
              </a:ext>
            </a:extLst>
          </p:cNvPr>
          <p:cNvSpPr txBox="1"/>
          <p:nvPr/>
        </p:nvSpPr>
        <p:spPr>
          <a:xfrm>
            <a:off x="8081317" y="936998"/>
            <a:ext cx="2299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2800" dirty="0"/>
              <a:t>R&amp;S ZV-Z229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6C1A365-78C2-2495-95C7-504BFF4F5542}"/>
              </a:ext>
            </a:extLst>
          </p:cNvPr>
          <p:cNvSpPr txBox="1"/>
          <p:nvPr/>
        </p:nvSpPr>
        <p:spPr>
          <a:xfrm>
            <a:off x="347730" y="5903893"/>
            <a:ext cx="115466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IAS professor Bruno had R&amp;S VNA and two </a:t>
            </a:r>
            <a:r>
              <a:rPr lang="en-GB" sz="2800" dirty="0" err="1"/>
              <a:t>calkits</a:t>
            </a:r>
            <a:r>
              <a:rPr lang="en-GB" sz="2800" dirty="0"/>
              <a:t> in his former laboratory and brought only one </a:t>
            </a:r>
            <a:r>
              <a:rPr lang="en-GB" sz="2800" dirty="0" err="1"/>
              <a:t>calkit</a:t>
            </a:r>
            <a:r>
              <a:rPr lang="en-GB" sz="2800" dirty="0"/>
              <a:t> to </a:t>
            </a:r>
            <a:r>
              <a:rPr lang="en-GB" sz="2800" dirty="0" err="1"/>
              <a:t>IJCLab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538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8F1CB2-1EDC-FA5A-C6DD-9AFB1FFD9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1516" y="0"/>
            <a:ext cx="10515600" cy="1325563"/>
          </a:xfrm>
        </p:spPr>
        <p:txBody>
          <a:bodyPr/>
          <a:lstStyle/>
          <a:p>
            <a:r>
              <a:rPr lang="en-GB" dirty="0"/>
              <a:t>Incompatible “</a:t>
            </a:r>
            <a:r>
              <a:rPr lang="en-GB" dirty="0" err="1"/>
              <a:t>calkit</a:t>
            </a:r>
            <a:r>
              <a:rPr lang="en-GB" dirty="0"/>
              <a:t>” data binary files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FA6F610-F5E7-7326-866E-B88788BD1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16" y="2155343"/>
            <a:ext cx="5902532" cy="31009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1F65C2-2B59-4CE1-97AB-AD518E61C7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68" y="2155343"/>
            <a:ext cx="5902532" cy="3100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3D5DF3-81D4-E443-27A1-876F7D70F52C}"/>
              </a:ext>
            </a:extLst>
          </p:cNvPr>
          <p:cNvSpPr txBox="1"/>
          <p:nvPr/>
        </p:nvSpPr>
        <p:spPr>
          <a:xfrm>
            <a:off x="1649175" y="1390830"/>
            <a:ext cx="32744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2800" dirty="0"/>
              <a:t>KEYSIGHT binary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65398C5-470D-A6B6-4B6A-E9CB5FF50187}"/>
              </a:ext>
            </a:extLst>
          </p:cNvPr>
          <p:cNvSpPr txBox="1"/>
          <p:nvPr/>
        </p:nvSpPr>
        <p:spPr>
          <a:xfrm>
            <a:off x="8001054" y="1478843"/>
            <a:ext cx="22990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2800" dirty="0"/>
              <a:t>R&amp;S binary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95D0762-E321-9C88-7B48-6BBF3B7764F6}"/>
              </a:ext>
            </a:extLst>
          </p:cNvPr>
          <p:cNvSpPr txBox="1"/>
          <p:nvPr/>
        </p:nvSpPr>
        <p:spPr>
          <a:xfrm>
            <a:off x="2486752" y="5467170"/>
            <a:ext cx="1364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2800" dirty="0"/>
              <a:t>.</a:t>
            </a:r>
            <a:r>
              <a:rPr kumimoji="1" lang="en-US" altLang="ja-SE" sz="2800" dirty="0" err="1"/>
              <a:t>xkt</a:t>
            </a:r>
            <a:r>
              <a:rPr kumimoji="1" lang="en-US" altLang="ja-SE" sz="2800" dirty="0"/>
              <a:t> file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484C4C9-528F-6011-E6C8-48C33BBE8DED}"/>
              </a:ext>
            </a:extLst>
          </p:cNvPr>
          <p:cNvSpPr txBox="1"/>
          <p:nvPr/>
        </p:nvSpPr>
        <p:spPr>
          <a:xfrm>
            <a:off x="8524796" y="5467170"/>
            <a:ext cx="16722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2800" dirty="0"/>
              <a:t>.</a:t>
            </a:r>
            <a:r>
              <a:rPr kumimoji="1" lang="en-US" altLang="ja-SE" sz="2800" dirty="0" err="1"/>
              <a:t>calkit</a:t>
            </a:r>
            <a:r>
              <a:rPr kumimoji="1" lang="en-US" altLang="ja-SE" sz="2800" dirty="0"/>
              <a:t> file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41BB81E-924D-B41E-0DDD-6402A76D241A}"/>
              </a:ext>
            </a:extLst>
          </p:cNvPr>
          <p:cNvSpPr txBox="1"/>
          <p:nvPr/>
        </p:nvSpPr>
        <p:spPr>
          <a:xfrm>
            <a:off x="270456" y="6201303"/>
            <a:ext cx="116510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SE" sz="3200" dirty="0">
                <a:sym typeface="Wingdings" pitchFamily="2" charset="2"/>
              </a:rPr>
              <a:t> R&amp;S calibration kit + “</a:t>
            </a:r>
            <a:r>
              <a:rPr kumimoji="1" lang="en-US" altLang="ja-SE" sz="3200" dirty="0" err="1">
                <a:sym typeface="Wingdings" pitchFamily="2" charset="2"/>
              </a:rPr>
              <a:t>file.calkit</a:t>
            </a:r>
            <a:r>
              <a:rPr kumimoji="1" lang="en-US" altLang="ja-SE" sz="3200" dirty="0">
                <a:sym typeface="Wingdings" pitchFamily="2" charset="2"/>
              </a:rPr>
              <a:t>” is not useful for KEYSIGHT VNA</a:t>
            </a:r>
            <a:endParaRPr kumimoji="1" lang="en-US" altLang="ja-SE" sz="3200" dirty="0"/>
          </a:p>
        </p:txBody>
      </p:sp>
    </p:spTree>
    <p:extLst>
      <p:ext uri="{BB962C8B-B14F-4D97-AF65-F5344CB8AC3E}">
        <p14:creationId xmlns:p14="http://schemas.microsoft.com/office/powerpoint/2010/main" val="3848161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0CA040-6E5C-22F9-0B87-C57D390B8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r>
              <a:rPr lang="en-GB" dirty="0"/>
              <a:t>Let’s buy KEYSIGHT </a:t>
            </a:r>
            <a:r>
              <a:rPr lang="en-GB" dirty="0" err="1"/>
              <a:t>calkit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E980B35-A8D6-0EBC-A6F1-6411098B0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1" y="1743481"/>
            <a:ext cx="5950039" cy="3371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49AC7D8-24B5-FDD9-8660-3885C79EA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68" y="1743481"/>
            <a:ext cx="5908681" cy="3371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908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8A82F-CCD9-0775-2D7A-F17A3CA14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54F68F-59D5-692C-342E-FAD7C8EAA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r>
              <a:rPr lang="en-GB" dirty="0"/>
              <a:t>Let’s buy KEYSIGHT </a:t>
            </a:r>
            <a:r>
              <a:rPr lang="en-GB" dirty="0" err="1"/>
              <a:t>calkit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</a:t>
            </a:r>
            <a:endParaRPr lang="en-GB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4B2ACA2-58C9-FEF2-0B96-6D93BB38A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61" y="1743481"/>
            <a:ext cx="5950039" cy="3371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9F50D07F-0DAC-C369-D884-97BAB26985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468" y="1743481"/>
            <a:ext cx="5908681" cy="33710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図 3" descr="人, 建物, 男, グルー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9A8487CB-CDCB-9173-975F-8BBF5D17F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947" y="996100"/>
            <a:ext cx="4306105" cy="574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05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35A12D0-B3BC-EA4D-C181-F52677CB3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552"/>
            <a:ext cx="6695941" cy="1325563"/>
          </a:xfrm>
        </p:spPr>
        <p:txBody>
          <a:bodyPr/>
          <a:lstStyle/>
          <a:p>
            <a:r>
              <a:rPr lang="en-GB" dirty="0"/>
              <a:t>Motivation </a:t>
            </a:r>
            <a:r>
              <a:rPr lang="fr-FR" noProof="1"/>
              <a:t>pour leberité</a:t>
            </a:r>
            <a:endParaRPr lang="en-GB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5951ED-F9C8-4E71-749A-ADA34D55C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654" y="1506828"/>
            <a:ext cx="10515600" cy="522882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authentic </a:t>
            </a:r>
            <a:r>
              <a:rPr lang="en-GB" dirty="0" err="1"/>
              <a:t>calkits</a:t>
            </a:r>
            <a:r>
              <a:rPr lang="en-GB" dirty="0"/>
              <a:t> exceed our budget</a:t>
            </a:r>
          </a:p>
          <a:p>
            <a:r>
              <a:rPr lang="en-GB" dirty="0"/>
              <a:t>We have less expensive options</a:t>
            </a:r>
          </a:p>
          <a:p>
            <a:pPr lvl="1"/>
            <a:r>
              <a:rPr lang="en-GB" dirty="0"/>
              <a:t>KEYSIGHT </a:t>
            </a:r>
            <a:r>
              <a:rPr lang="en-GB" dirty="0" err="1"/>
              <a:t>firefox</a:t>
            </a:r>
            <a:r>
              <a:rPr lang="en-GB" dirty="0"/>
              <a:t> </a:t>
            </a:r>
            <a:r>
              <a:rPr lang="en-GB" dirty="0" err="1"/>
              <a:t>calkit</a:t>
            </a:r>
            <a:r>
              <a:rPr lang="en-GB" dirty="0"/>
              <a:t>: ~ 5 </a:t>
            </a:r>
            <a:r>
              <a:rPr lang="en-GB" dirty="0" err="1"/>
              <a:t>kEUR</a:t>
            </a:r>
            <a:endParaRPr lang="en-GB" dirty="0"/>
          </a:p>
          <a:p>
            <a:pPr lvl="1"/>
            <a:r>
              <a:rPr lang="en-GB" dirty="0"/>
              <a:t>Rosenberger (MPP &amp; </a:t>
            </a:r>
            <a:r>
              <a:rPr lang="en-GB" dirty="0" err="1"/>
              <a:t>UHamburg</a:t>
            </a:r>
            <a:r>
              <a:rPr lang="en-GB" dirty="0"/>
              <a:t>): ~5 </a:t>
            </a:r>
            <a:r>
              <a:rPr lang="en-GB" dirty="0" err="1"/>
              <a:t>kEUR</a:t>
            </a:r>
            <a:endParaRPr lang="en-GB" dirty="0"/>
          </a:p>
          <a:p>
            <a:pPr lvl="1"/>
            <a:r>
              <a:rPr lang="en-GB" dirty="0"/>
              <a:t>RF Lamda (Aachen): ~5.4 </a:t>
            </a:r>
            <a:r>
              <a:rPr lang="en-GB" dirty="0" err="1"/>
              <a:t>kEUR</a:t>
            </a:r>
            <a:endParaRPr lang="en-GB" dirty="0"/>
          </a:p>
          <a:p>
            <a:pPr lvl="1"/>
            <a:r>
              <a:rPr lang="en-GB" dirty="0"/>
              <a:t>ERAVAN: ~ 7 </a:t>
            </a:r>
            <a:r>
              <a:rPr lang="en-GB" dirty="0" err="1"/>
              <a:t>kEUR</a:t>
            </a:r>
            <a:endParaRPr lang="en-GB" dirty="0"/>
          </a:p>
          <a:p>
            <a:pPr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The 3</a:t>
            </a:r>
            <a:r>
              <a:rPr lang="en-GB" baseline="30000" dirty="0">
                <a:sym typeface="Wingdings" pitchFamily="2" charset="2"/>
              </a:rPr>
              <a:t>rd</a:t>
            </a:r>
            <a:r>
              <a:rPr lang="en-GB" dirty="0">
                <a:sym typeface="Wingdings" pitchFamily="2" charset="2"/>
              </a:rPr>
              <a:t> party / less expensive option costs anyway a lot</a:t>
            </a:r>
          </a:p>
          <a:p>
            <a:pPr lvl="1"/>
            <a:r>
              <a:rPr lang="en-GB" dirty="0">
                <a:sym typeface="Wingdings" pitchFamily="2" charset="2"/>
              </a:rPr>
              <a:t>We could buy receiver chain + </a:t>
            </a:r>
            <a:r>
              <a:rPr lang="en-GB" dirty="0" err="1">
                <a:sym typeface="Wingdings" pitchFamily="2" charset="2"/>
              </a:rPr>
              <a:t>RFSoC</a:t>
            </a:r>
            <a:r>
              <a:rPr lang="en-GB" dirty="0">
                <a:sym typeface="Wingdings" pitchFamily="2" charset="2"/>
              </a:rPr>
              <a:t> DAQ board with 6 </a:t>
            </a:r>
            <a:r>
              <a:rPr lang="en-GB" dirty="0" err="1">
                <a:sym typeface="Wingdings" pitchFamily="2" charset="2"/>
              </a:rPr>
              <a:t>kEUR</a:t>
            </a:r>
            <a:r>
              <a:rPr lang="en-GB" dirty="0">
                <a:sym typeface="Wingdings" pitchFamily="2" charset="2"/>
              </a:rPr>
              <a:t>!</a:t>
            </a:r>
          </a:p>
          <a:p>
            <a:r>
              <a:rPr lang="en-GB" b="1" dirty="0">
                <a:solidFill>
                  <a:srgbClr val="FF0000"/>
                </a:solidFill>
                <a:sym typeface="Wingdings" pitchFamily="2" charset="2"/>
              </a:rPr>
              <a:t>We already have 3</a:t>
            </a:r>
            <a:r>
              <a:rPr lang="en-GB" b="1" baseline="30000" dirty="0">
                <a:solidFill>
                  <a:srgbClr val="FF0000"/>
                </a:solidFill>
                <a:sym typeface="Wingdings" pitchFamily="2" charset="2"/>
              </a:rPr>
              <a:t>rd</a:t>
            </a:r>
            <a:r>
              <a:rPr lang="en-GB" b="1" dirty="0">
                <a:solidFill>
                  <a:srgbClr val="FF0000"/>
                </a:solidFill>
                <a:sym typeface="Wingdings" pitchFamily="2" charset="2"/>
              </a:rPr>
              <a:t> party </a:t>
            </a:r>
            <a:r>
              <a:rPr lang="en-GB" b="1" dirty="0" err="1">
                <a:solidFill>
                  <a:srgbClr val="FF0000"/>
                </a:solidFill>
                <a:sym typeface="Wingdings" pitchFamily="2" charset="2"/>
              </a:rPr>
              <a:t>calkit</a:t>
            </a:r>
            <a:r>
              <a:rPr lang="en-GB" b="1" dirty="0">
                <a:solidFill>
                  <a:srgbClr val="FF0000"/>
                </a:solidFill>
                <a:sym typeface="Wingdings" pitchFamily="2" charset="2"/>
              </a:rPr>
              <a:t> by R&amp;S anyway</a:t>
            </a:r>
          </a:p>
          <a:p>
            <a:pPr marL="0" indent="0">
              <a:buNone/>
            </a:pPr>
            <a:r>
              <a:rPr lang="en-GB" dirty="0">
                <a:sym typeface="Wingdings" pitchFamily="2" charset="2"/>
              </a:rPr>
              <a:t>	 no fundamental change!</a:t>
            </a:r>
          </a:p>
          <a:p>
            <a:r>
              <a:rPr lang="en-GB" dirty="0">
                <a:sym typeface="Wingdings" pitchFamily="2" charset="2"/>
              </a:rPr>
              <a:t>We need to reverse engineer the R&amp;S </a:t>
            </a:r>
            <a:r>
              <a:rPr lang="en-GB" dirty="0" err="1">
                <a:sym typeface="Wingdings" pitchFamily="2" charset="2"/>
              </a:rPr>
              <a:t>calkit</a:t>
            </a:r>
            <a:r>
              <a:rPr lang="en-GB" dirty="0">
                <a:sym typeface="Wingdings" pitchFamily="2" charset="2"/>
              </a:rPr>
              <a:t> data format</a:t>
            </a:r>
          </a:p>
          <a:p>
            <a:pPr>
              <a:buFont typeface="Wingdings" pitchFamily="2" charset="2"/>
              <a:buChar char="à"/>
            </a:pPr>
            <a:r>
              <a:rPr lang="en-GB" dirty="0">
                <a:sym typeface="Wingdings" pitchFamily="2" charset="2"/>
              </a:rPr>
              <a:t>What is “VNA calibration” in the end ????????</a:t>
            </a:r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5E285471-23B5-0445-A844-54AAE0933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226" y="212501"/>
            <a:ext cx="4293248" cy="3435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62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BE1EC6F-A91C-CF45-899C-8157F393E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99703"/>
            <a:ext cx="5226050" cy="1325563"/>
          </a:xfrm>
        </p:spPr>
        <p:txBody>
          <a:bodyPr/>
          <a:lstStyle/>
          <a:p>
            <a:r>
              <a:rPr lang="en-GB" dirty="0"/>
              <a:t>VNA calibration 1 port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B629BFC-FA4F-40A8-6508-5017ADF87B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2745"/>
          <a:stretch>
            <a:fillRect/>
          </a:stretch>
        </p:blipFill>
        <p:spPr>
          <a:xfrm>
            <a:off x="7423150" y="199703"/>
            <a:ext cx="4184650" cy="26858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F7C4D72-FF84-D5F7-B433-BBC10CCBED8E}"/>
              </a:ext>
            </a:extLst>
          </p:cNvPr>
          <p:cNvSpPr txBox="1"/>
          <p:nvPr/>
        </p:nvSpPr>
        <p:spPr>
          <a:xfrm>
            <a:off x="454025" y="1306798"/>
            <a:ext cx="461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define the reference planes to evaluate S-parameters of DUT not the transmission line around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19B3D82-535C-38B4-8242-FD427811B8EC}"/>
                  </a:ext>
                </a:extLst>
              </p:cNvPr>
              <p:cNvSpPr txBox="1"/>
              <p:nvPr/>
            </p:nvSpPr>
            <p:spPr>
              <a:xfrm>
                <a:off x="206375" y="5213549"/>
                <a:ext cx="11852275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We connect short/open/load at port 1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3 complex measurement data with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S</a:t>
                </a:r>
                <a:r>
                  <a:rPr lang="en-GB" sz="2400" dirty="0"/>
                  <a:t>hort /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O</a:t>
                </a:r>
                <a:r>
                  <a:rPr lang="en-GB" sz="2400" dirty="0"/>
                  <a:t>pen / </a:t>
                </a:r>
                <a:r>
                  <a:rPr lang="en-GB" sz="2400" b="1" dirty="0">
                    <a:solidFill>
                      <a:srgbClr val="FF0000"/>
                    </a:solidFill>
                  </a:rPr>
                  <a:t>L</a:t>
                </a:r>
                <a:r>
                  <a:rPr lang="en-GB" sz="2400" dirty="0"/>
                  <a:t>oad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GB" sz="24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The actual reflection coefficient of each standards is given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sz="2400" dirty="0"/>
                  <a:t>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GB" sz="2400" dirty="0"/>
                  <a:t>Three independent error parameters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GB" sz="2400" dirty="0"/>
                  <a:t>) can be evaluated at each frequency</a:t>
                </a:r>
              </a:p>
            </p:txBody>
          </p:sp>
        </mc:Choice>
        <mc:Fallback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319B3D82-535C-38B4-8242-FD427811B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75" y="5213549"/>
                <a:ext cx="11852275" cy="1569660"/>
              </a:xfrm>
              <a:prstGeom prst="rect">
                <a:avLst/>
              </a:prstGeom>
              <a:blipFill>
                <a:blip r:embed="rId3"/>
                <a:stretch>
                  <a:fillRect l="-749" t="-3200"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FE9AFD2-029B-8FC1-608C-1A3D1F2CA9F6}"/>
              </a:ext>
            </a:extLst>
          </p:cNvPr>
          <p:cNvSpPr txBox="1"/>
          <p:nvPr/>
        </p:nvSpPr>
        <p:spPr>
          <a:xfrm>
            <a:off x="454025" y="2507127"/>
            <a:ext cx="610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SE" sz="1200" dirty="0"/>
              <a:t>https://</a:t>
            </a:r>
            <a:r>
              <a:rPr lang="en-GB" altLang="ja-SE" sz="1200" dirty="0" err="1"/>
              <a:t>www.minicircuits.com</a:t>
            </a:r>
            <a:r>
              <a:rPr lang="en-GB" altLang="ja-SE" sz="1200" dirty="0"/>
              <a:t>/app/AN49-016.pdf?srsltid=AfmBOooqx7NqwhZanfjyLFoyBampczlLDHa6g43AwZ7PvChcFP1TlwUJ</a:t>
            </a:r>
            <a:endParaRPr lang="en-GB" sz="1200" dirty="0"/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FECC358F-7128-F9D2-EDF6-BA1A1B9689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5959"/>
          <a:stretch>
            <a:fillRect/>
          </a:stretch>
        </p:blipFill>
        <p:spPr>
          <a:xfrm>
            <a:off x="7867650" y="2724349"/>
            <a:ext cx="4076700" cy="2489200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711A3CBE-6E66-9620-FB72-FC175E65FD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00" y="3067249"/>
            <a:ext cx="3416300" cy="214630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AE571AA5-E46C-BAD4-8DE1-E552CA21BE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9975" y="3565855"/>
            <a:ext cx="41529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5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BA04B-A0B0-8322-8CFF-0876E3946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E1F8998E-7797-BC74-81E6-82E5A89F2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150" y="172554"/>
            <a:ext cx="7308850" cy="2685829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AA87BE5-3230-94CE-6BE4-708B505176A4}"/>
              </a:ext>
            </a:extLst>
          </p:cNvPr>
          <p:cNvSpPr txBox="1"/>
          <p:nvPr/>
        </p:nvSpPr>
        <p:spPr>
          <a:xfrm>
            <a:off x="311150" y="1342914"/>
            <a:ext cx="4616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To define the reference planes to evaluate S-parameters of DUT not the transmission line around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542B9A59-DDB7-48EF-B8AF-508CEDC0C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875" y="2921000"/>
            <a:ext cx="4114125" cy="393700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615B381-8A09-556E-7625-1F33E56A9D2E}"/>
              </a:ext>
            </a:extLst>
          </p:cNvPr>
          <p:cNvSpPr txBox="1"/>
          <p:nvPr/>
        </p:nvSpPr>
        <p:spPr>
          <a:xfrm>
            <a:off x="116801" y="3590455"/>
            <a:ext cx="7994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We connect </a:t>
            </a:r>
            <a:r>
              <a:rPr lang="en-GB" sz="2800" b="1" dirty="0">
                <a:solidFill>
                  <a:srgbClr val="FF0000"/>
                </a:solidFill>
              </a:rPr>
              <a:t>S</a:t>
            </a:r>
            <a:r>
              <a:rPr lang="en-GB" sz="2800" dirty="0"/>
              <a:t>hort/</a:t>
            </a:r>
            <a:r>
              <a:rPr lang="en-GB" sz="2800" b="1" dirty="0">
                <a:solidFill>
                  <a:srgbClr val="FF0000"/>
                </a:solidFill>
              </a:rPr>
              <a:t>O</a:t>
            </a:r>
            <a:r>
              <a:rPr lang="en-GB" sz="2800" dirty="0"/>
              <a:t>pen/</a:t>
            </a:r>
            <a:r>
              <a:rPr lang="en-GB" sz="2800" b="1" dirty="0">
                <a:solidFill>
                  <a:srgbClr val="FF0000"/>
                </a:solidFill>
              </a:rPr>
              <a:t>L</a:t>
            </a:r>
            <a:r>
              <a:rPr lang="en-GB" sz="2800" dirty="0"/>
              <a:t>oad at port 1 and 2 and then connect </a:t>
            </a:r>
            <a:r>
              <a:rPr lang="en-GB" sz="2800" b="1" dirty="0">
                <a:solidFill>
                  <a:srgbClr val="FF0000"/>
                </a:solidFill>
              </a:rPr>
              <a:t>T</a:t>
            </a:r>
            <a:r>
              <a:rPr lang="en-GB" sz="2800" dirty="0"/>
              <a:t>hrough between 1 &amp; 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7 complex measurement data for one gender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Critical process before measuring resonant cavities, antennas, with S21 parameter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E0066D-E455-2EC8-D714-BE0F57C9F517}"/>
              </a:ext>
            </a:extLst>
          </p:cNvPr>
          <p:cNvSpPr txBox="1"/>
          <p:nvPr/>
        </p:nvSpPr>
        <p:spPr>
          <a:xfrm>
            <a:off x="641350" y="2668477"/>
            <a:ext cx="61023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altLang="ja-SE" sz="1200" dirty="0"/>
              <a:t>https://</a:t>
            </a:r>
            <a:r>
              <a:rPr lang="en-GB" altLang="ja-SE" sz="1200" dirty="0" err="1"/>
              <a:t>www.minicircuits.com</a:t>
            </a:r>
            <a:r>
              <a:rPr lang="en-GB" altLang="ja-SE" sz="1200" dirty="0"/>
              <a:t>/app/AN49-016.pdf?srsltid=AfmBOooqx7NqwhZanfjyLFoyBampczlLDHa6g43AwZ7PvChcFP1TlwUJ</a:t>
            </a:r>
            <a:endParaRPr lang="en-GB" sz="120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6009313-66B1-86C6-3E79-E8F3E558F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50" y="151440"/>
            <a:ext cx="5454650" cy="1325563"/>
          </a:xfrm>
        </p:spPr>
        <p:txBody>
          <a:bodyPr/>
          <a:lstStyle/>
          <a:p>
            <a:r>
              <a:rPr lang="en-GB" dirty="0"/>
              <a:t>VNA calibration 2 ports</a:t>
            </a:r>
          </a:p>
        </p:txBody>
      </p:sp>
    </p:spTree>
    <p:extLst>
      <p:ext uri="{BB962C8B-B14F-4D97-AF65-F5344CB8AC3E}">
        <p14:creationId xmlns:p14="http://schemas.microsoft.com/office/powerpoint/2010/main" val="1097775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ADE8718-270F-26C9-B7A1-43F93E3FAE3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6184"/>
                <a:ext cx="10515600" cy="1325563"/>
              </a:xfrm>
            </p:spPr>
            <p:txBody>
              <a:bodyPr/>
              <a:lstStyle/>
              <a:p>
                <a:r>
                  <a:rPr lang="en-GB" dirty="0"/>
                  <a:t>Who specifies </a:t>
                </a:r>
                <a:r>
                  <a:rPr lang="en-GB" b="1" i="1" dirty="0"/>
                  <a:t>actual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GB" dirty="0"/>
                  <a:t> (calibration target)? </a:t>
                </a:r>
              </a:p>
            </p:txBody>
          </p:sp>
        </mc:Choice>
        <mc:Fallback>
          <p:sp>
            <p:nvSpPr>
              <p:cNvPr id="2" name="タイトル 1">
                <a:extLst>
                  <a:ext uri="{FF2B5EF4-FFF2-40B4-BE49-F238E27FC236}">
                    <a16:creationId xmlns:a16="http://schemas.microsoft.com/office/drawing/2014/main" id="{8ADE8718-270F-26C9-B7A1-43F93E3FAE3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6184"/>
                <a:ext cx="10515600" cy="1325563"/>
              </a:xfrm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CDB60D8-5D63-CBD7-63C6-BC06B71799D5}"/>
              </a:ext>
            </a:extLst>
          </p:cNvPr>
          <p:cNvSpPr txBox="1"/>
          <p:nvPr/>
        </p:nvSpPr>
        <p:spPr>
          <a:xfrm>
            <a:off x="2187261" y="1584103"/>
            <a:ext cx="78174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ym typeface="Wingdings" pitchFamily="2" charset="2"/>
              </a:rPr>
              <a:t> Usually the </a:t>
            </a:r>
            <a:r>
              <a:rPr lang="en-GB" sz="4400" dirty="0" err="1">
                <a:sym typeface="Wingdings" pitchFamily="2" charset="2"/>
              </a:rPr>
              <a:t>calkit</a:t>
            </a:r>
            <a:r>
              <a:rPr lang="en-GB" sz="4400" dirty="0">
                <a:sym typeface="Wingdings" pitchFamily="2" charset="2"/>
              </a:rPr>
              <a:t> company!</a:t>
            </a:r>
            <a:endParaRPr lang="en-GB" sz="4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F802AEE-290C-0185-36A8-42283100B4E9}"/>
              </a:ext>
            </a:extLst>
          </p:cNvPr>
          <p:cNvSpPr txBox="1"/>
          <p:nvPr/>
        </p:nvSpPr>
        <p:spPr>
          <a:xfrm>
            <a:off x="0" y="273991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sym typeface="Wingdings" pitchFamily="2" charset="2"/>
              </a:rPr>
              <a:t>Two ways</a:t>
            </a:r>
          </a:p>
          <a:p>
            <a:pPr marL="742950" indent="-742950">
              <a:buAutoNum type="arabicPeriod"/>
            </a:pPr>
            <a:r>
              <a:rPr lang="en-GB" sz="3600" dirty="0">
                <a:sym typeface="Wingdings" pitchFamily="2" charset="2"/>
              </a:rPr>
              <a:t>Model based specification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GB" sz="3600" dirty="0">
                <a:sym typeface="Wingdings" pitchFamily="2" charset="2"/>
              </a:rPr>
              <a:t>Circuit model with some parameters over frequency</a:t>
            </a:r>
          </a:p>
          <a:p>
            <a:pPr marL="742950" indent="-742950">
              <a:buAutoNum type="arabicPeriod"/>
            </a:pPr>
            <a:r>
              <a:rPr lang="en-GB" sz="3600" dirty="0">
                <a:sym typeface="Wingdings" pitchFamily="2" charset="2"/>
              </a:rPr>
              <a:t>Real-data based specification</a:t>
            </a:r>
          </a:p>
          <a:p>
            <a:pPr marL="1200150" lvl="1" indent="-742950">
              <a:buFont typeface="Arial" panose="020B0604020202020204" pitchFamily="34" charset="0"/>
              <a:buChar char="•"/>
            </a:pPr>
            <a:r>
              <a:rPr lang="en-GB" sz="3600" dirty="0">
                <a:sym typeface="Wingdings" pitchFamily="2" charset="2"/>
              </a:rPr>
              <a:t>Factory-calibrated VNA to “calibrate” the individual calibration standards for the customers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058702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404</Words>
  <Application>Microsoft Macintosh PowerPoint</Application>
  <PresentationFormat>ワイド画面</PresentationFormat>
  <Paragraphs>47</Paragraphs>
  <Slides>10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6" baseType="lpstr">
      <vt:lpstr>Aptos</vt:lpstr>
      <vt:lpstr>Aptos Display</vt:lpstr>
      <vt:lpstr>Arial</vt:lpstr>
      <vt:lpstr>Cambria Math</vt:lpstr>
      <vt:lpstr>Wingdings</vt:lpstr>
      <vt:lpstr>Office テーマ</vt:lpstr>
      <vt:lpstr>R&amp;S calibration kit with Keysight VNA</vt:lpstr>
      <vt:lpstr>What we (IAS) have in Orsay</vt:lpstr>
      <vt:lpstr>Incompatible “calkit” data binary files</vt:lpstr>
      <vt:lpstr>Let’s buy KEYSIGHT calkit </vt:lpstr>
      <vt:lpstr>Let’s buy KEYSIGHT calkit </vt:lpstr>
      <vt:lpstr>Motivation pour leberité</vt:lpstr>
      <vt:lpstr>VNA calibration 1 port</vt:lpstr>
      <vt:lpstr>VNA calibration 2 ports</vt:lpstr>
      <vt:lpstr>Who specifies actual Γ (calibration target)? 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Akira Miyazaki</dc:creator>
  <cp:lastModifiedBy>Akira Miyazaki</cp:lastModifiedBy>
  <cp:revision>5</cp:revision>
  <dcterms:created xsi:type="dcterms:W3CDTF">2025-08-15T11:58:29Z</dcterms:created>
  <dcterms:modified xsi:type="dcterms:W3CDTF">2025-08-15T19:02:18Z</dcterms:modified>
</cp:coreProperties>
</file>