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314" r:id="rId4"/>
    <p:sldId id="280" r:id="rId5"/>
    <p:sldId id="281" r:id="rId6"/>
    <p:sldId id="315" r:id="rId7"/>
    <p:sldId id="282" r:id="rId8"/>
    <p:sldId id="294" r:id="rId9"/>
    <p:sldId id="307" r:id="rId10"/>
    <p:sldId id="295" r:id="rId11"/>
    <p:sldId id="297" r:id="rId12"/>
    <p:sldId id="296" r:id="rId13"/>
    <p:sldId id="298" r:id="rId14"/>
    <p:sldId id="305" r:id="rId15"/>
    <p:sldId id="306" r:id="rId16"/>
    <p:sldId id="299" r:id="rId17"/>
    <p:sldId id="292" r:id="rId18"/>
    <p:sldId id="319" r:id="rId19"/>
    <p:sldId id="313" r:id="rId20"/>
    <p:sldId id="317" r:id="rId21"/>
    <p:sldId id="312" r:id="rId22"/>
    <p:sldId id="291" r:id="rId23"/>
    <p:sldId id="309" r:id="rId24"/>
    <p:sldId id="308" r:id="rId25"/>
    <p:sldId id="311" r:id="rId26"/>
    <p:sldId id="329" r:id="rId27"/>
    <p:sldId id="320" r:id="rId28"/>
    <p:sldId id="293" r:id="rId29"/>
    <p:sldId id="327" r:id="rId30"/>
    <p:sldId id="286" r:id="rId31"/>
    <p:sldId id="285" r:id="rId32"/>
    <p:sldId id="322" r:id="rId33"/>
    <p:sldId id="287" r:id="rId34"/>
    <p:sldId id="331" r:id="rId35"/>
    <p:sldId id="324" r:id="rId36"/>
    <p:sldId id="325" r:id="rId37"/>
    <p:sldId id="326" r:id="rId38"/>
    <p:sldId id="328" r:id="rId39"/>
    <p:sldId id="336" r:id="rId40"/>
    <p:sldId id="318" r:id="rId41"/>
    <p:sldId id="333" r:id="rId42"/>
    <p:sldId id="271" r:id="rId43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8BF32E-13EF-457B-8B12-6D677192085A}">
          <p14:sldIdLst>
            <p14:sldId id="256"/>
            <p14:sldId id="258"/>
            <p14:sldId id="314"/>
            <p14:sldId id="280"/>
            <p14:sldId id="281"/>
            <p14:sldId id="315"/>
            <p14:sldId id="282"/>
            <p14:sldId id="294"/>
            <p14:sldId id="307"/>
            <p14:sldId id="295"/>
            <p14:sldId id="297"/>
            <p14:sldId id="296"/>
            <p14:sldId id="298"/>
            <p14:sldId id="305"/>
            <p14:sldId id="306"/>
            <p14:sldId id="299"/>
            <p14:sldId id="292"/>
            <p14:sldId id="319"/>
            <p14:sldId id="313"/>
            <p14:sldId id="317"/>
            <p14:sldId id="312"/>
            <p14:sldId id="291"/>
            <p14:sldId id="309"/>
            <p14:sldId id="308"/>
            <p14:sldId id="311"/>
            <p14:sldId id="329"/>
            <p14:sldId id="320"/>
            <p14:sldId id="293"/>
            <p14:sldId id="327"/>
            <p14:sldId id="286"/>
            <p14:sldId id="285"/>
            <p14:sldId id="322"/>
            <p14:sldId id="287"/>
            <p14:sldId id="331"/>
            <p14:sldId id="324"/>
            <p14:sldId id="325"/>
            <p14:sldId id="326"/>
            <p14:sldId id="328"/>
            <p14:sldId id="336"/>
            <p14:sldId id="318"/>
            <p14:sldId id="333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4" autoAdjust="0"/>
    <p:restoredTop sz="92914" autoAdjust="0"/>
  </p:normalViewPr>
  <p:slideViewPr>
    <p:cSldViewPr>
      <p:cViewPr varScale="1">
        <p:scale>
          <a:sx n="104" d="100"/>
          <a:sy n="104" d="100"/>
        </p:scale>
        <p:origin x="14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306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851" cy="497126"/>
          </a:xfrm>
          <a:prstGeom prst="rect">
            <a:avLst/>
          </a:prstGeom>
        </p:spPr>
        <p:txBody>
          <a:bodyPr vert="horz" lIns="95703" tIns="47852" rIns="95703" bIns="4785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7" y="0"/>
            <a:ext cx="2951851" cy="497126"/>
          </a:xfrm>
          <a:prstGeom prst="rect">
            <a:avLst/>
          </a:prstGeom>
        </p:spPr>
        <p:txBody>
          <a:bodyPr vert="horz" lIns="95703" tIns="47852" rIns="95703" bIns="47852" rtlCol="0"/>
          <a:lstStyle>
            <a:lvl1pPr algn="r">
              <a:defRPr sz="1300"/>
            </a:lvl1pPr>
          </a:lstStyle>
          <a:p>
            <a:fld id="{A5BA4626-FA57-4133-8BF3-A1D8F538553A}" type="datetimeFigureOut">
              <a:rPr lang="en-GB" smtClean="0"/>
              <a:pPr/>
              <a:t>06/08/2025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73637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3" tIns="47852" rIns="95703" bIns="4785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6"/>
            <a:ext cx="5449570" cy="4474131"/>
          </a:xfrm>
          <a:prstGeom prst="rect">
            <a:avLst/>
          </a:prstGeom>
        </p:spPr>
        <p:txBody>
          <a:bodyPr vert="horz" lIns="95703" tIns="47852" rIns="95703" bIns="478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51851" cy="497126"/>
          </a:xfrm>
          <a:prstGeom prst="rect">
            <a:avLst/>
          </a:prstGeom>
        </p:spPr>
        <p:txBody>
          <a:bodyPr vert="horz" lIns="95703" tIns="47852" rIns="95703" bIns="4785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7" y="9443661"/>
            <a:ext cx="2951851" cy="497126"/>
          </a:xfrm>
          <a:prstGeom prst="rect">
            <a:avLst/>
          </a:prstGeom>
        </p:spPr>
        <p:txBody>
          <a:bodyPr vert="horz" lIns="95703" tIns="47852" rIns="95703" bIns="47852" rtlCol="0" anchor="b"/>
          <a:lstStyle>
            <a:lvl1pPr algn="r">
              <a:defRPr sz="1300"/>
            </a:lvl1pPr>
          </a:lstStyle>
          <a:p>
            <a:fld id="{34578EFF-702D-4506-AA9A-6F41C8D361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80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8EFF-702D-4506-AA9A-6F41C8D3617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8EFF-702D-4506-AA9A-6F41C8D3617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62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8EFF-702D-4506-AA9A-6F41C8D3617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7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8EFF-702D-4506-AA9A-6F41C8D36173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22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8EFF-702D-4506-AA9A-6F41C8D36173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49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8EFF-702D-4506-AA9A-6F41C8D36173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255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8EFF-702D-4506-AA9A-6F41C8D36173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91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bi2009m06_psi_luftbild_0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9"/>
          <a:stretch>
            <a:fillRect/>
          </a:stretch>
        </p:blipFill>
        <p:spPr bwMode="auto">
          <a:xfrm>
            <a:off x="0" y="992188"/>
            <a:ext cx="91440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1285875" y="5059363"/>
            <a:ext cx="6669088" cy="1127125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625475" y="887413"/>
            <a:ext cx="7874000" cy="1123950"/>
          </a:xfrm>
          <a:prstGeom prst="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274" y="982137"/>
            <a:ext cx="7784157" cy="9346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Helvetica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157192"/>
            <a:ext cx="6552728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1"/>
          </p:nvPr>
        </p:nvSpPr>
        <p:spPr>
          <a:xfrm>
            <a:off x="179512" y="6553264"/>
            <a:ext cx="2133600" cy="26064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Helvetica" pitchFamily="34" charset="0"/>
              </a:defRPr>
            </a:lvl1pPr>
          </a:lstStyle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1760" y="6553264"/>
            <a:ext cx="4392488" cy="26064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Helvetica" pitchFamily="34" charset="0"/>
              </a:defRPr>
            </a:lvl1pPr>
          </a:lstStyle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6413" y="6553264"/>
            <a:ext cx="2133600" cy="260648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Helvetica" pitchFamily="34" charset="0"/>
              </a:defRPr>
            </a:lvl1pPr>
          </a:lstStyle>
          <a:p>
            <a:fld id="{F9D5AB7D-58D0-4A43-BC55-08DFD7DC5F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03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43604" r="25964" b="42442"/>
          <a:stretch>
            <a:fillRect/>
          </a:stretch>
        </p:blipFill>
        <p:spPr bwMode="auto">
          <a:xfrm>
            <a:off x="228600" y="76200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486650" y="215900"/>
            <a:ext cx="1503363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latin typeface="Helvetica" pitchFamily="34" charset="0"/>
              </a:rPr>
              <a:t>+</a:t>
            </a:r>
            <a:r>
              <a:rPr lang="en-US" altLang="ja-JP" b="1" dirty="0">
                <a:solidFill>
                  <a:schemeClr val="bg1"/>
                </a:solidFill>
              </a:rPr>
              <a:t> </a:t>
            </a:r>
            <a:r>
              <a:rPr lang="en-US" altLang="ja-JP" b="1" dirty="0" err="1">
                <a:solidFill>
                  <a:schemeClr val="bg1"/>
                </a:solidFill>
                <a:latin typeface="Helvetica" pitchFamily="34" charset="0"/>
              </a:rPr>
              <a:t>SwissFEL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676400" y="188640"/>
            <a:ext cx="5703888" cy="4971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Helvetica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1"/>
          </p:nvPr>
        </p:nvSpPr>
        <p:spPr>
          <a:xfrm>
            <a:off x="179512" y="6553264"/>
            <a:ext cx="2133600" cy="26064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Helvetica" pitchFamily="34" charset="0"/>
              </a:defRPr>
            </a:lvl1pPr>
          </a:lstStyle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1760" y="6553264"/>
            <a:ext cx="4392488" cy="26064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Helvetica" pitchFamily="34" charset="0"/>
              </a:defRPr>
            </a:lvl1pPr>
          </a:lstStyle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6413" y="6553264"/>
            <a:ext cx="2133600" cy="260648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Helvetica" pitchFamily="34" charset="0"/>
              </a:defRPr>
            </a:lvl1pPr>
          </a:lstStyle>
          <a:p>
            <a:fld id="{F9D5AB7D-58D0-4A43-BC55-08DFD7DC5F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64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908720"/>
            <a:ext cx="4038600" cy="553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908720"/>
            <a:ext cx="4038600" cy="553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676400" y="188640"/>
            <a:ext cx="5703888" cy="4971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Helvetica" pitchFamily="34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1"/>
          </p:nvPr>
        </p:nvSpPr>
        <p:spPr>
          <a:xfrm>
            <a:off x="179512" y="6553264"/>
            <a:ext cx="2133600" cy="26064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Helvetica" pitchFamily="34" charset="0"/>
              </a:defRPr>
            </a:lvl1pPr>
          </a:lstStyle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1760" y="6553264"/>
            <a:ext cx="4392488" cy="26064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Helvetica" pitchFamily="34" charset="0"/>
              </a:defRPr>
            </a:lvl1pPr>
          </a:lstStyle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6413" y="6553264"/>
            <a:ext cx="2133600" cy="260648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Helvetica" pitchFamily="34" charset="0"/>
              </a:defRPr>
            </a:lvl1pPr>
          </a:lstStyle>
          <a:p>
            <a:fld id="{F9D5AB7D-58D0-4A43-BC55-08DFD7DC5F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91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43604" r="25964" b="42442"/>
          <a:stretch>
            <a:fillRect/>
          </a:stretch>
        </p:blipFill>
        <p:spPr bwMode="auto">
          <a:xfrm>
            <a:off x="228600" y="76200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04800" y="6523038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486650" y="215900"/>
            <a:ext cx="1503363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ja-JP" b="1" noProof="0">
                <a:solidFill>
                  <a:schemeClr val="bg1"/>
                </a:solidFill>
                <a:latin typeface="Helvetica" pitchFamily="34" charset="0"/>
              </a:rPr>
              <a:t>+</a:t>
            </a:r>
            <a:r>
              <a:rPr lang="en-GB" altLang="ja-JP" b="1" noProof="0">
                <a:solidFill>
                  <a:schemeClr val="bg1"/>
                </a:solidFill>
              </a:rPr>
              <a:t> </a:t>
            </a:r>
            <a:r>
              <a:rPr lang="en-GB" altLang="ja-JP" b="1" noProof="0">
                <a:solidFill>
                  <a:schemeClr val="bg1"/>
                </a:solidFill>
                <a:latin typeface="Helvetica" pitchFamily="34" charset="0"/>
              </a:rPr>
              <a:t>SwissFEL</a:t>
            </a:r>
            <a:endParaRPr lang="en-GB" b="1" noProof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6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dico.psi.ch/conferenceDisplay.py?confId=1248" TargetMode="External"/><Relationship Id="rId5" Type="http://schemas.openxmlformats.org/officeDocument/2006/relationships/hyperlink" Target="http://indico.psi.ch/conferenceDisplay.py?confId=308" TargetMode="External"/><Relationship Id="rId4" Type="http://schemas.openxmlformats.org/officeDocument/2006/relationships/image" Target="../media/image47.wmf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Bunch Compression at the </a:t>
            </a:r>
            <a:r>
              <a:rPr lang="en-US" b="1" dirty="0" err="1"/>
              <a:t>SwissFEL</a:t>
            </a:r>
            <a:r>
              <a:rPr lang="en-US" b="1" dirty="0"/>
              <a:t> Injector Test Facility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i="1" dirty="0" err="1"/>
              <a:t>Bolko</a:t>
            </a:r>
            <a:r>
              <a:rPr lang="en-GB" i="1" dirty="0"/>
              <a:t> </a:t>
            </a:r>
            <a:r>
              <a:rPr lang="en-GB" i="1" dirty="0" err="1"/>
              <a:t>Beutner</a:t>
            </a:r>
            <a:r>
              <a:rPr lang="en-GB" dirty="0"/>
              <a:t> </a:t>
            </a:r>
          </a:p>
          <a:p>
            <a:r>
              <a:rPr lang="en-GB" dirty="0"/>
              <a:t>13.3.2014</a:t>
            </a:r>
          </a:p>
          <a:p>
            <a:r>
              <a:rPr lang="en-GB" dirty="0" err="1"/>
              <a:t>SwissFEL</a:t>
            </a:r>
            <a:r>
              <a:rPr lang="en-GB"/>
              <a:t>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228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76400" y="116632"/>
            <a:ext cx="5703888" cy="576065"/>
          </a:xfrm>
        </p:spPr>
        <p:txBody>
          <a:bodyPr>
            <a:noAutofit/>
          </a:bodyPr>
          <a:lstStyle/>
          <a:p>
            <a:r>
              <a:rPr lang="en-GB" sz="2000" dirty="0"/>
              <a:t>Linear Compression with Uncorrelated Energy Spread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198695" y="5637391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Typically the “full” compression is avoided…</a:t>
            </a:r>
          </a:p>
        </p:txBody>
      </p:sp>
      <p:pic>
        <p:nvPicPr>
          <p:cNvPr id="20" name="Picture 24" descr="http://latex.codecogs.com/png.latex?%5Cdpi%7B300%7D%20%5Cbg_white%20%5Cfn_cm%20%5Clarge%20%5Cdelta%28s_%5Ctext%7Binitial%7D%20%2Ci%29%20%3D%20As_%5Ctext%7Binitial%7D%20&amp;plus;%5Cdelta%5Ei%5C%5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24161"/>
            <a:ext cx="2805113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latex.codecogs.com/png.latex?%5Cdpi%7B300%7D%20%5Cbg_white%20%5Cfn_cm%20%5Clarge%20%5Cbegin%7Balign*%7D%20s_%5Ctext%7Bfinal%7D%20%26%3D%20s_%5Ctext%7Binitial%7D%20&amp;plus;%20R_%7B56%7D%5Cdelta%20%5C%5C%20%5C%5C%20s_%5Ctext%7Bfinal%7D%20%26%3D%20%281&amp;plus;AR_%7B56%7D%29s_%5Ctext%7Binitial%7D%20&amp;plus;R_%7B56%7D%5Cdelta%5Ei%5C%5C%20%5Csigma_%7Bs_%5Ctext%7Bfinal%7D%7D%20%26%3D%20%5Csqrt%7B%281&amp;plus;AR_%7B56%7D%29%5E2%5Csigma_%7Bs_%5Ctext%7Binitial%7D%7D%5E2%20&amp;plus;%20R_%7B56%7D%5E2%5Csigma_%7B%5Cdelta%5Ei%7D%5E2%7D%20%5C%5C%20%5Cend%7Balign*%7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47"/>
          <a:stretch/>
        </p:blipFill>
        <p:spPr bwMode="auto">
          <a:xfrm>
            <a:off x="3059832" y="1700808"/>
            <a:ext cx="4195763" cy="4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130" y="924476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34" charset="0"/>
              </a:rPr>
              <a:t>each particle </a:t>
            </a:r>
            <a:r>
              <a:rPr lang="en-GB" sz="1400" i="1" dirty="0" err="1">
                <a:latin typeface="Helvetica" pitchFamily="34" charset="0"/>
              </a:rPr>
              <a:t>i</a:t>
            </a:r>
            <a:r>
              <a:rPr lang="en-GB" sz="1400" dirty="0">
                <a:latin typeface="Helvetica" pitchFamily="34" charset="0"/>
              </a:rPr>
              <a:t> has an individual “random” energy offset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400891" y="3566234"/>
            <a:ext cx="3114080" cy="2057400"/>
            <a:chOff x="5359964" y="2754174"/>
            <a:chExt cx="3114080" cy="20574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176"/>
            <a:stretch/>
          </p:blipFill>
          <p:spPr bwMode="auto">
            <a:xfrm>
              <a:off x="5359964" y="2754174"/>
              <a:ext cx="1304392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7"/>
            <a:stretch/>
          </p:blipFill>
          <p:spPr bwMode="auto">
            <a:xfrm>
              <a:off x="7056553" y="2754174"/>
              <a:ext cx="1417491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6948264" y="3284984"/>
              <a:ext cx="360040" cy="2999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56553" y="4264079"/>
              <a:ext cx="360040" cy="2999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6832451" y="3472082"/>
              <a:ext cx="360040" cy="311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146" name="Picture 2" descr="http://latex.codecogs.com/png.latex?%5Cdpi%7B300%7D%20%5Cbg_white%20%5Cfn_cm%20%5Clarge%20%5Csigma%5E%5Ctext%7Bmin%7D_%7Bs_%5Ctext%7Bfinal%7D%7D%20%5Capprox%20%5Cleft%7C%20R_%7B56%7D%20%5Cright%7C%20%5Csigma_%7B%5Cdelta%5Ei%7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93" y="5930710"/>
            <a:ext cx="1776413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latex.codecogs.com/png.latex?%5Cdpi%7B300%7D%20%5Cbg_white%20%5Cfn_cm%20%5Clarge%20%5Cbegin%7Balign*%7D%20s_%5Ctext%7Bfinal%7D%20%26%3D%20s_%5Ctext%7Binitial%7D%20&amp;plus;%20R_%7B56%7D%5Cdelta%20%5C%5C%20%5C%5C%20s_%5Ctext%7Bfinal%7D%20%26%3D%20%281&amp;plus;AR_%7B56%7D%29s_%5Ctext%7Binitial%7D%20&amp;plus;R_%7B56%7D%5Cdelta%5Ei%5C%5C%20%5Csigma_%7Bs_%5Ctext%7Bfinal%7D%7D%20%26%3D%20%5Csqrt%7B%281&amp;plus;AR_%7B56%7D%29%5E2%5Csigma_%7Bs_%5Ctext%7Binitial%7D%7D%5E2%20&amp;plus;%20R_%7B56%7D%5E2%5Csigma_%7B%5Cdelta%5Ei%7D%5E2%7D%20%5C%5C%20%5Cend%7Balign*%7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6"/>
          <a:stretch/>
        </p:blipFill>
        <p:spPr bwMode="auto">
          <a:xfrm>
            <a:off x="3059831" y="2373922"/>
            <a:ext cx="4195763" cy="10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latex.codecogs.com/png.latex?%5Cdpi%7B300%7D%20%5Cbg_white%20%5Cfn_cm%20%5Clarge%20%5Ctext%7Bif%20%7D%20%5Cleft%28%201&amp;plus;AR_%7B56%7D%5Cright%20%29%3D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56" y="5562940"/>
            <a:ext cx="20478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Simple Compression Setup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898086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,0 </a:t>
            </a:r>
            <a:r>
              <a:rPr lang="en-GB" dirty="0" err="1">
                <a:solidFill>
                  <a:schemeClr val="tx1"/>
                </a:solidFill>
              </a:rPr>
              <a:t>deg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7864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,phi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754070" y="116605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74550" y="976511"/>
            <a:ext cx="21602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90574" y="97651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650614" y="976511"/>
            <a:ext cx="196788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47402" y="1166056"/>
            <a:ext cx="3072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6296" y="102416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total energy 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4" y="5320283"/>
            <a:ext cx="3635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Helvetica" pitchFamily="34" charset="0"/>
              </a:rPr>
              <a:t>Is this Ok?</a:t>
            </a:r>
          </a:p>
        </p:txBody>
      </p:sp>
      <p:pic>
        <p:nvPicPr>
          <p:cNvPr id="18" name="Picture 2" descr="http://latex.codecogs.com/png.latex?%5Cdpi%7B300%7D%20%5Cbg_white%20%5Cfn_cm%20%5Clarge%20%5Cbegin%7Balign*%7D%20A%20%26%3D%20-%5Cfrac%7BE_1k_1%7D%7BE%7D%5Csin%28%5Cvarphi%29%5C%5C%20%5Csigma_%5Ctext%7Bfinal%7D%20%26%3D%20%5Cleft%7C1&amp;plus;AR_%7B56%7D%5Cright%7C%5Csigma_%5Ctext%7Binitial%7D%20%5C%5C%20E%20%26%3D%20E_0%20&amp;plus;%20E_1%5Ccos%28%5Cvarphi%29%20%5Cend%7Balign*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36" y="1628800"/>
            <a:ext cx="27432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latex.codecogs.com/png.latex?%5Cdpi%7B300%7D%20%5Cbg_white%20%5Cfn_cm%20%5Clarge%20%5CRight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11" y="3861048"/>
            <a:ext cx="5143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atex.codecogs.com/png.latex?%5Cdpi%7B300%7D%20%5Cbg_white%20%5Cfn_cm%20%5Clarge%20%5Cbegin%7Balign*%7D%20%5Cvarphi%20%26%3D%20%5Carctan%5Cleft%28-%5Cfrac%7BE%7D%7BE-E_0%7D%5Cfrac%7B%5Cleft%28%5Cfrac%7B%5Csigma_%5Ctext%7Bfinal%7D%7D%7B%5Csigma_%5Ctext%7Binitial%7D%7D%20-1%5Cright%20%29%7D%7Bk_1R_%7B56%7D%7D%5Cright%20%29%5C%5C%20E_1%20%26%3D%20%5Cfrac%7BE-E_0%7D%7B%5Ccos%28%5Cvarphi%29%7D%20%5Cend%7Balign*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58" y="3505368"/>
            <a:ext cx="42862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53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Nonlinear compression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4100" name="Picture 4" descr="http://latex.codecogs.com/png.latex?%5Cdpi%7B300%7D%20%5Cbg_white%20%5Cfn_cm%20%5Clarge%20%5Cbegin%7Balign*%7D%20s_%5Ctext%7Bfinal%7D%20%26%3D%20s_%5Ctext%7Binitial%7D%20&amp;plus;%20R_%7B56%7D%5Cdelta%20&amp;plus;%20T_%7B566%7D%5Cdelta%5E2&amp;plus;%5Ccdots%5C%5C%20%5Cdelta%20%26%3D%20As_%5Ctext%7Binitial%7D%20&amp;plus;%20Bs_%5Ctext%7Binitial%7D%5E2%20&amp;plus;%20%5Ccdots%20%5Cend%7Balign*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58" y="1484784"/>
            <a:ext cx="4005263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latex.codecogs.com/png.latex?%5Cdpi%7B300%7D%20%5Cbg_white%20%5Cfn_cm%20%5Clarge%20T_%7B566%7D%20%5Capprox%20-%5Cfrac%7B3%7D%7B2%7DR_%7B56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71" y="5646870"/>
            <a:ext cx="16097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latex.codecogs.com/png.latex?%5Cdpi%7B300%7D%20%5Cbg_white%20%5Cfn_cm%20%5Clarge%20%5Cdelta%28s_%5Ctext%7Binitial%7D%29%20%3D%20%5Cfrac%7B-E_1%5Csin%28%5Cvarphi%29k_1s_%5Ctext%7Binitial%7D-E_1%5Ccos%28%5Cvarphi%29%5Cfrac%7Bk_1%5E2%7D%7B2%7Ds_%5Ctext%7Binitial%7D%5E2%7D%7BE_0&amp;plus;E_1%5Ccos%28%5Cvarphi%29%7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6" y="2348880"/>
            <a:ext cx="5653088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latex.codecogs.com/png.latex?%5Cdpi%7B300%7D%20%5Cbg_white%20%5Cfn_cm%20%5Clarge%20%5Cbegin%7Balign*%7D%20s_%5Ctext%7Bfinal%7D%20%3D%20%26%20%5C%20%5Cfrac%7BR_%7B56%7D%7D%7BE%7D%5Cleft%28-E_1%5Csin%28%5Cvarphi%29k_1s_%5Ctext%7Binitial%7D-E_1%5Ccos%28%5Cvarphi%29%5Cfrac%7Bk_1%5E2%7D%7B2%7Ds_%5Ctext%7Binitial%7D%5E2%20%5Cright%20%29%5C%5C%20%26%20&amp;plus;%5Cfrac%7BT_%7B566%7D%7D%7BE%5E2%7DE_1%5E2%5Csin%5E2%28%5Cvarphi%29%20k_1%5E2s_%5Ctext%7Binitial%7D%5E2&amp;plus;s_%5Ctext%7Binitial%7D%20%5Cend%7Balign*%7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91922"/>
            <a:ext cx="6096000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98086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,0 </a:t>
            </a:r>
            <a:r>
              <a:rPr lang="en-GB" dirty="0" err="1">
                <a:solidFill>
                  <a:schemeClr val="tx1"/>
                </a:solidFill>
              </a:rPr>
              <a:t>deg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47864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,phi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754070" y="116605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74550" y="976511"/>
            <a:ext cx="21602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90574" y="97651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650614" y="976511"/>
            <a:ext cx="196788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847402" y="1166056"/>
            <a:ext cx="3072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36296" y="102416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total energy 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66" y="4365104"/>
            <a:ext cx="3669208" cy="201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139953" y="5320283"/>
            <a:ext cx="4949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Helvetica" pitchFamily="34" charset="0"/>
              </a:rPr>
              <a:t>This is NOT Ok!</a:t>
            </a:r>
          </a:p>
        </p:txBody>
      </p:sp>
      <p:sp>
        <p:nvSpPr>
          <p:cNvPr id="20" name="Oval 19"/>
          <p:cNvSpPr/>
          <p:nvPr/>
        </p:nvSpPr>
        <p:spPr>
          <a:xfrm>
            <a:off x="1331640" y="4077072"/>
            <a:ext cx="3012656" cy="9623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800996" y="5039437"/>
            <a:ext cx="451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" pitchFamily="34" charset="0"/>
              </a:rPr>
              <a:t>Can we tune the T</a:t>
            </a:r>
            <a:r>
              <a:rPr lang="en-GB" baseline="-25000" dirty="0">
                <a:latin typeface="Helvetica" pitchFamily="34" charset="0"/>
              </a:rPr>
              <a:t>566</a:t>
            </a:r>
            <a:r>
              <a:rPr lang="en-GB" dirty="0">
                <a:latin typeface="Helvetica" pitchFamily="34" charset="0"/>
              </a:rPr>
              <a:t>-term to compensate the E</a:t>
            </a:r>
            <a:r>
              <a:rPr lang="en-GB" baseline="-25000" dirty="0">
                <a:latin typeface="Helvetica" pitchFamily="34" charset="0"/>
              </a:rPr>
              <a:t>1</a:t>
            </a:r>
            <a:r>
              <a:rPr lang="en-GB" dirty="0">
                <a:latin typeface="Helvetica" pitchFamily="34" charset="0"/>
              </a:rPr>
              <a:t> quadratic-term?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9989" y="5757479"/>
            <a:ext cx="143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No since</a:t>
            </a:r>
          </a:p>
        </p:txBody>
      </p:sp>
    </p:spTree>
    <p:extLst>
      <p:ext uri="{BB962C8B-B14F-4D97-AF65-F5344CB8AC3E}">
        <p14:creationId xmlns:p14="http://schemas.microsoft.com/office/powerpoint/2010/main" val="22236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Linarised</a:t>
            </a:r>
            <a:r>
              <a:rPr lang="en-GB" dirty="0"/>
              <a:t> Compression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898086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,0 </a:t>
            </a:r>
            <a:r>
              <a:rPr lang="en-GB" dirty="0" err="1">
                <a:solidFill>
                  <a:schemeClr val="tx1"/>
                </a:solidFill>
              </a:rPr>
              <a:t>deg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7864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,phi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8406" y="1052736"/>
            <a:ext cx="1152128" cy="216024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</a:t>
            </a:r>
            <a:r>
              <a:rPr lang="en-GB" sz="1400" baseline="-25000" dirty="0">
                <a:solidFill>
                  <a:schemeClr val="tx1"/>
                </a:solidFill>
              </a:rPr>
              <a:t>2</a:t>
            </a:r>
            <a:r>
              <a:rPr lang="en-GB" sz="1400" dirty="0">
                <a:solidFill>
                  <a:schemeClr val="tx1"/>
                </a:solidFill>
              </a:rPr>
              <a:t>,k</a:t>
            </a:r>
            <a:r>
              <a:rPr lang="en-GB" sz="1400" baseline="-25000" dirty="0">
                <a:solidFill>
                  <a:schemeClr val="tx1"/>
                </a:solidFill>
              </a:rPr>
              <a:t>2</a:t>
            </a:r>
            <a:r>
              <a:rPr lang="en-GB" sz="1400" dirty="0">
                <a:solidFill>
                  <a:schemeClr val="tx1"/>
                </a:solidFill>
              </a:rPr>
              <a:t>,180deg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754070" y="116605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74550" y="976511"/>
            <a:ext cx="21602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90574" y="97651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650614" y="976511"/>
            <a:ext cx="196788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47402" y="1166056"/>
            <a:ext cx="3072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6296" y="102416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total energy E</a:t>
            </a:r>
          </a:p>
        </p:txBody>
      </p:sp>
      <p:pic>
        <p:nvPicPr>
          <p:cNvPr id="5132" name="Picture 12" descr="http://latex.codecogs.com/png.latex?%5Cdpi%7B300%7D%20%5Cbg_white%20%5Cfn_cm%20%5Clarge%20E_2%20%3D%20%5Cleft%28E_1%5Ccos%28%5Cvarphi%29&amp;plus;3%5Cfrac%7BE_1%5E2%7D%7BE%7D%5Csin%5E2%28%5Cvarphi%29%20%5Cright%20%29%5Cfrac%7Bk_1%5E2%7D%7Bk_2%5E2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16" y="5445224"/>
            <a:ext cx="41910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latex.codecogs.com/png.latex?%5Cdpi%7B300%7D%20%5Cbg_white%20%5Cfn_cm%20%5Clarge%20%5Cdelta%28s_%5Ctext%7Binitial%7D%29%20%3D%20%5Cfrac%7B-E_1%5Csin%28%5Cvarphi%29k_1s_%5Ctext%7Binitial%7D-E_1%5Ccos%28%5Cvarphi%29%5Cfrac%7Bk_1%5E2%7D%7B2%7Ds_%5Ctext%7Binitial%7D%5E2&amp;plus;E_2%5Cfrac%7Bk_2%5E2%7D%7B2%7Ds_%5Ctext%7Binitial%7D%5E2%7D%7BE_0&amp;plus;E_1%5Ccos%28%5Cvarphi%29-E_2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6" y="2348880"/>
            <a:ext cx="70866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latex.codecogs.com/png.latex?%5Cdpi%7B300%7D%20%5Cbg_white%20%5Cfn_cm%20%5Clarge%20%5Cbegin%7Balign*%7D%20s_%5Ctext%7Bfinal%7D%20%3D%20%26%20%5C%20%5Cfrac%7BR_%7B56%7D%7D%7BE%7D%5Cleft%28-E_1%5Csin%28%5Cvarphi%29k_1s_%5Ctext%7Binitial%7D-E_1%5Ccos%28%5Cvarphi%29%5Cfrac%7Bk_1%5E2%7D%7B2%7Ds_%5Ctext%7Binitial%7D%5E2%20&amp;plus;E_2%5Cfrac%7Bk_2%5E2%7D%7B2%7Ds_%5Ctext%7Binitial%7D%5E2%5Cright%20%29%5C%5C%20%26%20&amp;plus;%5Cfrac%7BT_%7B566%7D%7D%7BE%5E2%7D%20E_1%5E2%5Csin%5E2%28%5Cvarphi%29%20k_1%5E2s_%5Ctext%7Binitial%7D%5E2&amp;plus;s_%5Ctext%7Binitial%7D%20%5Cend%7Balign*%7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91922"/>
            <a:ext cx="7605713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latex.codecogs.com/png.latex?%5Cdpi%7B300%7D%20%5Cbg_white%20%5Cfn_cm%20%5Clarge%20%5Cbegin%7Balign*%7D%20s_%5Ctext%7Bfinal%7D%20%26%3D%20s_%5Ctext%7Binitial%7D%20&amp;plus;%20R_%7B56%7D%5Cdelta%20&amp;plus;%20T_%7B566%7D%5Cdelta%5E2&amp;plus;%5Ccdots%5C%5C%20%5Cdelta%20%26%3D%20As_%5Ctext%7Binitial%7D%20&amp;plus;%20Bs_%5Ctext%7Binitial%7D%5E2%20&amp;plus;%20%5Ccdots%20%5Cend%7Balign*%7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58" y="1484784"/>
            <a:ext cx="4005263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430741" y="2276872"/>
            <a:ext cx="163364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580112" y="2746220"/>
            <a:ext cx="624074" cy="440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587804" y="3404698"/>
            <a:ext cx="1512588" cy="839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258091" y="3396747"/>
            <a:ext cx="2293329" cy="925519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1331640" y="4077072"/>
            <a:ext cx="3012656" cy="962365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551421" y="3361835"/>
            <a:ext cx="1548971" cy="925519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3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6" grpId="0" animBg="1"/>
      <p:bldP spid="26" grpId="1" animBg="1"/>
      <p:bldP spid="27" grpId="0" animBg="1"/>
      <p:bldP spid="27" grpId="1" animBg="1"/>
      <p:bldP spid="16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Energy Compensation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898086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,0 </a:t>
            </a:r>
            <a:r>
              <a:rPr lang="en-GB" dirty="0" err="1">
                <a:solidFill>
                  <a:schemeClr val="tx1"/>
                </a:solidFill>
              </a:rPr>
              <a:t>deg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7864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,phi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8406" y="1052736"/>
            <a:ext cx="1152128" cy="216024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</a:t>
            </a:r>
            <a:r>
              <a:rPr lang="en-GB" sz="1400" baseline="-25000" dirty="0">
                <a:solidFill>
                  <a:schemeClr val="tx1"/>
                </a:solidFill>
              </a:rPr>
              <a:t>2</a:t>
            </a:r>
            <a:r>
              <a:rPr lang="en-GB" sz="1400" dirty="0">
                <a:solidFill>
                  <a:schemeClr val="tx1"/>
                </a:solidFill>
              </a:rPr>
              <a:t>,k</a:t>
            </a:r>
            <a:r>
              <a:rPr lang="en-GB" sz="1400" baseline="-25000" dirty="0">
                <a:solidFill>
                  <a:schemeClr val="tx1"/>
                </a:solidFill>
              </a:rPr>
              <a:t>2</a:t>
            </a:r>
            <a:r>
              <a:rPr lang="en-GB" sz="1400" dirty="0">
                <a:solidFill>
                  <a:schemeClr val="tx1"/>
                </a:solidFill>
              </a:rPr>
              <a:t>,180deg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754070" y="116605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74550" y="976511"/>
            <a:ext cx="21602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90574" y="97651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650614" y="976511"/>
            <a:ext cx="196788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47402" y="1166056"/>
            <a:ext cx="3072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6296" y="102416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total energy 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/>
          <a:stretch/>
        </p:blipFill>
        <p:spPr bwMode="auto">
          <a:xfrm>
            <a:off x="5796136" y="1484784"/>
            <a:ext cx="3200400" cy="229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latex.codecogs.com/png.latex?%5Cdpi%7B300%7D%20%5Cbg_white%20%5Cfn_cm%20%5Clarge%20E_2%20%3D%20%5Cleft%28E_1%5Ccos%28%5Cvarphi%29&amp;plus;3%5Cfrac%7BE_1%5E2%7D%7BE%7D%5Csin%5E2%28%5Cvarphi%29%20%5Cright%20%29%5Cfrac%7Bk_1%5E2%7D%7Bk_2%5E2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32938"/>
            <a:ext cx="41910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54470" y="4221088"/>
            <a:ext cx="3538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Compensation of energy loss is required while the slope must be maintained.</a:t>
            </a:r>
          </a:p>
        </p:txBody>
      </p:sp>
      <p:pic>
        <p:nvPicPr>
          <p:cNvPr id="21" name="Picture 2" descr="http://latex.codecogs.com/png.latex?%5Cdpi%7B300%7D%20%5Cbg_white%20%5Cfn_cm%20%5Clarge%20%5Cbegin%7Balign*%7D%20E_1%5Csin%28%5Cvarphi%29%20%26%3D%20E_1%27%5Csin%28%5Cvarphi%27%29%5C%5C%20E_1%5Ccos%28%5Cvarphi%29%20&amp;plus;%20E_2%20%26%3D%20E_1%27%5Ccos%28%5Cvarphi%27%29%20%5Cend%7Balign*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28" y="2852936"/>
            <a:ext cx="32004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Energy Compensation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13.03.2014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SwissFEL Meeting Bolko Beutner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8086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E</a:t>
            </a:r>
            <a:r>
              <a:rPr lang="en-GB" baseline="-25000" dirty="0">
                <a:solidFill>
                  <a:prstClr val="black"/>
                </a:solidFill>
              </a:rPr>
              <a:t>0</a:t>
            </a:r>
            <a:r>
              <a:rPr lang="en-GB" dirty="0">
                <a:solidFill>
                  <a:prstClr val="black"/>
                </a:solidFill>
              </a:rPr>
              <a:t>,k</a:t>
            </a:r>
            <a:r>
              <a:rPr lang="en-GB" baseline="-25000" dirty="0">
                <a:solidFill>
                  <a:prstClr val="black"/>
                </a:solidFill>
              </a:rPr>
              <a:t>1</a:t>
            </a:r>
            <a:r>
              <a:rPr lang="en-GB" dirty="0">
                <a:solidFill>
                  <a:prstClr val="black"/>
                </a:solidFill>
              </a:rPr>
              <a:t>,0 </a:t>
            </a:r>
            <a:r>
              <a:rPr lang="en-GB" dirty="0" err="1">
                <a:solidFill>
                  <a:prstClr val="black"/>
                </a:solidFill>
              </a:rPr>
              <a:t>deg</a:t>
            </a:r>
            <a:endParaRPr lang="en-GB" baseline="-25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7864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E</a:t>
            </a:r>
            <a:r>
              <a:rPr lang="en-GB" baseline="-25000" dirty="0">
                <a:solidFill>
                  <a:prstClr val="black"/>
                </a:solidFill>
              </a:rPr>
              <a:t>1</a:t>
            </a:r>
            <a:r>
              <a:rPr lang="en-GB" dirty="0">
                <a:solidFill>
                  <a:prstClr val="black"/>
                </a:solidFill>
              </a:rPr>
              <a:t>,k</a:t>
            </a:r>
            <a:r>
              <a:rPr lang="en-GB" baseline="-25000" dirty="0">
                <a:solidFill>
                  <a:prstClr val="black"/>
                </a:solidFill>
              </a:rPr>
              <a:t>1</a:t>
            </a:r>
            <a:r>
              <a:rPr lang="en-GB" dirty="0">
                <a:solidFill>
                  <a:prstClr val="black"/>
                </a:solidFill>
              </a:rPr>
              <a:t>,phi</a:t>
            </a:r>
            <a:endParaRPr lang="en-GB" baseline="-25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8406" y="1052736"/>
            <a:ext cx="1152128" cy="216024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black"/>
                </a:solidFill>
              </a:rPr>
              <a:t>E</a:t>
            </a:r>
            <a:r>
              <a:rPr lang="en-GB" sz="1400" baseline="-25000" dirty="0">
                <a:solidFill>
                  <a:prstClr val="black"/>
                </a:solidFill>
              </a:rPr>
              <a:t>2</a:t>
            </a:r>
            <a:r>
              <a:rPr lang="en-GB" sz="1400" dirty="0">
                <a:solidFill>
                  <a:prstClr val="black"/>
                </a:solidFill>
              </a:rPr>
              <a:t>,k</a:t>
            </a:r>
            <a:r>
              <a:rPr lang="en-GB" sz="1400" baseline="-25000" dirty="0">
                <a:solidFill>
                  <a:prstClr val="black"/>
                </a:solidFill>
              </a:rPr>
              <a:t>2</a:t>
            </a:r>
            <a:r>
              <a:rPr lang="en-GB" sz="1400" dirty="0">
                <a:solidFill>
                  <a:prstClr val="black"/>
                </a:solidFill>
              </a:rPr>
              <a:t>,180deg</a:t>
            </a:r>
            <a:endParaRPr lang="en-GB" sz="1400" baseline="-250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754070" y="116605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74550" y="976511"/>
            <a:ext cx="21602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90574" y="97651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650614" y="976511"/>
            <a:ext cx="196788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47402" y="1166056"/>
            <a:ext cx="3072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6296" y="102416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Helvetica" pitchFamily="34" charset="0"/>
              </a:rPr>
              <a:t>total energy 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/>
          <a:stretch/>
        </p:blipFill>
        <p:spPr bwMode="auto">
          <a:xfrm>
            <a:off x="5796136" y="1484784"/>
            <a:ext cx="3200400" cy="229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http://latex.codecogs.com/png.latex?%5Cdpi%7B300%7D%20%5Cbg_white%20%5Cfn_cm%20%5Clarge%20E_2%20%3D%20%5Cleft%28E_1%5Ccos%28%5Cvarphi%29&amp;plus;3%5Cfrac%7BE_1%5E2%7D%7BE%7D%5Csin%5E2%28%5Cvarphi%29%20%5Cright%20%29%5Cfrac%7Bk_1%5E2%7D%7Bk_2%5E2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41910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54470" y="4221088"/>
            <a:ext cx="3538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Compensation of energy loss is required while the slope must be maintained.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 bwMode="auto">
          <a:xfrm>
            <a:off x="5796136" y="1497211"/>
            <a:ext cx="3200400" cy="22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latex.codecogs.com/png.latex?%5Cdpi%7B300%7D%20%5Cbg_white%20%5Cfn_cm%20%5Clarge%20%5Cbegin%7Balign*%7D%20%5Cvarphi%27%20%26%20%3D%20%5Carctan%5Cleft%28%5Cfrac%7BE_1%5Csin%28%5Cvarphi%29%7D%7BE_1%5Ccos%28%5Cvarphi%29&amp;plus;E_2%7D%20%5Cright%20%29%5C%5C%20E_1%27%20%26%20%3D%20E_1%5Cfrac%7B%5Csin%28%5Cvarphi%29%7D%7B%5Csin%28%5Cvarphi%27%29%7D%20%5Cend%7Balign*%7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09" y="4425280"/>
            <a:ext cx="35147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atex.codecogs.com/png.latex?%5Cdpi%7B300%7D%20%5Cbg_white%20%5Cfn_cm%20%5Clarge%20%5CRightarr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4581128"/>
            <a:ext cx="5143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atex.codecogs.com/png.latex?%5Cdpi%7B300%7D%20%5Cbg_white%20%5Cfn_cm%20%5Clarge%20%5Cbegin%7Balign*%7D%20E_1%5Csin%28%5Cvarphi%29%20%26%3D%20E_1%27%5Csin%28%5Cvarphi%27%29%5C%5C%20E_1%5Ccos%28%5Cvarphi%29%20&amp;plus;%20E_2%20%26%3D%20E_1%27%5Ccos%28%5Cvarphi%27%29%20%5Cend%7Balign*%7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28" y="2852936"/>
            <a:ext cx="3200400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922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atex.codecogs.com/png.latex?%5Cdpi%7B300%7D%20%5Cbg_white%20%5Cfn_cm%20%5Clarge%20%5Cbegin%7Balign*%7D%20%5Cvarphi%20%26%3D%20%5Carctan%5Cleft%28-%5Cfrac%7BE%7D%7BE-E_0%7D%5Cfrac%7B%5Cleft%28%5Cfrac%7B%5Csigma_%5Ctext%7Bfinal%7D%7D%7B%5Csigma_%5Ctext%7Binitial%7D%7D-1-aR_%7B56%7D%20%5Cright%20%29%7D%7Bk_1R_%7B56%7D%7D%20%5Cright%20%29%5C%5C%20E_1%20%26%3D%20%5Cfrac%7BE-E_0%7D%7B%5Ccos%28%5Cvarphi%29%7D%5C%5C%20E_2%20%26%3D%20%5Cleft%28%20E_1%5Ccos%28%5Cvarphi%29&amp;plus;%5Cbar%20E_0%20&amp;plus;%203%5Cfrac%7BE_1%5E2%7D%7BE%7D%5Csin%5E2%28%5Cvarphi%29%20%5Cright%29%20%5Cfrac%7Bk_1%5E2%7D%7Bk_2%5E2%7D%5C%5C%20%5Cvarphi%27%20%26%20%3D%20%5Carctan%5Cleft%28%5Cfrac%7BE_1%5Csin%28%5Cvarphi%29%7D%7BE_1%5Ccos%28%5Cvarphi%29&amp;plus;E_2%7D%20%5Cright%20%29%5C%5C%20E_1%27%20%26%20%3D%20E_1%5Cfrac%7B%5Csin%28%5Cvarphi%29%7D%7B%5Csin%28%5Cvarphi%27%29%7D%20%5Cend%7Balign*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14" y="1876316"/>
            <a:ext cx="5157788" cy="40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dirty="0"/>
              <a:t>(Almost) General Solution for Single Stage BC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228184" y="1844824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235813" y="3804942"/>
            <a:ext cx="41865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290574" y="4581128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elvetica" pitchFamily="34" charset="0"/>
              </a:rPr>
              <a:t>If x-band is not operated “anti-on-crest” an additional linear compression term plays a role.</a:t>
            </a:r>
          </a:p>
        </p:txBody>
      </p:sp>
      <p:sp>
        <p:nvSpPr>
          <p:cNvPr id="10" name="Oval 9"/>
          <p:cNvSpPr/>
          <p:nvPr/>
        </p:nvSpPr>
        <p:spPr>
          <a:xfrm>
            <a:off x="1835696" y="3804942"/>
            <a:ext cx="720080" cy="2288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898086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E</a:t>
            </a:r>
            <a:r>
              <a:rPr lang="en-GB" baseline="-25000" dirty="0">
                <a:solidFill>
                  <a:prstClr val="black"/>
                </a:solidFill>
              </a:rPr>
              <a:t>0</a:t>
            </a:r>
            <a:r>
              <a:rPr lang="en-GB" dirty="0">
                <a:solidFill>
                  <a:prstClr val="black"/>
                </a:solidFill>
              </a:rPr>
              <a:t>,k</a:t>
            </a:r>
            <a:r>
              <a:rPr lang="en-GB" baseline="-25000" dirty="0">
                <a:solidFill>
                  <a:prstClr val="black"/>
                </a:solidFill>
              </a:rPr>
              <a:t>1</a:t>
            </a:r>
            <a:r>
              <a:rPr lang="en-GB" dirty="0">
                <a:solidFill>
                  <a:prstClr val="black"/>
                </a:solidFill>
              </a:rPr>
              <a:t>,0 </a:t>
            </a:r>
            <a:r>
              <a:rPr lang="en-GB" dirty="0" err="1">
                <a:solidFill>
                  <a:prstClr val="black"/>
                </a:solidFill>
              </a:rPr>
              <a:t>deg</a:t>
            </a:r>
            <a:endParaRPr lang="en-GB" baseline="-25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7864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E</a:t>
            </a:r>
            <a:r>
              <a:rPr lang="en-GB" baseline="-25000" dirty="0">
                <a:solidFill>
                  <a:prstClr val="black"/>
                </a:solidFill>
              </a:rPr>
              <a:t>1</a:t>
            </a:r>
            <a:r>
              <a:rPr lang="en-GB" dirty="0">
                <a:solidFill>
                  <a:prstClr val="black"/>
                </a:solidFill>
              </a:rPr>
              <a:t>,k</a:t>
            </a:r>
            <a:r>
              <a:rPr lang="en-GB" baseline="-25000" dirty="0">
                <a:solidFill>
                  <a:prstClr val="black"/>
                </a:solidFill>
              </a:rPr>
              <a:t>1</a:t>
            </a:r>
            <a:r>
              <a:rPr lang="en-GB" dirty="0">
                <a:solidFill>
                  <a:prstClr val="black"/>
                </a:solidFill>
              </a:rPr>
              <a:t>,phi</a:t>
            </a:r>
            <a:endParaRPr lang="en-GB" baseline="-25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78406" y="1052736"/>
            <a:ext cx="1152128" cy="216024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black"/>
                </a:solidFill>
              </a:rPr>
              <a:t>E</a:t>
            </a:r>
            <a:r>
              <a:rPr lang="en-GB" sz="1400" baseline="-25000" dirty="0">
                <a:solidFill>
                  <a:prstClr val="black"/>
                </a:solidFill>
              </a:rPr>
              <a:t>2</a:t>
            </a:r>
            <a:r>
              <a:rPr lang="en-GB" sz="1400" dirty="0">
                <a:solidFill>
                  <a:prstClr val="black"/>
                </a:solidFill>
              </a:rPr>
              <a:t>,k</a:t>
            </a:r>
            <a:r>
              <a:rPr lang="en-GB" sz="1400" baseline="-25000" dirty="0">
                <a:solidFill>
                  <a:prstClr val="black"/>
                </a:solidFill>
              </a:rPr>
              <a:t>2</a:t>
            </a:r>
            <a:r>
              <a:rPr lang="en-GB" sz="1400" dirty="0">
                <a:solidFill>
                  <a:prstClr val="black"/>
                </a:solidFill>
              </a:rPr>
              <a:t>,180deg</a:t>
            </a:r>
            <a:endParaRPr lang="en-GB" sz="1400" baseline="-25000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54070" y="116605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074550" y="976511"/>
            <a:ext cx="21602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90574" y="97651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650614" y="976511"/>
            <a:ext cx="196788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847402" y="1166056"/>
            <a:ext cx="3072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36296" y="102416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Helvetica" pitchFamily="34" charset="0"/>
              </a:rPr>
              <a:t>total energy E</a:t>
            </a:r>
          </a:p>
        </p:txBody>
      </p:sp>
      <p:pic>
        <p:nvPicPr>
          <p:cNvPr id="5122" name="Picture 2" descr="http://latex.codecogs.com/png.latex?%5Cdpi%7B300%7D%20%5Cbg_white%20%5Cfn_cm%20%5Clarge%20%7B%5Ccolor%7BRed%7D%5Cbar%20E_0%20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36" y="1393493"/>
            <a:ext cx="186690" cy="2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48810" y="976511"/>
            <a:ext cx="1686886" cy="1265165"/>
            <a:chOff x="148810" y="976511"/>
            <a:chExt cx="1686886" cy="1265165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8810" y="976511"/>
              <a:ext cx="1686886" cy="1265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" name="Group 26"/>
            <p:cNvGrpSpPr/>
            <p:nvPr/>
          </p:nvGrpSpPr>
          <p:grpSpPr>
            <a:xfrm>
              <a:off x="384081" y="1066521"/>
              <a:ext cx="1235591" cy="778303"/>
              <a:chOff x="384081" y="1066521"/>
              <a:chExt cx="1235591" cy="778303"/>
            </a:xfrm>
          </p:grpSpPr>
          <p:pic>
            <p:nvPicPr>
              <p:cNvPr id="5124" name="Picture 4" descr="http://latex.codecogs.com/png.latex?%5Cdpi%7B300%7D%20%5Cbg_white%20%5Cfn_cm%20%5Clarge%20%7B%5Ccolor%7BRed%7Da%20%7D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815" y="1734334"/>
                <a:ext cx="95250" cy="1104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Straight Connector 10"/>
              <p:cNvCxnSpPr/>
              <p:nvPr/>
            </p:nvCxnSpPr>
            <p:spPr>
              <a:xfrm>
                <a:off x="467544" y="1393493"/>
                <a:ext cx="1152128" cy="39608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/>
              <p:cNvSpPr txBox="1"/>
              <p:nvPr/>
            </p:nvSpPr>
            <p:spPr>
              <a:xfrm>
                <a:off x="384081" y="1066521"/>
                <a:ext cx="118283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>
                    <a:latin typeface="Helvetica" pitchFamily="34" charset="0"/>
                  </a:rPr>
                  <a:t>head</a:t>
                </a:r>
              </a:p>
            </p:txBody>
          </p:sp>
        </p:grpSp>
      </p:grpSp>
      <p:cxnSp>
        <p:nvCxnSpPr>
          <p:cNvPr id="23" name="Straight Arrow Connector 22"/>
          <p:cNvCxnSpPr/>
          <p:nvPr/>
        </p:nvCxnSpPr>
        <p:spPr>
          <a:xfrm flipH="1" flipV="1">
            <a:off x="5148064" y="4653136"/>
            <a:ext cx="1080120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761910" y="5301208"/>
            <a:ext cx="2466274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5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Initial chirp from the gun affects the compression (“aR</a:t>
            </a:r>
            <a:r>
              <a:rPr lang="en-GB" baseline="-25000" dirty="0"/>
              <a:t>56</a:t>
            </a:r>
            <a:r>
              <a:rPr lang="en-GB" dirty="0"/>
              <a:t>”-term). An adjustment of FINSB02 phase proved useful to correct for it.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Adjust phase to remove incoming chirp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pic>
        <p:nvPicPr>
          <p:cNvPr id="4098" name="Picture 2" descr="preview20130613T10415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/>
          <a:stretch/>
        </p:blipFill>
        <p:spPr bwMode="auto">
          <a:xfrm>
            <a:off x="234668" y="1672233"/>
            <a:ext cx="4827755" cy="47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view20130613T10431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0"/>
          <a:stretch/>
        </p:blipFill>
        <p:spPr bwMode="auto">
          <a:xfrm>
            <a:off x="3707904" y="1700808"/>
            <a:ext cx="4950574" cy="47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 rot="16200000">
            <a:off x="2154216" y="3714376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Helvetica" pitchFamily="34" charset="0"/>
              </a:rPr>
              <a:t>longitudinal axis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834736" y="3686545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Helvetica" pitchFamily="34" charset="0"/>
              </a:rPr>
              <a:t>longitudinal axis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756" y="5583723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Helvetica" pitchFamily="34" charset="0"/>
              </a:rPr>
              <a:t>energy axis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5445" y="559762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Helvetica" pitchFamily="34" charset="0"/>
              </a:rPr>
              <a:t>energy axis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486916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34" charset="0"/>
              </a:rPr>
              <a:t>head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48136" y="233900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964929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X-band is compensating the quadratic terms from:</a:t>
            </a:r>
          </a:p>
          <a:p>
            <a:pPr lvl="1"/>
            <a:r>
              <a:rPr lang="en-GB" dirty="0"/>
              <a:t>initial curvature</a:t>
            </a:r>
          </a:p>
          <a:p>
            <a:pPr lvl="1"/>
            <a:r>
              <a:rPr lang="en-GB" dirty="0"/>
              <a:t>Second order contributions in S-band RF (E</a:t>
            </a:r>
            <a:r>
              <a:rPr lang="en-GB" baseline="-25000" dirty="0"/>
              <a:t>0</a:t>
            </a:r>
            <a:r>
              <a:rPr lang="en-GB" dirty="0"/>
              <a:t> and E</a:t>
            </a:r>
            <a:r>
              <a:rPr lang="en-GB" baseline="-25000" dirty="0"/>
              <a:t>1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T</a:t>
            </a:r>
            <a:r>
              <a:rPr lang="en-GB" baseline="-25000" dirty="0"/>
              <a:t>566</a:t>
            </a:r>
            <a:r>
              <a:rPr lang="en-GB" dirty="0"/>
              <a:t>-components in BC1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T</a:t>
            </a:r>
            <a:r>
              <a:rPr lang="en-GB" baseline="-25000" dirty="0"/>
              <a:t>566</a:t>
            </a:r>
            <a:r>
              <a:rPr lang="en-GB" dirty="0"/>
              <a:t>-components in BC2 and Energy Collimator</a:t>
            </a:r>
          </a:p>
          <a:p>
            <a:pPr lvl="1"/>
            <a:r>
              <a:rPr lang="en-GB" dirty="0"/>
              <a:t>RF curvature from the C-band RF</a:t>
            </a:r>
          </a:p>
          <a:p>
            <a:pPr lvl="1"/>
            <a:r>
              <a:rPr lang="en-GB" dirty="0"/>
              <a:t>Quadratic chirp generated by self field interactions</a:t>
            </a:r>
          </a:p>
          <a:p>
            <a:pPr lvl="1"/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Multi-Stage Compression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898086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,0 </a:t>
            </a:r>
            <a:r>
              <a:rPr lang="en-GB" dirty="0" err="1">
                <a:solidFill>
                  <a:schemeClr val="tx1"/>
                </a:solidFill>
              </a:rPr>
              <a:t>deg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7864" y="986036"/>
            <a:ext cx="1296144" cy="3600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,k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,phi</a:t>
            </a:r>
            <a:endParaRPr lang="en-GB" baseline="-25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8406" y="1052736"/>
            <a:ext cx="1152128" cy="216024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</a:t>
            </a:r>
            <a:r>
              <a:rPr lang="en-GB" sz="1400" baseline="-25000" dirty="0">
                <a:solidFill>
                  <a:schemeClr val="tx1"/>
                </a:solidFill>
              </a:rPr>
              <a:t>2</a:t>
            </a:r>
            <a:r>
              <a:rPr lang="en-GB" sz="1400" dirty="0">
                <a:solidFill>
                  <a:schemeClr val="tx1"/>
                </a:solidFill>
              </a:rPr>
              <a:t>,k</a:t>
            </a:r>
            <a:r>
              <a:rPr lang="en-GB" sz="1400" baseline="-25000" dirty="0">
                <a:solidFill>
                  <a:schemeClr val="tx1"/>
                </a:solidFill>
              </a:rPr>
              <a:t>2</a:t>
            </a:r>
            <a:r>
              <a:rPr lang="en-GB" sz="1400" dirty="0">
                <a:solidFill>
                  <a:schemeClr val="tx1"/>
                </a:solidFill>
              </a:rPr>
              <a:t>,180deg</a:t>
            </a:r>
            <a:endParaRPr lang="en-GB" sz="1400" baseline="-250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754070" y="116605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74550" y="976511"/>
            <a:ext cx="216024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90574" y="97651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650614" y="976511"/>
            <a:ext cx="196788" cy="180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47402" y="1166056"/>
            <a:ext cx="3072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6296" y="102416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total energy 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0629" y="5085184"/>
            <a:ext cx="9144000" cy="1066800"/>
            <a:chOff x="-963" y="2866256"/>
            <a:chExt cx="9144000" cy="1066800"/>
          </a:xfrm>
        </p:grpSpPr>
        <p:pic>
          <p:nvPicPr>
            <p:cNvPr id="17" name="Picture 16" descr="FEL-RV84-004-03-SwissFEL-Layout-Long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3" y="2866256"/>
              <a:ext cx="91440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1060632" y="3361556"/>
              <a:ext cx="5556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BC 1</a:t>
              </a:r>
            </a:p>
          </p:txBody>
        </p: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3156132" y="3399656"/>
              <a:ext cx="5556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0000"/>
                  </a:solidFill>
                  <a:latin typeface="Calibri" pitchFamily="34" charset="0"/>
                </a:rPr>
                <a:t>BC 2</a:t>
              </a:r>
            </a:p>
          </p:txBody>
        </p:sp>
        <p:sp>
          <p:nvSpPr>
            <p:cNvPr id="20" name="TextBox 14"/>
            <p:cNvSpPr txBox="1">
              <a:spLocks noChangeArrowheads="1"/>
            </p:cNvSpPr>
            <p:nvPr/>
          </p:nvSpPr>
          <p:spPr bwMode="auto">
            <a:xfrm>
              <a:off x="6300192" y="3349909"/>
              <a:ext cx="16655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Energy Collimator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66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Multi-Stage Compression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46" y="5033484"/>
            <a:ext cx="4864925" cy="1914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7" name="Group 26"/>
          <p:cNvGrpSpPr/>
          <p:nvPr/>
        </p:nvGrpSpPr>
        <p:grpSpPr>
          <a:xfrm>
            <a:off x="30784" y="850706"/>
            <a:ext cx="4375051" cy="1772712"/>
            <a:chOff x="157614" y="4035633"/>
            <a:chExt cx="4375051" cy="1772712"/>
          </a:xfrm>
        </p:grpSpPr>
        <p:grpSp>
          <p:nvGrpSpPr>
            <p:cNvPr id="12" name="Group 1"/>
            <p:cNvGrpSpPr>
              <a:grpSpLocks/>
            </p:cNvGrpSpPr>
            <p:nvPr/>
          </p:nvGrpSpPr>
          <p:grpSpPr bwMode="auto">
            <a:xfrm>
              <a:off x="157614" y="4348861"/>
              <a:ext cx="4375051" cy="1459484"/>
              <a:chOff x="2720" y="884"/>
              <a:chExt cx="3046" cy="1043"/>
            </a:xfrm>
          </p:grpSpPr>
          <p:grpSp>
            <p:nvGrpSpPr>
              <p:cNvPr id="13" name="Group 2"/>
              <p:cNvGrpSpPr>
                <a:grpSpLocks/>
              </p:cNvGrpSpPr>
              <p:nvPr/>
            </p:nvGrpSpPr>
            <p:grpSpPr bwMode="auto">
              <a:xfrm>
                <a:off x="2720" y="884"/>
                <a:ext cx="3046" cy="1043"/>
                <a:chOff x="2720" y="884"/>
                <a:chExt cx="3046" cy="1043"/>
              </a:xfrm>
            </p:grpSpPr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321" y="884"/>
                  <a:ext cx="1445" cy="104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pic>
              <p:nvPicPr>
                <p:cNvPr id="17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720" y="906"/>
                  <a:ext cx="1570" cy="94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</p:grpSp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5392" y="1189"/>
                <a:ext cx="328" cy="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200" dirty="0">
                    <a:solidFill>
                      <a:srgbClr val="000000"/>
                    </a:solidFill>
                  </a:rPr>
                  <a:t>head</a:t>
                </a:r>
              </a:p>
            </p:txBody>
          </p:sp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4562" y="1189"/>
                <a:ext cx="239" cy="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US" sz="1200" dirty="0">
                    <a:solidFill>
                      <a:srgbClr val="000000"/>
                    </a:solidFill>
                  </a:rPr>
                  <a:t>tail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72880" y="4035633"/>
              <a:ext cx="43035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Helvetica" pitchFamily="34" charset="0"/>
                </a:rPr>
                <a:t>Coherent Synchrotron Radiation</a:t>
              </a:r>
              <a:endParaRPr lang="en-GB" sz="1050" dirty="0">
                <a:latin typeface="Helvetica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763650" y="530684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Helvetica" pitchFamily="34" charset="0"/>
              </a:rPr>
              <a:t>Previous talks:</a:t>
            </a:r>
          </a:p>
          <a:p>
            <a:r>
              <a:rPr lang="en-US" sz="1000" dirty="0">
                <a:latin typeface="Helvetica" pitchFamily="34" charset="0"/>
              </a:rPr>
              <a:t>Operation Modes and Longitudinal Layout for the </a:t>
            </a:r>
            <a:r>
              <a:rPr lang="en-US" sz="1000" dirty="0" err="1">
                <a:latin typeface="Helvetica" pitchFamily="34" charset="0"/>
              </a:rPr>
              <a:t>SwissFEL</a:t>
            </a:r>
            <a:r>
              <a:rPr lang="en-US" sz="1000" dirty="0">
                <a:latin typeface="Helvetica" pitchFamily="34" charset="0"/>
              </a:rPr>
              <a:t> Hard X-Ray Facility</a:t>
            </a:r>
          </a:p>
          <a:p>
            <a:r>
              <a:rPr lang="en-GB" sz="1000" dirty="0">
                <a:latin typeface="Helvetica" pitchFamily="34" charset="0"/>
                <a:hlinkClick r:id="rId5"/>
              </a:rPr>
              <a:t>http://indico.psi.ch/conferenceDisplay.py?confId=308</a:t>
            </a:r>
            <a:endParaRPr lang="en-GB" sz="1000" dirty="0">
              <a:latin typeface="Helvetica" pitchFamily="34" charset="0"/>
            </a:endParaRPr>
          </a:p>
          <a:p>
            <a:endParaRPr lang="en-US" sz="1000" dirty="0">
              <a:latin typeface="Helvetica" pitchFamily="34" charset="0"/>
            </a:endParaRPr>
          </a:p>
          <a:p>
            <a:r>
              <a:rPr lang="en-US" sz="1000" dirty="0">
                <a:latin typeface="Helvetica" pitchFamily="34" charset="0"/>
              </a:rPr>
              <a:t>Bunch Compression Optimization for </a:t>
            </a:r>
            <a:r>
              <a:rPr lang="en-US" sz="1000" dirty="0" err="1">
                <a:latin typeface="Helvetica" pitchFamily="34" charset="0"/>
              </a:rPr>
              <a:t>SwissFEL</a:t>
            </a:r>
            <a:endParaRPr lang="en-GB" sz="1000" dirty="0">
              <a:latin typeface="Helvetica" pitchFamily="34" charset="0"/>
            </a:endParaRPr>
          </a:p>
          <a:p>
            <a:r>
              <a:rPr lang="en-GB" sz="1000" dirty="0">
                <a:latin typeface="Helvetica" pitchFamily="34" charset="0"/>
                <a:hlinkClick r:id="rId6"/>
              </a:rPr>
              <a:t>http://indico.psi.ch/conferenceDisplay.py?confId=1248</a:t>
            </a:r>
            <a:endParaRPr lang="en-GB" sz="1000" dirty="0">
              <a:latin typeface="Helvetica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534790" y="906670"/>
            <a:ext cx="2059960" cy="1649736"/>
            <a:chOff x="2093815" y="2841607"/>
            <a:chExt cx="2059960" cy="1649736"/>
          </a:xfrm>
        </p:grpSpPr>
        <p:pic>
          <p:nvPicPr>
            <p:cNvPr id="29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 t="4428" r="7965"/>
            <a:stretch>
              <a:fillRect/>
            </a:stretch>
          </p:blipFill>
          <p:spPr bwMode="auto">
            <a:xfrm>
              <a:off x="2093815" y="3092239"/>
              <a:ext cx="1995693" cy="13991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3567084" y="3717402"/>
              <a:ext cx="489594" cy="2666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 dirty="0">
                  <a:solidFill>
                    <a:srgbClr val="000000"/>
                  </a:solidFill>
                </a:rPr>
                <a:t>head</a:t>
              </a:r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2405035" y="3809815"/>
              <a:ext cx="356747" cy="2666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 dirty="0">
                  <a:solidFill>
                    <a:srgbClr val="000000"/>
                  </a:solidFill>
                </a:rPr>
                <a:t>tail</a:t>
              </a:r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3321120" y="3456857"/>
              <a:ext cx="214944" cy="153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5"/>
            <p:cNvSpPr>
              <a:spLocks noChangeShapeType="1"/>
            </p:cNvSpPr>
            <p:nvPr/>
          </p:nvSpPr>
          <p:spPr bwMode="auto">
            <a:xfrm>
              <a:off x="2984189" y="3458389"/>
              <a:ext cx="214944" cy="153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44491" y="2841607"/>
              <a:ext cx="19092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Helvetica" pitchFamily="34" charset="0"/>
                </a:rPr>
                <a:t>Longitudinal Space Charge</a:t>
              </a:r>
              <a:endParaRPr lang="en-GB" sz="1050" dirty="0">
                <a:latin typeface="Helvetic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692977" y="1011042"/>
            <a:ext cx="2326482" cy="1686905"/>
            <a:chOff x="6141009" y="4205780"/>
            <a:chExt cx="2739008" cy="205425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009" y="4205780"/>
              <a:ext cx="2739008" cy="205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8219697" y="4502365"/>
              <a:ext cx="343282" cy="2434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 dirty="0">
                  <a:solidFill>
                    <a:srgbClr val="000000"/>
                  </a:solidFill>
                </a:rPr>
                <a:t>tail</a:t>
              </a:r>
            </a:p>
          </p:txBody>
        </p:sp>
        <p:sp>
          <p:nvSpPr>
            <p:cNvPr id="37" name="Text Box 5"/>
            <p:cNvSpPr txBox="1">
              <a:spLocks noChangeArrowheads="1"/>
            </p:cNvSpPr>
            <p:nvPr/>
          </p:nvSpPr>
          <p:spPr bwMode="auto">
            <a:xfrm>
              <a:off x="6560926" y="4963527"/>
              <a:ext cx="471115" cy="2434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 dirty="0">
                  <a:solidFill>
                    <a:srgbClr val="000000"/>
                  </a:solidFill>
                </a:rPr>
                <a:t>head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008237" y="818272"/>
            <a:ext cx="1909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" pitchFamily="34" charset="0"/>
              </a:rPr>
              <a:t>Longitudinal Wake Fields</a:t>
            </a:r>
            <a:endParaRPr lang="en-GB" sz="1050" dirty="0">
              <a:latin typeface="Helvetic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50" y="850706"/>
            <a:ext cx="4359785" cy="1930222"/>
          </a:xfrm>
          <a:prstGeom prst="rect">
            <a:avLst/>
          </a:pr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4534790" y="850706"/>
            <a:ext cx="2059960" cy="1930222"/>
          </a:xfrm>
          <a:prstGeom prst="rect">
            <a:avLst/>
          </a:pr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6740524" y="850706"/>
            <a:ext cx="2176997" cy="1930222"/>
          </a:xfrm>
          <a:prstGeom prst="rect">
            <a:avLst/>
          </a:pr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2160240"/>
          </a:xfrm>
        </p:spPr>
        <p:txBody>
          <a:bodyPr/>
          <a:lstStyle/>
          <a:p>
            <a:pPr marL="0" lvl="1" indent="0">
              <a:buNone/>
            </a:pPr>
            <a:r>
              <a:rPr lang="en-GB" dirty="0"/>
              <a:t>Forces generated by self field interactions have an effect on the compression but is affected by compression as well. Analytic calculations are very difficult.</a:t>
            </a:r>
          </a:p>
          <a:p>
            <a:pPr marL="0" lvl="1" indent="0">
              <a:buNone/>
            </a:pPr>
            <a:r>
              <a:rPr lang="en-GB" dirty="0"/>
              <a:t>	=&gt; Self-Consistent Tracking</a:t>
            </a:r>
          </a:p>
          <a:p>
            <a:pPr marL="0" lvl="1" indent="0">
              <a:buNone/>
            </a:pPr>
            <a:endParaRPr lang="en-GB" dirty="0"/>
          </a:p>
          <a:p>
            <a:pPr marL="0" lvl="1" indent="0">
              <a:buNone/>
            </a:pPr>
            <a:r>
              <a:rPr lang="en-GB" dirty="0"/>
              <a:t>Iterative semi-analytic procedure to setup compression: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4" name="Group 43"/>
          <p:cNvGrpSpPr/>
          <p:nvPr/>
        </p:nvGrpSpPr>
        <p:grpSpPr>
          <a:xfrm>
            <a:off x="6303038" y="3323598"/>
            <a:ext cx="2891144" cy="2148248"/>
            <a:chOff x="5823150" y="3076311"/>
            <a:chExt cx="3073556" cy="2378785"/>
          </a:xfrm>
        </p:grpSpPr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5869567" y="3076311"/>
              <a:ext cx="3027139" cy="2293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</p:pic>
        <p:sp>
          <p:nvSpPr>
            <p:cNvPr id="49" name="TextBox 48"/>
            <p:cNvSpPr txBox="1"/>
            <p:nvPr/>
          </p:nvSpPr>
          <p:spPr>
            <a:xfrm rot="16200000">
              <a:off x="5242703" y="4069255"/>
              <a:ext cx="14686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Helvetica" pitchFamily="34" charset="0"/>
                </a:rPr>
                <a:t>Peak current [A]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10868" y="5147319"/>
              <a:ext cx="12186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Helvetica" pitchFamily="34" charset="0"/>
                </a:rPr>
                <a:t>Iteration step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35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Bunch Compression Theory</a:t>
            </a:r>
            <a:endParaRPr lang="en-GB" dirty="0"/>
          </a:p>
          <a:p>
            <a:r>
              <a:rPr lang="en-GB" dirty="0"/>
              <a:t>Measurements at the </a:t>
            </a:r>
            <a:r>
              <a:rPr lang="en-GB" dirty="0" err="1"/>
              <a:t>SwissFEL</a:t>
            </a:r>
            <a:r>
              <a:rPr lang="en-GB" dirty="0"/>
              <a:t> Injector Test Facility</a:t>
            </a:r>
          </a:p>
          <a:p>
            <a:r>
              <a:rPr lang="en-GB" dirty="0"/>
              <a:t>Conclusions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414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4800" dirty="0"/>
          </a:p>
          <a:p>
            <a:endParaRPr lang="en-GB" sz="4800" dirty="0"/>
          </a:p>
          <a:p>
            <a:pPr marL="0" indent="0">
              <a:buNone/>
            </a:pPr>
            <a:r>
              <a:rPr lang="en-GB" sz="4800" dirty="0"/>
              <a:t>Measurements at the </a:t>
            </a:r>
            <a:r>
              <a:rPr lang="en-GB" sz="4800" dirty="0" err="1"/>
              <a:t>SwissFEL</a:t>
            </a:r>
            <a:r>
              <a:rPr lang="en-GB" sz="4800" dirty="0"/>
              <a:t> Injector Test Facility*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1400" dirty="0"/>
              <a:t>*with contributions from the </a:t>
            </a:r>
            <a:r>
              <a:rPr lang="en-GB" sz="1400" dirty="0" err="1"/>
              <a:t>SwissFEL</a:t>
            </a:r>
            <a:r>
              <a:rPr lang="en-GB" sz="1400" dirty="0"/>
              <a:t> Injector Commissioning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23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BC Movable Girder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6" descr="2011-10-28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227044"/>
            <a:ext cx="4157662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780274"/>
              </p:ext>
            </p:extLst>
          </p:nvPr>
        </p:nvGraphicFramePr>
        <p:xfrm>
          <a:off x="5364088" y="1231922"/>
          <a:ext cx="3205809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008"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Helvetica" pitchFamily="34" charset="0"/>
                        </a:rPr>
                        <a:t>    alpha [</a:t>
                      </a:r>
                      <a:r>
                        <a:rPr lang="pt-BR" sz="1000" dirty="0" err="1">
                          <a:latin typeface="Helvetica" pitchFamily="34" charset="0"/>
                        </a:rPr>
                        <a:t>deg</a:t>
                      </a:r>
                      <a:r>
                        <a:rPr lang="pt-BR" sz="1000" dirty="0">
                          <a:latin typeface="Helvetica" pitchFamily="34" charset="0"/>
                        </a:rPr>
                        <a:t>]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Helvetica" pitchFamily="34" charset="0"/>
                        </a:rPr>
                        <a:t>B[T]</a:t>
                      </a:r>
                    </a:p>
                    <a:p>
                      <a:pPr algn="ctr"/>
                      <a:r>
                        <a:rPr lang="pt-BR" sz="1000" dirty="0" err="1">
                          <a:latin typeface="Helvetica" pitchFamily="34" charset="0"/>
                        </a:rPr>
                        <a:t>at</a:t>
                      </a:r>
                      <a:r>
                        <a:rPr lang="pt-BR" sz="1000" dirty="0">
                          <a:latin typeface="Helvetica" pitchFamily="34" charset="0"/>
                        </a:rPr>
                        <a:t> 200MeV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dirty="0">
                          <a:latin typeface="Helvetica" pitchFamily="34" charset="0"/>
                        </a:rPr>
                        <a:t>R</a:t>
                      </a:r>
                      <a:r>
                        <a:rPr lang="pt-BR" sz="1000" baseline="-25000" dirty="0">
                          <a:latin typeface="Helvetica" pitchFamily="34" charset="0"/>
                        </a:rPr>
                        <a:t>56</a:t>
                      </a:r>
                      <a:r>
                        <a:rPr lang="pt-BR" sz="1000" dirty="0">
                          <a:latin typeface="Helvetica" pitchFamily="34" charset="0"/>
                        </a:rPr>
                        <a:t>[mm]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0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0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0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1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0.0466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-2.767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2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0.0931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-11.07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3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0.1397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-24.90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4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0.1861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-44.27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5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0.2326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>
                          <a:latin typeface="Helvetica" pitchFamily="34" charset="0"/>
                        </a:rPr>
                        <a:t>-69.17</a:t>
                      </a:r>
                      <a:endParaRPr lang="en-GB" sz="1000" dirty="0">
                        <a:latin typeface="Helvetic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6" y="883669"/>
            <a:ext cx="4936786" cy="271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beutner\AppData\Local\Temp\IMG_20130328_131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39552" y="1124744"/>
            <a:ext cx="4122936" cy="4905836"/>
            <a:chOff x="539552" y="1124744"/>
            <a:chExt cx="4122936" cy="4905836"/>
          </a:xfrm>
        </p:grpSpPr>
        <p:pic>
          <p:nvPicPr>
            <p:cNvPr id="6146" name="Picture 2" descr="I:\BC talk\bcdipo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24744"/>
              <a:ext cx="4122936" cy="4891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987824" y="566124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Helvetica" pitchFamily="34" charset="0"/>
                </a:rPr>
                <a:t>xfel.eu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6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4114800" cy="158417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Bending angle needs to be set up to achieve a certain R</a:t>
            </a:r>
            <a:r>
              <a:rPr lang="en-GB" baseline="-25000" dirty="0"/>
              <a:t>56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Analytic formula results can be checked with measurements.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BC Angle Setup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15" y="234888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latex.codecogs.com/png.latex?%5Cdpi%7B300%7D%20%5Cbg_white%20%5Cfn_cm%20%5Clarge%20R_%7B56%7D%20%3D%20-%5Calpha%5E2%5Cleft%282L_%7B12%7D&amp;plus;4/3L_B%20%5Cright%20%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062288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07504" y="2948955"/>
            <a:ext cx="3733800" cy="2800350"/>
            <a:chOff x="5410200" y="3689716"/>
            <a:chExt cx="3733800" cy="2800350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3689716"/>
              <a:ext cx="3733800" cy="280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 flipV="1">
              <a:off x="5940152" y="4725144"/>
              <a:ext cx="2376264" cy="129614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007920" y="4820356"/>
              <a:ext cx="5245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pitchFamily="34" charset="0"/>
                </a:rPr>
                <a:t>R</a:t>
              </a:r>
              <a:r>
                <a:rPr lang="en-US" sz="1200" baseline="-25000" dirty="0">
                  <a:solidFill>
                    <a:srgbClr val="FF0000"/>
                  </a:solidFill>
                  <a:latin typeface="Helvetica" pitchFamily="34" charset="0"/>
                </a:rPr>
                <a:t>56</a:t>
              </a:r>
              <a:endParaRPr lang="en-GB" sz="1200" baseline="-25000" dirty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048164" y="6021288"/>
              <a:ext cx="21602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5904148" y="4221088"/>
              <a:ext cx="0" cy="1800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5214556" y="4874677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pitchFamily="34" charset="0"/>
                </a:rPr>
                <a:t>longitudinal position</a:t>
              </a:r>
              <a:endParaRPr lang="en-GB" sz="1200" dirty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28284" y="5604847"/>
              <a:ext cx="792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Helvetica" pitchFamily="34" charset="0"/>
                </a:rPr>
                <a:t>head</a:t>
              </a:r>
              <a:endParaRPr lang="en-GB" sz="1000" dirty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28284" y="4652122"/>
              <a:ext cx="792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  <a:latin typeface="Helvetica" pitchFamily="34" charset="0"/>
                </a:rPr>
                <a:t>tail</a:t>
              </a:r>
              <a:endParaRPr lang="en-GB" sz="1000" dirty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50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052736"/>
            <a:ext cx="4536504" cy="3960440"/>
          </a:xfrm>
        </p:spPr>
        <p:txBody>
          <a:bodyPr/>
          <a:lstStyle/>
          <a:p>
            <a:r>
              <a:rPr lang="en-GB" dirty="0"/>
              <a:t>Compensation of magnetic fields with trim coils</a:t>
            </a:r>
          </a:p>
          <a:p>
            <a:endParaRPr lang="en-GB" dirty="0"/>
          </a:p>
          <a:p>
            <a:r>
              <a:rPr lang="en-GB" dirty="0"/>
              <a:t>Dispersion correction using orbit correctors either manually or with an SVD based method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BC Field Correction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5116740" y="908720"/>
            <a:ext cx="4378456" cy="3096344"/>
            <a:chOff x="4067944" y="897010"/>
            <a:chExt cx="4695324" cy="3333098"/>
          </a:xfrm>
        </p:grpSpPr>
        <p:pic>
          <p:nvPicPr>
            <p:cNvPr id="9" name="Picture 2" descr="fit_geomagnetism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897010"/>
              <a:ext cx="4320480" cy="3333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586804" y="2276872"/>
              <a:ext cx="4176464" cy="1490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f(x)=-26.6110258+1.50357605*x-0.018499*x**2           </a:t>
              </a:r>
              <a:br>
                <a:rPr lang="en-US" sz="1200" dirty="0"/>
              </a:br>
              <a:r>
                <a:rPr lang="en-US" sz="1200" dirty="0"/>
                <a:t>=&gt; Average </a:t>
              </a:r>
              <a:r>
                <a:rPr lang="en-US" sz="1200" b="1" dirty="0"/>
                <a:t>geomagnetism</a:t>
              </a:r>
              <a:r>
                <a:rPr lang="en-US" sz="1200" dirty="0"/>
                <a:t> of 28.4 </a:t>
              </a:r>
              <a:r>
                <a:rPr lang="en-US" sz="1200" dirty="0" err="1"/>
                <a:t>uT</a:t>
              </a:r>
              <a:endParaRPr lang="en-US" sz="1200" dirty="0"/>
            </a:p>
            <a:p>
              <a:endParaRPr lang="en-US" sz="1200" dirty="0"/>
            </a:p>
            <a:p>
              <a:r>
                <a:rPr lang="en-GB" sz="1200" dirty="0"/>
                <a:t>  F10BC-MCRX10: = 0.20 A</a:t>
              </a:r>
              <a:br>
                <a:rPr lang="en-GB" sz="1200" dirty="0"/>
              </a:br>
              <a:r>
                <a:rPr lang="en-GB" sz="1200" dirty="0"/>
                <a:t>  F10BC-MCRX20: = 0.24 A</a:t>
              </a:r>
              <a:br>
                <a:rPr lang="en-GB" sz="1200" dirty="0"/>
              </a:br>
              <a:r>
                <a:rPr lang="en-GB" sz="1200" dirty="0"/>
                <a:t>  F10BC-MCRX30: = 0.24 A</a:t>
              </a:r>
              <a:br>
                <a:rPr lang="en-GB" sz="1200" dirty="0"/>
              </a:br>
              <a:r>
                <a:rPr lang="en-GB" sz="1200" dirty="0"/>
                <a:t>  F10BC-MCRX40: = 0.23 A</a:t>
              </a:r>
              <a:endParaRPr lang="en-GB" sz="1200" dirty="0">
                <a:latin typeface="Helvetic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36" y="4488602"/>
            <a:ext cx="5912167" cy="889317"/>
            <a:chOff x="-108520" y="4797152"/>
            <a:chExt cx="8720479" cy="1537389"/>
          </a:xfrm>
        </p:grpSpPr>
        <p:sp>
          <p:nvSpPr>
            <p:cNvPr id="11" name="Rectangle 10"/>
            <p:cNvSpPr/>
            <p:nvPr/>
          </p:nvSpPr>
          <p:spPr>
            <a:xfrm>
              <a:off x="2077358" y="5805264"/>
              <a:ext cx="432048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55454" y="5805264"/>
              <a:ext cx="432048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9872" y="5013176"/>
              <a:ext cx="432048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67944" y="5013176"/>
              <a:ext cx="432048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>
              <a:stCxn id="11" idx="3"/>
              <a:endCxn id="13" idx="1"/>
            </p:cNvCxnSpPr>
            <p:nvPr/>
          </p:nvCxnSpPr>
          <p:spPr>
            <a:xfrm flipV="1">
              <a:off x="2509406" y="5229200"/>
              <a:ext cx="91046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1" idx="1"/>
            </p:cNvCxnSpPr>
            <p:nvPr/>
          </p:nvCxnSpPr>
          <p:spPr>
            <a:xfrm flipH="1">
              <a:off x="1691680" y="6021288"/>
              <a:ext cx="3856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2" idx="3"/>
            </p:cNvCxnSpPr>
            <p:nvPr/>
          </p:nvCxnSpPr>
          <p:spPr>
            <a:xfrm>
              <a:off x="5987502" y="6021288"/>
              <a:ext cx="4567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13" idx="3"/>
              <a:endCxn id="14" idx="1"/>
            </p:cNvCxnSpPr>
            <p:nvPr/>
          </p:nvCxnSpPr>
          <p:spPr>
            <a:xfrm>
              <a:off x="3851920" y="5229200"/>
              <a:ext cx="2160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2" idx="1"/>
            </p:cNvCxnSpPr>
            <p:nvPr/>
          </p:nvCxnSpPr>
          <p:spPr>
            <a:xfrm>
              <a:off x="4499992" y="5229200"/>
              <a:ext cx="1055462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846039" y="5805264"/>
              <a:ext cx="120831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46039" y="6101680"/>
              <a:ext cx="120831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95024" y="5798614"/>
              <a:ext cx="120831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95024" y="6095030"/>
              <a:ext cx="120831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urved Up Arrow 23"/>
            <p:cNvSpPr/>
            <p:nvPr/>
          </p:nvSpPr>
          <p:spPr>
            <a:xfrm flipV="1">
              <a:off x="1865278" y="4797152"/>
              <a:ext cx="4122223" cy="897023"/>
            </a:xfrm>
            <a:prstGeom prst="curvedUp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108520" y="5209867"/>
              <a:ext cx="1800200" cy="103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FF0000"/>
                  </a:solidFill>
                  <a:latin typeface="Helvetica" pitchFamily="34" charset="0"/>
                </a:rPr>
                <a:t>Correction of position in </a:t>
              </a:r>
              <a:br>
                <a:rPr lang="en-GB" sz="1100" dirty="0">
                  <a:solidFill>
                    <a:srgbClr val="FF0000"/>
                  </a:solidFill>
                  <a:latin typeface="Helvetica" pitchFamily="34" charset="0"/>
                </a:rPr>
              </a:br>
              <a:r>
                <a:rPr lang="en-GB" sz="1100" dirty="0">
                  <a:solidFill>
                    <a:srgbClr val="FF0000"/>
                  </a:solidFill>
                  <a:latin typeface="Helvetica" pitchFamily="34" charset="0"/>
                </a:rPr>
                <a:t>dipole 4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7702" y="5042011"/>
              <a:ext cx="2304257" cy="79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  <a:latin typeface="Helvetica" pitchFamily="34" charset="0"/>
                </a:rPr>
                <a:t>Correction of angle at dipole 4 </a:t>
              </a:r>
            </a:p>
          </p:txBody>
        </p:sp>
        <p:sp>
          <p:nvSpPr>
            <p:cNvPr id="27" name="Right Arrow 26"/>
            <p:cNvSpPr/>
            <p:nvPr/>
          </p:nvSpPr>
          <p:spPr>
            <a:xfrm rot="19991342">
              <a:off x="6300191" y="5768393"/>
              <a:ext cx="576064" cy="217758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ight Arrow 27"/>
            <p:cNvSpPr/>
            <p:nvPr/>
          </p:nvSpPr>
          <p:spPr>
            <a:xfrm rot="1653190">
              <a:off x="6329747" y="6116783"/>
              <a:ext cx="576064" cy="217758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6384048" y="5923478"/>
              <a:ext cx="576064" cy="217758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Arrow Connector 30"/>
            <p:cNvCxnSpPr>
              <a:endCxn id="20" idx="1"/>
            </p:cNvCxnSpPr>
            <p:nvPr/>
          </p:nvCxnSpPr>
          <p:spPr>
            <a:xfrm>
              <a:off x="1403648" y="5798614"/>
              <a:ext cx="442391" cy="7865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22" idx="3"/>
            </p:cNvCxnSpPr>
            <p:nvPr/>
          </p:nvCxnSpPr>
          <p:spPr>
            <a:xfrm flipH="1">
              <a:off x="6215855" y="5445224"/>
              <a:ext cx="401924" cy="42539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22" y="4095948"/>
            <a:ext cx="3237578" cy="234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739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472608"/>
          </a:xfrm>
        </p:spPr>
        <p:txBody>
          <a:bodyPr/>
          <a:lstStyle/>
          <a:p>
            <a:r>
              <a:rPr lang="en-GB" sz="1800" dirty="0"/>
              <a:t>Scan of downstream BPM position vs. quad current – position with “zero” slope is the optimum position.</a:t>
            </a:r>
          </a:p>
          <a:p>
            <a:r>
              <a:rPr lang="en-US" sz="1800" dirty="0"/>
              <a:t>After the BC girder is aligned the orbit offsets in the BC BPMs are removed.</a:t>
            </a:r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BC Beam-Based-Alignment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pic>
        <p:nvPicPr>
          <p:cNvPr id="1026" name="Picture 2" descr="BCBBA1_4de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984554" cy="44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04"/>
          <a:stretch/>
        </p:blipFill>
        <p:spPr bwMode="auto">
          <a:xfrm>
            <a:off x="5469422" y="4036516"/>
            <a:ext cx="3227118" cy="24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2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444764" y="1844824"/>
            <a:ext cx="3276446" cy="21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334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X-band Setup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620688"/>
            <a:ext cx="27051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791" y="3045422"/>
            <a:ext cx="27051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beutner\AppData\Local\Temp\IMG_20130328_131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84" y="764704"/>
            <a:ext cx="3662114" cy="27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7363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X-band position/orbit setup:</a:t>
            </a:r>
          </a:p>
        </p:txBody>
      </p:sp>
      <p:sp>
        <p:nvSpPr>
          <p:cNvPr id="2" name="AutoShape 2" descr="Picture (Device Independent Bitmap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Picture (Device Independent Bitmap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6" descr="Picture (Device Independent Bitmap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7" name="Picture 7" descr="C:\Users\beutner\Downloads\BC talk\ole0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18314" r="6606" b="2009"/>
          <a:stretch/>
        </p:blipFill>
        <p:spPr bwMode="auto">
          <a:xfrm>
            <a:off x="475303" y="2780928"/>
            <a:ext cx="4506018" cy="36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beutner\Downloads\BC talk\ole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03" y="3087122"/>
            <a:ext cx="3757795" cy="33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6" y="98072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Alignment of X-band cavity to minimise </a:t>
            </a:r>
            <a:r>
              <a:rPr lang="en-GB" dirty="0" err="1">
                <a:latin typeface="Helvetica" pitchFamily="34" charset="0"/>
              </a:rPr>
              <a:t>emittance</a:t>
            </a:r>
            <a:r>
              <a:rPr lang="en-GB" dirty="0">
                <a:latin typeface="Helvetica" pitchFamily="34" charset="0"/>
              </a:rPr>
              <a:t> growth and wake fields.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60232" y="4579476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Helvetica" pitchFamily="34" charset="0"/>
              </a:rPr>
              <a:t>horizontal [micron]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0232" y="6198325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Helvetica" pitchFamily="34" charset="0"/>
              </a:rPr>
              <a:t>vertical [micron]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104625" y="3694239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Helvetica" pitchFamily="34" charset="0"/>
              </a:rPr>
              <a:t>Voltage [V]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9984" y="3087122"/>
            <a:ext cx="3154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34" charset="0"/>
              </a:rPr>
              <a:t>Wake field monitor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536" y="2492896"/>
            <a:ext cx="458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34" charset="0"/>
              </a:rPr>
              <a:t>Projected </a:t>
            </a:r>
            <a:r>
              <a:rPr lang="en-GB" sz="1400" dirty="0" err="1">
                <a:latin typeface="Helvetica" pitchFamily="34" charset="0"/>
              </a:rPr>
              <a:t>Emittance</a:t>
            </a:r>
            <a:r>
              <a:rPr lang="en-GB" sz="1400" dirty="0">
                <a:latin typeface="Helvetica" pitchFamily="34" charset="0"/>
              </a:rPr>
              <a:t> vs. beam offset in X-band</a:t>
            </a:r>
          </a:p>
        </p:txBody>
      </p:sp>
    </p:spTree>
    <p:extLst>
      <p:ext uri="{BB962C8B-B14F-4D97-AF65-F5344CB8AC3E}">
        <p14:creationId xmlns:p14="http://schemas.microsoft.com/office/powerpoint/2010/main" val="301706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Calibration of energy gain of each structure against the RF input power using the spectrometer.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RF Power Calibration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0305"/>
            <a:ext cx="3124676" cy="262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r="7599"/>
          <a:stretch/>
        </p:blipFill>
        <p:spPr bwMode="auto">
          <a:xfrm>
            <a:off x="2957881" y="2581969"/>
            <a:ext cx="3151043" cy="26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7"/>
          <a:stretch/>
        </p:blipFill>
        <p:spPr bwMode="auto">
          <a:xfrm>
            <a:off x="-66454" y="2581969"/>
            <a:ext cx="3024336" cy="26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884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Set RF phases of all stations with scan tool to nominal. This is low energy spread for FINSS, on-crest for the FINSB01-04 and 180deg in FINXB.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Measure beam energy after FINSB02 (FINSB034 and FINXB off)</a:t>
            </a:r>
          </a:p>
          <a:p>
            <a:r>
              <a:rPr lang="en-GB" dirty="0"/>
              <a:t>Set on-crest beam energy with FINXB off to nominal</a:t>
            </a:r>
          </a:p>
          <a:p>
            <a:r>
              <a:rPr lang="en-GB" dirty="0"/>
              <a:t>Match Optics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Setup Procedure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pic>
        <p:nvPicPr>
          <p:cNvPr id="3074" name="Picture 2" descr="preview20130613T1009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31815"/>
            <a:ext cx="3195638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view20130613T1038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74" y="1831815"/>
            <a:ext cx="3195638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37170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FINSB03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8372" y="242196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FINXB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89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4474840" cy="5472608"/>
          </a:xfrm>
        </p:spPr>
        <p:txBody>
          <a:bodyPr/>
          <a:lstStyle/>
          <a:p>
            <a:r>
              <a:rPr lang="en-GB" dirty="0"/>
              <a:t>All calculations are done in a small GUI</a:t>
            </a:r>
          </a:p>
          <a:p>
            <a:r>
              <a:rPr lang="en-GB" dirty="0"/>
              <a:t>Required energy gains (losses) in the RF structures are calculated</a:t>
            </a:r>
          </a:p>
          <a:p>
            <a:endParaRPr lang="en-GB" dirty="0"/>
          </a:p>
          <a:p>
            <a:r>
              <a:rPr lang="en-GB" dirty="0"/>
              <a:t>A calibrated RF power setup of the voltages is used for setup</a:t>
            </a:r>
          </a:p>
          <a:p>
            <a:r>
              <a:rPr lang="en-GB" dirty="0"/>
              <a:t>As a backup an procedure using the spectrometer dipole can be used to set the RF without precise calibration of the voltage vs. power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Calculate RF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96421"/>
            <a:ext cx="4038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81" y="908720"/>
            <a:ext cx="3996960" cy="543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6804248" y="4717401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668344" y="4851113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644491" y="5093135"/>
            <a:ext cx="648072" cy="216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761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Phase Space </a:t>
            </a:r>
            <a:r>
              <a:rPr lang="en-GB" dirty="0" err="1"/>
              <a:t>Linearisation</a:t>
            </a:r>
            <a:r>
              <a:rPr lang="en-GB" dirty="0"/>
              <a:t> in WLHA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36712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97" y="836712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49" y="836712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2805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61" y="3443649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49" y="34290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1925" y="2123874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Helvetica" pitchFamily="34" charset="0"/>
              </a:rPr>
              <a:t>head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2080" y="1700808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Helvetica" pitchFamily="34" charset="0"/>
              </a:rPr>
              <a:t>head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60432" y="1700807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Helvetica" pitchFamily="34" charset="0"/>
              </a:rPr>
              <a:t>head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9699" y="105273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" pitchFamily="34" charset="0"/>
              </a:rPr>
              <a:t>on-crest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6060" y="1049485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Helvetica" pitchFamily="34" charset="0"/>
              </a:rPr>
              <a:t>xband</a:t>
            </a:r>
            <a:r>
              <a:rPr lang="en-GB" sz="1200" dirty="0">
                <a:solidFill>
                  <a:schemeClr val="bg1"/>
                </a:solidFill>
                <a:latin typeface="Helvetica" pitchFamily="34" charset="0"/>
              </a:rPr>
              <a:t> off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65249" y="104623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Helvetica" pitchFamily="34" charset="0"/>
              </a:rPr>
              <a:t>xband</a:t>
            </a:r>
            <a:r>
              <a:rPr lang="en-GB" sz="1200" dirty="0">
                <a:solidFill>
                  <a:schemeClr val="bg1"/>
                </a:solidFill>
                <a:latin typeface="Helvetica" pitchFamily="34" charset="0"/>
              </a:rPr>
              <a:t> 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7375" y="3717032"/>
            <a:ext cx="106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Helvetica" pitchFamily="34" charset="0"/>
              </a:rPr>
              <a:t>Spike is resolution limited</a:t>
            </a:r>
          </a:p>
        </p:txBody>
      </p:sp>
    </p:spTree>
    <p:extLst>
      <p:ext uri="{BB962C8B-B14F-4D97-AF65-F5344CB8AC3E}">
        <p14:creationId xmlns:p14="http://schemas.microsoft.com/office/powerpoint/2010/main" val="400265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4800" dirty="0"/>
          </a:p>
          <a:p>
            <a:endParaRPr lang="en-GB" sz="4800" dirty="0"/>
          </a:p>
          <a:p>
            <a:pPr marL="0" indent="0">
              <a:buNone/>
            </a:pPr>
            <a:r>
              <a:rPr lang="en-US" sz="4800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950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Longitudinal Measurements with TDC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6149" name="Picture 5" descr="C:\Users\beutner\AppData\Local\Temp\IMG_20130328_131919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 b="7452"/>
          <a:stretch/>
        </p:blipFill>
        <p:spPr bwMode="auto">
          <a:xfrm>
            <a:off x="4584905" y="3617004"/>
            <a:ext cx="4343467" cy="27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summary_compression-II.ep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5125" r="7742"/>
          <a:stretch/>
        </p:blipFill>
        <p:spPr bwMode="auto">
          <a:xfrm>
            <a:off x="5294028" y="836712"/>
            <a:ext cx="3491616" cy="27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elog-gfa.psi.ch/SwissFEL+Injector/130613_131526/preview20130613T1315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" y="1699067"/>
            <a:ext cx="4715605" cy="47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90872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Longitudinal bunch profiles are measured using</a:t>
            </a:r>
            <a:br>
              <a:rPr lang="en-GB" dirty="0">
                <a:latin typeface="Helvetica" pitchFamily="34" charset="0"/>
              </a:rPr>
            </a:br>
            <a:r>
              <a:rPr lang="en-GB" dirty="0">
                <a:latin typeface="Helvetica" pitchFamily="34" charset="0"/>
              </a:rPr>
              <a:t>the TDC.</a:t>
            </a:r>
          </a:p>
        </p:txBody>
      </p:sp>
    </p:spTree>
    <p:extLst>
      <p:ext uri="{BB962C8B-B14F-4D97-AF65-F5344CB8AC3E}">
        <p14:creationId xmlns:p14="http://schemas.microsoft.com/office/powerpoint/2010/main" val="4145949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After carefully machine set-up bunch compression factors can just be “dialled” in.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“Blind”-setup is in principle possible but a TDC is still increasing the reliability (i.e. initial chirp removal or measurement)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Compression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56792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56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908720"/>
            <a:ext cx="8496944" cy="16201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Slice </a:t>
            </a:r>
            <a:r>
              <a:rPr lang="en-GB" dirty="0" err="1"/>
              <a:t>emittance</a:t>
            </a:r>
            <a:r>
              <a:rPr lang="en-GB" dirty="0"/>
              <a:t> increases for compression factors higher than about 5-6.</a:t>
            </a:r>
          </a:p>
          <a:p>
            <a:pPr marL="0" indent="0">
              <a:buNone/>
            </a:pPr>
            <a:r>
              <a:rPr lang="en-GB" dirty="0"/>
              <a:t>Uncorrelated (slice) energy spread increases for compressed beams.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Examples: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First Observations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pic>
        <p:nvPicPr>
          <p:cNvPr id="8196" name="Picture 4" descr="summary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/>
          <a:stretch/>
        </p:blipFill>
        <p:spPr bwMode="auto">
          <a:xfrm>
            <a:off x="0" y="2564904"/>
            <a:ext cx="4700112" cy="35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ummar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17" y="2564904"/>
            <a:ext cx="4687483" cy="351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107504" y="4653136"/>
            <a:ext cx="3987824" cy="16201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30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Due to the conservation of longitudinal </a:t>
            </a:r>
            <a:r>
              <a:rPr lang="en-GB" dirty="0" err="1"/>
              <a:t>emittance</a:t>
            </a:r>
            <a:r>
              <a:rPr lang="en-GB" dirty="0"/>
              <a:t> the energy spread scales with the compression factor.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Off-axis longitudinal fields in the transverse deflector increase the uncorrelated energy spread.</a:t>
            </a:r>
            <a:br>
              <a:rPr lang="en-GB" dirty="0"/>
            </a:br>
            <a:r>
              <a:rPr lang="en-GB" dirty="0"/>
              <a:t>	This effect is not dominant in WLHA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Energy Spread and Compression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33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1514665" y="1734128"/>
            <a:ext cx="5658007" cy="1300805"/>
            <a:chOff x="1514665" y="1734128"/>
            <a:chExt cx="5658007" cy="1300805"/>
          </a:xfrm>
        </p:grpSpPr>
        <p:sp>
          <p:nvSpPr>
            <p:cNvPr id="9" name="Oval 8"/>
            <p:cNvSpPr/>
            <p:nvPr/>
          </p:nvSpPr>
          <p:spPr>
            <a:xfrm rot="18112949">
              <a:off x="2818667" y="1314989"/>
              <a:ext cx="108138" cy="1855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 rot="20659312">
              <a:off x="4848864" y="1734128"/>
              <a:ext cx="220466" cy="10135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763688" y="1737035"/>
              <a:ext cx="52565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916088" y="2742147"/>
              <a:ext cx="52565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577056" y="1745273"/>
              <a:ext cx="299200" cy="9903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19559" y="2773323"/>
              <a:ext cx="14269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Helvetica" pitchFamily="34" charset="0"/>
                </a:rPr>
                <a:t>longitudinal position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177978" y="2087632"/>
              <a:ext cx="9349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Helvetica" pitchFamily="34" charset="0"/>
                </a:rPr>
                <a:t>energy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275856" y="4365104"/>
            <a:ext cx="244827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3286897" y="4629605"/>
            <a:ext cx="2446638" cy="1038227"/>
          </a:xfrm>
          <a:custGeom>
            <a:avLst/>
            <a:gdLst>
              <a:gd name="connsiteX0" fmla="*/ 0 w 2446638"/>
              <a:gd name="connsiteY0" fmla="*/ 568471 h 1038227"/>
              <a:gd name="connsiteX1" fmla="*/ 626076 w 2446638"/>
              <a:gd name="connsiteY1" fmla="*/ 60 h 1038227"/>
              <a:gd name="connsiteX2" fmla="*/ 1153298 w 2446638"/>
              <a:gd name="connsiteY2" fmla="*/ 535519 h 1038227"/>
              <a:gd name="connsiteX3" fmla="*/ 1705233 w 2446638"/>
              <a:gd name="connsiteY3" fmla="*/ 1038027 h 1038227"/>
              <a:gd name="connsiteX4" fmla="*/ 2446638 w 2446638"/>
              <a:gd name="connsiteY4" fmla="*/ 477854 h 103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6638" h="1038227">
                <a:moveTo>
                  <a:pt x="0" y="568471"/>
                </a:moveTo>
                <a:cubicBezTo>
                  <a:pt x="216930" y="287011"/>
                  <a:pt x="433860" y="5552"/>
                  <a:pt x="626076" y="60"/>
                </a:cubicBezTo>
                <a:cubicBezTo>
                  <a:pt x="818292" y="-5432"/>
                  <a:pt x="973439" y="362524"/>
                  <a:pt x="1153298" y="535519"/>
                </a:cubicBezTo>
                <a:cubicBezTo>
                  <a:pt x="1333158" y="708514"/>
                  <a:pt x="1489676" y="1047638"/>
                  <a:pt x="1705233" y="1038027"/>
                </a:cubicBezTo>
                <a:cubicBezTo>
                  <a:pt x="1920790" y="1028416"/>
                  <a:pt x="2325817" y="572589"/>
                  <a:pt x="2446638" y="47785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283968" y="5877272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283968" y="4221088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4445524" y="3933056"/>
            <a:ext cx="27620" cy="244827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872736" y="5148718"/>
            <a:ext cx="3571472" cy="847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268412" y="4869161"/>
            <a:ext cx="396044" cy="576064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959097" y="5176720"/>
            <a:ext cx="0" cy="474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148064" y="5170136"/>
            <a:ext cx="0" cy="402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V="1">
            <a:off x="3923928" y="4629605"/>
            <a:ext cx="0" cy="519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707904" y="4782006"/>
            <a:ext cx="0" cy="366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139952" y="4797153"/>
            <a:ext cx="0" cy="3600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Arrow Connector 2052"/>
          <p:cNvCxnSpPr/>
          <p:nvPr/>
        </p:nvCxnSpPr>
        <p:spPr>
          <a:xfrm>
            <a:off x="4733056" y="5170136"/>
            <a:ext cx="0" cy="275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20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1" grpId="0" animBg="1"/>
      <p:bldP spid="22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 rot="18112949">
            <a:off x="4329651" y="962181"/>
            <a:ext cx="135948" cy="331793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chirped electron beams the vertical spot size (the longitudinal resolution) generates artificial energy spread contributions.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Energy Spread and Compression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577" b="35632"/>
          <a:stretch/>
        </p:blipFill>
        <p:spPr bwMode="auto">
          <a:xfrm>
            <a:off x="5580112" y="3933056"/>
            <a:ext cx="308214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 rot="18112949">
            <a:off x="4236694" y="957157"/>
            <a:ext cx="310195" cy="331793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2699792" y="1556792"/>
            <a:ext cx="3672408" cy="23042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1560876" y="2722131"/>
            <a:ext cx="2016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Helvetica" pitchFamily="34" charset="0"/>
              </a:rPr>
              <a:t>vertical axis (longitudinal)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5856" y="3658233"/>
            <a:ext cx="2016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Helvetica" pitchFamily="34" charset="0"/>
              </a:rPr>
              <a:t>horizontal axis (energy)</a:t>
            </a:r>
          </a:p>
        </p:txBody>
      </p:sp>
      <p:sp>
        <p:nvSpPr>
          <p:cNvPr id="12" name="Oval 11"/>
          <p:cNvSpPr/>
          <p:nvPr/>
        </p:nvSpPr>
        <p:spPr>
          <a:xfrm>
            <a:off x="4790158" y="2708920"/>
            <a:ext cx="108012" cy="36004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156176" y="35010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 slope 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81794" y="2297980"/>
            <a:ext cx="205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vertical resolution/ spot size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2040" y="2549140"/>
            <a:ext cx="383624" cy="159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9552" y="5373216"/>
            <a:ext cx="458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34" charset="0"/>
              </a:rPr>
              <a:t>The measurement is dominated by the</a:t>
            </a:r>
          </a:p>
          <a:p>
            <a:r>
              <a:rPr lang="en-US" sz="2000" dirty="0">
                <a:latin typeface="Helvetica" pitchFamily="34" charset="0"/>
              </a:rPr>
              <a:t>                    .</a:t>
            </a:r>
            <a:endParaRPr lang="en-GB" sz="2000" dirty="0">
              <a:latin typeface="Helvetica" pitchFamily="34" charset="0"/>
            </a:endParaRPr>
          </a:p>
        </p:txBody>
      </p:sp>
      <p:pic>
        <p:nvPicPr>
          <p:cNvPr id="3076" name="Picture 4" descr="http://latex.codecogs.com/png.latex?%5Cdpi%7B300%7D%20%5Cbg_white%20%5Cfn_cm%20%5Clarge%20%5Csigma_y%20%5Ctext%7B-artefact%7D%20%3D%20%5Cfrac%7B%5Csigma_yE%7D%7BS%5Ceta_x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51" y="4215433"/>
            <a:ext cx="2138363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2771800" y="3645024"/>
            <a:ext cx="2808312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771800" y="2060848"/>
            <a:ext cx="0" cy="1584176"/>
          </a:xfrm>
          <a:prstGeom prst="line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http://latex.codecogs.com/png.latex?%5Cdpi%7B300%7D%20%5Cbg_white%20%5Cfn_cm%20%5Clarge%20%5Csigma_y%20%5Ctext%7B-artefact%7D%20%3D%20%5Cfrac%7B%5Csigma_yE%7D%7BS%5Ceta_x%7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3" r="38363"/>
          <a:stretch/>
        </p:blipFill>
        <p:spPr bwMode="auto">
          <a:xfrm>
            <a:off x="683568" y="5773326"/>
            <a:ext cx="1318022" cy="4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4139952" y="2636912"/>
            <a:ext cx="576064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610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728192"/>
          </a:xfrm>
        </p:spPr>
        <p:txBody>
          <a:bodyPr/>
          <a:lstStyle/>
          <a:p>
            <a:r>
              <a:rPr lang="en-US" dirty="0"/>
              <a:t>Slice and projected </a:t>
            </a:r>
            <a:r>
              <a:rPr lang="en-US" dirty="0" err="1"/>
              <a:t>emittance</a:t>
            </a:r>
            <a:r>
              <a:rPr lang="en-US" dirty="0"/>
              <a:t> increases about linear (?) with the compression factor .</a:t>
            </a:r>
          </a:p>
          <a:p>
            <a:r>
              <a:rPr lang="en-US" dirty="0"/>
              <a:t>Slightly stronger increase in the horizontal plane.</a:t>
            </a:r>
          </a:p>
          <a:p>
            <a:pPr lvl="1">
              <a:buNone/>
            </a:pPr>
            <a:r>
              <a:rPr lang="en-US" dirty="0"/>
              <a:t>=&gt; CSR?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Emittance</a:t>
            </a:r>
            <a:r>
              <a:rPr lang="en-GB" dirty="0"/>
              <a:t> vs. Compression Factor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22106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82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608512"/>
          </a:xfrm>
        </p:spPr>
        <p:txBody>
          <a:bodyPr/>
          <a:lstStyle/>
          <a:p>
            <a:pPr>
              <a:buNone/>
            </a:pPr>
            <a:r>
              <a:rPr lang="en-US" dirty="0"/>
              <a:t>While the projected </a:t>
            </a:r>
            <a:r>
              <a:rPr lang="en-US" dirty="0" err="1"/>
              <a:t>emittance</a:t>
            </a:r>
            <a:r>
              <a:rPr lang="en-US" dirty="0"/>
              <a:t>, in both planes, depend on the energy</a:t>
            </a:r>
          </a:p>
          <a:p>
            <a:pPr>
              <a:buNone/>
            </a:pPr>
            <a:r>
              <a:rPr lang="en-US" dirty="0"/>
              <a:t>the slice </a:t>
            </a:r>
            <a:r>
              <a:rPr lang="en-US" dirty="0" err="1"/>
              <a:t>emittance</a:t>
            </a:r>
            <a:r>
              <a:rPr lang="en-US" dirty="0"/>
              <a:t> is conserved.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Emittance</a:t>
            </a:r>
            <a:r>
              <a:rPr lang="en-GB" dirty="0"/>
              <a:t> vs.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2204864"/>
            <a:ext cx="528058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617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Emittance</a:t>
            </a:r>
            <a:r>
              <a:rPr lang="en-GB" dirty="0"/>
              <a:t> vs. BC Angle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29" y="2492896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compression factor was kept constant while the bending angles, and thus the R</a:t>
            </a:r>
            <a:r>
              <a:rPr lang="en-GB" baseline="-25000" dirty="0"/>
              <a:t>56</a:t>
            </a:r>
            <a:r>
              <a:rPr lang="en-GB" dirty="0"/>
              <a:t>, were varied.</a:t>
            </a:r>
            <a:br>
              <a:rPr lang="en-GB" dirty="0"/>
            </a:br>
            <a:r>
              <a:rPr lang="en-GB" dirty="0"/>
              <a:t>	=&gt; varying energy chirp</a:t>
            </a:r>
          </a:p>
          <a:p>
            <a:r>
              <a:rPr lang="en-GB" dirty="0" err="1"/>
              <a:t>Emittance</a:t>
            </a:r>
            <a:r>
              <a:rPr lang="en-GB" dirty="0"/>
              <a:t> is clearly diluted at higher angles.</a:t>
            </a:r>
            <a:br>
              <a:rPr lang="en-GB" dirty="0"/>
            </a:br>
            <a:r>
              <a:rPr lang="en-GB" dirty="0"/>
              <a:t>	=&gt; CSR interactions (?)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598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preview20130702T1054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5" t="52231" r="6792" b="6763"/>
          <a:stretch/>
        </p:blipFill>
        <p:spPr bwMode="auto">
          <a:xfrm>
            <a:off x="-10750" y="4099632"/>
            <a:ext cx="1774438" cy="174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elog-gfa.psi.ch/SwissFEL+Injector/130702_123931/preview20130702T12393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2" t="48719" r="881" b="5921"/>
          <a:stretch/>
        </p:blipFill>
        <p:spPr bwMode="auto">
          <a:xfrm>
            <a:off x="1644159" y="3928721"/>
            <a:ext cx="202250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5410944" cy="5472608"/>
          </a:xfrm>
        </p:spPr>
        <p:txBody>
          <a:bodyPr/>
          <a:lstStyle/>
          <a:p>
            <a:r>
              <a:rPr lang="en-GB" dirty="0"/>
              <a:t>To identify contributions from dispersion the beam is accelerated on both flanks of the RF wave.</a:t>
            </a:r>
          </a:p>
          <a:p>
            <a:r>
              <a:rPr lang="en-GB" dirty="0"/>
              <a:t>Energy spread is the same but the sign of the chirp is reversed.</a:t>
            </a:r>
          </a:p>
          <a:p>
            <a:endParaRPr lang="en-GB" dirty="0"/>
          </a:p>
          <a:p>
            <a:r>
              <a:rPr lang="en-GB" dirty="0" err="1"/>
              <a:t>Emittance</a:t>
            </a:r>
            <a:r>
              <a:rPr lang="en-GB" dirty="0"/>
              <a:t> is only diluted in case of compression.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Dispersion?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7020272" y="1340768"/>
            <a:ext cx="1431985" cy="1043797"/>
          </a:xfrm>
          <a:custGeom>
            <a:avLst/>
            <a:gdLst>
              <a:gd name="connsiteX0" fmla="*/ 0 w 1431985"/>
              <a:gd name="connsiteY0" fmla="*/ 1043797 h 1043797"/>
              <a:gd name="connsiteX1" fmla="*/ 759125 w 1431985"/>
              <a:gd name="connsiteY1" fmla="*/ 0 h 1043797"/>
              <a:gd name="connsiteX2" fmla="*/ 1431985 w 1431985"/>
              <a:gd name="connsiteY2" fmla="*/ 1043797 h 1043797"/>
              <a:gd name="connsiteX3" fmla="*/ 1431985 w 1431985"/>
              <a:gd name="connsiteY3" fmla="*/ 1043797 h 104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985" h="1043797">
                <a:moveTo>
                  <a:pt x="0" y="1043797"/>
                </a:moveTo>
                <a:cubicBezTo>
                  <a:pt x="260230" y="521898"/>
                  <a:pt x="520461" y="0"/>
                  <a:pt x="759125" y="0"/>
                </a:cubicBezTo>
                <a:cubicBezTo>
                  <a:pt x="997789" y="0"/>
                  <a:pt x="1431985" y="1043797"/>
                  <a:pt x="1431985" y="1043797"/>
                </a:cubicBezTo>
                <a:lnTo>
                  <a:pt x="1431985" y="1043797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1873261">
            <a:off x="7346739" y="1446986"/>
            <a:ext cx="137010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19871499">
            <a:off x="8011888" y="1440702"/>
            <a:ext cx="163171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804248" y="1052736"/>
            <a:ext cx="0" cy="151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04248" y="2564904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80312" y="2636912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Helvetica" pitchFamily="34" charset="0"/>
              </a:rPr>
              <a:t>phase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6012160" y="170080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Helvetica" pitchFamily="34" charset="0"/>
              </a:rPr>
              <a:t>voltage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8264" y="90872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Helvetica" pitchFamily="34" charset="0"/>
              </a:rPr>
              <a:t>compressed beam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80312" y="206084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Helvetica" pitchFamily="34" charset="0"/>
              </a:rPr>
              <a:t>de-compressed beam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36296" y="1340768"/>
            <a:ext cx="7200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740352" y="1844824"/>
            <a:ext cx="252536" cy="3028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" descr="https://elog-gfa.psi.ch/SwissFEL+Injector/130702_115646/preview20130702T1156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9" t="47039" r="881" b="5921"/>
          <a:stretch>
            <a:fillRect/>
          </a:stretch>
        </p:blipFill>
        <p:spPr bwMode="auto">
          <a:xfrm>
            <a:off x="3319096" y="3861048"/>
            <a:ext cx="208823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elog-gfa.psi.ch/SwissFEL+Injector/130702_141253/slope_check.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r="5774"/>
          <a:stretch>
            <a:fillRect/>
          </a:stretch>
        </p:blipFill>
        <p:spPr bwMode="auto">
          <a:xfrm>
            <a:off x="5076056" y="3052288"/>
            <a:ext cx="4067944" cy="335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1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emittance</a:t>
            </a:r>
            <a:r>
              <a:rPr lang="en-GB" dirty="0"/>
              <a:t> growth can be mitigated by adapting the optics along the chicane.</a:t>
            </a:r>
          </a:p>
          <a:p>
            <a:r>
              <a:rPr lang="en-GB" dirty="0" err="1"/>
              <a:t>Emittance</a:t>
            </a:r>
            <a:r>
              <a:rPr lang="en-GB" dirty="0"/>
              <a:t> growth due to CSR is affected by the optics in the chicane.</a:t>
            </a:r>
          </a:p>
          <a:p>
            <a:r>
              <a:rPr lang="en-GB" dirty="0"/>
              <a:t>More studies are required...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Optics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181872" cy="31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4" r="7583"/>
          <a:stretch>
            <a:fillRect/>
          </a:stretch>
        </p:blipFill>
        <p:spPr bwMode="auto">
          <a:xfrm>
            <a:off x="35496" y="3861048"/>
            <a:ext cx="4608512" cy="201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5050904" cy="5472608"/>
          </a:xfrm>
        </p:spPr>
        <p:txBody>
          <a:bodyPr/>
          <a:lstStyle/>
          <a:p>
            <a:r>
              <a:rPr lang="en-GB" dirty="0"/>
              <a:t>FEL performance is determined by the peak current and the </a:t>
            </a:r>
            <a:r>
              <a:rPr lang="en-GB" dirty="0" err="1"/>
              <a:t>emittance</a:t>
            </a:r>
            <a:r>
              <a:rPr lang="en-GB" dirty="0"/>
              <a:t> – the charge density in 6D. </a:t>
            </a:r>
          </a:p>
          <a:p>
            <a:endParaRPr lang="en-GB" dirty="0"/>
          </a:p>
          <a:p>
            <a:r>
              <a:rPr lang="en-GB" dirty="0"/>
              <a:t>Low </a:t>
            </a:r>
            <a:r>
              <a:rPr lang="en-GB" dirty="0" err="1"/>
              <a:t>emittance</a:t>
            </a:r>
            <a:r>
              <a:rPr lang="en-GB" dirty="0"/>
              <a:t> and high peak current beams are required in the </a:t>
            </a:r>
            <a:r>
              <a:rPr lang="en-GB" dirty="0" err="1"/>
              <a:t>undulators</a:t>
            </a:r>
            <a:r>
              <a:rPr lang="en-GB" dirty="0"/>
              <a:t>, but not available at feasible electron sources.</a:t>
            </a:r>
          </a:p>
          <a:p>
            <a:endParaRPr lang="en-GB" dirty="0"/>
          </a:p>
          <a:p>
            <a:r>
              <a:rPr lang="en-GB" dirty="0"/>
              <a:t>Typically long beams are produced with low </a:t>
            </a:r>
            <a:r>
              <a:rPr lang="en-GB" dirty="0" err="1"/>
              <a:t>emittance</a:t>
            </a:r>
            <a:r>
              <a:rPr lang="en-GB" dirty="0"/>
              <a:t> and the compressed later.</a:t>
            </a:r>
          </a:p>
          <a:p>
            <a:endParaRPr lang="en-GB" dirty="0"/>
          </a:p>
          <a:p>
            <a:r>
              <a:rPr lang="en-GB" dirty="0"/>
              <a:t>Therefore compression should not dilute </a:t>
            </a:r>
            <a:r>
              <a:rPr lang="en-GB" dirty="0" err="1"/>
              <a:t>emittance</a:t>
            </a:r>
            <a:r>
              <a:rPr lang="en-GB" dirty="0"/>
              <a:t> to much (i.e. Space Charge Forces).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FEL Performance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030" name="Picture 6" descr="http://latex.codecogs.com/png.latex?%5Cdpi%7B300%7D%20%5Cbg_white%20%5Cfn_cm%20%5Clarge%20%5Cbegin%7Balign*%7D%20L_g%20%26%3D%20%5Cfrac%7B%5Clambda_u%7D%7B4%5Cpi%5Csqrt3%5Crho%7D%20%5C%5C%20P_%5Ctext%7BFEL%7D%20%26%3D%20%5Crho%20P_%5Ctext%7Bbeam%7D%5C%5C%20%5Cfrac%7B%5CDelta%5Comega%7D%7B%5Comega%7D%20%26%3D%202%5Crho%20%5Cend%7Balign*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722" y="2708920"/>
            <a:ext cx="1728788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latex.codecogs.com/png.latex?%5Cdpi%7B300%7D%20%5Cbg_white%20%5Cfn_cm%20%5Clarge%20%5Cbegin%7Balign*%7D%20%5Cfrac%7B%5Csigma_%5Cgamma%7D%7B%5Cgamma%7D%20%26%5Cll%20%5Crho%20%5C%5C%20%5Cfrac%7B%5Cvarepsilon_n%7D%7B%5Cgamma%7D%20%26%5Capprox%20%5Cfrac%7B%5Clambda%7D%7B4%5Cpi%7D%5C%5C%20%5Cend%7Balign*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14" y="5058050"/>
            <a:ext cx="1019175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08102" y="4581128"/>
            <a:ext cx="338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Beam Requirements for SASE: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6717" y="980728"/>
            <a:ext cx="338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SASE Performance:</a:t>
            </a:r>
          </a:p>
        </p:txBody>
      </p:sp>
      <p:pic>
        <p:nvPicPr>
          <p:cNvPr id="1034" name="Picture 10" descr="http://latex.codecogs.com/png.latex?%5Cdpi%7B300%7D%20%5Cbg_white%20%5Cfn_cm%20%5Clarge%20%5Crho_%5Ctext%7BFEL%7D%20%3D%20%5Cfrac%7B1%7D%7B%5Cgamma%7D%5Cleft%5B%5Cleft%28%5Cfrac%7Bf_cK%7D%7B4k_u%5Csigma_x%7D%20%5Cright%20%29%5E2%20%5Cfrac%7BI%7D%7BI_A%7D%5Cright%20%5D%5E%7B1/3%7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31" y="1350060"/>
            <a:ext cx="3300413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51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4800" dirty="0"/>
          </a:p>
          <a:p>
            <a:endParaRPr lang="en-GB" sz="4800" dirty="0"/>
          </a:p>
          <a:p>
            <a:pPr marL="0" indent="0">
              <a:buNone/>
            </a:pPr>
            <a:r>
              <a:rPr lang="en-US" sz="4800" dirty="0"/>
              <a:t>Conclusions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217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Procedures for the operation and setup of the Compression were developed and tested.</a:t>
            </a:r>
          </a:p>
          <a:p>
            <a:r>
              <a:rPr lang="en-GB" dirty="0"/>
              <a:t>Bunch Compression at the </a:t>
            </a:r>
            <a:r>
              <a:rPr lang="en-GB" dirty="0" err="1"/>
              <a:t>SwissFEL</a:t>
            </a:r>
            <a:r>
              <a:rPr lang="en-GB" dirty="0"/>
              <a:t> Injector Test Facility is successfully used and in agreement with the theory.</a:t>
            </a:r>
          </a:p>
          <a:p>
            <a:r>
              <a:rPr lang="en-GB" dirty="0"/>
              <a:t>Confirmation of the basis for the </a:t>
            </a:r>
            <a:r>
              <a:rPr lang="en-GB" dirty="0" err="1"/>
              <a:t>SwissFEL</a:t>
            </a:r>
            <a:r>
              <a:rPr lang="en-GB" dirty="0"/>
              <a:t> compression design.</a:t>
            </a:r>
          </a:p>
          <a:p>
            <a:r>
              <a:rPr lang="en-GB" dirty="0"/>
              <a:t>Effects from compression on energy spread can not be determined due to chirp</a:t>
            </a:r>
          </a:p>
          <a:p>
            <a:r>
              <a:rPr lang="en-GB" dirty="0"/>
              <a:t>Beam </a:t>
            </a:r>
            <a:r>
              <a:rPr lang="en-GB" dirty="0" err="1"/>
              <a:t>emittance</a:t>
            </a:r>
            <a:r>
              <a:rPr lang="en-GB" dirty="0"/>
              <a:t>, or their measurement, is growing stronger then expected. </a:t>
            </a:r>
          </a:p>
          <a:p>
            <a:pPr lvl="1"/>
            <a:r>
              <a:rPr lang="en-GB" dirty="0"/>
              <a:t>CSR is a likely candidate, but the effect is too strong</a:t>
            </a:r>
          </a:p>
          <a:p>
            <a:pPr lvl="1"/>
            <a:r>
              <a:rPr lang="en-GB" dirty="0"/>
              <a:t>Initial correlations in the beam</a:t>
            </a:r>
          </a:p>
          <a:p>
            <a:pPr lvl="1"/>
            <a:r>
              <a:rPr lang="en-GB" dirty="0"/>
              <a:t>…. </a:t>
            </a:r>
          </a:p>
          <a:p>
            <a:r>
              <a:rPr lang="en-GB" dirty="0" err="1"/>
              <a:t>Emittance</a:t>
            </a:r>
            <a:r>
              <a:rPr lang="en-GB" dirty="0"/>
              <a:t> growth studies require more studies.</a:t>
            </a:r>
          </a:p>
          <a:p>
            <a:pPr lvl="1"/>
            <a:r>
              <a:rPr lang="en-GB" dirty="0"/>
              <a:t>Laser studies</a:t>
            </a:r>
          </a:p>
          <a:p>
            <a:pPr lvl="1"/>
            <a:r>
              <a:rPr lang="en-GB" dirty="0"/>
              <a:t>Comparison horizontal vs. vertical plane</a:t>
            </a:r>
          </a:p>
          <a:p>
            <a:pPr lvl="1"/>
            <a:r>
              <a:rPr lang="en-GB" dirty="0"/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Summary and 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663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sz="4400" dirty="0"/>
          </a:p>
          <a:p>
            <a:pPr marL="0" indent="0" algn="ctr">
              <a:buNone/>
            </a:pPr>
            <a:endParaRPr lang="en-GB" sz="4400" dirty="0"/>
          </a:p>
          <a:p>
            <a:pPr marL="0" indent="0" algn="ctr">
              <a:buNone/>
            </a:pPr>
            <a:r>
              <a:rPr lang="en-GB" sz="4400" dirty="0"/>
              <a:t>Thank You for Your Attention!</a:t>
            </a:r>
          </a:p>
          <a:p>
            <a:pPr marL="0" indent="0" algn="ctr">
              <a:buNone/>
            </a:pPr>
            <a:endParaRPr lang="en-GB" sz="4400" dirty="0"/>
          </a:p>
          <a:p>
            <a:pPr marL="0" indent="0" algn="ctr">
              <a:buNone/>
            </a:pPr>
            <a:r>
              <a:rPr lang="en-GB" sz="1800" dirty="0"/>
              <a:t>Special Thanks to:</a:t>
            </a:r>
          </a:p>
          <a:p>
            <a:pPr marL="0" indent="0" algn="ctr">
              <a:buNone/>
            </a:pPr>
            <a:r>
              <a:rPr lang="en-GB" sz="1800" dirty="0" err="1"/>
              <a:t>Masamitsu</a:t>
            </a:r>
            <a:r>
              <a:rPr lang="en-GB" sz="1800" dirty="0"/>
              <a:t> </a:t>
            </a:r>
            <a:r>
              <a:rPr lang="en-GB" sz="1800" dirty="0" err="1"/>
              <a:t>Aiba</a:t>
            </a:r>
            <a:r>
              <a:rPr lang="en-GB" sz="1800" dirty="0"/>
              <a:t>, </a:t>
            </a:r>
            <a:r>
              <a:rPr lang="en-GB" sz="1800" dirty="0" err="1"/>
              <a:t>Simona</a:t>
            </a:r>
            <a:r>
              <a:rPr lang="en-GB" sz="1800" dirty="0"/>
              <a:t> </a:t>
            </a:r>
            <a:r>
              <a:rPr lang="en-GB" sz="1800" dirty="0" err="1"/>
              <a:t>Bettoni</a:t>
            </a:r>
            <a:r>
              <a:rPr lang="en-GB" sz="1800" dirty="0"/>
              <a:t>, </a:t>
            </a:r>
            <a:r>
              <a:rPr lang="en-GB" sz="1800" dirty="0" err="1"/>
              <a:t>Gian</a:t>
            </a:r>
            <a:r>
              <a:rPr lang="en-GB" sz="1800" dirty="0"/>
              <a:t> Luca </a:t>
            </a:r>
            <a:r>
              <a:rPr lang="en-GB" sz="1800" dirty="0" err="1"/>
              <a:t>Orlandi</a:t>
            </a:r>
            <a:r>
              <a:rPr lang="en-GB" sz="1800" dirty="0"/>
              <a:t> , Eduard Prat, Thomas </a:t>
            </a:r>
            <a:r>
              <a:rPr lang="en-GB" sz="1800" dirty="0" err="1"/>
              <a:t>Schietinger</a:t>
            </a:r>
            <a:endParaRPr lang="en-GB" sz="1800" dirty="0"/>
          </a:p>
          <a:p>
            <a:pPr marL="0" indent="0" algn="ctr">
              <a:buNone/>
            </a:pPr>
            <a:r>
              <a:rPr lang="en-GB" sz="1800" dirty="0"/>
              <a:t>and to the</a:t>
            </a:r>
          </a:p>
          <a:p>
            <a:pPr marL="0" indent="0" algn="ctr">
              <a:buNone/>
            </a:pPr>
            <a:r>
              <a:rPr lang="en-GB" sz="1800" dirty="0"/>
              <a:t>WLHA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90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521909"/>
            <a:ext cx="3552089" cy="26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5194919" cy="5472608"/>
          </a:xfrm>
        </p:spPr>
        <p:txBody>
          <a:bodyPr/>
          <a:lstStyle/>
          <a:p>
            <a:r>
              <a:rPr lang="en-GB" dirty="0"/>
              <a:t>Early compression would lead to high charge density beams at low energies which would increase the </a:t>
            </a:r>
            <a:r>
              <a:rPr lang="en-GB" dirty="0" err="1"/>
              <a:t>emittance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Late compression would require the transport of long bunches trough the </a:t>
            </a:r>
            <a:r>
              <a:rPr lang="en-GB" dirty="0" err="1"/>
              <a:t>linac</a:t>
            </a:r>
            <a:r>
              <a:rPr lang="en-GB" dirty="0"/>
              <a:t> without </a:t>
            </a:r>
            <a:r>
              <a:rPr lang="en-GB" dirty="0" err="1"/>
              <a:t>emitance</a:t>
            </a:r>
            <a:r>
              <a:rPr lang="en-GB" dirty="0"/>
              <a:t> dilution, which is difficult (RF-curvature, wake fields, …)</a:t>
            </a:r>
          </a:p>
          <a:p>
            <a:endParaRPr lang="en-GB" dirty="0"/>
          </a:p>
          <a:p>
            <a:pPr>
              <a:buFont typeface="Symbol" pitchFamily="18" charset="2"/>
              <a:buChar char="Þ"/>
            </a:pPr>
            <a:r>
              <a:rPr lang="en-GB" dirty="0"/>
              <a:t>Multi-stage-compression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2 stages in case of LCLS, FLASH, and </a:t>
            </a:r>
            <a:r>
              <a:rPr lang="en-GB" dirty="0" err="1"/>
              <a:t>SwissFEL</a:t>
            </a: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3 stages in case of xfel.eu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Were to compress the beam?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533955" y="4660941"/>
            <a:ext cx="1002499" cy="23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Helvetica" pitchFamily="34" charset="0"/>
              </a:rPr>
              <a:t>BC1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6685" y="5071944"/>
            <a:ext cx="1002499" cy="23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Helvetica" pitchFamily="34" charset="0"/>
              </a:rPr>
              <a:t>BC2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36060" y="5256821"/>
            <a:ext cx="313281" cy="184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502627" y="4898000"/>
            <a:ext cx="219297" cy="7176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 descr="Optic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28" y="861328"/>
            <a:ext cx="3193011" cy="269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latex.codecogs.com/png.latex?%5Cdpi%7B300%7D%20%5Cbg_white%20%5Cfn_cm%20%5Clarge%20%5Crho_%5Ctext%7Blaminarity%7D%20%3D%20%5Cfrac%7BI%7D%7B2I_A%5Cgamma%7D%5Cfrac%7B%5Csigma%5E2%7D%7B%5Cvarepsilon%5E2%7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19" y="3789040"/>
            <a:ext cx="1554549" cy="48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0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4800" dirty="0"/>
          </a:p>
          <a:p>
            <a:endParaRPr lang="en-GB" sz="4800" dirty="0"/>
          </a:p>
          <a:p>
            <a:pPr marL="0" indent="0">
              <a:buNone/>
            </a:pPr>
            <a:r>
              <a:rPr lang="en-US" sz="4800" dirty="0"/>
              <a:t>Bunch Compression Theory</a:t>
            </a:r>
            <a:endParaRPr lang="en-GB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94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Basic Principle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945"/>
          <a:stretch>
            <a:fillRect/>
          </a:stretch>
        </p:blipFill>
        <p:spPr bwMode="auto">
          <a:xfrm>
            <a:off x="1403648" y="1052736"/>
            <a:ext cx="6074077" cy="43875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12" descr="http://latex.codecogs.com/png.latex?%5Cdpi%7B300%7D%20%5Cbg_white%20%5Cfn_cm%20%5Clarge%20%5CDelta%20s%20%3D%20R_%7B56%7D%5Ccdot%5Cdelta%20&amp;plus;%20T_%7B566%7D%5Ccdot%5Cdelta%5E2%20&amp;plus;%20U_%7B5666%7D%5Ccdot%5Cdelta%5E3%20&amp;plus;%20%5Ccd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71030"/>
            <a:ext cx="478155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33183" y="583638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with</a:t>
            </a:r>
          </a:p>
        </p:txBody>
      </p:sp>
      <p:pic>
        <p:nvPicPr>
          <p:cNvPr id="1026" name="Picture 2" descr="http://latex.codecogs.com/png.latex?%5Cdpi%7B300%7D%20%5Cbg_white%20%5Cfn_cm%20%5Clarge%20%5Cdelta%20%3D%20%5Cfrac%7BE-E_0%7D%7BE_0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14" y="5706724"/>
            <a:ext cx="13477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1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Energy Chirp Generation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040" name="Picture 16" descr="http://latex.codecogs.com/png.latex?%5Cdpi%7B300%7D%20%5Cbg_white%20%5Cfn_cm%20%5Clarge%20%5Cbegin%7Balign*%7D%20E%28s%29%20%26%3D%20eV%5Ccos%5Cleft%28%5Cvarphi&amp;plus;%5Cfrac%7B2%5Cpi%7D%7B%5Clambda%7Ds%5Cright%29&amp;plus;E_0%20%5C%5C%20%26%20%3D%20E_0&amp;plus;eV%5Cleft%28%5Ccos%28%5Cvarphi%29%20-%5Cfrac%7B2%5Cpi%7D%7B%5Clambda%7D%5Csin%28%5Cvarphi%29s-%5Cfrac%7B2%5Cpi%5E2%7D%7B%5Clambda%7D%5Ccos%28%5Cvarphi%29s%5E2&amp;plus;%5Ccdots%5Cright%29%20%5Cend%7Balign*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58608"/>
            <a:ext cx="7234238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latex.codecogs.com/png.latex?%5Cdpi%7B300%7D%20%5Cbg_white%20%5Cfn_cm%20%5Clarge%20%5Cbegin%7Balign*%7D%20%5Cdelta%20%26%3D%20%5Cfrac%7BE%28s%29-E%280%29%7D%7BE%280%29%7D%5C%5C%20%26%3D%20-%5Cfrac%7B2%5Cpi%20e%20V%7D%7BE%5Clambda%7D%5Csin%28%5Cvarphi%29%20s%20-%20%5Cfrac%7B2%5Cpi%5E2%7D%7BE%5Clambda%5E2%7D%5Ccos%28%5Cvarphi%29%20s%5E2&amp;plus;%5Ccdots%5C%5C%20%26%5Capprox%20As%20&amp;plus;%20Bs%5E2%20%5Cend%7Balign*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49848"/>
            <a:ext cx="48958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latex.codecogs.com/png.latex?%5Cdpi%7B300%7D%20%5Cbg_white%20%5Cfn_cm%20%5Clarge%20A%20%3D%20-%5Cfrac%7B2%5Cpi%20eV%7D%7BE%5Clambda%7D%5Csin%28%5Cvarphi%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805264"/>
            <a:ext cx="22288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2096" y="791080"/>
            <a:ext cx="4375068" cy="24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80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Linear Compression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13.03.2014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SwissFEL Meeting Bolko Beutner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D5AB7D-58D0-4A43-BC55-08DFD7DC5F3F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22" descr="http://latex.codecogs.com/png.latex?%5Cdpi%7B300%7D%20%5Cbg_white%20%5Cfn_cm%20%5Clarge%20%5Cdelta%28s_%5Ctext%7Binitial%7D%29%20%3D%20As_%5Ctext%7Binitial%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2024063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latex.codecogs.com/png.latex?%5Cdpi%7B300%7D%20%5Cbg_white%20%5Cfn_cm%20%5Clarge%20%5Cbegin%7Balign*%7D%20s_%5Ctext%7Bfinal%7D%20%26%3D%20s_%5Ctext%7Binitial%7D%20&amp;plus;%20R_%7B56%7D%5Cdelta%20%5C%5C%20%5C%5C%20s_%5Ctext%7Bfinal%7D%20%26%3D%20%281&amp;plus;AR_%7B56%7D%29s_%5Ctext%7Binitial%7D%20%5C%5C%20%5Csigma_%7Bs_%5Ctext%7Bfinal%7D%7D%20%26%3D%20%5Csqrt%7B%281&amp;plus;AR_%7B56%7D%29%5E2%5Csigma_%7Bs_%5Ctext%7Binitial%7D%7D%5E2%7D%20%5C%5C%20%26%3D%20%5Cleft%7C1&amp;plus;AR_%7B56%7D%5Cright%7C%5Csigma_%7Bs_%5Ctext%7Binitial%7D%7D%20%26%3D%20%5Cfrac%7B%5Csigma_%7Bs_%5Ctext%7Binitial%7D%7D%7D%7BC%7D%20%5Cend%7Balign*%7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98"/>
          <a:stretch/>
        </p:blipFill>
        <p:spPr bwMode="auto">
          <a:xfrm>
            <a:off x="3059832" y="1700808"/>
            <a:ext cx="4252913" cy="45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970088" y="4107904"/>
            <a:ext cx="3114080" cy="2057400"/>
            <a:chOff x="5679533" y="4107904"/>
            <a:chExt cx="3114080" cy="20574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176"/>
            <a:stretch/>
          </p:blipFill>
          <p:spPr bwMode="auto">
            <a:xfrm>
              <a:off x="5679533" y="4107904"/>
              <a:ext cx="1304392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7"/>
            <a:stretch/>
          </p:blipFill>
          <p:spPr bwMode="auto">
            <a:xfrm>
              <a:off x="7376122" y="4107904"/>
              <a:ext cx="1417491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267833" y="4638714"/>
              <a:ext cx="360040" cy="2999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76122" y="5617809"/>
              <a:ext cx="360040" cy="2999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152020" y="4825812"/>
              <a:ext cx="360040" cy="311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/>
            <p:cNvSpPr/>
            <p:nvPr/>
          </p:nvSpPr>
          <p:spPr>
            <a:xfrm>
              <a:off x="6140274" y="4236990"/>
              <a:ext cx="594000" cy="495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85600" y="4237439"/>
              <a:ext cx="212400" cy="495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138317" y="4365104"/>
              <a:ext cx="595957" cy="27361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088450" y="4365104"/>
              <a:ext cx="217501" cy="27361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 descr="http://latex.codecogs.com/png.latex?%5Cdpi%7B300%7D%20%5Cbg_white%20%5Cfn_cm%20%5Clarge%20%5Cbegin%7Balign*%7D%20s_%5Ctext%7Bfinal%7D%20%26%3D%20s_%5Ctext%7Binitial%7D%20&amp;plus;%20R_%7B56%7D%5Cdelta%20%5C%5C%20%5C%5C%20s_%5Ctext%7Bfinal%7D%20%26%3D%20%281&amp;plus;AR_%7B56%7D%29s_%5Ctext%7Binitial%7D%20%5C%5C%20%5Csigma_%7Bs_%5Ctext%7Bfinal%7D%7D%20%26%3D%20%5Csqrt%7B%281&amp;plus;AR_%7B56%7D%29%5E2%5Csigma_%7Bs_%5Ctext%7Binitial%7D%7D%5E2%7D%20%5C%5C%20%26%3D%20%5Cleft%7C1&amp;plus;AR_%7B56%7D%5Cright%7C%5Csigma_%7Bs_%5Ctext%7Binitial%7D%7D%20%26%3D%20%5Cfrac%7B%5Csigma_%7Bs_%5Ctext%7Binitial%7D%7D%7D%7BC%7D%20%5Cend%7Balign*%7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1" b="24060"/>
          <a:stretch/>
        </p:blipFill>
        <p:spPr bwMode="auto">
          <a:xfrm>
            <a:off x="3059831" y="2411427"/>
            <a:ext cx="4252913" cy="106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latex.codecogs.com/png.latex?%5Cdpi%7B300%7D%20%5Cbg_white%20%5Cfn_cm%20%5Clarge%20%5Cbegin%7Balign*%7D%20s_%5Ctext%7Bfinal%7D%20%26%3D%20s_%5Ctext%7Binitial%7D%20&amp;plus;%20R_%7B56%7D%5Cdelta%20%5C%5C%20%5C%5C%20s_%5Ctext%7Bfinal%7D%20%26%3D%20%281&amp;plus;AR_%7B56%7D%29s_%5Ctext%7Binitial%7D%20%5C%5C%20%5Csigma_%7Bs_%5Ctext%7Bfinal%7D%7D%20%26%3D%20%5Csqrt%7B%281&amp;plus;AR_%7B56%7D%29%5E2%5Csigma_%7Bs_%5Ctext%7Binitial%7D%7D%5E2%7D%20%5C%5C%20%26%3D%20%5Cleft%7C1&amp;plus;AR_%7B56%7D%5Cright%7C%5Csigma_%7Bs_%5Ctext%7Binitial%7D%7D%20%26%3D%20%5Cfrac%7B%5Csigma_%7Bs_%5Ctext%7Binitial%7D%7D%7D%7BC%7D%20%5Cend%7Balign*%7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0"/>
          <a:stretch/>
        </p:blipFill>
        <p:spPr bwMode="auto">
          <a:xfrm>
            <a:off x="3059658" y="3472961"/>
            <a:ext cx="4252913" cy="5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6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Helvetic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Template2011</Template>
  <TotalTime>0</TotalTime>
  <Words>1766</Words>
  <Application>Microsoft Office PowerPoint</Application>
  <PresentationFormat>On-screen Show (4:3)</PresentationFormat>
  <Paragraphs>433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MS PGothic</vt:lpstr>
      <vt:lpstr>MS PGothic</vt:lpstr>
      <vt:lpstr>Arial</vt:lpstr>
      <vt:lpstr>Calibri</vt:lpstr>
      <vt:lpstr>Helvetica</vt:lpstr>
      <vt:lpstr>Symbol</vt:lpstr>
      <vt:lpstr>Times New Roman</vt:lpstr>
      <vt:lpstr>Template2011</vt:lpstr>
      <vt:lpstr>Bunch Compression at the SwissFEL Injector Test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Beutner Bolko</dc:creator>
  <cp:lastModifiedBy>Beutner, Bolko</cp:lastModifiedBy>
  <cp:revision>276</cp:revision>
  <dcterms:created xsi:type="dcterms:W3CDTF">2011-09-14T08:49:46Z</dcterms:created>
  <dcterms:modified xsi:type="dcterms:W3CDTF">2025-08-06T08:11:51Z</dcterms:modified>
</cp:coreProperties>
</file>