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50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_rels/slideLayout4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5.xml" ContentType="application/vnd.openxmlformats-officedocument.presentationml.slideLayout+xml"/>
  <Override PartName="/ppt/media/image1.png" ContentType="image/png"/>
  <Override PartName="/ppt/media/image5.jpeg" ContentType="image/jpeg"/>
  <Override PartName="/ppt/media/image4.png" ContentType="image/png"/>
  <Override PartName="/ppt/media/image6.png" ContentType="image/png"/>
  <Override PartName="/ppt/media/image15.png" ContentType="image/png"/>
  <Override PartName="/ppt/media/image8.png" ContentType="image/png"/>
  <Override PartName="/ppt/media/image18.gif" ContentType="image/gif"/>
  <Override PartName="/ppt/media/image2.jpeg" ContentType="image/jpeg"/>
  <Override PartName="/ppt/media/image16.png" ContentType="image/png"/>
  <Override PartName="/ppt/media/image10.png" ContentType="image/png"/>
  <Override PartName="/ppt/media/image7.png" ContentType="image/png"/>
  <Override PartName="/ppt/media/image17.wmf" ContentType="image/x-wmf"/>
  <Override PartName="/ppt/media/image12.png" ContentType="image/png"/>
  <Override PartName="/ppt/media/image3.png" ContentType="image/png"/>
  <Override PartName="/ppt/media/image11.png" ContentType="image/png"/>
  <Override PartName="/ppt/media/image14.jpeg" ContentType="image/jpeg"/>
  <Override PartName="/ppt/media/image13.png" ContentType="image/png"/>
  <Override PartName="/ppt/media/image9.png" ContentType="image/png"/>
  <Override PartName="/ppt/media/image19.png" ContentType="image/png"/>
  <Override PartName="/ppt/slideMasters/slideMaster1.xml" ContentType="application/vnd.openxmlformats-officedocument.presentationml.slideMaster+xml"/>
  <Override PartName="/ppt/slideMasters/_rels/slideMaster3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.xml.rels" ContentType="application/vnd.openxmlformats-package.relationships+xml"/>
  <Override PartName="/ppt/slideMasters/slideMaster13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5" r:id="rId4"/>
    <p:sldMasterId id="214748368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5690850" cy="8842375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3.xml"/><Relationship Id="rId4" Type="http://schemas.openxmlformats.org/officeDocument/2006/relationships/slideMaster" Target="slideMasters/slideMaster25.xml"/><Relationship Id="rId5" Type="http://schemas.openxmlformats.org/officeDocument/2006/relationships/slideMaster" Target="slideMasters/slideMaster37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B2FEFB1-0937-4268-BDC3-BE6D77662F90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886200" y="8686800"/>
            <a:ext cx="296892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4920" algn="r">
              <a:lnSpc>
                <a:spcPct val="100000"/>
              </a:lnSpc>
              <a:tabLst>
                <a:tab algn="l" pos="0"/>
              </a:tabLst>
            </a:pPr>
            <a:fld id="{E46D10F3-4592-48C3-9680-2B30209D0CF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9"/>
          <p:cNvSpPr/>
          <p:nvPr/>
        </p:nvSpPr>
        <p:spPr>
          <a:xfrm>
            <a:off x="3886200" y="8686800"/>
            <a:ext cx="296892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4920" algn="r">
              <a:lnSpc>
                <a:spcPct val="100000"/>
              </a:lnSpc>
              <a:tabLst>
                <a:tab algn="l" pos="0"/>
              </a:tabLst>
            </a:pPr>
            <a:fld id="{AC182951-201A-4F19-948E-55382B303B3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3886200" y="8686800"/>
            <a:ext cx="296892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4920" algn="r">
              <a:lnSpc>
                <a:spcPct val="100000"/>
              </a:lnSpc>
              <a:tabLst>
                <a:tab algn="l" pos="0"/>
              </a:tabLst>
            </a:pPr>
            <a:fld id="{4667B7F6-7CED-4107-ADEA-07A8BF49E785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223920" y="812880"/>
            <a:ext cx="7110720" cy="4007160"/>
          </a:xfrm>
          <a:prstGeom prst="rect">
            <a:avLst/>
          </a:prstGeom>
          <a:ln w="0">
            <a:noFill/>
          </a:ln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920" cy="48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3886200" y="8686800"/>
            <a:ext cx="296892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4920" algn="r">
              <a:lnSpc>
                <a:spcPct val="100000"/>
              </a:lnSpc>
              <a:tabLst>
                <a:tab algn="l" pos="0"/>
              </a:tabLst>
            </a:pPr>
            <a:fld id="{41579999-D15C-45FC-84FF-8D4324BFD25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387360" y="685800"/>
            <a:ext cx="6081840" cy="3427560"/>
          </a:xfrm>
          <a:prstGeom prst="rect">
            <a:avLst/>
          </a:prstGeom>
          <a:ln w="0">
            <a:noFill/>
          </a:ln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3886200" y="8686800"/>
            <a:ext cx="296892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4920" algn="r">
              <a:lnSpc>
                <a:spcPct val="100000"/>
              </a:lnSpc>
              <a:tabLst>
                <a:tab algn="l" pos="0"/>
              </a:tabLst>
            </a:pPr>
            <a:fld id="{062E455A-743D-4ED2-ADEC-133BCF7196D4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PlaceHolder 1"/>
          <p:cNvSpPr>
            <a:spLocks noGrp="1"/>
          </p:cNvSpPr>
          <p:nvPr>
            <p:ph type="sldImg"/>
          </p:nvPr>
        </p:nvSpPr>
        <p:spPr>
          <a:xfrm>
            <a:off x="387360" y="685800"/>
            <a:ext cx="6081840" cy="3427560"/>
          </a:xfrm>
          <a:prstGeom prst="rect">
            <a:avLst/>
          </a:prstGeom>
          <a:ln w="0">
            <a:noFill/>
          </a:ln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3886200" y="8686800"/>
            <a:ext cx="296892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4920" algn="r">
              <a:lnSpc>
                <a:spcPct val="100000"/>
              </a:lnSpc>
              <a:tabLst>
                <a:tab algn="l" pos="0"/>
              </a:tabLst>
            </a:pPr>
            <a:fld id="{3C4D54E6-1F22-4EBB-B876-CC7551672C90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3886200" y="8686800"/>
            <a:ext cx="296892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4920" algn="r">
              <a:lnSpc>
                <a:spcPct val="100000"/>
              </a:lnSpc>
              <a:tabLst>
                <a:tab algn="l" pos="0"/>
              </a:tabLst>
            </a:pPr>
            <a:fld id="{31038F3C-A5C6-424D-9C45-7ABA0887972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3886200" y="8686800"/>
            <a:ext cx="296892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4920" algn="r">
              <a:lnSpc>
                <a:spcPct val="100000"/>
              </a:lnSpc>
              <a:tabLst>
                <a:tab algn="l" pos="0"/>
              </a:tabLst>
            </a:pPr>
            <a:fld id="{40D4733D-955D-43C7-A7B9-901900AE5831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1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9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8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7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55912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033344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78444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555912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1033344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Oct. 2025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1" name="Picture 1" descr=""/>
          <p:cNvPicPr/>
          <p:nvPr/>
        </p:nvPicPr>
        <p:blipFill>
          <a:blip r:embed="rId3"/>
          <a:stretch/>
        </p:blipFill>
        <p:spPr>
          <a:xfrm>
            <a:off x="1473840" y="240120"/>
            <a:ext cx="1362600" cy="768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4"/>
          <a:stretch/>
        </p:blipFill>
        <p:spPr>
          <a:xfrm>
            <a:off x="13426200" y="108000"/>
            <a:ext cx="2139840" cy="7862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00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9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3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Default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CALO5D Meeting – Dec. 2024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9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0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8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6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3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4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3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4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55912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1033344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78444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555912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1033344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5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6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2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8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9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00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5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3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4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784080" y="8194680"/>
            <a:ext cx="36594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7380360" y="8229600"/>
            <a:ext cx="280836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trike="noStrike" u="none">
                <a:solidFill>
                  <a:srgbClr val="898989"/>
                </a:solidFill>
                <a:effectLst/>
                <a:uFillTx/>
                <a:latin typeface="Arial"/>
                <a:ea typeface="ＭＳ Ｐゴシック"/>
              </a:rPr>
              <a:t>DMLAB Meeting – Nov. 2023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9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8560" cy="135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8560" cy="9097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00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55912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033344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78444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body"/>
          </p:nvPr>
        </p:nvSpPr>
        <p:spPr>
          <a:xfrm>
            <a:off x="555912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body"/>
          </p:nvPr>
        </p:nvSpPr>
        <p:spPr>
          <a:xfrm>
            <a:off x="1033344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55912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10333440" y="206892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78444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body"/>
          </p:nvPr>
        </p:nvSpPr>
        <p:spPr>
          <a:xfrm>
            <a:off x="555912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body"/>
          </p:nvPr>
        </p:nvSpPr>
        <p:spPr>
          <a:xfrm>
            <a:off x="10333440" y="4747680"/>
            <a:ext cx="454644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00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0760" cy="24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00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0760" cy="512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00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9.xml"/><Relationship Id="rId7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2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3015000" y="5357160"/>
            <a:ext cx="1066176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        2</a:t>
            </a:r>
            <a:r>
              <a:rPr b="0" lang="en-US" sz="3200" strike="noStrike" u="none" baseline="33000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nd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 </a:t>
            </a:r>
            <a:r>
              <a:rPr b="0" lang="en-US" sz="32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 Face-to-Face Project Meeting October 2025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</a:tabLst>
            </a:pPr>
            <a:r>
              <a:rPr b="0" lang="en-US" sz="32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                              BCTP Bonn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0" name="Picture 4" descr=""/>
          <p:cNvPicPr/>
          <p:nvPr/>
        </p:nvPicPr>
        <p:blipFill>
          <a:blip r:embed="rId1"/>
          <a:stretch/>
        </p:blipFill>
        <p:spPr>
          <a:xfrm>
            <a:off x="3501360" y="3820320"/>
            <a:ext cx="1411560" cy="106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10" descr=""/>
          <p:cNvPicPr/>
          <p:nvPr/>
        </p:nvPicPr>
        <p:blipFill>
          <a:blip r:embed="rId2"/>
          <a:stretch/>
        </p:blipFill>
        <p:spPr>
          <a:xfrm>
            <a:off x="5731920" y="4072680"/>
            <a:ext cx="1700280" cy="56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2" name="Picture 12" descr=""/>
          <p:cNvPicPr/>
          <p:nvPr/>
        </p:nvPicPr>
        <p:blipFill>
          <a:blip r:embed="rId3"/>
          <a:stretch/>
        </p:blipFill>
        <p:spPr>
          <a:xfrm>
            <a:off x="7876800" y="3769200"/>
            <a:ext cx="1074960" cy="107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3" name="Picture 13" descr=""/>
          <p:cNvPicPr/>
          <p:nvPr/>
        </p:nvPicPr>
        <p:blipFill>
          <a:blip r:embed="rId4"/>
          <a:stretch/>
        </p:blipFill>
        <p:spPr>
          <a:xfrm>
            <a:off x="9288000" y="3788280"/>
            <a:ext cx="1095480" cy="109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4" name="Picture 14" descr=""/>
          <p:cNvPicPr/>
          <p:nvPr/>
        </p:nvPicPr>
        <p:blipFill>
          <a:blip r:embed="rId5"/>
          <a:stretch/>
        </p:blipFill>
        <p:spPr>
          <a:xfrm>
            <a:off x="10838880" y="3804120"/>
            <a:ext cx="2009880" cy="100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3657600" y="133200"/>
            <a:ext cx="10149120" cy="11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1357200" y="292320"/>
            <a:ext cx="1307484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trike="noStrike" u="none">
                <a:solidFill>
                  <a:srgbClr val="ff6633"/>
                </a:solidFill>
                <a:effectLst/>
                <a:uFillTx/>
                <a:latin typeface="Arial"/>
                <a:ea typeface="ＭＳ Ｐゴシック"/>
              </a:rPr>
              <a:t>CALO5D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trike="noStrike" u="none">
                <a:solidFill>
                  <a:srgbClr val="ff6633"/>
                </a:solidFill>
                <a:effectLst/>
                <a:uFillTx/>
                <a:latin typeface="Arial"/>
                <a:ea typeface="ＭＳ Ｐゴシック"/>
              </a:rPr>
              <a:t>Calorimetry in five dimensions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7" name="Picture 15" descr=""/>
          <p:cNvPicPr/>
          <p:nvPr/>
        </p:nvPicPr>
        <p:blipFill>
          <a:blip r:embed="rId6"/>
          <a:stretch/>
        </p:blipFill>
        <p:spPr>
          <a:xfrm>
            <a:off x="4255560" y="6977520"/>
            <a:ext cx="3300480" cy="84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8" name="Picture 17" descr=""/>
          <p:cNvPicPr/>
          <p:nvPr/>
        </p:nvPicPr>
        <p:blipFill>
          <a:blip r:embed="rId7"/>
          <a:stretch/>
        </p:blipFill>
        <p:spPr>
          <a:xfrm>
            <a:off x="8863200" y="6580080"/>
            <a:ext cx="2221200" cy="1764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9" name="" descr=""/>
          <p:cNvPicPr/>
          <p:nvPr/>
        </p:nvPicPr>
        <p:blipFill>
          <a:blip r:embed="rId8"/>
          <a:stretch/>
        </p:blipFill>
        <p:spPr>
          <a:xfrm>
            <a:off x="6015600" y="1756800"/>
            <a:ext cx="3730680" cy="1371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6549120" y="3567240"/>
            <a:ext cx="13530240" cy="17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</a:pPr>
            <a:r>
              <a:rPr b="0" lang="en-FR" sz="4400" strike="noStrike" u="none">
                <a:solidFill>
                  <a:srgbClr val="000000"/>
                </a:solidFill>
                <a:effectLst/>
                <a:uFillTx/>
                <a:latin typeface="Calibri Light"/>
                <a:ea typeface="DejaVu Sans"/>
              </a:rPr>
              <a:t>Backup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1244240" y="8194680"/>
            <a:ext cx="365760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60CADCC-C92C-48DA-BB58-54B9ECDB43D6}" type="slidenum">
              <a:rPr b="0" lang="en-US" sz="1600" strike="noStrike" u="none">
                <a:solidFill>
                  <a:srgbClr val="808080"/>
                </a:solidFill>
                <a:effectLst/>
                <a:uFillTx/>
                <a:latin typeface="Arial"/>
                <a:ea typeface="ＭＳ Ｐゴシック"/>
              </a:rPr>
              <a:t>&lt;number&gt;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1382760" y="57240"/>
            <a:ext cx="13335120" cy="92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600" strike="noStrike" u="none">
                <a:solidFill>
                  <a:srgbClr val="ff6600"/>
                </a:solidFill>
                <a:effectLst/>
                <a:uFillTx/>
                <a:latin typeface="Arial"/>
                <a:ea typeface="ＭＳ Ｐゴシック"/>
              </a:rPr>
              <a:t>Detector systems – Target projects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2" name="Picture 3" descr=""/>
          <p:cNvPicPr/>
          <p:nvPr/>
        </p:nvPicPr>
        <p:blipFill>
          <a:blip r:embed="rId1"/>
          <a:stretch/>
        </p:blipFill>
        <p:spPr>
          <a:xfrm>
            <a:off x="788760" y="3778920"/>
            <a:ext cx="2840400" cy="287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3" name="Picture 4" descr=""/>
          <p:cNvPicPr/>
          <p:nvPr/>
        </p:nvPicPr>
        <p:blipFill>
          <a:blip r:embed="rId2"/>
          <a:stretch/>
        </p:blipFill>
        <p:spPr>
          <a:xfrm>
            <a:off x="4461120" y="1900800"/>
            <a:ext cx="2684520" cy="287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4" name="Picture 5" descr=""/>
          <p:cNvPicPr/>
          <p:nvPr/>
        </p:nvPicPr>
        <p:blipFill>
          <a:blip r:embed="rId3"/>
          <a:stretch/>
        </p:blipFill>
        <p:spPr>
          <a:xfrm>
            <a:off x="12611520" y="3858480"/>
            <a:ext cx="2819160" cy="287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Picture 6" descr=""/>
          <p:cNvPicPr/>
          <p:nvPr/>
        </p:nvPicPr>
        <p:blipFill>
          <a:blip r:embed="rId4"/>
          <a:stretch/>
        </p:blipFill>
        <p:spPr>
          <a:xfrm>
            <a:off x="7917480" y="1900800"/>
            <a:ext cx="4064400" cy="287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6" name="Picture 7" descr=""/>
          <p:cNvPicPr/>
          <p:nvPr/>
        </p:nvPicPr>
        <p:blipFill>
          <a:blip r:embed="rId5"/>
          <a:stretch/>
        </p:blipFill>
        <p:spPr>
          <a:xfrm>
            <a:off x="5602680" y="5872680"/>
            <a:ext cx="4245120" cy="2320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5540400" y="1282680"/>
            <a:ext cx="4534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ff"/>
                </a:solidFill>
                <a:effectLst/>
                <a:uFillTx/>
                <a:latin typeface="Arial"/>
                <a:ea typeface="ＭＳ Ｐゴシック"/>
              </a:rPr>
              <a:t>Detectors for Higgs Factories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6"/>
          <p:cNvSpPr/>
          <p:nvPr/>
        </p:nvSpPr>
        <p:spPr>
          <a:xfrm>
            <a:off x="11244240" y="8194680"/>
            <a:ext cx="365760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480997-0E76-4771-9962-8AD4FA053DB0}" type="slidenum">
              <a:rPr b="0" lang="en-US" sz="1600" strike="noStrike" u="none">
                <a:solidFill>
                  <a:srgbClr val="808080"/>
                </a:solidFill>
                <a:effectLst/>
                <a:uFillTx/>
                <a:latin typeface="Arial"/>
                <a:ea typeface="ＭＳ Ｐゴシック"/>
              </a:rPr>
              <a:t>3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CustomShape 7"/>
          <p:cNvSpPr/>
          <p:nvPr/>
        </p:nvSpPr>
        <p:spPr>
          <a:xfrm>
            <a:off x="1382760" y="57240"/>
            <a:ext cx="13335120" cy="92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600" strike="noStrike" u="none">
                <a:solidFill>
                  <a:srgbClr val="ff6600"/>
                </a:solidFill>
                <a:effectLst/>
                <a:uFillTx/>
                <a:latin typeface="Arial"/>
                <a:ea typeface="ＭＳ Ｐゴシック"/>
              </a:rPr>
              <a:t>Acknowledgements 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 txBox="1"/>
          <p:nvPr/>
        </p:nvSpPr>
        <p:spPr>
          <a:xfrm>
            <a:off x="1143000" y="1828800"/>
            <a:ext cx="13452480" cy="306684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Thanks to the Bethe-Center of Theoretical Physics for hosting us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team: Herbert Dreiner, Patricia Zündorf, Lora Schindler, Nadine Hassani and Florian Löbbert for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setting up the logistics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Thanks to the Management (Dirk and Thomas) of German-French laboratory DMLAB for helping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us to organise our meeting as satellite meeting to annual DMLAB Meeting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… and once more thanks to Herbert Dreiner for reacting so promptly on the request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572760" y="1189800"/>
            <a:ext cx="14119200" cy="12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Base measurement as much as possible on measurement of charged particles in tracking devices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Separate of signals by charged and neutral particles in </a:t>
            </a:r>
            <a:r>
              <a:rPr b="1" lang="en-US" sz="2600" strike="noStrike" u="none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highly granular calorimeters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</a:tabLst>
            </a:pPr>
            <a:r>
              <a:rPr b="1" lang="en-US" sz="2600" strike="noStrike" u="none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Typical cell size ~1cm</a:t>
            </a:r>
            <a:r>
              <a:rPr b="1" lang="en-US" sz="2600" strike="noStrike" u="none" baseline="33000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3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</a:tabLst>
            </a:pPr>
            <a:r>
              <a:rPr b="1" lang="en-US" sz="2600" strike="noStrike" u="none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Available information: Position and amplitude of energy deposit -&gt; 4D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10037520" y="3080520"/>
            <a:ext cx="4798440" cy="47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 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Complicated topology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   by (hadronic) showers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 Overlap between showers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  compromises correct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  assignment of calo hits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⇒ Confusion Term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ff"/>
                </a:solidFill>
                <a:effectLst/>
                <a:uFillTx/>
                <a:latin typeface="Arial"/>
                <a:ea typeface="ＭＳ Ｐゴシック"/>
              </a:rPr>
              <a:t>Need to minimize the confusion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ff"/>
                </a:solidFill>
                <a:effectLst/>
                <a:uFillTx/>
                <a:latin typeface="Arial"/>
                <a:ea typeface="ＭＳ Ｐゴシック"/>
              </a:rPr>
              <a:t>term as much as possible !!!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3" name="Picture 4" descr=""/>
          <p:cNvPicPr/>
          <p:nvPr/>
        </p:nvPicPr>
        <p:blipFill>
          <a:blip r:embed="rId1"/>
          <a:stretch/>
        </p:blipFill>
        <p:spPr>
          <a:xfrm>
            <a:off x="4112280" y="3096720"/>
            <a:ext cx="5819760" cy="5067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4" name="CustomShape 3"/>
          <p:cNvSpPr/>
          <p:nvPr/>
        </p:nvSpPr>
        <p:spPr>
          <a:xfrm>
            <a:off x="551160" y="3989160"/>
            <a:ext cx="412776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FR" sz="24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ECAL =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E</a:t>
            </a:r>
            <a:r>
              <a:rPr b="0" lang="en-FR" sz="24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lectromagnetic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C</a:t>
            </a:r>
            <a:r>
              <a:rPr b="0" lang="en-FR" sz="24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alorimeter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Expertise by French Groups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HCAL =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Hadronic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C</a:t>
            </a:r>
            <a:r>
              <a:rPr b="0" lang="en-FR" sz="24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alorimeter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trike="noStrike" u="none">
                <a:solidFill>
                  <a:srgbClr val="0070c0"/>
                </a:solidFill>
                <a:effectLst/>
                <a:uFillTx/>
                <a:latin typeface="Arial"/>
                <a:ea typeface="ＭＳ Ｐゴシック"/>
              </a:rPr>
              <a:t>Expertise by German Groups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trike="noStrike" u="none">
                <a:solidFill>
                  <a:srgbClr val="ffffff"/>
                </a:solidFill>
                <a:effectLst/>
                <a:uFillTx/>
                <a:latin typeface="Arial"/>
                <a:ea typeface="ＭＳ Ｐゴシック"/>
              </a:rPr>
              <a:t>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1382760" y="57240"/>
            <a:ext cx="13335120" cy="92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600" strike="noStrike" u="none">
                <a:solidFill>
                  <a:srgbClr val="ff6600"/>
                </a:solidFill>
                <a:effectLst/>
                <a:uFillTx/>
                <a:latin typeface="Arial"/>
                <a:ea typeface="ＭＳ Ｐゴシック"/>
              </a:rPr>
              <a:t>Particle Flow Detector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1244240" y="8194680"/>
            <a:ext cx="365760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6C2B416-D6E9-4D9D-A8DC-663F74E9E8CB}" type="slidenum">
              <a:rPr b="0" lang="en-US" sz="1600" strike="noStrike" u="none">
                <a:solidFill>
                  <a:srgbClr val="808080"/>
                </a:solidFill>
                <a:effectLst/>
                <a:uFillTx/>
                <a:latin typeface="Arial"/>
                <a:ea typeface="ＭＳ Ｐゴシック"/>
              </a:rPr>
              <a:t>&lt;number&gt;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1357200" y="-46080"/>
            <a:ext cx="1307484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trike="noStrike" u="none">
                <a:solidFill>
                  <a:srgbClr val="ff6633"/>
                </a:solidFill>
                <a:effectLst/>
                <a:uFillTx/>
                <a:latin typeface="Arial"/>
                <a:ea typeface="ＭＳ Ｐゴシック"/>
              </a:rPr>
              <a:t>Time as 5</a:t>
            </a:r>
            <a:r>
              <a:rPr b="1" lang="en-US" sz="3200" strike="noStrike" u="none" baseline="30000">
                <a:solidFill>
                  <a:srgbClr val="ff6633"/>
                </a:solidFill>
                <a:effectLst/>
                <a:uFillTx/>
                <a:latin typeface="Arial"/>
                <a:ea typeface="ＭＳ Ｐゴシック"/>
              </a:rPr>
              <a:t>th</a:t>
            </a:r>
            <a:r>
              <a:rPr b="1" lang="en-US" sz="3200" strike="noStrike" u="none">
                <a:solidFill>
                  <a:srgbClr val="ff6633"/>
                </a:solidFill>
                <a:effectLst/>
                <a:uFillTx/>
                <a:latin typeface="Arial"/>
                <a:ea typeface="ＭＳ Ｐゴシック"/>
              </a:rPr>
              <a:t> information ?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228600" y="1697760"/>
            <a:ext cx="13843080" cy="76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trike="noStrike" u="none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A look to 2030 make resolutions between 20ps and 100ps at system level realistic assumptions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84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trike="noStrike" u="none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-&gt; Time resolution at the level of cell size (1cm = 30ps x c)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trike="noStrike" u="none">
                <a:solidFill>
                  <a:srgbClr val="0000ff"/>
                </a:solidFill>
                <a:effectLst/>
                <a:uFillTx/>
                <a:latin typeface="Arial"/>
                <a:ea typeface="ＭＳ Ｐゴシック"/>
              </a:rPr>
              <a:t>At which level: 1 MIP or Multi-MIP?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trike="noStrike" u="none">
                <a:solidFill>
                  <a:srgbClr val="0000ff"/>
                </a:solidFill>
                <a:effectLst/>
                <a:uFillTx/>
                <a:latin typeface="Arial"/>
                <a:ea typeface="ＭＳ Ｐゴシック"/>
              </a:rPr>
              <a:t>For which purpose 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Mitigation of pile-up (basically all high rate experiments)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Support of PFA – unchartered territory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Overall excellent time resolution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A few layers with excellent time resolution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trike="noStrike" u="none">
                <a:solidFill>
                  <a:srgbClr val="0000ff"/>
                </a:solidFill>
                <a:effectLst/>
                <a:uFillTx/>
                <a:latin typeface="Arial"/>
                <a:ea typeface="ＭＳ Ｐゴシック"/>
              </a:rPr>
              <a:t>A topic on which calorimetry has to make up it's mind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Remember also that time resolution comes at a price -&gt; High(er) power consumption and (maybe)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higher noise levels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trike="noStrike" u="none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CALO5D will address these questions in a consistent way</a:t>
            </a:r>
            <a:r>
              <a:rPr b="0" lang="en-US" sz="2400" strike="noStrike" u="none">
                <a:solidFill>
                  <a:srgbClr val="0000ff"/>
                </a:solidFill>
                <a:effectLst/>
                <a:uFillTx/>
                <a:latin typeface="Arial"/>
                <a:ea typeface="ＭＳ Ｐゴシック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10667880" y="4610160"/>
            <a:ext cx="433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?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CustomShape 5"/>
          <p:cNvSpPr/>
          <p:nvPr/>
        </p:nvSpPr>
        <p:spPr>
          <a:xfrm>
            <a:off x="12514320" y="4611600"/>
            <a:ext cx="433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effectLst/>
                <a:uFillTx/>
                <a:latin typeface="Arial"/>
                <a:ea typeface="ＭＳ Ｐゴシック"/>
              </a:rPr>
              <a:t>?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1" name="" descr=""/>
          <p:cNvPicPr/>
          <p:nvPr/>
        </p:nvPicPr>
        <p:blipFill>
          <a:blip r:embed="rId1"/>
          <a:stretch/>
        </p:blipFill>
        <p:spPr>
          <a:xfrm>
            <a:off x="7924680" y="2933640"/>
            <a:ext cx="7707960" cy="3148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11244240" y="8194680"/>
            <a:ext cx="365760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6F9E490-4289-4D05-8B51-113795E29542}" type="slidenum">
              <a:rPr b="0" lang="en-US" sz="1600" strike="noStrike" u="none">
                <a:solidFill>
                  <a:srgbClr val="808080"/>
                </a:solidFill>
                <a:effectLst/>
                <a:uFillTx/>
                <a:latin typeface="Arial"/>
                <a:ea typeface="ＭＳ Ｐゴシック"/>
              </a:rPr>
              <a:t>&lt;number&gt;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1357200" y="-46080"/>
            <a:ext cx="1307484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trike="noStrike" u="none">
                <a:solidFill>
                  <a:srgbClr val="ff6633"/>
                </a:solidFill>
                <a:effectLst/>
                <a:uFillTx/>
                <a:latin typeface="Arial"/>
                <a:ea typeface="ＭＳ Ｐゴシック"/>
              </a:rPr>
              <a:t>Turning films of interactions with matter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7737120" y="2370600"/>
            <a:ext cx="7063920" cy="594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FR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Timing allows for disentangling different stages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     o</a:t>
            </a:r>
            <a:r>
              <a:rPr b="0" lang="en-FR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f a particle shower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FR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In case of multiparticle event one may be able to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    follow particles</a:t>
            </a:r>
            <a:r>
              <a:rPr b="0" lang="en-FR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 until they overlap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FR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CALO5D will exploit information provided by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    h</a:t>
            </a:r>
            <a:r>
              <a:rPr b="0" lang="en-FR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ighly granular calorimeters with modern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    m</a:t>
            </a:r>
            <a:r>
              <a:rPr b="0" lang="en-FR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achine learning tools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FR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Combining the expertise of French and German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trike="noStrike" u="none">
                <a:solidFill>
                  <a:srgbClr val="3333cc"/>
                </a:solidFill>
                <a:effectLst/>
                <a:uFillTx/>
                <a:latin typeface="Arial"/>
                <a:ea typeface="ＭＳ Ｐゴシック"/>
              </a:rPr>
              <a:t>    groups is instrumental for success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5" name="Google Shape;304;p31" descr=""/>
          <p:cNvPicPr/>
          <p:nvPr/>
        </p:nvPicPr>
        <p:blipFill>
          <a:blip r:embed="rId1"/>
          <a:stretch/>
        </p:blipFill>
        <p:spPr>
          <a:xfrm>
            <a:off x="432000" y="2222640"/>
            <a:ext cx="6847920" cy="4671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6" name="CustomShape 4"/>
          <p:cNvSpPr/>
          <p:nvPr/>
        </p:nvSpPr>
        <p:spPr>
          <a:xfrm>
            <a:off x="914400" y="6981120"/>
            <a:ext cx="328644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" sz="2000" strike="noStrike" u="none">
                <a:solidFill>
                  <a:srgbClr val="ff00ff"/>
                </a:solidFill>
                <a:effectLst/>
                <a:uFillTx/>
                <a:latin typeface="Arial"/>
                <a:ea typeface="Arial"/>
              </a:rPr>
              <a:t>Y. Padniuk, Master student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" sz="2000" strike="noStrike" u="none">
                <a:solidFill>
                  <a:srgbClr val="ff00ff"/>
                </a:solidFill>
                <a:effectLst/>
                <a:uFillTx/>
                <a:latin typeface="Arial"/>
                <a:ea typeface="Arial"/>
              </a:rPr>
              <a:t>Technical University of Kiyv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11244240" y="8194680"/>
            <a:ext cx="365760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92E52DA-B4D3-45CD-881F-97C5E0354D97}" type="slidenum">
              <a:rPr b="0" lang="en-US" sz="1600" strike="noStrike" u="none">
                <a:solidFill>
                  <a:srgbClr val="808080"/>
                </a:solidFill>
                <a:effectLst/>
                <a:uFillTx/>
                <a:latin typeface="Arial"/>
                <a:ea typeface="ＭＳ Ｐゴシック"/>
              </a:rPr>
              <a:t>&lt;number&gt;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1357200" y="-46080"/>
            <a:ext cx="1307484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trike="noStrike" u="none">
                <a:solidFill>
                  <a:srgbClr val="ff6633"/>
                </a:solidFill>
                <a:effectLst/>
                <a:uFillTx/>
                <a:latin typeface="Arial"/>
                <a:ea typeface="ＭＳ Ｐゴシック"/>
              </a:rPr>
              <a:t>CALO5D – Workpackages and Delivrables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457200" y="1301760"/>
            <a:ext cx="12139920" cy="691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400" strike="noStrike" u="none">
                <a:solidFill>
                  <a:srgbClr val="3333ff"/>
                </a:solidFill>
                <a:effectLst/>
                <a:uFillTx/>
                <a:latin typeface="Arial"/>
                <a:ea typeface="ＭＳ Ｐゴシック"/>
              </a:rPr>
              <a:t>Work Package 1: Management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164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Deliverable (Month 3): Project Webpage (M3)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400" strike="noStrike" u="none">
                <a:solidFill>
                  <a:srgbClr val="3333ff"/>
                </a:solidFill>
                <a:effectLst/>
                <a:uFillTx/>
                <a:latin typeface="Arial"/>
                <a:ea typeface="ＭＳ Ｐゴシック"/>
              </a:rPr>
              <a:t>Work Package 2 : Implementation of Timing in Calorimeter Simulation (Lead LLR)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164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Deliverable (Month 12): Documented algorithms that implement timing in the simulation of granular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       calorimeters.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400" strike="noStrike" u="none">
                <a:solidFill>
                  <a:srgbClr val="3333ff"/>
                </a:solidFill>
                <a:effectLst/>
                <a:uFillTx/>
                <a:latin typeface="Arial"/>
                <a:ea typeface="ＭＳ Ｐゴシック"/>
              </a:rPr>
              <a:t>Work Package 3: Particle Flow with Timing (Lead DESY)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164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Classical cut based PFA and application of Machine Learning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164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Deliverable (Month 30): Improved particle flow algorithms using space-time and energy information.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400" strike="noStrike" u="none">
                <a:solidFill>
                  <a:srgbClr val="3333ff"/>
                </a:solidFill>
                <a:effectLst/>
                <a:uFillTx/>
                <a:latin typeface="Arial"/>
                <a:ea typeface="ＭＳ Ｐゴシック"/>
              </a:rPr>
              <a:t>Work Package 4: Impact on Key Physics Processes (Lead IJClab)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164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Higgs Boson prodiuction and weak boson production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164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Deliverable (Month 36): Demonstrate the benefit for the physics analyses from improved PFA 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21492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hence from timing. The results will be presented in the form of scientific documents such as pre-prints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21492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or conference proceedings.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400" strike="noStrike" u="none">
                <a:solidFill>
                  <a:srgbClr val="3333ff"/>
                </a:solidFill>
                <a:effectLst/>
                <a:uFillTx/>
                <a:latin typeface="Arial"/>
                <a:ea typeface="ＭＳ Ｐゴシック"/>
              </a:rPr>
              <a:t>Work Package 5: Implications for Detector Design (Lead KIT)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164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Deliverable (Month 36): The deliverable of this task is a scientific document in the form of an arXiv pre-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21492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print that summarises hardware requirements for the realisation of a detector that meets the timing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640" indent="-21492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requirements formulated in Work Packages 3 and 4.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11244240" y="8194680"/>
            <a:ext cx="365760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DCB988A-87D5-44DF-964E-D34A6F9F38F1}" type="slidenum">
              <a:rPr b="0" lang="en-US" sz="1600" strike="noStrike" u="none">
                <a:solidFill>
                  <a:srgbClr val="808080"/>
                </a:solidFill>
                <a:effectLst/>
                <a:uFillTx/>
                <a:latin typeface="Arial"/>
                <a:ea typeface="ＭＳ Ｐゴシック"/>
              </a:rPr>
              <a:t>&lt;number&gt;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1357200" y="-46080"/>
            <a:ext cx="1307484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trike="noStrike" u="none">
                <a:solidFill>
                  <a:srgbClr val="ff6633"/>
                </a:solidFill>
                <a:effectLst/>
                <a:uFillTx/>
                <a:latin typeface="Arial"/>
                <a:ea typeface="ＭＳ Ｐゴシック"/>
              </a:rPr>
              <a:t>CALO5D – Timeplan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2" name="Picture 2" descr=""/>
          <p:cNvPicPr/>
          <p:nvPr/>
        </p:nvPicPr>
        <p:blipFill>
          <a:blip r:embed="rId1"/>
          <a:stretch/>
        </p:blipFill>
        <p:spPr>
          <a:xfrm>
            <a:off x="914400" y="1646280"/>
            <a:ext cx="8094960" cy="612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3" name="CustomShape 3"/>
          <p:cNvSpPr/>
          <p:nvPr/>
        </p:nvSpPr>
        <p:spPr>
          <a:xfrm>
            <a:off x="9326520" y="1736640"/>
            <a:ext cx="5581800" cy="37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ＭＳ Ｐゴシック"/>
              </a:rPr>
              <a:t>Three years project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ＭＳ Ｐゴシック"/>
              </a:rPr>
              <a:t>Official Start March 1</a:t>
            </a:r>
            <a:r>
              <a:rPr b="1" lang="en-US" sz="2400" strike="noStrike" u="none" baseline="30000">
                <a:solidFill>
                  <a:srgbClr val="3465a4"/>
                </a:solidFill>
                <a:effectLst/>
                <a:uFillTx/>
                <a:latin typeface="Arial"/>
                <a:ea typeface="ＭＳ Ｐゴシック"/>
              </a:rPr>
              <a:t>st</a:t>
            </a: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ＭＳ Ｐゴシック"/>
              </a:rPr>
              <a:t> 2024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ＭＳ Ｐゴシック"/>
              </a:rPr>
              <a:t>Real start rather 1</a:t>
            </a:r>
            <a:r>
              <a:rPr b="1" lang="en-US" sz="2400" strike="noStrike" u="none" baseline="33000">
                <a:solidFill>
                  <a:srgbClr val="3465a4"/>
                </a:solidFill>
                <a:effectLst/>
                <a:uFillTx/>
                <a:latin typeface="Arial"/>
                <a:ea typeface="ＭＳ Ｐゴシック"/>
              </a:rPr>
              <a:t>st</a:t>
            </a: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ＭＳ Ｐゴシック"/>
              </a:rPr>
              <a:t> of September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ＭＳ Ｐゴシック"/>
              </a:rPr>
              <a:t>Since last F2F Meeting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Completion of recruitment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Jesus, Yukun and Hao joined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ＭＳ Ｐゴシック"/>
              </a:rPr>
              <a:t>There might be good reasons to extend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ＭＳ Ｐゴシック"/>
              </a:rPr>
              <a:t>the project by at least half a year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w/o further funding though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Have to signal (soon) to French ANR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DFG seems to be more relaxed on actual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Ｐゴシック"/>
              </a:rPr>
              <a:t>project duration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11244240" y="8194680"/>
            <a:ext cx="365760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82BD785-B892-4357-A3D1-A2B4B3518ACF}" type="slidenum">
              <a:rPr b="0" lang="en-US" sz="1600" strike="noStrike" u="none">
                <a:solidFill>
                  <a:srgbClr val="808080"/>
                </a:solidFill>
                <a:effectLst/>
                <a:uFillTx/>
                <a:latin typeface="Arial"/>
                <a:ea typeface="ＭＳ Ｐゴシック"/>
              </a:rPr>
              <a:t>&lt;number&gt;</a:t>
            </a:fld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1357200" y="-46080"/>
            <a:ext cx="1307484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trike="noStrike" u="none">
                <a:solidFill>
                  <a:srgbClr val="ff6633"/>
                </a:solidFill>
                <a:effectLst/>
                <a:uFillTx/>
                <a:latin typeface="Arial"/>
                <a:ea typeface="ＭＳ Ｐゴシック"/>
              </a:rPr>
              <a:t>2</a:t>
            </a:r>
            <a:r>
              <a:rPr b="1" lang="en-US" sz="3200" strike="noStrike" u="none" baseline="33000">
                <a:solidFill>
                  <a:srgbClr val="ff6633"/>
                </a:solidFill>
                <a:effectLst/>
                <a:uFillTx/>
                <a:latin typeface="Arial"/>
                <a:ea typeface="ＭＳ Ｐゴシック"/>
              </a:rPr>
              <a:t>nd</a:t>
            </a:r>
            <a:r>
              <a:rPr b="1" lang="en-US" sz="3200" strike="noStrike" u="none">
                <a:solidFill>
                  <a:srgbClr val="ff6633"/>
                </a:solidFill>
                <a:effectLst/>
                <a:uFillTx/>
                <a:latin typeface="Arial"/>
                <a:ea typeface="ＭＳ Ｐゴシック"/>
              </a:rPr>
              <a:t>  CALO5D F2F Meeting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368640" y="1161360"/>
            <a:ext cx="15142320" cy="70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DejaVu Sans"/>
              </a:rPr>
              <a:t>Take stock of first results and vet against original project plan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Understand difficulties and search for remedies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It is important that we have a clear(er) view on which results we can expect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On short notice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In around six months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In around one year from now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DejaVu Sans"/>
              </a:rPr>
              <a:t>Reminder on relevant physics processes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DejaVu Sans"/>
              </a:rPr>
              <a:t>Have to put more focus on the benefit (or not) of timing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DejaVu Sans"/>
              </a:rPr>
              <a:t>Calo5D is part of a large “ecosystem”, all seeking to improve event reconstruction with granular calorimeters using Machine Learning (and timing)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Partners in Japan and China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Experts working in ATLAS and CMS on machine learning in HEP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Deepening contacts with experts in Computer Science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Important to get input and to avoid “rookie mistakes”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Have to understand how to best integrate CALO5D into this ecosystem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e.g. best balance between project meetings, local meetings and larger scale meetings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DejaVu Sans"/>
              </a:rPr>
              <a:t>Application of Machine Learning - Many approaches, many ideas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Need clear view on projects goals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How to follow up one idea to the end while still keeping an eye on alternatives? 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Arial"/>
                <a:ea typeface="DejaVu Sans"/>
              </a:rPr>
              <a:t>Explore applications in fields other than collider physics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SHiP talk at this meeting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55299</TotalTime>
  <Application>LibreOffice/25.8.1.1$MacOSX_AARCH64 LibreOffice_project/54047653041915e595ad4e45cccea684809c77b5</Application>
  <AppVersion>15.0000</AppVersion>
  <Words>654</Words>
  <Paragraphs>135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2007-03-27T13:15:56Z</dcterms:created>
  <dc:creator>Peter Kostka</dc:creator>
  <dc:description/>
  <dc:language>en-US</dc:language>
  <cp:lastModifiedBy/>
  <cp:lastPrinted>2025-10-15T07:11:03Z</cp:lastPrinted>
  <dcterms:modified xsi:type="dcterms:W3CDTF">2025-10-15T07:12:01Z</dcterms:modified>
  <cp:revision>433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1</vt:i4>
  </property>
  <property fmtid="{D5CDD505-2E9C-101B-9397-08002B2CF9AE}" pid="6" name="Notes">
    <vt:i4>8</vt:i4>
  </property>
  <property fmtid="{D5CDD505-2E9C-101B-9397-08002B2CF9AE}" pid="7" name="PresentationFormat">
    <vt:lpwstr>Custom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10</vt:i4>
  </property>
</Properties>
</file>