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4cc54e91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4cc54e91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4cc54e91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4cc54e91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4cc54e91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4cc54e91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4cc54e91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4cc54e91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4cc54e91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4cc54e91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4cc54e91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4cc54e91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4cc54e9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4cc54e9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4cc54e91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4cc54e91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4cc54e91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4cc54e91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4cc54e91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4cc54e91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hmd2000.github.io/My-Portfolio./index.htm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9775" y="1029750"/>
            <a:ext cx="8520600" cy="13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A</a:t>
            </a:r>
            <a:r>
              <a:rPr lang="en-GB" sz="3100"/>
              <a:t>nalysis of Strong-Field QED Data from FACET-II for the LUXE Experiment</a:t>
            </a:r>
            <a:endParaRPr sz="3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9775" y="2504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Status Report – FTX Group, DESY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9775" y="3149800"/>
            <a:ext cx="81375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Karim Mahmoud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Supervised by Antonios Athanassiadis, Luke Hendriks and Jenny List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7" name="Google Shape;57;p13" title="desy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9900" cy="12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LUXElogo_big_bi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575" y="100650"/>
            <a:ext cx="2522971" cy="9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ftx_logo_w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9675" y="3847350"/>
            <a:ext cx="1687874" cy="1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320"/>
              <a:t>Effect of Quadrupole Strength on Beam Focusing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95550" y="669300"/>
            <a:ext cx="8909700" cy="4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Google Shape;136;p22" title="beamspot_screencheck_v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25" y="669300"/>
            <a:ext cx="2985849" cy="43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 title="beamspot_screencheck_v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975" y="669325"/>
            <a:ext cx="2985849" cy="43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title="beamspot_screencheck_v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650" y="669325"/>
            <a:ext cx="2547324" cy="4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271000" y="456825"/>
            <a:ext cx="87501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2"/>
                </a:solidFill>
              </a:rPr>
              <a:t>		              </a:t>
            </a:r>
            <a:r>
              <a:rPr b="1" lang="en-GB" sz="600">
                <a:solidFill>
                  <a:schemeClr val="dk1"/>
                </a:solidFill>
              </a:rPr>
              <a:t>Low -ve Q					              high +ve Q					              high -ve Q</a:t>
            </a:r>
            <a:endParaRPr b="1" sz="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-48150" y="3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-GB" sz="2550"/>
              <a:t>Discussion &amp; Conclusion</a:t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54200" y="472300"/>
            <a:ext cx="9043500" cy="4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Beam Study:</a:t>
            </a:r>
            <a:endParaRPr b="1" sz="17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400">
                <a:solidFill>
                  <a:schemeClr val="dk1"/>
                </a:solidFill>
              </a:rPr>
              <a:t>Calculated average </a:t>
            </a:r>
            <a:r>
              <a:rPr b="1" lang="en-GB" sz="1400">
                <a:solidFill>
                  <a:schemeClr val="dk1"/>
                </a:solidFill>
              </a:rPr>
              <a:t>x</a:t>
            </a:r>
            <a:r>
              <a:rPr lang="en-GB" sz="1400">
                <a:solidFill>
                  <a:schemeClr val="dk1"/>
                </a:solidFill>
              </a:rPr>
              <a:t> and </a:t>
            </a:r>
            <a:r>
              <a:rPr b="1" lang="en-GB" sz="1400">
                <a:solidFill>
                  <a:schemeClr val="dk1"/>
                </a:solidFill>
              </a:rPr>
              <a:t>y</a:t>
            </a:r>
            <a:r>
              <a:rPr lang="en-GB" sz="1400">
                <a:solidFill>
                  <a:schemeClr val="dk1"/>
                </a:solidFill>
              </a:rPr>
              <a:t> positions along the beam; studied deflection patterns.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Analytical formula successfully predicts beam deviation trends with energy and quadrupole settings.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Analyzed beam correlations between the different BPMs and the screen.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Quadrupole Effects:</a:t>
            </a:r>
            <a:endParaRPr b="1" sz="17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Observed on-screen impact of quadrupoles on beams of different energies: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chemeClr val="dk1"/>
                </a:solidFill>
              </a:rPr>
              <a:t>+ve quadrupole gradient</a:t>
            </a:r>
            <a:r>
              <a:rPr lang="en-GB" sz="1500">
                <a:solidFill>
                  <a:schemeClr val="dk1"/>
                </a:solidFill>
              </a:rPr>
              <a:t> → defocusing in horizontal (x) direction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chemeClr val="dk1"/>
                </a:solidFill>
              </a:rPr>
              <a:t>-ve quadrupole gradient</a:t>
            </a:r>
            <a:r>
              <a:rPr lang="en-GB" sz="1500">
                <a:solidFill>
                  <a:schemeClr val="dk1"/>
                </a:solidFill>
              </a:rPr>
              <a:t> → defocusing in vertical (y) direction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Data Observations &amp; Issues:</a:t>
            </a:r>
            <a:endParaRPr b="1"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Some projected energies are identical for different quadrupole values → needs clarification.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The 10 GeV beam appears most focused in simulations → unexpected; requires expert insight.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Next Steps / Discussion Points:</a:t>
            </a:r>
            <a:endParaRPr b="1"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Seek guidance on why certain quadrupole values yield identical projected energies.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Understand why the 10 GeV beam is unusually focused compared to higher energies.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794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Beam spot position analysis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79425" y="642625"/>
            <a:ext cx="8994900" cy="42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Applied spatial cuts to define an effective area of interest on the screen for consistent event selection.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Calculated average beam spot positions (x and y) after cuts.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67" name="Google Shape;67;p14" title="cuts_table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963" y="4135713"/>
            <a:ext cx="3476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average_x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50" y="1739150"/>
            <a:ext cx="4449150" cy="222456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4" title="average_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5" y="1708525"/>
            <a:ext cx="4571600" cy="2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851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Beam spot position analysis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16150" y="654838"/>
            <a:ext cx="8716200" cy="3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Examined time evolution using known event time interval (Δt = 0.1 s).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Constructed 3D trajectory: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8" name="Google Shape;78;p15" title="3d_screenshot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4000" y="1173573"/>
            <a:ext cx="5326400" cy="35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92900" y="85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Beam Position Correlations – Setup &amp; Data Cuts</a:t>
            </a:r>
            <a:r>
              <a:rPr lang="en-GB" sz="2320"/>
              <a:t> </a:t>
            </a:r>
            <a:endParaRPr sz="2320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92900" y="657850"/>
            <a:ext cx="9051000" cy="44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Goal:</a:t>
            </a:r>
            <a:endParaRPr b="1" u="sng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Evaluate consistency and behavior of beam position measurements.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dk1"/>
                </a:solidFill>
              </a:rPr>
              <a:t>Approach:</a:t>
            </a:r>
            <a:endParaRPr b="1" sz="1700" u="sng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Compare differences in average positions (∆Y) between BPM 3265 &amp; BPM 3315, and Each BPM &amp; the screen.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dk1"/>
                </a:solidFill>
              </a:rPr>
              <a:t>Simulated Data Cuts:</a:t>
            </a:r>
            <a:endParaRPr b="1" sz="17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Scatter plots generated for ∆Y correlations.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Linear fits applied for BPM-to-screen correlations.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6" title="cuts_tabl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513" y="2786925"/>
            <a:ext cx="275272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3950" y="7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320"/>
              <a:t>Beam Position Correlations – Results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62600" y="572950"/>
            <a:ext cx="8942700" cy="45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000000"/>
                </a:solidFill>
              </a:rPr>
              <a:t>BPM-to-BPM Correlation:</a:t>
            </a:r>
            <a:endParaRPr b="1" sz="1600" u="sng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500">
                <a:solidFill>
                  <a:schemeClr val="dk1"/>
                </a:solidFill>
              </a:rPr>
              <a:t>Linear correlation observed in both simulated and measured data.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dk1"/>
                </a:solidFill>
              </a:rPr>
              <a:t>Y Coordinate:</a:t>
            </a:r>
            <a:endParaRPr b="1" sz="1600" u="sng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Simulated runs: strong linear correlation with screen.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Measured data: weak or inconsistent correlation.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7" title="delta_y_sim_vs_measu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925" y="1374275"/>
            <a:ext cx="3820226" cy="327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70650" y="69700"/>
            <a:ext cx="9002700" cy="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Analytical Deflection Dependence on Dipole Strength</a:t>
            </a:r>
            <a:endParaRPr sz="232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70650" y="789750"/>
            <a:ext cx="89505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8" title="slide_defl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0" y="814825"/>
            <a:ext cx="9034626" cy="35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70650" y="4663225"/>
            <a:ext cx="8640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Slide courtesy of Luke Hendriks, EDS team update 12.02.2025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0" y="7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320"/>
              <a:t>Analytical Deflection Dependence on Dipole Strength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08400" y="646075"/>
            <a:ext cx="9035700" cy="4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Analytical approximation for vertical deflection: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600">
                <a:solidFill>
                  <a:schemeClr val="dk1"/>
                </a:solidFill>
              </a:rPr>
              <a:t>Tested with Geant4 runs:</a:t>
            </a:r>
            <a:endParaRPr sz="1600"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Varied dipole strength with B</a:t>
            </a:r>
            <a:endParaRPr sz="1400"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Fixed beam energy E=10 GeV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600">
                <a:solidFill>
                  <a:schemeClr val="dk1"/>
                </a:solidFill>
              </a:rPr>
              <a:t>Only used points with B&gt;0.17 T to avoid low-field noise</a:t>
            </a:r>
            <a:endParaRPr sz="16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600">
                <a:solidFill>
                  <a:schemeClr val="dk1"/>
                </a:solidFill>
              </a:rPr>
              <a:t>Result: C = -3.0389e+12 ± 1.0825e+09 mm.eV/T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Expected: C = </a:t>
            </a:r>
            <a:r>
              <a:rPr lang="en-GB" sz="1600">
                <a:solidFill>
                  <a:schemeClr val="dk1"/>
                </a:solidFill>
              </a:rPr>
              <a:t>-3.0571e+12 mm.eV/</a:t>
            </a:r>
            <a:r>
              <a:rPr lang="en-GB" sz="1600"/>
              <a:t>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C_experimental = (-3.11 ± 0.08)e+12.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9" title="analytic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750" y="1136450"/>
            <a:ext cx="150884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normal_behavior_y_vs_B(tesla)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000" y="970550"/>
            <a:ext cx="3906650" cy="24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56175" y="5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20"/>
              <a:t>Analytical Deflection Dependence on Dipole Strength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56175" y="680175"/>
            <a:ext cx="9087900" cy="44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Used obtained </a:t>
            </a:r>
            <a:r>
              <a:rPr b="1" lang="en-GB" sz="1600">
                <a:solidFill>
                  <a:schemeClr val="dk1"/>
                </a:solidFill>
              </a:rPr>
              <a:t>C</a:t>
            </a:r>
            <a:r>
              <a:rPr lang="en-GB" sz="1600">
                <a:solidFill>
                  <a:schemeClr val="dk1"/>
                </a:solidFill>
              </a:rPr>
              <a:t> to compute expected deflection y for varying beam energies at fixed B.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Compared analytical formula with Geant4 simulation results.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Excellent agreement across most of the energy range.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Slight deviation at low energies, </a:t>
            </a:r>
            <a:r>
              <a:rPr lang="en-GB" sz="1500">
                <a:solidFill>
                  <a:schemeClr val="dk1"/>
                </a:solidFill>
              </a:rPr>
              <a:t>possibly due to beam divergence, scattering, or detailed field effects not in the simple model.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20" title="comparison_plot_07_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650" y="2226225"/>
            <a:ext cx="3889675" cy="29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2975" y="8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Effect of Quadrupole Strength on Beam Focusing</a:t>
            </a:r>
            <a:endParaRPr sz="2320"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170325" y="661575"/>
            <a:ext cx="8973600" cy="44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Three quadrupoles positioned in a FODO like lattice, with the middle having a </a:t>
            </a:r>
            <a:r>
              <a:rPr lang="en-GB">
                <a:solidFill>
                  <a:schemeClr val="dk1"/>
                </a:solidFill>
              </a:rPr>
              <a:t>positive</a:t>
            </a:r>
            <a:r>
              <a:rPr lang="en-GB">
                <a:solidFill>
                  <a:schemeClr val="dk1"/>
                </a:solidFill>
              </a:rPr>
              <a:t> value of quadrupole gradient (defocusing), and the other two having a negative value of quadrupole gradient (focusing).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Simulated different values of </a:t>
            </a:r>
            <a:r>
              <a:rPr lang="en-GB">
                <a:solidFill>
                  <a:schemeClr val="dk1"/>
                </a:solidFill>
              </a:rPr>
              <a:t>initial</a:t>
            </a:r>
            <a:r>
              <a:rPr lang="en-GB">
                <a:solidFill>
                  <a:schemeClr val="dk1"/>
                </a:solidFill>
              </a:rPr>
              <a:t> beam energies, at different values of quadrupole strengths to study the relationship between the two.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21" title="Screenshot 2025-08-14 at 15-11-26 61-100 Holzer.pd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525" y="3123238"/>
            <a:ext cx="42672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