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67" r:id="rId5"/>
    <p:sldId id="266" r:id="rId6"/>
    <p:sldId id="310" r:id="rId7"/>
    <p:sldId id="290" r:id="rId8"/>
    <p:sldId id="300" r:id="rId9"/>
    <p:sldId id="291" r:id="rId10"/>
    <p:sldId id="293" r:id="rId11"/>
    <p:sldId id="294" r:id="rId12"/>
    <p:sldId id="296" r:id="rId13"/>
    <p:sldId id="297" r:id="rId14"/>
    <p:sldId id="312" r:id="rId15"/>
    <p:sldId id="309" r:id="rId16"/>
    <p:sldId id="305" r:id="rId17"/>
    <p:sldId id="304" r:id="rId18"/>
    <p:sldId id="308" r:id="rId19"/>
    <p:sldId id="311" r:id="rId20"/>
    <p:sldId id="313" r:id="rId21"/>
    <p:sldId id="276" r:id="rId22"/>
    <p:sldId id="30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FF0066"/>
    <a:srgbClr val="EF5C39"/>
    <a:srgbClr val="FFCC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C5E191-1A58-45F5-9E9C-EEB54A9D1042}" v="685" dt="2025-09-01T15:18:54.560"/>
    <p1510:client id="{FE527EE3-DDCA-F785-CD08-73C0B083CF0D}" v="187" dt="2025-09-01T11:40:47.5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913"/>
        <p:guide pos="257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01.09.2025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01.09.2025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8" name="Grafik 7" descr="Logo Helmholtz">
            <a:extLst>
              <a:ext uri="{FF2B5EF4-FFF2-40B4-BE49-F238E27FC236}">
                <a16:creationId xmlns:a16="http://schemas.microsoft.com/office/drawing/2014/main" id="{68086B43-9215-4588-8439-4D7C07453A0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  <p:pic>
        <p:nvPicPr>
          <p:cNvPr id="9" name="Grafik 8" descr="Logo DESY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Diego Alexander Watko Zerecero</a:t>
            </a:r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err="1"/>
              <a:t>Object</a:t>
            </a:r>
            <a:r>
              <a:rPr lang="de-DE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err="1"/>
              <a:t>Object</a:t>
            </a:r>
            <a:r>
              <a:rPr lang="de-DE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Diego Alexander Watko Zerecero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Diego Alexander Watko Zerecero</a:t>
            </a:r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Diego Alexander Watko Zerecero</a:t>
            </a:r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Diego Alexander Watko Zerecero</a:t>
            </a:r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Diego Alexander Watko Zerecero</a:t>
            </a:r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Diego Alexander Watko Zerecero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Diego Alexander Watko Zerecero</a:t>
            </a:r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/>
            </a:pPr>
            <a:r>
              <a:rPr lang="de-DE"/>
              <a:t>Deutsches Elektronen-</a:t>
            </a:r>
          </a:p>
          <a:p>
            <a:pPr>
              <a:lnSpc>
                <a:spcPct val="120000"/>
              </a:lnSpc>
              <a:tabLst/>
            </a:pPr>
            <a:r>
              <a:rPr lang="de-DE"/>
              <a:t>Synchrotron DESY</a:t>
            </a:r>
          </a:p>
          <a:p>
            <a:pPr>
              <a:lnSpc>
                <a:spcPct val="120000"/>
              </a:lnSpc>
            </a:pPr>
            <a:endParaRPr lang="de-DE"/>
          </a:p>
          <a:p>
            <a:pPr>
              <a:lnSpc>
                <a:spcPct val="120000"/>
              </a:lnSpc>
            </a:pPr>
            <a:r>
              <a:rPr lang="de-DE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10" name="Grafik 9" descr="Logo DESY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  <p:pic>
        <p:nvPicPr>
          <p:cNvPr id="11" name="Grafik 10" descr="Logo Helmholtz">
            <a:extLst>
              <a:ext uri="{FF2B5EF4-FFF2-40B4-BE49-F238E27FC236}">
                <a16:creationId xmlns:a16="http://schemas.microsoft.com/office/drawing/2014/main" id="{E1F0CB03-64D6-4EAD-B501-8CD3255D9F9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Diego Alexander Watko Zerecero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Diego Alexander Watko Zerecero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Diego Alexander Watko Zerecero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Diego Alexander Watko Zerecero</a:t>
            </a:r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err="1"/>
              <a:t>Object</a:t>
            </a:r>
            <a:r>
              <a:rPr lang="de-DE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err="1"/>
              <a:t>Object</a:t>
            </a:r>
            <a:r>
              <a:rPr lang="de-DE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Diego Alexander Watko Zerecero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2648930-2178-4877-B88B-682D2D03C299}"/>
              </a:ext>
            </a:extLst>
          </p:cNvPr>
          <p:cNvSpPr txBox="1"/>
          <p:nvPr userDrawn="1"/>
        </p:nvSpPr>
        <p:spPr>
          <a:xfrm>
            <a:off x="403112" y="6580800"/>
            <a:ext cx="436304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de-DE" b="1">
                <a:solidFill>
                  <a:schemeClr val="accent1"/>
                </a:solidFill>
              </a:rPr>
              <a:t>DESY</a:t>
            </a:r>
            <a:r>
              <a:rPr lang="de-DE" b="1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Diego Alexander Watko Zerecero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/>
          </a:p>
        </p:txBody>
      </p:sp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48565/bonndoc-546" TargetMode="External"/><Relationship Id="rId2" Type="http://schemas.openxmlformats.org/officeDocument/2006/relationships/hyperlink" Target="https://doi.org/10.1016/j.nima.2024.169896?utm_source=chatgpt.com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erncourier.com/a/alice-tracks-new-territory/?utm_source=chatgpt.com" TargetMode="External"/><Relationship Id="rId4" Type="http://schemas.openxmlformats.org/officeDocument/2006/relationships/hyperlink" Target="http://physics.nist.gov/XrayTran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noProof="0"/>
              <a:t>Calibration of APTS Prototypes Developed in 65 nm CMOS Imaging Technology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14464" y="3598940"/>
            <a:ext cx="11369549" cy="1804597"/>
          </a:xfrm>
        </p:spPr>
        <p:txBody>
          <a:bodyPr>
            <a:spAutoFit/>
          </a:bodyPr>
          <a:lstStyle/>
          <a:p>
            <a:r>
              <a:rPr lang="en-US" noProof="0"/>
              <a:t>Summer Student:</a:t>
            </a:r>
          </a:p>
          <a:p>
            <a:r>
              <a:rPr lang="en-US" noProof="0"/>
              <a:t>Diego Alexander Watko Zerecero</a:t>
            </a:r>
          </a:p>
          <a:p>
            <a:endParaRPr lang="en-US" noProof="0"/>
          </a:p>
          <a:p>
            <a:r>
              <a:rPr lang="en-US"/>
              <a:t>Supervisors:</a:t>
            </a:r>
          </a:p>
          <a:p>
            <a:r>
              <a:rPr lang="en-US" noProof="0"/>
              <a:t>Finn King - ATLAS Group</a:t>
            </a:r>
          </a:p>
          <a:p>
            <a:r>
              <a:rPr lang="en-US"/>
              <a:t>Gianpiero Vignola - ATLAS Group </a:t>
            </a:r>
            <a:endParaRPr lang="en-US" noProof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980DC19-B063-2783-6989-62E83BCB4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921" y="5433862"/>
            <a:ext cx="2042160" cy="107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0B2A830-1BCC-8774-A4AC-009912B4C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Diego Alexander Watko Zerecero</a:t>
            </a:r>
          </a:p>
        </p:txBody>
      </p:sp>
      <p:pic>
        <p:nvPicPr>
          <p:cNvPr id="5" name="Picture 11" descr="A graph of a curve&#10;&#10;AI-generated content may be incorrect.">
            <a:extLst>
              <a:ext uri="{FF2B5EF4-FFF2-40B4-BE49-F238E27FC236}">
                <a16:creationId xmlns:a16="http://schemas.microsoft.com/office/drawing/2014/main" id="{7A8BB9E2-1093-6B89-3F3F-1FAF7E4A0B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312"/>
          <a:stretch>
            <a:fillRect/>
          </a:stretch>
        </p:blipFill>
        <p:spPr>
          <a:xfrm>
            <a:off x="624296" y="813830"/>
            <a:ext cx="5408433" cy="3600000"/>
          </a:xfrm>
          <a:prstGeom prst="rect">
            <a:avLst/>
          </a:prstGeom>
        </p:spPr>
      </p:pic>
      <p:pic>
        <p:nvPicPr>
          <p:cNvPr id="6" name="Picture 12" descr="A graph showing a number of data&#10;&#10;AI-generated content may be incorrect.">
            <a:extLst>
              <a:ext uri="{FF2B5EF4-FFF2-40B4-BE49-F238E27FC236}">
                <a16:creationId xmlns:a16="http://schemas.microsoft.com/office/drawing/2014/main" id="{F90DDC6C-7442-12F4-41D2-6682174BA4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955"/>
          <a:stretch>
            <a:fillRect/>
          </a:stretch>
        </p:blipFill>
        <p:spPr>
          <a:xfrm>
            <a:off x="6164877" y="813830"/>
            <a:ext cx="5619135" cy="3600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AD1FAFE7-576C-F46E-52F5-CB9A93ED88FE}"/>
              </a:ext>
            </a:extLst>
          </p:cNvPr>
          <p:cNvSpPr txBox="1">
            <a:spLocks/>
          </p:cNvSpPr>
          <p:nvPr/>
        </p:nvSpPr>
        <p:spPr>
          <a:xfrm>
            <a:off x="407988" y="221792"/>
            <a:ext cx="11376024" cy="4510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Gain curve Problem Code Solved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11AB057-313B-5725-FC9C-6258BDDF6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4554770"/>
            <a:ext cx="11376024" cy="135421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44000" marR="0" lvl="0" indent="-144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 obtained a </a:t>
            </a:r>
            <a:r>
              <a:rPr kumimoji="0" lang="en-US" sz="1800" b="1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per-pixel mapping</a:t>
            </a:r>
            <a:r>
              <a:rPr kumimoji="0" lang="en-US" sz="18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how amplitude grows with test pulses:</a:t>
            </a:r>
            <a:br>
              <a:rPr kumimoji="0" lang="en-US" sz="18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1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</a:t>
            </a:r>
            <a:r>
              <a:rPr kumimoji="0" lang="en-US" sz="1800" b="1" i="0" u="none" strike="noStrike" cap="none" normalizeH="0" baseline="-2500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</a:t>
            </a:r>
            <a:r>
              <a:rPr kumimoji="0" lang="en-US" sz="1800" b="1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= g(x</a:t>
            </a:r>
            <a:r>
              <a:rPr lang="en-US" b="1" noProof="0">
                <a:latin typeface="Arial" panose="020B0604020202020204" pitchFamily="34" charset="0"/>
              </a:rPr>
              <a:t>)</a:t>
            </a:r>
            <a:r>
              <a:rPr kumimoji="0" lang="en-US" sz="18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where x = average waveform </a:t>
            </a:r>
            <a:r>
              <a:rPr kumimoji="0" lang="en-US" sz="1800" b="1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amplitude (ADC counts)</a:t>
            </a:r>
            <a:r>
              <a:rPr kumimoji="0" lang="en-US" sz="18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144000" marR="0" lvl="0" indent="-144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fit is </a:t>
            </a:r>
            <a:r>
              <a:rPr kumimoji="0" lang="en-US" sz="1800" b="1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anchored</a:t>
            </a:r>
            <a:r>
              <a:rPr kumimoji="0" lang="en-US" sz="18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at the noise point: </a:t>
            </a:r>
            <a:r>
              <a:rPr kumimoji="0" lang="en-US" sz="1800" b="1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g(x</a:t>
            </a:r>
            <a:r>
              <a:rPr kumimoji="0" lang="en-US" sz="1800" b="1" i="0" u="none" strike="noStrike" cap="none" normalizeH="0" baseline="-2500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0</a:t>
            </a:r>
            <a:r>
              <a:rPr kumimoji="0" lang="en-US" sz="1800" b="1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= 0</a:t>
            </a:r>
            <a:r>
              <a:rPr kumimoji="0" lang="en-US" sz="18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with </a:t>
            </a:r>
            <a:r>
              <a:rPr kumimoji="0" lang="en-US" sz="1800" b="1" i="0" u="none" strike="noStrike" cap="none" normalizeH="0" baseline="0" noProof="0">
                <a:ln>
                  <a:noFill/>
                </a:ln>
                <a:effectLst/>
                <a:latin typeface="Arial" panose="020B0604020202020204" pitchFamily="34" charset="0"/>
              </a:rPr>
              <a:t>x</a:t>
            </a:r>
            <a:r>
              <a:rPr lang="en-US" b="1" baseline="-25000" noProof="0">
                <a:latin typeface="Arial" panose="020B0604020202020204" pitchFamily="34" charset="0"/>
              </a:rPr>
              <a:t>0</a:t>
            </a:r>
            <a:r>
              <a:rPr kumimoji="0" lang="en-US" sz="18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​ the </a:t>
            </a:r>
            <a:r>
              <a:rPr kumimoji="0" lang="en-US" sz="1800" b="1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mean baseline amplitude</a:t>
            </a:r>
            <a:r>
              <a:rPr kumimoji="0" lang="en-US" sz="18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144000" lvl="0" indent="-144000" defTabSz="9144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18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 use a </a:t>
            </a:r>
            <a:r>
              <a:rPr kumimoji="0" lang="en-US" sz="1800" b="1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stable empirical function</a:t>
            </a:r>
            <a:r>
              <a:rPr kumimoji="0" lang="en-US" sz="18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where the </a:t>
            </a:r>
            <a:r>
              <a:rPr lang="en-US" b="1" noProof="0"/>
              <a:t>gain curve</a:t>
            </a:r>
            <a:r>
              <a:rPr lang="en-US" noProof="0"/>
              <a:t> in </a:t>
            </a:r>
            <a:r>
              <a:rPr lang="en-US" b="1" noProof="0"/>
              <a:t>VH units is</a:t>
            </a:r>
            <a:r>
              <a:rPr lang="en-US" noProof="0"/>
              <a:t> ready for charge calibration.</a:t>
            </a:r>
            <a:endParaRPr kumimoji="0" lang="en-US" sz="1800" b="0" i="0" u="none" strike="noStrike" cap="none" normalizeH="0" baseline="0" noProof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B56CDEC6-FFC2-C31C-099D-AE217403082C}"/>
                  </a:ext>
                </a:extLst>
              </p:cNvPr>
              <p:cNvSpPr txBox="1"/>
              <p:nvPr/>
            </p:nvSpPr>
            <p:spPr>
              <a:xfrm>
                <a:off x="2987612" y="6058143"/>
                <a:ext cx="6354529" cy="373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noProof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noProof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sz="24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noProof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noProof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noProof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noProof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noProof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noProof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noProof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noProof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noProof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noProof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 noProof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 noProof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noProof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 noProof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noProof="0" smtClean="0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sup>
                          </m:sSup>
                        </m:e>
                      </m:d>
                      <m:r>
                        <a:rPr lang="en-US" sz="24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400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noProof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noProof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noProof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noProof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noProof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noProof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noProof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noProof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B56CDEC6-FFC2-C31C-099D-AE2174030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612" y="6058143"/>
                <a:ext cx="6354529" cy="373500"/>
              </a:xfrm>
              <a:prstGeom prst="rect">
                <a:avLst/>
              </a:prstGeom>
              <a:blipFill>
                <a:blip r:embed="rId4"/>
                <a:stretch>
                  <a:fillRect l="-288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286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D15D1A17-A3D0-0B07-72C5-43D8137E5EEC}"/>
              </a:ext>
            </a:extLst>
          </p:cNvPr>
          <p:cNvSpPr/>
          <p:nvPr/>
        </p:nvSpPr>
        <p:spPr>
          <a:xfrm>
            <a:off x="639097" y="4721662"/>
            <a:ext cx="2654709" cy="1212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</a:endParaRP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90644F2C-F9AD-07FA-9550-5C6BDA4DB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Diego Alexander Watko Zerecero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AB30F5F-FE36-6962-8B8A-9AC232D47995}"/>
              </a:ext>
            </a:extLst>
          </p:cNvPr>
          <p:cNvSpPr txBox="1">
            <a:spLocks/>
          </p:cNvSpPr>
          <p:nvPr/>
        </p:nvSpPr>
        <p:spPr>
          <a:xfrm>
            <a:off x="137652" y="334496"/>
            <a:ext cx="971427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noProof="0"/>
              <a:t>Charge Calibration Using Fe-55 Source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8EE5810-8730-5DFF-1906-02FB76551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548" y="1120676"/>
            <a:ext cx="6450012" cy="230832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000"/>
            <a:r>
              <a:rPr lang="en-US" b="1"/>
              <a:t>Why use Fe-55?</a:t>
            </a:r>
            <a:endParaRPr lang="en-US"/>
          </a:p>
          <a:p>
            <a:pPr marL="180000" indent="-144000">
              <a:buFont typeface="Arial" panose="020B0604020202020204" pitchFamily="34" charset="0"/>
              <a:buChar char="•"/>
            </a:pPr>
            <a:r>
              <a:rPr lang="en-US"/>
              <a:t>Fe-55 is a </a:t>
            </a:r>
            <a:r>
              <a:rPr lang="en-US" b="1"/>
              <a:t>stable, low-rate X-ray source</a:t>
            </a:r>
            <a:r>
              <a:rPr lang="en-US"/>
              <a:t> that decays by </a:t>
            </a:r>
            <a:r>
              <a:rPr lang="en-US" b="1"/>
              <a:t>electron capture</a:t>
            </a:r>
            <a:r>
              <a:rPr lang="en-US"/>
              <a:t> to Mn-55.</a:t>
            </a:r>
          </a:p>
          <a:p>
            <a:pPr marL="180000" indent="-144000">
              <a:buFont typeface="Arial" panose="020B0604020202020204" pitchFamily="34" charset="0"/>
              <a:buChar char="•"/>
            </a:pPr>
            <a:r>
              <a:rPr lang="en-US"/>
              <a:t>The Mn emits </a:t>
            </a:r>
            <a:r>
              <a:rPr lang="en-US" b="1"/>
              <a:t>characteristic X-rays</a:t>
            </a:r>
            <a:r>
              <a:rPr lang="en-US"/>
              <a:t>, mainly </a:t>
            </a:r>
            <a:r>
              <a:rPr lang="en-US" b="1"/>
              <a:t>K-α (~5.9 keV)</a:t>
            </a:r>
            <a:r>
              <a:rPr lang="en-US"/>
              <a:t> and a smaller </a:t>
            </a:r>
            <a:r>
              <a:rPr lang="en-US" b="1"/>
              <a:t>K-β (~6.49 keV)</a:t>
            </a:r>
            <a:r>
              <a:rPr lang="en-US"/>
              <a:t> line.</a:t>
            </a:r>
          </a:p>
          <a:p>
            <a:pPr marL="180000" indent="-144000">
              <a:buFont typeface="Arial" panose="020B0604020202020204" pitchFamily="34" charset="0"/>
              <a:buChar char="•"/>
            </a:pPr>
            <a:r>
              <a:rPr lang="en-US"/>
              <a:t>These X-ray energies are </a:t>
            </a:r>
            <a:r>
              <a:rPr lang="en-US" b="1"/>
              <a:t>narrow and repeatable</a:t>
            </a:r>
            <a:r>
              <a:rPr lang="en-US"/>
              <a:t>, giving a </a:t>
            </a:r>
            <a:r>
              <a:rPr lang="en-US" b="1"/>
              <a:t>known deposited energy</a:t>
            </a:r>
            <a:r>
              <a:rPr lang="en-US"/>
              <a:t>—perfect to define an absolute </a:t>
            </a:r>
            <a:r>
              <a:rPr lang="en-US" b="1"/>
              <a:t>charge scale</a:t>
            </a:r>
            <a:r>
              <a:rPr lang="en-US"/>
              <a:t>.</a:t>
            </a:r>
          </a:p>
        </p:txBody>
      </p:sp>
      <p:pic>
        <p:nvPicPr>
          <p:cNvPr id="3074" name="Picture 2" descr="An Fe-55 spectrum obtained with XRPIX3- CZ. 13 | Download Scientific ...">
            <a:extLst>
              <a:ext uri="{FF2B5EF4-FFF2-40B4-BE49-F238E27FC236}">
                <a16:creationId xmlns:a16="http://schemas.microsoft.com/office/drawing/2014/main" id="{F696A9F9-4C83-F099-EAE6-22F3A4D04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60" y="1120676"/>
            <a:ext cx="3537984" cy="353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826D960A-09FE-2F36-39F5-E8D81D7A704F}"/>
              </a:ext>
            </a:extLst>
          </p:cNvPr>
          <p:cNvSpPr txBox="1"/>
          <p:nvPr/>
        </p:nvSpPr>
        <p:spPr>
          <a:xfrm>
            <a:off x="2987040" y="2413338"/>
            <a:ext cx="6136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en-US"/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id="{DA3F07C1-0750-8449-27DB-B83A7541F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4245" y="4721662"/>
            <a:ext cx="7784201" cy="14773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What happens in silicon?</a:t>
            </a:r>
            <a:endParaRPr lang="en-US"/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/>
              <a:t>A 5.9 keV (K-α) X-ray is absorbed creating a </a:t>
            </a:r>
            <a:r>
              <a:rPr lang="en-US" b="1"/>
              <a:t>localized cloud of electron–hole pairs</a:t>
            </a:r>
            <a:r>
              <a:rPr lang="en-US"/>
              <a:t>.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/>
              <a:t>In silicon, it takes about </a:t>
            </a:r>
            <a:r>
              <a:rPr lang="en-US" b="1"/>
              <a:t>3.6 eV</a:t>
            </a:r>
            <a:r>
              <a:rPr lang="en-US"/>
              <a:t> to make one </a:t>
            </a:r>
            <a:r>
              <a:rPr lang="en-US" b="1"/>
              <a:t>e–h pair</a:t>
            </a:r>
            <a:r>
              <a:rPr lang="en-US"/>
              <a:t>; in our calibration we use </a:t>
            </a:r>
            <a:r>
              <a:rPr lang="en-US" b="1"/>
              <a:t>K-α ≈ 1609 electrons</a:t>
            </a:r>
            <a:r>
              <a:rPr lang="en-US"/>
              <a:t> as the reference charge.</a:t>
            </a:r>
          </a:p>
        </p:txBody>
      </p:sp>
      <p:pic>
        <p:nvPicPr>
          <p:cNvPr id="3076" name="Picture 4" descr="Iconos de flecha ondulada Diseño en blanco y negro Varios estilos de ...">
            <a:extLst>
              <a:ext uri="{FF2B5EF4-FFF2-40B4-BE49-F238E27FC236}">
                <a16:creationId xmlns:a16="http://schemas.microsoft.com/office/drawing/2014/main" id="{32FF663A-7285-5234-0561-B567A7FF9A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939" b="84984" l="19010" r="29553">
                        <a14:foregroundMark x1="25399" y1="16454" x2="25240" y2="15815"/>
                        <a14:foregroundMark x1="25399" y1="13099" x2="25399" y2="13099"/>
                        <a14:foregroundMark x1="21246" y1="84984" x2="21246" y2="84984"/>
                        <a14:foregroundMark x1="29553" y1="19649" x2="29553" y2="19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09" t="9998" r="68634" b="10054"/>
          <a:stretch>
            <a:fillRect/>
          </a:stretch>
        </p:blipFill>
        <p:spPr bwMode="auto">
          <a:xfrm rot="13036648" flipH="1">
            <a:off x="2435901" y="4111552"/>
            <a:ext cx="159483" cy="149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Nube 30">
            <a:extLst>
              <a:ext uri="{FF2B5EF4-FFF2-40B4-BE49-F238E27FC236}">
                <a16:creationId xmlns:a16="http://schemas.microsoft.com/office/drawing/2014/main" id="{A37ED1CB-E8EE-0ED2-3304-2AF825336994}"/>
              </a:ext>
            </a:extLst>
          </p:cNvPr>
          <p:cNvSpPr/>
          <p:nvPr/>
        </p:nvSpPr>
        <p:spPr>
          <a:xfrm>
            <a:off x="1558412" y="5178351"/>
            <a:ext cx="816077" cy="558973"/>
          </a:xfrm>
          <a:prstGeom prst="cloud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BE3EA80E-892A-22B2-65BC-FFB48E6B4685}"/>
              </a:ext>
            </a:extLst>
          </p:cNvPr>
          <p:cNvSpPr/>
          <p:nvPr/>
        </p:nvSpPr>
        <p:spPr>
          <a:xfrm>
            <a:off x="1089432" y="4717511"/>
            <a:ext cx="144000" cy="14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A58AB575-3F2E-6557-4569-FB24FDD2D1A3}"/>
              </a:ext>
            </a:extLst>
          </p:cNvPr>
          <p:cNvSpPr/>
          <p:nvPr/>
        </p:nvSpPr>
        <p:spPr>
          <a:xfrm>
            <a:off x="2699470" y="4717511"/>
            <a:ext cx="144000" cy="14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BE1FE55F-CB2F-C711-EB42-1B9E17BE99ED}"/>
              </a:ext>
            </a:extLst>
          </p:cNvPr>
          <p:cNvSpPr txBox="1"/>
          <p:nvPr/>
        </p:nvSpPr>
        <p:spPr>
          <a:xfrm>
            <a:off x="1777051" y="5288560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e</a:t>
            </a:r>
            <a:r>
              <a:rPr lang="en-US" sz="1600" baseline="30000"/>
              <a:t>-</a:t>
            </a:r>
            <a:endParaRPr lang="en-US" sz="160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5BBBC46D-4722-C2B0-A96B-B6FFEE4668B8}"/>
              </a:ext>
            </a:extLst>
          </p:cNvPr>
          <p:cNvSpPr txBox="1"/>
          <p:nvPr/>
        </p:nvSpPr>
        <p:spPr>
          <a:xfrm>
            <a:off x="2554752" y="3958973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K-alpha</a:t>
            </a:r>
          </a:p>
        </p:txBody>
      </p:sp>
    </p:spTree>
    <p:extLst>
      <p:ext uri="{BB962C8B-B14F-4D97-AF65-F5344CB8AC3E}">
        <p14:creationId xmlns:p14="http://schemas.microsoft.com/office/powerpoint/2010/main" val="633665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38A57E6A-A79D-40A9-26B4-B61744EFA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Diego Alexander Watko Zerecero</a:t>
            </a:r>
          </a:p>
        </p:txBody>
      </p:sp>
      <p:pic>
        <p:nvPicPr>
          <p:cNvPr id="5" name="Imagen 4" descr="Un circuito electrónico&#10;&#10;El contenido generado por IA puede ser incorrecto.">
            <a:extLst>
              <a:ext uri="{FF2B5EF4-FFF2-40B4-BE49-F238E27FC236}">
                <a16:creationId xmlns:a16="http://schemas.microsoft.com/office/drawing/2014/main" id="{966D4C32-F4B6-FBCC-DAC7-A7DE2F794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" t="10826" r="3349" b="6700"/>
          <a:stretch>
            <a:fillRect/>
          </a:stretch>
        </p:blipFill>
        <p:spPr>
          <a:xfrm>
            <a:off x="4388791" y="800709"/>
            <a:ext cx="7272267" cy="511831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2EE9DBD2-0584-A029-1CCA-9928269801A2}"/>
              </a:ext>
            </a:extLst>
          </p:cNvPr>
          <p:cNvSpPr txBox="1">
            <a:spLocks/>
          </p:cNvSpPr>
          <p:nvPr/>
        </p:nvSpPr>
        <p:spPr>
          <a:xfrm>
            <a:off x="137652" y="334496"/>
            <a:ext cx="4048217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Fe-55 Source Data-Acquisition Setup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4441F42C-5836-D319-E8A6-6D0B593870EE}"/>
              </a:ext>
            </a:extLst>
          </p:cNvPr>
          <p:cNvSpPr txBox="1">
            <a:spLocks/>
          </p:cNvSpPr>
          <p:nvPr/>
        </p:nvSpPr>
        <p:spPr>
          <a:xfrm>
            <a:off x="137652" y="2260844"/>
            <a:ext cx="4048218" cy="250940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>
                <a:solidFill>
                  <a:schemeClr val="bg1"/>
                </a:solidFill>
              </a:rPr>
              <a:t>Setup: Place the Fe-55 source in front of the sensor.</a:t>
            </a:r>
          </a:p>
          <a:p>
            <a:r>
              <a:rPr lang="en-US" noProof="0">
                <a:solidFill>
                  <a:schemeClr val="bg1"/>
                </a:solidFill>
              </a:rPr>
              <a:t>Data: ~124k events acquired; raw files processed with </a:t>
            </a:r>
            <a:r>
              <a:rPr lang="en-US" noProof="0" err="1">
                <a:solidFill>
                  <a:schemeClr val="bg1"/>
                </a:solidFill>
              </a:rPr>
              <a:t>corryvreckan</a:t>
            </a:r>
            <a:r>
              <a:rPr lang="en-US" noProof="0">
                <a:solidFill>
                  <a:schemeClr val="bg1"/>
                </a:solidFill>
              </a:rPr>
              <a:t>.</a:t>
            </a:r>
          </a:p>
          <a:p>
            <a:r>
              <a:rPr lang="en-US" noProof="0">
                <a:solidFill>
                  <a:schemeClr val="bg1"/>
                </a:solidFill>
              </a:rPr>
              <a:t>Config: </a:t>
            </a:r>
            <a:r>
              <a:rPr lang="en-US" noProof="0" err="1">
                <a:solidFill>
                  <a:schemeClr val="bg1"/>
                </a:solidFill>
              </a:rPr>
              <a:t>analysis.conf</a:t>
            </a:r>
            <a:r>
              <a:rPr lang="en-US" noProof="0">
                <a:solidFill>
                  <a:schemeClr val="bg1"/>
                </a:solidFill>
              </a:rPr>
              <a:t> loads the fit parameters per pixel, performs the </a:t>
            </a:r>
            <a:r>
              <a:rPr lang="en-US" noProof="0" err="1">
                <a:solidFill>
                  <a:schemeClr val="bg1"/>
                </a:solidFill>
              </a:rPr>
              <a:t>ADC→Vh</a:t>
            </a:r>
            <a:r>
              <a:rPr lang="en-US" noProof="0">
                <a:solidFill>
                  <a:schemeClr val="bg1"/>
                </a:solidFill>
              </a:rPr>
              <a:t> units transform.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0D7B4CE0-9D36-4012-84F1-0A4B4FEF2B16}"/>
              </a:ext>
            </a:extLst>
          </p:cNvPr>
          <p:cNvSpPr/>
          <p:nvPr/>
        </p:nvSpPr>
        <p:spPr>
          <a:xfrm>
            <a:off x="9074260" y="2361960"/>
            <a:ext cx="736288" cy="7052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noProof="0">
              <a:solidFill>
                <a:schemeClr val="tx1"/>
              </a:solidFill>
            </a:endParaRP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6734DC51-619F-3974-DF69-894A273FFBEC}"/>
              </a:ext>
            </a:extLst>
          </p:cNvPr>
          <p:cNvCxnSpPr>
            <a:cxnSpLocks/>
          </p:cNvCxnSpPr>
          <p:nvPr/>
        </p:nvCxnSpPr>
        <p:spPr>
          <a:xfrm flipH="1">
            <a:off x="9670426" y="2000037"/>
            <a:ext cx="280244" cy="2804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694888F2-7428-67FA-9F1A-1686EB12C356}"/>
              </a:ext>
            </a:extLst>
          </p:cNvPr>
          <p:cNvCxnSpPr>
            <a:cxnSpLocks/>
          </p:cNvCxnSpPr>
          <p:nvPr/>
        </p:nvCxnSpPr>
        <p:spPr>
          <a:xfrm>
            <a:off x="9408180" y="1802586"/>
            <a:ext cx="0" cy="3949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C9ECEB78-F019-2986-1AA2-BD1159752B79}"/>
              </a:ext>
            </a:extLst>
          </p:cNvPr>
          <p:cNvCxnSpPr>
            <a:cxnSpLocks/>
          </p:cNvCxnSpPr>
          <p:nvPr/>
        </p:nvCxnSpPr>
        <p:spPr>
          <a:xfrm>
            <a:off x="8832567" y="2011562"/>
            <a:ext cx="299039" cy="2434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454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E51B2D42-A695-CFF8-4FE2-F9C577318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Diego Alexander Watko Zerecero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BA0FB621-B1B5-7321-240D-9B25BA5E8C68}"/>
              </a:ext>
            </a:extLst>
          </p:cNvPr>
          <p:cNvSpPr txBox="1">
            <a:spLocks/>
          </p:cNvSpPr>
          <p:nvPr/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Charge Calibration Using Fe-55 Source </a:t>
            </a: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C0DB5BA5-C5CC-284B-6169-9E4BFF8AD40E}"/>
              </a:ext>
            </a:extLst>
          </p:cNvPr>
          <p:cNvGrpSpPr/>
          <p:nvPr/>
        </p:nvGrpSpPr>
        <p:grpSpPr>
          <a:xfrm>
            <a:off x="286263" y="1459694"/>
            <a:ext cx="7359405" cy="4763723"/>
            <a:chOff x="286263" y="1158090"/>
            <a:chExt cx="7825350" cy="5065328"/>
          </a:xfrm>
        </p:grpSpPr>
        <p:pic>
          <p:nvPicPr>
            <p:cNvPr id="15" name="Picture 14" descr="A graph of events on a white background&#10;&#10;AI-generated content may be incorrect.">
              <a:extLst>
                <a:ext uri="{FF2B5EF4-FFF2-40B4-BE49-F238E27FC236}">
                  <a16:creationId xmlns:a16="http://schemas.microsoft.com/office/drawing/2014/main" id="{56C7CDD0-064E-841A-4C8E-A62162878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6263" y="1158090"/>
              <a:ext cx="7825350" cy="5065328"/>
            </a:xfrm>
            <a:prstGeom prst="rect">
              <a:avLst/>
            </a:prstGeom>
          </p:spPr>
        </p:pic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55AF953D-FF58-0508-85E7-7A4D9CBD7608}"/>
                </a:ext>
              </a:extLst>
            </p:cNvPr>
            <p:cNvSpPr/>
            <p:nvPr/>
          </p:nvSpPr>
          <p:spPr>
            <a:xfrm>
              <a:off x="3472796" y="5374329"/>
              <a:ext cx="540779" cy="51801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noProof="0">
                <a:solidFill>
                  <a:schemeClr val="tx1"/>
                </a:solidFill>
              </a:endParaRPr>
            </a:p>
          </p:txBody>
        </p:sp>
        <p:cxnSp>
          <p:nvCxnSpPr>
            <p:cNvPr id="7" name="Conector recto de flecha 6">
              <a:extLst>
                <a:ext uri="{FF2B5EF4-FFF2-40B4-BE49-F238E27FC236}">
                  <a16:creationId xmlns:a16="http://schemas.microsoft.com/office/drawing/2014/main" id="{1959E0CA-CC49-1E60-9510-0BCB412902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45730" y="5142394"/>
              <a:ext cx="297987" cy="2981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B6E8827E-14F1-71E7-0D70-C9B0E1CAEA03}"/>
                </a:ext>
              </a:extLst>
            </p:cNvPr>
            <p:cNvCxnSpPr>
              <a:cxnSpLocks/>
            </p:cNvCxnSpPr>
            <p:nvPr/>
          </p:nvCxnSpPr>
          <p:spPr>
            <a:xfrm>
              <a:off x="3766881" y="4932441"/>
              <a:ext cx="0" cy="41990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de flecha 9">
              <a:extLst>
                <a:ext uri="{FF2B5EF4-FFF2-40B4-BE49-F238E27FC236}">
                  <a16:creationId xmlns:a16="http://schemas.microsoft.com/office/drawing/2014/main" id="{3B0FDBAC-1698-9E50-9988-0EBE74097EE3}"/>
                </a:ext>
              </a:extLst>
            </p:cNvPr>
            <p:cNvCxnSpPr>
              <a:cxnSpLocks/>
            </p:cNvCxnSpPr>
            <p:nvPr/>
          </p:nvCxnSpPr>
          <p:spPr>
            <a:xfrm>
              <a:off x="3154824" y="5154648"/>
              <a:ext cx="317972" cy="25885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385CD0D0-DF83-4158-34F0-713EABE280F3}"/>
                </a:ext>
              </a:extLst>
            </p:cNvPr>
            <p:cNvSpPr txBox="1"/>
            <p:nvPr/>
          </p:nvSpPr>
          <p:spPr>
            <a:xfrm rot="657169">
              <a:off x="3843375" y="4862861"/>
              <a:ext cx="2927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noProof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661849CD-05A9-D618-9941-10FC3CADA39A}"/>
                </a:ext>
              </a:extLst>
            </p:cNvPr>
            <p:cNvSpPr txBox="1"/>
            <p:nvPr/>
          </p:nvSpPr>
          <p:spPr>
            <a:xfrm rot="20602464">
              <a:off x="3321777" y="4893038"/>
              <a:ext cx="332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noProof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</a:p>
          </p:txBody>
        </p:sp>
      </p:grpSp>
      <p:pic>
        <p:nvPicPr>
          <p:cNvPr id="14" name="Picture 13" descr="A graph showing a graph of events&#10;&#10;AI-generated content may be incorrect.">
            <a:extLst>
              <a:ext uri="{FF2B5EF4-FFF2-40B4-BE49-F238E27FC236}">
                <a16:creationId xmlns:a16="http://schemas.microsoft.com/office/drawing/2014/main" id="{E44B3212-0210-680C-013D-BAAA75789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34" y="1471417"/>
            <a:ext cx="7341292" cy="4752000"/>
          </a:xfrm>
          <a:prstGeom prst="rect">
            <a:avLst/>
          </a:prstGeom>
        </p:spPr>
      </p:pic>
      <p:pic>
        <p:nvPicPr>
          <p:cNvPr id="34" name="Picture 7" descr="A graph of a graph showing the amount of energy in k-alpha&#10;&#10;AI-generated content may be incorrect.">
            <a:extLst>
              <a:ext uri="{FF2B5EF4-FFF2-40B4-BE49-F238E27FC236}">
                <a16:creationId xmlns:a16="http://schemas.microsoft.com/office/drawing/2014/main" id="{D5BF2750-7011-5F8E-379A-AEBF1248A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3" y="1483140"/>
            <a:ext cx="7341292" cy="4752000"/>
          </a:xfrm>
          <a:prstGeom prst="rect">
            <a:avLst/>
          </a:prstGeom>
        </p:spPr>
      </p:pic>
      <p:pic>
        <p:nvPicPr>
          <p:cNvPr id="35" name="Picture 8">
            <a:extLst>
              <a:ext uri="{FF2B5EF4-FFF2-40B4-BE49-F238E27FC236}">
                <a16:creationId xmlns:a16="http://schemas.microsoft.com/office/drawing/2014/main" id="{DCBEB649-4F8E-65F8-5011-06D80DB5A3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47" y="1519140"/>
            <a:ext cx="7767434" cy="46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1">
                <a:extLst>
                  <a:ext uri="{FF2B5EF4-FFF2-40B4-BE49-F238E27FC236}">
                    <a16:creationId xmlns:a16="http://schemas.microsoft.com/office/drawing/2014/main" id="{115FA277-08A7-A458-227F-4A2D3BFFB0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53126" y="1824208"/>
                <a:ext cx="4871427" cy="4034694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36000" lvl="0" indent="144000" defTabSz="914400" eaLnBrk="0" fontAlgn="base" hangingPunct="0">
                  <a:spcBef>
                    <a:spcPct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kumimoji="0" lang="en-US" sz="1800" b="0" i="0" u="none" strike="noStrike" cap="none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Per pixel, we build </a:t>
                </a:r>
                <a:r>
                  <a:rPr kumimoji="0" lang="en-US" sz="1800" b="1" i="0" u="none" strike="noStrike" cap="none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amplitude histograms in </a:t>
                </a:r>
                <a:r>
                  <a:rPr lang="en-US" b="1">
                    <a:solidFill>
                      <a:schemeClr val="bg1"/>
                    </a:solidFill>
                    <a:latin typeface="Arial" panose="020B0604020202020204" pitchFamily="34" charset="0"/>
                  </a:rPr>
                  <a:t>Amplitude test pulse</a:t>
                </a:r>
                <a:r>
                  <a:rPr kumimoji="0" lang="en-US" sz="1800" b="1" i="0" u="none" strike="noStrike" cap="none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 units</a:t>
                </a:r>
                <a:r>
                  <a:rPr kumimoji="0" lang="en-US" sz="1800" b="0" i="0" u="none" strike="noStrike" cap="none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.</a:t>
                </a:r>
              </a:p>
              <a:p>
                <a:pPr marL="36000" marR="0" lvl="0" indent="1440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en-US" sz="1800" b="0" i="0" u="none" strike="noStrike" cap="none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Identify the </a:t>
                </a:r>
                <a:r>
                  <a:rPr kumimoji="0" lang="en-US" sz="1800" b="1" i="0" u="none" strike="noStrike" cap="none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K-α peak</a:t>
                </a:r>
                <a:r>
                  <a:rPr kumimoji="0" lang="en-US" sz="1800" b="0" i="0" u="none" strike="noStrike" cap="none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 in the Fe-55 spectrum.</a:t>
                </a:r>
              </a:p>
              <a:p>
                <a:pPr marL="36000" marR="0" lvl="0" indent="1440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en-US" sz="1800" b="1" i="0" u="none" strike="noStrike" cap="none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Known charge:</a:t>
                </a:r>
                <a:r>
                  <a:rPr kumimoji="0" lang="en-US" sz="1800" b="0" i="0" u="none" strike="noStrike" cap="none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 K-α ≈ </a:t>
                </a:r>
                <a:r>
                  <a:rPr kumimoji="0" lang="en-US" sz="1800" b="1" i="0" u="none" strike="noStrike" cap="none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1609 e⁻</a:t>
                </a:r>
                <a:r>
                  <a:rPr kumimoji="0" lang="en-US" sz="1800" b="0" i="0" u="none" strike="noStrike" cap="none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 in silicon.</a:t>
                </a:r>
              </a:p>
              <a:p>
                <a:pPr marL="36000" marR="0" lvl="0" indent="1440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en-US" sz="1800" b="1" i="0" u="none" strike="noStrike" cap="none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Gaussian fit</a:t>
                </a:r>
                <a:r>
                  <a:rPr kumimoji="0" lang="en-US" sz="1800" b="0" i="0" u="none" strike="noStrike" cap="none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 → Peak mean μ </a:t>
                </a:r>
                <a:r>
                  <a:rPr kumimoji="0" lang="en-US" sz="1800" b="0" i="0" u="none" strike="noStrike" cap="none" normalizeH="0" baseline="-25000" noProof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K-α</a:t>
                </a:r>
                <a:r>
                  <a:rPr lang="en-US">
                    <a:solidFill>
                      <a:schemeClr val="bg1"/>
                    </a:solidFill>
                    <a:latin typeface="Arial" panose="020B0604020202020204" pitchFamily="34" charset="0"/>
                  </a:rPr>
                  <a:t> </a:t>
                </a:r>
                <a:r>
                  <a:rPr kumimoji="0" lang="en-US" sz="1800" b="0" i="0" u="none" strike="noStrike" cap="none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(in </a:t>
                </a:r>
                <a:r>
                  <a:rPr lang="en-US" b="1">
                    <a:solidFill>
                      <a:schemeClr val="bg1"/>
                    </a:solidFill>
                    <a:latin typeface="Arial" panose="020B0604020202020204" pitchFamily="34" charset="0"/>
                  </a:rPr>
                  <a:t>Amplitude test pulse</a:t>
                </a:r>
                <a:r>
                  <a:rPr kumimoji="0" lang="en-US" sz="1800" b="0" i="0" u="none" strike="noStrike" cap="none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 units) per pixel.</a:t>
                </a:r>
              </a:p>
              <a:p>
                <a:pPr marL="36000" lvl="0" indent="144000" defTabSz="914400" eaLnBrk="0" fontAlgn="base" hangingPunct="0">
                  <a:spcBef>
                    <a:spcPct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kumimoji="0" lang="en-US" sz="1800" b="1" i="0" u="none" strike="noStrike" cap="none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Scale factor </a:t>
                </a:r>
                <a:r>
                  <a:rPr kumimoji="0" lang="en-US" sz="1800" b="0" i="0" u="none" strike="noStrike" cap="none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S = 1609 / </a:t>
                </a:r>
                <a:r>
                  <a:rPr lang="en-US">
                    <a:solidFill>
                      <a:schemeClr val="bg1"/>
                    </a:solidFill>
                    <a:latin typeface="Arial" panose="020B0604020202020204" pitchFamily="34" charset="0"/>
                  </a:rPr>
                  <a:t>μ </a:t>
                </a:r>
                <a:r>
                  <a:rPr lang="en-US" baseline="-25000">
                    <a:solidFill>
                      <a:schemeClr val="bg1"/>
                    </a:solidFill>
                    <a:latin typeface="Arial" panose="020B0604020202020204" pitchFamily="34" charset="0"/>
                  </a:rPr>
                  <a:t>K-α</a:t>
                </a:r>
                <a:r>
                  <a:rPr lang="en-US">
                    <a:solidFill>
                      <a:schemeClr val="bg1"/>
                    </a:solidFill>
                    <a:latin typeface="Arial" panose="020B0604020202020204" pitchFamily="34" charset="0"/>
                  </a:rPr>
                  <a:t>.</a:t>
                </a:r>
                <a:endParaRPr kumimoji="0" lang="en-US" sz="1800" b="0" i="0" u="none" strike="noStrike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endParaRPr>
              </a:p>
              <a:p>
                <a:pPr marL="36000" lvl="0" indent="144000" defTabSz="914400" eaLnBrk="0" fontAlgn="base" hangingPunct="0">
                  <a:spcBef>
                    <a:spcPct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kumimoji="0" lang="en-US" sz="1800" b="1" i="0" u="none" strike="noStrike" cap="none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Converts to electrons:</a:t>
                </a:r>
                <a:br>
                  <a:rPr kumimoji="0" lang="en-US" sz="1800" b="0" i="0" u="none" strike="noStrike" cap="none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s-MX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MX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s-MX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×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0.5</m:t>
                            </m:r>
                          </m:sup>
                        </m:sSup>
                      </m:e>
                    </m:d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s-MX" i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  <a:p>
                <a:pPr marL="36000" lvl="0" indent="144000" defTabSz="914400" eaLnBrk="0" fontAlgn="base" hangingPunct="0">
                  <a:spcBef>
                    <a:spcPct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kumimoji="0" lang="en-US" sz="1800" b="0" i="0" u="none" strike="noStrike" cap="none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Result: A </a:t>
                </a:r>
                <a:r>
                  <a:rPr kumimoji="0" lang="en-US" sz="1800" b="1" i="0" u="none" strike="noStrike" cap="none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charge calibration curve</a:t>
                </a:r>
                <a:r>
                  <a:rPr kumimoji="0" lang="en-US" sz="1800" b="0" i="0" u="none" strike="noStrike" cap="none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 in </a:t>
                </a:r>
                <a:r>
                  <a:rPr kumimoji="0" lang="en-US" sz="1800" b="1" i="0" u="none" strike="noStrike" cap="none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electron units</a:t>
                </a:r>
                <a:r>
                  <a:rPr kumimoji="0" lang="en-US" sz="1800" b="0" i="0" u="none" strike="noStrike" cap="none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, comparable </a:t>
                </a:r>
                <a:r>
                  <a:rPr kumimoji="0" lang="en-US" sz="1800" b="1" i="0" u="none" strike="noStrike" cap="none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across pixels</a:t>
                </a:r>
                <a:r>
                  <a:rPr kumimoji="0" lang="en-US" sz="1800" b="0" i="0" u="none" strike="noStrike" cap="none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Rectangle 1">
                <a:extLst>
                  <a:ext uri="{FF2B5EF4-FFF2-40B4-BE49-F238E27FC236}">
                    <a16:creationId xmlns:a16="http://schemas.microsoft.com/office/drawing/2014/main" id="{115FA277-08A7-A458-227F-4A2D3BFFB0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53126" y="1824208"/>
                <a:ext cx="4871427" cy="4034694"/>
              </a:xfrm>
              <a:prstGeom prst="rect">
                <a:avLst/>
              </a:prstGeom>
              <a:blipFill>
                <a:blip r:embed="rId6"/>
                <a:stretch>
                  <a:fillRect l="-375" t="-302" r="-875" b="-181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875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316D9B0A-AAD4-E446-51D7-ADCD5E55F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Diego Alexander Watko Zerecero</a:t>
            </a:r>
          </a:p>
        </p:txBody>
      </p:sp>
      <p:pic>
        <p:nvPicPr>
          <p:cNvPr id="16" name="Picture 15" descr="A graph with a line&#10;&#10;AI-generated content may be incorrect.">
            <a:extLst>
              <a:ext uri="{FF2B5EF4-FFF2-40B4-BE49-F238E27FC236}">
                <a16:creationId xmlns:a16="http://schemas.microsoft.com/office/drawing/2014/main" id="{E5EFFFB3-61B1-DFDA-386F-F701B1F72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015" y="800709"/>
            <a:ext cx="8082367" cy="5325591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35FF5D78-1349-4EE1-F544-9ADA69D2D230}"/>
              </a:ext>
            </a:extLst>
          </p:cNvPr>
          <p:cNvSpPr txBox="1">
            <a:spLocks/>
          </p:cNvSpPr>
          <p:nvPr/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Example of calibration curves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CEB377C-AC6D-8A22-C0A0-CA94151A7557}"/>
              </a:ext>
            </a:extLst>
          </p:cNvPr>
          <p:cNvSpPr txBox="1">
            <a:spLocks/>
          </p:cNvSpPr>
          <p:nvPr/>
        </p:nvSpPr>
        <p:spPr>
          <a:xfrm>
            <a:off x="2833199" y="891272"/>
            <a:ext cx="6120000" cy="3605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noProof="0"/>
              <a:t>Calibration curve Pixel_00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4A105281-E4E2-4894-0F93-EFA74E20D10E}"/>
                  </a:ext>
                </a:extLst>
              </p:cNvPr>
              <p:cNvSpPr txBox="1"/>
              <p:nvPr/>
            </p:nvSpPr>
            <p:spPr>
              <a:xfrm>
                <a:off x="2426579" y="5939550"/>
                <a:ext cx="6933237" cy="373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MX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400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noProof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noProof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noProof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noProof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noProof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noProof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noProof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noProof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noProof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noProof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 noProof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 noProof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noProof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 noProof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noProof="0" smtClean="0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sup>
                          </m:sSup>
                        </m:e>
                      </m:d>
                      <m:r>
                        <a:rPr lang="en-US" sz="24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400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noProof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noProof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noProof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noProof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noProof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noProof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noProof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noProof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4A105281-E4E2-4894-0F93-EFA74E20D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579" y="5939550"/>
                <a:ext cx="6933237" cy="373500"/>
              </a:xfrm>
              <a:prstGeom prst="rect">
                <a:avLst/>
              </a:prstGeom>
              <a:blipFill>
                <a:blip r:embed="rId3"/>
                <a:stretch>
                  <a:fillRect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028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A0E4B4B2-9ED0-0EA9-BEA5-80E3418EA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Diego Alexander Watko Zerecero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0208A74-67AF-F4C8-E6BA-6B67DEE2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194" y="179764"/>
            <a:ext cx="9517625" cy="627130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F20CE-B537-271B-F00A-A45D1578B2F3}"/>
              </a:ext>
            </a:extLst>
          </p:cNvPr>
          <p:cNvSpPr txBox="1">
            <a:spLocks/>
          </p:cNvSpPr>
          <p:nvPr/>
        </p:nvSpPr>
        <p:spPr>
          <a:xfrm>
            <a:off x="2619274" y="226666"/>
            <a:ext cx="6953451" cy="3605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noProof="0"/>
              <a:t>Calibration Curves of all the Pixels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6C2B47F7-8A9B-E939-F0EC-A105983C6347}"/>
              </a:ext>
            </a:extLst>
          </p:cNvPr>
          <p:cNvGrpSpPr/>
          <p:nvPr/>
        </p:nvGrpSpPr>
        <p:grpSpPr>
          <a:xfrm>
            <a:off x="1215873" y="267306"/>
            <a:ext cx="9148184" cy="5994400"/>
            <a:chOff x="1215873" y="226666"/>
            <a:chExt cx="9148184" cy="5994400"/>
          </a:xfrm>
        </p:grpSpPr>
        <p:pic>
          <p:nvPicPr>
            <p:cNvPr id="4" name="Picture 3" descr="A diagram of different colored lines&#10;&#10;AI-generated content may be incorrect.">
              <a:extLst>
                <a:ext uri="{FF2B5EF4-FFF2-40B4-BE49-F238E27FC236}">
                  <a16:creationId xmlns:a16="http://schemas.microsoft.com/office/drawing/2014/main" id="{F1319193-D7B5-86F8-1468-FF80D629B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5873" y="226666"/>
              <a:ext cx="9148184" cy="5994400"/>
            </a:xfrm>
            <a:prstGeom prst="rect">
              <a:avLst/>
            </a:prstGeom>
          </p:spPr>
        </p:pic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043D1A62-2047-6CD6-F002-C38E5E45BFE7}"/>
                </a:ext>
              </a:extLst>
            </p:cNvPr>
            <p:cNvCxnSpPr>
              <a:cxnSpLocks/>
            </p:cNvCxnSpPr>
            <p:nvPr/>
          </p:nvCxnSpPr>
          <p:spPr>
            <a:xfrm>
              <a:off x="2462784" y="3870174"/>
              <a:ext cx="2905628" cy="0"/>
            </a:xfrm>
            <a:prstGeom prst="line">
              <a:avLst/>
            </a:prstGeom>
            <a:ln w="28575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9A74F06A-2D8F-BABA-DF2E-90151AD4DA05}"/>
                </a:ext>
              </a:extLst>
            </p:cNvPr>
            <p:cNvCxnSpPr>
              <a:cxnSpLocks/>
            </p:cNvCxnSpPr>
            <p:nvPr/>
          </p:nvCxnSpPr>
          <p:spPr>
            <a:xfrm>
              <a:off x="2465537" y="1597742"/>
              <a:ext cx="2902875" cy="0"/>
            </a:xfrm>
            <a:prstGeom prst="line">
              <a:avLst/>
            </a:prstGeom>
            <a:ln w="28575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de flecha 13">
              <a:extLst>
                <a:ext uri="{FF2B5EF4-FFF2-40B4-BE49-F238E27FC236}">
                  <a16:creationId xmlns:a16="http://schemas.microsoft.com/office/drawing/2014/main" id="{BB26B5CF-8A27-D72F-08AE-7849012806C5}"/>
                </a:ext>
              </a:extLst>
            </p:cNvPr>
            <p:cNvCxnSpPr>
              <a:cxnSpLocks/>
            </p:cNvCxnSpPr>
            <p:nvPr/>
          </p:nvCxnSpPr>
          <p:spPr>
            <a:xfrm>
              <a:off x="5368412" y="1645002"/>
              <a:ext cx="0" cy="2171094"/>
            </a:xfrm>
            <a:prstGeom prst="straightConnector1">
              <a:avLst/>
            </a:prstGeom>
            <a:ln w="28575">
              <a:solidFill>
                <a:srgbClr val="9900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uadroTexto 15">
                  <a:extLst>
                    <a:ext uri="{FF2B5EF4-FFF2-40B4-BE49-F238E27FC236}">
                      <a16:creationId xmlns:a16="http://schemas.microsoft.com/office/drawing/2014/main" id="{06A15C84-55B9-0606-78A7-B52340124FD2}"/>
                    </a:ext>
                  </a:extLst>
                </p:cNvPr>
                <p:cNvSpPr txBox="1"/>
                <p:nvPr/>
              </p:nvSpPr>
              <p:spPr>
                <a:xfrm>
                  <a:off x="5265824" y="3924253"/>
                  <a:ext cx="274517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es-MX" sz="1600" b="1" i="1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𝟐𝟓𝟎</m:t>
                        </m:r>
                        <m:r>
                          <a:rPr lang="es-MX" sz="1600" b="1" i="1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s-MX" sz="1600" b="1" i="1" smtClean="0">
                                <a:solidFill>
                                  <a:srgbClr val="99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sz="1600" b="1" i="1" smtClean="0">
                                <a:solidFill>
                                  <a:srgbClr val="99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s-MX" sz="1600" b="1" i="1" smtClean="0">
                                <a:solidFill>
                                  <a:srgbClr val="99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s-MX" sz="1600" b="1" i="1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es-MX" sz="1600" b="1" i="1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𝟏𝟏</m:t>
                        </m:r>
                        <m:r>
                          <a:rPr lang="es-MX" sz="1600" b="1" i="1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s-MX" sz="1600" b="1" i="1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es-MX" sz="1600" b="1" i="1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% </m:t>
                        </m:r>
                        <m:r>
                          <a:rPr lang="es-MX" sz="1600" b="1" i="1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𝒔𝒑𝒓𝒆𝒂𝒅</m:t>
                        </m:r>
                      </m:oMath>
                    </m:oMathPara>
                  </a14:m>
                  <a:endParaRPr lang="en-US" sz="1600" b="1" err="1">
                    <a:solidFill>
                      <a:srgbClr val="9900FF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CuadroTexto 15">
                  <a:extLst>
                    <a:ext uri="{FF2B5EF4-FFF2-40B4-BE49-F238E27FC236}">
                      <a16:creationId xmlns:a16="http://schemas.microsoft.com/office/drawing/2014/main" id="{06A15C84-55B9-0606-78A7-B52340124F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5824" y="3924253"/>
                  <a:ext cx="2745175" cy="338554"/>
                </a:xfrm>
                <a:prstGeom prst="rect">
                  <a:avLst/>
                </a:prstGeom>
                <a:blipFill>
                  <a:blip r:embed="rId4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33DDDD0-6798-8127-AC7E-0D53355E308B}"/>
              </a:ext>
            </a:extLst>
          </p:cNvPr>
          <p:cNvSpPr txBox="1">
            <a:spLocks/>
          </p:cNvSpPr>
          <p:nvPr/>
        </p:nvSpPr>
        <p:spPr>
          <a:xfrm>
            <a:off x="2313239" y="243212"/>
            <a:ext cx="6953451" cy="3605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noProof="0"/>
              <a:t>Difference between Highest and Lowest </a:t>
            </a:r>
          </a:p>
        </p:txBody>
      </p:sp>
    </p:spTree>
    <p:extLst>
      <p:ext uri="{BB962C8B-B14F-4D97-AF65-F5344CB8AC3E}">
        <p14:creationId xmlns:p14="http://schemas.microsoft.com/office/powerpoint/2010/main" val="345539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92DB0EBF-0978-518E-73C0-21EECC364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Diego Alexander Watko Zerecero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5CF3D95-62D4-8251-16A1-4CFFEBB3857D}"/>
              </a:ext>
            </a:extLst>
          </p:cNvPr>
          <p:cNvSpPr txBox="1">
            <a:spLocks/>
          </p:cNvSpPr>
          <p:nvPr/>
        </p:nvSpPr>
        <p:spPr>
          <a:xfrm>
            <a:off x="407988" y="349610"/>
            <a:ext cx="11376025" cy="923330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/>
              <a:t>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F2FF8FF2-C182-8A88-5900-ECA6403599FF}"/>
                  </a:ext>
                </a:extLst>
              </p:cNvPr>
              <p:cNvSpPr txBox="1"/>
              <p:nvPr/>
            </p:nvSpPr>
            <p:spPr>
              <a:xfrm>
                <a:off x="336073" y="1272940"/>
                <a:ext cx="11519853" cy="23729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b="1">
                    <a:solidFill>
                      <a:schemeClr val="accent2"/>
                    </a:solidFill>
                  </a:rPr>
                  <a:t>What we achieved in this first calibration step</a:t>
                </a:r>
              </a:p>
              <a:p>
                <a:pPr marL="36000" indent="144000" defTabSz="914400" eaLnBrk="0" fontAlgn="base" hangingPunct="0">
                  <a:spcBef>
                    <a:spcPts val="600"/>
                  </a:spcBef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>
                    <a:latin typeface="Arial" panose="020B0604020202020204" pitchFamily="34" charset="0"/>
                  </a:rPr>
                  <a:t>Built a per-pixel charge calibration for APTS Chip ID 27 (15×15 µm, N-gap).</a:t>
                </a:r>
              </a:p>
              <a:p>
                <a:pPr marL="36000" indent="144000" defTabSz="914400" eaLnBrk="0" fontAlgn="base" hangingPunct="0">
                  <a:spcBef>
                    <a:spcPts val="600"/>
                  </a:spcBef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>
                    <a:solidFill>
                      <a:schemeClr val="tx1"/>
                    </a:solidFill>
                    <a:latin typeface="Arial" panose="020B0604020202020204" pitchFamily="34" charset="0"/>
                  </a:rPr>
                  <a:t>Derived a smooth Amplitude to e⁻ mapping using a high-correlation empirical fit</a:t>
                </a:r>
                <a:br>
                  <a:rPr lang="en-US">
                    <a:solidFill>
                      <a:schemeClr val="tx1"/>
                    </a:solidFill>
                    <a:latin typeface="Arial" panose="020B0604020202020204" pitchFamily="34" charset="0"/>
                  </a:rPr>
                </a:br>
                <a:r>
                  <a:rPr lang="en-US">
                    <a:solidFill>
                      <a:schemeClr val="tx1"/>
                    </a:solidFill>
                    <a:latin typeface="Arial" panose="020B0604020202020204" pitchFamily="34" charset="0"/>
                  </a:rPr>
                  <a:t>  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MX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s-MX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×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0.5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>
                    <a:solidFill>
                      <a:schemeClr val="tx1"/>
                    </a:solidFill>
                    <a:latin typeface="Arial" panose="020B0604020202020204" pitchFamily="34" charset="0"/>
                  </a:rPr>
                  <a:t> (per </a:t>
                </a:r>
                <a:r>
                  <a:rPr lang="en-US">
                    <a:latin typeface="Arial" panose="020B0604020202020204" pitchFamily="34" charset="0"/>
                  </a:rPr>
                  <a:t>pixel).</a:t>
                </a:r>
              </a:p>
              <a:p>
                <a:pPr marL="36000" indent="144000" defTabSz="914400" eaLnBrk="0" fontAlgn="base" hangingPunct="0">
                  <a:spcBef>
                    <a:spcPts val="600"/>
                  </a:spcBef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>
                    <a:latin typeface="Arial" panose="020B0604020202020204" pitchFamily="34" charset="0"/>
                  </a:rPr>
                  <a:t>Pixel behaviors are consistent: all curves overlap closely; only a small spread remains.</a:t>
                </a:r>
              </a:p>
              <a:p>
                <a:pPr marL="36000" indent="144000" defTabSz="914400" eaLnBrk="0" fontAlgn="base" hangingPunct="0">
                  <a:spcBef>
                    <a:spcPts val="600"/>
                  </a:spcBef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>
                    <a:latin typeface="Arial" panose="020B0604020202020204" pitchFamily="34" charset="0"/>
                  </a:rPr>
                  <a:t>Example spread at a fixed amplitude (~1 k ADC units): ≈ 250 e⁻ between highest and lowest pixel.</a:t>
                </a: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F2FF8FF2-C182-8A88-5900-ECA640359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73" y="1272940"/>
                <a:ext cx="11519853" cy="2372957"/>
              </a:xfrm>
              <a:prstGeom prst="rect">
                <a:avLst/>
              </a:prstGeom>
              <a:blipFill>
                <a:blip r:embed="rId2"/>
                <a:stretch>
                  <a:fillRect l="-423" t="-1542" b="-3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adroTexto 14">
            <a:extLst>
              <a:ext uri="{FF2B5EF4-FFF2-40B4-BE49-F238E27FC236}">
                <a16:creationId xmlns:a16="http://schemas.microsoft.com/office/drawing/2014/main" id="{5945C9D2-9BBA-0A92-8EAB-B3C28ECCFD7F}"/>
              </a:ext>
            </a:extLst>
          </p:cNvPr>
          <p:cNvSpPr txBox="1"/>
          <p:nvPr/>
        </p:nvSpPr>
        <p:spPr>
          <a:xfrm>
            <a:off x="336073" y="3737337"/>
            <a:ext cx="11519853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>
                <a:solidFill>
                  <a:schemeClr val="accent2"/>
                </a:solidFill>
              </a:rPr>
              <a:t>Next steps</a:t>
            </a:r>
          </a:p>
          <a:p>
            <a:pPr marL="36000" indent="144000" defTabSz="914400" eaLnBrk="0" fontAlgn="base" hangingPunct="0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>
                <a:latin typeface="Arial" panose="020B0604020202020204" pitchFamily="34" charset="0"/>
              </a:rPr>
              <a:t>Clustering &amp; efficiency studies on the calibrated data.</a:t>
            </a:r>
          </a:p>
          <a:p>
            <a:pPr marL="36000" indent="144000" defTabSz="914400" eaLnBrk="0" fontAlgn="base" hangingPunct="0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>
                <a:latin typeface="Arial" panose="020B0604020202020204" pitchFamily="34" charset="0"/>
              </a:rPr>
              <a:t>Spatial resolution vs. charge sharing.</a:t>
            </a:r>
          </a:p>
          <a:p>
            <a:pPr marL="36000" indent="144000" defTabSz="914400" eaLnBrk="0" fontAlgn="base" hangingPunct="0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>
                <a:latin typeface="Arial" panose="020B0604020202020204" pitchFamily="34" charset="0"/>
              </a:rPr>
              <a:t>Verify the Efficiency </a:t>
            </a:r>
          </a:p>
          <a:p>
            <a:pPr marL="36000" indent="144000" defTabSz="914400" eaLnBrk="0" fontAlgn="base" hangingPunct="0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>
                <a:latin typeface="Arial" panose="020B0604020202020204" pitchFamily="34" charset="0"/>
              </a:rPr>
              <a:t>Compare with simulations</a:t>
            </a:r>
          </a:p>
          <a:p>
            <a:pPr marL="36000" indent="144000" defTabSz="914400" eaLnBrk="0" fontAlgn="base" hangingPunct="0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>
                <a:latin typeface="Arial" panose="020B0604020202020204" pitchFamily="34" charset="0"/>
              </a:rPr>
              <a:t>Progress on the test-beam studies</a:t>
            </a:r>
          </a:p>
        </p:txBody>
      </p:sp>
    </p:spTree>
    <p:extLst>
      <p:ext uri="{BB962C8B-B14F-4D97-AF65-F5344CB8AC3E}">
        <p14:creationId xmlns:p14="http://schemas.microsoft.com/office/powerpoint/2010/main" val="3559889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F6874-6C3E-7F59-B3C8-FE4B1E09C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BF9435-1116-904D-4EB9-F7CABD3B9B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07848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1164230"/>
          </a:xfrm>
        </p:spPr>
        <p:txBody>
          <a:bodyPr/>
          <a:lstStyle/>
          <a:p>
            <a:r>
              <a:rPr lang="en-US" noProof="0"/>
              <a:t>Bibliography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3C364E5-A9A8-C4B4-567C-FBE99634EAD5}"/>
              </a:ext>
            </a:extLst>
          </p:cNvPr>
          <p:cNvSpPr txBox="1"/>
          <p:nvPr/>
        </p:nvSpPr>
        <p:spPr>
          <a:xfrm>
            <a:off x="336073" y="1272940"/>
            <a:ext cx="1151985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1750" indent="-285750" defTabSz="914400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MX" err="1"/>
              <a:t>Aglieri</a:t>
            </a:r>
            <a:r>
              <a:rPr lang="es-MX"/>
              <a:t> </a:t>
            </a:r>
            <a:r>
              <a:rPr lang="es-MX" err="1"/>
              <a:t>Rinella</a:t>
            </a:r>
            <a:r>
              <a:rPr lang="es-MX"/>
              <a:t>, G., </a:t>
            </a:r>
            <a:r>
              <a:rPr lang="es-MX" err="1"/>
              <a:t>Alocco</a:t>
            </a:r>
            <a:r>
              <a:rPr lang="es-MX"/>
              <a:t>, G., Antonelli, M., </a:t>
            </a:r>
            <a:r>
              <a:rPr lang="es-MX" err="1"/>
              <a:t>Baccomi</a:t>
            </a:r>
            <a:r>
              <a:rPr lang="es-MX"/>
              <a:t>, R., </a:t>
            </a:r>
            <a:r>
              <a:rPr lang="es-MX" err="1"/>
              <a:t>Beole</a:t>
            </a:r>
            <a:r>
              <a:rPr lang="es-MX"/>
              <a:t>, S. M., </a:t>
            </a:r>
            <a:r>
              <a:rPr lang="es-MX" err="1"/>
              <a:t>Blidaru</a:t>
            </a:r>
            <a:r>
              <a:rPr lang="es-MX"/>
              <a:t>, M. B., </a:t>
            </a:r>
            <a:r>
              <a:rPr lang="es-MX" err="1"/>
              <a:t>Buttwill</a:t>
            </a:r>
            <a:r>
              <a:rPr lang="es-MX"/>
              <a:t>, B. B., Buschmann, E., </a:t>
            </a:r>
            <a:r>
              <a:rPr lang="es-MX" err="1"/>
              <a:t>Camerini</a:t>
            </a:r>
            <a:r>
              <a:rPr lang="es-MX"/>
              <a:t>, P., </a:t>
            </a:r>
            <a:r>
              <a:rPr lang="es-MX" err="1"/>
              <a:t>Carnesecchi</a:t>
            </a:r>
            <a:r>
              <a:rPr lang="es-MX"/>
              <a:t>, F., Chartier, M., Choi, Y., </a:t>
            </a:r>
            <a:r>
              <a:rPr lang="es-MX" err="1"/>
              <a:t>Colocci</a:t>
            </a:r>
            <a:r>
              <a:rPr lang="es-MX"/>
              <a:t>, M., </a:t>
            </a:r>
            <a:r>
              <a:rPr lang="es-MX" err="1"/>
              <a:t>Contin</a:t>
            </a:r>
            <a:r>
              <a:rPr lang="es-MX"/>
              <a:t>, G., </a:t>
            </a:r>
            <a:r>
              <a:rPr lang="es-MX" err="1"/>
              <a:t>Dannheim</a:t>
            </a:r>
            <a:r>
              <a:rPr lang="es-MX"/>
              <a:t>, D., De </a:t>
            </a:r>
            <a:r>
              <a:rPr lang="es-MX" err="1"/>
              <a:t>Gruttola</a:t>
            </a:r>
            <a:r>
              <a:rPr lang="es-MX"/>
              <a:t>, D., Del Rio Viera, M., </a:t>
            </a:r>
            <a:r>
              <a:rPr lang="es-MX" err="1"/>
              <a:t>Dubla</a:t>
            </a:r>
            <a:r>
              <a:rPr lang="es-MX"/>
              <a:t>, A., Di Mauro, A., … </a:t>
            </a:r>
            <a:r>
              <a:rPr lang="es-MX" err="1"/>
              <a:t>Wittwer</a:t>
            </a:r>
            <a:r>
              <a:rPr lang="es-MX"/>
              <a:t>, R. B. (2024). </a:t>
            </a:r>
            <a:r>
              <a:rPr lang="es-MX" err="1"/>
              <a:t>Characterization</a:t>
            </a:r>
            <a:r>
              <a:rPr lang="es-MX"/>
              <a:t> </a:t>
            </a:r>
            <a:r>
              <a:rPr lang="es-MX" err="1"/>
              <a:t>of</a:t>
            </a:r>
            <a:r>
              <a:rPr lang="es-MX"/>
              <a:t> </a:t>
            </a:r>
            <a:r>
              <a:rPr lang="es-MX" err="1"/>
              <a:t>analogue</a:t>
            </a:r>
            <a:r>
              <a:rPr lang="es-MX"/>
              <a:t> </a:t>
            </a:r>
            <a:r>
              <a:rPr lang="es-MX" err="1"/>
              <a:t>Monolithic</a:t>
            </a:r>
            <a:r>
              <a:rPr lang="es-MX"/>
              <a:t> Active Pixel Sensor test </a:t>
            </a:r>
            <a:r>
              <a:rPr lang="es-MX" err="1"/>
              <a:t>structures</a:t>
            </a:r>
            <a:r>
              <a:rPr lang="es-MX"/>
              <a:t> </a:t>
            </a:r>
            <a:r>
              <a:rPr lang="es-MX" err="1"/>
              <a:t>implemented</a:t>
            </a:r>
            <a:r>
              <a:rPr lang="es-MX"/>
              <a:t> in a 65 nm CMOS </a:t>
            </a:r>
            <a:r>
              <a:rPr lang="es-MX" err="1"/>
              <a:t>imaging</a:t>
            </a:r>
            <a:r>
              <a:rPr lang="es-MX"/>
              <a:t> </a:t>
            </a:r>
            <a:r>
              <a:rPr lang="es-MX" err="1"/>
              <a:t>process</a:t>
            </a:r>
            <a:r>
              <a:rPr lang="es-MX"/>
              <a:t>. </a:t>
            </a:r>
            <a:r>
              <a:rPr lang="es-MX" i="1"/>
              <a:t>Nuclear Instruments and </a:t>
            </a:r>
            <a:r>
              <a:rPr lang="es-MX" i="1" err="1"/>
              <a:t>Methods</a:t>
            </a:r>
            <a:r>
              <a:rPr lang="es-MX" i="1"/>
              <a:t> in </a:t>
            </a:r>
            <a:r>
              <a:rPr lang="es-MX" i="1" err="1"/>
              <a:t>Physics</a:t>
            </a:r>
            <a:r>
              <a:rPr lang="es-MX" i="1"/>
              <a:t> </a:t>
            </a:r>
            <a:r>
              <a:rPr lang="es-MX" i="1" err="1"/>
              <a:t>Research</a:t>
            </a:r>
            <a:r>
              <a:rPr lang="es-MX" i="1"/>
              <a:t> </a:t>
            </a:r>
            <a:r>
              <a:rPr lang="es-MX" i="1" err="1"/>
              <a:t>Section</a:t>
            </a:r>
            <a:r>
              <a:rPr lang="es-MX" i="1"/>
              <a:t> A: </a:t>
            </a:r>
            <a:r>
              <a:rPr lang="es-MX" i="1" err="1"/>
              <a:t>Accelerators</a:t>
            </a:r>
            <a:r>
              <a:rPr lang="es-MX" i="1"/>
              <a:t>, </a:t>
            </a:r>
            <a:r>
              <a:rPr lang="es-MX" i="1" err="1"/>
              <a:t>Spectrometers</a:t>
            </a:r>
            <a:r>
              <a:rPr lang="es-MX" i="1"/>
              <a:t>, </a:t>
            </a:r>
            <a:r>
              <a:rPr lang="es-MX" i="1" err="1"/>
              <a:t>Detectors</a:t>
            </a:r>
            <a:r>
              <a:rPr lang="es-MX" i="1"/>
              <a:t> and </a:t>
            </a:r>
            <a:r>
              <a:rPr lang="es-MX" i="1" err="1"/>
              <a:t>Associated</a:t>
            </a:r>
            <a:r>
              <a:rPr lang="es-MX" i="1"/>
              <a:t> </a:t>
            </a:r>
            <a:r>
              <a:rPr lang="es-MX" i="1" err="1"/>
              <a:t>Equipment</a:t>
            </a:r>
            <a:r>
              <a:rPr lang="es-MX" i="1"/>
              <a:t>, 1069</a:t>
            </a:r>
            <a:r>
              <a:rPr lang="es-MX"/>
              <a:t>, 169896. </a:t>
            </a:r>
            <a:r>
              <a:rPr lang="es-MX">
                <a:hlinkClick r:id="rId2"/>
              </a:rPr>
              <a:t>https://doi.org/10.1016/j.nima.2024.169896</a:t>
            </a:r>
            <a:endParaRPr lang="en-US">
              <a:latin typeface="Arial" panose="020B0604020202020204" pitchFamily="34" charset="0"/>
            </a:endParaRPr>
          </a:p>
          <a:p>
            <a:pPr marL="321750" indent="-285750" defTabSz="914400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MX"/>
              <a:t>Vignola, G. (2025). </a:t>
            </a:r>
            <a:r>
              <a:rPr lang="es-MX" i="1" err="1"/>
              <a:t>Studies</a:t>
            </a:r>
            <a:r>
              <a:rPr lang="es-MX" i="1"/>
              <a:t> </a:t>
            </a:r>
            <a:r>
              <a:rPr lang="es-MX" i="1" err="1"/>
              <a:t>of</a:t>
            </a:r>
            <a:r>
              <a:rPr lang="es-MX" i="1"/>
              <a:t> a digital </a:t>
            </a:r>
            <a:r>
              <a:rPr lang="es-MX" i="1" err="1"/>
              <a:t>SiPM</a:t>
            </a:r>
            <a:r>
              <a:rPr lang="es-MX" i="1"/>
              <a:t> and MAPS </a:t>
            </a:r>
            <a:r>
              <a:rPr lang="es-MX" i="1" err="1"/>
              <a:t>prototypes</a:t>
            </a:r>
            <a:r>
              <a:rPr lang="es-MX" i="1"/>
              <a:t> as </a:t>
            </a:r>
            <a:r>
              <a:rPr lang="es-MX" i="1" err="1"/>
              <a:t>key</a:t>
            </a:r>
            <a:r>
              <a:rPr lang="es-MX" i="1"/>
              <a:t> </a:t>
            </a:r>
            <a:r>
              <a:rPr lang="es-MX" i="1" err="1"/>
              <a:t>technologies</a:t>
            </a:r>
            <a:r>
              <a:rPr lang="es-MX" i="1"/>
              <a:t> </a:t>
            </a:r>
            <a:r>
              <a:rPr lang="es-MX" i="1" err="1"/>
              <a:t>for</a:t>
            </a:r>
            <a:r>
              <a:rPr lang="es-MX" i="1"/>
              <a:t> future </a:t>
            </a:r>
            <a:r>
              <a:rPr lang="es-MX" i="1" err="1"/>
              <a:t>high-energy</a:t>
            </a:r>
            <a:r>
              <a:rPr lang="es-MX" i="1"/>
              <a:t> </a:t>
            </a:r>
            <a:r>
              <a:rPr lang="es-MX" i="1" err="1"/>
              <a:t>physics</a:t>
            </a:r>
            <a:r>
              <a:rPr lang="es-MX" i="1"/>
              <a:t> </a:t>
            </a:r>
            <a:r>
              <a:rPr lang="es-MX" i="1" err="1"/>
              <a:t>experiments</a:t>
            </a:r>
            <a:r>
              <a:rPr lang="es-MX"/>
              <a:t> (Doctoral </a:t>
            </a:r>
            <a:r>
              <a:rPr lang="es-MX" err="1"/>
              <a:t>dissertation</a:t>
            </a:r>
            <a:r>
              <a:rPr lang="es-MX"/>
              <a:t>, </a:t>
            </a:r>
            <a:r>
              <a:rPr lang="es-MX" err="1"/>
              <a:t>Rheinische</a:t>
            </a:r>
            <a:r>
              <a:rPr lang="es-MX"/>
              <a:t> Friedrich-</a:t>
            </a:r>
            <a:r>
              <a:rPr lang="es-MX" err="1"/>
              <a:t>Wilhelms</a:t>
            </a:r>
            <a:r>
              <a:rPr lang="es-MX"/>
              <a:t>-</a:t>
            </a:r>
            <a:r>
              <a:rPr lang="es-MX" err="1"/>
              <a:t>Universität</a:t>
            </a:r>
            <a:r>
              <a:rPr lang="es-MX"/>
              <a:t> Bonn). </a:t>
            </a:r>
            <a:r>
              <a:rPr lang="es-MX" err="1"/>
              <a:t>Bonndoc</a:t>
            </a:r>
            <a:r>
              <a:rPr lang="es-MX"/>
              <a:t>. </a:t>
            </a:r>
            <a:r>
              <a:rPr lang="es-MX">
                <a:hlinkClick r:id="rId3"/>
              </a:rPr>
              <a:t>https://doi.org/10.48565/bonndoc-546</a:t>
            </a:r>
            <a:endParaRPr lang="es-MX"/>
          </a:p>
          <a:p>
            <a:pPr marL="321750" indent="-285750" defTabSz="914400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MX"/>
              <a:t>R. D. </a:t>
            </a:r>
            <a:r>
              <a:rPr lang="es-MX" err="1"/>
              <a:t>Deslattes</a:t>
            </a:r>
            <a:r>
              <a:rPr lang="es-MX"/>
              <a:t>, E. G. Kessler Jr., P. </a:t>
            </a:r>
            <a:r>
              <a:rPr lang="es-MX" err="1"/>
              <a:t>Indelicato</a:t>
            </a:r>
            <a:r>
              <a:rPr lang="es-MX"/>
              <a:t>, L. de Billy, E. </a:t>
            </a:r>
            <a:r>
              <a:rPr lang="es-MX" err="1"/>
              <a:t>Lindroth</a:t>
            </a:r>
            <a:r>
              <a:rPr lang="es-MX"/>
              <a:t>, et al., X-</a:t>
            </a:r>
            <a:r>
              <a:rPr lang="es-MX" err="1"/>
              <a:t>ray</a:t>
            </a:r>
            <a:r>
              <a:rPr lang="es-MX"/>
              <a:t> </a:t>
            </a:r>
            <a:r>
              <a:rPr lang="es-MX" err="1"/>
              <a:t>transition</a:t>
            </a:r>
            <a:r>
              <a:rPr lang="es-MX"/>
              <a:t> </a:t>
            </a:r>
            <a:r>
              <a:rPr lang="es-MX" err="1"/>
              <a:t>energies</a:t>
            </a:r>
            <a:r>
              <a:rPr lang="es-MX"/>
              <a:t> (version1.2), </a:t>
            </a:r>
            <a:r>
              <a:rPr lang="es-MX" err="1"/>
              <a:t>accessed</a:t>
            </a:r>
            <a:r>
              <a:rPr lang="es-MX"/>
              <a:t>: 2025-08-28 (2005). URL </a:t>
            </a:r>
            <a:r>
              <a:rPr lang="es-MX">
                <a:hlinkClick r:id="rId4"/>
              </a:rPr>
              <a:t>http://physics.nist.gov/XrayTrans</a:t>
            </a:r>
            <a:endParaRPr lang="es-MX"/>
          </a:p>
          <a:p>
            <a:pPr marL="321750" indent="-285750" defTabSz="914400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Musa, L., &amp; Beole, S. (2021, June 7). ALICE tracks new territory. </a:t>
            </a:r>
            <a:r>
              <a:rPr lang="en-US" i="1"/>
              <a:t>CERN Courier</a:t>
            </a:r>
            <a:r>
              <a:rPr lang="en-US"/>
              <a:t>. </a:t>
            </a:r>
            <a:r>
              <a:rPr lang="en-US">
                <a:hlinkClick r:id="rId5"/>
              </a:rPr>
              <a:t>https://cerncourier.com/a/alice-tracks-new-territory/</a:t>
            </a:r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800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2AC08-A59F-8D4B-D797-C6C1FD4AD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84DF12-01E4-0EC8-B28E-3982E7C38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004" y="349610"/>
            <a:ext cx="7674125" cy="640151"/>
          </a:xfrm>
        </p:spPr>
        <p:txBody>
          <a:bodyPr anchor="ctr"/>
          <a:lstStyle/>
          <a:p>
            <a:pPr algn="ctr"/>
            <a:r>
              <a:rPr lang="en-US" sz="4000" noProof="0"/>
              <a:t>Data collection characteristics 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D0FBAE-9BFE-B7A7-9F86-9DB16DEF5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416" y="6554527"/>
            <a:ext cx="9901099" cy="186841"/>
          </a:xfrm>
        </p:spPr>
        <p:txBody>
          <a:bodyPr/>
          <a:lstStyle/>
          <a:p>
            <a:r>
              <a:rPr lang="en-US" noProof="0"/>
              <a:t>Diego Alexander Watko Zerecero</a:t>
            </a:r>
          </a:p>
        </p:txBody>
      </p:sp>
      <p:pic>
        <p:nvPicPr>
          <p:cNvPr id="10" name="Imagen 9" descr="Un circuito electrónico&#10;&#10;El contenido generado por IA puede ser incorrecto.">
            <a:extLst>
              <a:ext uri="{FF2B5EF4-FFF2-40B4-BE49-F238E27FC236}">
                <a16:creationId xmlns:a16="http://schemas.microsoft.com/office/drawing/2014/main" id="{D1CFA2C5-F5A3-1482-ED2E-291FFB1E1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0" t="13008" b="4065"/>
          <a:stretch>
            <a:fillRect/>
          </a:stretch>
        </p:blipFill>
        <p:spPr>
          <a:xfrm>
            <a:off x="290004" y="1215132"/>
            <a:ext cx="6425431" cy="4790618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9052CC7-A01D-D4F1-7F73-E08C3187E376}"/>
              </a:ext>
            </a:extLst>
          </p:cNvPr>
          <p:cNvSpPr txBox="1">
            <a:spLocks/>
          </p:cNvSpPr>
          <p:nvPr/>
        </p:nvSpPr>
        <p:spPr>
          <a:xfrm>
            <a:off x="598119" y="2194122"/>
            <a:ext cx="837393" cy="612988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noProof="0">
                <a:solidFill>
                  <a:schemeClr val="bg1"/>
                </a:solidFill>
              </a:rPr>
              <a:t>Pixel board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428693-9572-6F89-10F4-9F3EB8CF4337}"/>
              </a:ext>
            </a:extLst>
          </p:cNvPr>
          <p:cNvSpPr txBox="1">
            <a:spLocks/>
          </p:cNvSpPr>
          <p:nvPr/>
        </p:nvSpPr>
        <p:spPr>
          <a:xfrm>
            <a:off x="1539549" y="4332148"/>
            <a:ext cx="1184514" cy="612988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noProof="0">
                <a:solidFill>
                  <a:schemeClr val="bg1"/>
                </a:solidFill>
              </a:rPr>
              <a:t>Proximity board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F46F85D-16A3-CA3A-3C4F-43E64A2756FA}"/>
              </a:ext>
            </a:extLst>
          </p:cNvPr>
          <p:cNvSpPr txBox="1">
            <a:spLocks/>
          </p:cNvSpPr>
          <p:nvPr/>
        </p:nvSpPr>
        <p:spPr>
          <a:xfrm>
            <a:off x="2642516" y="2091873"/>
            <a:ext cx="1004064" cy="34214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noProof="0">
                <a:solidFill>
                  <a:schemeClr val="bg1"/>
                </a:solidFill>
              </a:rPr>
              <a:t>Adapter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5ED3DAF-F933-CD87-1582-9A5104C47EEC}"/>
              </a:ext>
            </a:extLst>
          </p:cNvPr>
          <p:cNvSpPr txBox="1">
            <a:spLocks/>
          </p:cNvSpPr>
          <p:nvPr/>
        </p:nvSpPr>
        <p:spPr>
          <a:xfrm>
            <a:off x="3459175" y="4638642"/>
            <a:ext cx="1427719" cy="612988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noProof="0">
                <a:solidFill>
                  <a:schemeClr val="bg1"/>
                </a:solidFill>
              </a:rPr>
              <a:t>DAQ mainboard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BA8ABC41-D398-F9CD-402A-984543BD913C}"/>
              </a:ext>
            </a:extLst>
          </p:cNvPr>
          <p:cNvSpPr txBox="1">
            <a:spLocks/>
          </p:cNvSpPr>
          <p:nvPr/>
        </p:nvSpPr>
        <p:spPr>
          <a:xfrm>
            <a:off x="6894275" y="1352643"/>
            <a:ext cx="5160387" cy="45155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1600" b="1" noProof="0"/>
              <a:t>Caribou DAQ chain &amp; run conditions</a:t>
            </a:r>
            <a:endParaRPr lang="en-US" sz="1600" noProof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noProof="0"/>
              <a:t>Pixel board:</a:t>
            </a:r>
            <a:r>
              <a:rPr lang="en-US" sz="1600" noProof="0"/>
              <a:t> Biases the sensor at </a:t>
            </a:r>
            <a:r>
              <a:rPr lang="en-US" sz="1600" b="1" noProof="0"/>
              <a:t>−1.2 V</a:t>
            </a:r>
            <a:r>
              <a:rPr lang="en-US" sz="1600" noProof="0"/>
              <a:t> and routes the </a:t>
            </a:r>
            <a:r>
              <a:rPr lang="en-US" sz="1600" b="1" noProof="0"/>
              <a:t>analog pixel outputs</a:t>
            </a:r>
            <a:r>
              <a:rPr lang="en-US" sz="1600" noProof="0"/>
              <a:t>.</a:t>
            </a:r>
            <a:endParaRPr lang="en-US" sz="1600" noProof="0"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noProof="0"/>
              <a:t>Proximity board:</a:t>
            </a:r>
            <a:r>
              <a:rPr lang="en-US" sz="1600" noProof="0"/>
              <a:t> </a:t>
            </a:r>
            <a:r>
              <a:rPr lang="en-US" sz="1600" b="1" noProof="0"/>
              <a:t>Digitizes</a:t>
            </a:r>
            <a:r>
              <a:rPr lang="en-US" sz="1600" noProof="0"/>
              <a:t> the analog outputs (ADC) and handles </a:t>
            </a:r>
            <a:r>
              <a:rPr lang="en-US" sz="1600" b="1" noProof="0"/>
              <a:t>timing/bias control</a:t>
            </a:r>
            <a:r>
              <a:rPr lang="en-US" sz="1600" noProof="0"/>
              <a:t>.</a:t>
            </a:r>
            <a:endParaRPr lang="en-US" sz="1600" noProof="0"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noProof="0"/>
              <a:t>Adapter:</a:t>
            </a:r>
            <a:r>
              <a:rPr lang="en-US" sz="1600" noProof="0"/>
              <a:t> Provides the </a:t>
            </a:r>
            <a:r>
              <a:rPr lang="en-US" sz="1600" b="1" noProof="0"/>
              <a:t>interconnect</a:t>
            </a:r>
            <a:r>
              <a:rPr lang="en-US" sz="1600" noProof="0"/>
              <a:t> between Proximity and DAQ boards.</a:t>
            </a:r>
            <a:endParaRPr lang="en-US" sz="1600" noProof="0"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noProof="0"/>
              <a:t>DAQ mainboard:</a:t>
            </a:r>
            <a:r>
              <a:rPr lang="en-US" sz="1600" noProof="0"/>
              <a:t> Runs firmware to </a:t>
            </a:r>
            <a:r>
              <a:rPr lang="en-US" sz="1600" b="1" noProof="0"/>
              <a:t>control the scan and triggers</a:t>
            </a:r>
            <a:r>
              <a:rPr lang="en-US" sz="1600" noProof="0"/>
              <a:t>, reads ADC data.</a:t>
            </a:r>
            <a:endParaRPr lang="en-US" sz="1600" noProof="0"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noProof="0"/>
              <a:t>Voltage test-pulse scan:</a:t>
            </a:r>
            <a:r>
              <a:rPr lang="en-US" sz="1600" noProof="0"/>
              <a:t> </a:t>
            </a:r>
            <a:r>
              <a:rPr lang="en-US" sz="1600" b="1" noProof="0"/>
              <a:t>0 → 1200 mV</a:t>
            </a:r>
            <a:r>
              <a:rPr lang="en-US" sz="1600" noProof="0"/>
              <a:t> in </a:t>
            </a:r>
            <a:r>
              <a:rPr lang="en-US" sz="1600" b="1" noProof="0"/>
              <a:t>10 mV</a:t>
            </a:r>
            <a:r>
              <a:rPr lang="en-US" sz="1600" noProof="0"/>
              <a:t> </a:t>
            </a:r>
            <a:r>
              <a:rPr lang="en-US" sz="1600"/>
              <a:t>steps.</a:t>
            </a:r>
            <a:endParaRPr lang="en-US" sz="1600" b="1" noProof="0"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noProof="0"/>
              <a:t>For each step, </a:t>
            </a:r>
            <a:r>
              <a:rPr lang="en-US" sz="1600" b="1" noProof="0"/>
              <a:t>waveforms were recorded</a:t>
            </a:r>
            <a:r>
              <a:rPr lang="en-US" sz="1600" noProof="0"/>
              <a:t> and the </a:t>
            </a:r>
            <a:r>
              <a:rPr lang="en-US" sz="1600" b="1" noProof="0"/>
              <a:t>mean amplitude per pixel</a:t>
            </a:r>
            <a:r>
              <a:rPr lang="en-US" sz="1600" noProof="0"/>
              <a:t> was computed</a:t>
            </a:r>
            <a:r>
              <a:rPr lang="en-US" sz="1600"/>
              <a:t>.</a:t>
            </a:r>
            <a:endParaRPr lang="en-US" sz="1600" noProof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7815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Overview of the project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10488" y="2224972"/>
            <a:ext cx="2805192" cy="379252"/>
          </a:xfrm>
        </p:spPr>
        <p:txBody>
          <a:bodyPr anchor="ctr"/>
          <a:lstStyle/>
          <a:p>
            <a:pPr algn="ctr"/>
            <a:r>
              <a:rPr lang="en-US" noProof="0"/>
              <a:t>Summary of main steps: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654421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lang="en-US" sz="2000" noProof="0">
                <a:latin typeface="Tenorite"/>
              </a:rPr>
              <a:t>Laboratory Characterization of Monolithic Active Pixel Sensors (MAPS) </a:t>
            </a:r>
          </a:p>
        </p:txBody>
      </p:sp>
      <p:sp>
        <p:nvSpPr>
          <p:cNvPr id="9" name="Textplatzhalter 8"/>
          <p:cNvSpPr>
            <a:spLocks noGrp="1"/>
          </p:cNvSpPr>
          <p:nvPr>
            <p:ph idx="14"/>
          </p:nvPr>
        </p:nvSpPr>
        <p:spPr>
          <a:xfrm>
            <a:off x="407989" y="2786260"/>
            <a:ext cx="5616574" cy="3275708"/>
          </a:xfrm>
        </p:spPr>
        <p:txBody>
          <a:bodyPr/>
          <a:lstStyle/>
          <a:p>
            <a:pPr marL="285750" lvl="0" indent="-2857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lang="en-US" sz="2000" noProof="0">
                <a:latin typeface="Tenorite"/>
              </a:rPr>
              <a:t>Waveform Analysis</a:t>
            </a:r>
          </a:p>
          <a:p>
            <a:pPr marL="285750" lvl="0" indent="-2857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lang="en-US" sz="2000" noProof="0">
                <a:latin typeface="Tenorite"/>
              </a:rPr>
              <a:t>Gain Characterization</a:t>
            </a:r>
          </a:p>
          <a:p>
            <a:pPr marL="285750" lvl="0" indent="-2857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lang="en-US" sz="2000" noProof="0">
                <a:latin typeface="Tenorite"/>
              </a:rPr>
              <a:t>Charge Calibration Using Fe-55 Source</a:t>
            </a:r>
          </a:p>
          <a:p>
            <a:pPr marL="285750" lvl="0" indent="-2857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lang="en-US" sz="2000" noProof="0">
                <a:latin typeface="Tenorite"/>
              </a:rPr>
              <a:t>Getting the Calibration Curve  </a:t>
            </a:r>
          </a:p>
          <a:p>
            <a:pPr marL="0" indent="0">
              <a:spcAft>
                <a:spcPts val="0"/>
              </a:spcAft>
              <a:buNone/>
            </a:pPr>
            <a:endParaRPr lang="en-US" sz="2000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Diego Alexander Watko Zerecero</a:t>
            </a:r>
          </a:p>
        </p:txBody>
      </p:sp>
    </p:spTree>
    <p:extLst>
      <p:ext uri="{BB962C8B-B14F-4D97-AF65-F5344CB8AC3E}">
        <p14:creationId xmlns:p14="http://schemas.microsoft.com/office/powerpoint/2010/main" val="2253918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DA3FE35E-32F7-A3CE-43DE-72017502D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Diego Alexander Watko Zerecero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4B278FA-DFDF-894F-7660-CA4100E8C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167" y="1390254"/>
            <a:ext cx="7569783" cy="440939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E0FB35E-68C9-940D-3129-5A0DA2AEEC6D}"/>
              </a:ext>
            </a:extLst>
          </p:cNvPr>
          <p:cNvSpPr txBox="1">
            <a:spLocks/>
          </p:cNvSpPr>
          <p:nvPr/>
        </p:nvSpPr>
        <p:spPr>
          <a:xfrm>
            <a:off x="309876" y="90359"/>
            <a:ext cx="6103052" cy="9317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noProof="0"/>
              <a:t>MAPS Detectors </a:t>
            </a:r>
          </a:p>
        </p:txBody>
      </p:sp>
      <p:sp>
        <p:nvSpPr>
          <p:cNvPr id="4" name="Textplatzhalter 8">
            <a:extLst>
              <a:ext uri="{FF2B5EF4-FFF2-40B4-BE49-F238E27FC236}">
                <a16:creationId xmlns:a16="http://schemas.microsoft.com/office/drawing/2014/main" id="{49F69274-18C3-CF5F-6AAB-0099C364D84E}"/>
              </a:ext>
            </a:extLst>
          </p:cNvPr>
          <p:cNvSpPr txBox="1">
            <a:spLocks/>
          </p:cNvSpPr>
          <p:nvPr/>
        </p:nvSpPr>
        <p:spPr>
          <a:xfrm>
            <a:off x="241050" y="1772332"/>
            <a:ext cx="3935341" cy="3645241"/>
          </a:xfrm>
          <a:prstGeom prst="rect">
            <a:avLst/>
          </a:prstGeom>
          <a:solidFill>
            <a:srgbClr val="EF5C39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anchor="t"/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3510" indent="-14351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lang="en-US" sz="2000">
                <a:solidFill>
                  <a:schemeClr val="bg1"/>
                </a:solidFill>
                <a:latin typeface="Tenorite"/>
              </a:rPr>
              <a:t>CMOS: Complementary Metal-Oxide Semiconductor</a:t>
            </a:r>
          </a:p>
          <a:p>
            <a:pPr marL="143510" indent="-14351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lang="en-US" sz="2000">
                <a:solidFill>
                  <a:schemeClr val="bg1"/>
                </a:solidFill>
                <a:latin typeface="Tenorite"/>
              </a:rPr>
              <a:t>A charged particle or X-ray in Si creates e⁻/h⁺ pairs.</a:t>
            </a:r>
          </a:p>
          <a:p>
            <a:pPr marL="143510" indent="-14351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lang="en-US" sz="2000">
                <a:solidFill>
                  <a:schemeClr val="bg1"/>
                </a:solidFill>
                <a:latin typeface="Tenorite"/>
              </a:rPr>
              <a:t>Depleted region steers e⁻ to the n-well diode (fast drift); the rest comes by diffusion.</a:t>
            </a:r>
          </a:p>
          <a:p>
            <a:pPr marL="143510" indent="-14351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lang="en-US" sz="2000">
                <a:solidFill>
                  <a:schemeClr val="bg1"/>
                </a:solidFill>
                <a:latin typeface="Tenorite"/>
              </a:rPr>
              <a:t>In-pixel CMOS electronics turn the collected charge into  a signal level.</a:t>
            </a:r>
          </a:p>
          <a:p>
            <a:pPr marL="143510" indent="-14351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endParaRPr lang="en-US" sz="2000">
              <a:solidFill>
                <a:schemeClr val="bg1"/>
              </a:solidFill>
              <a:latin typeface="Tenorite"/>
            </a:endParaRPr>
          </a:p>
          <a:p>
            <a:pPr marL="143510" indent="-143510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000">
              <a:solidFill>
                <a:schemeClr val="bg1"/>
              </a:solidFill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0BA009-AFB2-AC38-E9B6-B2D7602F7E72}"/>
              </a:ext>
            </a:extLst>
          </p:cNvPr>
          <p:cNvSpPr txBox="1"/>
          <p:nvPr/>
        </p:nvSpPr>
        <p:spPr>
          <a:xfrm>
            <a:off x="475122" y="5906333"/>
            <a:ext cx="1124175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We need a calibration to express signals in meaningful physical units and map per-pixel gain/charge differences, to have a clearer picture of the detector’s behavior.</a:t>
            </a:r>
            <a:endParaRPr lang="en-US" sz="16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2866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89E4069-ABBA-8118-67C6-064568C85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Diego Alexander Watko Zerecero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8054394-9D1D-B833-B711-8AA731A2E7BC}"/>
              </a:ext>
            </a:extLst>
          </p:cNvPr>
          <p:cNvSpPr txBox="1">
            <a:spLocks/>
          </p:cNvSpPr>
          <p:nvPr/>
        </p:nvSpPr>
        <p:spPr>
          <a:xfrm>
            <a:off x="462634" y="284893"/>
            <a:ext cx="6215152" cy="9317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MAPS Layouts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3F6CC08-5399-D41B-EDC8-CB873E3A508A}"/>
              </a:ext>
            </a:extLst>
          </p:cNvPr>
          <p:cNvSpPr txBox="1">
            <a:spLocks/>
          </p:cNvSpPr>
          <p:nvPr/>
        </p:nvSpPr>
        <p:spPr>
          <a:xfrm>
            <a:off x="1793389" y="1222078"/>
            <a:ext cx="2004372" cy="3605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noProof="0">
                <a:solidFill>
                  <a:schemeClr val="accent2"/>
                </a:solidFill>
              </a:rPr>
              <a:t>Standard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E1B9EE5-01D7-000D-330C-BA7D70081912}"/>
              </a:ext>
            </a:extLst>
          </p:cNvPr>
          <p:cNvSpPr txBox="1">
            <a:spLocks/>
          </p:cNvSpPr>
          <p:nvPr/>
        </p:nvSpPr>
        <p:spPr>
          <a:xfrm>
            <a:off x="7927944" y="1216615"/>
            <a:ext cx="1971814" cy="3605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noProof="0">
                <a:solidFill>
                  <a:schemeClr val="accent2"/>
                </a:solidFill>
              </a:rPr>
              <a:t>N-Gap</a:t>
            </a:r>
          </a:p>
        </p:txBody>
      </p:sp>
      <p:sp>
        <p:nvSpPr>
          <p:cNvPr id="3" name="Textplatzhalter 8">
            <a:extLst>
              <a:ext uri="{FF2B5EF4-FFF2-40B4-BE49-F238E27FC236}">
                <a16:creationId xmlns:a16="http://schemas.microsoft.com/office/drawing/2014/main" id="{7CBAA9A0-3001-876F-8412-04FA0ED83E35}"/>
              </a:ext>
            </a:extLst>
          </p:cNvPr>
          <p:cNvSpPr txBox="1">
            <a:spLocks/>
          </p:cNvSpPr>
          <p:nvPr/>
        </p:nvSpPr>
        <p:spPr>
          <a:xfrm>
            <a:off x="6876189" y="1847047"/>
            <a:ext cx="4267347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>
              <a:lnSpc>
                <a:spcPct val="100000"/>
              </a:lnSpc>
              <a:spcAft>
                <a:spcPts val="0"/>
              </a:spcAft>
              <a:tabLst/>
              <a:defRPr/>
            </a:pPr>
            <a:r>
              <a:rPr lang="en-US" sz="2000" noProof="0">
                <a:latin typeface="Tenorite"/>
              </a:rPr>
              <a:t>Fast Charge Collection</a:t>
            </a:r>
          </a:p>
          <a:p>
            <a:pPr marL="144000" indent="-144000">
              <a:lnSpc>
                <a:spcPct val="100000"/>
              </a:lnSpc>
              <a:spcAft>
                <a:spcPts val="0"/>
              </a:spcAft>
              <a:tabLst/>
              <a:defRPr/>
            </a:pPr>
            <a:r>
              <a:rPr lang="en-US" sz="2000" noProof="0">
                <a:latin typeface="Tenorite"/>
              </a:rPr>
              <a:t>Less shared charge (Lower Spatial Resolution)</a:t>
            </a:r>
          </a:p>
          <a:p>
            <a:pPr marL="144000" indent="-144000">
              <a:lnSpc>
                <a:spcPct val="100000"/>
              </a:lnSpc>
              <a:spcAft>
                <a:spcPts val="0"/>
              </a:spcAft>
              <a:tabLst/>
              <a:defRPr/>
            </a:pPr>
            <a:r>
              <a:rPr lang="en-US" sz="2000" noProof="0">
                <a:latin typeface="Tenorite"/>
              </a:rPr>
              <a:t>High efficiency at High Thresholds  </a:t>
            </a:r>
          </a:p>
        </p:txBody>
      </p:sp>
      <p:sp>
        <p:nvSpPr>
          <p:cNvPr id="32" name="Textplatzhalter 8">
            <a:extLst>
              <a:ext uri="{FF2B5EF4-FFF2-40B4-BE49-F238E27FC236}">
                <a16:creationId xmlns:a16="http://schemas.microsoft.com/office/drawing/2014/main" id="{EAF6B04C-8FA1-7C59-523E-911515E8FD37}"/>
              </a:ext>
            </a:extLst>
          </p:cNvPr>
          <p:cNvSpPr txBox="1">
            <a:spLocks/>
          </p:cNvSpPr>
          <p:nvPr/>
        </p:nvSpPr>
        <p:spPr>
          <a:xfrm>
            <a:off x="839416" y="1839514"/>
            <a:ext cx="4267347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>
              <a:lnSpc>
                <a:spcPct val="100000"/>
              </a:lnSpc>
              <a:spcAft>
                <a:spcPts val="0"/>
              </a:spcAft>
              <a:tabLst/>
              <a:defRPr/>
            </a:pPr>
            <a:r>
              <a:rPr lang="en-US" sz="2000" noProof="0">
                <a:latin typeface="Tenorite"/>
              </a:rPr>
              <a:t>Slow Charge Collection</a:t>
            </a:r>
          </a:p>
          <a:p>
            <a:pPr marL="144000" indent="-144000">
              <a:lnSpc>
                <a:spcPct val="100000"/>
              </a:lnSpc>
              <a:spcAft>
                <a:spcPts val="0"/>
              </a:spcAft>
              <a:tabLst/>
              <a:defRPr/>
            </a:pPr>
            <a:r>
              <a:rPr lang="en-US" sz="2000" noProof="0">
                <a:latin typeface="Tenorite"/>
              </a:rPr>
              <a:t>More shared charge (Higher Spatial Resolution)</a:t>
            </a:r>
          </a:p>
          <a:p>
            <a:pPr marL="144000" indent="-144000">
              <a:lnSpc>
                <a:spcPct val="100000"/>
              </a:lnSpc>
              <a:spcAft>
                <a:spcPts val="0"/>
              </a:spcAft>
              <a:tabLst/>
              <a:defRPr/>
            </a:pPr>
            <a:r>
              <a:rPr lang="en-US" sz="2000" noProof="0">
                <a:latin typeface="Tenorite"/>
              </a:rPr>
              <a:t>Low efficiency at High Thresholds  </a:t>
            </a:r>
          </a:p>
        </p:txBody>
      </p:sp>
      <p:pic>
        <p:nvPicPr>
          <p:cNvPr id="34" name="Imagen 33" descr="Diagrama&#10;&#10;El contenido generado por IA puede ser incorrecto.">
            <a:extLst>
              <a:ext uri="{FF2B5EF4-FFF2-40B4-BE49-F238E27FC236}">
                <a16:creationId xmlns:a16="http://schemas.microsoft.com/office/drawing/2014/main" id="{A89EE85D-ADA2-20C9-FCD9-A3A9DAC50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554" y="3521454"/>
            <a:ext cx="4267200" cy="2394173"/>
          </a:xfrm>
          <a:prstGeom prst="rect">
            <a:avLst/>
          </a:prstGeom>
        </p:spPr>
      </p:pic>
      <p:pic>
        <p:nvPicPr>
          <p:cNvPr id="35" name="Imagen 34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F0135CEE-BAC2-6F9C-DB73-186618A83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3521454"/>
            <a:ext cx="4267200" cy="2394173"/>
          </a:xfrm>
          <a:prstGeom prst="rect">
            <a:avLst/>
          </a:prstGeom>
        </p:spPr>
      </p:pic>
      <p:pic>
        <p:nvPicPr>
          <p:cNvPr id="36" name="Picture 2" descr="A blue screen with arrows&#10;&#10;AI-generated content may be incorrect.">
            <a:extLst>
              <a:ext uri="{FF2B5EF4-FFF2-40B4-BE49-F238E27FC236}">
                <a16:creationId xmlns:a16="http://schemas.microsoft.com/office/drawing/2014/main" id="{4F68EC7C-19B2-E5C6-81F3-52312F7A2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6" y="3521454"/>
            <a:ext cx="4270616" cy="2394000"/>
          </a:xfrm>
          <a:prstGeom prst="rect">
            <a:avLst/>
          </a:prstGeom>
        </p:spPr>
      </p:pic>
      <p:pic>
        <p:nvPicPr>
          <p:cNvPr id="37" name="Picture 4" descr="A screen shot of a blue screen&#10;&#10;AI-generated content may be incorrect.">
            <a:extLst>
              <a:ext uri="{FF2B5EF4-FFF2-40B4-BE49-F238E27FC236}">
                <a16:creationId xmlns:a16="http://schemas.microsoft.com/office/drawing/2014/main" id="{B049DC0C-77C7-89F4-87FA-FBFF6034F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7970" y="3524740"/>
            <a:ext cx="4266620" cy="2394000"/>
          </a:xfrm>
          <a:prstGeom prst="rect">
            <a:avLst/>
          </a:prstGeom>
        </p:spPr>
      </p:pic>
      <p:grpSp>
        <p:nvGrpSpPr>
          <p:cNvPr id="49" name="Grupo 48">
            <a:extLst>
              <a:ext uri="{FF2B5EF4-FFF2-40B4-BE49-F238E27FC236}">
                <a16:creationId xmlns:a16="http://schemas.microsoft.com/office/drawing/2014/main" id="{1E20918B-A444-7F04-130F-6D08071E6A02}"/>
              </a:ext>
            </a:extLst>
          </p:cNvPr>
          <p:cNvGrpSpPr/>
          <p:nvPr/>
        </p:nvGrpSpPr>
        <p:grpSpPr>
          <a:xfrm>
            <a:off x="4521200" y="3606320"/>
            <a:ext cx="2956560" cy="1768320"/>
            <a:chOff x="4521200" y="3606320"/>
            <a:chExt cx="2956560" cy="1768320"/>
          </a:xfrm>
        </p:grpSpPr>
        <p:grpSp>
          <p:nvGrpSpPr>
            <p:cNvPr id="43" name="Grupo 42">
              <a:extLst>
                <a:ext uri="{FF2B5EF4-FFF2-40B4-BE49-F238E27FC236}">
                  <a16:creationId xmlns:a16="http://schemas.microsoft.com/office/drawing/2014/main" id="{FBD763C3-7087-C0BB-C36D-ABB0CFC58F8F}"/>
                </a:ext>
              </a:extLst>
            </p:cNvPr>
            <p:cNvGrpSpPr/>
            <p:nvPr/>
          </p:nvGrpSpPr>
          <p:grpSpPr>
            <a:xfrm>
              <a:off x="4521200" y="3606320"/>
              <a:ext cx="2956560" cy="584775"/>
              <a:chOff x="4521200" y="3606320"/>
              <a:chExt cx="2956560" cy="584775"/>
            </a:xfrm>
          </p:grpSpPr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CABAD288-973F-8794-5C5F-6E6F3B57188E}"/>
                  </a:ext>
                </a:extLst>
              </p:cNvPr>
              <p:cNvSpPr txBox="1"/>
              <p:nvPr/>
            </p:nvSpPr>
            <p:spPr>
              <a:xfrm>
                <a:off x="5367145" y="3606320"/>
                <a:ext cx="10038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/>
                  <a:t>Depleted</a:t>
                </a:r>
              </a:p>
              <a:p>
                <a:pPr algn="ctr"/>
                <a:r>
                  <a:rPr lang="en-US" sz="1600"/>
                  <a:t>Region</a:t>
                </a:r>
              </a:p>
            </p:txBody>
          </p:sp>
          <p:cxnSp>
            <p:nvCxnSpPr>
              <p:cNvPr id="38" name="Conector recto de flecha 37">
                <a:extLst>
                  <a:ext uri="{FF2B5EF4-FFF2-40B4-BE49-F238E27FC236}">
                    <a16:creationId xmlns:a16="http://schemas.microsoft.com/office/drawing/2014/main" id="{F6F56C6A-0251-2074-D933-32581BE9DE2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21200" y="3779520"/>
                <a:ext cx="833120" cy="28448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recto de flecha 41">
                <a:extLst>
                  <a:ext uri="{FF2B5EF4-FFF2-40B4-BE49-F238E27FC236}">
                    <a16:creationId xmlns:a16="http://schemas.microsoft.com/office/drawing/2014/main" id="{D8AEFC18-B4AC-B17F-2874-1F6E6E069768}"/>
                  </a:ext>
                </a:extLst>
              </p:cNvPr>
              <p:cNvCxnSpPr/>
              <p:nvPr/>
            </p:nvCxnSpPr>
            <p:spPr>
              <a:xfrm>
                <a:off x="6370946" y="3779520"/>
                <a:ext cx="1106814" cy="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Conector recto de flecha 43">
              <a:extLst>
                <a:ext uri="{FF2B5EF4-FFF2-40B4-BE49-F238E27FC236}">
                  <a16:creationId xmlns:a16="http://schemas.microsoft.com/office/drawing/2014/main" id="{9A70A709-DE1F-5F1D-B70A-1BB6B11FE83A}"/>
                </a:ext>
              </a:extLst>
            </p:cNvPr>
            <p:cNvCxnSpPr>
              <a:cxnSpLocks/>
            </p:cNvCxnSpPr>
            <p:nvPr/>
          </p:nvCxnSpPr>
          <p:spPr>
            <a:xfrm>
              <a:off x="6289040" y="4064000"/>
              <a:ext cx="690880" cy="131064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2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86CF40F-EB38-4710-B872-70E4570AD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Diego Alexander Watko Zerecero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EF04F72-36ED-E50C-2A00-F62226CD8343}"/>
              </a:ext>
            </a:extLst>
          </p:cNvPr>
          <p:cNvSpPr txBox="1">
            <a:spLocks/>
          </p:cNvSpPr>
          <p:nvPr/>
        </p:nvSpPr>
        <p:spPr>
          <a:xfrm>
            <a:off x="462634" y="284893"/>
            <a:ext cx="10385894" cy="9317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Details of APTS Chip ID 27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403E96-8C34-5F9E-D6CB-0E3B5FAE3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36" y="1849324"/>
            <a:ext cx="5317717" cy="3988288"/>
          </a:xfrm>
          <a:prstGeom prst="rect">
            <a:avLst/>
          </a:prstGeom>
        </p:spPr>
      </p:pic>
      <p:sp>
        <p:nvSpPr>
          <p:cNvPr id="5" name="Textplatzhalter 8">
            <a:extLst>
              <a:ext uri="{FF2B5EF4-FFF2-40B4-BE49-F238E27FC236}">
                <a16:creationId xmlns:a16="http://schemas.microsoft.com/office/drawing/2014/main" id="{93868D3E-434B-EE82-C0AB-45F755A76271}"/>
              </a:ext>
            </a:extLst>
          </p:cNvPr>
          <p:cNvSpPr txBox="1">
            <a:spLocks/>
          </p:cNvSpPr>
          <p:nvPr/>
        </p:nvSpPr>
        <p:spPr>
          <a:xfrm>
            <a:off x="6249170" y="1904563"/>
            <a:ext cx="565835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>
              <a:lnSpc>
                <a:spcPct val="100000"/>
              </a:lnSpc>
              <a:spcAft>
                <a:spcPts val="0"/>
              </a:spcAft>
              <a:tabLst/>
              <a:defRPr/>
            </a:pPr>
            <a:r>
              <a:rPr lang="en-US" sz="2000" noProof="0">
                <a:latin typeface="Tenorite"/>
              </a:rPr>
              <a:t>Layout: N-Gap</a:t>
            </a:r>
          </a:p>
          <a:p>
            <a:pPr marL="144000" indent="-144000">
              <a:lnSpc>
                <a:spcPct val="100000"/>
              </a:lnSpc>
              <a:spcAft>
                <a:spcPts val="0"/>
              </a:spcAft>
              <a:tabLst/>
              <a:defRPr/>
            </a:pPr>
            <a:r>
              <a:rPr lang="en-US" sz="2000">
                <a:latin typeface="Tenorite"/>
              </a:rPr>
              <a:t>Gap Size: 2.5 µm</a:t>
            </a:r>
            <a:endParaRPr lang="en-US" sz="2000" noProof="0">
              <a:latin typeface="Tenorite"/>
            </a:endParaRPr>
          </a:p>
          <a:p>
            <a:pPr marL="144000" indent="-144000">
              <a:lnSpc>
                <a:spcPct val="100000"/>
              </a:lnSpc>
              <a:spcAft>
                <a:spcPts val="0"/>
              </a:spcAft>
              <a:tabLst/>
              <a:defRPr/>
            </a:pPr>
            <a:r>
              <a:rPr lang="en-US" sz="2000" noProof="0">
                <a:latin typeface="Tenorite"/>
              </a:rPr>
              <a:t>Die size: 1.5 mm × 1.5 mm</a:t>
            </a:r>
          </a:p>
          <a:p>
            <a:pPr marL="144000" indent="-144000">
              <a:lnSpc>
                <a:spcPct val="100000"/>
              </a:lnSpc>
              <a:spcAft>
                <a:spcPts val="0"/>
              </a:spcAft>
              <a:tabLst/>
              <a:defRPr/>
            </a:pPr>
            <a:r>
              <a:rPr lang="en-US" sz="2000" noProof="0">
                <a:latin typeface="Tenorite"/>
              </a:rPr>
              <a:t>Matrix: 6 × 6 pixels</a:t>
            </a:r>
          </a:p>
          <a:p>
            <a:pPr marL="144000" indent="-144000">
              <a:lnSpc>
                <a:spcPct val="100000"/>
              </a:lnSpc>
              <a:spcAft>
                <a:spcPts val="0"/>
              </a:spcAft>
              <a:tabLst/>
              <a:defRPr/>
            </a:pPr>
            <a:r>
              <a:rPr lang="en-US" sz="2000" noProof="0">
                <a:latin typeface="Tenorite"/>
              </a:rPr>
              <a:t>Readout: Direct analogue of central 4 × 4 pixels</a:t>
            </a:r>
          </a:p>
          <a:p>
            <a:pPr marL="144000" indent="-144000">
              <a:lnSpc>
                <a:spcPct val="100000"/>
              </a:lnSpc>
              <a:spcAft>
                <a:spcPts val="0"/>
              </a:spcAft>
              <a:tabLst/>
              <a:defRPr/>
            </a:pPr>
            <a:r>
              <a:rPr lang="en-US" sz="2000" noProof="0">
                <a:latin typeface="Tenorite"/>
              </a:rPr>
              <a:t>Pixel Pitch 15 µm × 15 µm</a:t>
            </a:r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id="{7EFAD0DF-11F6-E918-5919-EFA3090A03A7}"/>
              </a:ext>
            </a:extLst>
          </p:cNvPr>
          <p:cNvGrpSpPr/>
          <p:nvPr/>
        </p:nvGrpSpPr>
        <p:grpSpPr>
          <a:xfrm>
            <a:off x="6736872" y="4515416"/>
            <a:ext cx="4682942" cy="1650451"/>
            <a:chOff x="7101070" y="4952328"/>
            <a:chExt cx="4682942" cy="1650451"/>
          </a:xfrm>
        </p:grpSpPr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96094073-B545-E764-6427-87F5E8E7738B}"/>
                </a:ext>
              </a:extLst>
            </p:cNvPr>
            <p:cNvGrpSpPr/>
            <p:nvPr/>
          </p:nvGrpSpPr>
          <p:grpSpPr>
            <a:xfrm>
              <a:off x="7865735" y="5025649"/>
              <a:ext cx="2733675" cy="1577130"/>
              <a:chOff x="1012723" y="1666754"/>
              <a:chExt cx="2348680" cy="1533149"/>
            </a:xfrm>
          </p:grpSpPr>
          <p:cxnSp>
            <p:nvCxnSpPr>
              <p:cNvPr id="25" name="Conector recto 24">
                <a:extLst>
                  <a:ext uri="{FF2B5EF4-FFF2-40B4-BE49-F238E27FC236}">
                    <a16:creationId xmlns:a16="http://schemas.microsoft.com/office/drawing/2014/main" id="{D87908D2-DBDA-3552-409B-2B34A409D4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2723" y="1738660"/>
                <a:ext cx="0" cy="51834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cto 25">
                <a:extLst>
                  <a:ext uri="{FF2B5EF4-FFF2-40B4-BE49-F238E27FC236}">
                    <a16:creationId xmlns:a16="http://schemas.microsoft.com/office/drawing/2014/main" id="{8B1FDA7E-6C70-67F2-048C-B0778967FB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2723" y="1997833"/>
                <a:ext cx="40059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riángulo isósceles 26">
                <a:extLst>
                  <a:ext uri="{FF2B5EF4-FFF2-40B4-BE49-F238E27FC236}">
                    <a16:creationId xmlns:a16="http://schemas.microsoft.com/office/drawing/2014/main" id="{05639EE9-AC7F-B1C7-216E-B33989206CA8}"/>
                  </a:ext>
                </a:extLst>
              </p:cNvPr>
              <p:cNvSpPr/>
              <p:nvPr/>
            </p:nvSpPr>
            <p:spPr>
              <a:xfrm rot="5400000">
                <a:off x="1319962" y="1830917"/>
                <a:ext cx="518346" cy="333832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err="1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Conector recto 27">
                <a:extLst>
                  <a:ext uri="{FF2B5EF4-FFF2-40B4-BE49-F238E27FC236}">
                    <a16:creationId xmlns:a16="http://schemas.microsoft.com/office/drawing/2014/main" id="{B6B4881A-0B37-3801-D6BB-AF97874E83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9602" y="1738660"/>
                <a:ext cx="0" cy="51834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cto 28">
                <a:extLst>
                  <a:ext uri="{FF2B5EF4-FFF2-40B4-BE49-F238E27FC236}">
                    <a16:creationId xmlns:a16="http://schemas.microsoft.com/office/drawing/2014/main" id="{6381EE8D-7D55-B950-BE69-8E77CD6978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9602" y="1997833"/>
                <a:ext cx="8011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5E205BE0-8840-6B15-8056-3CA7C552E4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0201" y="1997833"/>
                <a:ext cx="0" cy="66644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cto 30">
                <a:extLst>
                  <a:ext uri="{FF2B5EF4-FFF2-40B4-BE49-F238E27FC236}">
                    <a16:creationId xmlns:a16="http://schemas.microsoft.com/office/drawing/2014/main" id="{C52ADF1E-EE32-57DA-85B2-F1DCE9E6CB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06668" y="2664278"/>
                <a:ext cx="26706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cto 31">
                <a:extLst>
                  <a:ext uri="{FF2B5EF4-FFF2-40B4-BE49-F238E27FC236}">
                    <a16:creationId xmlns:a16="http://schemas.microsoft.com/office/drawing/2014/main" id="{98CFF753-D373-A256-480D-49B8323089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06668" y="2755606"/>
                <a:ext cx="26706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cto 32">
                <a:extLst>
                  <a:ext uri="{FF2B5EF4-FFF2-40B4-BE49-F238E27FC236}">
                    <a16:creationId xmlns:a16="http://schemas.microsoft.com/office/drawing/2014/main" id="{D9943B64-7899-E3E2-AF74-8C36E9DF79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0201" y="2755606"/>
                <a:ext cx="0" cy="14809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cto 33">
                <a:extLst>
                  <a:ext uri="{FF2B5EF4-FFF2-40B4-BE49-F238E27FC236}">
                    <a16:creationId xmlns:a16="http://schemas.microsoft.com/office/drawing/2014/main" id="{84F15EB5-5778-5DCA-4EC7-9E28294DC8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40201" y="2934471"/>
                <a:ext cx="66766" cy="11733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cto 34">
                <a:extLst>
                  <a:ext uri="{FF2B5EF4-FFF2-40B4-BE49-F238E27FC236}">
                    <a16:creationId xmlns:a16="http://schemas.microsoft.com/office/drawing/2014/main" id="{870B423F-5ECB-C164-1E53-2C949373DF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0201" y="3051804"/>
                <a:ext cx="0" cy="14809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riángulo isósceles 35">
                <a:extLst>
                  <a:ext uri="{FF2B5EF4-FFF2-40B4-BE49-F238E27FC236}">
                    <a16:creationId xmlns:a16="http://schemas.microsoft.com/office/drawing/2014/main" id="{82D9FF7B-A59C-82DB-5A84-7204DAC24B31}"/>
                  </a:ext>
                </a:extLst>
              </p:cNvPr>
              <p:cNvSpPr/>
              <p:nvPr/>
            </p:nvSpPr>
            <p:spPr>
              <a:xfrm rot="5400000">
                <a:off x="2416501" y="1784607"/>
                <a:ext cx="662157" cy="426451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err="1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7" name="Conector recto 36">
                <a:extLst>
                  <a:ext uri="{FF2B5EF4-FFF2-40B4-BE49-F238E27FC236}">
                    <a16:creationId xmlns:a16="http://schemas.microsoft.com/office/drawing/2014/main" id="{6DBDDE74-35D1-CD6B-AB10-EF8C69F8FC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60804" y="1993783"/>
                <a:ext cx="400599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1BC0256E-EAB1-DE99-ACDE-C1A4CB31AA7C}"/>
                </a:ext>
              </a:extLst>
            </p:cNvPr>
            <p:cNvSpPr txBox="1"/>
            <p:nvPr/>
          </p:nvSpPr>
          <p:spPr>
            <a:xfrm>
              <a:off x="8085127" y="5661003"/>
              <a:ext cx="8329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Sensor Diode</a:t>
              </a:r>
            </a:p>
          </p:txBody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213C9628-E079-ECCC-EBC4-556E10096964}"/>
                </a:ext>
              </a:extLst>
            </p:cNvPr>
            <p:cNvSpPr txBox="1"/>
            <p:nvPr/>
          </p:nvSpPr>
          <p:spPr>
            <a:xfrm>
              <a:off x="9255739" y="5921009"/>
              <a:ext cx="8329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Cinj</a:t>
              </a:r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838ADDA2-1FE9-464C-FE45-19AA69BE42D9}"/>
                </a:ext>
              </a:extLst>
            </p:cNvPr>
            <p:cNvSpPr txBox="1"/>
            <p:nvPr/>
          </p:nvSpPr>
          <p:spPr>
            <a:xfrm rot="16200000">
              <a:off x="9318003" y="5199537"/>
              <a:ext cx="8329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Amp</a:t>
              </a:r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37C470A2-BBFB-DF53-B08E-49DADCC6E0F8}"/>
                </a:ext>
              </a:extLst>
            </p:cNvPr>
            <p:cNvSpPr txBox="1"/>
            <p:nvPr/>
          </p:nvSpPr>
          <p:spPr>
            <a:xfrm>
              <a:off x="7101070" y="5192782"/>
              <a:ext cx="8329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p-sub</a:t>
              </a:r>
            </a:p>
          </p:txBody>
        </p: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38C863D2-3274-737D-A900-7EA84EF5B999}"/>
                </a:ext>
              </a:extLst>
            </p:cNvPr>
            <p:cNvSpPr txBox="1"/>
            <p:nvPr/>
          </p:nvSpPr>
          <p:spPr>
            <a:xfrm>
              <a:off x="10599410" y="5192782"/>
              <a:ext cx="11846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Read out</a:t>
              </a:r>
            </a:p>
          </p:txBody>
        </p:sp>
      </p:grpSp>
      <p:sp>
        <p:nvSpPr>
          <p:cNvPr id="4" name="Textplatzhalter 8">
            <a:extLst>
              <a:ext uri="{FF2B5EF4-FFF2-40B4-BE49-F238E27FC236}">
                <a16:creationId xmlns:a16="http://schemas.microsoft.com/office/drawing/2014/main" id="{611BA537-8BC8-005A-1123-37728A8065C4}"/>
              </a:ext>
            </a:extLst>
          </p:cNvPr>
          <p:cNvSpPr txBox="1">
            <a:spLocks/>
          </p:cNvSpPr>
          <p:nvPr/>
        </p:nvSpPr>
        <p:spPr>
          <a:xfrm>
            <a:off x="6249170" y="1447537"/>
            <a:ext cx="5658347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  <a:tabLst/>
              <a:defRPr/>
            </a:pPr>
            <a:r>
              <a:rPr lang="da-DK" sz="2000"/>
              <a:t>From diode to analog voltage</a:t>
            </a:r>
          </a:p>
          <a:p>
            <a:pPr marL="144000" indent="-144000">
              <a:lnSpc>
                <a:spcPct val="100000"/>
              </a:lnSpc>
              <a:spcAft>
                <a:spcPts val="0"/>
              </a:spcAft>
              <a:tabLst/>
              <a:defRPr/>
            </a:pPr>
            <a:r>
              <a:rPr lang="en-US" sz="2000">
                <a:latin typeface="Tenorite"/>
              </a:rPr>
              <a:t>The diode collects electrons and makes a small voltage step on the pixel node.</a:t>
            </a:r>
          </a:p>
          <a:p>
            <a:pPr marL="144000" indent="-144000">
              <a:lnSpc>
                <a:spcPct val="100000"/>
              </a:lnSpc>
              <a:spcAft>
                <a:spcPts val="0"/>
              </a:spcAft>
              <a:tabLst/>
              <a:defRPr/>
            </a:pPr>
            <a:r>
              <a:rPr lang="en-US" sz="2000">
                <a:latin typeface="Tenorite"/>
              </a:rPr>
              <a:t>A tiny amplifier copies/boosts that voltage to the analog output.</a:t>
            </a:r>
          </a:p>
          <a:p>
            <a:pPr marL="144000" indent="-144000">
              <a:lnSpc>
                <a:spcPct val="100000"/>
              </a:lnSpc>
              <a:spcAft>
                <a:spcPts val="0"/>
              </a:spcAft>
              <a:tabLst/>
              <a:defRPr/>
            </a:pPr>
            <a:r>
              <a:rPr lang="en-US" sz="2000">
                <a:latin typeface="Tenorite"/>
              </a:rPr>
              <a:t>A gentle reset current brings the node back to baseline after the pulse.</a:t>
            </a:r>
          </a:p>
          <a:p>
            <a:pPr marL="144000" indent="-144000">
              <a:lnSpc>
                <a:spcPct val="100000"/>
              </a:lnSpc>
              <a:spcAft>
                <a:spcPts val="0"/>
              </a:spcAft>
              <a:tabLst/>
              <a:defRPr/>
            </a:pPr>
            <a:r>
              <a:rPr lang="en-US" sz="2000">
                <a:latin typeface="Tenorite"/>
              </a:rPr>
              <a:t>For tests, a small injection capacitor (C_inj) can fake a hit with a voltage step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E479EE8-2E97-85A9-DC90-3440EE753EDC}"/>
              </a:ext>
            </a:extLst>
          </p:cNvPr>
          <p:cNvSpPr txBox="1"/>
          <p:nvPr/>
        </p:nvSpPr>
        <p:spPr>
          <a:xfrm>
            <a:off x="9724512" y="5819336"/>
            <a:ext cx="2351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Simplified structure</a:t>
            </a:r>
          </a:p>
          <a:p>
            <a:pPr algn="ctr"/>
            <a:r>
              <a:rPr lang="en-US" b="1">
                <a:solidFill>
                  <a:schemeClr val="accent2"/>
                </a:solidFill>
              </a:rPr>
              <a:t>of the electronics</a:t>
            </a:r>
          </a:p>
        </p:txBody>
      </p:sp>
    </p:spTree>
    <p:extLst>
      <p:ext uri="{BB962C8B-B14F-4D97-AF65-F5344CB8AC3E}">
        <p14:creationId xmlns:p14="http://schemas.microsoft.com/office/powerpoint/2010/main" val="252295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aph showing a blue line&#10;&#10;AI-generated content may be incorrect.">
            <a:extLst>
              <a:ext uri="{FF2B5EF4-FFF2-40B4-BE49-F238E27FC236}">
                <a16:creationId xmlns:a16="http://schemas.microsoft.com/office/drawing/2014/main" id="{0C743293-B44A-B1A3-7198-28630CB39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560" y="0"/>
            <a:ext cx="8000679" cy="482053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4B8890A-BAC1-6D3D-28D6-839BCBEE8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2089406" cy="451098"/>
          </a:xfrm>
        </p:spPr>
        <p:txBody>
          <a:bodyPr/>
          <a:lstStyle/>
          <a:p>
            <a:r>
              <a:rPr lang="en-US" noProof="0"/>
              <a:t>Waveform Analysis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5C43EE-1210-4D47-C254-E65DAB58E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416" y="6554527"/>
            <a:ext cx="9901099" cy="186841"/>
          </a:xfrm>
        </p:spPr>
        <p:txBody>
          <a:bodyPr/>
          <a:lstStyle/>
          <a:p>
            <a:r>
              <a:rPr lang="en-US" noProof="0"/>
              <a:t>Diego Alexander Watko Zerecero</a:t>
            </a:r>
          </a:p>
        </p:txBody>
      </p:sp>
      <p:cxnSp>
        <p:nvCxnSpPr>
          <p:cNvPr id="7" name="Straight Arrow Connector 27">
            <a:extLst>
              <a:ext uri="{FF2B5EF4-FFF2-40B4-BE49-F238E27FC236}">
                <a16:creationId xmlns:a16="http://schemas.microsoft.com/office/drawing/2014/main" id="{59518AE3-97EC-CB0C-2D33-F36672BCD974}"/>
              </a:ext>
            </a:extLst>
          </p:cNvPr>
          <p:cNvCxnSpPr>
            <a:cxnSpLocks/>
          </p:cNvCxnSpPr>
          <p:nvPr/>
        </p:nvCxnSpPr>
        <p:spPr>
          <a:xfrm>
            <a:off x="6083825" y="2493269"/>
            <a:ext cx="16530" cy="1609512"/>
          </a:xfrm>
          <a:prstGeom prst="straightConnector1">
            <a:avLst/>
          </a:prstGeom>
          <a:ln w="38100" cap="flat" cmpd="sng" algn="ctr">
            <a:solidFill>
              <a:srgbClr val="92D05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8952D065-C350-0995-360A-8ACD65BF53B3}"/>
              </a:ext>
            </a:extLst>
          </p:cNvPr>
          <p:cNvCxnSpPr>
            <a:cxnSpLocks/>
          </p:cNvCxnSpPr>
          <p:nvPr/>
        </p:nvCxnSpPr>
        <p:spPr>
          <a:xfrm>
            <a:off x="4338208" y="4140403"/>
            <a:ext cx="6412805" cy="0"/>
          </a:xfrm>
          <a:prstGeom prst="line">
            <a:avLst/>
          </a:prstGeom>
          <a:ln w="38100" cap="flat" cmpd="sng" algn="ctr">
            <a:solidFill>
              <a:srgbClr val="FFCC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1F33E46-ACEF-8927-0C6C-2655E5C41EA1}"/>
              </a:ext>
            </a:extLst>
          </p:cNvPr>
          <p:cNvSpPr txBox="1">
            <a:spLocks/>
          </p:cNvSpPr>
          <p:nvPr/>
        </p:nvSpPr>
        <p:spPr>
          <a:xfrm>
            <a:off x="9147120" y="3534391"/>
            <a:ext cx="1273953" cy="3463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noProof="0">
                <a:solidFill>
                  <a:srgbClr val="FFCC00"/>
                </a:solidFill>
              </a:rPr>
              <a:t>Baseline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7570258-D187-FB97-6D9F-CD3D921AFF99}"/>
              </a:ext>
            </a:extLst>
          </p:cNvPr>
          <p:cNvSpPr txBox="1">
            <a:spLocks/>
          </p:cNvSpPr>
          <p:nvPr/>
        </p:nvSpPr>
        <p:spPr>
          <a:xfrm>
            <a:off x="5311771" y="1980043"/>
            <a:ext cx="1577168" cy="3719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noProof="0">
                <a:solidFill>
                  <a:srgbClr val="92D050"/>
                </a:solidFill>
              </a:rPr>
              <a:t>Amplitude</a:t>
            </a:r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CB49E363-A301-97CC-228E-E876BF9E21B1}"/>
              </a:ext>
            </a:extLst>
          </p:cNvPr>
          <p:cNvSpPr txBox="1">
            <a:spLocks/>
          </p:cNvSpPr>
          <p:nvPr/>
        </p:nvSpPr>
        <p:spPr>
          <a:xfrm>
            <a:off x="348994" y="4735765"/>
            <a:ext cx="8087083" cy="17332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 algn="just">
              <a:spcAft>
                <a:spcPts val="600"/>
              </a:spcAft>
            </a:pPr>
            <a:r>
              <a:rPr lang="en-US" sz="1600" noProof="0"/>
              <a:t>Baseline (BL): Mean of pre-signal samples; used to remove DC offsets per waveform.</a:t>
            </a:r>
          </a:p>
          <a:p>
            <a:pPr marL="144000" indent="-144000" algn="just">
              <a:spcAft>
                <a:spcPts val="600"/>
              </a:spcAft>
            </a:pPr>
            <a:r>
              <a:rPr lang="en-US" sz="1600" noProof="0"/>
              <a:t>Noise (σ): RMS fluctuation around BL; higher σ means harder hit discrimination.</a:t>
            </a:r>
          </a:p>
          <a:p>
            <a:pPr marL="144000" indent="-144000" algn="just">
              <a:spcAft>
                <a:spcPts val="600"/>
              </a:spcAft>
            </a:pPr>
            <a:r>
              <a:rPr lang="en-US" sz="1600" noProof="0"/>
              <a:t>Amplitude (A): Peak height above BL (Max − BL) in ADC counts.</a:t>
            </a:r>
          </a:p>
          <a:p>
            <a:pPr marL="144000" indent="-144000" algn="just">
              <a:spcAft>
                <a:spcPts val="600"/>
              </a:spcAft>
            </a:pPr>
            <a:r>
              <a:rPr lang="en-US" sz="1600" noProof="0"/>
              <a:t>S/N: Ratio of signal strength to noise (𝐴/𝜎); higher is better.</a:t>
            </a:r>
          </a:p>
          <a:p>
            <a:pPr marL="144000" indent="-144000" algn="just">
              <a:spcAft>
                <a:spcPts val="600"/>
              </a:spcAft>
            </a:pPr>
            <a:r>
              <a:rPr lang="en-US" sz="1600" noProof="0"/>
              <a:t>ADC: Analog-to-Digital Converter; digitizes the analog voltage into discrete counts.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06DA4C9-ED5F-2B42-312E-28685F0274EA}"/>
              </a:ext>
            </a:extLst>
          </p:cNvPr>
          <p:cNvSpPr/>
          <p:nvPr/>
        </p:nvSpPr>
        <p:spPr>
          <a:xfrm>
            <a:off x="4342514" y="3958765"/>
            <a:ext cx="1190705" cy="340661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noProof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C285060-888D-C624-BAEA-4393F593A93C}"/>
              </a:ext>
            </a:extLst>
          </p:cNvPr>
          <p:cNvSpPr txBox="1">
            <a:spLocks/>
          </p:cNvSpPr>
          <p:nvPr/>
        </p:nvSpPr>
        <p:spPr>
          <a:xfrm>
            <a:off x="4485150" y="3599299"/>
            <a:ext cx="905432" cy="34065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noProof="0">
                <a:solidFill>
                  <a:schemeClr val="accent2"/>
                </a:solidFill>
              </a:rPr>
              <a:t>Noise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F525ADD-29C7-ECC3-9AA2-C7C76114532D}"/>
              </a:ext>
            </a:extLst>
          </p:cNvPr>
          <p:cNvSpPr txBox="1"/>
          <p:nvPr/>
        </p:nvSpPr>
        <p:spPr>
          <a:xfrm>
            <a:off x="8881428" y="5080236"/>
            <a:ext cx="286195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1800" b="1" noProof="0"/>
              <a:t>Voltage test-pulse scan:</a:t>
            </a:r>
            <a:r>
              <a:rPr lang="en-US" sz="1800" noProof="0"/>
              <a:t> </a:t>
            </a:r>
            <a:r>
              <a:rPr lang="en-US" sz="1800" b="1" noProof="0"/>
              <a:t>0 → 1200 mV</a:t>
            </a:r>
            <a:r>
              <a:rPr lang="en-US" sz="1800" noProof="0"/>
              <a:t> in </a:t>
            </a:r>
            <a:r>
              <a:rPr lang="en-US" sz="1800" b="1" noProof="0"/>
              <a:t>10 mV</a:t>
            </a:r>
            <a:r>
              <a:rPr lang="en-US" sz="1800" noProof="0"/>
              <a:t> </a:t>
            </a:r>
            <a:r>
              <a:rPr lang="en-US" sz="1800"/>
              <a:t>steps.</a:t>
            </a:r>
            <a:endParaRPr lang="en-US" sz="1800" b="1" noProof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5051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15BF642A-11A1-6A3B-9216-749B5471D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Diego Alexander Watko Zerecero</a:t>
            </a:r>
          </a:p>
        </p:txBody>
      </p:sp>
      <p:pic>
        <p:nvPicPr>
          <p:cNvPr id="18" name="Picture 17" descr="A graph showing a number of signals&#10;&#10;AI-generated content may be incorrect.">
            <a:extLst>
              <a:ext uri="{FF2B5EF4-FFF2-40B4-BE49-F238E27FC236}">
                <a16:creationId xmlns:a16="http://schemas.microsoft.com/office/drawing/2014/main" id="{539E0AE3-C905-8F79-D38F-678B0A240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72" y="3699259"/>
            <a:ext cx="4342877" cy="27941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D79B0D-19C1-E813-8DB4-47DF438A6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961" y="3611857"/>
            <a:ext cx="4342877" cy="2794140"/>
          </a:xfrm>
          <a:prstGeom prst="rect">
            <a:avLst/>
          </a:prstGeom>
        </p:spPr>
      </p:pic>
      <p:pic>
        <p:nvPicPr>
          <p:cNvPr id="7" name="Picture 2" descr="A blue line graph with numbers&#10;&#10;AI-generated content may be incorrect.">
            <a:extLst>
              <a:ext uri="{FF2B5EF4-FFF2-40B4-BE49-F238E27FC236}">
                <a16:creationId xmlns:a16="http://schemas.microsoft.com/office/drawing/2014/main" id="{B031BF9A-7080-E6C7-2527-AC5489D90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8374" y="817329"/>
            <a:ext cx="4342875" cy="2794140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525368CD-A59A-9178-2F14-AAD35050D6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666" y="817329"/>
            <a:ext cx="4637465" cy="279414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2D9006B4-9814-0342-53FE-4B1C224979B9}"/>
              </a:ext>
            </a:extLst>
          </p:cNvPr>
          <p:cNvSpPr txBox="1">
            <a:spLocks/>
          </p:cNvSpPr>
          <p:nvPr/>
        </p:nvSpPr>
        <p:spPr>
          <a:xfrm>
            <a:off x="176820" y="349611"/>
            <a:ext cx="11607192" cy="46822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Behavior of Waveforms at High and Low </a:t>
            </a:r>
            <a:r>
              <a:rPr lang="en-US"/>
              <a:t>Amplitude Test Pulse</a:t>
            </a:r>
            <a:endParaRPr lang="en-US" baseline="-2500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92265D6-3334-F284-0D26-C70E5B1084D5}"/>
              </a:ext>
            </a:extLst>
          </p:cNvPr>
          <p:cNvSpPr/>
          <p:nvPr/>
        </p:nvSpPr>
        <p:spPr>
          <a:xfrm>
            <a:off x="8268930" y="875070"/>
            <a:ext cx="589936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5AF319E-47F7-63A2-E1FD-B40592B74FD7}"/>
              </a:ext>
            </a:extLst>
          </p:cNvPr>
          <p:cNvSpPr/>
          <p:nvPr/>
        </p:nvSpPr>
        <p:spPr>
          <a:xfrm>
            <a:off x="3519949" y="855406"/>
            <a:ext cx="521110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617394E-96D6-0D16-60BE-0055970A6660}"/>
              </a:ext>
            </a:extLst>
          </p:cNvPr>
          <p:cNvSpPr/>
          <p:nvPr/>
        </p:nvSpPr>
        <p:spPr>
          <a:xfrm>
            <a:off x="3505201" y="3682180"/>
            <a:ext cx="521110" cy="2304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21040EA-6E49-7352-B540-1A932F841BED}"/>
              </a:ext>
            </a:extLst>
          </p:cNvPr>
          <p:cNvSpPr/>
          <p:nvPr/>
        </p:nvSpPr>
        <p:spPr>
          <a:xfrm>
            <a:off x="8268930" y="3770040"/>
            <a:ext cx="589936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0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B75DA-F2BD-0ED9-29E0-585D0212E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11FB07-8538-5DB0-2418-0A5E28EDE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Gain Curve Problem Code 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6D4DDC-CBAC-9CF9-61D8-A5759926D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416" y="6554527"/>
            <a:ext cx="9901099" cy="186841"/>
          </a:xfrm>
        </p:spPr>
        <p:txBody>
          <a:bodyPr/>
          <a:lstStyle/>
          <a:p>
            <a:r>
              <a:rPr lang="en-US" noProof="0"/>
              <a:t>Diego Alexander Watko Zerecero</a:t>
            </a:r>
          </a:p>
        </p:txBody>
      </p:sp>
      <p:pic>
        <p:nvPicPr>
          <p:cNvPr id="6" name="Picture 5" descr="A graph of a curve&#10;&#10;AI-generated content may be incorrect.">
            <a:extLst>
              <a:ext uri="{FF2B5EF4-FFF2-40B4-BE49-F238E27FC236}">
                <a16:creationId xmlns:a16="http://schemas.microsoft.com/office/drawing/2014/main" id="{EE9EED43-0099-1CA2-2D88-A8ADF7873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04" y="848189"/>
            <a:ext cx="5940000" cy="3578950"/>
          </a:xfrm>
          <a:prstGeom prst="rect">
            <a:avLst/>
          </a:prstGeom>
        </p:spPr>
      </p:pic>
      <p:pic>
        <p:nvPicPr>
          <p:cNvPr id="7" name="Picture 6" descr="A graph with lines and numbers&#10;&#10;AI-generated content may be incorrect.">
            <a:extLst>
              <a:ext uri="{FF2B5EF4-FFF2-40B4-BE49-F238E27FC236}">
                <a16:creationId xmlns:a16="http://schemas.microsoft.com/office/drawing/2014/main" id="{C154C2AA-775B-8F4F-34F6-F48555227A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553"/>
          <a:stretch>
            <a:fillRect/>
          </a:stretch>
        </p:blipFill>
        <p:spPr>
          <a:xfrm>
            <a:off x="5771258" y="2399071"/>
            <a:ext cx="6160238" cy="3888688"/>
          </a:xfrm>
          <a:prstGeom prst="rect">
            <a:avLst/>
          </a:prstGeom>
        </p:spPr>
      </p:pic>
      <p:pic>
        <p:nvPicPr>
          <p:cNvPr id="3" name="Picture 17" descr="A graph showing a number of signals&#10;&#10;AI-generated content may be incorrect.">
            <a:extLst>
              <a:ext uri="{FF2B5EF4-FFF2-40B4-BE49-F238E27FC236}">
                <a16:creationId xmlns:a16="http://schemas.microsoft.com/office/drawing/2014/main" id="{79A47735-FD48-7D96-A010-17F90BDB15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824"/>
          <a:stretch>
            <a:fillRect/>
          </a:stretch>
        </p:blipFill>
        <p:spPr>
          <a:xfrm>
            <a:off x="5901539" y="2446551"/>
            <a:ext cx="5882474" cy="3894668"/>
          </a:xfrm>
          <a:prstGeom prst="rect">
            <a:avLst/>
          </a:prstGeom>
        </p:spPr>
      </p:pic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B55E83E5-0742-B524-F3EA-D0A16BB6985F}"/>
              </a:ext>
            </a:extLst>
          </p:cNvPr>
          <p:cNvSpPr/>
          <p:nvPr/>
        </p:nvSpPr>
        <p:spPr>
          <a:xfrm>
            <a:off x="6495103" y="3625085"/>
            <a:ext cx="475691" cy="2326950"/>
          </a:xfrm>
          <a:custGeom>
            <a:avLst/>
            <a:gdLst>
              <a:gd name="connsiteX0" fmla="*/ 447828 w 447828"/>
              <a:gd name="connsiteY0" fmla="*/ 2150057 h 2150057"/>
              <a:gd name="connsiteX1" fmla="*/ 71908 w 447828"/>
              <a:gd name="connsiteY1" fmla="*/ 1217 h 2150057"/>
              <a:gd name="connsiteX2" fmla="*/ 788 w 447828"/>
              <a:gd name="connsiteY2" fmla="*/ 1840177 h 2150057"/>
              <a:gd name="connsiteX0" fmla="*/ 447828 w 447828"/>
              <a:gd name="connsiteY0" fmla="*/ 2155098 h 2155098"/>
              <a:gd name="connsiteX1" fmla="*/ 447828 w 447828"/>
              <a:gd name="connsiteY1" fmla="*/ 2155098 h 2155098"/>
              <a:gd name="connsiteX2" fmla="*/ 71908 w 447828"/>
              <a:gd name="connsiteY2" fmla="*/ 6258 h 2155098"/>
              <a:gd name="connsiteX3" fmla="*/ 788 w 447828"/>
              <a:gd name="connsiteY3" fmla="*/ 1845218 h 2155098"/>
              <a:gd name="connsiteX0" fmla="*/ 447828 w 447828"/>
              <a:gd name="connsiteY0" fmla="*/ 2150825 h 2150825"/>
              <a:gd name="connsiteX1" fmla="*/ 447828 w 447828"/>
              <a:gd name="connsiteY1" fmla="*/ 2150825 h 2150825"/>
              <a:gd name="connsiteX2" fmla="*/ 447828 w 447828"/>
              <a:gd name="connsiteY2" fmla="*/ 2150825 h 2150825"/>
              <a:gd name="connsiteX3" fmla="*/ 71908 w 447828"/>
              <a:gd name="connsiteY3" fmla="*/ 1985 h 2150825"/>
              <a:gd name="connsiteX4" fmla="*/ 788 w 447828"/>
              <a:gd name="connsiteY4" fmla="*/ 1840945 h 2150825"/>
              <a:gd name="connsiteX0" fmla="*/ 447828 w 447828"/>
              <a:gd name="connsiteY0" fmla="*/ 2151774 h 2151774"/>
              <a:gd name="connsiteX1" fmla="*/ 447828 w 447828"/>
              <a:gd name="connsiteY1" fmla="*/ 2151774 h 2151774"/>
              <a:gd name="connsiteX2" fmla="*/ 366548 w 447828"/>
              <a:gd name="connsiteY2" fmla="*/ 1532014 h 2151774"/>
              <a:gd name="connsiteX3" fmla="*/ 71908 w 447828"/>
              <a:gd name="connsiteY3" fmla="*/ 2934 h 2151774"/>
              <a:gd name="connsiteX4" fmla="*/ 788 w 447828"/>
              <a:gd name="connsiteY4" fmla="*/ 1841894 h 2151774"/>
              <a:gd name="connsiteX0" fmla="*/ 447828 w 447828"/>
              <a:gd name="connsiteY0" fmla="*/ 2152303 h 2152303"/>
              <a:gd name="connsiteX1" fmla="*/ 447828 w 447828"/>
              <a:gd name="connsiteY1" fmla="*/ 2152303 h 2152303"/>
              <a:gd name="connsiteX2" fmla="*/ 366548 w 447828"/>
              <a:gd name="connsiteY2" fmla="*/ 1532543 h 2152303"/>
              <a:gd name="connsiteX3" fmla="*/ 71908 w 447828"/>
              <a:gd name="connsiteY3" fmla="*/ 3463 h 2152303"/>
              <a:gd name="connsiteX4" fmla="*/ 788 w 447828"/>
              <a:gd name="connsiteY4" fmla="*/ 1842423 h 2152303"/>
              <a:gd name="connsiteX0" fmla="*/ 447828 w 447828"/>
              <a:gd name="connsiteY0" fmla="*/ 2152289 h 2152289"/>
              <a:gd name="connsiteX1" fmla="*/ 447828 w 447828"/>
              <a:gd name="connsiteY1" fmla="*/ 2152289 h 2152289"/>
              <a:gd name="connsiteX2" fmla="*/ 366548 w 447828"/>
              <a:gd name="connsiteY2" fmla="*/ 1532529 h 2152289"/>
              <a:gd name="connsiteX3" fmla="*/ 71908 w 447828"/>
              <a:gd name="connsiteY3" fmla="*/ 3449 h 2152289"/>
              <a:gd name="connsiteX4" fmla="*/ 788 w 447828"/>
              <a:gd name="connsiteY4" fmla="*/ 1842409 h 2152289"/>
              <a:gd name="connsiteX0" fmla="*/ 447828 w 447828"/>
              <a:gd name="connsiteY0" fmla="*/ 2152289 h 2152289"/>
              <a:gd name="connsiteX1" fmla="*/ 447828 w 447828"/>
              <a:gd name="connsiteY1" fmla="*/ 2152289 h 2152289"/>
              <a:gd name="connsiteX2" fmla="*/ 366548 w 447828"/>
              <a:gd name="connsiteY2" fmla="*/ 1532529 h 2152289"/>
              <a:gd name="connsiteX3" fmla="*/ 71908 w 447828"/>
              <a:gd name="connsiteY3" fmla="*/ 3449 h 2152289"/>
              <a:gd name="connsiteX4" fmla="*/ 788 w 447828"/>
              <a:gd name="connsiteY4" fmla="*/ 1842409 h 2152289"/>
              <a:gd name="connsiteX0" fmla="*/ 447828 w 447828"/>
              <a:gd name="connsiteY0" fmla="*/ 2152320 h 2152320"/>
              <a:gd name="connsiteX1" fmla="*/ 447828 w 447828"/>
              <a:gd name="connsiteY1" fmla="*/ 2152320 h 2152320"/>
              <a:gd name="connsiteX2" fmla="*/ 295428 w 447828"/>
              <a:gd name="connsiteY2" fmla="*/ 1522401 h 2152320"/>
              <a:gd name="connsiteX3" fmla="*/ 71908 w 447828"/>
              <a:gd name="connsiteY3" fmla="*/ 3480 h 2152320"/>
              <a:gd name="connsiteX4" fmla="*/ 788 w 447828"/>
              <a:gd name="connsiteY4" fmla="*/ 1842440 h 2152320"/>
              <a:gd name="connsiteX0" fmla="*/ 447828 w 447828"/>
              <a:gd name="connsiteY0" fmla="*/ 2152320 h 2152320"/>
              <a:gd name="connsiteX1" fmla="*/ 447828 w 447828"/>
              <a:gd name="connsiteY1" fmla="*/ 2152320 h 2152320"/>
              <a:gd name="connsiteX2" fmla="*/ 295428 w 447828"/>
              <a:gd name="connsiteY2" fmla="*/ 1522401 h 2152320"/>
              <a:gd name="connsiteX3" fmla="*/ 71908 w 447828"/>
              <a:gd name="connsiteY3" fmla="*/ 3480 h 2152320"/>
              <a:gd name="connsiteX4" fmla="*/ 788 w 447828"/>
              <a:gd name="connsiteY4" fmla="*/ 1842440 h 2152320"/>
              <a:gd name="connsiteX0" fmla="*/ 447828 w 447828"/>
              <a:gd name="connsiteY0" fmla="*/ 2152320 h 2152320"/>
              <a:gd name="connsiteX1" fmla="*/ 447828 w 447828"/>
              <a:gd name="connsiteY1" fmla="*/ 2152320 h 2152320"/>
              <a:gd name="connsiteX2" fmla="*/ 295428 w 447828"/>
              <a:gd name="connsiteY2" fmla="*/ 1522401 h 2152320"/>
              <a:gd name="connsiteX3" fmla="*/ 71908 w 447828"/>
              <a:gd name="connsiteY3" fmla="*/ 3480 h 2152320"/>
              <a:gd name="connsiteX4" fmla="*/ 788 w 447828"/>
              <a:gd name="connsiteY4" fmla="*/ 1842440 h 2152320"/>
              <a:gd name="connsiteX0" fmla="*/ 447828 w 447828"/>
              <a:gd name="connsiteY0" fmla="*/ 2151999 h 2151999"/>
              <a:gd name="connsiteX1" fmla="*/ 447828 w 447828"/>
              <a:gd name="connsiteY1" fmla="*/ 2151999 h 2151999"/>
              <a:gd name="connsiteX2" fmla="*/ 254788 w 447828"/>
              <a:gd name="connsiteY2" fmla="*/ 1633840 h 2151999"/>
              <a:gd name="connsiteX3" fmla="*/ 71908 w 447828"/>
              <a:gd name="connsiteY3" fmla="*/ 3159 h 2151999"/>
              <a:gd name="connsiteX4" fmla="*/ 788 w 447828"/>
              <a:gd name="connsiteY4" fmla="*/ 1842119 h 2151999"/>
              <a:gd name="connsiteX0" fmla="*/ 447828 w 447828"/>
              <a:gd name="connsiteY0" fmla="*/ 2151999 h 2151999"/>
              <a:gd name="connsiteX1" fmla="*/ 447828 w 447828"/>
              <a:gd name="connsiteY1" fmla="*/ 2151999 h 2151999"/>
              <a:gd name="connsiteX2" fmla="*/ 254788 w 447828"/>
              <a:gd name="connsiteY2" fmla="*/ 1633840 h 2151999"/>
              <a:gd name="connsiteX3" fmla="*/ 71908 w 447828"/>
              <a:gd name="connsiteY3" fmla="*/ 3159 h 2151999"/>
              <a:gd name="connsiteX4" fmla="*/ 788 w 447828"/>
              <a:gd name="connsiteY4" fmla="*/ 1842119 h 2151999"/>
              <a:gd name="connsiteX0" fmla="*/ 447828 w 447828"/>
              <a:gd name="connsiteY0" fmla="*/ 2151999 h 2151999"/>
              <a:gd name="connsiteX1" fmla="*/ 447828 w 447828"/>
              <a:gd name="connsiteY1" fmla="*/ 2151999 h 2151999"/>
              <a:gd name="connsiteX2" fmla="*/ 254788 w 447828"/>
              <a:gd name="connsiteY2" fmla="*/ 1633840 h 2151999"/>
              <a:gd name="connsiteX3" fmla="*/ 71908 w 447828"/>
              <a:gd name="connsiteY3" fmla="*/ 3159 h 2151999"/>
              <a:gd name="connsiteX4" fmla="*/ 788 w 447828"/>
              <a:gd name="connsiteY4" fmla="*/ 1842119 h 2151999"/>
              <a:gd name="connsiteX0" fmla="*/ 447828 w 447828"/>
              <a:gd name="connsiteY0" fmla="*/ 2151999 h 2151999"/>
              <a:gd name="connsiteX1" fmla="*/ 447828 w 447828"/>
              <a:gd name="connsiteY1" fmla="*/ 2151999 h 2151999"/>
              <a:gd name="connsiteX2" fmla="*/ 254788 w 447828"/>
              <a:gd name="connsiteY2" fmla="*/ 1633840 h 2151999"/>
              <a:gd name="connsiteX3" fmla="*/ 71908 w 447828"/>
              <a:gd name="connsiteY3" fmla="*/ 3159 h 2151999"/>
              <a:gd name="connsiteX4" fmla="*/ 788 w 447828"/>
              <a:gd name="connsiteY4" fmla="*/ 1842119 h 2151999"/>
              <a:gd name="connsiteX0" fmla="*/ 447828 w 447828"/>
              <a:gd name="connsiteY0" fmla="*/ 2151999 h 2151999"/>
              <a:gd name="connsiteX1" fmla="*/ 407188 w 447828"/>
              <a:gd name="connsiteY1" fmla="*/ 2151999 h 2151999"/>
              <a:gd name="connsiteX2" fmla="*/ 254788 w 447828"/>
              <a:gd name="connsiteY2" fmla="*/ 1633840 h 2151999"/>
              <a:gd name="connsiteX3" fmla="*/ 71908 w 447828"/>
              <a:gd name="connsiteY3" fmla="*/ 3159 h 2151999"/>
              <a:gd name="connsiteX4" fmla="*/ 788 w 447828"/>
              <a:gd name="connsiteY4" fmla="*/ 1842119 h 2151999"/>
              <a:gd name="connsiteX0" fmla="*/ 447828 w 447828"/>
              <a:gd name="connsiteY0" fmla="*/ 2151999 h 2151999"/>
              <a:gd name="connsiteX1" fmla="*/ 407188 w 447828"/>
              <a:gd name="connsiteY1" fmla="*/ 2151999 h 2151999"/>
              <a:gd name="connsiteX2" fmla="*/ 254788 w 447828"/>
              <a:gd name="connsiteY2" fmla="*/ 1633840 h 2151999"/>
              <a:gd name="connsiteX3" fmla="*/ 71908 w 447828"/>
              <a:gd name="connsiteY3" fmla="*/ 3159 h 2151999"/>
              <a:gd name="connsiteX4" fmla="*/ 788 w 447828"/>
              <a:gd name="connsiteY4" fmla="*/ 1842119 h 2151999"/>
              <a:gd name="connsiteX0" fmla="*/ 447828 w 447828"/>
              <a:gd name="connsiteY0" fmla="*/ 2151999 h 2151999"/>
              <a:gd name="connsiteX1" fmla="*/ 407188 w 447828"/>
              <a:gd name="connsiteY1" fmla="*/ 2151999 h 2151999"/>
              <a:gd name="connsiteX2" fmla="*/ 254788 w 447828"/>
              <a:gd name="connsiteY2" fmla="*/ 1633840 h 2151999"/>
              <a:gd name="connsiteX3" fmla="*/ 71908 w 447828"/>
              <a:gd name="connsiteY3" fmla="*/ 3159 h 2151999"/>
              <a:gd name="connsiteX4" fmla="*/ 788 w 447828"/>
              <a:gd name="connsiteY4" fmla="*/ 1842119 h 2151999"/>
              <a:gd name="connsiteX0" fmla="*/ 447828 w 447828"/>
              <a:gd name="connsiteY0" fmla="*/ 2151999 h 2151999"/>
              <a:gd name="connsiteX1" fmla="*/ 407188 w 447828"/>
              <a:gd name="connsiteY1" fmla="*/ 2151999 h 2151999"/>
              <a:gd name="connsiteX2" fmla="*/ 254788 w 447828"/>
              <a:gd name="connsiteY2" fmla="*/ 1633840 h 2151999"/>
              <a:gd name="connsiteX3" fmla="*/ 71908 w 447828"/>
              <a:gd name="connsiteY3" fmla="*/ 3159 h 2151999"/>
              <a:gd name="connsiteX4" fmla="*/ 788 w 447828"/>
              <a:gd name="connsiteY4" fmla="*/ 1842119 h 2151999"/>
              <a:gd name="connsiteX0" fmla="*/ 447828 w 447828"/>
              <a:gd name="connsiteY0" fmla="*/ 2151999 h 2151999"/>
              <a:gd name="connsiteX1" fmla="*/ 407188 w 447828"/>
              <a:gd name="connsiteY1" fmla="*/ 2151999 h 2151999"/>
              <a:gd name="connsiteX2" fmla="*/ 254788 w 447828"/>
              <a:gd name="connsiteY2" fmla="*/ 1633840 h 2151999"/>
              <a:gd name="connsiteX3" fmla="*/ 71908 w 447828"/>
              <a:gd name="connsiteY3" fmla="*/ 3159 h 2151999"/>
              <a:gd name="connsiteX4" fmla="*/ 788 w 447828"/>
              <a:gd name="connsiteY4" fmla="*/ 1842119 h 2151999"/>
              <a:gd name="connsiteX0" fmla="*/ 447828 w 447828"/>
              <a:gd name="connsiteY0" fmla="*/ 2151999 h 2151999"/>
              <a:gd name="connsiteX1" fmla="*/ 407188 w 447828"/>
              <a:gd name="connsiteY1" fmla="*/ 2151999 h 2151999"/>
              <a:gd name="connsiteX2" fmla="*/ 254788 w 447828"/>
              <a:gd name="connsiteY2" fmla="*/ 1633840 h 2151999"/>
              <a:gd name="connsiteX3" fmla="*/ 71908 w 447828"/>
              <a:gd name="connsiteY3" fmla="*/ 3159 h 2151999"/>
              <a:gd name="connsiteX4" fmla="*/ 788 w 447828"/>
              <a:gd name="connsiteY4" fmla="*/ 1842119 h 2151999"/>
              <a:gd name="connsiteX0" fmla="*/ 447828 w 447828"/>
              <a:gd name="connsiteY0" fmla="*/ 2151999 h 2151999"/>
              <a:gd name="connsiteX1" fmla="*/ 407188 w 447828"/>
              <a:gd name="connsiteY1" fmla="*/ 2151999 h 2151999"/>
              <a:gd name="connsiteX2" fmla="*/ 254788 w 447828"/>
              <a:gd name="connsiteY2" fmla="*/ 1633840 h 2151999"/>
              <a:gd name="connsiteX3" fmla="*/ 71908 w 447828"/>
              <a:gd name="connsiteY3" fmla="*/ 3159 h 2151999"/>
              <a:gd name="connsiteX4" fmla="*/ 788 w 447828"/>
              <a:gd name="connsiteY4" fmla="*/ 1842119 h 2151999"/>
              <a:gd name="connsiteX0" fmla="*/ 447828 w 447828"/>
              <a:gd name="connsiteY0" fmla="*/ 2151999 h 2151999"/>
              <a:gd name="connsiteX1" fmla="*/ 254788 w 447828"/>
              <a:gd name="connsiteY1" fmla="*/ 1633840 h 2151999"/>
              <a:gd name="connsiteX2" fmla="*/ 71908 w 447828"/>
              <a:gd name="connsiteY2" fmla="*/ 3159 h 2151999"/>
              <a:gd name="connsiteX3" fmla="*/ 788 w 447828"/>
              <a:gd name="connsiteY3" fmla="*/ 1842119 h 2151999"/>
              <a:gd name="connsiteX0" fmla="*/ 447828 w 447828"/>
              <a:gd name="connsiteY0" fmla="*/ 2151999 h 2151999"/>
              <a:gd name="connsiteX1" fmla="*/ 254788 w 447828"/>
              <a:gd name="connsiteY1" fmla="*/ 1633840 h 2151999"/>
              <a:gd name="connsiteX2" fmla="*/ 71908 w 447828"/>
              <a:gd name="connsiteY2" fmla="*/ 3159 h 2151999"/>
              <a:gd name="connsiteX3" fmla="*/ 788 w 447828"/>
              <a:gd name="connsiteY3" fmla="*/ 1842119 h 2151999"/>
              <a:gd name="connsiteX0" fmla="*/ 449102 w 449102"/>
              <a:gd name="connsiteY0" fmla="*/ 2222942 h 2222942"/>
              <a:gd name="connsiteX1" fmla="*/ 256062 w 449102"/>
              <a:gd name="connsiteY1" fmla="*/ 1704783 h 2222942"/>
              <a:gd name="connsiteX2" fmla="*/ 63022 w 449102"/>
              <a:gd name="connsiteY2" fmla="*/ 2982 h 2222942"/>
              <a:gd name="connsiteX3" fmla="*/ 2062 w 449102"/>
              <a:gd name="connsiteY3" fmla="*/ 1913062 h 2222942"/>
              <a:gd name="connsiteX0" fmla="*/ 449102 w 449102"/>
              <a:gd name="connsiteY0" fmla="*/ 2222703 h 2222703"/>
              <a:gd name="connsiteX1" fmla="*/ 256062 w 449102"/>
              <a:gd name="connsiteY1" fmla="*/ 1816304 h 2222703"/>
              <a:gd name="connsiteX2" fmla="*/ 63022 w 449102"/>
              <a:gd name="connsiteY2" fmla="*/ 2743 h 2222703"/>
              <a:gd name="connsiteX3" fmla="*/ 2062 w 449102"/>
              <a:gd name="connsiteY3" fmla="*/ 1912823 h 2222703"/>
              <a:gd name="connsiteX0" fmla="*/ 447254 w 447254"/>
              <a:gd name="connsiteY0" fmla="*/ 2258193 h 2258193"/>
              <a:gd name="connsiteX1" fmla="*/ 254214 w 447254"/>
              <a:gd name="connsiteY1" fmla="*/ 1851794 h 2258193"/>
              <a:gd name="connsiteX2" fmla="*/ 91654 w 447254"/>
              <a:gd name="connsiteY2" fmla="*/ 2673 h 2258193"/>
              <a:gd name="connsiteX3" fmla="*/ 214 w 447254"/>
              <a:gd name="connsiteY3" fmla="*/ 1948313 h 2258193"/>
              <a:gd name="connsiteX0" fmla="*/ 447828 w 447828"/>
              <a:gd name="connsiteY0" fmla="*/ 2141593 h 2141593"/>
              <a:gd name="connsiteX1" fmla="*/ 254788 w 447828"/>
              <a:gd name="connsiteY1" fmla="*/ 1735194 h 2141593"/>
              <a:gd name="connsiteX2" fmla="*/ 71908 w 447828"/>
              <a:gd name="connsiteY2" fmla="*/ 2913 h 2141593"/>
              <a:gd name="connsiteX3" fmla="*/ 788 w 447828"/>
              <a:gd name="connsiteY3" fmla="*/ 1831713 h 2141593"/>
              <a:gd name="connsiteX0" fmla="*/ 447828 w 447828"/>
              <a:gd name="connsiteY0" fmla="*/ 2141560 h 2141560"/>
              <a:gd name="connsiteX1" fmla="*/ 254788 w 447828"/>
              <a:gd name="connsiteY1" fmla="*/ 1750401 h 2141560"/>
              <a:gd name="connsiteX2" fmla="*/ 71908 w 447828"/>
              <a:gd name="connsiteY2" fmla="*/ 2880 h 2141560"/>
              <a:gd name="connsiteX3" fmla="*/ 788 w 447828"/>
              <a:gd name="connsiteY3" fmla="*/ 1831680 h 2141560"/>
              <a:gd name="connsiteX0" fmla="*/ 447828 w 447828"/>
              <a:gd name="connsiteY0" fmla="*/ 2141684 h 2141684"/>
              <a:gd name="connsiteX1" fmla="*/ 254788 w 447828"/>
              <a:gd name="connsiteY1" fmla="*/ 1750525 h 2141684"/>
              <a:gd name="connsiteX2" fmla="*/ 71908 w 447828"/>
              <a:gd name="connsiteY2" fmla="*/ 3004 h 2141684"/>
              <a:gd name="connsiteX3" fmla="*/ 788 w 447828"/>
              <a:gd name="connsiteY3" fmla="*/ 1831804 h 2141684"/>
              <a:gd name="connsiteX0" fmla="*/ 447828 w 447828"/>
              <a:gd name="connsiteY0" fmla="*/ 2141684 h 2141684"/>
              <a:gd name="connsiteX1" fmla="*/ 254788 w 447828"/>
              <a:gd name="connsiteY1" fmla="*/ 1750525 h 2141684"/>
              <a:gd name="connsiteX2" fmla="*/ 71908 w 447828"/>
              <a:gd name="connsiteY2" fmla="*/ 3004 h 2141684"/>
              <a:gd name="connsiteX3" fmla="*/ 788 w 447828"/>
              <a:gd name="connsiteY3" fmla="*/ 1831804 h 2141684"/>
              <a:gd name="connsiteX0" fmla="*/ 447828 w 447828"/>
              <a:gd name="connsiteY0" fmla="*/ 2141696 h 2141696"/>
              <a:gd name="connsiteX1" fmla="*/ 290348 w 447828"/>
              <a:gd name="connsiteY1" fmla="*/ 1745457 h 2141696"/>
              <a:gd name="connsiteX2" fmla="*/ 71908 w 447828"/>
              <a:gd name="connsiteY2" fmla="*/ 3016 h 2141696"/>
              <a:gd name="connsiteX3" fmla="*/ 788 w 447828"/>
              <a:gd name="connsiteY3" fmla="*/ 1831816 h 2141696"/>
              <a:gd name="connsiteX0" fmla="*/ 447828 w 447828"/>
              <a:gd name="connsiteY0" fmla="*/ 2141696 h 2141696"/>
              <a:gd name="connsiteX1" fmla="*/ 290348 w 447828"/>
              <a:gd name="connsiteY1" fmla="*/ 1745457 h 2141696"/>
              <a:gd name="connsiteX2" fmla="*/ 71908 w 447828"/>
              <a:gd name="connsiteY2" fmla="*/ 3016 h 2141696"/>
              <a:gd name="connsiteX3" fmla="*/ 788 w 447828"/>
              <a:gd name="connsiteY3" fmla="*/ 1831816 h 2141696"/>
              <a:gd name="connsiteX0" fmla="*/ 447828 w 447828"/>
              <a:gd name="connsiteY0" fmla="*/ 2141604 h 2141604"/>
              <a:gd name="connsiteX1" fmla="*/ 290348 w 447828"/>
              <a:gd name="connsiteY1" fmla="*/ 1745365 h 2141604"/>
              <a:gd name="connsiteX2" fmla="*/ 71908 w 447828"/>
              <a:gd name="connsiteY2" fmla="*/ 2924 h 2141604"/>
              <a:gd name="connsiteX3" fmla="*/ 788 w 447828"/>
              <a:gd name="connsiteY3" fmla="*/ 1831724 h 214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828" h="2141604">
                <a:moveTo>
                  <a:pt x="447828" y="2141604"/>
                </a:moveTo>
                <a:cubicBezTo>
                  <a:pt x="383481" y="1968884"/>
                  <a:pt x="390255" y="2029845"/>
                  <a:pt x="290348" y="1745365"/>
                </a:cubicBezTo>
                <a:cubicBezTo>
                  <a:pt x="188748" y="1176406"/>
                  <a:pt x="126941" y="-68196"/>
                  <a:pt x="71908" y="2924"/>
                </a:cubicBezTo>
                <a:cubicBezTo>
                  <a:pt x="-2599" y="-48723"/>
                  <a:pt x="-1752" y="1548937"/>
                  <a:pt x="788" y="1831724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16E566F0-8FF3-DB10-9219-10AEA5BBAAB1}"/>
              </a:ext>
            </a:extLst>
          </p:cNvPr>
          <p:cNvSpPr txBox="1"/>
          <p:nvPr/>
        </p:nvSpPr>
        <p:spPr>
          <a:xfrm>
            <a:off x="6947325" y="4778753"/>
            <a:ext cx="59357" cy="367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err="1"/>
          </a:p>
        </p:txBody>
      </p:sp>
      <p:sp>
        <p:nvSpPr>
          <p:cNvPr id="31" name="Rectangle 1">
            <a:extLst>
              <a:ext uri="{FF2B5EF4-FFF2-40B4-BE49-F238E27FC236}">
                <a16:creationId xmlns:a16="http://schemas.microsoft.com/office/drawing/2014/main" id="{19F74A89-B648-A514-9CC2-D5FE86F2F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0032" y="684746"/>
            <a:ext cx="4871935" cy="155427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Old method: center Gaussian fit on the max bin of the amplitude histogram (per </a:t>
            </a:r>
            <a:r>
              <a:rPr kumimoji="0" lang="en-US" sz="1800" b="0" i="0" u="none" strike="noStrike" cap="none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Vh</a:t>
            </a:r>
            <a:r>
              <a:rPr kumimoji="0" lang="en-US" sz="18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 high </a:t>
            </a:r>
            <a:r>
              <a:rPr kumimoji="0" lang="en-US" sz="1800" b="0" i="0" u="none" strike="noStrike" cap="none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Vh</a:t>
            </a:r>
            <a:r>
              <a:rPr kumimoji="0" lang="en-US" sz="18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noise population can become the largest bin → fit locks on noise, not the signal peak.</a:t>
            </a:r>
          </a:p>
        </p:txBody>
      </p:sp>
    </p:spTree>
    <p:extLst>
      <p:ext uri="{BB962C8B-B14F-4D97-AF65-F5344CB8AC3E}">
        <p14:creationId xmlns:p14="http://schemas.microsoft.com/office/powerpoint/2010/main" val="232686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530E2B7-5BCB-7992-1F71-6A61B2740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Diego Alexander Watko Zerecero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582AC3-DC96-EED9-AD73-90266542E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626" y="2639156"/>
            <a:ext cx="5997491" cy="3780000"/>
          </a:xfrm>
          <a:prstGeom prst="rect">
            <a:avLst/>
          </a:prstGeom>
        </p:spPr>
      </p:pic>
      <p:pic>
        <p:nvPicPr>
          <p:cNvPr id="11" name="Picture 10" descr="A graph of a normal distribution&#10;&#10;AI-generated content may be incorrect.">
            <a:extLst>
              <a:ext uri="{FF2B5EF4-FFF2-40B4-BE49-F238E27FC236}">
                <a16:creationId xmlns:a16="http://schemas.microsoft.com/office/drawing/2014/main" id="{27A0D30B-641C-6014-DF8C-E2E472872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35" y="2639156"/>
            <a:ext cx="5997491" cy="37800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202B2041-26F1-6CB2-CFC3-D56C150C9020}"/>
              </a:ext>
            </a:extLst>
          </p:cNvPr>
          <p:cNvSpPr txBox="1">
            <a:spLocks/>
          </p:cNvSpPr>
          <p:nvPr/>
        </p:nvSpPr>
        <p:spPr>
          <a:xfrm>
            <a:off x="1205649" y="261849"/>
            <a:ext cx="9168631" cy="4510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noProof="0"/>
              <a:t>How did we solve the Gain curve Problem Code?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E36DD8DF-25E8-5143-BAC7-3844472BEBA2}"/>
              </a:ext>
            </a:extLst>
          </p:cNvPr>
          <p:cNvSpPr txBox="1">
            <a:spLocks/>
          </p:cNvSpPr>
          <p:nvPr/>
        </p:nvSpPr>
        <p:spPr>
          <a:xfrm>
            <a:off x="1384053" y="1030746"/>
            <a:ext cx="8811822" cy="12906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en-US" b="1" noProof="0"/>
              <a:t>Robust mean extraction: quantile-centered Gaussian fit</a:t>
            </a:r>
            <a:endParaRPr lang="en-US" noProof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noProof="0"/>
              <a:t>Fix:</a:t>
            </a:r>
            <a:r>
              <a:rPr lang="en-US" noProof="0"/>
              <a:t> Use a </a:t>
            </a:r>
            <a:r>
              <a:rPr lang="en-US" b="1" noProof="0"/>
              <a:t>quantile</a:t>
            </a:r>
            <a:r>
              <a:rPr lang="en-US" noProof="0"/>
              <a:t> (e.g., </a:t>
            </a:r>
            <a:r>
              <a:rPr lang="en-US" b="1" noProof="0"/>
              <a:t>q = 0.8</a:t>
            </a:r>
            <a:r>
              <a:rPr lang="en-US" noProof="0"/>
              <a:t>) as the </a:t>
            </a:r>
            <a:r>
              <a:rPr lang="en-US" b="1" noProof="0"/>
              <a:t>initial fit center</a:t>
            </a:r>
            <a:r>
              <a:rPr lang="en-US" noProof="0"/>
              <a:t> instead of the max bin.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noProof="0"/>
              <a:t>Window:</a:t>
            </a:r>
            <a:r>
              <a:rPr lang="en-US" noProof="0"/>
              <a:t> Fit a Gaussian in a </a:t>
            </a:r>
            <a:r>
              <a:rPr lang="en-US" b="1" noProof="0"/>
              <a:t>±2σ</a:t>
            </a:r>
            <a:r>
              <a:rPr lang="en-US" noProof="0"/>
              <a:t> window around that center.</a:t>
            </a:r>
          </a:p>
        </p:txBody>
      </p:sp>
    </p:spTree>
    <p:extLst>
      <p:ext uri="{BB962C8B-B14F-4D97-AF65-F5344CB8AC3E}">
        <p14:creationId xmlns:p14="http://schemas.microsoft.com/office/powerpoint/2010/main" val="2831391750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DESY_PowerPoint_16x9_en_2022" id="{17417353-F29F-0A4B-83F7-29687F17E628}" vid="{93F30902-AA21-1949-BB7A-58A21D924294}"/>
    </a:ext>
  </a:extLst>
</a:theme>
</file>

<file path=ppt/theme/theme2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AB0C8D3A33CF4EAF5653F4DD2DB2FE" ma:contentTypeVersion="14" ma:contentTypeDescription="Create a new document." ma:contentTypeScope="" ma:versionID="2fcd81f360bf6a1bd2a1d6fe2161e884">
  <xsd:schema xmlns:xsd="http://www.w3.org/2001/XMLSchema" xmlns:xs="http://www.w3.org/2001/XMLSchema" xmlns:p="http://schemas.microsoft.com/office/2006/metadata/properties" xmlns:ns3="419a5ec9-12d7-4e8a-8f27-1536c0b52fc8" xmlns:ns4="7a70de6e-fad1-4bd4-88d1-93649ed2ce56" targetNamespace="http://schemas.microsoft.com/office/2006/metadata/properties" ma:root="true" ma:fieldsID="02ed475247a12d7f53fdb6216d02b3ef" ns3:_="" ns4:_="">
    <xsd:import namespace="419a5ec9-12d7-4e8a-8f27-1536c0b52fc8"/>
    <xsd:import namespace="7a70de6e-fad1-4bd4-88d1-93649ed2ce5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DateTaken" minOccurs="0"/>
                <xsd:element ref="ns4:_activity" minOccurs="0"/>
                <xsd:element ref="ns4:MediaServiceSearchPropertie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9a5ec9-12d7-4e8a-8f27-1536c0b52fc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70de6e-fad1-4bd4-88d1-93649ed2ce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a70de6e-fad1-4bd4-88d1-93649ed2ce5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EBCF5C-EB19-4BFD-A284-77A67FB8F209}">
  <ds:schemaRefs>
    <ds:schemaRef ds:uri="419a5ec9-12d7-4e8a-8f27-1536c0b52fc8"/>
    <ds:schemaRef ds:uri="7a70de6e-fad1-4bd4-88d1-93649ed2ce5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37C9795-9209-4C3D-9EC0-54C2C3E04EA9}">
  <ds:schemaRefs>
    <ds:schemaRef ds:uri="419a5ec9-12d7-4e8a-8f27-1536c0b52fc8"/>
    <ds:schemaRef ds:uri="7a70de6e-fad1-4bd4-88d1-93649ed2ce5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7345051-2D2A-4C10-8B3E-E7D64AC3B6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DESY</vt:lpstr>
      <vt:lpstr>Calibration of APTS Prototypes Developed in 65 nm CMOS Imaging Technology</vt:lpstr>
      <vt:lpstr>Overview of the project</vt:lpstr>
      <vt:lpstr>PowerPoint Presentation</vt:lpstr>
      <vt:lpstr>PowerPoint Presentation</vt:lpstr>
      <vt:lpstr>PowerPoint Presentation</vt:lpstr>
      <vt:lpstr>Waveform Analysis</vt:lpstr>
      <vt:lpstr>PowerPoint Presentation</vt:lpstr>
      <vt:lpstr>Gain Curve Problem Code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  <vt:lpstr>Bibliography </vt:lpstr>
      <vt:lpstr>Data collection characteristics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Microsoft Office User</dc:creator>
  <cp:revision>2</cp:revision>
  <dcterms:created xsi:type="dcterms:W3CDTF">2022-01-20T12:32:59Z</dcterms:created>
  <dcterms:modified xsi:type="dcterms:W3CDTF">2025-09-01T15:23:24Z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0x010100E5AB0C8D3A33CF4EAF5653F4DD2DB2FE</vt:lpwstr>
  </property>
</Properties>
</file>