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355" r:id="rId3"/>
    <p:sldId id="356" r:id="rId4"/>
    <p:sldId id="324" r:id="rId5"/>
    <p:sldId id="354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348"/>
    <p:restoredTop sz="94659"/>
  </p:normalViewPr>
  <p:slideViewPr>
    <p:cSldViewPr snapToGrid="0" snapToObjects="1">
      <p:cViewPr varScale="1">
        <p:scale>
          <a:sx n="93" d="100"/>
          <a:sy n="93" d="100"/>
        </p:scale>
        <p:origin x="216" y="6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97B7F1-8D41-4F49-A5FB-24BA99F8652B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1860A-A562-9D47-BB4D-5B2A411B8B0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257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stile</a:t>
            </a:r>
            <a:endParaRPr lang="en-GB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4918-955C-CE40-BD84-57FEC4CFCC5A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BE27A-25B9-2046-B704-91C197EF749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452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4918-955C-CE40-BD84-57FEC4CFCC5A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BE27A-25B9-2046-B704-91C197EF749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046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stile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4918-955C-CE40-BD84-57FEC4CFCC5A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BE27A-25B9-2046-B704-91C197EF749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671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4918-955C-CE40-BD84-57FEC4CFCC5A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BE27A-25B9-2046-B704-91C197EF749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85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stile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4918-955C-CE40-BD84-57FEC4CFCC5A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BE27A-25B9-2046-B704-91C197EF749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9296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4918-955C-CE40-BD84-57FEC4CFCC5A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BE27A-25B9-2046-B704-91C197EF749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796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stile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4918-955C-CE40-BD84-57FEC4CFCC5A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BE27A-25B9-2046-B704-91C197EF749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791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4918-955C-CE40-BD84-57FEC4CFCC5A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BE27A-25B9-2046-B704-91C197EF749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073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4918-955C-CE40-BD84-57FEC4CFCC5A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BE27A-25B9-2046-B704-91C197EF749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125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4918-955C-CE40-BD84-57FEC4CFCC5A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BE27A-25B9-2046-B704-91C197EF749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838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  <a:endParaRPr lang="en-GB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4918-955C-CE40-BD84-57FEC4CFCC5A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BE27A-25B9-2046-B704-91C197EF749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313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74918-955C-CE40-BD84-57FEC4CFCC5A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BE27A-25B9-2046-B704-91C197EF749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272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1394471" y="2434132"/>
            <a:ext cx="9403055" cy="1847275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  <a:latin typeface="Arial Hebrew" pitchFamily="2" charset="-79"/>
                <a:ea typeface="Arial Hebrew" charset="-79"/>
                <a:cs typeface="Arial Hebrew" pitchFamily="2" charset="-79"/>
              </a:rPr>
              <a:t>Optimization of the HALHF FFS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1394471" y="5045683"/>
            <a:ext cx="9598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Arial Hebrew" charset="-79"/>
                <a:ea typeface="Arial Hebrew" charset="-79"/>
                <a:cs typeface="Arial Hebrew" charset="-79"/>
              </a:rPr>
              <a:t>Vera Cilento, Rogelio Tomas, Richard D’Arcy</a:t>
            </a:r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835014"/>
            <a:ext cx="1004889" cy="1001758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5782" y="631043"/>
            <a:ext cx="1409699" cy="1409699"/>
          </a:xfrm>
          <a:prstGeom prst="rect">
            <a:avLst/>
          </a:prstGeom>
        </p:spPr>
      </p:pic>
      <p:pic>
        <p:nvPicPr>
          <p:cNvPr id="7" name="Image 9" descr="bande-01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738"/>
            <a:ext cx="12192000" cy="957262"/>
          </a:xfrm>
          <a:prstGeom prst="rect">
            <a:avLst/>
          </a:prstGeom>
        </p:spPr>
      </p:pic>
      <p:pic>
        <p:nvPicPr>
          <p:cNvPr id="3" name="Immagine 2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id="{7C7C0D8B-4168-8A61-8975-8E1371C44F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29785" y="1048491"/>
            <a:ext cx="1875626" cy="685160"/>
          </a:xfrm>
          <a:prstGeom prst="rect">
            <a:avLst/>
          </a:prstGeom>
        </p:spPr>
      </p:pic>
      <p:pic>
        <p:nvPicPr>
          <p:cNvPr id="8" name="Immagine 7" descr="Immagine che contiene testo, Carattere, logo, schermata&#10;&#10;Descrizione generata automaticamente">
            <a:extLst>
              <a:ext uri="{FF2B5EF4-FFF2-40B4-BE49-F238E27FC236}">
                <a16:creationId xmlns:a16="http://schemas.microsoft.com/office/drawing/2014/main" id="{AB45679E-647F-5A30-4E7D-A205635F90B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28888" y="631043"/>
            <a:ext cx="2143059" cy="1428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610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148"/>
    </mc:Choice>
    <mc:Fallback xmlns="">
      <p:transition spd="slow" advTm="15148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86E3E-EEBA-4B64-F3C5-ADE2B7BC6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 descr="bande-01.eps">
            <a:extLst>
              <a:ext uri="{FF2B5EF4-FFF2-40B4-BE49-F238E27FC236}">
                <a16:creationId xmlns:a16="http://schemas.microsoft.com/office/drawing/2014/main" id="{08247916-9F8E-2EB8-F0A5-8E18EAB7EA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738"/>
            <a:ext cx="12192000" cy="957262"/>
          </a:xfrm>
          <a:prstGeom prst="rect">
            <a:avLst/>
          </a:prstGeom>
        </p:spPr>
      </p:pic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A07DD09F-ED87-A8A1-00AE-59EA800BE09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489520" y="6392662"/>
            <a:ext cx="50142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18391-D411-FE40-AAD7-861AE5233E0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A08DE1C8-06D0-087F-98C3-8BF939D13856}"/>
              </a:ext>
            </a:extLst>
          </p:cNvPr>
          <p:cNvSpPr txBox="1"/>
          <p:nvPr/>
        </p:nvSpPr>
        <p:spPr>
          <a:xfrm>
            <a:off x="56627" y="31352"/>
            <a:ext cx="61145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chemeClr val="accent1">
                    <a:lumMod val="75000"/>
                  </a:schemeClr>
                </a:solidFill>
                <a:latin typeface="Arial Hebrew" charset="-79"/>
                <a:ea typeface="Arial Hebrew" charset="-79"/>
                <a:cs typeface="Arial Hebrew" charset="-79"/>
              </a:rPr>
              <a:t>HALHF FFS Optimization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D6C0F58-BA2C-CB57-89AA-2E6C981B8B4F}"/>
              </a:ext>
            </a:extLst>
          </p:cNvPr>
          <p:cNvSpPr txBox="1"/>
          <p:nvPr/>
        </p:nvSpPr>
        <p:spPr>
          <a:xfrm>
            <a:off x="195339" y="732567"/>
            <a:ext cx="1154489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latin typeface="Arial Hebrew" pitchFamily="2" charset="-79"/>
              <a:cs typeface="Arial Hebrew" pitchFamily="2" charset="-79"/>
              <a:sym typeface="Wingdings" pitchFamily="2" charset="2"/>
            </a:endParaRPr>
          </a:p>
          <a:p>
            <a:endParaRPr lang="en-GB" dirty="0">
              <a:latin typeface="Arial Hebrew" pitchFamily="2" charset="-79"/>
              <a:cs typeface="Arial Hebrew" pitchFamily="2" charset="-79"/>
              <a:sym typeface="Wingdings" pitchFamily="2" charset="2"/>
            </a:endParaRPr>
          </a:p>
          <a:p>
            <a:endParaRPr lang="en-GB" dirty="0">
              <a:latin typeface="Arial Hebrew" pitchFamily="2" charset="-79"/>
              <a:cs typeface="Arial Hebrew" pitchFamily="2" charset="-79"/>
              <a:sym typeface="Wingdings" pitchFamily="2" charset="2"/>
            </a:endParaRPr>
          </a:p>
          <a:p>
            <a:endParaRPr lang="en-GB" dirty="0">
              <a:latin typeface="Arial Hebrew" pitchFamily="2" charset="-79"/>
              <a:cs typeface="Arial Hebrew" pitchFamily="2" charset="-79"/>
              <a:sym typeface="Wingdings" pitchFamily="2" charset="2"/>
            </a:endParaRPr>
          </a:p>
          <a:p>
            <a:endParaRPr lang="en-GB" dirty="0">
              <a:latin typeface="Arial Hebrew" pitchFamily="2" charset="-79"/>
              <a:cs typeface="Arial Hebrew" pitchFamily="2" charset="-79"/>
            </a:endParaRPr>
          </a:p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sellaDiTesto 2">
                <a:extLst>
                  <a:ext uri="{FF2B5EF4-FFF2-40B4-BE49-F238E27FC236}">
                    <a16:creationId xmlns:a16="http://schemas.microsoft.com/office/drawing/2014/main" id="{0FA2C35E-1097-BF8B-8FB5-3A904895F934}"/>
                  </a:ext>
                </a:extLst>
              </p:cNvPr>
              <p:cNvSpPr txBox="1"/>
              <p:nvPr/>
            </p:nvSpPr>
            <p:spPr>
              <a:xfrm>
                <a:off x="83953" y="719683"/>
                <a:ext cx="11906991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it-CH" dirty="0">
                    <a:latin typeface="Arial Hebrew" pitchFamily="2" charset="-79"/>
                    <a:cs typeface="Arial Hebrew" pitchFamily="2" charset="-79"/>
                  </a:rPr>
                  <a:t>Emittances scan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CH" i="1" smtClean="0">
                            <a:latin typeface="Cambria Math" panose="02040503050406030204" pitchFamily="18" charset="0"/>
                            <a:cs typeface="Arial Hebrew" pitchFamily="2" charset="-79"/>
                          </a:rPr>
                        </m:ctrlPr>
                      </m:sSubPr>
                      <m:e>
                        <m:r>
                          <a:rPr lang="it-CH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 Hebrew" pitchFamily="2" charset="-79"/>
                          </a:rPr>
                          <m:t>𝜀</m:t>
                        </m:r>
                      </m:e>
                      <m:sub>
                        <m:r>
                          <a:rPr lang="it-IT" b="0" i="1" smtClean="0">
                            <a:latin typeface="Cambria Math" panose="02040503050406030204" pitchFamily="18" charset="0"/>
                            <a:cs typeface="Arial Hebrew" pitchFamily="2" charset="-79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it-CH" dirty="0">
                    <a:latin typeface="Arial Hebrew" pitchFamily="2" charset="-79"/>
                    <a:cs typeface="Arial Hebrew" pitchFamily="2" charset="-79"/>
                  </a:rPr>
                  <a:t> up to 9e-7 m (factor 10 less emittance)  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it-CH" dirty="0">
                    <a:latin typeface="Arial Hebrew" pitchFamily="2" charset="-79"/>
                    <a:cs typeface="Arial Hebrew" pitchFamily="2" charset="-79"/>
                  </a:rPr>
                  <a:t>Emittance scales sort of as expected in one plane but much worse in the other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it-CH" dirty="0">
                    <a:latin typeface="Arial Hebrew" pitchFamily="2" charset="-79"/>
                    <a:cs typeface="Arial Hebrew" pitchFamily="2" charset="-79"/>
                  </a:rPr>
                  <a:t>10x reduction is still an improvement plus it might be recoverable by modifying/boosting other parameters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GB" dirty="0">
                  <a:latin typeface="Arial Hebrew" pitchFamily="2" charset="-79"/>
                  <a:cs typeface="Arial Hebrew" pitchFamily="2" charset="-79"/>
                  <a:sym typeface="Wingdings" pitchFamily="2" charset="2"/>
                </a:endParaRPr>
              </a:p>
              <a:p>
                <a:endParaRPr lang="en-GB" dirty="0">
                  <a:latin typeface="Arial Hebrew" pitchFamily="2" charset="-79"/>
                  <a:cs typeface="Arial Hebrew" pitchFamily="2" charset="-79"/>
                  <a:sym typeface="Wingdings" pitchFamily="2" charset="2"/>
                </a:endParaRPr>
              </a:p>
              <a:p>
                <a:endParaRPr lang="en-GB" dirty="0">
                  <a:latin typeface="Arial Hebrew" pitchFamily="2" charset="-79"/>
                  <a:cs typeface="Arial Hebrew" pitchFamily="2" charset="-79"/>
                  <a:sym typeface="Wingdings" pitchFamily="2" charset="2"/>
                </a:endParaRPr>
              </a:p>
              <a:p>
                <a:endParaRPr lang="en-GB" dirty="0">
                  <a:latin typeface="Arial Hebrew" pitchFamily="2" charset="-79"/>
                  <a:cs typeface="Arial Hebrew" pitchFamily="2" charset="-79"/>
                </a:endParaRP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CasellaDiTesto 2">
                <a:extLst>
                  <a:ext uri="{FF2B5EF4-FFF2-40B4-BE49-F238E27FC236}">
                    <a16:creationId xmlns:a16="http://schemas.microsoft.com/office/drawing/2014/main" id="{0FA2C35E-1097-BF8B-8FB5-3A904895F9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53" y="719683"/>
                <a:ext cx="11906991" cy="2308324"/>
              </a:xfrm>
              <a:prstGeom prst="rect">
                <a:avLst/>
              </a:prstGeom>
              <a:blipFill>
                <a:blip r:embed="rId3"/>
                <a:stretch>
                  <a:fillRect l="-319" t="-21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Immagine 7" descr="Immagine che contiene testo, linea, Diagramma, diagramma&#10;&#10;Il contenuto generato dall'IA potrebbe non essere corretto.">
            <a:extLst>
              <a:ext uri="{FF2B5EF4-FFF2-40B4-BE49-F238E27FC236}">
                <a16:creationId xmlns:a16="http://schemas.microsoft.com/office/drawing/2014/main" id="{E2798089-69DE-93E0-A022-2A489F33A2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454" y="1765636"/>
            <a:ext cx="5649310" cy="4097740"/>
          </a:xfrm>
          <a:prstGeom prst="rect">
            <a:avLst/>
          </a:prstGeom>
        </p:spPr>
      </p:pic>
      <p:pic>
        <p:nvPicPr>
          <p:cNvPr id="12" name="Immagine 11" descr="Immagine che contiene testo, linea, Diagramma, diagramma&#10;&#10;Il contenuto generato dall'IA potrebbe non essere corretto.">
            <a:extLst>
              <a:ext uri="{FF2B5EF4-FFF2-40B4-BE49-F238E27FC236}">
                <a16:creationId xmlns:a16="http://schemas.microsoft.com/office/drawing/2014/main" id="{090E5F23-B96E-4955-24C2-C68BEEA964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08131" y="1939636"/>
            <a:ext cx="5218246" cy="3895311"/>
          </a:xfrm>
          <a:prstGeom prst="rect">
            <a:avLst/>
          </a:prstGeom>
        </p:spPr>
      </p:pic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B259A502-CE15-C8FA-C1BC-1F4963C2652F}"/>
              </a:ext>
            </a:extLst>
          </p:cNvPr>
          <p:cNvSpPr txBox="1">
            <a:spLocks/>
          </p:cNvSpPr>
          <p:nvPr/>
        </p:nvSpPr>
        <p:spPr>
          <a:xfrm>
            <a:off x="7467600" y="6379369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HALHF Monthly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960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370"/>
    </mc:Choice>
    <mc:Fallback xmlns="">
      <p:transition spd="slow" advTm="5237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C85016-5E30-7ACE-B0C9-A7C6E555C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 descr="bande-01.eps">
            <a:extLst>
              <a:ext uri="{FF2B5EF4-FFF2-40B4-BE49-F238E27FC236}">
                <a16:creationId xmlns:a16="http://schemas.microsoft.com/office/drawing/2014/main" id="{276978C5-96F1-699F-51E5-1B4506CE58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738"/>
            <a:ext cx="12192000" cy="957262"/>
          </a:xfrm>
          <a:prstGeom prst="rect">
            <a:avLst/>
          </a:prstGeom>
        </p:spPr>
      </p:pic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F68A9600-BF9E-4DED-D49D-08FA4195795E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7467600" y="6379369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dirty="0"/>
              <a:t>HALHF </a:t>
            </a:r>
            <a:r>
              <a:rPr lang="it-IT" dirty="0" err="1"/>
              <a:t>Monthly</a:t>
            </a:r>
            <a:r>
              <a:rPr lang="it-IT" dirty="0"/>
              <a:t> Meeting</a:t>
            </a:r>
            <a:endParaRPr lang="en-US" dirty="0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1AE07C24-2659-4932-85F1-E96303BD463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489520" y="6392662"/>
            <a:ext cx="50142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18391-D411-FE40-AAD7-861AE5233E0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BC81B354-7B23-53DE-1C11-96E04FD12D43}"/>
              </a:ext>
            </a:extLst>
          </p:cNvPr>
          <p:cNvSpPr txBox="1"/>
          <p:nvPr/>
        </p:nvSpPr>
        <p:spPr>
          <a:xfrm>
            <a:off x="56627" y="31352"/>
            <a:ext cx="61145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chemeClr val="accent1">
                    <a:lumMod val="75000"/>
                  </a:schemeClr>
                </a:solidFill>
                <a:latin typeface="Arial Hebrew" charset="-79"/>
                <a:ea typeface="Arial Hebrew" charset="-79"/>
                <a:cs typeface="Arial Hebrew" charset="-79"/>
              </a:rPr>
              <a:t>HALHF FFS Optimization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D979F78F-46E6-C878-804C-C75DA37C573A}"/>
              </a:ext>
            </a:extLst>
          </p:cNvPr>
          <p:cNvSpPr txBox="1"/>
          <p:nvPr/>
        </p:nvSpPr>
        <p:spPr>
          <a:xfrm>
            <a:off x="195339" y="732567"/>
            <a:ext cx="1154489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latin typeface="Arial Hebrew" pitchFamily="2" charset="-79"/>
              <a:cs typeface="Arial Hebrew" pitchFamily="2" charset="-79"/>
              <a:sym typeface="Wingdings" pitchFamily="2" charset="2"/>
            </a:endParaRPr>
          </a:p>
          <a:p>
            <a:endParaRPr lang="en-GB" dirty="0">
              <a:latin typeface="Arial Hebrew" pitchFamily="2" charset="-79"/>
              <a:cs typeface="Arial Hebrew" pitchFamily="2" charset="-79"/>
              <a:sym typeface="Wingdings" pitchFamily="2" charset="2"/>
            </a:endParaRPr>
          </a:p>
          <a:p>
            <a:endParaRPr lang="en-GB" dirty="0">
              <a:latin typeface="Arial Hebrew" pitchFamily="2" charset="-79"/>
              <a:cs typeface="Arial Hebrew" pitchFamily="2" charset="-79"/>
              <a:sym typeface="Wingdings" pitchFamily="2" charset="2"/>
            </a:endParaRPr>
          </a:p>
          <a:p>
            <a:endParaRPr lang="en-GB" dirty="0">
              <a:latin typeface="Arial Hebrew" pitchFamily="2" charset="-79"/>
              <a:cs typeface="Arial Hebrew" pitchFamily="2" charset="-79"/>
              <a:sym typeface="Wingdings" pitchFamily="2" charset="2"/>
            </a:endParaRPr>
          </a:p>
          <a:p>
            <a:endParaRPr lang="en-GB" dirty="0">
              <a:latin typeface="Arial Hebrew" pitchFamily="2" charset="-79"/>
              <a:cs typeface="Arial Hebrew" pitchFamily="2" charset="-79"/>
            </a:endParaRPr>
          </a:p>
          <a:p>
            <a:endParaRPr lang="en-GB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23597D1-EE3C-B579-F0EB-FF10F7730D8A}"/>
              </a:ext>
            </a:extLst>
          </p:cNvPr>
          <p:cNvSpPr txBox="1"/>
          <p:nvPr/>
        </p:nvSpPr>
        <p:spPr>
          <a:xfrm>
            <a:off x="78223" y="649489"/>
            <a:ext cx="1190699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err="1">
                <a:latin typeface="Arial Hebrew" pitchFamily="2" charset="-79"/>
                <a:cs typeface="Arial Hebrew" pitchFamily="2" charset="-79"/>
              </a:rPr>
              <a:t>Traditional</a:t>
            </a:r>
            <a:r>
              <a:rPr lang="it-IT" dirty="0">
                <a:latin typeface="Arial Hebrew" pitchFamily="2" charset="-79"/>
                <a:cs typeface="Arial Hebrew" pitchFamily="2" charset="-79"/>
              </a:rPr>
              <a:t> </a:t>
            </a:r>
            <a:r>
              <a:rPr lang="it-IT" dirty="0" err="1">
                <a:latin typeface="Arial Hebrew" pitchFamily="2" charset="-79"/>
                <a:cs typeface="Arial Hebrew" pitchFamily="2" charset="-79"/>
              </a:rPr>
              <a:t>scheme</a:t>
            </a:r>
            <a:r>
              <a:rPr lang="it-IT" dirty="0">
                <a:latin typeface="Arial Hebrew" pitchFamily="2" charset="-79"/>
                <a:cs typeface="Arial Hebrew" pitchFamily="2" charset="-79"/>
              </a:rPr>
              <a:t> vs Local </a:t>
            </a:r>
            <a:r>
              <a:rPr lang="it-IT" dirty="0" err="1">
                <a:latin typeface="Arial Hebrew" pitchFamily="2" charset="-79"/>
                <a:cs typeface="Arial Hebrew" pitchFamily="2" charset="-79"/>
              </a:rPr>
              <a:t>correction</a:t>
            </a:r>
            <a:r>
              <a:rPr lang="it-IT" dirty="0">
                <a:latin typeface="Arial Hebrew" pitchFamily="2" charset="-79"/>
                <a:cs typeface="Arial Hebrew" pitchFamily="2" charset="-79"/>
              </a:rPr>
              <a:t> </a:t>
            </a:r>
            <a:r>
              <a:rPr lang="it-IT" dirty="0" err="1">
                <a:latin typeface="Arial Hebrew" pitchFamily="2" charset="-79"/>
                <a:cs typeface="Arial Hebrew" pitchFamily="2" charset="-79"/>
              </a:rPr>
              <a:t>scheme</a:t>
            </a:r>
            <a:r>
              <a:rPr lang="it-IT" dirty="0">
                <a:latin typeface="Arial Hebrew" pitchFamily="2" charset="-79"/>
                <a:cs typeface="Arial Hebrew" pitchFamily="2" charset="-79"/>
              </a:rPr>
              <a:t> for the FFS design </a:t>
            </a:r>
            <a:endParaRPr lang="it-IT" dirty="0">
              <a:latin typeface="Arial Hebrew" pitchFamily="2" charset="-79"/>
              <a:cs typeface="Arial Hebrew" pitchFamily="2" charset="-79"/>
              <a:sym typeface="Wingdings" pitchFamily="2" charset="2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it-IT" dirty="0">
              <a:latin typeface="Arial Hebrew" pitchFamily="2" charset="-79"/>
              <a:cs typeface="Arial Hebrew" pitchFamily="2" charset="-79"/>
              <a:sym typeface="Wingdings" pitchFamily="2" charset="2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it-IT" dirty="0">
              <a:latin typeface="Arial Hebrew" pitchFamily="2" charset="-79"/>
              <a:cs typeface="Arial Hebrew" pitchFamily="2" charset="-79"/>
              <a:sym typeface="Wingdings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CH" dirty="0">
              <a:latin typeface="Arial Hebrew" pitchFamily="2" charset="-79"/>
              <a:cs typeface="Arial Hebrew" pitchFamily="2" charset="-79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CH" dirty="0">
              <a:latin typeface="Arial Hebrew" pitchFamily="2" charset="-79"/>
              <a:cs typeface="Arial Hebrew" pitchFamily="2" charset="-79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rial Hebrew" pitchFamily="2" charset="-79"/>
              <a:cs typeface="Arial Hebrew" pitchFamily="2" charset="-79"/>
              <a:sym typeface="Wingdings" pitchFamily="2" charset="2"/>
            </a:endParaRPr>
          </a:p>
          <a:p>
            <a:endParaRPr lang="en-GB" dirty="0">
              <a:latin typeface="Arial Hebrew" pitchFamily="2" charset="-79"/>
              <a:cs typeface="Arial Hebrew" pitchFamily="2" charset="-79"/>
              <a:sym typeface="Wingdings" pitchFamily="2" charset="2"/>
            </a:endParaRPr>
          </a:p>
          <a:p>
            <a:endParaRPr lang="en-GB" dirty="0">
              <a:latin typeface="Arial Hebrew" pitchFamily="2" charset="-79"/>
              <a:cs typeface="Arial Hebrew" pitchFamily="2" charset="-79"/>
              <a:sym typeface="Wingdings" pitchFamily="2" charset="2"/>
            </a:endParaRPr>
          </a:p>
          <a:p>
            <a:endParaRPr lang="en-GB" dirty="0">
              <a:latin typeface="Arial Hebrew" pitchFamily="2" charset="-79"/>
              <a:cs typeface="Arial Hebrew" pitchFamily="2" charset="-79"/>
            </a:endParaRPr>
          </a:p>
          <a:p>
            <a:endParaRPr lang="en-GB"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C363F721-F8F9-1252-F6E4-4E65960D05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080" y="1242304"/>
            <a:ext cx="4933360" cy="1403802"/>
          </a:xfrm>
          <a:prstGeom prst="rect">
            <a:avLst/>
          </a:prstGeom>
        </p:spPr>
      </p:pic>
      <p:pic>
        <p:nvPicPr>
          <p:cNvPr id="11" name="Immagine 10" descr="Immagine che contiene diagramma, linea, Diagramma&#10;&#10;Il contenuto generato dall'IA potrebbe non essere corretto.">
            <a:extLst>
              <a:ext uri="{FF2B5EF4-FFF2-40B4-BE49-F238E27FC236}">
                <a16:creationId xmlns:a16="http://schemas.microsoft.com/office/drawing/2014/main" id="{8A591262-87BC-3B2D-4BC9-65168CD592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358" y="2971956"/>
            <a:ext cx="3296006" cy="1579742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06E3A7D6-85EF-7A80-A3EC-B91BFC7DC780}"/>
              </a:ext>
            </a:extLst>
          </p:cNvPr>
          <p:cNvSpPr txBox="1"/>
          <p:nvPr/>
        </p:nvSpPr>
        <p:spPr>
          <a:xfrm>
            <a:off x="1627893" y="2577878"/>
            <a:ext cx="2163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Arial Hebrew" pitchFamily="2" charset="-79"/>
                <a:cs typeface="Arial Hebrew" pitchFamily="2" charset="-79"/>
              </a:rPr>
              <a:t>Traditional Scheme 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4D9CCDB5-69FB-CC4E-7830-D94611DAA48D}"/>
              </a:ext>
            </a:extLst>
          </p:cNvPr>
          <p:cNvSpPr txBox="1"/>
          <p:nvPr/>
        </p:nvSpPr>
        <p:spPr>
          <a:xfrm>
            <a:off x="1810384" y="4551698"/>
            <a:ext cx="1592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Arial Hebrew" pitchFamily="2" charset="-79"/>
                <a:cs typeface="Arial Hebrew" pitchFamily="2" charset="-79"/>
              </a:rPr>
              <a:t>Local Scheme 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A6DF4122-0F00-6521-0B33-EE5EA55E48ED}"/>
              </a:ext>
            </a:extLst>
          </p:cNvPr>
          <p:cNvSpPr txBox="1"/>
          <p:nvPr/>
        </p:nvSpPr>
        <p:spPr>
          <a:xfrm>
            <a:off x="6704460" y="1287898"/>
            <a:ext cx="493336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CH" sz="1600" dirty="0">
                <a:latin typeface="Arial Hebrew" pitchFamily="2" charset="-79"/>
                <a:cs typeface="Arial Hebrew" pitchFamily="2" charset="-79"/>
              </a:rPr>
              <a:t>Longer system (≈ 3× longer)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CH" sz="1600" dirty="0">
                <a:latin typeface="Arial Hebrew" pitchFamily="2" charset="-79"/>
                <a:cs typeface="Arial Hebrew" pitchFamily="2" charset="-79"/>
              </a:rPr>
              <a:t>Better correction of geometric aberrations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CH" sz="1600" dirty="0">
                <a:latin typeface="Arial Hebrew" pitchFamily="2" charset="-79"/>
                <a:cs typeface="Arial Hebrew" pitchFamily="2" charset="-79"/>
              </a:rPr>
              <a:t>Better performace with HALHF large emittances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CH" sz="1600" dirty="0">
                <a:latin typeface="Arial Hebrew" pitchFamily="2" charset="-79"/>
                <a:cs typeface="Arial Hebrew" pitchFamily="2" charset="-79"/>
              </a:rPr>
              <a:t>Requires an ad hoc deisgn since we should minimize the number of sextupoles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4FBF6A04-4F8C-BA26-9FE4-8C5438E24DDA}"/>
              </a:ext>
            </a:extLst>
          </p:cNvPr>
          <p:cNvSpPr txBox="1"/>
          <p:nvPr/>
        </p:nvSpPr>
        <p:spPr>
          <a:xfrm>
            <a:off x="6704459" y="3376552"/>
            <a:ext cx="493336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CH" sz="1600" dirty="0">
                <a:latin typeface="Arial Hebrew" pitchFamily="2" charset="-79"/>
                <a:cs typeface="Arial Hebrew" pitchFamily="2" charset="-79"/>
              </a:rPr>
              <a:t>More compact (≈ 3× shorter)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CH" sz="1600" dirty="0">
                <a:latin typeface="Arial Hebrew" pitchFamily="2" charset="-79"/>
                <a:cs typeface="Arial Hebrew" pitchFamily="2" charset="-79"/>
              </a:rPr>
              <a:t>Stronger sensitivity to geometric aberrations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CH" sz="1600" dirty="0">
                <a:latin typeface="Arial Hebrew" pitchFamily="2" charset="-79"/>
                <a:cs typeface="Arial Hebrew" pitchFamily="2" charset="-79"/>
              </a:rPr>
              <a:t>Promising for HALHF with a factor 10 reduced emittances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CH" sz="1600" dirty="0">
                <a:latin typeface="Arial Hebrew" pitchFamily="2" charset="-79"/>
                <a:cs typeface="Arial Hebrew" pitchFamily="2" charset="-79"/>
              </a:rPr>
              <a:t>Higher challenges for HALHF parameters</a:t>
            </a:r>
          </a:p>
          <a:p>
            <a:endParaRPr lang="en-GB" dirty="0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427BF157-57CA-0005-6BA0-CF2D03BB6D99}"/>
              </a:ext>
            </a:extLst>
          </p:cNvPr>
          <p:cNvSpPr txBox="1"/>
          <p:nvPr/>
        </p:nvSpPr>
        <p:spPr>
          <a:xfrm>
            <a:off x="2496003" y="5025858"/>
            <a:ext cx="786719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t-CH" sz="1600" b="0" i="0" dirty="0">
                <a:solidFill>
                  <a:srgbClr val="FF0000"/>
                </a:solidFill>
                <a:effectLst/>
                <a:latin typeface="Arial Hebrew" pitchFamily="2" charset="-79"/>
                <a:cs typeface="Arial Hebrew" pitchFamily="2" charset="-79"/>
              </a:rPr>
              <a:t>HALHF parameters should in principle work for the traditional scheme but we want to use  local scheme if possible due to the substantial length reduction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t-CH" sz="1600" b="0" i="0" dirty="0">
                <a:solidFill>
                  <a:srgbClr val="FF0000"/>
                </a:solidFill>
                <a:effectLst/>
                <a:latin typeface="Arial Hebrew" pitchFamily="2" charset="-79"/>
                <a:cs typeface="Arial Hebrew" pitchFamily="2" charset="-79"/>
              </a:rPr>
              <a:t>But this will mean a compromise in emittance</a:t>
            </a:r>
          </a:p>
        </p:txBody>
      </p:sp>
    </p:spTree>
    <p:extLst>
      <p:ext uri="{BB962C8B-B14F-4D97-AF65-F5344CB8AC3E}">
        <p14:creationId xmlns:p14="http://schemas.microsoft.com/office/powerpoint/2010/main" val="3364081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370"/>
    </mc:Choice>
    <mc:Fallback xmlns="">
      <p:transition spd="slow" advTm="5237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330AE0-5DC2-689C-590E-B0C159C23E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 descr="bande-01.eps">
            <a:extLst>
              <a:ext uri="{FF2B5EF4-FFF2-40B4-BE49-F238E27FC236}">
                <a16:creationId xmlns:a16="http://schemas.microsoft.com/office/drawing/2014/main" id="{1047B53E-5A7B-98D9-B9FB-1E283C240E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738"/>
            <a:ext cx="12192000" cy="957262"/>
          </a:xfrm>
          <a:prstGeom prst="rect">
            <a:avLst/>
          </a:prstGeom>
        </p:spPr>
      </p:pic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F5CCCAE0-E5ED-A00A-6D5E-AAED4173BD0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489520" y="6392662"/>
            <a:ext cx="50142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18391-D411-FE40-AAD7-861AE5233E0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15ED45AD-E0DB-9B20-9700-68F2AA29EFFF}"/>
              </a:ext>
            </a:extLst>
          </p:cNvPr>
          <p:cNvSpPr txBox="1"/>
          <p:nvPr/>
        </p:nvSpPr>
        <p:spPr>
          <a:xfrm>
            <a:off x="56627" y="31352"/>
            <a:ext cx="61145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chemeClr val="accent1">
                    <a:lumMod val="75000"/>
                  </a:schemeClr>
                </a:solidFill>
                <a:latin typeface="Arial Hebrew" charset="-79"/>
                <a:ea typeface="Arial Hebrew" charset="-79"/>
                <a:cs typeface="Arial Hebrew" charset="-79"/>
              </a:rPr>
              <a:t>HALHF FFS Optimization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FD815852-6932-EFDB-98AC-31A2CAE26D07}"/>
              </a:ext>
            </a:extLst>
          </p:cNvPr>
          <p:cNvSpPr txBox="1"/>
          <p:nvPr/>
        </p:nvSpPr>
        <p:spPr>
          <a:xfrm>
            <a:off x="67409" y="739238"/>
            <a:ext cx="115448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CH" dirty="0">
                <a:latin typeface="Arial Hebrew" pitchFamily="2" charset="-79"/>
                <a:cs typeface="Arial Hebrew" pitchFamily="2" charset="-79"/>
              </a:rPr>
              <a:t>The CLIC 1.5 TeV FFS (L = 550 m) was used as a starting point due to its reduced aberrations</a:t>
            </a:r>
            <a:endParaRPr lang="en-GB" dirty="0">
              <a:latin typeface="Arial Hebrew" pitchFamily="2" charset="-79"/>
              <a:cs typeface="Arial Hebrew" pitchFamily="2" charset="-79"/>
              <a:sym typeface="Wingdings" pitchFamily="2" charset="2"/>
            </a:endParaRPr>
          </a:p>
          <a:p>
            <a:endParaRPr lang="en-GB" dirty="0">
              <a:latin typeface="Arial Hebrew" pitchFamily="2" charset="-79"/>
              <a:cs typeface="Arial Hebrew" pitchFamily="2" charset="-79"/>
            </a:endParaRPr>
          </a:p>
          <a:p>
            <a:endParaRPr lang="en-GB" dirty="0"/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8C2FA75C-3F05-B49C-0F35-1274918941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08" y="1288473"/>
            <a:ext cx="6054775" cy="4544365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80CE10DF-A920-A018-CCF1-0EC66B1FB4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5770" y="1551709"/>
            <a:ext cx="5598777" cy="4202119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2314B1-8B9F-AF88-E8F5-1BE65CFF0869}"/>
              </a:ext>
            </a:extLst>
          </p:cNvPr>
          <p:cNvSpPr txBox="1">
            <a:spLocks/>
          </p:cNvSpPr>
          <p:nvPr/>
        </p:nvSpPr>
        <p:spPr>
          <a:xfrm>
            <a:off x="7467600" y="6379369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HALHF Monthly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533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370"/>
    </mc:Choice>
    <mc:Fallback xmlns="">
      <p:transition spd="slow" advTm="5237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9FD77B-57DF-B14B-1830-EC28B392B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 descr="bande-01.eps">
            <a:extLst>
              <a:ext uri="{FF2B5EF4-FFF2-40B4-BE49-F238E27FC236}">
                <a16:creationId xmlns:a16="http://schemas.microsoft.com/office/drawing/2014/main" id="{C4A8F4B4-287B-57BB-EF82-6177DF703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738"/>
            <a:ext cx="12192000" cy="957262"/>
          </a:xfrm>
          <a:prstGeom prst="rect">
            <a:avLst/>
          </a:prstGeom>
        </p:spPr>
      </p:pic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F88F2474-385A-5B5F-C466-A3F1F058725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489520" y="6392662"/>
            <a:ext cx="50142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18391-D411-FE40-AAD7-861AE5233E0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42A46E84-4368-9191-01B9-921D64A8DC52}"/>
              </a:ext>
            </a:extLst>
          </p:cNvPr>
          <p:cNvSpPr txBox="1"/>
          <p:nvPr/>
        </p:nvSpPr>
        <p:spPr>
          <a:xfrm>
            <a:off x="56627" y="31352"/>
            <a:ext cx="61145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chemeClr val="accent1">
                    <a:lumMod val="75000"/>
                  </a:schemeClr>
                </a:solidFill>
                <a:latin typeface="Arial Hebrew" charset="-79"/>
                <a:ea typeface="Arial Hebrew" charset="-79"/>
                <a:cs typeface="Arial Hebrew" charset="-79"/>
              </a:rPr>
              <a:t>HALHF FFS Optimization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A5F6C5F-A09D-F753-A3AE-219AC3EB88C8}"/>
              </a:ext>
            </a:extLst>
          </p:cNvPr>
          <p:cNvSpPr txBox="1"/>
          <p:nvPr/>
        </p:nvSpPr>
        <p:spPr>
          <a:xfrm>
            <a:off x="195339" y="732567"/>
            <a:ext cx="1154489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latin typeface="Arial Hebrew" pitchFamily="2" charset="-79"/>
              <a:cs typeface="Arial Hebrew" pitchFamily="2" charset="-79"/>
              <a:sym typeface="Wingdings" pitchFamily="2" charset="2"/>
            </a:endParaRPr>
          </a:p>
          <a:p>
            <a:endParaRPr lang="en-GB" dirty="0">
              <a:latin typeface="Arial Hebrew" pitchFamily="2" charset="-79"/>
              <a:cs typeface="Arial Hebrew" pitchFamily="2" charset="-79"/>
              <a:sym typeface="Wingdings" pitchFamily="2" charset="2"/>
            </a:endParaRPr>
          </a:p>
          <a:p>
            <a:endParaRPr lang="en-GB" dirty="0">
              <a:latin typeface="Arial Hebrew" pitchFamily="2" charset="-79"/>
              <a:cs typeface="Arial Hebrew" pitchFamily="2" charset="-79"/>
              <a:sym typeface="Wingdings" pitchFamily="2" charset="2"/>
            </a:endParaRPr>
          </a:p>
          <a:p>
            <a:endParaRPr lang="en-GB" dirty="0">
              <a:latin typeface="Arial Hebrew" pitchFamily="2" charset="-79"/>
              <a:cs typeface="Arial Hebrew" pitchFamily="2" charset="-79"/>
              <a:sym typeface="Wingdings" pitchFamily="2" charset="2"/>
            </a:endParaRPr>
          </a:p>
          <a:p>
            <a:endParaRPr lang="en-GB" dirty="0">
              <a:latin typeface="Arial Hebrew" pitchFamily="2" charset="-79"/>
              <a:cs typeface="Arial Hebrew" pitchFamily="2" charset="-79"/>
            </a:endParaRPr>
          </a:p>
          <a:p>
            <a:endParaRPr lang="en-GB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06798C5-5F4B-2524-C49B-70A85AB27C8F}"/>
              </a:ext>
            </a:extLst>
          </p:cNvPr>
          <p:cNvSpPr txBox="1"/>
          <p:nvPr/>
        </p:nvSpPr>
        <p:spPr>
          <a:xfrm>
            <a:off x="83954" y="752531"/>
            <a:ext cx="1190699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CH" dirty="0">
                <a:latin typeface="Arial Hebrew" pitchFamily="2" charset="-79"/>
                <a:cs typeface="Arial Hebrew" pitchFamily="2" charset="-79"/>
              </a:rPr>
              <a:t>Beam sizes for a factor 10 less emittances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 err="1">
                <a:latin typeface="Arial Hebrew" pitchFamily="2" charset="-79"/>
                <a:cs typeface="Arial Hebrew" pitchFamily="2" charset="-79"/>
                <a:sym typeface="Wingdings" pitchFamily="2" charset="2"/>
              </a:rPr>
              <a:t>Luminosity</a:t>
            </a:r>
            <a:r>
              <a:rPr lang="it-IT" dirty="0">
                <a:latin typeface="Arial Hebrew" pitchFamily="2" charset="-79"/>
                <a:cs typeface="Arial Hebrew" pitchFamily="2" charset="-79"/>
                <a:sym typeface="Wingdings" pitchFamily="2" charset="2"/>
              </a:rPr>
              <a:t> with CLIC </a:t>
            </a:r>
            <a:r>
              <a:rPr lang="it-IT" dirty="0" err="1">
                <a:latin typeface="Arial Hebrew" pitchFamily="2" charset="-79"/>
                <a:cs typeface="Arial Hebrew" pitchFamily="2" charset="-79"/>
                <a:sym typeface="Wingdings" pitchFamily="2" charset="2"/>
              </a:rPr>
              <a:t>emittances</a:t>
            </a:r>
            <a:r>
              <a:rPr lang="it-IT" dirty="0">
                <a:latin typeface="Arial Hebrew" pitchFamily="2" charset="-79"/>
                <a:cs typeface="Arial Hebrew" pitchFamily="2" charset="-79"/>
                <a:sym typeface="Wingdings" pitchFamily="2" charset="2"/>
              </a:rPr>
              <a:t>  9.3e34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 err="1">
                <a:latin typeface="Arial Hebrew" pitchFamily="2" charset="-79"/>
                <a:cs typeface="Arial Hebrew" pitchFamily="2" charset="-79"/>
                <a:sym typeface="Wingdings" pitchFamily="2" charset="2"/>
              </a:rPr>
              <a:t>Luminosity</a:t>
            </a:r>
            <a:r>
              <a:rPr lang="it-IT" dirty="0">
                <a:latin typeface="Arial Hebrew" pitchFamily="2" charset="-79"/>
                <a:cs typeface="Arial Hebrew" pitchFamily="2" charset="-79"/>
                <a:sym typeface="Wingdings" pitchFamily="2" charset="2"/>
              </a:rPr>
              <a:t> with HALHF </a:t>
            </a:r>
            <a:r>
              <a:rPr lang="it-IT" dirty="0" err="1">
                <a:latin typeface="Arial Hebrew" pitchFamily="2" charset="-79"/>
                <a:cs typeface="Arial Hebrew" pitchFamily="2" charset="-79"/>
                <a:sym typeface="Wingdings" pitchFamily="2" charset="2"/>
              </a:rPr>
              <a:t>emittances</a:t>
            </a:r>
            <a:r>
              <a:rPr lang="it-IT" dirty="0">
                <a:latin typeface="Arial Hebrew" pitchFamily="2" charset="-79"/>
                <a:cs typeface="Arial Hebrew" pitchFamily="2" charset="-79"/>
                <a:sym typeface="Wingdings" pitchFamily="2" charset="2"/>
              </a:rPr>
              <a:t> </a:t>
            </a:r>
            <a:r>
              <a:rPr lang="it-IT" dirty="0" err="1">
                <a:latin typeface="Arial Hebrew" pitchFamily="2" charset="-79"/>
                <a:cs typeface="Arial Hebrew" pitchFamily="2" charset="-79"/>
                <a:sym typeface="Wingdings" pitchFamily="2" charset="2"/>
              </a:rPr>
              <a:t>reduced</a:t>
            </a:r>
            <a:r>
              <a:rPr lang="it-IT" dirty="0">
                <a:latin typeface="Arial Hebrew" pitchFamily="2" charset="-79"/>
                <a:cs typeface="Arial Hebrew" pitchFamily="2" charset="-79"/>
                <a:sym typeface="Wingdings" pitchFamily="2" charset="2"/>
              </a:rPr>
              <a:t> by a </a:t>
            </a:r>
            <a:r>
              <a:rPr lang="it-IT" dirty="0" err="1">
                <a:latin typeface="Arial Hebrew" pitchFamily="2" charset="-79"/>
                <a:cs typeface="Arial Hebrew" pitchFamily="2" charset="-79"/>
                <a:sym typeface="Wingdings" pitchFamily="2" charset="2"/>
              </a:rPr>
              <a:t>factor</a:t>
            </a:r>
            <a:r>
              <a:rPr lang="it-IT" dirty="0">
                <a:latin typeface="Arial Hebrew" pitchFamily="2" charset="-79"/>
                <a:cs typeface="Arial Hebrew" pitchFamily="2" charset="-79"/>
                <a:sym typeface="Wingdings" pitchFamily="2" charset="2"/>
              </a:rPr>
              <a:t> 10  3.75e33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err="1">
                <a:latin typeface="Arial Hebrew" pitchFamily="2" charset="-79"/>
                <a:cs typeface="Arial Hebrew" pitchFamily="2" charset="-79"/>
                <a:sym typeface="Wingdings" pitchFamily="2" charset="2"/>
              </a:rPr>
              <a:t>Further</a:t>
            </a:r>
            <a:r>
              <a:rPr lang="it-IT" dirty="0">
                <a:latin typeface="Arial Hebrew" pitchFamily="2" charset="-79"/>
                <a:cs typeface="Arial Hebrew" pitchFamily="2" charset="-79"/>
                <a:sym typeface="Wingdings" pitchFamily="2" charset="2"/>
              </a:rPr>
              <a:t> </a:t>
            </a:r>
            <a:r>
              <a:rPr lang="it-IT" dirty="0" err="1">
                <a:latin typeface="Arial Hebrew" pitchFamily="2" charset="-79"/>
                <a:cs typeface="Arial Hebrew" pitchFamily="2" charset="-79"/>
                <a:sym typeface="Wingdings" pitchFamily="2" charset="2"/>
              </a:rPr>
              <a:t>optimization</a:t>
            </a:r>
            <a:r>
              <a:rPr lang="it-IT" dirty="0">
                <a:latin typeface="Arial Hebrew" pitchFamily="2" charset="-79"/>
                <a:cs typeface="Arial Hebrew" pitchFamily="2" charset="-79"/>
                <a:sym typeface="Wingdings" pitchFamily="2" charset="2"/>
              </a:rPr>
              <a:t> with </a:t>
            </a:r>
            <a:r>
              <a:rPr lang="it-IT" dirty="0" err="1">
                <a:latin typeface="Arial Hebrew" pitchFamily="2" charset="-79"/>
                <a:cs typeface="Arial Hebrew" pitchFamily="2" charset="-79"/>
                <a:sym typeface="Wingdings" pitchFamily="2" charset="2"/>
              </a:rPr>
              <a:t>sextupoles</a:t>
            </a:r>
            <a:r>
              <a:rPr lang="it-IT" dirty="0">
                <a:latin typeface="Arial Hebrew" pitchFamily="2" charset="-79"/>
                <a:cs typeface="Arial Hebrew" pitchFamily="2" charset="-79"/>
                <a:sym typeface="Wingdings" pitchFamily="2" charset="2"/>
              </a:rPr>
              <a:t>, </a:t>
            </a:r>
            <a:r>
              <a:rPr lang="it-IT" dirty="0" err="1">
                <a:latin typeface="Arial Hebrew" pitchFamily="2" charset="-79"/>
                <a:cs typeface="Arial Hebrew" pitchFamily="2" charset="-79"/>
                <a:sym typeface="Wingdings" pitchFamily="2" charset="2"/>
              </a:rPr>
              <a:t>octupoles</a:t>
            </a:r>
            <a:r>
              <a:rPr lang="it-IT" dirty="0">
                <a:latin typeface="Arial Hebrew" pitchFamily="2" charset="-79"/>
                <a:cs typeface="Arial Hebrew" pitchFamily="2" charset="-79"/>
                <a:sym typeface="Wingdings" pitchFamily="2" charset="2"/>
              </a:rPr>
              <a:t> and </a:t>
            </a:r>
            <a:r>
              <a:rPr lang="it-IT" dirty="0" err="1">
                <a:latin typeface="Arial Hebrew" pitchFamily="2" charset="-79"/>
                <a:cs typeface="Arial Hebrew" pitchFamily="2" charset="-79"/>
                <a:sym typeface="Wingdings" pitchFamily="2" charset="2"/>
              </a:rPr>
              <a:t>decapoles</a:t>
            </a:r>
            <a:r>
              <a:rPr lang="it-IT" dirty="0">
                <a:latin typeface="Arial Hebrew" pitchFamily="2" charset="-79"/>
                <a:cs typeface="Arial Hebrew" pitchFamily="2" charset="-79"/>
                <a:sym typeface="Wingdings" pitchFamily="2" charset="2"/>
              </a:rPr>
              <a:t> are </a:t>
            </a:r>
            <a:r>
              <a:rPr lang="it-IT" dirty="0" err="1">
                <a:latin typeface="Arial Hebrew" pitchFamily="2" charset="-79"/>
                <a:cs typeface="Arial Hebrew" pitchFamily="2" charset="-79"/>
                <a:sym typeface="Wingdings" pitchFamily="2" charset="2"/>
              </a:rPr>
              <a:t>envisaged</a:t>
            </a:r>
            <a:endParaRPr lang="it-IT" dirty="0">
              <a:latin typeface="Arial Hebrew" pitchFamily="2" charset="-79"/>
              <a:cs typeface="Arial Hebrew" pitchFamily="2" charset="-79"/>
              <a:sym typeface="Wingdings" pitchFamily="2" charset="2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it-IT" dirty="0">
              <a:latin typeface="Arial Hebrew" pitchFamily="2" charset="-79"/>
              <a:cs typeface="Arial Hebrew" pitchFamily="2" charset="-79"/>
              <a:sym typeface="Wingdings" pitchFamily="2" charset="2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it-IT" dirty="0">
              <a:latin typeface="Arial Hebrew" pitchFamily="2" charset="-79"/>
              <a:cs typeface="Arial Hebrew" pitchFamily="2" charset="-79"/>
              <a:sym typeface="Wingdings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CH" dirty="0">
              <a:latin typeface="Arial Hebrew" pitchFamily="2" charset="-79"/>
              <a:cs typeface="Arial Hebrew" pitchFamily="2" charset="-79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CH" dirty="0">
              <a:latin typeface="Arial Hebrew" pitchFamily="2" charset="-79"/>
              <a:cs typeface="Arial Hebrew" pitchFamily="2" charset="-79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rial Hebrew" pitchFamily="2" charset="-79"/>
              <a:cs typeface="Arial Hebrew" pitchFamily="2" charset="-79"/>
              <a:sym typeface="Wingdings" pitchFamily="2" charset="2"/>
            </a:endParaRPr>
          </a:p>
          <a:p>
            <a:endParaRPr lang="en-GB" dirty="0">
              <a:latin typeface="Arial Hebrew" pitchFamily="2" charset="-79"/>
              <a:cs typeface="Arial Hebrew" pitchFamily="2" charset="-79"/>
              <a:sym typeface="Wingdings" pitchFamily="2" charset="2"/>
            </a:endParaRPr>
          </a:p>
          <a:p>
            <a:endParaRPr lang="en-GB" dirty="0">
              <a:latin typeface="Arial Hebrew" pitchFamily="2" charset="-79"/>
              <a:cs typeface="Arial Hebrew" pitchFamily="2" charset="-79"/>
              <a:sym typeface="Wingdings" pitchFamily="2" charset="2"/>
            </a:endParaRPr>
          </a:p>
          <a:p>
            <a:endParaRPr lang="en-GB" dirty="0">
              <a:latin typeface="Arial Hebrew" pitchFamily="2" charset="-79"/>
              <a:cs typeface="Arial Hebrew" pitchFamily="2" charset="-79"/>
            </a:endParaRPr>
          </a:p>
          <a:p>
            <a:endParaRPr lang="en-GB"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2BC88995-7ECF-5EBC-C4C0-3B0F917F70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427" y="1957519"/>
            <a:ext cx="5092700" cy="3822287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684EEC6C-58A3-EB56-B444-702E35E21C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0362" y="1976203"/>
            <a:ext cx="4910076" cy="3685220"/>
          </a:xfrm>
          <a:prstGeom prst="rect">
            <a:avLst/>
          </a:prstGeom>
        </p:spPr>
      </p:pic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F4F693E6-AB16-2EAD-A28D-56AB4129BE04}"/>
              </a:ext>
            </a:extLst>
          </p:cNvPr>
          <p:cNvSpPr txBox="1">
            <a:spLocks/>
          </p:cNvSpPr>
          <p:nvPr/>
        </p:nvSpPr>
        <p:spPr>
          <a:xfrm>
            <a:off x="7467600" y="6379369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HALHF Monthly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693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370"/>
    </mc:Choice>
    <mc:Fallback xmlns="">
      <p:transition spd="slow" advTm="52370"/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14487</TotalTime>
  <Words>250</Words>
  <Application>Microsoft Macintosh PowerPoint</Application>
  <PresentationFormat>Widescreen</PresentationFormat>
  <Paragraphs>64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Arial</vt:lpstr>
      <vt:lpstr>Arial Hebrew</vt:lpstr>
      <vt:lpstr>Calibri</vt:lpstr>
      <vt:lpstr>Calibri Light</vt:lpstr>
      <vt:lpstr>Cambria Math</vt:lpstr>
      <vt:lpstr>Tema di Office</vt:lpstr>
      <vt:lpstr>Optimization of the HALHF FFS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and plans for the ATF2 ultra-low β_y^∗ optics</dc:title>
  <dc:creator>Vera Cilento</dc:creator>
  <cp:lastModifiedBy>Vera Cilento</cp:lastModifiedBy>
  <cp:revision>347</cp:revision>
  <cp:lastPrinted>2020-10-21T10:55:14Z</cp:lastPrinted>
  <dcterms:created xsi:type="dcterms:W3CDTF">2018-10-16T09:23:23Z</dcterms:created>
  <dcterms:modified xsi:type="dcterms:W3CDTF">2025-09-05T15:14:41Z</dcterms:modified>
</cp:coreProperties>
</file>