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670" r:id="rId3"/>
  </p:sldMasterIdLst>
  <p:notesMasterIdLst>
    <p:notesMasterId r:id="rId14"/>
  </p:notesMasterIdLst>
  <p:sldIdLst>
    <p:sldId id="2059" r:id="rId4"/>
    <p:sldId id="1850" r:id="rId5"/>
    <p:sldId id="2067" r:id="rId6"/>
    <p:sldId id="2062" r:id="rId7"/>
    <p:sldId id="2063" r:id="rId8"/>
    <p:sldId id="757" r:id="rId9"/>
    <p:sldId id="285" r:id="rId10"/>
    <p:sldId id="2064" r:id="rId11"/>
    <p:sldId id="2066" r:id="rId12"/>
    <p:sldId id="20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9051"/>
    <a:srgbClr val="D5F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/>
    <p:restoredTop sz="94681"/>
  </p:normalViewPr>
  <p:slideViewPr>
    <p:cSldViewPr snapToGrid="0">
      <p:cViewPr varScale="1">
        <p:scale>
          <a:sx n="111" d="100"/>
          <a:sy n="111" d="100"/>
        </p:scale>
        <p:origin x="6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177DE-9BF9-2B40-A41B-966BBC9C692D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C367A-8ED6-3947-B15E-5ED56D0F7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33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12 interactions ... currently </a:t>
            </a:r>
            <a:r>
              <a:rPr lang="en-GB"/>
              <a:t>about 40-50 </a:t>
            </a:r>
            <a:r>
              <a:rPr lang="en-GB" dirty="0"/>
              <a:t>... in a few years about 200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43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7E7108-E737-3E42-A3FC-06C1B2A9CD8C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+mn-cs"/>
              </a:rPr>
              <a:pPr marL="0" marR="0" lvl="0" indent="0" algn="r" defTabSz="9543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10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543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3DD838-97DF-4C23-99F6-31FDF9ACE5B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543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195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SNSPD =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Superconducting nanowire single photon detector 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C367A-8ED6-3947-B15E-5ED56D0F7BB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00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A6F5D-8103-1AC4-5782-E5D76D540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0D2D9-6DAE-150C-7447-B54896981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C0FD6-A7E2-98FD-D230-ADEA3B1D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3DF5D-1E64-AD95-DF30-92E961C00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DPG Symposium Semiconductor Detectors, Intro Wermes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CE380-A440-488A-27AA-3CE78D48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9312-3FD8-244D-B0D7-5CC041623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82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A6953-F682-5B89-8C76-95B01703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BE383-ABCD-FF89-44BE-3E89D0C98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90FBA-267D-63E8-3156-497AF2C7C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8996D-12B4-F897-325F-39C4B248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DPG Symposium Semiconductor Detectors, Intro Wermes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79140-90E3-B581-D10A-0019AB720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9312-3FD8-244D-B0D7-5CC041623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08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1D71CB-180D-57BD-1BE4-5964FD528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69DD3-B521-3337-DC59-555167D36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38DDA-456E-7B2D-BFA0-6A3FB528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B28DE-472E-A30E-5C1A-93BD64BB6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DPG Symposium Semiconductor Detectors, Intro Wermes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92F8E-B8D6-D301-4C43-EF079CF5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9312-3FD8-244D-B0D7-5CC041623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299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45" y="728546"/>
            <a:ext cx="11909503" cy="5817176"/>
          </a:xfrm>
        </p:spPr>
        <p:txBody>
          <a:bodyPr/>
          <a:lstStyle>
            <a:lvl1pPr>
              <a:lnSpc>
                <a:spcPct val="120000"/>
              </a:lnSpc>
              <a:spcBef>
                <a:spcPts val="672"/>
              </a:spcBef>
              <a:defRPr>
                <a:solidFill>
                  <a:schemeClr val="tx2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spcBef>
                <a:spcPts val="672"/>
              </a:spcBef>
              <a:defRPr>
                <a:latin typeface="Helvetica" charset="0"/>
                <a:ea typeface="Helvetica" charset="0"/>
                <a:cs typeface="Helvetica" charset="0"/>
              </a:defRPr>
            </a:lvl2pPr>
            <a:lvl3pPr>
              <a:spcBef>
                <a:spcPts val="600"/>
              </a:spcBef>
              <a:defRPr b="0">
                <a:latin typeface="Helvetica" charset="0"/>
                <a:ea typeface="Helvetica" charset="0"/>
                <a:cs typeface="Helvetica" charset="0"/>
              </a:defRPr>
            </a:lvl3pPr>
            <a:lvl4pPr>
              <a:spcBef>
                <a:spcPts val="600"/>
              </a:spcBef>
              <a:defRPr b="0">
                <a:latin typeface="Helvetica" charset="0"/>
                <a:ea typeface="Helvetica" charset="0"/>
                <a:cs typeface="Helvetica" charset="0"/>
              </a:defRPr>
            </a:lvl4pPr>
            <a:lvl5pPr>
              <a:spcBef>
                <a:spcPts val="600"/>
              </a:spcBef>
              <a:defRPr b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Rectangle 7"/>
          <p:cNvSpPr/>
          <p:nvPr userDrawn="1"/>
        </p:nvSpPr>
        <p:spPr>
          <a:xfrm>
            <a:off x="569559" y="3766"/>
            <a:ext cx="11625333" cy="57548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602" y="65466"/>
            <a:ext cx="10658801" cy="514114"/>
          </a:xfrm>
        </p:spPr>
        <p:txBody>
          <a:bodyPr>
            <a:noAutofit/>
          </a:bodyPr>
          <a:lstStyle>
            <a:lvl1pPr>
              <a:defRPr sz="3200"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9200" y="6549016"/>
            <a:ext cx="8128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>
              <a:defRPr/>
            </a:pPr>
            <a:fld id="{59385AB4-D505-9B42-86A0-7093501D6C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716243" y="6557116"/>
            <a:ext cx="2759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>
              <a:defRPr/>
            </a:pPr>
            <a:r>
              <a:rPr lang="de-DE" sz="1000" baseline="0" dirty="0">
                <a:latin typeface="Helvetica" charset="0"/>
                <a:ea typeface="Helvetica" charset="0"/>
                <a:cs typeface="Helvetica" charset="0"/>
              </a:rPr>
              <a:t>EP </a:t>
            </a:r>
            <a:r>
              <a:rPr lang="de-DE" sz="1000" baseline="0" dirty="0" err="1">
                <a:latin typeface="Helvetica" charset="0"/>
                <a:ea typeface="Helvetica" charset="0"/>
                <a:cs typeface="Helvetica" charset="0"/>
              </a:rPr>
              <a:t>Detector</a:t>
            </a:r>
            <a:r>
              <a:rPr lang="de-DE" sz="1000" baseline="0" dirty="0">
                <a:latin typeface="Helvetica" charset="0"/>
                <a:ea typeface="Helvetica" charset="0"/>
                <a:cs typeface="Helvetica" charset="0"/>
              </a:rPr>
              <a:t> Seminar, April 2025</a:t>
            </a:r>
            <a:endParaRPr lang="en-US" sz="1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32944" y="6549015"/>
            <a:ext cx="895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l">
              <a:defRPr/>
            </a:pPr>
            <a:r>
              <a:rPr lang="en-US" sz="1000" baseline="0" dirty="0">
                <a:latin typeface="Helvetica" charset="0"/>
                <a:ea typeface="Helvetica" charset="0"/>
                <a:cs typeface="Helvetica" charset="0"/>
              </a:rPr>
              <a:t>A. Kluge</a:t>
            </a:r>
            <a:endParaRPr lang="en-US" sz="10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0" name="Immagine 7" descr="acquia_marina_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740" y="3766"/>
            <a:ext cx="575483" cy="57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CERNlogo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720"/>
            <a:ext cx="583007" cy="58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3560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 userDrawn="1"/>
        </p:nvGrpSpPr>
        <p:grpSpPr>
          <a:xfrm>
            <a:off x="4997700" y="2"/>
            <a:ext cx="7202471" cy="6858000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715346" y="2095721"/>
            <a:ext cx="6666759" cy="476179"/>
          </a:xfrm>
        </p:spPr>
        <p:txBody>
          <a:bodyPr wrap="none" bIns="0" anchor="b" anchorCtr="0"/>
          <a:lstStyle>
            <a:lvl1pPr>
              <a:lnSpc>
                <a:spcPts val="2579"/>
              </a:lnSpc>
              <a:defRPr sz="2579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715346" y="2571782"/>
            <a:ext cx="6666759" cy="2476130"/>
          </a:xfrm>
        </p:spPr>
        <p:txBody>
          <a:bodyPr tIns="0" bIns="0"/>
          <a:lstStyle>
            <a:lvl1pPr marL="0" indent="0" algn="l">
              <a:lnSpc>
                <a:spcPts val="3869"/>
              </a:lnSpc>
              <a:spcBef>
                <a:spcPts val="0"/>
              </a:spcBef>
              <a:spcAft>
                <a:spcPts val="0"/>
              </a:spcAft>
              <a:buNone/>
              <a:defRPr sz="3439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2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4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5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6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8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9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31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grpSp>
        <p:nvGrpSpPr>
          <p:cNvPr id="70" name="Gruppieren 69"/>
          <p:cNvGrpSpPr>
            <a:grpSpLocks noChangeAspect="1"/>
          </p:cNvGrpSpPr>
          <p:nvPr userDrawn="1"/>
        </p:nvGrpSpPr>
        <p:grpSpPr>
          <a:xfrm>
            <a:off x="167225" y="202965"/>
            <a:ext cx="2147764" cy="761721"/>
            <a:chOff x="7081838" y="144463"/>
            <a:chExt cx="1871662" cy="719137"/>
          </a:xfrm>
        </p:grpSpPr>
        <p:sp>
          <p:nvSpPr>
            <p:cNvPr id="7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7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7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7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7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7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7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7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79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80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81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82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83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84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85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86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87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88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89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</p:grpSp>
      <p:pic>
        <p:nvPicPr>
          <p:cNvPr id="27" name="Picture 10" descr="https://silab-redmine.physik.uni-bonn.de/images/silab/SilabLogoM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8511" y="213053"/>
            <a:ext cx="1921181" cy="75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53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spcBef>
                <a:spcPct val="0"/>
              </a:spcBef>
            </a:pPr>
            <a:fld id="{3BCAC33B-120A-4452-BE88-C024F4101C56}" type="slidenum">
              <a:rPr lang="en-US" sz="1399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>
                <a:spcBef>
                  <a:spcPct val="0"/>
                </a:spcBef>
              </a:pPr>
              <a:t>‹#›</a:t>
            </a:fld>
            <a:endParaRPr lang="en-US" sz="1399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18276"/>
            <a:ext cx="5143499" cy="33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23" b="0">
                <a:solidFill>
                  <a:srgbClr val="909085"/>
                </a:solidFill>
                <a:latin typeface="+mn-lt"/>
              </a:defRPr>
            </a:lvl1pPr>
          </a:lstStyle>
          <a:p>
            <a:r>
              <a:rPr lang="en-US"/>
              <a:t>DPG Symposium Semiconductor Detectors, Intro Wermes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01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9281584" y="6513516"/>
            <a:ext cx="2844800" cy="365125"/>
          </a:xfrm>
        </p:spPr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7231E8C7-7720-4CDB-A390-6D521AF20A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82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2270" y="1619806"/>
            <a:ext cx="11428729" cy="43808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DPG Symposium Semiconductor Detectors, Intro Wermes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9501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DPG Symposium Semiconductor Detectors, Intro Wermes</a:t>
            </a:r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0708E14-7B22-4BA8-8558-A58781B5830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0718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927" y="921058"/>
            <a:ext cx="11097087" cy="52134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7231E8C7-7720-4CDB-A390-6D521AF20A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4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815F5-DE57-4B99-90EB-774CD29DAA5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87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66CE-02B4-E844-EB30-EA98027E8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CB404-94C4-BCA7-6BDE-B397E0DDB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49E43-8D67-19BD-D385-780B1C30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D7D97-356C-1D2F-B3A3-99791231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DPG Symposium Semiconductor Detectors, Intro Wermes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BAECD-A59F-97CE-6979-E552B9E4C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9312-3FD8-244D-B0D7-5CC041623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084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9281584" y="6513516"/>
            <a:ext cx="2844800" cy="365125"/>
          </a:xfrm>
        </p:spPr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7231E8C7-7720-4CDB-A390-6D521AF20A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89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3326-57B2-4489-B81C-4ABE57C2DEA2}" type="slidenum">
              <a:rPr lang="en-US"/>
              <a:pPr>
                <a:defRPr/>
              </a:pPr>
              <a:t>‹#›</a:t>
            </a:fld>
            <a:endParaRPr lang="en-US" sz="1400" i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44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3326-57B2-4489-B81C-4ABE57C2DEA2}" type="slidenum">
              <a:rPr lang="en-US"/>
              <a:pPr>
                <a:defRPr/>
              </a:pPr>
              <a:t>‹#›</a:t>
            </a:fld>
            <a:endParaRPr lang="en-US" sz="1400" i="0">
              <a:solidFill>
                <a:schemeClr val="bg2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4971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817AA-7BB3-48A5-8DBA-AD19918BDC9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01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4816E-3396-4F00-A432-8F72B6256F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931718" y="6542086"/>
            <a:ext cx="3848100" cy="31591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</a:lstStyle>
          <a:p>
            <a:r>
              <a:rPr lang="de-DE"/>
              <a:t>DPG Symposium Semiconductor Detectors, Intro Wermes</a:t>
            </a:r>
            <a:endParaRPr lang="de-DE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1" y="6538828"/>
            <a:ext cx="2936529" cy="3191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6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4816E-3396-4F00-A432-8F72B6256F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931718" y="6542086"/>
            <a:ext cx="3848100" cy="31591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</a:lstStyle>
          <a:p>
            <a:r>
              <a:rPr lang="de-DE"/>
              <a:t>DPG Symposium Semiconductor Detectors, Intro Wermes</a:t>
            </a:r>
            <a:endParaRPr lang="de-DE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1" y="6538828"/>
            <a:ext cx="2936529" cy="3191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7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7FF14-3C6B-0C0F-1EE6-3E502DF06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79E0F-1BF2-6851-DE75-586C9FEE8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DED90-C510-6B32-8E9E-468A3C83E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00EE8-149A-CC70-F482-00863A1C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DPG Symposium Semiconductor Detectors, Intro Wermes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FC99-FD67-79C1-7059-F085F3B14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9312-3FD8-244D-B0D7-5CC041623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17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B6418-6C5F-CC3C-A577-B3766AE3D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D0E57-1307-AD08-DE5E-A6A945E54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B12ED-C019-0839-BAE1-E46AA490F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C698A-C872-79D9-0790-A919CB0F6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762BC-BAC0-370D-7393-AC051CE4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DPG Symposium Semiconductor Detectors, Intro Wermes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90DB5-3BD6-1E60-B8D0-F2193A80B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9312-3FD8-244D-B0D7-5CC041623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84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10765-D0EB-0B4E-D62F-58A3F4B50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5347C-9E45-1CC1-97C6-A01BB450D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84023-2046-8E68-3123-9614A9E4F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498AC-43E0-6D4E-C7F1-D2F31EE1BF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FBA56-60AC-E8D9-7E5A-C5DAD69B8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E6F02B-B8BD-6B15-4B5F-B93DC5DA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A38FC9-3DBB-7F73-7BE3-52F9BF53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DPG Symposium Semiconductor Detectors, Intro Wermes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6D7CEB-A717-24E9-53A8-E659562A4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9312-3FD8-244D-B0D7-5CC041623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7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D8D06-3A7A-F8E4-C265-75B15A4B2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BA7DF-9CBA-49B8-7234-309156510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DFBABA-7FE9-FE65-EC8D-492E30799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DPG Symposium Semiconductor Detectors, Intro Wermes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3F296-5963-31D0-EB2F-C51BC6F4F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9312-3FD8-244D-B0D7-5CC041623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1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CEE0D4-A37C-6FDB-7883-E0CAA910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B776E5-0FFE-72A6-EFCE-6C9E32E03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DPG Symposium Semiconductor Detectors, Intro Wermes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AFEB8-552B-799D-54E9-0CC3515D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9312-3FD8-244D-B0D7-5CC041623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49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0E7D-E6B7-7DA5-76C3-CAD6B7EE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33FDE-6BCD-476C-DC8B-FBFBBDE18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29A5B-9F88-3D0D-16F5-9484BF54C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AC994-CDA2-9879-9A41-4575AB2FD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5F013-7BAD-9A59-B168-A85FAD32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DPG Symposium Semiconductor Detectors, Intro Wermes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4A56D-9E74-C5B0-0B1F-64F0D61D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9312-3FD8-244D-B0D7-5CC041623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69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55AD9-EA36-5634-B93D-B597F4BE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CA782A-EF1E-448D-52F2-65194F52D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A76CA-8852-E5AF-068A-54AF6B2DD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0FADE-A361-3D14-FFE6-9098EEC8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4B29D-D69F-2ED7-C9B1-83BB92F7F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DPG Symposium Semiconductor Detectors, Intro Wermes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B963E-4728-8B5F-EFEB-8EBC4C33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9312-3FD8-244D-B0D7-5CC041623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92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35CB2A-2627-D891-6682-25EDF93FA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CB8E7-62A0-18BE-0CC9-ED4EACE46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7A164-0BC1-048E-5A67-C0A01DC5C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CE2BE-DD8D-F5C9-4075-B758CA06D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DPG Symposium Semiconductor Detectors, Intro Wermes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276F9-A955-9E23-A3A8-88492734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D9312-3FD8-244D-B0D7-5CC041623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7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2431" y="24840"/>
            <a:ext cx="11952815" cy="41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18276"/>
            <a:ext cx="5333999" cy="33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23" b="0">
                <a:solidFill>
                  <a:srgbClr val="909085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DPG Symposium Semiconductor Detectors, Intro Wermes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1" y="6518276"/>
            <a:ext cx="2844800" cy="33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99" b="0">
                <a:solidFill>
                  <a:srgbClr val="909085"/>
                </a:solidFill>
                <a:latin typeface="+mn-lt"/>
              </a:defRPr>
            </a:lvl1pPr>
          </a:lstStyle>
          <a:p>
            <a:fld id="{A3BA968F-9201-4100-AFF0-5CA8DD771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1" y="476250"/>
            <a:ext cx="12192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de-DE" sz="18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 flipV="1">
            <a:off x="44437" y="6781331"/>
            <a:ext cx="3038474" cy="4571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/>
            <a:endParaRPr lang="de-DE" sz="18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 bwMode="auto">
          <a:xfrm flipV="1">
            <a:off x="1" y="6491288"/>
            <a:ext cx="3168651" cy="4762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uppieren 69">
            <a:extLst>
              <a:ext uri="{FF2B5EF4-FFF2-40B4-BE49-F238E27FC236}">
                <a16:creationId xmlns:a16="http://schemas.microsoft.com/office/drawing/2014/main" id="{4EE53FD4-ED46-D143-AA20-4912E3091FB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68807" y="47618"/>
            <a:ext cx="1127941" cy="400035"/>
            <a:chOff x="7081838" y="144463"/>
            <a:chExt cx="1871662" cy="719137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A6B896C3-5D2E-3542-90D9-7817F0D0F52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C7C97DB-0C25-CD41-A9DB-0906C9B0EE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349123BE-C24F-7844-9F32-71DCE1071F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B4105D2-754F-704E-BEEC-A2DB49DF54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E876FF5-62AE-5743-9AE0-FB603D25FC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7DD3A23-0A54-CD4B-9791-FFA5251ED0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D20178B3-9332-7F45-A70C-70538FEAB2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4D3A7E6-7635-334C-958C-FCA57E89C0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3FB23EB-B533-F747-BF18-F2FA271093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42D5B6F-CC21-C649-AD52-E708EA7AF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4E0BD2C3-52C2-ED45-AD15-8BA0752A91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225DAB6-0B2B-FF4D-838C-CF56A88C94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6B1A834A-B031-EE40-8F84-1DD93C3EBD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76C2446-67B3-D34D-B230-A632343D7D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CE5AAC0-0063-414F-9BE4-1BBDD90BE0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D86D7336-5A5D-8340-BEAE-EB4A8A621B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9EF37A-F7FC-4B47-9DBC-282E9EBE5B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42701DD-D6F3-EE41-AB20-1D6B5A862A9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DD39083-CA91-014A-ABD0-90A93D61A1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290"/>
            </a:p>
          </p:txBody>
        </p:sp>
      </p:grpSp>
    </p:spTree>
    <p:extLst>
      <p:ext uri="{BB962C8B-B14F-4D97-AF65-F5344CB8AC3E}">
        <p14:creationId xmlns:p14="http://schemas.microsoft.com/office/powerpoint/2010/main" val="295185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9" r:id="rId3"/>
    <p:sldLayoutId id="2147483680" r:id="rId4"/>
    <p:sldLayoutId id="2147483682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800" b="0">
          <a:solidFill>
            <a:srgbClr val="0070C0"/>
          </a:solidFill>
          <a:latin typeface="+mn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NICHTLUSTIG 2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NICHTLUSTIG 2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NICHTLUSTIG 2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NICHTLUSTIG 2" pitchFamily="2" charset="0"/>
        </a:defRPr>
      </a:lvl5pPr>
      <a:lvl6pPr marL="457182" algn="ctr" rtl="0" fontAlgn="base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NICHTLUSTIG 2" pitchFamily="2" charset="0"/>
        </a:defRPr>
      </a:lvl6pPr>
      <a:lvl7pPr marL="914364" algn="ctr" rtl="0" fontAlgn="base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NICHTLUSTIG 2" pitchFamily="2" charset="0"/>
        </a:defRPr>
      </a:lvl7pPr>
      <a:lvl8pPr marL="1371547" algn="ctr" rtl="0" fontAlgn="base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NICHTLUSTIG 2" pitchFamily="2" charset="0"/>
        </a:defRPr>
      </a:lvl8pPr>
      <a:lvl9pPr marL="1828729" algn="ctr" rtl="0" fontAlgn="base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NICHTLUSTIG 2" pitchFamily="2" charset="0"/>
        </a:defRPr>
      </a:lvl9pPr>
    </p:titleStyle>
    <p:bodyStyle>
      <a:lvl1pPr marL="342886" indent="-342886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21" indent="-285739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56" indent="-228592" algn="l" rtl="0" fontAlgn="base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</a:defRPr>
      </a:lvl3pPr>
      <a:lvl4pPr marL="1600138" indent="-228592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20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03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85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67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49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3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573617" y="106365"/>
            <a:ext cx="10972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86317" y="836613"/>
            <a:ext cx="10972800" cy="52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Click to edit Master text styles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1584" y="651351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3366"/>
                </a:solidFill>
                <a:latin typeface="+mn-lt"/>
              </a:defRPr>
            </a:lvl1pPr>
          </a:lstStyle>
          <a:p>
            <a:pPr>
              <a:defRPr/>
            </a:pPr>
            <a:fld id="{CFF4816E-3396-4F00-A432-8F72B6256F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7094" y="6650930"/>
            <a:ext cx="25506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latin typeface="+mn-lt"/>
              </a:rPr>
              <a:t>N. </a:t>
            </a:r>
            <a:r>
              <a:rPr lang="de-DE" sz="1050" dirty="0" err="1">
                <a:latin typeface="+mn-lt"/>
              </a:rPr>
              <a:t>Wermes</a:t>
            </a:r>
            <a:r>
              <a:rPr lang="de-DE" sz="1050" dirty="0">
                <a:latin typeface="+mn-lt"/>
              </a:rPr>
              <a:t>, Phys. Institut, Universität Bonn</a:t>
            </a:r>
          </a:p>
        </p:txBody>
      </p:sp>
    </p:spTree>
    <p:extLst>
      <p:ext uri="{BB962C8B-B14F-4D97-AF65-F5344CB8AC3E}">
        <p14:creationId xmlns:p14="http://schemas.microsoft.com/office/powerpoint/2010/main" val="380054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6" r:id="rId5"/>
    <p:sldLayoutId id="2147483677" r:id="rId6"/>
    <p:sldLayoutId id="2147483678" r:id="rId7"/>
    <p:sldLayoutId id="2147483679" r:id="rId8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tif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C3FC35-D04C-B7D3-FB06-05D19B976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spcBef>
                <a:spcPct val="0"/>
              </a:spcBef>
            </a:pPr>
            <a:fld id="{3BCAC33B-120A-4452-BE88-C024F4101C56}" type="slidenum">
              <a:rPr lang="en-US" sz="1399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>
                <a:spcBef>
                  <a:spcPct val="0"/>
                </a:spcBef>
              </a:pPr>
              <a:t>1</a:t>
            </a:fld>
            <a:endParaRPr lang="en-US" sz="1399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FBECB8-5102-89B3-D523-58FD4E75BEB2}"/>
              </a:ext>
            </a:extLst>
          </p:cNvPr>
          <p:cNvSpPr txBox="1"/>
          <p:nvPr/>
        </p:nvSpPr>
        <p:spPr>
          <a:xfrm>
            <a:off x="957943" y="1839652"/>
            <a:ext cx="1087482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0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Symposium </a:t>
            </a:r>
          </a:p>
          <a:p>
            <a:pPr>
              <a:buNone/>
            </a:pPr>
            <a:br>
              <a:rPr lang="en-GB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0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Precise quantum detectors in space, time and energy – semi- and superconductors in particle and condensed matter physics </a:t>
            </a:r>
            <a:endParaRPr lang="en-GB" sz="40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F9BA1-46C5-733A-EFC1-858CA611880C}"/>
              </a:ext>
            </a:extLst>
          </p:cNvPr>
          <p:cNvSpPr txBox="1"/>
          <p:nvPr/>
        </p:nvSpPr>
        <p:spPr>
          <a:xfrm>
            <a:off x="957943" y="544286"/>
            <a:ext cx="8599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2. DPG-</a:t>
            </a:r>
            <a:r>
              <a:rPr lang="en-GB" sz="2800" dirty="0" err="1">
                <a:solidFill>
                  <a:schemeClr val="tx1"/>
                </a:solidFill>
              </a:rPr>
              <a:t>Herbsttagung</a:t>
            </a:r>
            <a:r>
              <a:rPr lang="en-GB" sz="2800" dirty="0">
                <a:solidFill>
                  <a:schemeClr val="tx1"/>
                </a:solidFill>
              </a:rPr>
              <a:t>, 9. Sept. 2025  </a:t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rgbClr val="C00000"/>
                </a:solidFill>
              </a:rPr>
              <a:t>100 Jahre </a:t>
            </a:r>
            <a:r>
              <a:rPr lang="en-GB" sz="2800" dirty="0" err="1">
                <a:solidFill>
                  <a:srgbClr val="C00000"/>
                </a:solidFill>
              </a:rPr>
              <a:t>Quantenmechanik</a:t>
            </a:r>
            <a:endParaRPr lang="en-GB" sz="2800" dirty="0">
              <a:solidFill>
                <a:srgbClr val="C00000"/>
              </a:solidFill>
            </a:endParaRPr>
          </a:p>
          <a:p>
            <a:endParaRPr lang="en-GB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30579-206F-BBD0-1122-44C2C8B0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DPG Symposium Semiconductor Detectors, Intro Wermes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104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D8045-424D-2C2F-DD78-B81351444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Symposium talks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983D9-DBA2-10F4-A2A6-66EEE28DC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237" y="1600622"/>
            <a:ext cx="9755526" cy="4380845"/>
          </a:xfrm>
        </p:spPr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en-GB" sz="1800" b="1" dirty="0"/>
              <a:t>Precision Timing with Silicon Detectors</a:t>
            </a:r>
            <a:r>
              <a:rPr lang="en-GB" sz="1800" dirty="0"/>
              <a:t> </a:t>
            </a:r>
            <a:r>
              <a:rPr lang="en-GB" sz="1800" b="1" dirty="0"/>
              <a:t>(25 min)</a:t>
            </a:r>
            <a:br>
              <a:rPr lang="en-GB" sz="1800" b="1" dirty="0"/>
            </a:br>
            <a:r>
              <a:rPr lang="en-GB" sz="1800" dirty="0" err="1"/>
              <a:t>Nicolò</a:t>
            </a:r>
            <a:r>
              <a:rPr lang="en-GB" sz="1800" dirty="0"/>
              <a:t> </a:t>
            </a:r>
            <a:r>
              <a:rPr lang="en-GB" sz="1800" dirty="0" err="1"/>
              <a:t>Cartiglia</a:t>
            </a:r>
            <a:r>
              <a:rPr lang="en-GB" sz="1800" dirty="0"/>
              <a:t> (Univ. di Torino) </a:t>
            </a:r>
          </a:p>
          <a:p>
            <a:pPr>
              <a:buFont typeface="Wingdings" pitchFamily="2" charset="2"/>
              <a:buChar char="q"/>
            </a:pPr>
            <a:endParaRPr lang="en-GB" sz="1800" dirty="0"/>
          </a:p>
          <a:p>
            <a:pPr lvl="0">
              <a:buFont typeface="Wingdings" pitchFamily="2" charset="2"/>
              <a:buChar char="q"/>
            </a:pPr>
            <a:r>
              <a:rPr lang="en-GB" sz="1800" b="1" dirty="0"/>
              <a:t>Quantum sensor systems for enhanced precision particle detection (25 min)</a:t>
            </a:r>
            <a:endParaRPr lang="en-GB" sz="1800" dirty="0"/>
          </a:p>
          <a:p>
            <a:pPr marL="0" indent="0">
              <a:buNone/>
            </a:pPr>
            <a:r>
              <a:rPr lang="de-DE" sz="1800" dirty="0"/>
              <a:t>     Michael Doser (CERN) </a:t>
            </a:r>
            <a:br>
              <a:rPr lang="de-DE" sz="1800" dirty="0"/>
            </a:br>
            <a:endParaRPr lang="en-GB" sz="1800" dirty="0"/>
          </a:p>
          <a:p>
            <a:pPr lvl="0">
              <a:buFont typeface="Wingdings" pitchFamily="2" charset="2"/>
              <a:buChar char="q"/>
            </a:pPr>
            <a:r>
              <a:rPr lang="en-GB" sz="1800" b="1" dirty="0"/>
              <a:t>High-performance superconducting nanowire single photon detectors (25 min)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     Val </a:t>
            </a:r>
            <a:r>
              <a:rPr lang="en-GB" sz="1800" dirty="0" err="1"/>
              <a:t>Zwiller</a:t>
            </a:r>
            <a:r>
              <a:rPr lang="en-GB" sz="1800" dirty="0"/>
              <a:t> (KTH Stockholm) </a:t>
            </a:r>
          </a:p>
          <a:p>
            <a:pPr marL="0" indent="0">
              <a:buNone/>
            </a:pPr>
            <a:r>
              <a:rPr lang="en-GB" sz="1800" dirty="0"/>
              <a:t> </a:t>
            </a:r>
          </a:p>
          <a:p>
            <a:pPr lvl="0">
              <a:buFont typeface="Wingdings" pitchFamily="2" charset="2"/>
              <a:buChar char="q"/>
            </a:pPr>
            <a:r>
              <a:rPr lang="en-GB" sz="1800" b="1" dirty="0"/>
              <a:t>ALICE ITS3 - the ultimate paper wrap pixel detector (25 min)</a:t>
            </a:r>
            <a:br>
              <a:rPr lang="en-GB" sz="1800" dirty="0"/>
            </a:br>
            <a:r>
              <a:rPr lang="en-GB" sz="1800" dirty="0"/>
              <a:t>Magnus Mager (CERN, Geneva) </a:t>
            </a:r>
          </a:p>
          <a:p>
            <a:pPr>
              <a:buFont typeface="Wingdings" pitchFamily="2" charset="2"/>
              <a:buChar char="q"/>
            </a:pPr>
            <a:endParaRPr lang="en-GB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07C1C-A5B4-4459-0DF3-968B2A823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DPG Symposium Semiconductor Detectors, Intro Wermes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3BF50-FC1B-61C6-7E0C-B7092AF0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78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5197" y="5542360"/>
            <a:ext cx="5416742" cy="1315640"/>
          </a:xfrm>
        </p:spPr>
        <p:txBody>
          <a:bodyPr/>
          <a:lstStyle/>
          <a:p>
            <a:pPr algn="l"/>
            <a:r>
              <a:rPr lang="en-US" sz="238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Norbert </a:t>
            </a:r>
            <a:r>
              <a:rPr lang="en-US" sz="238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Wermes</a:t>
            </a:r>
            <a:br>
              <a:rPr lang="en-US" sz="238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38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Physikalisches</a:t>
            </a:r>
            <a:r>
              <a:rPr lang="en-US" sz="238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38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Institut</a:t>
            </a:r>
            <a:br>
              <a:rPr lang="en-US" sz="238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38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Universität Bonn </a:t>
            </a:r>
            <a:br>
              <a:rPr lang="en-US" sz="238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45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GB" sz="145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95197" y="1714566"/>
            <a:ext cx="7614812" cy="1541370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Symposium Introduction: </a:t>
            </a:r>
            <a:r>
              <a:rPr lang="en-GB" sz="2400" dirty="0">
                <a:solidFill>
                  <a:schemeClr val="tx1"/>
                </a:solidFill>
              </a:rPr>
              <a:t>Semiconductor quantum sensors/detectors in Particle Physics – a success story </a:t>
            </a:r>
            <a:endParaRPr lang="en-GB" sz="1600" dirty="0">
              <a:solidFill>
                <a:schemeClr val="tx1"/>
              </a:solidFill>
            </a:endParaRPr>
          </a:p>
          <a:p>
            <a:endParaRPr lang="en-GB" sz="2399" dirty="0">
              <a:solidFill>
                <a:schemeClr val="tx1"/>
              </a:solidFill>
            </a:endParaRPr>
          </a:p>
          <a:p>
            <a:r>
              <a:rPr lang="en-GB" sz="2399" dirty="0">
                <a:solidFill>
                  <a:schemeClr val="tx1"/>
                </a:solidFill>
              </a:rPr>
              <a:t>2. DPG-</a:t>
            </a:r>
            <a:r>
              <a:rPr lang="en-GB" sz="2399" dirty="0" err="1">
                <a:solidFill>
                  <a:schemeClr val="tx1"/>
                </a:solidFill>
              </a:rPr>
              <a:t>Herbsttagung</a:t>
            </a:r>
            <a:r>
              <a:rPr lang="en-GB" sz="2399" dirty="0">
                <a:solidFill>
                  <a:schemeClr val="tx1"/>
                </a:solidFill>
              </a:rPr>
              <a:t>, 9. Sept. 2025  </a:t>
            </a:r>
            <a:br>
              <a:rPr lang="en-GB" sz="2399" dirty="0">
                <a:solidFill>
                  <a:schemeClr val="tx1"/>
                </a:solidFill>
              </a:rPr>
            </a:br>
            <a:r>
              <a:rPr lang="en-GB" sz="2399" dirty="0">
                <a:solidFill>
                  <a:srgbClr val="C00000"/>
                </a:solidFill>
              </a:rPr>
              <a:t>100 Jahre </a:t>
            </a:r>
            <a:r>
              <a:rPr lang="en-GB" sz="2399" dirty="0" err="1">
                <a:solidFill>
                  <a:srgbClr val="C00000"/>
                </a:solidFill>
              </a:rPr>
              <a:t>Quantenmechanik</a:t>
            </a:r>
            <a:endParaRPr lang="en-GB" sz="2399" dirty="0">
              <a:solidFill>
                <a:srgbClr val="C00000"/>
              </a:solidFill>
            </a:endParaRPr>
          </a:p>
          <a:p>
            <a:endParaRPr lang="en-GB" sz="2399" dirty="0">
              <a:solidFill>
                <a:schemeClr val="tx1"/>
              </a:solidFill>
            </a:endParaRPr>
          </a:p>
          <a:p>
            <a:endParaRPr lang="en-GB" sz="2399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0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3F810-05A5-B5A0-63BC-2C57C21D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 history - 1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5F1B52-F278-E7DA-BC27-3CA40843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DPG Symposium Semiconductor Detectors, Intro Wermes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5B3DC-E24A-4C3B-171C-5C96FCB0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</a:t>
            </a:fld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6AFB9-4A43-2902-31ED-9A895DA5B994}"/>
              </a:ext>
            </a:extLst>
          </p:cNvPr>
          <p:cNvSpPr txBox="1"/>
          <p:nvPr/>
        </p:nvSpPr>
        <p:spPr>
          <a:xfrm>
            <a:off x="55408" y="500238"/>
            <a:ext cx="12312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It was clear since </a:t>
            </a: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1950’ies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... for particle detection need “</a:t>
            </a:r>
            <a:r>
              <a:rPr lang="en-GB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thick” depleted Si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GB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milliseconds free carrier lifetime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BADD92-32A9-AB2E-EB8B-0FE3CC5FCE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53" t="1" r="-26006" b="-14518"/>
          <a:stretch>
            <a:fillRect/>
          </a:stretch>
        </p:blipFill>
        <p:spPr>
          <a:xfrm>
            <a:off x="6621128" y="1048629"/>
            <a:ext cx="5747266" cy="63835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642C8F-AC87-98A8-1A23-0881AAE09B32}"/>
              </a:ext>
            </a:extLst>
          </p:cNvPr>
          <p:cNvSpPr txBox="1"/>
          <p:nvPr/>
        </p:nvSpPr>
        <p:spPr>
          <a:xfrm>
            <a:off x="7430581" y="4039286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 (cooled)  </a:t>
            </a:r>
          </a:p>
          <a:p>
            <a:pPr algn="l"/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than Si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D502A01-360F-05E1-E04F-C25FD1A5035E}"/>
              </a:ext>
            </a:extLst>
          </p:cNvPr>
          <p:cNvGrpSpPr/>
          <p:nvPr/>
        </p:nvGrpSpPr>
        <p:grpSpPr>
          <a:xfrm>
            <a:off x="809281" y="1534522"/>
            <a:ext cx="5060826" cy="3212756"/>
            <a:chOff x="895780" y="2102934"/>
            <a:chExt cx="5060826" cy="321275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673067B-A68C-9334-418E-E102D3BAA6EE}"/>
                </a:ext>
              </a:extLst>
            </p:cNvPr>
            <p:cNvGrpSpPr/>
            <p:nvPr/>
          </p:nvGrpSpPr>
          <p:grpSpPr>
            <a:xfrm>
              <a:off x="895780" y="2102934"/>
              <a:ext cx="4933036" cy="3212756"/>
              <a:chOff x="895780" y="2102934"/>
              <a:chExt cx="4933036" cy="3212756"/>
            </a:xfrm>
          </p:grpSpPr>
          <p:pic>
            <p:nvPicPr>
              <p:cNvPr id="1026" name="Picture 2" descr="Lithium-Drifted Silicon Diodes &amp; Si(Li) EDS Detectors">
                <a:extLst>
                  <a:ext uri="{FF2B5EF4-FFF2-40B4-BE49-F238E27FC236}">
                    <a16:creationId xmlns:a16="http://schemas.microsoft.com/office/drawing/2014/main" id="{7129E9BC-712B-3BD0-2046-94F16CBE44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5780" y="2102934"/>
                <a:ext cx="4232360" cy="32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E8489F-06B1-60D0-3588-7F36E063FF03}"/>
                  </a:ext>
                </a:extLst>
              </p:cNvPr>
              <p:cNvSpPr txBox="1"/>
              <p:nvPr/>
            </p:nvSpPr>
            <p:spPr>
              <a:xfrm>
                <a:off x="4917989" y="2163803"/>
                <a:ext cx="910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dirty="0">
                    <a:solidFill>
                      <a:srgbClr val="043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2-5 mm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1B909495-B6F1-265A-AA73-FDE47D3723BF}"/>
                  </a:ext>
                </a:extLst>
              </p:cNvPr>
              <p:cNvCxnSpPr/>
              <p:nvPr/>
            </p:nvCxnSpPr>
            <p:spPr bwMode="auto">
              <a:xfrm flipH="1">
                <a:off x="3768811" y="2533135"/>
                <a:ext cx="1149178" cy="71669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0F91AD4-B02B-F7D8-3BAF-D1FEC14F4BD5}"/>
                </a:ext>
              </a:extLst>
            </p:cNvPr>
            <p:cNvSpPr/>
            <p:nvPr/>
          </p:nvSpPr>
          <p:spPr bwMode="auto">
            <a:xfrm>
              <a:off x="3904734" y="3830596"/>
              <a:ext cx="438665" cy="271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50E4FB-B44D-F724-B0EF-03C4415959A3}"/>
                </a:ext>
              </a:extLst>
            </p:cNvPr>
            <p:cNvSpPr txBox="1"/>
            <p:nvPr/>
          </p:nvSpPr>
          <p:spPr>
            <a:xfrm>
              <a:off x="4293971" y="4238366"/>
              <a:ext cx="1662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dirty="0">
                  <a:solidFill>
                    <a:srgbClr val="00905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X-ray or gamma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32FE9D7-4B57-86B1-457F-09EFFA893649}"/>
              </a:ext>
            </a:extLst>
          </p:cNvPr>
          <p:cNvSpPr txBox="1"/>
          <p:nvPr/>
        </p:nvSpPr>
        <p:spPr>
          <a:xfrm>
            <a:off x="148968" y="5027825"/>
            <a:ext cx="63451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At first: </a:t>
            </a:r>
            <a:r>
              <a:rPr lang="en-GB" sz="18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metal on Si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en-GB" sz="18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 barrier detectors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-&gt; preferred until </a:t>
            </a:r>
            <a:r>
              <a:rPr lang="en-GB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1980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(no thermal processing needed)</a:t>
            </a:r>
            <a:endParaRPr lang="en-GB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Later: </a:t>
            </a:r>
            <a:r>
              <a:rPr lang="en-GB" sz="18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thermal diffusion of dopants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through oxide windows, later </a:t>
            </a:r>
            <a:r>
              <a:rPr lang="en-GB" sz="18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ion implantation was introduced</a:t>
            </a:r>
          </a:p>
        </p:txBody>
      </p:sp>
    </p:spTree>
    <p:extLst>
      <p:ext uri="{BB962C8B-B14F-4D97-AF65-F5344CB8AC3E}">
        <p14:creationId xmlns:p14="http://schemas.microsoft.com/office/powerpoint/2010/main" val="424759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96A649-1057-F54E-DC85-3232A7038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92" y="10758"/>
            <a:ext cx="11952815" cy="417514"/>
          </a:xfrm>
        </p:spPr>
        <p:txBody>
          <a:bodyPr/>
          <a:lstStyle/>
          <a:p>
            <a:r>
              <a:rPr lang="en-GB" dirty="0"/>
              <a:t>Short History - 1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051D4B-F2D1-0F36-FD70-765351DCF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DPG Symposium Semiconductor Detectors, Intro Wermes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E5A489-3A99-FEE7-3732-3BFAA2B5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9312-3FD8-244D-B0D7-5CC041623F11}" type="slidenum">
              <a:rPr lang="en-GB" smtClean="0"/>
              <a:t>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678204-A628-3E56-488C-2A662F2CA8A5}"/>
              </a:ext>
            </a:extLst>
          </p:cNvPr>
          <p:cNvSpPr txBox="1"/>
          <p:nvPr/>
        </p:nvSpPr>
        <p:spPr>
          <a:xfrm>
            <a:off x="55408" y="500238"/>
            <a:ext cx="93442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1979: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Josph Kemmer (MPI) showed that using </a:t>
            </a:r>
            <a:r>
              <a:rPr lang="en-GB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technology &amp; ion implantation</a:t>
            </a:r>
          </a:p>
          <a:p>
            <a:pPr marL="342900" indent="-342900">
              <a:buFont typeface="Wingdings" pitchFamily="2" charset="2"/>
              <a:buChar char="q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     =&gt; </a:t>
            </a:r>
            <a:r>
              <a:rPr lang="en-GB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e/h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lifetimes ≈ </a:t>
            </a:r>
            <a:r>
              <a:rPr lang="en-GB" sz="2000" dirty="0">
                <a:solidFill>
                  <a:srgbClr val="0432FF"/>
                </a:solidFill>
                <a:latin typeface="Brush Script Std" panose="03060802040607070404" pitchFamily="66" charset="77"/>
                <a:cs typeface="Apple Chancery" panose="03020702040506060504" pitchFamily="66" charset="-79"/>
              </a:rPr>
              <a:t>O</a:t>
            </a:r>
            <a:r>
              <a:rPr lang="en-GB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00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GB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came in reach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and in addition </a:t>
            </a:r>
            <a:r>
              <a:rPr lang="en-GB" sz="200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microstructuring</a:t>
            </a:r>
            <a:r>
              <a:rPr lang="en-GB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was possible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9D407C-60FD-5B79-6D49-E531FC74BA00}"/>
              </a:ext>
            </a:extLst>
          </p:cNvPr>
          <p:cNvGrpSpPr/>
          <p:nvPr/>
        </p:nvGrpSpPr>
        <p:grpSpPr>
          <a:xfrm>
            <a:off x="8012404" y="1681742"/>
            <a:ext cx="3855417" cy="2395857"/>
            <a:chOff x="290779" y="1828552"/>
            <a:chExt cx="4005702" cy="26859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E978C4-7240-5B79-1908-5EB0EC64B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779" y="1881832"/>
              <a:ext cx="4005702" cy="26326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E109AC-33F5-5EB3-6489-D6399C19BE0D}"/>
                </a:ext>
              </a:extLst>
            </p:cNvPr>
            <p:cNvSpPr txBox="1"/>
            <p:nvPr/>
          </p:nvSpPr>
          <p:spPr>
            <a:xfrm>
              <a:off x="1520713" y="1828552"/>
              <a:ext cx="13532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NA11/CERN </a:t>
              </a:r>
              <a:b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1980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EF4970-31F4-09DF-9259-D0F20CBDB01C}"/>
                </a:ext>
              </a:extLst>
            </p:cNvPr>
            <p:cNvSpPr txBox="1"/>
            <p:nvPr/>
          </p:nvSpPr>
          <p:spPr>
            <a:xfrm>
              <a:off x="1317858" y="3982906"/>
              <a:ext cx="21911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600" dirty="0" err="1">
                  <a:solidFill>
                    <a:srgbClr val="00905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Klanner</a:t>
              </a:r>
              <a:r>
                <a:rPr lang="en-GB" sz="1600" dirty="0">
                  <a:solidFill>
                    <a:srgbClr val="00905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Lutz &amp; Kemmer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1B210FD-1DE8-C083-6BB0-237273FFF4B5}"/>
              </a:ext>
            </a:extLst>
          </p:cNvPr>
          <p:cNvGrpSpPr/>
          <p:nvPr/>
        </p:nvGrpSpPr>
        <p:grpSpPr>
          <a:xfrm>
            <a:off x="328979" y="1640096"/>
            <a:ext cx="3534335" cy="2149216"/>
            <a:chOff x="339713" y="2491090"/>
            <a:chExt cx="3534335" cy="214921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190F66A-D2D6-B2E4-5E7C-E5F1A6A13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9713" y="2491090"/>
              <a:ext cx="3432082" cy="214921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D841E79-81E7-1423-25B1-0498D2434120}"/>
                </a:ext>
              </a:extLst>
            </p:cNvPr>
            <p:cNvSpPr txBox="1"/>
            <p:nvPr/>
          </p:nvSpPr>
          <p:spPr>
            <a:xfrm>
              <a:off x="359412" y="2495805"/>
              <a:ext cx="17556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NA11/CERN (H8)</a:t>
              </a:r>
            </a:p>
            <a:p>
              <a:pPr algn="ctr"/>
              <a:r>
                <a:rPr lang="en-GB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1980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9E21D5-23AB-543F-6D42-03F525D4F4ED}"/>
                </a:ext>
              </a:extLst>
            </p:cNvPr>
            <p:cNvSpPr txBox="1"/>
            <p:nvPr/>
          </p:nvSpPr>
          <p:spPr>
            <a:xfrm>
              <a:off x="2148752" y="4055531"/>
              <a:ext cx="17252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600" dirty="0">
                  <a:solidFill>
                    <a:srgbClr val="00905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Heijne, Hyams, Jarron, ...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7DB40F8-ED4A-1B5E-9DA4-773C28835287}"/>
              </a:ext>
            </a:extLst>
          </p:cNvPr>
          <p:cNvSpPr txBox="1"/>
          <p:nvPr/>
        </p:nvSpPr>
        <p:spPr>
          <a:xfrm>
            <a:off x="4516525" y="2009993"/>
            <a:ext cx="2487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birth of the microstrip</a:t>
            </a:r>
          </a:p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detector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5247F2-46F4-8306-0E23-F1BAE8B78933}"/>
              </a:ext>
            </a:extLst>
          </p:cNvPr>
          <p:cNvSpPr txBox="1"/>
          <p:nvPr/>
        </p:nvSpPr>
        <p:spPr>
          <a:xfrm>
            <a:off x="4022821" y="3484340"/>
            <a:ext cx="161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surface barrier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86A0FC-4720-2CA3-08F2-A477EB25D983}"/>
              </a:ext>
            </a:extLst>
          </p:cNvPr>
          <p:cNvSpPr txBox="1"/>
          <p:nvPr/>
        </p:nvSpPr>
        <p:spPr>
          <a:xfrm>
            <a:off x="6240045" y="3354974"/>
            <a:ext cx="1168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Si implant </a:t>
            </a:r>
          </a:p>
          <a:p>
            <a:pPr algn="l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7331162-77D9-3CE2-97C8-99C940F77626}"/>
              </a:ext>
            </a:extLst>
          </p:cNvPr>
          <p:cNvCxnSpPr/>
          <p:nvPr/>
        </p:nvCxnSpPr>
        <p:spPr bwMode="auto">
          <a:xfrm flipH="1" flipV="1">
            <a:off x="3874048" y="2684002"/>
            <a:ext cx="929977" cy="747910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8F02F4C-0862-D156-7CDB-24E6FDE02728}"/>
              </a:ext>
            </a:extLst>
          </p:cNvPr>
          <p:cNvCxnSpPr>
            <a:cxnSpLocks/>
          </p:cNvCxnSpPr>
          <p:nvPr/>
        </p:nvCxnSpPr>
        <p:spPr bwMode="auto">
          <a:xfrm flipV="1">
            <a:off x="7054012" y="2826890"/>
            <a:ext cx="708796" cy="524324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0796664-64F5-F864-E9D9-E95C7294C026}"/>
              </a:ext>
            </a:extLst>
          </p:cNvPr>
          <p:cNvSpPr txBox="1"/>
          <p:nvPr/>
        </p:nvSpPr>
        <p:spPr>
          <a:xfrm>
            <a:off x="6272528" y="4437495"/>
            <a:ext cx="52175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measurements of 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decay lengths (&lt; mm) </a:t>
            </a: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</a:p>
          <a:p>
            <a:pPr algn="ctr"/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=&gt; lifetime measurements in </a:t>
            </a:r>
            <a:r>
              <a:rPr lang="en-GB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</a:t>
            </a: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-range </a:t>
            </a:r>
          </a:p>
          <a:p>
            <a:pPr algn="ctr"/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charmed mesons (1981-86)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1C17A0-53CE-3FDC-AE1B-0640BDCBE6C2}"/>
              </a:ext>
            </a:extLst>
          </p:cNvPr>
          <p:cNvGrpSpPr/>
          <p:nvPr/>
        </p:nvGrpSpPr>
        <p:grpSpPr>
          <a:xfrm>
            <a:off x="123570" y="4265288"/>
            <a:ext cx="4771615" cy="2124749"/>
            <a:chOff x="0" y="4722493"/>
            <a:chExt cx="4771615" cy="212474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F864BEF-C206-9C33-5733-6D15DA678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42329"/>
            <a:stretch>
              <a:fillRect/>
            </a:stretch>
          </p:blipFill>
          <p:spPr>
            <a:xfrm>
              <a:off x="0" y="4722493"/>
              <a:ext cx="4771615" cy="2124749"/>
            </a:xfrm>
            <a:prstGeom prst="rect">
              <a:avLst/>
            </a:prstGeom>
            <a:ln w="12700">
              <a:solidFill>
                <a:schemeClr val="accent2"/>
              </a:solidFill>
            </a:ln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B06D319-6BD6-695B-6B27-ADABC744ED38}"/>
                </a:ext>
              </a:extLst>
            </p:cNvPr>
            <p:cNvSpPr txBox="1"/>
            <p:nvPr/>
          </p:nvSpPr>
          <p:spPr>
            <a:xfrm>
              <a:off x="3874048" y="5879852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NA11</a:t>
              </a:r>
            </a:p>
          </p:txBody>
        </p:sp>
      </p:grpSp>
      <p:sp>
        <p:nvSpPr>
          <p:cNvPr id="34" name="Right Arrow 33">
            <a:extLst>
              <a:ext uri="{FF2B5EF4-FFF2-40B4-BE49-F238E27FC236}">
                <a16:creationId xmlns:a16="http://schemas.microsoft.com/office/drawing/2014/main" id="{C19E3BA7-578D-0B6E-8622-D8089CBE3536}"/>
              </a:ext>
            </a:extLst>
          </p:cNvPr>
          <p:cNvSpPr/>
          <p:nvPr/>
        </p:nvSpPr>
        <p:spPr bwMode="auto">
          <a:xfrm>
            <a:off x="5729979" y="5361982"/>
            <a:ext cx="566670" cy="566180"/>
          </a:xfrm>
          <a:prstGeom prst="rightArrow">
            <a:avLst/>
          </a:prstGeom>
          <a:solidFill>
            <a:srgbClr val="FFFF00">
              <a:alpha val="17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27A33B1-D560-64BD-9F0C-E88E5593B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088" y="5565819"/>
            <a:ext cx="3573880" cy="8501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F53BFB-8BE5-6659-878B-B53B35891B12}"/>
              </a:ext>
            </a:extLst>
          </p:cNvPr>
          <p:cNvSpPr/>
          <p:nvPr/>
        </p:nvSpPr>
        <p:spPr bwMode="auto">
          <a:xfrm>
            <a:off x="738130" y="1083684"/>
            <a:ext cx="8609071" cy="426381"/>
          </a:xfrm>
          <a:prstGeom prst="rect">
            <a:avLst/>
          </a:prstGeom>
          <a:solidFill>
            <a:srgbClr val="FFFF00">
              <a:alpha val="17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3308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9" grpId="0"/>
      <p:bldP spid="3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F0F48-E397-8680-DD72-286929C02A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5</a:t>
            </a:fld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B37AD-4C19-E9F5-FD1E-0EBB96829F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713" y="25400"/>
            <a:ext cx="11952287" cy="417513"/>
          </a:xfrm>
        </p:spPr>
        <p:txBody>
          <a:bodyPr/>
          <a:lstStyle/>
          <a:p>
            <a:r>
              <a:rPr lang="en-GB" dirty="0"/>
              <a:t>Short history (2) ... </a:t>
            </a:r>
            <a:r>
              <a:rPr lang="en-GB" dirty="0">
                <a:solidFill>
                  <a:srgbClr val="C00000"/>
                </a:solidFill>
              </a:rPr>
              <a:t>~1982 – 2000 −&gt; now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29BBB-CE8B-41AE-0ED8-74A273F50EE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18275"/>
            <a:ext cx="5334000" cy="339725"/>
          </a:xfrm>
        </p:spPr>
        <p:txBody>
          <a:bodyPr/>
          <a:lstStyle/>
          <a:p>
            <a:r>
              <a:rPr lang="de-DE" dirty="0"/>
              <a:t>DPG Symposium Semiconductor </a:t>
            </a:r>
            <a:r>
              <a:rPr lang="de-DE" dirty="0" err="1"/>
              <a:t>Detectors</a:t>
            </a:r>
            <a:r>
              <a:rPr lang="de-DE" dirty="0"/>
              <a:t>, Intro Wermes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CA4E05-B5DE-8936-E714-C73B96E30422}"/>
              </a:ext>
            </a:extLst>
          </p:cNvPr>
          <p:cNvSpPr txBox="1"/>
          <p:nvPr/>
        </p:nvSpPr>
        <p:spPr>
          <a:xfrm>
            <a:off x="214881" y="486834"/>
            <a:ext cx="11412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itchFamily="2" charset="2"/>
              <a:buChar char="q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Silicon detectors became tremendously important for particle physics to detect </a:t>
            </a: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heavy quarks/leptons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926351-672F-1624-8DBD-553BEE1ED707}"/>
              </a:ext>
            </a:extLst>
          </p:cNvPr>
          <p:cNvSpPr txBox="1"/>
          <p:nvPr/>
        </p:nvSpPr>
        <p:spPr>
          <a:xfrm>
            <a:off x="4163172" y="3940421"/>
            <a:ext cx="4196983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identification of </a:t>
            </a:r>
            <a:r>
              <a:rPr lang="en-GB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 c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𝜏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precise lifetime measurements (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decay widths like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GB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𝜏𝜏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GB" sz="2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bb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0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discoveries: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	top quark (t ➝ b)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	H ➝ bb̄, 𝜏𝜏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A7AB47-2B1E-6F9C-952F-0ABA9EF7F02C}"/>
              </a:ext>
            </a:extLst>
          </p:cNvPr>
          <p:cNvGrpSpPr/>
          <p:nvPr/>
        </p:nvGrpSpPr>
        <p:grpSpPr>
          <a:xfrm>
            <a:off x="352431" y="845506"/>
            <a:ext cx="3212426" cy="2326636"/>
            <a:chOff x="352431" y="845506"/>
            <a:chExt cx="3212426" cy="232663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A814C90-6E03-8F08-2759-A6F645B9B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431" y="845506"/>
              <a:ext cx="3212426" cy="232663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61023D-DA8B-8C88-ABD6-5186156E646F}"/>
                </a:ext>
              </a:extLst>
            </p:cNvPr>
            <p:cNvSpPr txBox="1"/>
            <p:nvPr/>
          </p:nvSpPr>
          <p:spPr>
            <a:xfrm>
              <a:off x="1945546" y="1004271"/>
              <a:ext cx="15343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H1@HERA</a:t>
              </a:r>
            </a:p>
            <a:p>
              <a:pPr algn="l"/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microstrip BST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9898DE2-0015-B70A-A846-12BF98088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155" y="3778726"/>
            <a:ext cx="3753060" cy="1954830"/>
          </a:xfrm>
          <a:prstGeom prst="rect">
            <a:avLst/>
          </a:prstGeom>
        </p:spPr>
      </p:pic>
      <p:pic>
        <p:nvPicPr>
          <p:cNvPr id="8" name="Picture 4" descr="SLD-VTXdetector">
            <a:extLst>
              <a:ext uri="{FF2B5EF4-FFF2-40B4-BE49-F238E27FC236}">
                <a16:creationId xmlns:a16="http://schemas.microsoft.com/office/drawing/2014/main" id="{92FD306E-981E-EF9A-A8CB-E04C363DE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83061" y="1144169"/>
            <a:ext cx="1804363" cy="195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381D91-9EC0-AA92-F745-BB6D807DEBA6}"/>
              </a:ext>
            </a:extLst>
          </p:cNvPr>
          <p:cNvSpPr txBox="1"/>
          <p:nvPr/>
        </p:nvSpPr>
        <p:spPr>
          <a:xfrm>
            <a:off x="3921712" y="1609058"/>
            <a:ext cx="20521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microstrips 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en-GB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CCD pixels 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(hybrid) pixels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A8BA85-8094-E5CA-B78C-9E1AB5EF01AC}"/>
              </a:ext>
            </a:extLst>
          </p:cNvPr>
          <p:cNvSpPr txBox="1"/>
          <p:nvPr/>
        </p:nvSpPr>
        <p:spPr>
          <a:xfrm>
            <a:off x="10537433" y="2248812"/>
            <a:ext cx="1263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SLD@SLC</a:t>
            </a:r>
          </a:p>
          <a:p>
            <a:pPr algn="l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CCD vertex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detector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317B69-5FA9-6ADB-C34D-3EB4C48E1402}"/>
              </a:ext>
            </a:extLst>
          </p:cNvPr>
          <p:cNvSpPr txBox="1"/>
          <p:nvPr/>
        </p:nvSpPr>
        <p:spPr>
          <a:xfrm>
            <a:off x="9453745" y="5970808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hybrid pixels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51FFE6D-7017-00DB-896D-29E6E2B63158}"/>
              </a:ext>
            </a:extLst>
          </p:cNvPr>
          <p:cNvGrpSpPr/>
          <p:nvPr/>
        </p:nvGrpSpPr>
        <p:grpSpPr>
          <a:xfrm>
            <a:off x="0" y="3253963"/>
            <a:ext cx="3364271" cy="3064843"/>
            <a:chOff x="0" y="3253963"/>
            <a:chExt cx="3364271" cy="306484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D78FFEB-9971-60F7-1845-5A60CDCA7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881" y="3253963"/>
              <a:ext cx="3149390" cy="306484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ED1CB8-104D-06C0-05CE-0258D497D65D}"/>
                </a:ext>
              </a:extLst>
            </p:cNvPr>
            <p:cNvSpPr txBox="1"/>
            <p:nvPr/>
          </p:nvSpPr>
          <p:spPr>
            <a:xfrm>
              <a:off x="0" y="3863746"/>
              <a:ext cx="1205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OPAL@LEP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948AE37-6062-ADE0-6962-04885E420A63}"/>
              </a:ext>
            </a:extLst>
          </p:cNvPr>
          <p:cNvSpPr txBox="1"/>
          <p:nvPr/>
        </p:nvSpPr>
        <p:spPr>
          <a:xfrm>
            <a:off x="6016758" y="1626803"/>
            <a:ext cx="21210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@ LEP, HERA, ... </a:t>
            </a:r>
          </a:p>
          <a:p>
            <a:pPr algn="l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and Tevatron, LHC </a:t>
            </a:r>
          </a:p>
          <a:p>
            <a:pPr algn="l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@ SLC</a:t>
            </a:r>
          </a:p>
          <a:p>
            <a:pPr algn="l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@ LHC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D2A55F-B163-D782-7840-AAF6D7130074}"/>
              </a:ext>
            </a:extLst>
          </p:cNvPr>
          <p:cNvSpPr/>
          <p:nvPr/>
        </p:nvSpPr>
        <p:spPr bwMode="auto">
          <a:xfrm>
            <a:off x="3973374" y="1609058"/>
            <a:ext cx="4196983" cy="1341184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B291D000-D261-C0AF-F0D7-D870F2ACD477}"/>
              </a:ext>
            </a:extLst>
          </p:cNvPr>
          <p:cNvSpPr/>
          <p:nvPr/>
        </p:nvSpPr>
        <p:spPr bwMode="auto">
          <a:xfrm>
            <a:off x="6026814" y="3188336"/>
            <a:ext cx="530735" cy="466275"/>
          </a:xfrm>
          <a:prstGeom prst="downArrow">
            <a:avLst/>
          </a:prstGeom>
          <a:solidFill>
            <a:srgbClr val="FFFF00">
              <a:alpha val="17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520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22" grpId="0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30900"/>
            <a:ext cx="7512050" cy="537288"/>
          </a:xfrm>
        </p:spPr>
        <p:txBody>
          <a:bodyPr/>
          <a:lstStyle/>
          <a:p>
            <a:r>
              <a:rPr lang="en-GB" dirty="0"/>
              <a:t>                           pp ➝ WH ➝ 𝜈e + bb̄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7664" y="527498"/>
            <a:ext cx="8332017" cy="617989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B04449A-B1E6-1621-D3DC-84E05583DB7F}"/>
              </a:ext>
            </a:extLst>
          </p:cNvPr>
          <p:cNvGrpSpPr/>
          <p:nvPr/>
        </p:nvGrpSpPr>
        <p:grpSpPr>
          <a:xfrm>
            <a:off x="268942" y="84960"/>
            <a:ext cx="3144396" cy="1988302"/>
            <a:chOff x="0" y="-11861"/>
            <a:chExt cx="3144396" cy="19883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0900"/>
              <a:ext cx="3144396" cy="194554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52526" y="213455"/>
              <a:ext cx="2658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91436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 err="1">
                  <a:solidFill>
                    <a:srgbClr val="000000"/>
                  </a:solidFill>
                  <a:latin typeface="Times New Roman"/>
                  <a:ea typeface="ＭＳ Ｐゴシック" charset="0"/>
                  <a:cs typeface="Times New Roman"/>
                </a:rPr>
                <a:t>ν</a:t>
              </a:r>
              <a:endParaRPr lang="en-GB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53121" y="-11861"/>
              <a:ext cx="31290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defTabSz="91436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e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8688289" y="5949283"/>
            <a:ext cx="1728192" cy="58477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defTabSz="914364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22 collisions</a:t>
            </a:r>
          </a:p>
          <a:p>
            <a:pPr defTabSz="914364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piling up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223676" y="3278388"/>
            <a:ext cx="982678" cy="504056"/>
          </a:xfrm>
          <a:prstGeom prst="rect">
            <a:avLst/>
          </a:prstGeom>
          <a:solidFill>
            <a:schemeClr val="tx1"/>
          </a:solidFill>
          <a:ln w="9525" cmpd="sng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64" fontAlgn="base">
              <a:spcBef>
                <a:spcPct val="0"/>
              </a:spcBef>
              <a:spcAft>
                <a:spcPct val="0"/>
              </a:spcAft>
            </a:pPr>
            <a:endParaRPr lang="en-GB" sz="200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818" y="542083"/>
            <a:ext cx="3973780" cy="280831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64" fontAlgn="base">
              <a:spcAft>
                <a:spcPct val="0"/>
              </a:spcAft>
            </a:pPr>
            <a:fld id="{16ABF2E5-DDC5-794E-B3C7-8D52E090FAA3}" type="slidenum">
              <a:rPr lang="de-DE">
                <a:solidFill>
                  <a:srgbClr val="FFFFFF"/>
                </a:solidFill>
                <a:latin typeface="Arial" charset="0"/>
                <a:ea typeface="ＭＳ Ｐゴシック" charset="0"/>
              </a:rPr>
              <a:pPr defTabSz="914364" fontAlgn="base">
                <a:spcAft>
                  <a:spcPct val="0"/>
                </a:spcAft>
              </a:pPr>
              <a:t>6</a:t>
            </a:fld>
            <a:endParaRPr lang="de-DE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818" y="3689809"/>
            <a:ext cx="3973780" cy="3017583"/>
          </a:xfrm>
          <a:prstGeom prst="rect">
            <a:avLst/>
          </a:prstGeom>
          <a:ln>
            <a:solidFill>
              <a:srgbClr val="FFFFFF"/>
            </a:solidFill>
          </a:ln>
        </p:spPr>
      </p:pic>
      <p:cxnSp>
        <p:nvCxnSpPr>
          <p:cNvPr id="18" name="Straight Arrow Connector 17"/>
          <p:cNvCxnSpPr/>
          <p:nvPr/>
        </p:nvCxnSpPr>
        <p:spPr>
          <a:xfrm>
            <a:off x="8308134" y="4440461"/>
            <a:ext cx="2658758" cy="2232248"/>
          </a:xfrm>
          <a:prstGeom prst="straightConnector1">
            <a:avLst/>
          </a:prstGeom>
          <a:ln w="6350" cmpd="sng"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274197">
            <a:off x="9110190" y="553502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64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7 cm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396" y="2330618"/>
            <a:ext cx="1399345" cy="86409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10036327" y="5201573"/>
            <a:ext cx="332345" cy="0"/>
          </a:xfrm>
          <a:prstGeom prst="straightConnector1">
            <a:avLst/>
          </a:prstGeom>
          <a:ln w="12700" cmpd="sng">
            <a:solidFill>
              <a:srgbClr val="66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93E19-4D80-6843-8B73-F2314C232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257" y="6519750"/>
            <a:ext cx="5384594" cy="304799"/>
          </a:xfrm>
        </p:spPr>
        <p:txBody>
          <a:bodyPr/>
          <a:lstStyle/>
          <a:p>
            <a:pPr defTabSz="914364" fontAlgn="base">
              <a:spcAft>
                <a:spcPct val="0"/>
              </a:spcAft>
            </a:pPr>
            <a:r>
              <a:rPr lang="en-GB">
                <a:solidFill>
                  <a:srgbClr val="FFFFFF">
                    <a:lumMod val="50000"/>
                  </a:srgbClr>
                </a:solidFill>
                <a:latin typeface="Calibri" charset="0"/>
                <a:ea typeface="ＭＳ Ｐゴシック" charset="0"/>
              </a:rPr>
              <a:t>DPG Symposium Semiconductor Detectors, Intro Wermes</a:t>
            </a:r>
            <a:endParaRPr lang="en-GB" dirty="0">
              <a:solidFill>
                <a:srgbClr val="FFFFFF">
                  <a:lumMod val="50000"/>
                </a:srgbClr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855579-5A56-0E5B-AD89-4ABCAEF13DD0}"/>
              </a:ext>
            </a:extLst>
          </p:cNvPr>
          <p:cNvSpPr txBox="1"/>
          <p:nvPr/>
        </p:nvSpPr>
        <p:spPr>
          <a:xfrm>
            <a:off x="10255186" y="5321196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988823-76C4-FF33-2EB1-6E69ABDEC94D}"/>
              </a:ext>
            </a:extLst>
          </p:cNvPr>
          <p:cNvSpPr txBox="1"/>
          <p:nvPr/>
        </p:nvSpPr>
        <p:spPr>
          <a:xfrm>
            <a:off x="10433895" y="4977279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6481AE1-2F26-09F0-547C-759862D38DB0}"/>
              </a:ext>
            </a:extLst>
          </p:cNvPr>
          <p:cNvCxnSpPr/>
          <p:nvPr/>
        </p:nvCxnSpPr>
        <p:spPr>
          <a:xfrm flipH="1">
            <a:off x="9893566" y="5520076"/>
            <a:ext cx="332345" cy="0"/>
          </a:xfrm>
          <a:prstGeom prst="straightConnector1">
            <a:avLst/>
          </a:prstGeom>
          <a:ln w="12700" cmpd="sng">
            <a:solidFill>
              <a:srgbClr val="D5FC7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430790F-745C-286F-B09A-9E56C34D806D}"/>
              </a:ext>
            </a:extLst>
          </p:cNvPr>
          <p:cNvSpPr txBox="1"/>
          <p:nvPr/>
        </p:nvSpPr>
        <p:spPr>
          <a:xfrm>
            <a:off x="11411516" y="5220526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vertex</a:t>
            </a:r>
          </a:p>
        </p:txBody>
      </p:sp>
    </p:spTree>
    <p:extLst>
      <p:ext uri="{BB962C8B-B14F-4D97-AF65-F5344CB8AC3E}">
        <p14:creationId xmlns:p14="http://schemas.microsoft.com/office/powerpoint/2010/main" val="30293579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4B939-0375-F341-AC05-225E614499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708E14-7B22-4BA8-8558-A58781B58305}" type="slidenum">
              <a:rPr lang="de-DE">
                <a:solidFill>
                  <a:srgbClr val="000000">
                    <a:tint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>
              <a:solidFill>
                <a:srgbClr val="000000">
                  <a:tint val="75000"/>
                </a:srgbClr>
              </a:solidFill>
              <a:latin typeface="Arial" charset="0"/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"/>
            <a:ext cx="10972800" cy="4794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Spin-off</a:t>
            </a:r>
            <a:r>
              <a:rPr lang="en-US" dirty="0">
                <a:solidFill>
                  <a:srgbClr val="0070C0"/>
                </a:solidFill>
              </a:rPr>
              <a:t> to medical imaging: radiography with “counting” pixels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4ECCC7-19F8-7C7D-49F0-17B95315E94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38916"/>
            <a:ext cx="5143500" cy="3397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DPG Symposium Semiconductor Detectors, Intro Wermes</a:t>
            </a:r>
          </a:p>
        </p:txBody>
      </p:sp>
      <p:pic>
        <p:nvPicPr>
          <p:cNvPr id="26631" name="Picture 10" descr="digit-xray-princi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9875" y="827177"/>
            <a:ext cx="2790475" cy="262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6" descr="Hornet_CO_02"/>
          <p:cNvPicPr>
            <a:picLocks noChangeAspect="1" noChangeArrowheads="1"/>
          </p:cNvPicPr>
          <p:nvPr/>
        </p:nvPicPr>
        <p:blipFill>
          <a:blip r:embed="rId4" cstate="print"/>
          <a:srcRect l="1718" r="8589" b="3336"/>
          <a:stretch>
            <a:fillRect/>
          </a:stretch>
        </p:blipFill>
        <p:spPr bwMode="auto">
          <a:xfrm>
            <a:off x="7602126" y="515937"/>
            <a:ext cx="4356100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13615EA-E23C-EB33-EDDA-E49BA5D78039}"/>
              </a:ext>
            </a:extLst>
          </p:cNvPr>
          <p:cNvGrpSpPr/>
          <p:nvPr/>
        </p:nvGrpSpPr>
        <p:grpSpPr>
          <a:xfrm>
            <a:off x="195675" y="746126"/>
            <a:ext cx="4196840" cy="2790826"/>
            <a:chOff x="195675" y="746126"/>
            <a:chExt cx="4196840" cy="2790826"/>
          </a:xfrm>
        </p:grpSpPr>
        <p:grpSp>
          <p:nvGrpSpPr>
            <p:cNvPr id="26630" name="Group 4"/>
            <p:cNvGrpSpPr>
              <a:grpSpLocks/>
            </p:cNvGrpSpPr>
            <p:nvPr/>
          </p:nvGrpSpPr>
          <p:grpSpPr bwMode="auto">
            <a:xfrm>
              <a:off x="195675" y="746126"/>
              <a:ext cx="3713158" cy="2790826"/>
              <a:chOff x="96" y="417"/>
              <a:chExt cx="2534" cy="1758"/>
            </a:xfrm>
          </p:grpSpPr>
          <p:pic>
            <p:nvPicPr>
              <p:cNvPr id="26633" name="Picture 5" descr="2x2_System_CdTe_greatview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2" y="444"/>
                <a:ext cx="2404" cy="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634" name="Text Box 6"/>
              <p:cNvSpPr txBox="1">
                <a:spLocks noChangeArrowheads="1"/>
              </p:cNvSpPr>
              <p:nvPr/>
            </p:nvSpPr>
            <p:spPr bwMode="auto">
              <a:xfrm>
                <a:off x="96" y="417"/>
                <a:ext cx="1993" cy="330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latin typeface="Arial" charset="0"/>
                  </a:rPr>
                  <a:t>2x2 chips (</a:t>
                </a:r>
                <a:r>
                  <a:rPr lang="en-US" sz="1400" dirty="0" err="1">
                    <a:solidFill>
                      <a:srgbClr val="000000"/>
                    </a:solidFill>
                    <a:latin typeface="Arial" charset="0"/>
                  </a:rPr>
                  <a:t>CdTe</a:t>
                </a:r>
                <a:r>
                  <a:rPr lang="en-US" sz="1400" dirty="0">
                    <a:solidFill>
                      <a:srgbClr val="000000"/>
                    </a:solidFill>
                    <a:latin typeface="Arial" charset="0"/>
                  </a:rPr>
                  <a:t>) – 64 x 64 pixels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latin typeface="Arial" charset="0"/>
                  </a:rPr>
                  <a:t>200x200 µm</a:t>
                </a:r>
                <a:r>
                  <a:rPr lang="en-US" sz="1400" baseline="3000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26635" name="Text Box 7"/>
              <p:cNvSpPr txBox="1">
                <a:spLocks noChangeArrowheads="1"/>
              </p:cNvSpPr>
              <p:nvPr/>
            </p:nvSpPr>
            <p:spPr bwMode="auto">
              <a:xfrm>
                <a:off x="1595" y="1962"/>
                <a:ext cx="1035" cy="213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1.3 x 1.3 cm</a:t>
                </a:r>
                <a:r>
                  <a:rPr lang="en-US" sz="1600" baseline="3000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sz="16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5A830D-AC9F-13DA-42A4-50EAAC61D636}"/>
                </a:ext>
              </a:extLst>
            </p:cNvPr>
            <p:cNvSpPr txBox="1"/>
            <p:nvPr/>
          </p:nvSpPr>
          <p:spPr>
            <a:xfrm>
              <a:off x="3095365" y="1010544"/>
              <a:ext cx="12971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MPEC </a:t>
              </a:r>
            </a:p>
            <a:p>
              <a:pPr algn="l"/>
              <a:r>
                <a:rPr lang="en-GB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1997 - 2001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B390D0-0277-7E89-EE21-2734D2B71B58}"/>
              </a:ext>
            </a:extLst>
          </p:cNvPr>
          <p:cNvGrpSpPr/>
          <p:nvPr/>
        </p:nvGrpSpPr>
        <p:grpSpPr>
          <a:xfrm>
            <a:off x="4295681" y="4061119"/>
            <a:ext cx="3859023" cy="2358865"/>
            <a:chOff x="4295681" y="4061119"/>
            <a:chExt cx="3859023" cy="2358865"/>
          </a:xfrm>
        </p:grpSpPr>
        <p:pic>
          <p:nvPicPr>
            <p:cNvPr id="1030" name="Picture 6" descr="Mars Bio Imaging">
              <a:extLst>
                <a:ext uri="{FF2B5EF4-FFF2-40B4-BE49-F238E27FC236}">
                  <a16:creationId xmlns:a16="http://schemas.microsoft.com/office/drawing/2014/main" id="{55A4952B-57C1-52B4-7910-D697956A34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318" y="4348196"/>
              <a:ext cx="3724563" cy="2071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55C157B-2F3D-25E8-C4A5-75AD296AAC3C}"/>
                </a:ext>
              </a:extLst>
            </p:cNvPr>
            <p:cNvSpPr txBox="1"/>
            <p:nvPr/>
          </p:nvSpPr>
          <p:spPr>
            <a:xfrm>
              <a:off x="4708681" y="4348195"/>
              <a:ext cx="1771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spectral imaging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CED3F4-3D0C-2FE2-289A-CABB02FD43E8}"/>
                </a:ext>
              </a:extLst>
            </p:cNvPr>
            <p:cNvSpPr txBox="1"/>
            <p:nvPr/>
          </p:nvSpPr>
          <p:spPr>
            <a:xfrm>
              <a:off x="4295681" y="6179368"/>
              <a:ext cx="385902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900" dirty="0" err="1">
                  <a:solidFill>
                    <a:schemeClr val="bg1"/>
                  </a:solidFill>
                </a:rPr>
                <a:t>medipix.web.cern.ch</a:t>
              </a:r>
              <a:r>
                <a:rPr lang="en-GB" sz="900" dirty="0">
                  <a:solidFill>
                    <a:schemeClr val="bg1"/>
                  </a:solidFill>
                </a:rPr>
                <a:t>/mars-bio-imaging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A5F406-0891-D476-7251-75E67B33234E}"/>
                </a:ext>
              </a:extLst>
            </p:cNvPr>
            <p:cNvSpPr txBox="1"/>
            <p:nvPr/>
          </p:nvSpPr>
          <p:spPr>
            <a:xfrm>
              <a:off x="5702621" y="4061119"/>
              <a:ext cx="976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2024/25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81D244-0F83-5474-D260-0AC43AEA0478}"/>
              </a:ext>
            </a:extLst>
          </p:cNvPr>
          <p:cNvGrpSpPr/>
          <p:nvPr/>
        </p:nvGrpSpPr>
        <p:grpSpPr>
          <a:xfrm>
            <a:off x="8205441" y="4339064"/>
            <a:ext cx="4749624" cy="2080920"/>
            <a:chOff x="8205441" y="4339064"/>
            <a:chExt cx="4749624" cy="2080920"/>
          </a:xfrm>
        </p:grpSpPr>
        <p:pic>
          <p:nvPicPr>
            <p:cNvPr id="1028" name="Picture 4" descr="First 3D Colour X-Ray">
              <a:extLst>
                <a:ext uri="{FF2B5EF4-FFF2-40B4-BE49-F238E27FC236}">
                  <a16:creationId xmlns:a16="http://schemas.microsoft.com/office/drawing/2014/main" id="{55F38F37-9E1D-BD28-B39F-C0E1C4350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5441" y="4348195"/>
              <a:ext cx="3683181" cy="2071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2682EC-EA12-0124-D8C4-B66F791B7303}"/>
                </a:ext>
              </a:extLst>
            </p:cNvPr>
            <p:cNvSpPr txBox="1"/>
            <p:nvPr/>
          </p:nvSpPr>
          <p:spPr>
            <a:xfrm>
              <a:off x="10156211" y="6189152"/>
              <a:ext cx="279885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</a:rPr>
                <a:t>(Image: MARS Bioimaging Ltd)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501C3A-0B39-D6A5-1759-F9646123FBED}"/>
                </a:ext>
              </a:extLst>
            </p:cNvPr>
            <p:cNvSpPr txBox="1"/>
            <p:nvPr/>
          </p:nvSpPr>
          <p:spPr>
            <a:xfrm>
              <a:off x="8327630" y="4339064"/>
              <a:ext cx="371555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50" dirty="0">
                  <a:solidFill>
                    <a:schemeClr val="bg1"/>
                  </a:solidFill>
                </a:rPr>
                <a:t>3D image of a human wrist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FA3F6E-EEC1-016B-BA9D-F64C2E1E5139}"/>
              </a:ext>
            </a:extLst>
          </p:cNvPr>
          <p:cNvGrpSpPr/>
          <p:nvPr/>
        </p:nvGrpSpPr>
        <p:grpSpPr>
          <a:xfrm>
            <a:off x="81440" y="3971692"/>
            <a:ext cx="3851833" cy="2507758"/>
            <a:chOff x="81440" y="3971692"/>
            <a:chExt cx="3851833" cy="2507758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33275F0D-0EDF-B752-9747-AB20F7DA3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17" y="3971692"/>
              <a:ext cx="3710327" cy="2478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59D53B-D2DD-92B3-72A6-2B757585DE29}"/>
                </a:ext>
              </a:extLst>
            </p:cNvPr>
            <p:cNvSpPr txBox="1"/>
            <p:nvPr/>
          </p:nvSpPr>
          <p:spPr>
            <a:xfrm>
              <a:off x="81440" y="4000926"/>
              <a:ext cx="2261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Medipix</a:t>
              </a:r>
              <a:r>
                <a:rPr lang="en-GB" dirty="0">
                  <a:solidFill>
                    <a:srgbClr val="FF000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 Collaboration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E9E972-A314-ADAD-DA44-49E1C87E86EA}"/>
                </a:ext>
              </a:extLst>
            </p:cNvPr>
            <p:cNvSpPr txBox="1"/>
            <p:nvPr/>
          </p:nvSpPr>
          <p:spPr>
            <a:xfrm>
              <a:off x="110530" y="6110118"/>
              <a:ext cx="3004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256 x 256 pixels, 55 x 55 µm</a:t>
              </a:r>
              <a:r>
                <a:rPr lang="en-GB" baseline="30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</a:p>
          </p:txBody>
        </p:sp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id="{A06B4F8F-35CE-2DC0-2729-12A71A2CA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6651" y="4000926"/>
              <a:ext cx="1516622" cy="33813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1.4 x 1.4 cm</a:t>
              </a:r>
              <a:r>
                <a:rPr lang="en-US" sz="1600" baseline="30000" dirty="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16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F85FB6-580C-A1ED-6B29-05E827BDF897}"/>
                </a:ext>
              </a:extLst>
            </p:cNvPr>
            <p:cNvSpPr txBox="1"/>
            <p:nvPr/>
          </p:nvSpPr>
          <p:spPr>
            <a:xfrm>
              <a:off x="81440" y="4245785"/>
              <a:ext cx="238389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founded  </a:t>
              </a:r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1997</a:t>
              </a:r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0051134-A85C-BCA9-7525-52E851F7645A}"/>
              </a:ext>
            </a:extLst>
          </p:cNvPr>
          <p:cNvSpPr txBox="1"/>
          <p:nvPr/>
        </p:nvSpPr>
        <p:spPr>
          <a:xfrm>
            <a:off x="9565856" y="3364859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Löcker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UBonn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5BC8E-B740-6839-C061-778B54C7D3A1}"/>
              </a:ext>
            </a:extLst>
          </p:cNvPr>
          <p:cNvSpPr txBox="1"/>
          <p:nvPr/>
        </p:nvSpPr>
        <p:spPr>
          <a:xfrm>
            <a:off x="1876236" y="5471732"/>
            <a:ext cx="2567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Medipix3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97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F3FD9-56E8-51BF-BA75-AFE6565F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93" y="0"/>
            <a:ext cx="11952815" cy="417514"/>
          </a:xfrm>
        </p:spPr>
        <p:txBody>
          <a:bodyPr/>
          <a:lstStyle/>
          <a:p>
            <a:r>
              <a:rPr lang="en-GB" dirty="0"/>
              <a:t>Current and new developments - 1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A5E3D-26E0-C37B-57FD-11AED80E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DPG Symposium Semiconductor Detectors, Intro Wermes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352D02-29A5-B8FD-3BA9-FB3C4E65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8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A3947A-E163-8ED9-5A10-2DB9F79D025A}"/>
              </a:ext>
            </a:extLst>
          </p:cNvPr>
          <p:cNvSpPr txBox="1"/>
          <p:nvPr/>
        </p:nvSpPr>
        <p:spPr>
          <a:xfrm>
            <a:off x="166993" y="588286"/>
            <a:ext cx="2356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(a) </a:t>
            </a: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Monolithic pixels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E15291-476A-BB65-B746-6AA3F51B10DB}"/>
              </a:ext>
            </a:extLst>
          </p:cNvPr>
          <p:cNvGrpSpPr/>
          <p:nvPr/>
        </p:nvGrpSpPr>
        <p:grpSpPr>
          <a:xfrm>
            <a:off x="166993" y="992192"/>
            <a:ext cx="2731378" cy="1974925"/>
            <a:chOff x="464155" y="868001"/>
            <a:chExt cx="2731378" cy="197492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8F7DDF-C291-80FA-E7D6-9DF4199B91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535" y="1186616"/>
              <a:ext cx="1618063" cy="1656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E6EA0F-B028-B3DA-2A4D-817AFA392251}"/>
                </a:ext>
              </a:extLst>
            </p:cNvPr>
            <p:cNvSpPr txBox="1"/>
            <p:nvPr/>
          </p:nvSpPr>
          <p:spPr>
            <a:xfrm>
              <a:off x="464155" y="868001"/>
              <a:ext cx="2731378" cy="602505"/>
            </a:xfrm>
            <a:prstGeom prst="rect">
              <a:avLst/>
            </a:prstGeom>
            <a:noFill/>
          </p:spPr>
          <p:txBody>
            <a:bodyPr wrap="none" lIns="78512" tIns="39259" rIns="78512" bIns="39259" rtlCol="0">
              <a:spAutoFit/>
            </a:bodyPr>
            <a:lstStyle/>
            <a:p>
              <a:pPr marL="0" lvl="1"/>
              <a:r>
                <a:rPr lang="en-US" sz="1700" u="sng" dirty="0"/>
                <a:t>hybrid pixel cell (one pixel)</a:t>
              </a:r>
            </a:p>
            <a:p>
              <a:endParaRPr lang="en-US" sz="1700" u="sng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745EEBE-C0C6-6872-0643-997037276150}"/>
                </a:ext>
              </a:extLst>
            </p:cNvPr>
            <p:cNvCxnSpPr/>
            <p:nvPr/>
          </p:nvCxnSpPr>
          <p:spPr>
            <a:xfrm flipH="1">
              <a:off x="2057584" y="2358623"/>
              <a:ext cx="346495" cy="964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941734-F79E-9241-94D6-B0CD42E78E06}"/>
                </a:ext>
              </a:extLst>
            </p:cNvPr>
            <p:cNvSpPr txBox="1"/>
            <p:nvPr/>
          </p:nvSpPr>
          <p:spPr>
            <a:xfrm>
              <a:off x="2398769" y="2199440"/>
              <a:ext cx="658694" cy="294728"/>
            </a:xfrm>
            <a:prstGeom prst="rect">
              <a:avLst/>
            </a:prstGeom>
            <a:noFill/>
          </p:spPr>
          <p:txBody>
            <a:bodyPr wrap="none" lIns="78512" tIns="39259" rIns="78512" bIns="39259" rtlCol="0">
              <a:spAutoFit/>
            </a:bodyPr>
            <a:lstStyle/>
            <a:p>
              <a:r>
                <a:rPr lang="en-US" sz="1400" dirty="0"/>
                <a:t>Sensor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C3696F6-FFF7-8F64-F44A-211A4BFF58FD}"/>
                </a:ext>
              </a:extLst>
            </p:cNvPr>
            <p:cNvCxnSpPr/>
            <p:nvPr/>
          </p:nvCxnSpPr>
          <p:spPr>
            <a:xfrm flipH="1">
              <a:off x="2052721" y="1422300"/>
              <a:ext cx="346495" cy="964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9C7D92-8CCF-5FA0-E559-79D62D28CEDF}"/>
                </a:ext>
              </a:extLst>
            </p:cNvPr>
            <p:cNvSpPr txBox="1"/>
            <p:nvPr/>
          </p:nvSpPr>
          <p:spPr>
            <a:xfrm>
              <a:off x="2388706" y="1247069"/>
              <a:ext cx="774837" cy="294728"/>
            </a:xfrm>
            <a:prstGeom prst="rect">
              <a:avLst/>
            </a:prstGeom>
            <a:noFill/>
          </p:spPr>
          <p:txBody>
            <a:bodyPr wrap="none" lIns="78512" tIns="39259" rIns="78512" bIns="39259" rtlCol="0">
              <a:spAutoFit/>
            </a:bodyPr>
            <a:lstStyle/>
            <a:p>
              <a:r>
                <a:rPr lang="en-US" sz="1400" dirty="0"/>
                <a:t>Readout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AA21E16-1A7E-29C9-94F6-037ADA47CF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93" y="4301842"/>
            <a:ext cx="3792884" cy="18306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7409EC-75BA-C732-645D-06D7BD43041C}"/>
              </a:ext>
            </a:extLst>
          </p:cNvPr>
          <p:cNvSpPr txBox="1"/>
          <p:nvPr/>
        </p:nvSpPr>
        <p:spPr>
          <a:xfrm>
            <a:off x="198983" y="4052998"/>
            <a:ext cx="5134279" cy="340895"/>
          </a:xfrm>
          <a:prstGeom prst="rect">
            <a:avLst/>
          </a:prstGeom>
          <a:noFill/>
        </p:spPr>
        <p:txBody>
          <a:bodyPr wrap="none" lIns="78512" tIns="39259" rIns="78512" bIns="39259" rtlCol="0">
            <a:spAutoFit/>
          </a:bodyPr>
          <a:lstStyle/>
          <a:p>
            <a:pPr marL="0" lvl="1"/>
            <a:r>
              <a:rPr lang="en-US" sz="1700" u="sng" dirty="0"/>
              <a:t>(D)MAPS (depleted) monolithic active pixel sensors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CC677898-D21F-1576-53C4-1EA4A81E1671}"/>
              </a:ext>
            </a:extLst>
          </p:cNvPr>
          <p:cNvSpPr/>
          <p:nvPr/>
        </p:nvSpPr>
        <p:spPr bwMode="auto">
          <a:xfrm rot="5400000">
            <a:off x="1515767" y="3231875"/>
            <a:ext cx="479580" cy="494831"/>
          </a:xfrm>
          <a:prstGeom prst="rightArrow">
            <a:avLst/>
          </a:prstGeom>
          <a:solidFill>
            <a:srgbClr val="FFFF00">
              <a:alpha val="17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373746-211E-1CF9-7069-849A8EB654D7}"/>
              </a:ext>
            </a:extLst>
          </p:cNvPr>
          <p:cNvSpPr txBox="1"/>
          <p:nvPr/>
        </p:nvSpPr>
        <p:spPr>
          <a:xfrm>
            <a:off x="6458022" y="666848"/>
            <a:ext cx="452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(b) </a:t>
            </a: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Picosecond timing with silicon (pixels)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40A8F6-6A4E-13B7-EE45-0FDEEBE4F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618" y="1293444"/>
            <a:ext cx="3844240" cy="36342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558E010-5CB3-BD27-5C57-8029BDF4F68B}"/>
              </a:ext>
            </a:extLst>
          </p:cNvPr>
          <p:cNvSpPr txBox="1"/>
          <p:nvPr/>
        </p:nvSpPr>
        <p:spPr>
          <a:xfrm>
            <a:off x="8719891" y="3655511"/>
            <a:ext cx="2253392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lphaUcPeriod"/>
            </a:pPr>
            <a:r>
              <a:rPr lang="en-DE" sz="1050">
                <a:solidFill>
                  <a:srgbClr val="008F00"/>
                </a:solidFill>
              </a:rPr>
              <a:t>Lampis </a:t>
            </a:r>
            <a:r>
              <a:rPr lang="en-DE" sz="1050" dirty="0">
                <a:solidFill>
                  <a:srgbClr val="008F00"/>
                </a:solidFill>
              </a:rPr>
              <a:t>et </a:t>
            </a:r>
            <a:r>
              <a:rPr lang="en-DE" sz="1050">
                <a:solidFill>
                  <a:srgbClr val="008F00"/>
                </a:solidFill>
              </a:rPr>
              <a:t>al.,</a:t>
            </a:r>
            <a:r>
              <a:rPr lang="en-GB" sz="1050" dirty="0">
                <a:solidFill>
                  <a:srgbClr val="008F00"/>
                </a:solidFill>
                <a:latin typeface="Times" pitchFamily="2" charset="0"/>
              </a:rPr>
              <a:t> </a:t>
            </a:r>
          </a:p>
          <a:p>
            <a:r>
              <a:rPr lang="en-DE" sz="1050">
                <a:solidFill>
                  <a:srgbClr val="008F00"/>
                </a:solidFill>
              </a:rPr>
              <a:t>JINST 18 (2023) 01, C01051</a:t>
            </a:r>
          </a:p>
          <a:p>
            <a:endParaRPr lang="en-DE" sz="1050" dirty="0">
              <a:solidFill>
                <a:srgbClr val="008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EEA44E-CE5A-D7D2-1660-2BA920FEED5B}"/>
              </a:ext>
            </a:extLst>
          </p:cNvPr>
          <p:cNvSpPr txBox="1"/>
          <p:nvPr/>
        </p:nvSpPr>
        <p:spPr>
          <a:xfrm>
            <a:off x="6521400" y="5154166"/>
            <a:ext cx="138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1E946D-A31A-371C-9C98-9E1D476D9CA3}"/>
              </a:ext>
            </a:extLst>
          </p:cNvPr>
          <p:cNvSpPr txBox="1"/>
          <p:nvPr/>
        </p:nvSpPr>
        <p:spPr>
          <a:xfrm>
            <a:off x="6521400" y="5639619"/>
            <a:ext cx="6109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600" b="1" dirty="0">
                <a:solidFill>
                  <a:srgbClr val="C00000"/>
                </a:solidFill>
              </a:rPr>
              <a:t>Precision Timing with Silicon Detectors</a:t>
            </a:r>
            <a:r>
              <a:rPr lang="en-GB" sz="1600" dirty="0">
                <a:solidFill>
                  <a:srgbClr val="C00000"/>
                </a:solidFill>
              </a:rPr>
              <a:t> </a:t>
            </a:r>
          </a:p>
          <a:p>
            <a:pPr lvl="0"/>
            <a:r>
              <a:rPr lang="en-GB" sz="1600" dirty="0" err="1"/>
              <a:t>Nicolò</a:t>
            </a:r>
            <a:r>
              <a:rPr lang="en-GB" sz="1600" dirty="0"/>
              <a:t> </a:t>
            </a:r>
            <a:r>
              <a:rPr lang="en-GB" sz="1600" dirty="0" err="1"/>
              <a:t>Cartiglia</a:t>
            </a:r>
            <a:r>
              <a:rPr lang="en-GB" sz="1600" dirty="0"/>
              <a:t> (Univ. di Torino)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D830AAF-F0C5-D5E6-A442-678A96FBB1A7}"/>
              </a:ext>
            </a:extLst>
          </p:cNvPr>
          <p:cNvSpPr/>
          <p:nvPr/>
        </p:nvSpPr>
        <p:spPr bwMode="auto">
          <a:xfrm>
            <a:off x="9220733" y="3239500"/>
            <a:ext cx="1521868" cy="416011"/>
          </a:xfrm>
          <a:prstGeom prst="ellipse">
            <a:avLst/>
          </a:prstGeom>
          <a:solidFill>
            <a:srgbClr val="FFFF00">
              <a:alpha val="17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8926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4B8C8-2F6A-9857-B669-F95137495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187C0-2669-8219-2E98-F23ABC7F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93" y="0"/>
            <a:ext cx="11952815" cy="417514"/>
          </a:xfrm>
        </p:spPr>
        <p:txBody>
          <a:bodyPr/>
          <a:lstStyle/>
          <a:p>
            <a:r>
              <a:rPr lang="en-GB" dirty="0"/>
              <a:t>Current and new developments -2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E8AE1-6F10-6C13-D745-2540E6951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DPG Symposium Semiconductor Detectors, Intro Wermes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80BB0-E778-3B8C-B5B4-A589ACCE0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9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6D94B-439B-EF37-30A7-E0E3BA2EE5E9}"/>
              </a:ext>
            </a:extLst>
          </p:cNvPr>
          <p:cNvSpPr txBox="1"/>
          <p:nvPr/>
        </p:nvSpPr>
        <p:spPr>
          <a:xfrm>
            <a:off x="166993" y="588286"/>
            <a:ext cx="5325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(c) </a:t>
            </a: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Devices operating at the single quantum level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06FACE-95FE-0BF9-5574-B542FF89ABEC}"/>
              </a:ext>
            </a:extLst>
          </p:cNvPr>
          <p:cNvSpPr txBox="1"/>
          <p:nvPr/>
        </p:nvSpPr>
        <p:spPr>
          <a:xfrm>
            <a:off x="6995152" y="641270"/>
            <a:ext cx="3608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(d) </a:t>
            </a: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”Ultra” ... in many aspects ...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A1B45F-8A83-5A26-F35E-EE96F82F04DA}"/>
              </a:ext>
            </a:extLst>
          </p:cNvPr>
          <p:cNvSpPr txBox="1"/>
          <p:nvPr/>
        </p:nvSpPr>
        <p:spPr>
          <a:xfrm>
            <a:off x="166993" y="4418600"/>
            <a:ext cx="1469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28D315-B4B5-2887-2482-F81180D6E35F}"/>
              </a:ext>
            </a:extLst>
          </p:cNvPr>
          <p:cNvSpPr txBox="1"/>
          <p:nvPr/>
        </p:nvSpPr>
        <p:spPr>
          <a:xfrm>
            <a:off x="166993" y="4749902"/>
            <a:ext cx="610985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600" b="1" dirty="0">
                <a:solidFill>
                  <a:srgbClr val="C00000"/>
                </a:solidFill>
              </a:rPr>
              <a:t>Quantum sensor systems for enhanced precision particle detection </a:t>
            </a:r>
          </a:p>
          <a:p>
            <a:pPr lvl="0"/>
            <a:r>
              <a:rPr lang="en-GB" sz="1600" dirty="0"/>
              <a:t>Michael Doser (CERN) </a:t>
            </a:r>
          </a:p>
          <a:p>
            <a:pPr lvl="0"/>
            <a:endParaRPr lang="en-GB" sz="1600" dirty="0">
              <a:solidFill>
                <a:srgbClr val="C00000"/>
              </a:solidFill>
            </a:endParaRPr>
          </a:p>
          <a:p>
            <a:pPr lvl="0"/>
            <a:r>
              <a:rPr lang="en-GB" sz="1600" b="1" dirty="0">
                <a:solidFill>
                  <a:srgbClr val="C00000"/>
                </a:solidFill>
              </a:rPr>
              <a:t>High-performance superconducting nanowire single photon detectors </a:t>
            </a:r>
            <a:br>
              <a:rPr lang="en-GB" sz="1600" b="1" dirty="0">
                <a:solidFill>
                  <a:srgbClr val="C00000"/>
                </a:solidFill>
              </a:rPr>
            </a:br>
            <a:r>
              <a:rPr lang="en-GB" sz="1600" dirty="0"/>
              <a:t>Val </a:t>
            </a:r>
            <a:r>
              <a:rPr lang="en-GB" sz="1600" dirty="0" err="1"/>
              <a:t>Zwiller</a:t>
            </a:r>
            <a:r>
              <a:rPr lang="en-GB" sz="1600" dirty="0"/>
              <a:t> (KTH Stockholm) </a:t>
            </a:r>
            <a:endParaRPr lang="en-GB" sz="1600" dirty="0">
              <a:solidFill>
                <a:srgbClr val="C00000"/>
              </a:solidFill>
            </a:endParaRPr>
          </a:p>
        </p:txBody>
      </p:sp>
      <p:sp>
        <p:nvSpPr>
          <p:cNvPr id="18" name="Google Shape;125;p19">
            <a:extLst>
              <a:ext uri="{FF2B5EF4-FFF2-40B4-BE49-F238E27FC236}">
                <a16:creationId xmlns:a16="http://schemas.microsoft.com/office/drawing/2014/main" id="{8404C0FA-4C8E-CCCC-8BA8-F80E03214ECD}"/>
              </a:ext>
            </a:extLst>
          </p:cNvPr>
          <p:cNvSpPr/>
          <p:nvPr/>
        </p:nvSpPr>
        <p:spPr>
          <a:xfrm>
            <a:off x="1584504" y="1383514"/>
            <a:ext cx="416520" cy="463320"/>
          </a:xfrm>
          <a:prstGeom prst="rect">
            <a:avLst/>
          </a:prstGeom>
          <a:noFill/>
          <a:ln w="0">
            <a:noFill/>
          </a:ln>
          <a:effectLst/>
        </p:spPr>
        <p:txBody>
          <a:bodyPr tIns="91440" bIns="9144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1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" name="Google Shape;126;p19">
            <a:extLst>
              <a:ext uri="{FF2B5EF4-FFF2-40B4-BE49-F238E27FC236}">
                <a16:creationId xmlns:a16="http://schemas.microsoft.com/office/drawing/2014/main" id="{DC0FA475-CD30-0B0E-5006-FA9E0AC7EAAA}"/>
              </a:ext>
            </a:extLst>
          </p:cNvPr>
          <p:cNvSpPr/>
          <p:nvPr/>
        </p:nvSpPr>
        <p:spPr>
          <a:xfrm>
            <a:off x="2719762" y="1814843"/>
            <a:ext cx="416520" cy="463320"/>
          </a:xfrm>
          <a:prstGeom prst="rect">
            <a:avLst/>
          </a:prstGeom>
          <a:noFill/>
          <a:ln w="0">
            <a:noFill/>
          </a:ln>
          <a:effectLst/>
        </p:spPr>
        <p:txBody>
          <a:bodyPr tIns="91440" bIns="9144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" name="Google Shape;127;p19">
            <a:extLst>
              <a:ext uri="{FF2B5EF4-FFF2-40B4-BE49-F238E27FC236}">
                <a16:creationId xmlns:a16="http://schemas.microsoft.com/office/drawing/2014/main" id="{5BAC04B5-C40C-9294-535D-CB25C6A64CEE}"/>
              </a:ext>
            </a:extLst>
          </p:cNvPr>
          <p:cNvSpPr/>
          <p:nvPr/>
        </p:nvSpPr>
        <p:spPr>
          <a:xfrm>
            <a:off x="3136282" y="3429000"/>
            <a:ext cx="416520" cy="463320"/>
          </a:xfrm>
          <a:prstGeom prst="rect">
            <a:avLst/>
          </a:prstGeom>
          <a:noFill/>
          <a:ln w="0">
            <a:noFill/>
          </a:ln>
          <a:effectLst/>
        </p:spPr>
        <p:txBody>
          <a:bodyPr tIns="91440" bIns="9144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Google Shape;128;p19">
            <a:extLst>
              <a:ext uri="{FF2B5EF4-FFF2-40B4-BE49-F238E27FC236}">
                <a16:creationId xmlns:a16="http://schemas.microsoft.com/office/drawing/2014/main" id="{F5EB6C51-8344-AAD8-410E-5BD662E8078C}"/>
              </a:ext>
            </a:extLst>
          </p:cNvPr>
          <p:cNvSpPr/>
          <p:nvPr/>
        </p:nvSpPr>
        <p:spPr>
          <a:xfrm>
            <a:off x="743569" y="3873431"/>
            <a:ext cx="416520" cy="463320"/>
          </a:xfrm>
          <a:prstGeom prst="rect">
            <a:avLst/>
          </a:prstGeom>
          <a:noFill/>
          <a:ln w="0">
            <a:noFill/>
          </a:ln>
          <a:effectLst/>
        </p:spPr>
        <p:txBody>
          <a:bodyPr tIns="91440" bIns="9144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4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" name="Google Shape;129;p19">
            <a:extLst>
              <a:ext uri="{FF2B5EF4-FFF2-40B4-BE49-F238E27FC236}">
                <a16:creationId xmlns:a16="http://schemas.microsoft.com/office/drawing/2014/main" id="{4885AAB7-2D6D-3813-9C0A-36C235DA891D}"/>
              </a:ext>
            </a:extLst>
          </p:cNvPr>
          <p:cNvSpPr/>
          <p:nvPr/>
        </p:nvSpPr>
        <p:spPr>
          <a:xfrm>
            <a:off x="166993" y="2221679"/>
            <a:ext cx="416520" cy="463320"/>
          </a:xfrm>
          <a:prstGeom prst="rect">
            <a:avLst/>
          </a:prstGeom>
          <a:noFill/>
          <a:ln w="0">
            <a:noFill/>
          </a:ln>
          <a:effectLst/>
        </p:spPr>
        <p:txBody>
          <a:bodyPr tIns="91440" bIns="9144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5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6FEDB1A-73F3-BC3C-722F-BEBAECDEFDF9}"/>
              </a:ext>
            </a:extLst>
          </p:cNvPr>
          <p:cNvGrpSpPr/>
          <p:nvPr/>
        </p:nvGrpSpPr>
        <p:grpSpPr>
          <a:xfrm>
            <a:off x="119676" y="1108778"/>
            <a:ext cx="6501406" cy="3420912"/>
            <a:chOff x="119676" y="1108778"/>
            <a:chExt cx="6501406" cy="342091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FEFC272-1EB5-C728-1C98-57EA5F5D4F48}"/>
                </a:ext>
              </a:extLst>
            </p:cNvPr>
            <p:cNvSpPr txBox="1"/>
            <p:nvPr/>
          </p:nvSpPr>
          <p:spPr>
            <a:xfrm>
              <a:off x="639441" y="1108778"/>
              <a:ext cx="12672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dirty="0">
                  <a:solidFill>
                    <a:srgbClr val="00905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like SNSPDs</a:t>
              </a:r>
            </a:p>
          </p:txBody>
        </p:sp>
        <p:pic>
          <p:nvPicPr>
            <p:cNvPr id="6" name="Google Shape;121;p19">
              <a:extLst>
                <a:ext uri="{FF2B5EF4-FFF2-40B4-BE49-F238E27FC236}">
                  <a16:creationId xmlns:a16="http://schemas.microsoft.com/office/drawing/2014/main" id="{E6407F7E-5E3B-6F13-C28D-37682FD821DD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119676" y="1457090"/>
              <a:ext cx="3484800" cy="3072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" name="Google Shape;122;p19">
              <a:extLst>
                <a:ext uri="{FF2B5EF4-FFF2-40B4-BE49-F238E27FC236}">
                  <a16:creationId xmlns:a16="http://schemas.microsoft.com/office/drawing/2014/main" id="{E9B7E054-4B4F-8299-5332-EB5F4C1BD5CF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3801022" y="1118752"/>
              <a:ext cx="2557080" cy="1659240"/>
            </a:xfrm>
            <a:prstGeom prst="rect">
              <a:avLst/>
            </a:prstGeom>
            <a:ln w="19080">
              <a:solidFill>
                <a:srgbClr val="5D5D60"/>
              </a:solidFill>
              <a:round/>
            </a:ln>
          </p:spPr>
        </p:pic>
        <p:cxnSp>
          <p:nvCxnSpPr>
            <p:cNvPr id="29" name="Google Shape;131;p19">
              <a:extLst>
                <a:ext uri="{FF2B5EF4-FFF2-40B4-BE49-F238E27FC236}">
                  <a16:creationId xmlns:a16="http://schemas.microsoft.com/office/drawing/2014/main" id="{B3235BAA-902D-A455-80CC-034E52DEE201}"/>
                </a:ext>
              </a:extLst>
            </p:cNvPr>
            <p:cNvCxnSpPr/>
            <p:nvPr/>
          </p:nvCxnSpPr>
          <p:spPr>
            <a:xfrm flipH="1">
              <a:off x="3178582" y="1118392"/>
              <a:ext cx="614520" cy="1158120"/>
            </a:xfrm>
            <a:prstGeom prst="straightConnector1">
              <a:avLst/>
            </a:prstGeom>
            <a:ln w="19080">
              <a:solidFill>
                <a:srgbClr val="5D5D60"/>
              </a:solidFill>
              <a:round/>
            </a:ln>
          </p:spPr>
        </p:cxnSp>
        <p:cxnSp>
          <p:nvCxnSpPr>
            <p:cNvPr id="30" name="Google Shape;132;p19">
              <a:extLst>
                <a:ext uri="{FF2B5EF4-FFF2-40B4-BE49-F238E27FC236}">
                  <a16:creationId xmlns:a16="http://schemas.microsoft.com/office/drawing/2014/main" id="{7D85F9A8-1E70-1A4E-9BCE-3B4E352F8DA7}"/>
                </a:ext>
              </a:extLst>
            </p:cNvPr>
            <p:cNvCxnSpPr/>
            <p:nvPr/>
          </p:nvCxnSpPr>
          <p:spPr>
            <a:xfrm flipH="1">
              <a:off x="3312502" y="2777992"/>
              <a:ext cx="480600" cy="128880"/>
            </a:xfrm>
            <a:prstGeom prst="straightConnector1">
              <a:avLst/>
            </a:prstGeom>
            <a:ln w="19080">
              <a:solidFill>
                <a:srgbClr val="5D5D60"/>
              </a:solidFill>
              <a:round/>
            </a:ln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6696F28-1C8A-5FF5-6540-55EE00AE9F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3699" y="1814843"/>
              <a:ext cx="406703" cy="1276993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miter/>
              <a:tailEnd type="triangle"/>
            </a:ln>
            <a:effectLst/>
          </p:spPr>
        </p:cxnSp>
        <p:sp>
          <p:nvSpPr>
            <p:cNvPr id="32" name="Google Shape;124;p19">
              <a:extLst>
                <a:ext uri="{FF2B5EF4-FFF2-40B4-BE49-F238E27FC236}">
                  <a16:creationId xmlns:a16="http://schemas.microsoft.com/office/drawing/2014/main" id="{D971DE84-FB8E-40A9-334B-FDA8184940CC}"/>
                </a:ext>
              </a:extLst>
            </p:cNvPr>
            <p:cNvSpPr/>
            <p:nvPr/>
          </p:nvSpPr>
          <p:spPr>
            <a:xfrm>
              <a:off x="3721840" y="3094064"/>
              <a:ext cx="2899242" cy="133613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tIns="91440" bIns="91440" anchor="t">
              <a:spAutoFit/>
            </a:bodyPr>
            <a:lstStyle/>
            <a:p>
              <a:pPr marL="127080">
                <a:lnSpc>
                  <a:spcPct val="115000"/>
                </a:lnSpc>
              </a:pPr>
              <a:r>
                <a:rPr lang="en" sz="1100" b="0" u="none" strike="noStrike" dirty="0">
                  <a:solidFill>
                    <a:srgbClr val="000000"/>
                  </a:solidFill>
                  <a:uFillTx/>
                  <a:latin typeface="Arial"/>
                </a:rPr>
                <a:t>Photon </a:t>
              </a:r>
              <a:r>
                <a:rPr lang="en" sz="1100" b="0" u="none" strike="noStrike" dirty="0">
                  <a:solidFill>
                    <a:srgbClr val="000000"/>
                  </a:solidFill>
                  <a:uFillTx/>
                  <a:latin typeface="Arial"/>
                  <a:sym typeface="Wingdings" pitchFamily="2" charset="2"/>
                </a:rPr>
                <a:t></a:t>
              </a:r>
              <a:r>
                <a:rPr lang="en" sz="11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" sz="1100" b="0" u="none" strike="noStrike" dirty="0">
                  <a:solidFill>
                    <a:srgbClr val="000000"/>
                  </a:solidFill>
                  <a:uFillTx/>
                  <a:latin typeface="Arial"/>
                </a:rPr>
                <a:t>Electron / Hole</a:t>
              </a:r>
            </a:p>
            <a:p>
              <a:pPr marL="127080">
                <a:lnSpc>
                  <a:spcPct val="115000"/>
                </a:lnSpc>
              </a:pPr>
              <a:r>
                <a:rPr lang="en" sz="1100" dirty="0">
                  <a:solidFill>
                    <a:srgbClr val="000000"/>
                  </a:solidFill>
                  <a:latin typeface="Arial"/>
                </a:rPr>
                <a:t>Ion / molecule </a:t>
              </a:r>
              <a:r>
                <a:rPr lang="en" sz="1100" dirty="0">
                  <a:solidFill>
                    <a:srgbClr val="000000"/>
                  </a:solidFill>
                  <a:latin typeface="Arial"/>
                  <a:sym typeface="Wingdings" pitchFamily="2" charset="2"/>
                </a:rPr>
                <a:t> Phonons at surface</a:t>
              </a:r>
            </a:p>
            <a:p>
              <a:pPr marL="127080">
                <a:lnSpc>
                  <a:spcPct val="115000"/>
                </a:lnSpc>
              </a:pPr>
              <a:r>
                <a:rPr lang="en" sz="1100" b="0" u="none" strike="noStrike" dirty="0">
                  <a:solidFill>
                    <a:srgbClr val="000000"/>
                  </a:solidFill>
                  <a:uFillTx/>
                  <a:latin typeface="Arial"/>
                </a:rPr>
                <a:t>Charged particle </a:t>
              </a:r>
              <a:r>
                <a:rPr lang="en" sz="1100" b="0" u="none" strike="noStrike" dirty="0">
                  <a:solidFill>
                    <a:srgbClr val="000000"/>
                  </a:solidFill>
                  <a:uFillTx/>
                  <a:latin typeface="Arial"/>
                  <a:sym typeface="Wingdings" pitchFamily="2" charset="2"/>
                </a:rPr>
                <a:t></a:t>
              </a:r>
              <a:r>
                <a:rPr lang="en" sz="11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" sz="1100" b="0" u="none" strike="noStrike" dirty="0">
                  <a:solidFill>
                    <a:srgbClr val="000000"/>
                  </a:solidFill>
                  <a:uFillTx/>
                  <a:latin typeface="Arial"/>
                </a:rPr>
                <a:t>Coulomb interaction 	          </a:t>
              </a:r>
              <a:r>
                <a:rPr lang="en" sz="1100" dirty="0">
                  <a:solidFill>
                    <a:srgbClr val="000000"/>
                  </a:solidFill>
                  <a:latin typeface="Arial"/>
                </a:rPr>
                <a:t>with electrons or nuclei</a:t>
              </a:r>
              <a:endParaRPr lang="en" sz="1100" b="0" u="none" strike="noStrike" dirty="0">
                <a:solidFill>
                  <a:srgbClr val="000000"/>
                </a:solidFill>
                <a:uFillTx/>
                <a:latin typeface="Arial"/>
              </a:endParaRPr>
            </a:p>
            <a:p>
              <a:pPr marL="127080">
                <a:lnSpc>
                  <a:spcPct val="115000"/>
                </a:lnSpc>
              </a:pPr>
              <a:endParaRPr lang="en" sz="1100" b="0" u="none" strike="noStrike" dirty="0">
                <a:solidFill>
                  <a:srgbClr val="000000"/>
                </a:solidFill>
                <a:uFillTx/>
                <a:latin typeface="Arial"/>
              </a:endParaRPr>
            </a:p>
            <a:p>
              <a:pPr marL="127080">
                <a:lnSpc>
                  <a:spcPct val="115000"/>
                </a:lnSpc>
              </a:pPr>
              <a:r>
                <a:rPr lang="en" sz="1100" dirty="0">
                  <a:solidFill>
                    <a:srgbClr val="000000"/>
                  </a:solidFill>
                  <a:latin typeface="Arial"/>
                </a:rPr>
                <a:t>		</a:t>
              </a:r>
              <a:r>
                <a:rPr lang="en" sz="1100" b="0" u="none" strike="noStrike" dirty="0">
                  <a:solidFill>
                    <a:srgbClr val="000000"/>
                  </a:solidFill>
                  <a:uFillTx/>
                  <a:latin typeface="Arial"/>
                </a:rPr>
                <a:t> </a:t>
              </a:r>
              <a:endParaRPr lang="fr-CH" sz="1100" b="0" u="none" strike="noStrike" dirty="0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41E1F869-AD63-BBE5-BB64-411DDCF78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0263" y="1979600"/>
            <a:ext cx="2203950" cy="252754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18B7AD4-1F2D-57D2-AEEE-19B29134C142}"/>
              </a:ext>
            </a:extLst>
          </p:cNvPr>
          <p:cNvSpPr txBox="1"/>
          <p:nvPr/>
        </p:nvSpPr>
        <p:spPr>
          <a:xfrm>
            <a:off x="7189961" y="1156940"/>
            <a:ext cx="4924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monolithic, high spatial resolution, highly efficient </a:t>
            </a:r>
          </a:p>
          <a:p>
            <a:pPr algn="l"/>
            <a:r>
              <a:rPr lang="en-GB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ultra thin ...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EFDA0D-05A1-B0DA-B4A3-D304D2F764FD}"/>
              </a:ext>
            </a:extLst>
          </p:cNvPr>
          <p:cNvSpPr txBox="1"/>
          <p:nvPr/>
        </p:nvSpPr>
        <p:spPr>
          <a:xfrm>
            <a:off x="7442761" y="5169154"/>
            <a:ext cx="6109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srgbClr val="C00000"/>
                </a:solidFill>
              </a:rPr>
              <a:t>ALICE ITS3 </a:t>
            </a:r>
          </a:p>
          <a:p>
            <a:pPr lvl="0"/>
            <a:r>
              <a:rPr lang="en-GB" b="1" dirty="0">
                <a:solidFill>
                  <a:srgbClr val="C00000"/>
                </a:solidFill>
              </a:rPr>
              <a:t>- the ultimate paper wrap pixel detector</a:t>
            </a:r>
            <a:br>
              <a:rPr lang="en-GB" dirty="0"/>
            </a:br>
            <a:r>
              <a:rPr lang="en-GB" dirty="0"/>
              <a:t>Magnus Mager (CERN)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A74228-A910-5400-917A-DDCF9D6BAF29}"/>
              </a:ext>
            </a:extLst>
          </p:cNvPr>
          <p:cNvSpPr txBox="1"/>
          <p:nvPr/>
        </p:nvSpPr>
        <p:spPr>
          <a:xfrm>
            <a:off x="7442761" y="4799822"/>
            <a:ext cx="138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1DC810-FB67-3D4E-51E0-94476C0E1FE0}"/>
              </a:ext>
            </a:extLst>
          </p:cNvPr>
          <p:cNvSpPr/>
          <p:nvPr/>
        </p:nvSpPr>
        <p:spPr bwMode="auto">
          <a:xfrm>
            <a:off x="5669280" y="2276512"/>
            <a:ext cx="607567" cy="197747"/>
          </a:xfrm>
          <a:prstGeom prst="rect">
            <a:avLst/>
          </a:prstGeom>
          <a:solidFill>
            <a:srgbClr val="FFFF00">
              <a:alpha val="17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42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4" grpId="0"/>
      <p:bldP spid="34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NICHTLUSTIG 2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>
            <a:alpha val="17000"/>
          </a:srgbClr>
        </a:solidFill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381000" marR="0" indent="-3810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>
            <a:ln>
              <a:noFill/>
            </a:ln>
            <a:solidFill>
              <a:srgbClr val="0070C0"/>
            </a:solidFill>
            <a:effectLst/>
            <a:latin typeface="Calibri" panose="020F0502020204030204" pitchFamily="34" charset="0"/>
            <a:cs typeface="Calibri" panose="020F0502020204030204" pitchFamily="34" charset="0"/>
            <a:sym typeface="Symbol" pitchFamily="18" charset="2"/>
          </a:defRPr>
        </a:defPPr>
      </a:lstStyle>
    </a:spDef>
    <a:lnDef>
      <a:spPr bwMode="auto">
        <a:noFill/>
        <a:ln w="9525" cap="flat" cmpd="sng" algn="ctr">
          <a:solidFill>
            <a:srgbClr val="0070C0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42261</TotalTime>
  <Words>804</Words>
  <Application>Microsoft Macintosh PowerPoint</Application>
  <PresentationFormat>Widescreen</PresentationFormat>
  <Paragraphs>149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Brush Script Std</vt:lpstr>
      <vt:lpstr>Calibri</vt:lpstr>
      <vt:lpstr>Calibri Light</vt:lpstr>
      <vt:lpstr>Exo 2 Semi Bold</vt:lpstr>
      <vt:lpstr>Helvetica</vt:lpstr>
      <vt:lpstr>NICHTLUSTIG 2</vt:lpstr>
      <vt:lpstr>Times</vt:lpstr>
      <vt:lpstr>Times New Roman</vt:lpstr>
      <vt:lpstr>Wingdings</vt:lpstr>
      <vt:lpstr>Office Theme</vt:lpstr>
      <vt:lpstr>2_Standarddesign</vt:lpstr>
      <vt:lpstr>1_Office Theme</vt:lpstr>
      <vt:lpstr>PowerPoint Presentation</vt:lpstr>
      <vt:lpstr>Norbert Wermes Physikalisches Institut Universität Bonn   </vt:lpstr>
      <vt:lpstr>Short history - 1</vt:lpstr>
      <vt:lpstr>Short History - 1</vt:lpstr>
      <vt:lpstr>Short history (2) ... ~1982 – 2000 −&gt; now</vt:lpstr>
      <vt:lpstr>                           pp ➝ WH ➝ 𝜈e + bb̄</vt:lpstr>
      <vt:lpstr>Spin-off to medical imaging: radiography with “counting” pixels </vt:lpstr>
      <vt:lpstr>Current and new developments - 1  </vt:lpstr>
      <vt:lpstr>Current and new developments -2   </vt:lpstr>
      <vt:lpstr>Symposium talks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Norbert Wermes</dc:creator>
  <cp:lastModifiedBy>Johannes Haller</cp:lastModifiedBy>
  <cp:revision>44</cp:revision>
  <dcterms:created xsi:type="dcterms:W3CDTF">2024-09-18T14:40:32Z</dcterms:created>
  <dcterms:modified xsi:type="dcterms:W3CDTF">2025-09-10T16:45:12Z</dcterms:modified>
</cp:coreProperties>
</file>