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7" r:id="rId2"/>
    <p:sldId id="274" r:id="rId3"/>
    <p:sldId id="282" r:id="rId4"/>
    <p:sldId id="28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9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648" y="48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19.09.25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19.09.25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News and Dates | Benno List, 4.4.2025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genda.infn.it/event/47923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agenda.linearcollider.org/event/10594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dico.cern.ch/event/1588696/" TargetMode="External"/><Relationship Id="rId5" Type="http://schemas.openxmlformats.org/officeDocument/2006/relationships/hyperlink" Target="https://indico.cern.ch/event/1588013/" TargetMode="External"/><Relationship Id="rId4" Type="http://schemas.openxmlformats.org/officeDocument/2006/relationships/hyperlink" Target="https://indico.cern.ch/event/158375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news/press-release/physics/particle-physicists-chart-course-futur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lobal/event/1467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News and</a:t>
            </a:r>
            <a:br>
              <a:rPr lang="de-DE" dirty="0"/>
            </a:br>
            <a:r>
              <a:rPr lang="de-DE" dirty="0"/>
              <a:t>Dates</a:t>
            </a:r>
            <a:r>
              <a:rPr lang="de-DE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FC @ DESY Meeting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Benno List</a:t>
            </a:r>
          </a:p>
          <a:p>
            <a:r>
              <a:rPr lang="de-DE" dirty="0"/>
              <a:t>19.9.2025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8F54D-0A16-B8EB-9AF1-2B1E535A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FB33CD-40B9-D9AB-82F5-05DDC09D6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A2D47C-57A6-309D-3FF8-271AFA94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6192068" cy="50102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LCWS 2025, Oct 20-24, 2025, Valencia</a:t>
            </a:r>
            <a:b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https://agenda.linearcollider.org/event/10594/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FCC-ee workshop on vertex detector R&amp;D, Pisa, Oct 30-31, 2025, 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  <a:hlinkClick r:id="rId3"/>
              </a:rPr>
              <a:t>https://agenda.infn.it/event/47923/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FCC-ee workshop on TDAQ, CERN, Nov 6, 2025, 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  <a:hlinkClick r:id="rId4"/>
              </a:rPr>
              <a:t>https://indico.cern.ch/event/1583755/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FCC-ee kick-off workshop on Flavours, CERN, Nov 19-21, 2025, 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  <a:hlinkClick r:id="rId5"/>
              </a:rPr>
              <a:t>https://indico.cern.ch/event/1588013/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FCC Physics Workshop,  Munich/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Garching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Jan 26-3, 2026</a:t>
            </a:r>
            <a:br>
              <a:rPr lang="en-GB" sz="14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GB" sz="1400" dirty="0">
                <a:solidFill>
                  <a:srgbClr val="000000"/>
                </a:solidFill>
                <a:latin typeface="Helvetica" pitchFamily="2" charset="0"/>
                <a:hlinkClick r:id="rId6"/>
              </a:rPr>
              <a:t>https://indico.cern.ch/event/1588696/</a:t>
            </a:r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GB" sz="140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FCC Week 2026, June 8-12, 2026, Helsinki</a:t>
            </a:r>
            <a:endParaRPr lang="en-GB" sz="140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Helvetica" pitchFamily="2" charset="0"/>
              </a:rPr>
              <a:t>KET annual meeting, Nov </a:t>
            </a:r>
            <a:r>
              <a:rPr lang="en-GB" sz="14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20-21, 2025, Bad </a:t>
            </a:r>
            <a:r>
              <a:rPr lang="en-GB" sz="140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Honnef</a:t>
            </a:r>
            <a:endParaRPr lang="en-GB" sz="140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14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next FC@DESY meetings: Oct 17, Nov 14</a:t>
            </a:r>
          </a:p>
          <a:p>
            <a:endParaRPr lang="en-GB" sz="1600" b="0" i="0" u="none" strike="noStrike" dirty="0">
              <a:effectLst/>
              <a:latin typeface="Helvetica" pitchFamily="2" charset="0"/>
            </a:endParaRPr>
          </a:p>
          <a:p>
            <a:endParaRPr lang="en-GB" sz="1400" b="0" i="0" u="none" strike="noStrike" dirty="0">
              <a:effectLst/>
              <a:latin typeface="Helvetica" pitchFamily="2" charset="0"/>
            </a:endParaRPr>
          </a:p>
          <a:p>
            <a:endParaRPr lang="en-GB" sz="16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8CE3D6-926B-0DDA-3699-57B2B322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FFB61-70C1-B4BF-E3F6-903EED27F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181" y="1350860"/>
            <a:ext cx="5449832" cy="1764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4054CF-6AAE-C5C3-79DA-BCEBDF87A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180" y="3203850"/>
            <a:ext cx="5449832" cy="30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1B49-BEBC-BE46-5845-D686A4D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Strategy Update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FCA1-E5DF-0C85-DCD1-B89AE64FF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Strategy group and physics preparatory group members announced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5B25E-087D-0494-2E15-248EB36F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79595"/>
            <a:ext cx="6264077" cy="50370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Physics Briefing Book in final editing stage, representatives of projects have received drafts for (urgent) comments, deadline Sep 22</a:t>
            </a:r>
            <a:br>
              <a:rPr lang="en-GB" dirty="0"/>
            </a:br>
            <a:r>
              <a:rPr lang="en-GB" dirty="0"/>
              <a:t>-&gt; </a:t>
            </a:r>
            <a:r>
              <a:rPr lang="en-GB" b="1" dirty="0"/>
              <a:t>publication: Sep 30</a:t>
            </a:r>
          </a:p>
          <a:p>
            <a:pPr>
              <a:spcAft>
                <a:spcPts val="600"/>
              </a:spcAft>
            </a:pPr>
            <a:r>
              <a:rPr lang="en-GB" dirty="0"/>
              <a:t>Strategy Working Groups taking over now</a:t>
            </a:r>
          </a:p>
          <a:p>
            <a:pPr>
              <a:spcAft>
                <a:spcPts val="600"/>
              </a:spcAft>
            </a:pPr>
            <a:r>
              <a:rPr lang="en-GB" dirty="0"/>
              <a:t>WG2a (Project Comparisons) reviewing all large project proposals for CERN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Sent out questionnaires to projects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Will make first results public by </a:t>
            </a:r>
            <a:r>
              <a:rPr lang="en-GB" b="1" dirty="0"/>
              <a:t>Oct 17 </a:t>
            </a:r>
          </a:p>
          <a:p>
            <a:pPr>
              <a:spcAft>
                <a:spcPts val="600"/>
              </a:spcAft>
            </a:pPr>
            <a:r>
              <a:rPr lang="en-GB" dirty="0"/>
              <a:t>Last deadline for update of national inputs: </a:t>
            </a:r>
            <a:r>
              <a:rPr lang="en-GB" b="1" dirty="0"/>
              <a:t>Nov 14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No plans for an update of German input (KET meeting Nov 20-21)</a:t>
            </a:r>
            <a:br>
              <a:rPr lang="en-GB" dirty="0"/>
            </a:b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1CBAC-AC19-90DD-49DD-80A8CE0B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1A4183-64C8-B2D9-BF79-55856BFCBEF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rcRect b="12885"/>
          <a:stretch/>
        </p:blipFill>
        <p:spPr>
          <a:xfrm>
            <a:off x="6935879" y="1406525"/>
            <a:ext cx="4683122" cy="5010151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63500" dist="63500" dir="2700000" algn="tl" rotWithShape="0">
              <a:schemeClr val="bg2"/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EEDCC-97E3-FC62-5E17-B47FAF0EA0C5}"/>
              </a:ext>
            </a:extLst>
          </p:cNvPr>
          <p:cNvSpPr txBox="1"/>
          <p:nvPr/>
        </p:nvSpPr>
        <p:spPr>
          <a:xfrm rot="16200000">
            <a:off x="9167433" y="3799227"/>
            <a:ext cx="5466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3"/>
              </a:rPr>
              <a:t>https://home.cern/news/press-release/physics/particle-physicists-chart-course-future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20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3F54-63C3-FB7D-CD0C-43D562B6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 Higgs Factory Circular Collider Organization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5A5D7-6DA8-03B0-4093-36FBF385B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F287B-08AB-A9DD-8E4F-8AEDC0EB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976044" cy="5010249"/>
          </a:xfrm>
        </p:spPr>
        <p:txBody>
          <a:bodyPr/>
          <a:lstStyle/>
          <a:p>
            <a:r>
              <a:rPr lang="en-GB" b="1" dirty="0"/>
              <a:t>US Higgs Factory Coordination Consortium </a:t>
            </a:r>
            <a:r>
              <a:rPr lang="en-GB" dirty="0"/>
              <a:t>(HFCC) has been renamed to</a:t>
            </a:r>
            <a:br>
              <a:rPr lang="en-GB" dirty="0"/>
            </a:br>
            <a:r>
              <a:rPr lang="en-GB" b="1" dirty="0"/>
              <a:t>US Higgs Factory Circular Collider </a:t>
            </a:r>
            <a:r>
              <a:rPr lang="en-GB" b="1" dirty="0" err="1"/>
              <a:t>Organzation</a:t>
            </a:r>
            <a:endParaRPr lang="en-GB" b="1" dirty="0"/>
          </a:p>
          <a:p>
            <a:r>
              <a:rPr lang="en-GB" dirty="0"/>
              <a:t>Follows a decision of DOE to fund only studies related to FCC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2DC236-C0E8-A58C-D90B-28403830713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437165" y="2492896"/>
            <a:ext cx="5346848" cy="2988147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63500" dist="63500" dir="2700000" algn="tl" rotWithShape="0">
              <a:schemeClr val="bg2"/>
            </a:outerShdw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98873-0F6B-E381-BB81-D1D0D217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4.4.2025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09720-21FE-2FDF-762C-1D30504E9634}"/>
              </a:ext>
            </a:extLst>
          </p:cNvPr>
          <p:cNvSpPr txBox="1"/>
          <p:nvPr/>
        </p:nvSpPr>
        <p:spPr>
          <a:xfrm>
            <a:off x="6437165" y="5701946"/>
            <a:ext cx="3241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3"/>
              </a:rPr>
              <a:t>https://indico.global/event/14674/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698325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353</Words>
  <Application>Microsoft Macintosh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Helvetica</vt:lpstr>
      <vt:lpstr>DESY</vt:lpstr>
      <vt:lpstr>News and Dates.</vt:lpstr>
      <vt:lpstr>Dates</vt:lpstr>
      <vt:lpstr>European Strategy Update 2026</vt:lpstr>
      <vt:lpstr>US Higgs Factory Circular Collider Organization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News.</dc:title>
  <dc:creator>Benno List</dc:creator>
  <cp:lastModifiedBy>Benno List</cp:lastModifiedBy>
  <cp:revision>33</cp:revision>
  <dcterms:created xsi:type="dcterms:W3CDTF">2023-11-03T06:52:41Z</dcterms:created>
  <dcterms:modified xsi:type="dcterms:W3CDTF">2025-09-19T11:59:45Z</dcterms:modified>
</cp:coreProperties>
</file>