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20" y="-6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827463"/>
            <a:ext cx="7258050" cy="1704975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 anchor="ctr" anchorCtr="1"/>
          <a:lstStyle>
            <a:lvl1pPr marL="0" indent="0" algn="ctr">
              <a:defRPr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Thomas Tschentscher</a:t>
            </a:r>
          </a:p>
          <a:p>
            <a:pPr lvl="0"/>
            <a:r>
              <a:rPr lang="en-GB" noProof="0" smtClean="0"/>
              <a:t>conference, location, date</a:t>
            </a:r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89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ltGray"/>
        <p:txBody>
          <a:bodyPr/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ltGray"/>
        <p:txBody>
          <a:bodyPr/>
          <a:lstStyle>
            <a:lvl1pPr>
              <a:defRPr/>
            </a:lvl1pPr>
          </a:lstStyle>
          <a:p>
            <a:fld id="{F4FDF152-CCDD-45D2-A883-C8FA0039B151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33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000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algn="ctr" fontAlgn="base">
              <a:spcAft>
                <a:spcPct val="0"/>
              </a:spcAft>
            </a:pPr>
            <a:fld id="{B6FDC833-1C4A-45EC-94C3-6462BED2F35D}" type="slidenum">
              <a:rPr lang="en-GB" b="1">
                <a:solidFill>
                  <a:srgbClr val="FFFFFF"/>
                </a:solidFill>
              </a:rPr>
              <a:pPr algn="ctr" fontAlgn="base">
                <a:spcAft>
                  <a:spcPct val="0"/>
                </a:spcAft>
              </a:pPr>
              <a:t>‹#›</a:t>
            </a:fld>
            <a:endParaRPr lang="en-GB" b="1">
              <a:solidFill>
                <a:srgbClr val="FFFFFF"/>
              </a:solidFill>
            </a:endParaRP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5786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000" dirty="0" smtClean="0">
                <a:solidFill>
                  <a:srgbClr val="FFFFFF"/>
                </a:solidFill>
              </a:rPr>
              <a:t> </a:t>
            </a:r>
            <a:endParaRPr lang="en-GB" sz="1000" dirty="0">
              <a:solidFill>
                <a:srgbClr val="FFFFFF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374650" y="1347788"/>
            <a:ext cx="8501063" cy="523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err="1" smtClean="0"/>
              <a:t>Fith</a:t>
            </a:r>
            <a:r>
              <a:rPr lang="en-GB" dirty="0" smtClean="0"/>
              <a:t> level</a:t>
            </a:r>
          </a:p>
        </p:txBody>
      </p:sp>
      <p:sp>
        <p:nvSpPr>
          <p:cNvPr id="11" name="Text Box 123"/>
          <p:cNvSpPr txBox="1">
            <a:spLocks noChangeArrowheads="1"/>
          </p:cNvSpPr>
          <p:nvPr userDrawn="1"/>
        </p:nvSpPr>
        <p:spPr bwMode="auto">
          <a:xfrm>
            <a:off x="57468" y="6568440"/>
            <a:ext cx="4819332" cy="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spcAft>
                <a:spcPct val="0"/>
              </a:spcAft>
            </a:pPr>
            <a:r>
              <a:rPr lang="en-US" sz="800" dirty="0">
                <a:solidFill>
                  <a:srgbClr val="261748"/>
                </a:solidFill>
              </a:rPr>
              <a:t>Thomas </a:t>
            </a:r>
            <a:r>
              <a:rPr lang="en-US" sz="800" dirty="0" err="1">
                <a:solidFill>
                  <a:srgbClr val="261748"/>
                </a:solidFill>
              </a:rPr>
              <a:t>Tschentscher</a:t>
            </a:r>
            <a:r>
              <a:rPr lang="en-US" sz="800" dirty="0">
                <a:solidFill>
                  <a:srgbClr val="261748"/>
                </a:solidFill>
              </a:rPr>
              <a:t>, European XFEL, </a:t>
            </a:r>
          </a:p>
          <a:p>
            <a:pPr eaLnBrk="0" fontAlgn="base" hangingPunct="0">
              <a:spcAft>
                <a:spcPct val="0"/>
              </a:spcAft>
            </a:pPr>
            <a:r>
              <a:rPr lang="en-US" sz="800" dirty="0" smtClean="0">
                <a:solidFill>
                  <a:srgbClr val="261748"/>
                </a:solidFill>
              </a:rPr>
              <a:t>Hamburg, 13/11/2011</a:t>
            </a:r>
            <a:endParaRPr lang="en-GB" sz="800" dirty="0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6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defRPr b="1">
          <a:solidFill>
            <a:schemeClr val="tx2"/>
          </a:solidFill>
          <a:latin typeface="+mn-lt"/>
          <a:ea typeface="+mn-ea"/>
          <a:cs typeface="+mn-cs"/>
        </a:defRPr>
      </a:lvl1pPr>
      <a:lvl2pPr marL="492125" indent="-220663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n"/>
        <a:defRPr>
          <a:solidFill>
            <a:schemeClr val="hlink"/>
          </a:solidFill>
          <a:latin typeface="+mn-lt"/>
          <a:ea typeface="+mn-ea"/>
        </a:defRPr>
      </a:lvl2pPr>
      <a:lvl3pPr marL="727075" indent="-233363" algn="l" rtl="0" fontAlgn="base">
        <a:spcBef>
          <a:spcPct val="20000"/>
        </a:spcBef>
        <a:spcAft>
          <a:spcPct val="0"/>
        </a:spcAft>
        <a:buClr>
          <a:srgbClr val="FF3300"/>
        </a:buClr>
        <a:buSzPct val="60000"/>
        <a:buFont typeface="Wingdings" pitchFamily="2" charset="2"/>
        <a:buChar char="è"/>
        <a:defRPr sz="1600" b="1">
          <a:solidFill>
            <a:srgbClr val="FF3300"/>
          </a:solidFill>
          <a:latin typeface="+mn-lt"/>
          <a:ea typeface="+mn-ea"/>
        </a:defRPr>
      </a:lvl3pPr>
      <a:lvl4pPr marL="927100" indent="-198438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100F2E"/>
          </a:solidFill>
          <a:latin typeface="+mn-lt"/>
          <a:ea typeface="+mn-ea"/>
        </a:defRPr>
      </a:lvl4pPr>
      <a:lvl5pPr marL="11525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5pPr>
      <a:lvl6pPr marL="16097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6pPr>
      <a:lvl7pPr marL="20669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7pPr>
      <a:lvl8pPr marL="25241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8pPr>
      <a:lvl9pPr marL="2981325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1400" b="1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52536" y="1696283"/>
            <a:ext cx="9433049" cy="3964965"/>
            <a:chOff x="251522" y="1035719"/>
            <a:chExt cx="9433049" cy="3964965"/>
          </a:xfrm>
        </p:grpSpPr>
        <p:pic>
          <p:nvPicPr>
            <p:cNvPr id="2557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145" r="56746"/>
            <a:stretch/>
          </p:blipFill>
          <p:spPr bwMode="auto">
            <a:xfrm rot="16200000">
              <a:off x="2985564" y="-1698323"/>
              <a:ext cx="3964965" cy="9433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844" name="Group 843"/>
            <p:cNvGrpSpPr/>
            <p:nvPr/>
          </p:nvGrpSpPr>
          <p:grpSpPr>
            <a:xfrm>
              <a:off x="1331640" y="1556792"/>
              <a:ext cx="7613847" cy="2868667"/>
              <a:chOff x="971600" y="2435847"/>
              <a:chExt cx="7493474" cy="2607879"/>
            </a:xfrm>
          </p:grpSpPr>
          <p:grpSp>
            <p:nvGrpSpPr>
              <p:cNvPr id="845" name="Group 844"/>
              <p:cNvGrpSpPr/>
              <p:nvPr/>
            </p:nvGrpSpPr>
            <p:grpSpPr>
              <a:xfrm>
                <a:off x="971600" y="2437570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636" name="Group 1635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713" name="Group 171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26" name="Rectangle 172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7" name="Rectangle 172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8" name="Rectangle 172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9" name="Rectangle 172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30" name="Rectangle 172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14" name="Group 171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21" name="Rectangle 172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2" name="Rectangle 172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3" name="Rectangle 172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4" name="Rectangle 172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5" name="Rectangle 172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715" name="Group 171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16" name="Rectangle 171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7" name="Rectangle 171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8" name="Rectangle 171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9" name="Rectangle 171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20" name="Rectangle 171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7" name="Group 1636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95" name="Group 169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08" name="Rectangle 170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9" name="Rectangle 170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0" name="Rectangle 170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1" name="Rectangle 171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12" name="Rectangle 171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6" name="Group 169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703" name="Rectangle 170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4" name="Rectangle 170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5" name="Rectangle 170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6" name="Rectangle 170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7" name="Rectangle 170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97" name="Group 169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98" name="Rectangle 169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9" name="Rectangle 169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0" name="Rectangle 169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1" name="Rectangle 170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702" name="Rectangle 170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8" name="Group 1637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77" name="Group 167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90" name="Rectangle 168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1" name="Rectangle 169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2" name="Rectangle 169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3" name="Rectangle 169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94" name="Rectangle 169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8" name="Group 167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85" name="Rectangle 168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6" name="Rectangle 168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7" name="Rectangle 168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8" name="Rectangle 168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9" name="Rectangle 168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79" name="Group 167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80" name="Rectangle 167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1" name="Rectangle 168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2" name="Rectangle 168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3" name="Rectangle 168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84" name="Rectangle 168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39" name="Group 1638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59" name="Group 165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72" name="Rectangle 167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3" name="Rectangle 167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4" name="Rectangle 167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5" name="Rectangle 167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6" name="Rectangle 167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60" name="Group 165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7" name="Rectangle 166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8" name="Rectangle 166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9" name="Rectangle 166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0" name="Rectangle 166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71" name="Rectangle 167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61" name="Group 166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62" name="Rectangle 166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3" name="Rectangle 166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4" name="Rectangle 166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5" name="Rectangle 166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66" name="Rectangle 166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640" name="Group 1639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41" name="Group 164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54" name="Rectangle 165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5" name="Rectangle 165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6" name="Rectangle 165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7" name="Rectangle 165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8" name="Rectangle 165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42" name="Group 164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9" name="Rectangle 164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0" name="Rectangle 164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1" name="Rectangle 165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2" name="Rectangle 165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53" name="Rectangle 165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43" name="Group 164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44" name="Rectangle 164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5" name="Rectangle 164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6" name="Rectangle 164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7" name="Rectangle 164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48" name="Rectangle 164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6" name="Group 845"/>
              <p:cNvGrpSpPr/>
              <p:nvPr/>
            </p:nvGrpSpPr>
            <p:grpSpPr>
              <a:xfrm>
                <a:off x="1845552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541" name="Group 1540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18" name="Group 161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31" name="Rectangle 163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2" name="Rectangle 163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3" name="Rectangle 163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4" name="Rectangle 163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5" name="Rectangle 163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19" name="Group 161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6" name="Rectangle 162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7" name="Rectangle 162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8" name="Rectangle 162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9" name="Rectangle 162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30" name="Rectangle 162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20" name="Group 161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21" name="Rectangle 162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2" name="Rectangle 162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3" name="Rectangle 162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4" name="Rectangle 162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25" name="Rectangle 162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42" name="Group 1541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600" name="Group 159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13" name="Rectangle 161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4" name="Rectangle 161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5" name="Rectangle 161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6" name="Rectangle 161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7" name="Rectangle 161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01" name="Group 160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8" name="Rectangle 160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9" name="Rectangle 160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0" name="Rectangle 160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1" name="Rectangle 161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12" name="Rectangle 161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602" name="Group 160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603" name="Rectangle 160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4" name="Rectangle 160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5" name="Rectangle 160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6" name="Rectangle 160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607" name="Rectangle 160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43" name="Group 1542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82" name="Group 158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95" name="Rectangle 159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6" name="Rectangle 159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7" name="Rectangle 159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8" name="Rectangle 159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9" name="Rectangle 159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83" name="Group 158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90" name="Rectangle 158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1" name="Rectangle 159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2" name="Rectangle 159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3" name="Rectangle 159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94" name="Rectangle 159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84" name="Group 158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85" name="Rectangle 158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6" name="Rectangle 158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7" name="Rectangle 158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8" name="Rectangle 158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9" name="Rectangle 158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44" name="Group 1543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64" name="Group 156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7" name="Rectangle 157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8" name="Rectangle 157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9" name="Rectangle 157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0" name="Rectangle 157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81" name="Rectangle 158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65" name="Group 156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72" name="Rectangle 157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3" name="Rectangle 157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4" name="Rectangle 157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5" name="Rectangle 157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6" name="Rectangle 157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66" name="Group 156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67" name="Rectangle 156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8" name="Rectangle 156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9" name="Rectangle 156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0" name="Rectangle 156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71" name="Rectangle 157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545" name="Group 1544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46" name="Group 154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59" name="Rectangle 155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0" name="Rectangle 155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1" name="Rectangle 156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2" name="Rectangle 156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63" name="Rectangle 156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7" name="Group 154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54" name="Rectangle 155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5" name="Rectangle 155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6" name="Rectangle 155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7" name="Rectangle 155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8" name="Rectangle 155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48" name="Group 154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49" name="Rectangle 154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0" name="Rectangle 154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1" name="Rectangle 155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2" name="Rectangle 155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53" name="Rectangle 155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7" name="Group 846"/>
              <p:cNvGrpSpPr/>
              <p:nvPr/>
            </p:nvGrpSpPr>
            <p:grpSpPr>
              <a:xfrm>
                <a:off x="2714974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446" name="Group 1445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23" name="Group 152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36" name="Rectangle 153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7" name="Rectangle 153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8" name="Rectangle 153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9" name="Rectangle 153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40" name="Rectangle 153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24" name="Group 152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31" name="Rectangle 153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2" name="Rectangle 153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3" name="Rectangle 153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4" name="Rectangle 153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5" name="Rectangle 153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25" name="Group 152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26" name="Rectangle 152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7" name="Rectangle 152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8" name="Rectangle 152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9" name="Rectangle 152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30" name="Rectangle 152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7" name="Group 1446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505" name="Group 150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18" name="Rectangle 151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9" name="Rectangle 151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0" name="Rectangle 151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1" name="Rectangle 152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22" name="Rectangle 152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6" name="Group 150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13" name="Rectangle 151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4" name="Rectangle 151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5" name="Rectangle 151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6" name="Rectangle 151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7" name="Rectangle 151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507" name="Group 150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08" name="Rectangle 150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9" name="Rectangle 150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0" name="Rectangle 150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1" name="Rectangle 151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12" name="Rectangle 151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8" name="Group 1447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87" name="Group 148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500" name="Rectangle 149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1" name="Rectangle 150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2" name="Rectangle 150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3" name="Rectangle 150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504" name="Rectangle 150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8" name="Group 148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95" name="Rectangle 149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6" name="Rectangle 149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7" name="Rectangle 149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8" name="Rectangle 149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9" name="Rectangle 149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89" name="Group 148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90" name="Rectangle 148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1" name="Rectangle 149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2" name="Rectangle 149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3" name="Rectangle 149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94" name="Rectangle 149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49" name="Group 1448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69" name="Group 146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82" name="Rectangle 148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3" name="Rectangle 148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4" name="Rectangle 148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5" name="Rectangle 148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6" name="Rectangle 148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70" name="Group 146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7" name="Rectangle 147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8" name="Rectangle 147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9" name="Rectangle 147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0" name="Rectangle 147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81" name="Rectangle 148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71" name="Group 147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72" name="Rectangle 147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3" name="Rectangle 147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4" name="Rectangle 147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5" name="Rectangle 147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76" name="Rectangle 147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450" name="Group 1449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51" name="Group 145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64" name="Rectangle 146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5" name="Rectangle 146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6" name="Rectangle 146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7" name="Rectangle 146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8" name="Rectangle 146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52" name="Group 145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9" name="Rectangle 145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0" name="Rectangle 145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1" name="Rectangle 146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2" name="Rectangle 146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63" name="Rectangle 146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53" name="Group 145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54" name="Rectangle 145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5" name="Rectangle 145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6" name="Rectangle 145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7" name="Rectangle 145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58" name="Rectangle 145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8" name="Group 847"/>
              <p:cNvGrpSpPr/>
              <p:nvPr/>
            </p:nvGrpSpPr>
            <p:grpSpPr>
              <a:xfrm>
                <a:off x="3588033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351" name="Group 1350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28" name="Group 142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41" name="Rectangle 144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2" name="Rectangle 144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3" name="Rectangle 144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4" name="Rectangle 144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5" name="Rectangle 144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29" name="Group 142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6" name="Rectangle 143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7" name="Rectangle 143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8" name="Rectangle 143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9" name="Rectangle 143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40" name="Rectangle 143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30" name="Group 142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31" name="Rectangle 143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2" name="Rectangle 143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3" name="Rectangle 143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4" name="Rectangle 143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35" name="Rectangle 143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52" name="Group 1351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410" name="Group 140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23" name="Rectangle 142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4" name="Rectangle 142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5" name="Rectangle 142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6" name="Rectangle 142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7" name="Rectangle 142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11" name="Group 141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8" name="Rectangle 141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9" name="Rectangle 141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0" name="Rectangle 141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1" name="Rectangle 142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22" name="Rectangle 142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412" name="Group 141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13" name="Rectangle 141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4" name="Rectangle 141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5" name="Rectangle 141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6" name="Rectangle 141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17" name="Rectangle 141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53" name="Group 1352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92" name="Group 139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05" name="Rectangle 140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6" name="Rectangle 140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7" name="Rectangle 140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8" name="Rectangle 140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9" name="Rectangle 140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93" name="Group 139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400" name="Rectangle 139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1" name="Rectangle 140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2" name="Rectangle 140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3" name="Rectangle 140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404" name="Rectangle 140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94" name="Group 139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95" name="Rectangle 139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6" name="Rectangle 139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7" name="Rectangle 139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8" name="Rectangle 139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9" name="Rectangle 139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54" name="Group 1353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74" name="Group 137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7" name="Rectangle 138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8" name="Rectangle 138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9" name="Rectangle 138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0" name="Rectangle 138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91" name="Rectangle 139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75" name="Group 137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82" name="Rectangle 138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3" name="Rectangle 138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4" name="Rectangle 138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5" name="Rectangle 138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6" name="Rectangle 138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76" name="Group 137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77" name="Rectangle 137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8" name="Rectangle 137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9" name="Rectangle 137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0" name="Rectangle 137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81" name="Rectangle 138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355" name="Group 1354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56" name="Group 135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69" name="Rectangle 136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0" name="Rectangle 136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1" name="Rectangle 137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2" name="Rectangle 137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73" name="Rectangle 137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7" name="Group 135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64" name="Rectangle 136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5" name="Rectangle 136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6" name="Rectangle 136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7" name="Rectangle 136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8" name="Rectangle 136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58" name="Group 135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59" name="Rectangle 135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0" name="Rectangle 135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1" name="Rectangle 136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2" name="Rectangle 136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63" name="Rectangle 136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49" name="Group 848"/>
              <p:cNvGrpSpPr/>
              <p:nvPr/>
            </p:nvGrpSpPr>
            <p:grpSpPr>
              <a:xfrm>
                <a:off x="446052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256" name="Group 1255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33" name="Group 133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46" name="Rectangle 134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7" name="Rectangle 134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8" name="Rectangle 134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9" name="Rectangle 134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50" name="Rectangle 134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34" name="Group 133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41" name="Rectangle 134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2" name="Rectangle 134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3" name="Rectangle 134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4" name="Rectangle 134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5" name="Rectangle 134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35" name="Group 133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36" name="Rectangle 133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7" name="Rectangle 133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8" name="Rectangle 133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9" name="Rectangle 133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40" name="Rectangle 133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7" name="Group 1256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315" name="Group 131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28" name="Rectangle 132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9" name="Rectangle 132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0" name="Rectangle 132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1" name="Rectangle 133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32" name="Rectangle 133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6" name="Group 131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23" name="Rectangle 132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4" name="Rectangle 132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5" name="Rectangle 132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6" name="Rectangle 132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7" name="Rectangle 132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317" name="Group 131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18" name="Rectangle 131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9" name="Rectangle 131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0" name="Rectangle 131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1" name="Rectangle 132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22" name="Rectangle 132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8" name="Group 1257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97" name="Group 129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10" name="Rectangle 130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1" name="Rectangle 131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2" name="Rectangle 131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3" name="Rectangle 131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14" name="Rectangle 131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8" name="Group 129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05" name="Rectangle 130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6" name="Rectangle 130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7" name="Rectangle 130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8" name="Rectangle 130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9" name="Rectangle 130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99" name="Group 129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300" name="Rectangle 129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1" name="Rectangle 130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2" name="Rectangle 130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3" name="Rectangle 130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304" name="Rectangle 130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59" name="Group 1258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79" name="Group 127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92" name="Rectangle 129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3" name="Rectangle 129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4" name="Rectangle 129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5" name="Rectangle 129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6" name="Rectangle 129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80" name="Group 127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7" name="Rectangle 128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8" name="Rectangle 128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9" name="Rectangle 128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0" name="Rectangle 128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91" name="Rectangle 129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81" name="Group 128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82" name="Rectangle 128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3" name="Rectangle 128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4" name="Rectangle 128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5" name="Rectangle 128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86" name="Rectangle 128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260" name="Group 1259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61" name="Group 126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74" name="Rectangle 127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5" name="Rectangle 127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6" name="Rectangle 127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7" name="Rectangle 127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8" name="Rectangle 127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62" name="Group 126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9" name="Rectangle 126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0" name="Rectangle 126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1" name="Rectangle 127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2" name="Rectangle 127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73" name="Rectangle 127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63" name="Group 126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64" name="Rectangle 126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5" name="Rectangle 126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6" name="Rectangle 126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7" name="Rectangle 126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68" name="Rectangle 126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50" name="Group 849"/>
              <p:cNvGrpSpPr/>
              <p:nvPr/>
            </p:nvGrpSpPr>
            <p:grpSpPr>
              <a:xfrm>
                <a:off x="5329388" y="2438165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161" name="Group 1160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38" name="Group 123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51" name="Rectangle 125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2" name="Rectangle 125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3" name="Rectangle 125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4" name="Rectangle 125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5" name="Rectangle 125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39" name="Group 123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6" name="Rectangle 124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7" name="Rectangle 124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8" name="Rectangle 124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9" name="Rectangle 124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50" name="Rectangle 124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40" name="Group 123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41" name="Rectangle 124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2" name="Rectangle 124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3" name="Rectangle 124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4" name="Rectangle 124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45" name="Rectangle 124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62" name="Group 1161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20" name="Group 121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33" name="Rectangle 123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4" name="Rectangle 123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5" name="Rectangle 123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6" name="Rectangle 123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7" name="Rectangle 123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21" name="Group 122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8" name="Rectangle 122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9" name="Rectangle 122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0" name="Rectangle 122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1" name="Rectangle 123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32" name="Rectangle 123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22" name="Group 122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23" name="Rectangle 122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4" name="Rectangle 122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5" name="Rectangle 122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6" name="Rectangle 122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27" name="Rectangle 122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63" name="Group 1162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202" name="Group 120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15" name="Rectangle 121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6" name="Rectangle 121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7" name="Rectangle 121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8" name="Rectangle 121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9" name="Rectangle 121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03" name="Group 120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10" name="Rectangle 120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1" name="Rectangle 121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2" name="Rectangle 121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3" name="Rectangle 121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14" name="Rectangle 121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204" name="Group 120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205" name="Rectangle 120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6" name="Rectangle 120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7" name="Rectangle 120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8" name="Rectangle 120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9" name="Rectangle 120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64" name="Group 1163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84" name="Group 118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7" name="Rectangle 119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8" name="Rectangle 119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9" name="Rectangle 119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0" name="Rectangle 119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201" name="Rectangle 120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85" name="Group 118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92" name="Rectangle 119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3" name="Rectangle 119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4" name="Rectangle 119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5" name="Rectangle 119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6" name="Rectangle 119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86" name="Group 118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87" name="Rectangle 118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8" name="Rectangle 118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9" name="Rectangle 118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0" name="Rectangle 118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91" name="Rectangle 119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165" name="Group 1164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66" name="Group 116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79" name="Rectangle 117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0" name="Rectangle 117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1" name="Rectangle 118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2" name="Rectangle 118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83" name="Rectangle 118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7" name="Group 116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74" name="Rectangle 117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5" name="Rectangle 117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6" name="Rectangle 117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7" name="Rectangle 117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8" name="Rectangle 117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68" name="Group 116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69" name="Rectangle 116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0" name="Rectangle 116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1" name="Rectangle 117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2" name="Rectangle 117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73" name="Rectangle 117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51" name="Group 850"/>
              <p:cNvGrpSpPr/>
              <p:nvPr/>
            </p:nvGrpSpPr>
            <p:grpSpPr>
              <a:xfrm>
                <a:off x="6203010" y="2435847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1066" name="Group 1065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43" name="Group 1142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56" name="Rectangle 115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7" name="Rectangle 115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8" name="Rectangle 115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9" name="Rectangle 115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60" name="Rectangle 115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44" name="Group 1143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51" name="Rectangle 115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2" name="Rectangle 115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3" name="Rectangle 115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4" name="Rectangle 115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5" name="Rectangle 115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45" name="Group 1144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46" name="Rectangle 114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7" name="Rectangle 114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8" name="Rectangle 114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9" name="Rectangle 114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50" name="Rectangle 114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7" name="Group 1066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25" name="Group 1124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38" name="Rectangle 113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9" name="Rectangle 113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0" name="Rectangle 113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1" name="Rectangle 114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42" name="Rectangle 114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6" name="Group 1125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33" name="Rectangle 113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4" name="Rectangle 113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5" name="Rectangle 113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6" name="Rectangle 113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7" name="Rectangle 113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27" name="Group 1126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28" name="Rectangle 112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9" name="Rectangle 112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0" name="Rectangle 112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1" name="Rectangle 113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32" name="Rectangle 113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8" name="Group 1067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107" name="Group 1106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20" name="Rectangle 11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1" name="Rectangle 11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2" name="Rectangle 11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3" name="Rectangle 11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24" name="Rectangle 11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8" name="Group 1107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15" name="Rectangle 111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6" name="Rectangle 111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7" name="Rectangle 111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8" name="Rectangle 111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9" name="Rectangle 111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109" name="Group 1108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10" name="Rectangle 110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1" name="Rectangle 111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2" name="Rectangle 111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3" name="Rectangle 111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14" name="Rectangle 111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69" name="Group 1068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89" name="Group 1088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102" name="Rectangle 11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3" name="Rectangle 11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4" name="Rectangle 11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5" name="Rectangle 11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6" name="Rectangle 11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90" name="Group 1089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7" name="Rectangle 109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8" name="Rectangle 109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9" name="Rectangle 109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0" name="Rectangle 109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101" name="Rectangle 110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91" name="Group 1090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92" name="Rectangle 109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3" name="Rectangle 109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4" name="Rectangle 109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5" name="Rectangle 109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96" name="Rectangle 109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1070" name="Group 1069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71" name="Group 1070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84" name="Rectangle 10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5" name="Rectangle 10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6" name="Rectangle 10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7" name="Rectangle 10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8" name="Rectangle 10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72" name="Group 1071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9" name="Rectangle 107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0" name="Rectangle 107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1" name="Rectangle 108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2" name="Rectangle 108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83" name="Rectangle 108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73" name="Group 1072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74" name="Rectangle 107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5" name="Rectangle 107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6" name="Rectangle 107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7" name="Rectangle 107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78" name="Rectangle 107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52" name="Group 851"/>
              <p:cNvGrpSpPr/>
              <p:nvPr/>
            </p:nvGrpSpPr>
            <p:grpSpPr>
              <a:xfrm>
                <a:off x="7071869" y="2437602"/>
                <a:ext cx="872728" cy="2599369"/>
                <a:chOff x="1149521" y="2598213"/>
                <a:chExt cx="872728" cy="2599369"/>
              </a:xfrm>
            </p:grpSpPr>
            <p:grpSp>
              <p:nvGrpSpPr>
                <p:cNvPr id="971" name="Group 970"/>
                <p:cNvGrpSpPr>
                  <a:grpSpLocks noChangeAspect="1"/>
                </p:cNvGrpSpPr>
                <p:nvPr/>
              </p:nvGrpSpPr>
              <p:grpSpPr>
                <a:xfrm>
                  <a:off x="1149521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48" name="Group 1047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61" name="Rectangle 106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2" name="Rectangle 106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3" name="Rectangle 106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4" name="Rectangle 106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5" name="Rectangle 106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49" name="Group 1048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6" name="Rectangle 1055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7" name="Rectangle 1056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8" name="Rectangle 1057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9" name="Rectangle 1058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60" name="Rectangle 1059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50" name="Group 1049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51" name="Rectangle 1050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2" name="Rectangle 1051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3" name="Rectangle 1052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4" name="Rectangle 1053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55" name="Rectangle 1054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72" name="Group 971"/>
                <p:cNvGrpSpPr>
                  <a:grpSpLocks noChangeAspect="1"/>
                </p:cNvGrpSpPr>
                <p:nvPr/>
              </p:nvGrpSpPr>
              <p:grpSpPr>
                <a:xfrm>
                  <a:off x="1320973" y="2598245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30" name="Group 1029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43" name="Rectangle 104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4" name="Rectangle 104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5" name="Rectangle 104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6" name="Rectangle 104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7" name="Rectangle 104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31" name="Group 1030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8" name="Rectangle 1037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9" name="Rectangle 1038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0" name="Rectangle 1039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1" name="Rectangle 1040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42" name="Rectangle 1041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32" name="Group 1031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33" name="Rectangle 1032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4" name="Rectangle 1033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5" name="Rectangle 1034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6" name="Rectangle 1035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37" name="Rectangle 1036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73" name="Group 972"/>
                <p:cNvGrpSpPr>
                  <a:grpSpLocks noChangeAspect="1"/>
                </p:cNvGrpSpPr>
                <p:nvPr/>
              </p:nvGrpSpPr>
              <p:grpSpPr>
                <a:xfrm>
                  <a:off x="1497188" y="2598213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1012" name="Group 1011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25" name="Rectangle 102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6" name="Rectangle 102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7" name="Rectangle 102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8" name="Rectangle 102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9" name="Rectangle 102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13" name="Group 1012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20" name="Rectangle 1019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1" name="Rectangle 1020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2" name="Rectangle 1021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3" name="Rectangle 1022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24" name="Rectangle 1023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1014" name="Group 1013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15" name="Rectangle 1014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6" name="Rectangle 1015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7" name="Rectangle 1016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8" name="Rectangle 1017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9" name="Rectangle 1018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74" name="Group 973"/>
                <p:cNvGrpSpPr>
                  <a:grpSpLocks noChangeAspect="1"/>
                </p:cNvGrpSpPr>
                <p:nvPr/>
              </p:nvGrpSpPr>
              <p:grpSpPr>
                <a:xfrm>
                  <a:off x="1672628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94" name="Group 993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7" name="Rectangle 100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8" name="Rectangle 100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9" name="Rectangle 100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0" name="Rectangle 100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11" name="Rectangle 101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95" name="Group 994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1002" name="Rectangle 1001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3" name="Rectangle 1002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4" name="Rectangle 1003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5" name="Rectangle 1004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6" name="Rectangle 1005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96" name="Group 995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97" name="Rectangle 996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8" name="Rectangle 997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9" name="Rectangle 998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0" name="Rectangle 999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1001" name="Rectangle 1000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  <p:grpSp>
              <p:nvGrpSpPr>
                <p:cNvPr id="975" name="Group 974"/>
                <p:cNvGrpSpPr>
                  <a:grpSpLocks noChangeAspect="1"/>
                </p:cNvGrpSpPr>
                <p:nvPr/>
              </p:nvGrpSpPr>
              <p:grpSpPr>
                <a:xfrm>
                  <a:off x="1845222" y="2598808"/>
                  <a:ext cx="177027" cy="2598774"/>
                  <a:chOff x="2661489" y="2046559"/>
                  <a:chExt cx="182502" cy="2679148"/>
                </a:xfrm>
              </p:grpSpPr>
              <p:grpSp>
                <p:nvGrpSpPr>
                  <p:cNvPr id="976" name="Group 975"/>
                  <p:cNvGrpSpPr/>
                  <p:nvPr/>
                </p:nvGrpSpPr>
                <p:grpSpPr>
                  <a:xfrm>
                    <a:off x="2661505" y="29385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89" name="Rectangle 98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0" name="Rectangle 98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1" name="Rectangle 99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2" name="Rectangle 99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93" name="Rectangle 99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7" name="Group 976"/>
                  <p:cNvGrpSpPr/>
                  <p:nvPr/>
                </p:nvGrpSpPr>
                <p:grpSpPr>
                  <a:xfrm>
                    <a:off x="2661688" y="3832362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84" name="Rectangle 983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5" name="Rectangle 984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6" name="Rectangle 985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7" name="Rectangle 986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8" name="Rectangle 987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  <p:grpSp>
                <p:nvGrpSpPr>
                  <p:cNvPr id="978" name="Group 977"/>
                  <p:cNvGrpSpPr/>
                  <p:nvPr/>
                </p:nvGrpSpPr>
                <p:grpSpPr>
                  <a:xfrm>
                    <a:off x="2661489" y="2046559"/>
                    <a:ext cx="182303" cy="893345"/>
                    <a:chOff x="2661505" y="2938562"/>
                    <a:chExt cx="182303" cy="893345"/>
                  </a:xfrm>
                </p:grpSpPr>
                <p:sp>
                  <p:nvSpPr>
                    <p:cNvPr id="979" name="Rectangle 978"/>
                    <p:cNvSpPr/>
                    <p:nvPr/>
                  </p:nvSpPr>
                  <p:spPr bwMode="auto">
                    <a:xfrm>
                      <a:off x="2663808" y="2938562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0" name="Rectangle 979"/>
                    <p:cNvSpPr/>
                    <p:nvPr/>
                  </p:nvSpPr>
                  <p:spPr bwMode="auto">
                    <a:xfrm>
                      <a:off x="2663792" y="3117153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1" name="Rectangle 980"/>
                    <p:cNvSpPr/>
                    <p:nvPr/>
                  </p:nvSpPr>
                  <p:spPr bwMode="auto">
                    <a:xfrm>
                      <a:off x="2662068" y="329451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2" name="Rectangle 981"/>
                    <p:cNvSpPr/>
                    <p:nvPr/>
                  </p:nvSpPr>
                  <p:spPr bwMode="auto">
                    <a:xfrm>
                      <a:off x="2662068" y="3474550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  <p:sp>
                  <p:nvSpPr>
                    <p:cNvPr id="983" name="Rectangle 982"/>
                    <p:cNvSpPr/>
                    <p:nvPr/>
                  </p:nvSpPr>
                  <p:spPr bwMode="auto">
                    <a:xfrm>
                      <a:off x="2661505" y="3651907"/>
                      <a:ext cx="180000" cy="180000"/>
                    </a:xfrm>
                    <a:prstGeom prst="rect">
                      <a:avLst/>
                    </a:prstGeom>
                    <a:noFill/>
                    <a:ln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342900" marR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8B323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e-DE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16" charset="-128"/>
                      </a:endParaRPr>
                    </a:p>
                  </p:txBody>
                </p:sp>
              </p:grpSp>
            </p:grpSp>
          </p:grpSp>
          <p:grpSp>
            <p:nvGrpSpPr>
              <p:cNvPr id="853" name="Group 852"/>
              <p:cNvGrpSpPr>
                <a:grpSpLocks noChangeAspect="1"/>
              </p:cNvGrpSpPr>
              <p:nvPr/>
            </p:nvGrpSpPr>
            <p:grpSpPr>
              <a:xfrm>
                <a:off x="7940131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53" name="Group 952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66" name="Rectangle 96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7" name="Rectangle 966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8" name="Rectangle 967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9" name="Rectangle 968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70" name="Rectangle 969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54" name="Group 953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61" name="Rectangle 960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2" name="Rectangle 961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3" name="Rectangle 962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4" name="Rectangle 963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5" name="Rectangle 964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55" name="Group 954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56" name="Rectangle 955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7" name="Rectangle 956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8" name="Rectangle 957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9" name="Rectangle 958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60" name="Rectangle 959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854" name="Group 853"/>
              <p:cNvGrpSpPr>
                <a:grpSpLocks noChangeAspect="1"/>
              </p:cNvGrpSpPr>
              <p:nvPr/>
            </p:nvGrpSpPr>
            <p:grpSpPr>
              <a:xfrm>
                <a:off x="8111583" y="2437664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935" name="Group 934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48" name="Rectangle 947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9" name="Rectangle 948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0" name="Rectangle 949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1" name="Rectangle 950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52" name="Rectangle 951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6" name="Group 935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43" name="Rectangle 942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4" name="Rectangle 943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5" name="Rectangle 944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6" name="Rectangle 945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7" name="Rectangle 946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937" name="Group 936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38" name="Rectangle 937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9" name="Rectangle 938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0" name="Rectangle 939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1" name="Rectangle 940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42" name="Rectangle 941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  <p:grpSp>
            <p:nvGrpSpPr>
              <p:cNvPr id="855" name="Group 854"/>
              <p:cNvGrpSpPr>
                <a:grpSpLocks noChangeAspect="1"/>
              </p:cNvGrpSpPr>
              <p:nvPr/>
            </p:nvGrpSpPr>
            <p:grpSpPr>
              <a:xfrm>
                <a:off x="8288047" y="2444952"/>
                <a:ext cx="177027" cy="2598774"/>
                <a:chOff x="2661489" y="2046559"/>
                <a:chExt cx="182502" cy="2679148"/>
              </a:xfrm>
            </p:grpSpPr>
            <p:grpSp>
              <p:nvGrpSpPr>
                <p:cNvPr id="856" name="Group 855"/>
                <p:cNvGrpSpPr/>
                <p:nvPr/>
              </p:nvGrpSpPr>
              <p:grpSpPr>
                <a:xfrm>
                  <a:off x="2661505" y="29385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930" name="Rectangle 929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1" name="Rectangle 930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2" name="Rectangle 931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3" name="Rectangle 932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34" name="Rectangle 933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857" name="Group 856"/>
                <p:cNvGrpSpPr/>
                <p:nvPr/>
              </p:nvGrpSpPr>
              <p:grpSpPr>
                <a:xfrm>
                  <a:off x="2661688" y="3832362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64" name="Rectangle 863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5" name="Rectangle 864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6" name="Rectangle 865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13" name="Rectangle 912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929" name="Rectangle 928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  <p:grpSp>
              <p:nvGrpSpPr>
                <p:cNvPr id="858" name="Group 857"/>
                <p:cNvGrpSpPr/>
                <p:nvPr/>
              </p:nvGrpSpPr>
              <p:grpSpPr>
                <a:xfrm>
                  <a:off x="2661489" y="2046559"/>
                  <a:ext cx="182303" cy="893345"/>
                  <a:chOff x="2661505" y="2938562"/>
                  <a:chExt cx="182303" cy="893345"/>
                </a:xfrm>
              </p:grpSpPr>
              <p:sp>
                <p:nvSpPr>
                  <p:cNvPr id="859" name="Rectangle 858"/>
                  <p:cNvSpPr/>
                  <p:nvPr/>
                </p:nvSpPr>
                <p:spPr bwMode="auto">
                  <a:xfrm>
                    <a:off x="2663808" y="2938562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0" name="Rectangle 859"/>
                  <p:cNvSpPr/>
                  <p:nvPr/>
                </p:nvSpPr>
                <p:spPr bwMode="auto">
                  <a:xfrm>
                    <a:off x="2663792" y="3117153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1" name="Rectangle 860"/>
                  <p:cNvSpPr/>
                  <p:nvPr/>
                </p:nvSpPr>
                <p:spPr bwMode="auto">
                  <a:xfrm>
                    <a:off x="2662068" y="329451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2" name="Rectangle 861"/>
                  <p:cNvSpPr/>
                  <p:nvPr/>
                </p:nvSpPr>
                <p:spPr bwMode="auto">
                  <a:xfrm>
                    <a:off x="2662068" y="3474550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  <p:sp>
                <p:nvSpPr>
                  <p:cNvPr id="863" name="Rectangle 862"/>
                  <p:cNvSpPr/>
                  <p:nvPr/>
                </p:nvSpPr>
                <p:spPr bwMode="auto">
                  <a:xfrm>
                    <a:off x="2661505" y="3651907"/>
                    <a:ext cx="180000" cy="180000"/>
                  </a:xfrm>
                  <a:prstGeom prst="rect">
                    <a:avLst/>
                  </a:prstGeom>
                  <a:noFill/>
                  <a:ln w="9525" cap="flat" cmpd="sng" algn="ctr">
                    <a:solidFill>
                      <a:schemeClr val="bg1">
                        <a:lumMod val="75000"/>
                      </a:schemeClr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342900" marR="0" indent="-34290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rgbClr val="F8B323"/>
                      </a:buClr>
                      <a:buSzTx/>
                      <a:buFont typeface="Wingdings" pitchFamily="2" charset="2"/>
                      <a:buNone/>
                      <a:tabLst/>
                    </a:pPr>
                    <a:endParaRPr kumimoji="0" lang="de-DE" sz="9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ＭＳ Ｐゴシック" pitchFamily="116" charset="-128"/>
                    </a:endParaRPr>
                  </a:p>
                </p:txBody>
              </p:sp>
            </p:grpSp>
          </p:grp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Conceptual</a:t>
            </a:r>
            <a:r>
              <a:rPr lang="de-DE" dirty="0" smtClean="0"/>
              <a:t> </a:t>
            </a:r>
            <a:r>
              <a:rPr lang="de-DE" dirty="0" err="1" smtClean="0"/>
              <a:t>floor</a:t>
            </a:r>
            <a:r>
              <a:rPr lang="de-DE" dirty="0" smtClean="0"/>
              <a:t> plan for SASE 1 </a:t>
            </a:r>
            <a:r>
              <a:rPr lang="de-DE" dirty="0" err="1" smtClean="0"/>
              <a:t>instruments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50" y="1347788"/>
            <a:ext cx="8501063" cy="300538"/>
          </a:xfrm>
        </p:spPr>
        <p:txBody>
          <a:bodyPr/>
          <a:lstStyle/>
          <a:p>
            <a:r>
              <a:rPr lang="de-DE" dirty="0" smtClean="0"/>
              <a:t>(</a:t>
            </a:r>
            <a:r>
              <a:rPr lang="de-DE" dirty="0" err="1" smtClean="0"/>
              <a:t>work</a:t>
            </a:r>
            <a:r>
              <a:rPr lang="de-DE" dirty="0" smtClean="0"/>
              <a:t> in </a:t>
            </a:r>
            <a:r>
              <a:rPr lang="de-DE" dirty="0" err="1" smtClean="0"/>
              <a:t>progress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F152-CCDD-45D2-A883-C8FA0039B151}" type="slidenum">
              <a:rPr lang="en-GB" smtClean="0">
                <a:solidFill>
                  <a:srgbClr val="FFFFFF"/>
                </a:solidFill>
              </a:rPr>
              <a:pPr/>
              <a:t>1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Line 43"/>
          <p:cNvSpPr>
            <a:spLocks noChangeShapeType="1"/>
          </p:cNvSpPr>
          <p:nvPr/>
        </p:nvSpPr>
        <p:spPr bwMode="auto">
          <a:xfrm rot="16200000">
            <a:off x="4024480" y="-23060"/>
            <a:ext cx="0" cy="759881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8" name="Line 44"/>
          <p:cNvSpPr>
            <a:spLocks noChangeShapeType="1"/>
          </p:cNvSpPr>
          <p:nvPr/>
        </p:nvSpPr>
        <p:spPr bwMode="auto">
          <a:xfrm rot="16200000" flipH="1">
            <a:off x="1331869" y="2442317"/>
            <a:ext cx="0" cy="221359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" name="Line 45"/>
          <p:cNvSpPr>
            <a:spLocks noChangeShapeType="1"/>
          </p:cNvSpPr>
          <p:nvPr/>
        </p:nvSpPr>
        <p:spPr bwMode="auto">
          <a:xfrm rot="16200000" flipH="1">
            <a:off x="1939893" y="2275239"/>
            <a:ext cx="16930" cy="344657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51829" y="5805264"/>
            <a:ext cx="72837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err="1" smtClean="0"/>
              <a:t>Some</a:t>
            </a:r>
            <a:r>
              <a:rPr lang="de-DE" sz="1600" dirty="0" smtClean="0"/>
              <a:t> </a:t>
            </a:r>
            <a:r>
              <a:rPr lang="de-DE" sz="1600" dirty="0" err="1" smtClean="0"/>
              <a:t>numbers</a:t>
            </a:r>
            <a:r>
              <a:rPr lang="de-DE" sz="1600" dirty="0"/>
              <a:t> </a:t>
            </a:r>
            <a:r>
              <a:rPr lang="de-DE" sz="1600" dirty="0" smtClean="0"/>
              <a:t>(</a:t>
            </a:r>
            <a:r>
              <a:rPr lang="de-DE" sz="1600" dirty="0" err="1"/>
              <a:t>boxes</a:t>
            </a:r>
            <a:r>
              <a:rPr lang="de-DE" sz="1600" dirty="0"/>
              <a:t> </a:t>
            </a:r>
            <a:r>
              <a:rPr lang="de-DE" sz="1600" dirty="0" smtClean="0"/>
              <a:t>1x1 </a:t>
            </a:r>
            <a:r>
              <a:rPr lang="de-DE" sz="1600" dirty="0"/>
              <a:t>m</a:t>
            </a:r>
            <a:r>
              <a:rPr lang="de-DE" sz="1600" baseline="30000" dirty="0"/>
              <a:t>2</a:t>
            </a:r>
            <a:r>
              <a:rPr lang="de-DE" sz="1600" dirty="0" smtClean="0"/>
              <a:t>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smtClean="0"/>
              <a:t>Total SASE 1 </a:t>
            </a:r>
            <a:r>
              <a:rPr lang="de-DE" sz="1400" dirty="0" err="1" smtClean="0"/>
              <a:t>floor</a:t>
            </a:r>
            <a:r>
              <a:rPr lang="de-DE" sz="1400" dirty="0" smtClean="0"/>
              <a:t> </a:t>
            </a:r>
            <a:r>
              <a:rPr lang="de-DE" sz="1400" dirty="0" err="1" smtClean="0"/>
              <a:t>space</a:t>
            </a:r>
            <a:r>
              <a:rPr lang="de-DE" sz="1400" dirty="0" smtClean="0"/>
              <a:t>: ~43x15 m</a:t>
            </a:r>
            <a:r>
              <a:rPr lang="de-DE" sz="1400" baseline="30000" dirty="0" smtClean="0"/>
              <a:t>2 </a:t>
            </a:r>
            <a:r>
              <a:rPr lang="de-DE" sz="1400" dirty="0" smtClean="0"/>
              <a:t>(2 x 1.4 m </a:t>
            </a:r>
            <a:r>
              <a:rPr lang="de-DE" sz="1400" dirty="0" err="1" smtClean="0"/>
              <a:t>separation</a:t>
            </a:r>
            <a:r>
              <a:rPr lang="de-DE" sz="1400" dirty="0" smtClean="0"/>
              <a:t> </a:t>
            </a:r>
            <a:r>
              <a:rPr lang="de-DE" sz="1400" dirty="0" err="1" smtClean="0"/>
              <a:t>of</a:t>
            </a:r>
            <a:r>
              <a:rPr lang="de-DE" sz="1400" dirty="0" smtClean="0"/>
              <a:t> </a:t>
            </a:r>
            <a:r>
              <a:rPr lang="de-DE" sz="1400" dirty="0" err="1" smtClean="0"/>
              <a:t>incoming</a:t>
            </a:r>
            <a:r>
              <a:rPr lang="de-DE" sz="1400" dirty="0" smtClean="0"/>
              <a:t> x-</a:t>
            </a:r>
            <a:r>
              <a:rPr lang="de-DE" sz="1400" dirty="0" err="1" smtClean="0"/>
              <a:t>ray</a:t>
            </a:r>
            <a:r>
              <a:rPr lang="de-DE" sz="1400" dirty="0" smtClean="0"/>
              <a:t> </a:t>
            </a:r>
            <a:r>
              <a:rPr lang="de-DE" sz="1400" dirty="0" err="1" smtClean="0"/>
              <a:t>beams</a:t>
            </a:r>
            <a:r>
              <a:rPr lang="de-DE" sz="14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1400" dirty="0" err="1" smtClean="0"/>
              <a:t>Control</a:t>
            </a:r>
            <a:r>
              <a:rPr lang="de-DE" sz="1400" dirty="0" smtClean="0"/>
              <a:t>: 4x6m2, Electronics: 4x2 m2, </a:t>
            </a:r>
            <a:r>
              <a:rPr lang="de-DE" sz="1400" dirty="0" err="1" smtClean="0"/>
              <a:t>optics</a:t>
            </a:r>
            <a:r>
              <a:rPr lang="de-DE" sz="1400" dirty="0" smtClean="0"/>
              <a:t>: beam 50 cm </a:t>
            </a:r>
            <a:r>
              <a:rPr lang="de-DE" sz="1400" dirty="0" err="1" smtClean="0"/>
              <a:t>from</a:t>
            </a:r>
            <a:r>
              <a:rPr lang="de-DE" sz="1400" dirty="0" smtClean="0"/>
              <a:t> wall, 0.1 m x-</a:t>
            </a:r>
            <a:r>
              <a:rPr lang="de-DE" sz="1400" dirty="0" err="1" smtClean="0"/>
              <a:t>ray</a:t>
            </a:r>
            <a:r>
              <a:rPr lang="de-DE" sz="1400" dirty="0" smtClean="0"/>
              <a:t> wall t.)</a:t>
            </a:r>
          </a:p>
        </p:txBody>
      </p:sp>
      <p:sp>
        <p:nvSpPr>
          <p:cNvPr id="905" name="Rectangle 904"/>
          <p:cNvSpPr/>
          <p:nvPr/>
        </p:nvSpPr>
        <p:spPr bwMode="auto">
          <a:xfrm>
            <a:off x="1718039" y="4233120"/>
            <a:ext cx="1199891" cy="650827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07" name="TextBox 906"/>
          <p:cNvSpPr txBox="1"/>
          <p:nvPr/>
        </p:nvSpPr>
        <p:spPr>
          <a:xfrm>
            <a:off x="2141606" y="4269032"/>
            <a:ext cx="53412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FXE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10" name="Rectangle 909"/>
          <p:cNvSpPr/>
          <p:nvPr/>
        </p:nvSpPr>
        <p:spPr bwMode="auto">
          <a:xfrm>
            <a:off x="5083937" y="3193133"/>
            <a:ext cx="3355025" cy="929189"/>
          </a:xfrm>
          <a:custGeom>
            <a:avLst/>
            <a:gdLst>
              <a:gd name="connsiteX0" fmla="*/ 0 w 4681520"/>
              <a:gd name="connsiteY0" fmla="*/ 0 h 718078"/>
              <a:gd name="connsiteX1" fmla="*/ 4681520 w 4681520"/>
              <a:gd name="connsiteY1" fmla="*/ 0 h 718078"/>
              <a:gd name="connsiteX2" fmla="*/ 4681520 w 4681520"/>
              <a:gd name="connsiteY2" fmla="*/ 718078 h 718078"/>
              <a:gd name="connsiteX3" fmla="*/ 0 w 4681520"/>
              <a:gd name="connsiteY3" fmla="*/ 718078 h 718078"/>
              <a:gd name="connsiteX4" fmla="*/ 0 w 4681520"/>
              <a:gd name="connsiteY4" fmla="*/ 0 h 718078"/>
              <a:gd name="connsiteX0" fmla="*/ 0 w 4681520"/>
              <a:gd name="connsiteY0" fmla="*/ 0 h 718078"/>
              <a:gd name="connsiteX1" fmla="*/ 4681520 w 4681520"/>
              <a:gd name="connsiteY1" fmla="*/ 0 h 718078"/>
              <a:gd name="connsiteX2" fmla="*/ 4681520 w 4681520"/>
              <a:gd name="connsiteY2" fmla="*/ 718078 h 718078"/>
              <a:gd name="connsiteX3" fmla="*/ 3268999 w 4681520"/>
              <a:gd name="connsiteY3" fmla="*/ 705098 h 718078"/>
              <a:gd name="connsiteX4" fmla="*/ 0 w 4681520"/>
              <a:gd name="connsiteY4" fmla="*/ 718078 h 718078"/>
              <a:gd name="connsiteX5" fmla="*/ 0 w 4681520"/>
              <a:gd name="connsiteY5" fmla="*/ 0 h 718078"/>
              <a:gd name="connsiteX0" fmla="*/ 0 w 4681520"/>
              <a:gd name="connsiteY0" fmla="*/ 0 h 741193"/>
              <a:gd name="connsiteX1" fmla="*/ 4681520 w 4681520"/>
              <a:gd name="connsiteY1" fmla="*/ 0 h 741193"/>
              <a:gd name="connsiteX2" fmla="*/ 4681520 w 4681520"/>
              <a:gd name="connsiteY2" fmla="*/ 718078 h 741193"/>
              <a:gd name="connsiteX3" fmla="*/ 3281030 w 4681520"/>
              <a:gd name="connsiteY3" fmla="*/ 741193 h 741193"/>
              <a:gd name="connsiteX4" fmla="*/ 0 w 4681520"/>
              <a:gd name="connsiteY4" fmla="*/ 718078 h 741193"/>
              <a:gd name="connsiteX5" fmla="*/ 0 w 4681520"/>
              <a:gd name="connsiteY5" fmla="*/ 0 h 741193"/>
              <a:gd name="connsiteX0" fmla="*/ 0 w 4681520"/>
              <a:gd name="connsiteY0" fmla="*/ 0 h 741193"/>
              <a:gd name="connsiteX1" fmla="*/ 4681520 w 4681520"/>
              <a:gd name="connsiteY1" fmla="*/ 0 h 741193"/>
              <a:gd name="connsiteX2" fmla="*/ 4681520 w 4681520"/>
              <a:gd name="connsiteY2" fmla="*/ 718078 h 741193"/>
              <a:gd name="connsiteX3" fmla="*/ 3437441 w 4681520"/>
              <a:gd name="connsiteY3" fmla="*/ 729161 h 741193"/>
              <a:gd name="connsiteX4" fmla="*/ 3281030 w 4681520"/>
              <a:gd name="connsiteY4" fmla="*/ 741193 h 741193"/>
              <a:gd name="connsiteX5" fmla="*/ 0 w 4681520"/>
              <a:gd name="connsiteY5" fmla="*/ 718078 h 741193"/>
              <a:gd name="connsiteX6" fmla="*/ 0 w 4681520"/>
              <a:gd name="connsiteY6" fmla="*/ 0 h 741193"/>
              <a:gd name="connsiteX0" fmla="*/ 0 w 4681520"/>
              <a:gd name="connsiteY0" fmla="*/ 0 h 1041982"/>
              <a:gd name="connsiteX1" fmla="*/ 4681520 w 4681520"/>
              <a:gd name="connsiteY1" fmla="*/ 0 h 1041982"/>
              <a:gd name="connsiteX2" fmla="*/ 4681520 w 4681520"/>
              <a:gd name="connsiteY2" fmla="*/ 718078 h 1041982"/>
              <a:gd name="connsiteX3" fmla="*/ 3281030 w 4681520"/>
              <a:gd name="connsiteY3" fmla="*/ 1041982 h 1041982"/>
              <a:gd name="connsiteX4" fmla="*/ 3281030 w 4681520"/>
              <a:gd name="connsiteY4" fmla="*/ 741193 h 1041982"/>
              <a:gd name="connsiteX5" fmla="*/ 0 w 4681520"/>
              <a:gd name="connsiteY5" fmla="*/ 718078 h 1041982"/>
              <a:gd name="connsiteX6" fmla="*/ 0 w 4681520"/>
              <a:gd name="connsiteY6" fmla="*/ 0 h 1041982"/>
              <a:gd name="connsiteX0" fmla="*/ 0 w 4681520"/>
              <a:gd name="connsiteY0" fmla="*/ 0 h 1054962"/>
              <a:gd name="connsiteX1" fmla="*/ 4681520 w 4681520"/>
              <a:gd name="connsiteY1" fmla="*/ 0 h 1054962"/>
              <a:gd name="connsiteX2" fmla="*/ 4669489 w 4681520"/>
              <a:gd name="connsiteY2" fmla="*/ 1054962 h 1054962"/>
              <a:gd name="connsiteX3" fmla="*/ 3281030 w 4681520"/>
              <a:gd name="connsiteY3" fmla="*/ 1041982 h 1054962"/>
              <a:gd name="connsiteX4" fmla="*/ 3281030 w 4681520"/>
              <a:gd name="connsiteY4" fmla="*/ 741193 h 1054962"/>
              <a:gd name="connsiteX5" fmla="*/ 0 w 4681520"/>
              <a:gd name="connsiteY5" fmla="*/ 718078 h 1054962"/>
              <a:gd name="connsiteX6" fmla="*/ 0 w 4681520"/>
              <a:gd name="connsiteY6" fmla="*/ 0 h 1054962"/>
              <a:gd name="connsiteX0" fmla="*/ 0 w 4681520"/>
              <a:gd name="connsiteY0" fmla="*/ 0 h 1041982"/>
              <a:gd name="connsiteX1" fmla="*/ 4681520 w 4681520"/>
              <a:gd name="connsiteY1" fmla="*/ 0 h 1041982"/>
              <a:gd name="connsiteX2" fmla="*/ 4681520 w 4681520"/>
              <a:gd name="connsiteY2" fmla="*/ 922615 h 1041982"/>
              <a:gd name="connsiteX3" fmla="*/ 3281030 w 4681520"/>
              <a:gd name="connsiteY3" fmla="*/ 1041982 h 1041982"/>
              <a:gd name="connsiteX4" fmla="*/ 3281030 w 4681520"/>
              <a:gd name="connsiteY4" fmla="*/ 741193 h 1041982"/>
              <a:gd name="connsiteX5" fmla="*/ 0 w 4681520"/>
              <a:gd name="connsiteY5" fmla="*/ 718078 h 1041982"/>
              <a:gd name="connsiteX6" fmla="*/ 0 w 4681520"/>
              <a:gd name="connsiteY6" fmla="*/ 0 h 1041982"/>
              <a:gd name="connsiteX0" fmla="*/ 0 w 4681520"/>
              <a:gd name="connsiteY0" fmla="*/ 0 h 945729"/>
              <a:gd name="connsiteX1" fmla="*/ 4681520 w 4681520"/>
              <a:gd name="connsiteY1" fmla="*/ 0 h 945729"/>
              <a:gd name="connsiteX2" fmla="*/ 4681520 w 4681520"/>
              <a:gd name="connsiteY2" fmla="*/ 922615 h 945729"/>
              <a:gd name="connsiteX3" fmla="*/ 3281030 w 4681520"/>
              <a:gd name="connsiteY3" fmla="*/ 945729 h 945729"/>
              <a:gd name="connsiteX4" fmla="*/ 3281030 w 4681520"/>
              <a:gd name="connsiteY4" fmla="*/ 741193 h 945729"/>
              <a:gd name="connsiteX5" fmla="*/ 0 w 4681520"/>
              <a:gd name="connsiteY5" fmla="*/ 718078 h 945729"/>
              <a:gd name="connsiteX6" fmla="*/ 0 w 4681520"/>
              <a:gd name="connsiteY6" fmla="*/ 0 h 945729"/>
              <a:gd name="connsiteX0" fmla="*/ 0 w 4681520"/>
              <a:gd name="connsiteY0" fmla="*/ 0 h 945729"/>
              <a:gd name="connsiteX1" fmla="*/ 4681520 w 4681520"/>
              <a:gd name="connsiteY1" fmla="*/ 0 h 945729"/>
              <a:gd name="connsiteX2" fmla="*/ 4681520 w 4681520"/>
              <a:gd name="connsiteY2" fmla="*/ 922615 h 945729"/>
              <a:gd name="connsiteX3" fmla="*/ 3281030 w 4681520"/>
              <a:gd name="connsiteY3" fmla="*/ 945729 h 945729"/>
              <a:gd name="connsiteX4" fmla="*/ 0 w 4681520"/>
              <a:gd name="connsiteY4" fmla="*/ 718078 h 945729"/>
              <a:gd name="connsiteX5" fmla="*/ 0 w 4681520"/>
              <a:gd name="connsiteY5" fmla="*/ 0 h 945729"/>
              <a:gd name="connsiteX0" fmla="*/ 0 w 4681520"/>
              <a:gd name="connsiteY0" fmla="*/ 0 h 922615"/>
              <a:gd name="connsiteX1" fmla="*/ 4681520 w 4681520"/>
              <a:gd name="connsiteY1" fmla="*/ 0 h 922615"/>
              <a:gd name="connsiteX2" fmla="*/ 4681520 w 4681520"/>
              <a:gd name="connsiteY2" fmla="*/ 922615 h 922615"/>
              <a:gd name="connsiteX3" fmla="*/ 0 w 4681520"/>
              <a:gd name="connsiteY3" fmla="*/ 718078 h 922615"/>
              <a:gd name="connsiteX4" fmla="*/ 0 w 4681520"/>
              <a:gd name="connsiteY4" fmla="*/ 0 h 922615"/>
              <a:gd name="connsiteX0" fmla="*/ 0 w 4681520"/>
              <a:gd name="connsiteY0" fmla="*/ 0 h 754172"/>
              <a:gd name="connsiteX1" fmla="*/ 4681520 w 4681520"/>
              <a:gd name="connsiteY1" fmla="*/ 0 h 754172"/>
              <a:gd name="connsiteX2" fmla="*/ 4663815 w 4681520"/>
              <a:gd name="connsiteY2" fmla="*/ 754172 h 754172"/>
              <a:gd name="connsiteX3" fmla="*/ 0 w 4681520"/>
              <a:gd name="connsiteY3" fmla="*/ 718078 h 754172"/>
              <a:gd name="connsiteX4" fmla="*/ 0 w 4681520"/>
              <a:gd name="connsiteY4" fmla="*/ 0 h 754172"/>
              <a:gd name="connsiteX0" fmla="*/ 0 w 4681520"/>
              <a:gd name="connsiteY0" fmla="*/ 0 h 725203"/>
              <a:gd name="connsiteX1" fmla="*/ 4681520 w 4681520"/>
              <a:gd name="connsiteY1" fmla="*/ 0 h 725203"/>
              <a:gd name="connsiteX2" fmla="*/ 4663815 w 4681520"/>
              <a:gd name="connsiteY2" fmla="*/ 725203 h 725203"/>
              <a:gd name="connsiteX3" fmla="*/ 0 w 4681520"/>
              <a:gd name="connsiteY3" fmla="*/ 718078 h 725203"/>
              <a:gd name="connsiteX4" fmla="*/ 0 w 4681520"/>
              <a:gd name="connsiteY4" fmla="*/ 0 h 725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1520" h="725203">
                <a:moveTo>
                  <a:pt x="0" y="0"/>
                </a:moveTo>
                <a:lnTo>
                  <a:pt x="4681520" y="0"/>
                </a:lnTo>
                <a:lnTo>
                  <a:pt x="4663815" y="725203"/>
                </a:lnTo>
                <a:lnTo>
                  <a:pt x="0" y="718078"/>
                </a:lnTo>
                <a:lnTo>
                  <a:pt x="0" y="0"/>
                </a:lnTo>
                <a:close/>
              </a:path>
            </a:pathLst>
          </a:cu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5" name="Rectangle 914"/>
          <p:cNvSpPr/>
          <p:nvPr/>
        </p:nvSpPr>
        <p:spPr bwMode="auto">
          <a:xfrm>
            <a:off x="5061910" y="2227370"/>
            <a:ext cx="674250" cy="973573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6" name="TextBox 915"/>
          <p:cNvSpPr txBox="1"/>
          <p:nvPr/>
        </p:nvSpPr>
        <p:spPr>
          <a:xfrm>
            <a:off x="5129975" y="2398133"/>
            <a:ext cx="554960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SPB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18" name="Rectangle 917"/>
          <p:cNvSpPr/>
          <p:nvPr/>
        </p:nvSpPr>
        <p:spPr bwMode="auto">
          <a:xfrm>
            <a:off x="827584" y="3911635"/>
            <a:ext cx="2093672" cy="321485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19" name="Rectangle 918"/>
          <p:cNvSpPr/>
          <p:nvPr/>
        </p:nvSpPr>
        <p:spPr bwMode="auto">
          <a:xfrm>
            <a:off x="827585" y="3356992"/>
            <a:ext cx="728818" cy="542611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20" name="TextBox 919"/>
          <p:cNvSpPr txBox="1"/>
          <p:nvPr/>
        </p:nvSpPr>
        <p:spPr>
          <a:xfrm>
            <a:off x="845951" y="3284984"/>
            <a:ext cx="71045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SPB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1" name="TextBox 920"/>
          <p:cNvSpPr txBox="1"/>
          <p:nvPr/>
        </p:nvSpPr>
        <p:spPr>
          <a:xfrm>
            <a:off x="1187624" y="3973287"/>
            <a:ext cx="10087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FXE </a:t>
            </a:r>
            <a:r>
              <a:rPr lang="de-DE" sz="1400" b="1" dirty="0" err="1" smtClean="0">
                <a:solidFill>
                  <a:srgbClr val="261748"/>
                </a:solidFill>
              </a:rPr>
              <a:t>optics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27" name="Rectangle 926"/>
          <p:cNvSpPr/>
          <p:nvPr/>
        </p:nvSpPr>
        <p:spPr bwMode="auto">
          <a:xfrm>
            <a:off x="4548218" y="4125016"/>
            <a:ext cx="2639950" cy="1309023"/>
          </a:xfrm>
          <a:prstGeom prst="rect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928" name="TextBox 927"/>
          <p:cNvSpPr txBox="1"/>
          <p:nvPr/>
        </p:nvSpPr>
        <p:spPr>
          <a:xfrm>
            <a:off x="4955600" y="4365104"/>
            <a:ext cx="1258678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>
                <a:solidFill>
                  <a:srgbClr val="261748"/>
                </a:solidFill>
              </a:rPr>
              <a:t>Optical </a:t>
            </a:r>
            <a:r>
              <a:rPr lang="de-DE" sz="1400" b="1" dirty="0" err="1" smtClean="0">
                <a:solidFill>
                  <a:srgbClr val="261748"/>
                </a:solidFill>
              </a:rPr>
              <a:t>laser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(~15x7.5 m</a:t>
            </a:r>
            <a:r>
              <a:rPr lang="de-DE" sz="1400" b="1" baseline="30000" dirty="0" smtClean="0">
                <a:solidFill>
                  <a:srgbClr val="261748"/>
                </a:solidFill>
              </a:rPr>
              <a:t>2</a:t>
            </a:r>
            <a:r>
              <a:rPr lang="de-DE" sz="1400" b="1" dirty="0" smtClean="0">
                <a:solidFill>
                  <a:srgbClr val="261748"/>
                </a:solidFill>
              </a:rPr>
              <a:t>)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912" name="TextBox 911"/>
          <p:cNvSpPr txBox="1"/>
          <p:nvPr/>
        </p:nvSpPr>
        <p:spPr>
          <a:xfrm>
            <a:off x="6152930" y="3212976"/>
            <a:ext cx="1659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SPB</a:t>
            </a:r>
            <a:r>
              <a:rPr lang="de-DE" sz="1400" b="1" dirty="0">
                <a:solidFill>
                  <a:srgbClr val="261748"/>
                </a:solidFill>
              </a:rPr>
              <a:t> </a:t>
            </a:r>
            <a:r>
              <a:rPr lang="de-DE" sz="1400" b="1" dirty="0" err="1" smtClean="0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556500" y="3561145"/>
            <a:ext cx="695493" cy="38394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2558" name="Rounded Rectangle 2557"/>
          <p:cNvSpPr/>
          <p:nvPr/>
        </p:nvSpPr>
        <p:spPr bwMode="auto">
          <a:xfrm>
            <a:off x="5807800" y="3560984"/>
            <a:ext cx="695493" cy="38394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2559" name="Rectangle 2558"/>
          <p:cNvSpPr/>
          <p:nvPr/>
        </p:nvSpPr>
        <p:spPr bwMode="auto">
          <a:xfrm>
            <a:off x="2922224" y="3909176"/>
            <a:ext cx="1630203" cy="974771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2560" name="Rectangle 2559"/>
          <p:cNvSpPr/>
          <p:nvPr/>
        </p:nvSpPr>
        <p:spPr bwMode="auto">
          <a:xfrm>
            <a:off x="1566538" y="2227371"/>
            <a:ext cx="1744253" cy="1681909"/>
          </a:xfrm>
          <a:prstGeom prst="rect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2561" name="Rectangle 2560"/>
          <p:cNvSpPr/>
          <p:nvPr/>
        </p:nvSpPr>
        <p:spPr bwMode="auto">
          <a:xfrm>
            <a:off x="3309654" y="2276811"/>
            <a:ext cx="674250" cy="1008173"/>
          </a:xfrm>
          <a:prstGeom prst="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2562" name="TextBox 2561"/>
          <p:cNvSpPr txBox="1"/>
          <p:nvPr/>
        </p:nvSpPr>
        <p:spPr>
          <a:xfrm>
            <a:off x="3331043" y="2346373"/>
            <a:ext cx="631904" cy="56630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MMM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 smtClean="0">
                <a:solidFill>
                  <a:srgbClr val="261748"/>
                </a:solidFill>
              </a:rPr>
              <a:t>ctrl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2564" name="Rectangle 2563"/>
          <p:cNvSpPr/>
          <p:nvPr/>
        </p:nvSpPr>
        <p:spPr bwMode="auto">
          <a:xfrm>
            <a:off x="3322794" y="3297016"/>
            <a:ext cx="1223968" cy="614619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endParaRPr lang="de-DE" sz="900" b="1">
              <a:solidFill>
                <a:srgbClr val="261748"/>
              </a:solidFill>
            </a:endParaRPr>
          </a:p>
        </p:txBody>
      </p:sp>
      <p:sp>
        <p:nvSpPr>
          <p:cNvPr id="2565" name="Pie 2564"/>
          <p:cNvSpPr/>
          <p:nvPr/>
        </p:nvSpPr>
        <p:spPr bwMode="auto">
          <a:xfrm rot="5400000">
            <a:off x="1104454" y="2524908"/>
            <a:ext cx="2095753" cy="2073428"/>
          </a:xfrm>
          <a:prstGeom prst="pie">
            <a:avLst>
              <a:gd name="adj1" fmla="val 9371218"/>
              <a:gd name="adj2" fmla="val 16750433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2563" name="TextBox 2562"/>
          <p:cNvSpPr txBox="1"/>
          <p:nvPr/>
        </p:nvSpPr>
        <p:spPr>
          <a:xfrm>
            <a:off x="1931768" y="2580495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MMM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  <p:sp>
        <p:nvSpPr>
          <p:cNvPr id="2566" name="Pie 2565"/>
          <p:cNvSpPr/>
          <p:nvPr/>
        </p:nvSpPr>
        <p:spPr bwMode="auto">
          <a:xfrm rot="5400000">
            <a:off x="3278589" y="3587627"/>
            <a:ext cx="767868" cy="858600"/>
          </a:xfrm>
          <a:prstGeom prst="pie">
            <a:avLst>
              <a:gd name="adj1" fmla="val 8574357"/>
              <a:gd name="adj2" fmla="val 13140063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2567" name="Pie 2566"/>
          <p:cNvSpPr/>
          <p:nvPr/>
        </p:nvSpPr>
        <p:spPr bwMode="auto">
          <a:xfrm rot="16200000" flipV="1">
            <a:off x="2962569" y="3347234"/>
            <a:ext cx="1418147" cy="1289545"/>
          </a:xfrm>
          <a:prstGeom prst="pie">
            <a:avLst>
              <a:gd name="adj1" fmla="val 6286667"/>
              <a:gd name="adj2" fmla="val 16127042"/>
            </a:avLst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SzTx/>
              <a:buFont typeface="Wingdings" pitchFamily="2" charset="2"/>
              <a:buNone/>
              <a:tabLst/>
            </a:pPr>
            <a:endParaRPr kumimoji="0" lang="de-DE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16" charset="-128"/>
            </a:endParaRPr>
          </a:p>
        </p:txBody>
      </p:sp>
      <p:sp>
        <p:nvSpPr>
          <p:cNvPr id="906" name="TextBox 905"/>
          <p:cNvSpPr txBox="1"/>
          <p:nvPr/>
        </p:nvSpPr>
        <p:spPr>
          <a:xfrm>
            <a:off x="3091118" y="4072377"/>
            <a:ext cx="1239442" cy="56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smtClean="0">
                <a:solidFill>
                  <a:srgbClr val="261748"/>
                </a:solidFill>
              </a:rPr>
              <a:t>FXE</a:t>
            </a:r>
            <a:endParaRPr lang="de-DE" sz="1400" b="1" dirty="0">
              <a:solidFill>
                <a:srgbClr val="261748"/>
              </a:solidFill>
            </a:endParaRP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None/>
            </a:pPr>
            <a:r>
              <a:rPr lang="de-DE" sz="1400" b="1" dirty="0" err="1">
                <a:solidFill>
                  <a:srgbClr val="261748"/>
                </a:solidFill>
              </a:rPr>
              <a:t>experiments</a:t>
            </a:r>
            <a:endParaRPr lang="de-DE" sz="1400" b="1" dirty="0">
              <a:solidFill>
                <a:srgbClr val="2617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209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None/>
          <a:tabLst/>
          <a:defRPr kumimoji="0" lang="de-DE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6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DESY European XFEL</vt:lpstr>
      <vt:lpstr>Conceptual floor plan for SASE 1 instruments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floor plan for SASE 2 instruments</dc:title>
  <dc:creator>Tschentscher, Thomas</dc:creator>
  <cp:lastModifiedBy>Tobias Haas</cp:lastModifiedBy>
  <cp:revision>20</cp:revision>
  <dcterms:created xsi:type="dcterms:W3CDTF">2011-09-12T14:55:48Z</dcterms:created>
  <dcterms:modified xsi:type="dcterms:W3CDTF">2011-11-24T17:09:15Z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842288343</vt:i4>
  </property>
  <property fmtid="{D5CDD505-2E9C-101B-9397-08002B2CF9AE}" pid="3" name="_NewReviewCycle">
    <vt:lpwstr/>
  </property>
  <property fmtid="{D5CDD505-2E9C-101B-9397-08002B2CF9AE}" pid="4" name="_EmailSubject">
    <vt:lpwstr>Reminder: Regular Technical Meeting</vt:lpwstr>
  </property>
  <property fmtid="{D5CDD505-2E9C-101B-9397-08002B2CF9AE}" pid="5" name="_AuthorEmail">
    <vt:lpwstr>thomas.tschentscher@xfel.eu</vt:lpwstr>
  </property>
  <property fmtid="{D5CDD505-2E9C-101B-9397-08002B2CF9AE}" pid="6" name="_AuthorEmailDisplayName">
    <vt:lpwstr>Tschentscher, Thomas</vt:lpwstr>
  </property>
</Properties>
</file>