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59F67-94FD-4D11-B158-CBC6B758E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67D700-ADB2-4C8E-AFCC-9B604B72D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CE6EA-6BFB-4FC5-8559-6C648337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2C3A7-8711-4A6B-A0C5-9D47A6AF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4728AA-38CA-428B-B65B-A5BB0E9D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3115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515C1-8137-4A60-8ECE-E2975E6B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A48BA-BE65-4C5E-8D2C-2C62C31EF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091346-0882-460C-B98F-BA71F566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11E3C8-9FD2-4651-B741-2D4E5B3B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6A4326-037E-4970-A170-66723BE3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5845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F0D616-BA5B-44F3-83EC-3579C242D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84C63B-062D-46B0-8BE3-2064FBC8A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1F416-14DA-4F0F-A0BA-996D2D22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98578A-94CD-4566-8E37-544AE754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001318-AF08-4B37-9B68-4161E673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2349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DC53C-7BC5-4824-AB83-E45FF6A5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11ED7C-9351-4268-BF75-0BAB459B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73460E-4363-45BA-9EE3-58E239A8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884CB-4E93-405C-80E9-3FACDA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FB003E-49AB-4230-9E5A-1A202CBE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99812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8FDAB9-F9B9-4231-BE67-C2828BA9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6E05EF-CA09-4271-A7D3-A086D7B8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30AB4B-D4F7-415F-9EE1-47FADEC0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2FB758-5738-4B29-BC25-E6171FC9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D49A2-8238-48C5-8740-C0F56BC2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7734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D6DF3-E2D2-437B-B909-9D0C2C6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96D90A-6CFA-4BA8-B557-3642E4739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54E751-A11D-4472-BF67-FADA8308D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10341F-BFD9-431B-BAD1-AE6729F8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781216-3C91-403D-874B-C55D7C7A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A1A5B7-55CE-482F-813D-E2FBE8B0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0428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5D0863-67DA-497B-AB61-4A345D11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6B97F6-25A8-46CC-847D-58D32877A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012902-A6D1-49A8-8080-DF7CCA537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415F65-C63A-462D-90BD-1E0217779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FA0375-DABD-4517-B3BB-DF0DEB896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F8C2F2-ECF9-48A5-AFEB-D40710DC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20811-2855-4A28-BFEF-8BF0902B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434DC2-3B91-4E9F-AE3F-D172ECA3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10346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14795-8EB8-4767-ACCC-4CD6B45A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6FFA19-2F18-439A-BFB0-12DB9D76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50B6F-DFB4-4A1B-BDDB-174C141C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10FBCE-9FF4-4D04-A950-77B5DE49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207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5EB34E-393A-434B-92B0-5753F710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7A9DE8-4DC9-4A74-81ED-2EE89FAC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B12CA8-B1CF-4511-A0A4-35EB49F6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2250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8D6C9-0060-4768-A7B1-0D48E236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A21B96-CF3A-4E6E-A49A-35D62AC3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2952F3-2B3F-4856-AEFC-64DC8E259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E3C491-7E17-4EF8-9FC9-9BECCD5D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916573-7828-4B53-A3EB-EE458E78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4654AC-DE03-43CC-AA09-8F781564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83925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0D6F8-BB46-49B9-AED5-14EB5EC6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FCA5E9-F557-46D8-8DB2-81E6C63A0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5CAA2D-0466-47B2-9834-8788FF9A1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2B0685-7229-4B06-BDF0-B20C1B55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E956B3-624B-4EC2-8605-3CED6E06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FE85D5-AF95-4698-BAE3-5E7386EB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50018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A8621D-72EF-4003-8052-9E7DB291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31CC47-6110-4B08-AB06-320868F4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25C348-14DF-4D3B-AEC3-45B1D3F90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2CF9-F3CD-411C-AE78-74F8A53CC542}" type="datetimeFigureOut">
              <a:rPr lang="zh-SG" altLang="en-US" smtClean="0"/>
              <a:t>03/10/25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F486F8-2D27-456F-8081-B634E95BF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57FB3-6E9B-4C7E-B56E-A204C0937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3FE4-181A-46D3-B7E5-CF052B743178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1248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560D58D-185A-4A42-9D41-6581A81C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altLang="zh-SG" dirty="0"/>
              <a:t>CLIC accelerator complex (2012)</a:t>
            </a:r>
            <a:endParaRPr lang="zh-SG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CE274A-1742-41D3-9D31-90F02D64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24" y="1721223"/>
            <a:ext cx="8916646" cy="48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4E3C0-263B-4087-9792-CD5CEC2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en-US" altLang="zh-SG" dirty="0"/>
              <a:t>CLIC accelerator complex (2018)</a:t>
            </a:r>
            <a:endParaRPr lang="zh-SG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71D98A-E95E-4A7D-8F71-9440D517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58" y="1594795"/>
            <a:ext cx="7716921" cy="48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8A5D7D-5FA5-48A1-BF97-8F386B17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8" y="2034930"/>
            <a:ext cx="8078578" cy="412382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F9F6A4E9-5C91-4088-B22A-18006F701CA3}"/>
              </a:ext>
            </a:extLst>
          </p:cNvPr>
          <p:cNvSpPr txBox="1">
            <a:spLocks/>
          </p:cNvSpPr>
          <p:nvPr/>
        </p:nvSpPr>
        <p:spPr>
          <a:xfrm>
            <a:off x="831477" y="176866"/>
            <a:ext cx="10515600" cy="81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SG" dirty="0"/>
              <a:t>CLIC accelerator complex (380GeV)</a:t>
            </a:r>
            <a:endParaRPr lang="zh-SG" alt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AC35AD9-59CC-4C83-B8B6-692FA5D7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341" y="997197"/>
            <a:ext cx="3695563" cy="2310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B605B04-439D-4F00-B230-CCF38261109D}"/>
              </a:ext>
            </a:extLst>
          </p:cNvPr>
          <p:cNvSpPr/>
          <p:nvPr/>
        </p:nvSpPr>
        <p:spPr>
          <a:xfrm>
            <a:off x="10239934" y="968188"/>
            <a:ext cx="531159" cy="23532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53200AA-5831-4F37-81F6-1B3AD9CD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72" y="4210744"/>
            <a:ext cx="2904564" cy="18646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5763D9-EDF8-4ABF-AB5F-C190E121F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480" y="1196787"/>
            <a:ext cx="4095396" cy="13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AC3E3-E1EC-4198-8F54-64B8848C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SG" sz="3600" dirty="0"/>
              <a:t>CLIC versus ILC and NLC parameters driving the damping ring design</a:t>
            </a:r>
            <a:endParaRPr lang="zh-SG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71CEBC-4BD1-4E48-9D1D-F076A05F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45" y="2322699"/>
            <a:ext cx="9105900" cy="39338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FCAC38E-AD46-4BE7-92D0-83393857ED12}"/>
              </a:ext>
            </a:extLst>
          </p:cNvPr>
          <p:cNvSpPr txBox="1"/>
          <p:nvPr/>
        </p:nvSpPr>
        <p:spPr>
          <a:xfrm>
            <a:off x="1682564" y="1825669"/>
            <a:ext cx="6094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2400" dirty="0"/>
              <a:t>Creation of ultra-low emittance beams</a:t>
            </a:r>
          </a:p>
        </p:txBody>
      </p:sp>
    </p:spTree>
    <p:extLst>
      <p:ext uri="{BB962C8B-B14F-4D97-AF65-F5344CB8AC3E}">
        <p14:creationId xmlns:p14="http://schemas.microsoft.com/office/powerpoint/2010/main" val="398775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EFCCB-F509-49A5-90AF-EFB53E1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SG" dirty="0"/>
              <a:t>Beam parameters at the exit of the low energy </a:t>
            </a:r>
            <a:r>
              <a:rPr lang="en-US" altLang="zh-SG" dirty="0" err="1"/>
              <a:t>linac</a:t>
            </a:r>
            <a:r>
              <a:rPr lang="en-US" altLang="zh-SG" dirty="0"/>
              <a:t> and before injection to the pre-damping rings</a:t>
            </a:r>
            <a:endParaRPr lang="zh-SG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5947C2-743F-4B05-8157-190606D93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22" y="2505636"/>
            <a:ext cx="8401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7FE52-FE70-47B7-BF8B-E53B5409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4" y="69291"/>
            <a:ext cx="10515600" cy="6434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SG" dirty="0"/>
              <a:t>CLIC pre-damping ring</a:t>
            </a:r>
            <a:endParaRPr lang="zh-SG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999467-1D90-4A3C-BFF4-C2ECB19C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8" y="1001525"/>
            <a:ext cx="7419413" cy="33951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5E65D9-7791-4338-829D-6E1105BD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48" y="4564638"/>
            <a:ext cx="3976686" cy="19143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6C8508-F61E-4508-AB4A-2004AE2D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33" y="894227"/>
            <a:ext cx="3863006" cy="42559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F6580B-C384-4FFC-A089-08A99C54A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23" y="5210735"/>
            <a:ext cx="1974552" cy="13581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DAC4D6E-12ED-4015-9114-D300B3458E6D}"/>
              </a:ext>
            </a:extLst>
          </p:cNvPr>
          <p:cNvSpPr txBox="1"/>
          <p:nvPr/>
        </p:nvSpPr>
        <p:spPr>
          <a:xfrm>
            <a:off x="8814545" y="5587253"/>
            <a:ext cx="1008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100" dirty="0"/>
              <a:t>TME arc cell</a:t>
            </a:r>
            <a:endParaRPr lang="zh-SG" altLang="en-US" sz="11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79E9A22-D5C1-450A-91E5-C525422C7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885" y="4370294"/>
            <a:ext cx="3007107" cy="228459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A78CB00-9F72-4FFF-9E6B-05851AC5B0F8}"/>
              </a:ext>
            </a:extLst>
          </p:cNvPr>
          <p:cNvSpPr txBox="1"/>
          <p:nvPr/>
        </p:nvSpPr>
        <p:spPr>
          <a:xfrm>
            <a:off x="5571563" y="5107641"/>
            <a:ext cx="1313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1100" dirty="0"/>
              <a:t>Wiggler FODO cell</a:t>
            </a:r>
            <a:endParaRPr lang="zh-SG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2544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E06EEF-404B-4FE1-B0E5-3E5BBB60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62" y="1069039"/>
            <a:ext cx="5913944" cy="31474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80BE94-3F0C-4730-AAB6-49EC98F8A5A5}"/>
              </a:ext>
            </a:extLst>
          </p:cNvPr>
          <p:cNvSpPr txBox="1"/>
          <p:nvPr/>
        </p:nvSpPr>
        <p:spPr>
          <a:xfrm>
            <a:off x="2973481" y="173333"/>
            <a:ext cx="6094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 Light" panose="02010600030101010101" pitchFamily="2" charset="-122"/>
                <a:cs typeface="+mj-cs"/>
              </a:rPr>
              <a:t>CLIC main damping ring</a:t>
            </a:r>
            <a:endParaRPr lang="zh-SG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DE495C-BAAC-4752-934C-7F75D6B41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41" y="1021975"/>
            <a:ext cx="4223836" cy="50032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F558DBE-A28C-45A5-8823-5311A0439615}"/>
              </a:ext>
            </a:extLst>
          </p:cNvPr>
          <p:cNvSpPr txBox="1"/>
          <p:nvPr/>
        </p:nvSpPr>
        <p:spPr>
          <a:xfrm>
            <a:off x="9029701" y="3825689"/>
            <a:ext cx="4504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SG" sz="900" dirty="0"/>
              <a:t>[nm]</a:t>
            </a:r>
            <a:endParaRPr lang="zh-SG" altLang="en-US" sz="9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186E81-4953-471D-80D9-27CE5DFDBB62}"/>
              </a:ext>
            </a:extLst>
          </p:cNvPr>
          <p:cNvSpPr txBox="1"/>
          <p:nvPr/>
        </p:nvSpPr>
        <p:spPr>
          <a:xfrm>
            <a:off x="8886265" y="3991536"/>
            <a:ext cx="4504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SG" sz="900" dirty="0"/>
              <a:t>[nm]</a:t>
            </a:r>
            <a:endParaRPr lang="zh-SG" altLang="en-US" sz="9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C08C18-4199-4DB5-9CF7-48969959F1E7}"/>
              </a:ext>
            </a:extLst>
          </p:cNvPr>
          <p:cNvSpPr txBox="1"/>
          <p:nvPr/>
        </p:nvSpPr>
        <p:spPr>
          <a:xfrm>
            <a:off x="1111063" y="4755793"/>
            <a:ext cx="5141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dirty="0">
                <a:solidFill>
                  <a:srgbClr val="C00000"/>
                </a:solidFill>
              </a:rPr>
              <a:t>Intra-beam Scattering (IBS)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dirty="0"/>
              <a:t>Space-Charge(SC)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dirty="0"/>
              <a:t>Coherent Synchrotron Radiation (CSR)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dirty="0"/>
              <a:t>Transverse Mode Coupling Instabilities (TMCI)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SG" sz="1800" b="0" dirty="0">
                <a:solidFill>
                  <a:srgbClr val="000000"/>
                </a:solidFill>
                <a:effectLst/>
                <a:latin typeface="NimbusRomNo9L-Regu"/>
              </a:rPr>
              <a:t>Ion</a:t>
            </a:r>
            <a:r>
              <a:rPr lang="en-US" altLang="zh-SG" dirty="0">
                <a:solidFill>
                  <a:srgbClr val="000000"/>
                </a:solidFill>
                <a:latin typeface="NimbusRomNo9L-Regu"/>
              </a:rPr>
              <a:t>/e</a:t>
            </a:r>
            <a:r>
              <a:rPr lang="en-US" altLang="zh-SG" sz="1800" b="0" dirty="0">
                <a:solidFill>
                  <a:srgbClr val="000000"/>
                </a:solidFill>
                <a:effectLst/>
                <a:latin typeface="NimbusRomNo9L-Regu"/>
              </a:rPr>
              <a:t>lectron cloud instability</a:t>
            </a:r>
            <a:endParaRPr lang="zh-SG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5399FA-5980-4C5B-AA02-109780E816F5}"/>
              </a:ext>
            </a:extLst>
          </p:cNvPr>
          <p:cNvSpPr txBox="1"/>
          <p:nvPr/>
        </p:nvSpPr>
        <p:spPr>
          <a:xfrm>
            <a:off x="862293" y="4320099"/>
            <a:ext cx="6094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SG" sz="2000" b="0" dirty="0">
                <a:solidFill>
                  <a:srgbClr val="000000"/>
                </a:solidFill>
                <a:effectLst/>
                <a:latin typeface="NimbusRomNo9L-MediItal"/>
              </a:rPr>
              <a:t>Challenges</a:t>
            </a:r>
            <a:endParaRPr lang="zh-SG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2A295A7-0450-47D1-B5FB-E424F0D4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646232"/>
            <a:ext cx="1714500" cy="148216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464E3E6-74EF-40C1-865E-99457F871518}"/>
              </a:ext>
            </a:extLst>
          </p:cNvPr>
          <p:cNvSpPr txBox="1"/>
          <p:nvPr/>
        </p:nvSpPr>
        <p:spPr>
          <a:xfrm>
            <a:off x="2939862" y="2074441"/>
            <a:ext cx="1114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SG" sz="1000" b="0" dirty="0">
                <a:solidFill>
                  <a:srgbClr val="000000"/>
                </a:solidFill>
                <a:effectLst/>
                <a:latin typeface="NimbusRomNo9L-Regu"/>
              </a:rPr>
              <a:t>IBS growth factor</a:t>
            </a:r>
            <a:endParaRPr lang="zh-SG" altLang="en-US" sz="1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AD0C50-C3BB-40B0-BF18-036BFE12D5E9}"/>
              </a:ext>
            </a:extLst>
          </p:cNvPr>
          <p:cNvSpPr txBox="1"/>
          <p:nvPr/>
        </p:nvSpPr>
        <p:spPr>
          <a:xfrm>
            <a:off x="4471146" y="4760258"/>
            <a:ext cx="231289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SG" sz="1400" dirty="0">
                <a:solidFill>
                  <a:srgbClr val="C00000"/>
                </a:solidFill>
              </a:rPr>
              <a:t>Special TME with def. dipoles</a:t>
            </a:r>
            <a:endParaRPr lang="zh-SG" altLang="en-US" sz="1400" dirty="0">
              <a:solidFill>
                <a:srgbClr val="C00000"/>
              </a:solidFill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B0C70311-D30A-4226-B422-FF7A4CAA8CB5}"/>
              </a:ext>
            </a:extLst>
          </p:cNvPr>
          <p:cNvSpPr/>
          <p:nvPr/>
        </p:nvSpPr>
        <p:spPr>
          <a:xfrm>
            <a:off x="4108076" y="4901453"/>
            <a:ext cx="201706" cy="9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88056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4AF8C-E7D6-40B7-8511-999CC635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6304"/>
          </a:xfrm>
        </p:spPr>
        <p:txBody>
          <a:bodyPr>
            <a:normAutofit/>
          </a:bodyPr>
          <a:lstStyle/>
          <a:p>
            <a:r>
              <a:rPr lang="en-US" altLang="zh-SG" sz="3600" dirty="0"/>
              <a:t>Requirement for HALHF positron damping rings?</a:t>
            </a:r>
            <a:endParaRPr lang="zh-SG" altLang="en-US" sz="3600" dirty="0"/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79957EA8-3E56-401B-9922-96D8DDA92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7438"/>
              </p:ext>
            </p:extLst>
          </p:nvPr>
        </p:nvGraphicFramePr>
        <p:xfrm>
          <a:off x="1648759" y="2062878"/>
          <a:ext cx="8127999" cy="3601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6859">
                  <a:extLst>
                    <a:ext uri="{9D8B030D-6E8A-4147-A177-3AD203B41FA5}">
                      <a16:colId xmlns:a16="http://schemas.microsoft.com/office/drawing/2014/main" val="862558103"/>
                    </a:ext>
                  </a:extLst>
                </a:gridCol>
                <a:gridCol w="2461807">
                  <a:extLst>
                    <a:ext uri="{9D8B030D-6E8A-4147-A177-3AD203B41FA5}">
                      <a16:colId xmlns:a16="http://schemas.microsoft.com/office/drawing/2014/main" val="37981713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244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Injected 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Extracted </a:t>
                      </a:r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92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SG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 population (10</a:t>
                      </a:r>
                      <a:r>
                        <a:rPr lang="en-US" altLang="zh-SG" sz="18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SG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SG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3</a:t>
                      </a:r>
                      <a:endParaRPr lang="zh-SG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55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SG" dirty="0"/>
                        <a:t>Number of bunches/train</a:t>
                      </a:r>
                      <a:endParaRPr lang="zh-SG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160</a:t>
                      </a:r>
                      <a:endParaRPr lang="zh-SG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3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SG" dirty="0"/>
                        <a:t>Bunch spacing (ns)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16?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16?</a:t>
                      </a:r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9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SG" dirty="0"/>
                        <a:t>Repetition rate (Hz)</a:t>
                      </a:r>
                      <a:endParaRPr lang="zh-SG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SG" dirty="0"/>
                        <a:t>100</a:t>
                      </a:r>
                      <a:endParaRPr lang="zh-SG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3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SG" dirty="0"/>
                        <a:t>Horizontal norm. emittance (um)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4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dirty="0"/>
                        <a:t>Vertical norm. emittance (um)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6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dirty="0"/>
                        <a:t>Bunch length (mm)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dirty="0"/>
                        <a:t>Energy spread (%)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SG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6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02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165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NimbusRomNo9L-MediItal</vt:lpstr>
      <vt:lpstr>NimbusRomNo9L-Regu</vt:lpstr>
      <vt:lpstr>Wingdings</vt:lpstr>
      <vt:lpstr>Office 主题​​</vt:lpstr>
      <vt:lpstr>CLIC accelerator complex (2012)</vt:lpstr>
      <vt:lpstr>CLIC accelerator complex (2018)</vt:lpstr>
      <vt:lpstr>PowerPoint Presentation</vt:lpstr>
      <vt:lpstr>CLIC versus ILC and NLC parameters driving the damping ring design</vt:lpstr>
      <vt:lpstr>Beam parameters at the exit of the low energy linac and before injection to the pre-damping rings</vt:lpstr>
      <vt:lpstr>CLIC pre-damping ring</vt:lpstr>
      <vt:lpstr>PowerPoint Presentation</vt:lpstr>
      <vt:lpstr>Requirement for HALHF positron damping rings?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accelerator complex (2012)</dc:title>
  <dc:creator>Dou</dc:creator>
  <cp:lastModifiedBy>Brian Foster</cp:lastModifiedBy>
  <cp:revision>23</cp:revision>
  <dcterms:created xsi:type="dcterms:W3CDTF">2025-09-22T01:22:56Z</dcterms:created>
  <dcterms:modified xsi:type="dcterms:W3CDTF">2025-10-03T11:01:03Z</dcterms:modified>
</cp:coreProperties>
</file>