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392" r:id="rId2"/>
    <p:sldId id="1393" r:id="rId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99"/>
    <a:srgbClr val="00A249"/>
    <a:srgbClr val="0070C0"/>
    <a:srgbClr val="4D8357"/>
    <a:srgbClr val="FDCC6D"/>
    <a:srgbClr val="E6E6E6"/>
    <a:srgbClr val="FFFFFF"/>
    <a:srgbClr val="005800"/>
    <a:srgbClr val="00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 autoAdjust="0"/>
    <p:restoredTop sz="94315" autoAdjust="0"/>
  </p:normalViewPr>
  <p:slideViewPr>
    <p:cSldViewPr>
      <p:cViewPr varScale="1">
        <p:scale>
          <a:sx n="120" d="100"/>
          <a:sy n="120" d="100"/>
        </p:scale>
        <p:origin x="688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87" d="100"/>
          <a:sy n="87" d="100"/>
        </p:scale>
        <p:origin x="35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2025/10/6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DD13FA-39B0-CE92-8946-223CC4C9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Polarized electron source R&amp;D @IHEP</a:t>
            </a:r>
            <a:endParaRPr lang="en-US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052CB-B358-BDA3-6A39-458B09790BC0}"/>
              </a:ext>
            </a:extLst>
          </p:cNvPr>
          <p:cNvSpPr txBox="1"/>
          <p:nvPr/>
        </p:nvSpPr>
        <p:spPr>
          <a:xfrm>
            <a:off x="92450" y="6419492"/>
            <a:ext cx="384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00FF"/>
                </a:solidFill>
              </a:rPr>
              <a:t>A photocathode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DC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gun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@IHEP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BB92C1-0E57-E76B-BC89-9828CEEEB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2" y="3954206"/>
            <a:ext cx="3390900" cy="2578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D466AE-AC72-7037-4089-CCDECA8A2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53" y="4101746"/>
            <a:ext cx="2088232" cy="17032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4FDFFE-5050-70F0-4914-F1D6EC075C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572" y="4075042"/>
            <a:ext cx="1299639" cy="2336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EA99C5-96CA-C07D-9DC6-92FA667123CC}"/>
              </a:ext>
            </a:extLst>
          </p:cNvPr>
          <p:cNvSpPr txBox="1"/>
          <p:nvPr/>
        </p:nvSpPr>
        <p:spPr>
          <a:xfrm>
            <a:off x="4192195" y="6419492"/>
            <a:ext cx="399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Scheme of PES R&amp;D based on DC gun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90F639-425A-AC80-C89D-1074A7E9A6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35" y="1074301"/>
            <a:ext cx="3456384" cy="2749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87D069-C672-42B3-4129-60CE6CBF6787}"/>
              </a:ext>
            </a:extLst>
          </p:cNvPr>
          <p:cNvSpPr txBox="1"/>
          <p:nvPr/>
        </p:nvSpPr>
        <p:spPr>
          <a:xfrm>
            <a:off x="8159759" y="551723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Wien filter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AA7C7-EA61-067E-2A4A-2BB55BB5A813}"/>
              </a:ext>
            </a:extLst>
          </p:cNvPr>
          <p:cNvSpPr txBox="1"/>
          <p:nvPr/>
        </p:nvSpPr>
        <p:spPr>
          <a:xfrm>
            <a:off x="10081927" y="6130373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Mott polarimeter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9DCC6A9-B3AE-47D3-8343-D3D3662B3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608" y="4010987"/>
            <a:ext cx="3455185" cy="246453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F0B78F7-D8A2-4B6F-9791-36AB9F8EC6A7}"/>
              </a:ext>
            </a:extLst>
          </p:cNvPr>
          <p:cNvSpPr/>
          <p:nvPr/>
        </p:nvSpPr>
        <p:spPr>
          <a:xfrm>
            <a:off x="384245" y="1063363"/>
            <a:ext cx="7971855" cy="2843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Polarized electron source R&amp;D for CEPC at IHEP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cs typeface="Times New Roman" panose="02020603050405020304" pitchFamily="18" charset="0"/>
              </a:rPr>
              <a:t>Research goals: Generation of electron beams with high bunch charge (≥1nC) and high polarization (≥85%) 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cs typeface="Times New Roman" panose="02020603050405020304" pitchFamily="18" charset="0"/>
              </a:rPr>
              <a:t>Based on a photocathode DC gun already developed by IHEP with an extremely high vacuum (10</a:t>
            </a:r>
            <a:r>
              <a:rPr lang="en-US" altLang="zh-CN" baseline="30000" dirty="0">
                <a:cs typeface="Times New Roman" panose="02020603050405020304" pitchFamily="18" charset="0"/>
              </a:rPr>
              <a:t>-10</a:t>
            </a:r>
            <a:r>
              <a:rPr lang="en-US" altLang="zh-CN" dirty="0">
                <a:cs typeface="Times New Roman" panose="02020603050405020304" pitchFamily="18" charset="0"/>
              </a:rPr>
              <a:t>Pa)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cs typeface="Times New Roman" panose="02020603050405020304" pitchFamily="18" charset="0"/>
              </a:rPr>
              <a:t>Beam line setup and design of key components such as Wien filter and Mott polarimeter has been carried out 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cs typeface="Times New Roman" panose="02020603050405020304" pitchFamily="18" charset="0"/>
              </a:rPr>
              <a:t>Expect beam commissioning scheduled in 2027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0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DD13FA-39B0-CE92-8946-223CC4C9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Polarized electron source R&amp;D @IHEP</a:t>
            </a:r>
            <a:endParaRPr lang="en-US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F0B78F7-D8A2-4B6F-9791-36AB9F8EC6A7}"/>
              </a:ext>
            </a:extLst>
          </p:cNvPr>
          <p:cNvSpPr/>
          <p:nvPr/>
        </p:nvSpPr>
        <p:spPr>
          <a:xfrm>
            <a:off x="384245" y="1063363"/>
            <a:ext cx="11328379" cy="251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Domestic R&amp;D on the superlattice GaAs cathode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cs typeface="Times New Roman" panose="02020603050405020304" pitchFamily="18" charset="0"/>
              </a:rPr>
              <a:t>Since the beginning of this year, we have been starting the R&amp;D of the most important part for PES: Photocathodes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cs typeface="Times New Roman" panose="02020603050405020304" pitchFamily="18" charset="0"/>
              </a:rPr>
              <a:t>In collaboration with a domestic company </a:t>
            </a:r>
            <a:r>
              <a:rPr lang="en-US" altLang="zh-CN" dirty="0" err="1">
                <a:cs typeface="Times New Roman" panose="02020603050405020304" pitchFamily="18" charset="0"/>
              </a:rPr>
              <a:t>Acken</a:t>
            </a:r>
            <a:r>
              <a:rPr lang="en-US" altLang="zh-CN" dirty="0">
                <a:cs typeface="Times New Roman" panose="02020603050405020304" pitchFamily="18" charset="0"/>
              </a:rPr>
              <a:t> Optoelectronics Ltd. @ Suzhou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cs typeface="Times New Roman" panose="02020603050405020304" pitchFamily="18" charset="0"/>
              </a:rPr>
              <a:t>Superlattice GaAs photocathode will be produced by MBE: Polarization </a:t>
            </a:r>
            <a:r>
              <a:rPr lang="en-US" altLang="zh-CN" b="1" dirty="0">
                <a:cs typeface="Times New Roman" panose="02020603050405020304" pitchFamily="18" charset="0"/>
              </a:rPr>
              <a:t>&gt; 85%</a:t>
            </a:r>
            <a:r>
              <a:rPr lang="en-US" altLang="zh-CN" dirty="0">
                <a:cs typeface="Times New Roman" panose="02020603050405020304" pitchFamily="18" charset="0"/>
              </a:rPr>
              <a:t>, QE &gt; </a:t>
            </a:r>
            <a:r>
              <a:rPr lang="en-US" altLang="zh-CN" b="1" dirty="0">
                <a:cs typeface="Times New Roman" panose="02020603050405020304" pitchFamily="18" charset="0"/>
              </a:rPr>
              <a:t>1%</a:t>
            </a:r>
            <a:r>
              <a:rPr lang="en-US" altLang="zh-CN" dirty="0"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cs typeface="Times New Roman" panose="02020603050405020304" pitchFamily="18" charset="0"/>
              </a:rPr>
              <a:t>Build a platform for photocathode performance test (both pol &amp; QE), this platform has been designed and is currently under development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cs typeface="Times New Roman" panose="02020603050405020304" pitchFamily="18" charset="0"/>
              </a:rPr>
              <a:t>The first photocathodes have been produced and will be tested soon</a:t>
            </a:r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634F6CF3-7804-48A6-B895-6E3A789B3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94" y="3746716"/>
            <a:ext cx="2841666" cy="2697328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0DFDB02F-5185-41A4-95F9-2B469148E23C}"/>
              </a:ext>
            </a:extLst>
          </p:cNvPr>
          <p:cNvSpPr txBox="1"/>
          <p:nvPr/>
        </p:nvSpPr>
        <p:spPr>
          <a:xfrm>
            <a:off x="4799856" y="6381328"/>
            <a:ext cx="3136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</a:rPr>
              <a:t>Platform</a:t>
            </a:r>
            <a:r>
              <a:rPr lang="zh-CN" altLang="en-US" sz="1600" dirty="0">
                <a:solidFill>
                  <a:srgbClr val="0000FF"/>
                </a:solidFill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for</a:t>
            </a:r>
            <a:r>
              <a:rPr lang="zh-CN" altLang="en-US" sz="1600" dirty="0">
                <a:solidFill>
                  <a:srgbClr val="0000FF"/>
                </a:solidFill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cathode</a:t>
            </a:r>
            <a:r>
              <a:rPr lang="zh-CN" altLang="en-US" sz="1600" dirty="0">
                <a:solidFill>
                  <a:srgbClr val="0000FF"/>
                </a:solidFill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test: ESP</a:t>
            </a:r>
            <a:r>
              <a:rPr lang="zh-CN" altLang="en-US" sz="1600" dirty="0">
                <a:solidFill>
                  <a:srgbClr val="0000FF"/>
                </a:solidFill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&amp;</a:t>
            </a:r>
            <a:r>
              <a:rPr lang="zh-CN" altLang="en-US" sz="1600" dirty="0">
                <a:solidFill>
                  <a:srgbClr val="0000FF"/>
                </a:solidFill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QE</a:t>
            </a:r>
            <a:endParaRPr lang="en-US" sz="1600" dirty="0">
              <a:solidFill>
                <a:srgbClr val="0000FF"/>
              </a:solidFill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C4314C3-1175-443D-81B4-56AF1294F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080114"/>
              </p:ext>
            </p:extLst>
          </p:nvPr>
        </p:nvGraphicFramePr>
        <p:xfrm>
          <a:off x="243353" y="3767222"/>
          <a:ext cx="4176464" cy="2592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077">
                  <a:extLst>
                    <a:ext uri="{9D8B030D-6E8A-4147-A177-3AD203B41FA5}">
                      <a16:colId xmlns:a16="http://schemas.microsoft.com/office/drawing/2014/main" val="3704550487"/>
                    </a:ext>
                  </a:extLst>
                </a:gridCol>
                <a:gridCol w="1089902">
                  <a:extLst>
                    <a:ext uri="{9D8B030D-6E8A-4147-A177-3AD203B41FA5}">
                      <a16:colId xmlns:a16="http://schemas.microsoft.com/office/drawing/2014/main" val="3975879914"/>
                    </a:ext>
                  </a:extLst>
                </a:gridCol>
                <a:gridCol w="1270485">
                  <a:extLst>
                    <a:ext uri="{9D8B030D-6E8A-4147-A177-3AD203B41FA5}">
                      <a16:colId xmlns:a16="http://schemas.microsoft.com/office/drawing/2014/main" val="2688554101"/>
                    </a:ext>
                  </a:extLst>
                </a:gridCol>
              </a:tblGrid>
              <a:tr h="411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GaAs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5 nm</a:t>
                      </a:r>
                      <a:endParaRPr lang="zh-CN" sz="1200" kern="10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p=5</a:t>
                      </a:r>
                      <a:r>
                        <a:rPr lang="zh-CN" sz="1400" kern="100">
                          <a:effectLst/>
                          <a:latin typeface="+mn-lt"/>
                        </a:rPr>
                        <a:t>×</a:t>
                      </a:r>
                      <a:r>
                        <a:rPr lang="en-US" sz="1400" kern="100">
                          <a:effectLst/>
                          <a:latin typeface="+mn-lt"/>
                        </a:rPr>
                        <a:t>10</a:t>
                      </a:r>
                      <a:r>
                        <a:rPr lang="en-US" sz="1400" kern="100" baseline="30000">
                          <a:effectLst/>
                          <a:latin typeface="+mn-lt"/>
                        </a:rPr>
                        <a:t>19</a:t>
                      </a:r>
                      <a:r>
                        <a:rPr lang="en-US" sz="1400" kern="100">
                          <a:effectLst/>
                          <a:latin typeface="+mn-lt"/>
                        </a:rPr>
                        <a:t> cm</a:t>
                      </a:r>
                      <a:r>
                        <a:rPr lang="en-US" sz="1400" kern="100" baseline="30000">
                          <a:effectLst/>
                          <a:latin typeface="+mn-lt"/>
                        </a:rPr>
                        <a:t>-3</a:t>
                      </a:r>
                      <a:endParaRPr lang="zh-CN" sz="1200" kern="10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0857078"/>
                  </a:ext>
                </a:extLst>
              </a:tr>
              <a:tr h="472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GaAs/GaAsP SL</a:t>
                      </a:r>
                      <a:endParaRPr lang="zh-CN" sz="1200" kern="10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(4/3 nm) </a:t>
                      </a:r>
                      <a:r>
                        <a:rPr lang="zh-CN" sz="1400" kern="100">
                          <a:effectLst/>
                          <a:latin typeface="+mn-lt"/>
                        </a:rPr>
                        <a:t>×</a:t>
                      </a:r>
                      <a:r>
                        <a:rPr lang="en-US" sz="1400" kern="100">
                          <a:effectLst/>
                          <a:latin typeface="+mn-lt"/>
                        </a:rPr>
                        <a:t>14</a:t>
                      </a:r>
                      <a:endParaRPr lang="zh-CN" sz="1200" kern="10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p=5</a:t>
                      </a:r>
                      <a:r>
                        <a:rPr lang="zh-CN" sz="1400" kern="100">
                          <a:effectLst/>
                          <a:latin typeface="+mn-lt"/>
                        </a:rPr>
                        <a:t>×</a:t>
                      </a:r>
                      <a:r>
                        <a:rPr lang="en-US" sz="1400" kern="100">
                          <a:effectLst/>
                          <a:latin typeface="+mn-lt"/>
                        </a:rPr>
                        <a:t>10</a:t>
                      </a:r>
                      <a:r>
                        <a:rPr lang="en-US" sz="1400" kern="100" baseline="30000">
                          <a:effectLst/>
                          <a:latin typeface="+mn-lt"/>
                        </a:rPr>
                        <a:t>17</a:t>
                      </a:r>
                      <a:r>
                        <a:rPr lang="en-US" sz="1400" kern="100">
                          <a:effectLst/>
                          <a:latin typeface="+mn-lt"/>
                        </a:rPr>
                        <a:t> cm</a:t>
                      </a:r>
                      <a:r>
                        <a:rPr lang="en-US" sz="1400" kern="100" baseline="30000">
                          <a:effectLst/>
                          <a:latin typeface="+mn-lt"/>
                        </a:rPr>
                        <a:t>-3</a:t>
                      </a:r>
                      <a:endParaRPr lang="zh-CN" sz="1200" kern="10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8394888"/>
                  </a:ext>
                </a:extLst>
              </a:tr>
              <a:tr h="411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GaAsP</a:t>
                      </a:r>
                      <a:r>
                        <a:rPr lang="en-US" sz="1400" kern="100" baseline="-25000">
                          <a:effectLst/>
                          <a:latin typeface="+mn-lt"/>
                        </a:rPr>
                        <a:t>0.35</a:t>
                      </a:r>
                      <a:endParaRPr lang="zh-CN" sz="1200" kern="10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2750 nm</a:t>
                      </a:r>
                      <a:endParaRPr lang="zh-CN" sz="1200" kern="10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p=5</a:t>
                      </a:r>
                      <a:r>
                        <a:rPr lang="zh-CN" sz="1400" kern="100">
                          <a:effectLst/>
                          <a:latin typeface="+mn-lt"/>
                        </a:rPr>
                        <a:t>×</a:t>
                      </a:r>
                      <a:r>
                        <a:rPr lang="en-US" sz="1400" kern="100">
                          <a:effectLst/>
                          <a:latin typeface="+mn-lt"/>
                        </a:rPr>
                        <a:t>10</a:t>
                      </a:r>
                      <a:r>
                        <a:rPr lang="en-US" sz="1400" kern="100" baseline="30000">
                          <a:effectLst/>
                          <a:latin typeface="+mn-lt"/>
                        </a:rPr>
                        <a:t>18</a:t>
                      </a:r>
                      <a:r>
                        <a:rPr lang="en-US" sz="1400" kern="100">
                          <a:effectLst/>
                          <a:latin typeface="+mn-lt"/>
                        </a:rPr>
                        <a:t> cm</a:t>
                      </a:r>
                      <a:r>
                        <a:rPr lang="en-US" sz="1400" kern="100" baseline="30000">
                          <a:effectLst/>
                          <a:latin typeface="+mn-lt"/>
                        </a:rPr>
                        <a:t>-3</a:t>
                      </a:r>
                      <a:endParaRPr lang="zh-CN" sz="1200" kern="10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6135621"/>
                  </a:ext>
                </a:extLst>
              </a:tr>
              <a:tr h="472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Graded GaAsP</a:t>
                      </a:r>
                      <a:r>
                        <a:rPr lang="en-US" sz="1400" kern="100" baseline="-25000">
                          <a:effectLst/>
                          <a:latin typeface="+mn-lt"/>
                        </a:rPr>
                        <a:t>x</a:t>
                      </a:r>
                      <a:r>
                        <a:rPr lang="en-US" sz="1400" kern="100">
                          <a:effectLst/>
                          <a:latin typeface="+mn-lt"/>
                        </a:rPr>
                        <a:t> (x = 0~0.35)</a:t>
                      </a:r>
                      <a:endParaRPr lang="zh-CN" sz="1200" kern="10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5000 nm</a:t>
                      </a:r>
                      <a:endParaRPr lang="zh-CN" sz="1200" kern="10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p=5</a:t>
                      </a:r>
                      <a:r>
                        <a:rPr lang="zh-CN" sz="1400" kern="100" dirty="0">
                          <a:effectLst/>
                          <a:latin typeface="+mn-lt"/>
                        </a:rPr>
                        <a:t>×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10</a:t>
                      </a:r>
                      <a:r>
                        <a:rPr lang="en-US" sz="1400" kern="100" baseline="30000" dirty="0">
                          <a:effectLst/>
                          <a:latin typeface="+mn-lt"/>
                        </a:rPr>
                        <a:t>18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 cm</a:t>
                      </a:r>
                      <a:r>
                        <a:rPr lang="en-US" sz="1400" kern="100" baseline="30000" dirty="0">
                          <a:effectLst/>
                          <a:latin typeface="+mn-lt"/>
                        </a:rPr>
                        <a:t>-3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7974864"/>
                  </a:ext>
                </a:extLst>
              </a:tr>
              <a:tr h="411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GaAs buffer</a:t>
                      </a:r>
                      <a:endParaRPr lang="zh-CN" sz="1200" kern="10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n-lt"/>
                        </a:rPr>
                        <a:t>200 nm</a:t>
                      </a:r>
                      <a:endParaRPr lang="zh-CN" sz="1200" kern="10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p=2</a:t>
                      </a:r>
                      <a:r>
                        <a:rPr lang="zh-CN" sz="1400" kern="100" dirty="0">
                          <a:effectLst/>
                          <a:latin typeface="+mn-lt"/>
                        </a:rPr>
                        <a:t>×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10</a:t>
                      </a:r>
                      <a:r>
                        <a:rPr lang="en-US" sz="1400" kern="100" baseline="30000" dirty="0">
                          <a:effectLst/>
                          <a:latin typeface="+mn-lt"/>
                        </a:rPr>
                        <a:t>18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 cm</a:t>
                      </a:r>
                      <a:r>
                        <a:rPr lang="en-US" sz="1400" kern="100" baseline="30000" dirty="0">
                          <a:effectLst/>
                          <a:latin typeface="+mn-lt"/>
                        </a:rPr>
                        <a:t>-3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1070695"/>
                  </a:ext>
                </a:extLst>
              </a:tr>
              <a:tr h="41187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p-GaAs substrate (p&gt;10</a:t>
                      </a:r>
                      <a:r>
                        <a:rPr lang="en-US" sz="1400" kern="100" baseline="30000" dirty="0">
                          <a:effectLst/>
                          <a:latin typeface="+mn-lt"/>
                        </a:rPr>
                        <a:t>18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 cm</a:t>
                      </a:r>
                      <a:r>
                        <a:rPr lang="en-US" sz="1400" kern="100" baseline="30000" dirty="0">
                          <a:effectLst/>
                          <a:latin typeface="+mn-lt"/>
                        </a:rPr>
                        <a:t>-3</a:t>
                      </a:r>
                      <a:r>
                        <a:rPr lang="en-US" sz="1400" kern="100" dirty="0">
                          <a:effectLst/>
                          <a:latin typeface="+mn-lt"/>
                        </a:rPr>
                        <a:t>)</a:t>
                      </a:r>
                      <a:endParaRPr lang="zh-CN" sz="1200" kern="100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652910"/>
                  </a:ext>
                </a:extLst>
              </a:tr>
            </a:tbl>
          </a:graphicData>
        </a:graphic>
      </p:graphicFrame>
      <p:pic>
        <p:nvPicPr>
          <p:cNvPr id="21" name="图片 20">
            <a:extLst>
              <a:ext uri="{FF2B5EF4-FFF2-40B4-BE49-F238E27FC236}">
                <a16:creationId xmlns:a16="http://schemas.microsoft.com/office/drawing/2014/main" id="{72F76F1C-E66A-4966-849C-BA68990DF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846" y="3771853"/>
            <a:ext cx="4085801" cy="2612413"/>
          </a:xfrm>
          <a:prstGeom prst="rect">
            <a:avLst/>
          </a:prstGeom>
        </p:spPr>
      </p:pic>
      <p:sp>
        <p:nvSpPr>
          <p:cNvPr id="22" name="TextBox 7">
            <a:extLst>
              <a:ext uri="{FF2B5EF4-FFF2-40B4-BE49-F238E27FC236}">
                <a16:creationId xmlns:a16="http://schemas.microsoft.com/office/drawing/2014/main" id="{40B7ACA8-EA95-4259-B365-679B2BC1A390}"/>
              </a:ext>
            </a:extLst>
          </p:cNvPr>
          <p:cNvSpPr txBox="1"/>
          <p:nvPr/>
        </p:nvSpPr>
        <p:spPr>
          <a:xfrm>
            <a:off x="166431" y="6381328"/>
            <a:ext cx="384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00FF"/>
                </a:solidFill>
              </a:rPr>
              <a:t>Structure of Superlattice layers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1E6B26E9-5CC2-4FAD-A407-17D568D54D32}"/>
              </a:ext>
            </a:extLst>
          </p:cNvPr>
          <p:cNvSpPr txBox="1"/>
          <p:nvPr/>
        </p:nvSpPr>
        <p:spPr>
          <a:xfrm>
            <a:off x="8400256" y="6396717"/>
            <a:ext cx="3387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</a:rPr>
              <a:t>Samples of superlattice GaAs/</a:t>
            </a:r>
            <a:r>
              <a:rPr lang="en-US" altLang="zh-CN" sz="1600" dirty="0" err="1">
                <a:solidFill>
                  <a:srgbClr val="0000FF"/>
                </a:solidFill>
              </a:rPr>
              <a:t>GaAsP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21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93971</TotalTime>
  <Words>292</Words>
  <Application>Microsoft Macintosh PowerPoint</Application>
  <PresentationFormat>Widescreen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等线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Polarized electron source R&amp;D @IHEP</vt:lpstr>
      <vt:lpstr>Polarized electron source R&amp;D @IHEP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Brian Foster</cp:lastModifiedBy>
  <cp:revision>5151</cp:revision>
  <cp:lastPrinted>2022-11-06T05:19:21Z</cp:lastPrinted>
  <dcterms:created xsi:type="dcterms:W3CDTF">2012-09-04T11:33:36Z</dcterms:created>
  <dcterms:modified xsi:type="dcterms:W3CDTF">2025-10-06T10:56:50Z</dcterms:modified>
</cp:coreProperties>
</file>