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A9A2D7-1554-4290-B298-33CF597454EE}" v="6" dt="2025-10-02T14:27:53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6247" autoAdjust="0"/>
  </p:normalViewPr>
  <p:slideViewPr>
    <p:cSldViewPr snapToGrid="0">
      <p:cViewPr varScale="1">
        <p:scale>
          <a:sx n="127" d="100"/>
          <a:sy n="127" d="100"/>
        </p:scale>
        <p:origin x="1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86B54-D42A-4772-8975-0416D25B514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E66CE-3009-495D-9365-C4D9CA750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E66CE-3009-495D-9365-C4D9CA750E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2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2CC80-02B0-F878-4B14-2D25B1217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FE51A1-BDD2-03F7-482B-D511B446B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1B163-C91C-0EBC-9C88-01B94B81C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382B8-FB68-0E2C-0DC3-5F4544500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228DD-159D-501B-1F41-2BFDBD25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5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96ADB-D720-2415-1428-7188CBFEB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1DDFD-3BDF-9ED7-3B02-8979785EC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4A818-F9BD-E5E7-EC2D-FB56F977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E6CA2-FDAB-3302-D9B9-48D14F51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BA56E-2545-2D3C-CDBE-C1440080F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7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B9418C-6C9F-F4C2-00AB-A6B109A775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EA3879-E97C-FCFD-E012-C16C6754A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E09D6-4BD9-822E-07A5-AC60974A0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1AC72-12A3-67F3-8883-84F7EA197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5A13F-6D5F-7C30-5838-4C927B4FB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6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8C3E9-87CB-02D6-4BBC-7F8C3413B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7CBE-3E54-0E5A-7FBB-CE63188ED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43D84-4B76-F835-79D7-8017FA99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1ED11-E5F2-1582-2F98-43F70BA0A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CFBC1-E2F9-CBD9-6D78-A27F34F5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3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E6382-C1ED-17E6-B1BC-827C308DE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5AF4A-7A91-6671-5ECA-71C656DF1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10383-AA90-F5E9-95F8-62086833C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687C0-23F8-96BE-3838-38B2BBAB9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2C7A6-7EF3-F018-988E-8CFC7762A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6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DFC6D-19CB-AD90-6CBC-25EA79DC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ADA48-61E9-5135-C36D-FED761B48E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BBA70-B49A-A497-4A8F-5F9213EBF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3CC59-C120-45F4-87E0-FCBE29479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3C6F8-4FE7-897E-28EE-63438461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5C662-AE71-7D5E-E7E7-C91C80F2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6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2C2BA-E4FD-69AE-6F53-BB13B3637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03C78-C719-16C1-7CD3-890BE37A1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B1440A-8305-A360-3139-00E148FAA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D9F148-C093-2798-A18B-9B3CB6688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79799-71AD-A74E-5502-528980D3F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835D8D-9A68-259F-CFF4-EBBAB6B1D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59568-A848-6AED-4E0D-6104A07E8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895235-7BEE-1D83-DD02-F35EDFB4B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9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CAD1B-10D1-CA9B-412C-B3FC642A5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8D8EE1-346E-8F02-9871-C71A2FCA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323390-1E54-1C9E-D6D4-C37576DD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82B11-ADD1-2A18-BD3E-7C5D1CFD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4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CF09D0-DB4A-DDA8-5D09-8F7543E1D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BFBB9E-76FB-80B7-8CF6-5B41DCE22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05271-83AB-5BA5-131E-A8EF7EB7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04C6C-7BBA-D2A5-ED53-241F453CE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47CA7-AF3A-8719-3A5C-B8F995157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C51B34-D6F2-8E26-11F3-7942F7F65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24B699-A057-7C39-8792-B8FD82BE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60B1A3-18A7-8CAC-D22C-98A0E9FDE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DEBF7-3E15-B045-063B-8FE87710B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2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873D-423C-B082-EDFC-237C74775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D90D3C-15A1-4F22-DB6A-3C9778CB58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02505-1265-056C-38E0-962900783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4BC23-5215-E7DA-A712-71F07AFF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A8F70-8B5B-1076-F092-4007738B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92756-E88C-E5E6-44B8-FF886D45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7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F268EE-8D62-C63D-0701-EDD14EA90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CEA52-E3F9-538C-5EFE-3098A1481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F8631-1CEE-08C0-4933-88D8840BD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A5D434-E2C8-46DB-A962-A0499DA7459E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E116D-2667-2B22-9782-8D09DF8D4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B093D-45F8-D9B7-B34C-2941AC2BC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88C97F-C94B-4D95-819A-A64E144C5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2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46640-81CC-77E7-FDD1-E2AB27E57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3175410"/>
            <a:ext cx="4919472" cy="361858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Potential synergy with plasma linac design:</a:t>
            </a:r>
          </a:p>
          <a:p>
            <a:pPr lvl="1"/>
            <a:r>
              <a:rPr lang="en-US" dirty="0"/>
              <a:t>Dipoles, especially in later stages, may induce significant emittance growth</a:t>
            </a:r>
          </a:p>
          <a:p>
            <a:pPr lvl="1"/>
            <a:r>
              <a:rPr lang="en-US" dirty="0"/>
              <a:t>Understanding of coherent synchrotron radiation in complex beams (e.g. longitudinal shaped beams, flat beams out of damping rings) with shielding effects (code being developed by Dr. Omkar Ramachandran)</a:t>
            </a:r>
          </a:p>
          <a:p>
            <a:pPr lvl="2"/>
            <a:r>
              <a:rPr lang="en-US" sz="2400" dirty="0"/>
              <a:t>e.g. bunch shape optimization to balance wakefield excitation and CSR mitigation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7FDF47-72CE-553B-6C1C-34F7DA111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241" y="3175410"/>
            <a:ext cx="4622508" cy="16042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304266-5810-BB55-A9DA-240B12721CFE}"/>
              </a:ext>
            </a:extLst>
          </p:cNvPr>
          <p:cNvSpPr txBox="1"/>
          <p:nvPr/>
        </p:nvSpPr>
        <p:spPr>
          <a:xfrm>
            <a:off x="5705576" y="4927249"/>
            <a:ext cx="63370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Left: </a:t>
            </a:r>
            <a:r>
              <a:rPr lang="en-US" dirty="0"/>
              <a:t>Free space, optimized profile agrees with free-space analytical solution</a:t>
            </a:r>
          </a:p>
          <a:p>
            <a:r>
              <a:rPr lang="en-US" b="1" dirty="0"/>
              <a:t>Middle: </a:t>
            </a:r>
            <a:r>
              <a:rPr lang="en-US" dirty="0"/>
              <a:t>1 cm shielding gap in the dipole chamber; optimized profile differs from free-space analytical solution</a:t>
            </a:r>
          </a:p>
          <a:p>
            <a:r>
              <a:rPr lang="en-US" b="1" dirty="0"/>
              <a:t>Right: </a:t>
            </a:r>
            <a:r>
              <a:rPr lang="en-US" dirty="0"/>
              <a:t>On-axis energy change from CSR in Gaussian and optimized bunches</a:t>
            </a:r>
            <a:endParaRPr lang="en-US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939318-DB7C-D111-3CFB-6456567C1FD6}"/>
              </a:ext>
            </a:extLst>
          </p:cNvPr>
          <p:cNvSpPr txBox="1">
            <a:spLocks/>
          </p:cNvSpPr>
          <p:nvPr/>
        </p:nvSpPr>
        <p:spPr>
          <a:xfrm>
            <a:off x="420624" y="822959"/>
            <a:ext cx="11539728" cy="23524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Progress/ </a:t>
            </a:r>
            <a:r>
              <a:rPr lang="en-US" dirty="0"/>
              <a:t>Immediate plans in SWFA linac design:</a:t>
            </a:r>
          </a:p>
          <a:p>
            <a:pPr lvl="1"/>
            <a:r>
              <a:rPr lang="en-US" dirty="0"/>
              <a:t>Scaled existing X-band structures</a:t>
            </a:r>
          </a:p>
          <a:p>
            <a:pPr lvl="2"/>
            <a:r>
              <a:rPr lang="en-US" dirty="0"/>
              <a:t>May need to operate in K-band or Ka-band for 1 GW peak power extraction and &gt;300 MV/m geometrical acceleration gradient (based on AWA drive beam parameters)=&gt; small beam aperture</a:t>
            </a:r>
          </a:p>
          <a:p>
            <a:pPr lvl="1"/>
            <a:r>
              <a:rPr lang="en-US" dirty="0"/>
              <a:t>Understand available drive beam parameters to the SWFA arm</a:t>
            </a:r>
          </a:p>
          <a:p>
            <a:pPr lvl="1"/>
            <a:r>
              <a:rPr lang="en-US" dirty="0"/>
              <a:t>Wakefield studies, tolerance studies, lattice simulations (synergy with SWFA design for 10 TeV)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FA01BA-CF6A-9C14-1CF1-DD40C1D7653F}"/>
              </a:ext>
            </a:extLst>
          </p:cNvPr>
          <p:cNvSpPr txBox="1"/>
          <p:nvPr/>
        </p:nvSpPr>
        <p:spPr>
          <a:xfrm>
            <a:off x="5056632" y="219373"/>
            <a:ext cx="3850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C7 Update- </a:t>
            </a:r>
            <a:r>
              <a:rPr lang="en-US" sz="2400" dirty="0"/>
              <a:t>October 2025</a:t>
            </a:r>
            <a:endParaRPr lang="en-US" sz="2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910BFF-B9FF-4B0B-08CE-72AC1D834C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0832" y="3043069"/>
            <a:ext cx="2501168" cy="181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94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190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Xueying Lu</dc:creator>
  <cp:lastModifiedBy>Brian Foster</cp:lastModifiedBy>
  <cp:revision>2</cp:revision>
  <dcterms:created xsi:type="dcterms:W3CDTF">2025-10-02T13:40:48Z</dcterms:created>
  <dcterms:modified xsi:type="dcterms:W3CDTF">2025-10-03T16:00:31Z</dcterms:modified>
</cp:coreProperties>
</file>