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7" r:id="rId2"/>
    <p:sldId id="485" r:id="rId3"/>
    <p:sldId id="478" r:id="rId4"/>
    <p:sldId id="273" r:id="rId5"/>
    <p:sldId id="331" r:id="rId6"/>
    <p:sldId id="332" r:id="rId7"/>
    <p:sldId id="4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34" autoAdjust="0"/>
    <p:restoredTop sz="96405" autoAdjust="0"/>
  </p:normalViewPr>
  <p:slideViewPr>
    <p:cSldViewPr showGuides="1">
      <p:cViewPr varScale="1">
        <p:scale>
          <a:sx n="116" d="100"/>
          <a:sy n="116" d="100"/>
        </p:scale>
        <p:origin x="126" y="324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5388" y="6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14.11.2025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7B5255-5329-45F9-87F3-A2F9FB4734D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82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 descr="Logo Helmholtz">
            <a:extLst>
              <a:ext uri="{FF2B5EF4-FFF2-40B4-BE49-F238E27FC236}">
                <a16:creationId xmlns:a16="http://schemas.microsoft.com/office/drawing/2014/main" id="{68086B43-9215-4588-8439-4D7C07453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  <p:pic>
        <p:nvPicPr>
          <p:cNvPr id="9" name="Grafik 8" descr="Logo DESY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/>
            </a:pPr>
            <a:r>
              <a:rPr lang="de-DE" dirty="0"/>
              <a:t>Deutsches Elektronen-</a:t>
            </a:r>
          </a:p>
          <a:p>
            <a:pPr>
              <a:lnSpc>
                <a:spcPct val="120000"/>
              </a:lnSpc>
              <a:tabLst/>
            </a:pPr>
            <a:r>
              <a:rPr lang="de-DE" dirty="0"/>
              <a:t>Synchrotron DESY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10" name="Grafik 9" descr="Logo DESY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10" y="5585299"/>
            <a:ext cx="899498" cy="900000"/>
          </a:xfrm>
          <a:prstGeom prst="rect">
            <a:avLst/>
          </a:prstGeom>
        </p:spPr>
      </p:pic>
      <p:pic>
        <p:nvPicPr>
          <p:cNvPr id="11" name="Grafik 10" descr="Logo Helmholtz">
            <a:extLst>
              <a:ext uri="{FF2B5EF4-FFF2-40B4-BE49-F238E27FC236}">
                <a16:creationId xmlns:a16="http://schemas.microsoft.com/office/drawing/2014/main" id="{E1F0CB03-64D6-4EAD-B501-8CD3255D9F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6258632"/>
            <a:ext cx="1188244" cy="16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648930-2178-4877-B88B-682D2D03C299}"/>
              </a:ext>
            </a:extLst>
          </p:cNvPr>
          <p:cNvSpPr txBox="1"/>
          <p:nvPr userDrawn="1"/>
        </p:nvSpPr>
        <p:spPr>
          <a:xfrm>
            <a:off x="403112" y="6580800"/>
            <a:ext cx="436304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lvl="0"/>
            <a:r>
              <a:rPr lang="de-DE" b="1" dirty="0">
                <a:solidFill>
                  <a:schemeClr val="accent1"/>
                </a:solidFill>
              </a:rPr>
              <a:t>DESY</a:t>
            </a:r>
            <a:r>
              <a:rPr lang="de-DE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416" y="6580800"/>
            <a:ext cx="9901099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|Differentiable Physics-Based Feedback for Adaptive Laser Pulse Shaping  | Denis Ilia | Deep Learning @ DESY, 14/11/2025 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‹#›</a:t>
            </a:fld>
            <a:endParaRPr lang="en-US" sz="1000" b="1" noProof="0" dirty="0"/>
          </a:p>
        </p:txBody>
      </p:sp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Differentiable Physics-Based Feedback </a:t>
            </a:r>
            <a:br>
              <a:rPr lang="en-US" sz="4400" dirty="0"/>
            </a:br>
            <a:r>
              <a:rPr lang="en-US" sz="4400" dirty="0"/>
              <a:t>for Adaptive Laser Pulse Shaping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14396" y="1844824"/>
            <a:ext cx="11376025" cy="1525787"/>
          </a:xfrm>
        </p:spPr>
        <p:txBody>
          <a:bodyPr/>
          <a:lstStyle/>
          <a:p>
            <a:r>
              <a:rPr lang="en-US" dirty="0"/>
              <a:t>8th Round table on Deep Learning @ DESY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20872" y="3137203"/>
            <a:ext cx="11369549" cy="2091997"/>
          </a:xfrm>
        </p:spPr>
        <p:txBody>
          <a:bodyPr/>
          <a:lstStyle/>
          <a:p>
            <a:pPr algn="ctr"/>
            <a:r>
              <a:rPr lang="en-US" dirty="0"/>
              <a:t>Denis Ilia</a:t>
            </a:r>
            <a:r>
              <a:rPr lang="en-US" baseline="30000" dirty="0"/>
              <a:t>1,2</a:t>
            </a:r>
            <a:r>
              <a:rPr lang="en-US" dirty="0"/>
              <a:t>, Ingmar Hartl</a:t>
            </a:r>
            <a:r>
              <a:rPr lang="en-US" baseline="30000" dirty="0"/>
              <a:t>1</a:t>
            </a:r>
            <a:r>
              <a:rPr lang="en-US" dirty="0"/>
              <a:t>, Christoph Mahnke</a:t>
            </a:r>
            <a:r>
              <a:rPr lang="en-US" baseline="30000" dirty="0"/>
              <a:t>1</a:t>
            </a:r>
            <a:r>
              <a:rPr lang="en-US" dirty="0"/>
              <a:t>, Federico Pressacco</a:t>
            </a:r>
            <a:r>
              <a:rPr lang="en-US" baseline="30000" dirty="0"/>
              <a:t>1</a:t>
            </a:r>
            <a:r>
              <a:rPr lang="en-US" dirty="0"/>
              <a:t>, Henrik T</a:t>
            </a:r>
            <a:r>
              <a:rPr lang="de-DE" dirty="0"/>
              <a:t>ü</a:t>
            </a:r>
            <a:r>
              <a:rPr lang="en-US" dirty="0"/>
              <a:t>nnermann</a:t>
            </a:r>
            <a:r>
              <a:rPr lang="en-US" baseline="30000" dirty="0"/>
              <a:t>1</a:t>
            </a:r>
            <a:br>
              <a:rPr lang="en-US" baseline="30000" dirty="0"/>
            </a:br>
            <a:endParaRPr lang="en-US" dirty="0"/>
          </a:p>
          <a:p>
            <a:pPr algn="ctr"/>
            <a:r>
              <a:rPr lang="en-US" sz="1500" baseline="30000" dirty="0"/>
              <a:t>1 </a:t>
            </a:r>
            <a:r>
              <a:rPr lang="de-DE" sz="1500" dirty="0"/>
              <a:t>Deutsches Elektronen-Synchrotron, </a:t>
            </a:r>
            <a:r>
              <a:rPr lang="de-DE" sz="1500" dirty="0" err="1"/>
              <a:t>Notkestrasse</a:t>
            </a:r>
            <a:r>
              <a:rPr lang="de-DE" sz="1500" dirty="0"/>
              <a:t> 85, Hamburg, Germany</a:t>
            </a:r>
          </a:p>
          <a:p>
            <a:pPr algn="ctr"/>
            <a:r>
              <a:rPr lang="en-US" sz="1500" baseline="30000" dirty="0"/>
              <a:t>2 </a:t>
            </a:r>
            <a:r>
              <a:rPr lang="de-DE" sz="1500" dirty="0"/>
              <a:t>Universität Hamburg, Luruper Chaussee 149, Hamburg, Germany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 err="1"/>
              <a:t>Desy</a:t>
            </a:r>
            <a:r>
              <a:rPr lang="en-US" dirty="0"/>
              <a:t>, Hamburg, 14/11/2025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474FF-12D8-4C17-96F0-93A5783B1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5621256"/>
            <a:ext cx="2053651" cy="962649"/>
          </a:xfrm>
          <a:prstGeom prst="rect">
            <a:avLst/>
          </a:prstGeom>
        </p:spPr>
      </p:pic>
      <p:pic>
        <p:nvPicPr>
          <p:cNvPr id="6" name="Grafik 2">
            <a:extLst>
              <a:ext uri="{FF2B5EF4-FFF2-40B4-BE49-F238E27FC236}">
                <a16:creationId xmlns:a16="http://schemas.microsoft.com/office/drawing/2014/main" id="{13C0E40E-8045-484B-ACC4-27CA827D8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5669180"/>
            <a:ext cx="867804" cy="8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F8F09-9E0A-46BB-BB02-9AA57233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</p:spPr>
        <p:txBody>
          <a:bodyPr/>
          <a:lstStyle/>
          <a:p>
            <a:r>
              <a:rPr lang="en-US" dirty="0"/>
              <a:t>Expanding </a:t>
            </a:r>
            <a:r>
              <a:rPr lang="en-US" dirty="0" err="1"/>
              <a:t>EuXFEL</a:t>
            </a:r>
            <a:r>
              <a:rPr lang="en-US" dirty="0"/>
              <a:t> capabilities for new science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596CB-F326-4C69-BCCE-C6CC2BCB3A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Laser pulse shaping for improved electron beam quality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25E7C2-5976-4CBA-BDB4-681D9AD27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349996"/>
            <a:ext cx="5314463" cy="2569461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marL="92075" indent="0">
              <a:buNone/>
            </a:pPr>
            <a:r>
              <a:rPr lang="en-US" sz="1600" dirty="0" err="1"/>
              <a:t>EuXFEL</a:t>
            </a:r>
            <a:r>
              <a:rPr lang="en-US" sz="1600" dirty="0"/>
              <a:t> mid\long term goals:</a:t>
            </a:r>
          </a:p>
          <a:p>
            <a:r>
              <a:rPr lang="en-US" sz="1600" dirty="0"/>
              <a:t>Higher photon energies &gt; 25keV</a:t>
            </a:r>
          </a:p>
          <a:p>
            <a:r>
              <a:rPr lang="en-US" sz="1600" dirty="0"/>
              <a:t>Higher duty cycle (20% lower gun gradient)</a:t>
            </a:r>
            <a:br>
              <a:rPr lang="en-US" sz="1600" dirty="0"/>
            </a:br>
            <a:endParaRPr lang="en-US" sz="1600" dirty="0"/>
          </a:p>
          <a:p>
            <a:pPr marL="92075" indent="0">
              <a:buNone/>
            </a:pPr>
            <a:r>
              <a:rPr lang="en-US" sz="1600" dirty="0"/>
              <a:t>Both require reduced emittance, which can be achieved by linearizing space charge forces through laser pulse shaping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E46BF-0122-44E0-906F-45C1C7FA0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|Differentiable Physics-Based Feedback for Adaptive Laser Pulse Shaping  | Denis Ilia | Deep Learning @ DESY, 14/11/2025 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E342CFE-901A-49CF-B201-5B428F5B392D}"/>
              </a:ext>
            </a:extLst>
          </p:cNvPr>
          <p:cNvGrpSpPr/>
          <p:nvPr/>
        </p:nvGrpSpPr>
        <p:grpSpPr>
          <a:xfrm>
            <a:off x="407988" y="4447867"/>
            <a:ext cx="7363757" cy="1736890"/>
            <a:chOff x="5948730" y="4690666"/>
            <a:chExt cx="7363757" cy="173689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7B8A294-E5C0-42B8-ACF0-EF915AD9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730" y="4690666"/>
              <a:ext cx="5550503" cy="152181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04F6088-EA02-4497-9827-F2F93D294A7C}"/>
                </a:ext>
              </a:extLst>
            </p:cNvPr>
            <p:cNvSpPr/>
            <p:nvPr/>
          </p:nvSpPr>
          <p:spPr>
            <a:xfrm>
              <a:off x="7536160" y="6165946"/>
              <a:ext cx="5776327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de-DE" sz="1100" dirty="0"/>
                <a:t>Pellegrini, C., in </a:t>
              </a:r>
              <a:r>
                <a:rPr lang="de-DE" sz="1100" dirty="0" err="1"/>
                <a:t>Physica</a:t>
              </a:r>
              <a:r>
                <a:rPr lang="de-DE" sz="1100" dirty="0"/>
                <a:t> Scripta. T169. 014004. (2016) </a:t>
              </a:r>
              <a:endParaRPr lang="en-US" sz="1100" dirty="0"/>
            </a:p>
          </p:txBody>
        </p:sp>
      </p:grp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1AF35B8-4FED-42D4-ADC9-8734471C307E}"/>
              </a:ext>
            </a:extLst>
          </p:cNvPr>
          <p:cNvCxnSpPr>
            <a:cxnSpLocks/>
            <a:stCxn id="89" idx="4"/>
          </p:cNvCxnSpPr>
          <p:nvPr/>
        </p:nvCxnSpPr>
        <p:spPr>
          <a:xfrm>
            <a:off x="10636441" y="4997797"/>
            <a:ext cx="0" cy="5194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FEE5C9F-3F3E-4B2C-B81B-DCEA9661804E}"/>
              </a:ext>
            </a:extLst>
          </p:cNvPr>
          <p:cNvGrpSpPr/>
          <p:nvPr/>
        </p:nvGrpSpPr>
        <p:grpSpPr>
          <a:xfrm>
            <a:off x="7541896" y="1842082"/>
            <a:ext cx="2373025" cy="1148789"/>
            <a:chOff x="2142611" y="1976074"/>
            <a:chExt cx="2373025" cy="1148789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4789A8F4-0717-4A8B-AE21-E8929DC8429D}"/>
                </a:ext>
              </a:extLst>
            </p:cNvPr>
            <p:cNvSpPr/>
            <p:nvPr/>
          </p:nvSpPr>
          <p:spPr>
            <a:xfrm rot="20197011">
              <a:off x="2142611" y="2877165"/>
              <a:ext cx="297076" cy="247698"/>
            </a:xfrm>
            <a:prstGeom prst="ellipse">
              <a:avLst/>
            </a:prstGeom>
            <a:gradFill flip="none" rotWithShape="1">
              <a:gsLst>
                <a:gs pos="61000">
                  <a:srgbClr val="C5B7E4"/>
                </a:gs>
                <a:gs pos="100000">
                  <a:schemeClr val="bg1">
                    <a:lumMod val="100000"/>
                    <a:alpha val="84000"/>
                  </a:schemeClr>
                </a:gs>
                <a:gs pos="0">
                  <a:srgbClr val="8B6EC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77D6051-1B81-42D6-8A3D-FC5CED99251E}"/>
                </a:ext>
              </a:extLst>
            </p:cNvPr>
            <p:cNvSpPr/>
            <p:nvPr/>
          </p:nvSpPr>
          <p:spPr>
            <a:xfrm rot="20197011">
              <a:off x="2814622" y="2593161"/>
              <a:ext cx="279186" cy="247698"/>
            </a:xfrm>
            <a:prstGeom prst="ellipse">
              <a:avLst/>
            </a:prstGeom>
            <a:gradFill flip="none" rotWithShape="1">
              <a:gsLst>
                <a:gs pos="61000">
                  <a:srgbClr val="C5B7E4"/>
                </a:gs>
                <a:gs pos="100000">
                  <a:schemeClr val="bg1">
                    <a:lumMod val="100000"/>
                    <a:alpha val="84000"/>
                  </a:schemeClr>
                </a:gs>
                <a:gs pos="0">
                  <a:srgbClr val="8B6EC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4A748F8-C95C-43BC-B55F-C45BC41B0815}"/>
                </a:ext>
              </a:extLst>
            </p:cNvPr>
            <p:cNvSpPr/>
            <p:nvPr/>
          </p:nvSpPr>
          <p:spPr>
            <a:xfrm rot="20197011">
              <a:off x="3518388" y="2273721"/>
              <a:ext cx="305755" cy="247698"/>
            </a:xfrm>
            <a:prstGeom prst="ellipse">
              <a:avLst/>
            </a:prstGeom>
            <a:gradFill flip="none" rotWithShape="1">
              <a:gsLst>
                <a:gs pos="61000">
                  <a:srgbClr val="C5B7E4"/>
                </a:gs>
                <a:gs pos="100000">
                  <a:schemeClr val="bg1">
                    <a:lumMod val="100000"/>
                    <a:alpha val="84000"/>
                  </a:schemeClr>
                </a:gs>
                <a:gs pos="0">
                  <a:srgbClr val="8B6EC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D6080AA-E1F9-4316-9F94-0D2ECD1C7811}"/>
                </a:ext>
              </a:extLst>
            </p:cNvPr>
            <p:cNvSpPr/>
            <p:nvPr/>
          </p:nvSpPr>
          <p:spPr>
            <a:xfrm rot="20197011">
              <a:off x="4223176" y="1976074"/>
              <a:ext cx="292460" cy="247698"/>
            </a:xfrm>
            <a:prstGeom prst="ellipse">
              <a:avLst/>
            </a:prstGeom>
            <a:gradFill flip="none" rotWithShape="1">
              <a:gsLst>
                <a:gs pos="61000">
                  <a:srgbClr val="C5B7E4"/>
                </a:gs>
                <a:gs pos="100000">
                  <a:schemeClr val="bg1">
                    <a:lumMod val="100000"/>
                    <a:alpha val="84000"/>
                  </a:schemeClr>
                </a:gs>
                <a:gs pos="0">
                  <a:srgbClr val="8B6EC9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4926D43-94C0-4733-885E-3532219A4FF6}"/>
              </a:ext>
            </a:extLst>
          </p:cNvPr>
          <p:cNvGrpSpPr/>
          <p:nvPr/>
        </p:nvGrpSpPr>
        <p:grpSpPr>
          <a:xfrm>
            <a:off x="5789965" y="1649203"/>
            <a:ext cx="5112568" cy="2653917"/>
            <a:chOff x="4367808" y="3212976"/>
            <a:chExt cx="5112568" cy="2653917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89BEC92-0223-491C-8623-B57CF441CF75}"/>
                </a:ext>
              </a:extLst>
            </p:cNvPr>
            <p:cNvGrpSpPr/>
            <p:nvPr/>
          </p:nvGrpSpPr>
          <p:grpSpPr>
            <a:xfrm>
              <a:off x="4367808" y="3212976"/>
              <a:ext cx="4697916" cy="2653917"/>
              <a:chOff x="5070492" y="3221340"/>
              <a:chExt cx="4697916" cy="2653917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E2F807EE-788D-4235-B92F-740515EB264D}"/>
                  </a:ext>
                </a:extLst>
              </p:cNvPr>
              <p:cNvSpPr/>
              <p:nvPr/>
            </p:nvSpPr>
            <p:spPr>
              <a:xfrm>
                <a:off x="5070492" y="3636660"/>
                <a:ext cx="2238597" cy="223859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  <a:effectLst>
                <a:reflection blurRad="6350" stA="50000" endA="300" endPos="55000" dir="5400000" sy="-100000" algn="bl" rotWithShape="0"/>
              </a:effectLst>
              <a:scene3d>
                <a:camera prst="orthographicFront">
                  <a:rot lat="0" lon="17099926" rev="0"/>
                </a:camera>
                <a:lightRig rig="freezing" dir="t">
                  <a:rot lat="0" lon="0" rev="18600000"/>
                </a:lightRig>
              </a:scene3d>
              <a:sp3d extrusionH="146050" prstMaterial="matte">
                <a:bevelT w="12700" h="12700"/>
                <a:extrusionClr>
                  <a:schemeClr val="bg1"/>
                </a:extrusionClr>
                <a:contourClr>
                  <a:schemeClr val="bg1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25A2D9FC-FFD0-41BC-97D6-9A4A671CD4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0016" y="3221340"/>
                <a:ext cx="3528392" cy="1534618"/>
              </a:xfrm>
              <a:prstGeom prst="straightConnector1">
                <a:avLst/>
              </a:prstGeom>
              <a:ln w="19050">
                <a:solidFill>
                  <a:srgbClr val="9261BF"/>
                </a:solidFill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6F04A7-2F06-4358-A090-A91EEA60846D}"/>
                </a:ext>
              </a:extLst>
            </p:cNvPr>
            <p:cNvCxnSpPr>
              <a:cxnSpLocks/>
            </p:cNvCxnSpPr>
            <p:nvPr/>
          </p:nvCxnSpPr>
          <p:spPr>
            <a:xfrm>
              <a:off x="5537332" y="4755380"/>
              <a:ext cx="3943044" cy="0"/>
            </a:xfrm>
            <a:prstGeom prst="straightConnector1">
              <a:avLst/>
            </a:prstGeom>
            <a:ln w="19050">
              <a:solidFill>
                <a:srgbClr val="EC771E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04ED6DAE-F977-4553-8AC8-B72340CB2AA3}"/>
              </a:ext>
            </a:extLst>
          </p:cNvPr>
          <p:cNvSpPr/>
          <p:nvPr/>
        </p:nvSpPr>
        <p:spPr>
          <a:xfrm>
            <a:off x="8159905" y="3061041"/>
            <a:ext cx="563780" cy="2645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  <a:alpha val="96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8C7A049-EED4-429C-9AA4-5B081655A698}"/>
              </a:ext>
            </a:extLst>
          </p:cNvPr>
          <p:cNvSpPr/>
          <p:nvPr/>
        </p:nvSpPr>
        <p:spPr>
          <a:xfrm>
            <a:off x="8910149" y="3051522"/>
            <a:ext cx="563780" cy="2645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  <a:alpha val="96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5E1ACCF-B2B0-40FC-8017-1D655F6A4704}"/>
              </a:ext>
            </a:extLst>
          </p:cNvPr>
          <p:cNvSpPr/>
          <p:nvPr/>
        </p:nvSpPr>
        <p:spPr>
          <a:xfrm>
            <a:off x="9660393" y="3059308"/>
            <a:ext cx="563780" cy="2645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  <a:alpha val="96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8312E29A-937D-4398-9B71-687CC63DE9C1}"/>
              </a:ext>
            </a:extLst>
          </p:cNvPr>
          <p:cNvSpPr/>
          <p:nvPr/>
        </p:nvSpPr>
        <p:spPr>
          <a:xfrm>
            <a:off x="7409661" y="3051522"/>
            <a:ext cx="563780" cy="264598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  <a:alpha val="96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E7A2B9F-A92A-4DC6-8A71-EDF0847C06F0}"/>
              </a:ext>
            </a:extLst>
          </p:cNvPr>
          <p:cNvSpPr txBox="1"/>
          <p:nvPr/>
        </p:nvSpPr>
        <p:spPr>
          <a:xfrm>
            <a:off x="5795915" y="1723734"/>
            <a:ext cx="143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Photocathode</a:t>
            </a:r>
            <a:endParaRPr lang="de-DE" sz="14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16B3470-A549-4BB3-8B95-8D7F15642B73}"/>
              </a:ext>
            </a:extLst>
          </p:cNvPr>
          <p:cNvSpPr txBox="1"/>
          <p:nvPr/>
        </p:nvSpPr>
        <p:spPr>
          <a:xfrm>
            <a:off x="10487881" y="1515172"/>
            <a:ext cx="1511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UV Laser pulses</a:t>
            </a:r>
            <a:endParaRPr lang="de-DE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DEE5692D-AAEB-4F5C-A2B9-BBA936897C30}"/>
              </a:ext>
            </a:extLst>
          </p:cNvPr>
          <p:cNvSpPr txBox="1"/>
          <p:nvPr/>
        </p:nvSpPr>
        <p:spPr>
          <a:xfrm>
            <a:off x="10261187" y="2850818"/>
            <a:ext cx="1709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Electron bunches</a:t>
            </a:r>
            <a:endParaRPr lang="de-DE" sz="1400" dirty="0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DE064C0-9145-44D0-9AB8-75B7BB7FFB53}"/>
              </a:ext>
            </a:extLst>
          </p:cNvPr>
          <p:cNvCxnSpPr>
            <a:cxnSpLocks/>
          </p:cNvCxnSpPr>
          <p:nvPr/>
        </p:nvCxnSpPr>
        <p:spPr>
          <a:xfrm flipH="1">
            <a:off x="7783562" y="3856413"/>
            <a:ext cx="14074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7F55279-EBAF-46C5-A04B-E804D24DE988}"/>
                  </a:ext>
                </a:extLst>
              </p:cNvPr>
              <p:cNvSpPr txBox="1"/>
              <p:nvPr/>
            </p:nvSpPr>
            <p:spPr>
              <a:xfrm>
                <a:off x="7453310" y="3398409"/>
                <a:ext cx="2146773" cy="393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</m:e>
                          </m:acc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𝒓𝒇</m:t>
                          </m:r>
                        </m:sub>
                      </m:sSub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60 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𝑀𝑉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7F55279-EBAF-46C5-A04B-E804D24D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310" y="3398409"/>
                <a:ext cx="2146773" cy="39389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Oval 88">
            <a:extLst>
              <a:ext uri="{FF2B5EF4-FFF2-40B4-BE49-F238E27FC236}">
                <a16:creationId xmlns:a16="http://schemas.microsoft.com/office/drawing/2014/main" id="{6F68313D-29C0-4073-9380-15FBF283F190}"/>
              </a:ext>
            </a:extLst>
          </p:cNvPr>
          <p:cNvSpPr/>
          <p:nvPr/>
        </p:nvSpPr>
        <p:spPr>
          <a:xfrm>
            <a:off x="10164152" y="4421371"/>
            <a:ext cx="944577" cy="576426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100000"/>
                  <a:alpha val="96000"/>
                </a:schemeClr>
              </a:gs>
              <a:gs pos="56000">
                <a:schemeClr val="accent2">
                  <a:lumMod val="40000"/>
                  <a:lumOff val="60000"/>
                </a:schemeClr>
              </a:gs>
              <a:gs pos="0">
                <a:schemeClr val="accent2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2C9AE87-3F8D-4683-A0CC-FA7840325218}"/>
              </a:ext>
            </a:extLst>
          </p:cNvPr>
          <p:cNvCxnSpPr>
            <a:cxnSpLocks/>
            <a:stCxn id="89" idx="0"/>
          </p:cNvCxnSpPr>
          <p:nvPr/>
        </p:nvCxnSpPr>
        <p:spPr>
          <a:xfrm flipH="1" flipV="1">
            <a:off x="10635977" y="3806477"/>
            <a:ext cx="464" cy="6148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DC20F1A3-02FD-4B53-A92A-A0BA3ADBD640}"/>
              </a:ext>
            </a:extLst>
          </p:cNvPr>
          <p:cNvCxnSpPr>
            <a:cxnSpLocks/>
            <a:stCxn id="89" idx="7"/>
          </p:cNvCxnSpPr>
          <p:nvPr/>
        </p:nvCxnSpPr>
        <p:spPr>
          <a:xfrm flipV="1">
            <a:off x="10970399" y="4246782"/>
            <a:ext cx="291266" cy="2590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2C4F201-5059-4CE7-A0AB-9391368DA02F}"/>
              </a:ext>
            </a:extLst>
          </p:cNvPr>
          <p:cNvCxnSpPr>
            <a:cxnSpLocks/>
            <a:stCxn id="89" idx="1"/>
          </p:cNvCxnSpPr>
          <p:nvPr/>
        </p:nvCxnSpPr>
        <p:spPr>
          <a:xfrm flipH="1" flipV="1">
            <a:off x="10024886" y="4246782"/>
            <a:ext cx="277596" cy="2590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A0AC696-FE1D-4514-9D86-A8E847CCC69E}"/>
              </a:ext>
            </a:extLst>
          </p:cNvPr>
          <p:cNvCxnSpPr>
            <a:cxnSpLocks/>
            <a:stCxn id="89" idx="5"/>
          </p:cNvCxnSpPr>
          <p:nvPr/>
        </p:nvCxnSpPr>
        <p:spPr>
          <a:xfrm>
            <a:off x="10970399" y="4913381"/>
            <a:ext cx="320340" cy="2644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25737FAD-715F-4396-8109-E2F18950C387}"/>
              </a:ext>
            </a:extLst>
          </p:cNvPr>
          <p:cNvCxnSpPr>
            <a:cxnSpLocks/>
            <a:stCxn id="89" idx="3"/>
          </p:cNvCxnSpPr>
          <p:nvPr/>
        </p:nvCxnSpPr>
        <p:spPr>
          <a:xfrm flipH="1">
            <a:off x="10024886" y="4913381"/>
            <a:ext cx="277596" cy="24515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CD7FC7E0-8509-44C1-8458-F3859F591808}"/>
              </a:ext>
            </a:extLst>
          </p:cNvPr>
          <p:cNvCxnSpPr>
            <a:cxnSpLocks/>
            <a:stCxn id="89" idx="2"/>
          </p:cNvCxnSpPr>
          <p:nvPr/>
        </p:nvCxnSpPr>
        <p:spPr>
          <a:xfrm flipH="1">
            <a:off x="9606797" y="4709584"/>
            <a:ext cx="557355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9D0E54F-59CA-41AE-9EB6-40F02E4EFC2D}"/>
              </a:ext>
            </a:extLst>
          </p:cNvPr>
          <p:cNvCxnSpPr>
            <a:cxnSpLocks/>
            <a:stCxn id="89" idx="6"/>
          </p:cNvCxnSpPr>
          <p:nvPr/>
        </p:nvCxnSpPr>
        <p:spPr>
          <a:xfrm>
            <a:off x="11108729" y="4709584"/>
            <a:ext cx="53188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Oval 107">
            <a:extLst>
              <a:ext uri="{FF2B5EF4-FFF2-40B4-BE49-F238E27FC236}">
                <a16:creationId xmlns:a16="http://schemas.microsoft.com/office/drawing/2014/main" id="{27566E72-B330-4D86-9642-84F5588EEA40}"/>
              </a:ext>
            </a:extLst>
          </p:cNvPr>
          <p:cNvSpPr/>
          <p:nvPr/>
        </p:nvSpPr>
        <p:spPr>
          <a:xfrm rot="20197011">
            <a:off x="7530669" y="2688921"/>
            <a:ext cx="570472" cy="247698"/>
          </a:xfrm>
          <a:prstGeom prst="ellipse">
            <a:avLst/>
          </a:prstGeom>
          <a:gradFill flip="none" rotWithShape="1">
            <a:gsLst>
              <a:gs pos="61000">
                <a:srgbClr val="C5B7E4"/>
              </a:gs>
              <a:gs pos="100000">
                <a:schemeClr val="bg1">
                  <a:lumMod val="100000"/>
                  <a:alpha val="84000"/>
                </a:schemeClr>
              </a:gs>
              <a:gs pos="0">
                <a:srgbClr val="8B6EC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A5AF55B-7405-424E-A2F4-8E35259F8B62}"/>
              </a:ext>
            </a:extLst>
          </p:cNvPr>
          <p:cNvSpPr/>
          <p:nvPr/>
        </p:nvSpPr>
        <p:spPr>
          <a:xfrm rot="20197011">
            <a:off x="8201945" y="2401368"/>
            <a:ext cx="570472" cy="247698"/>
          </a:xfrm>
          <a:prstGeom prst="ellipse">
            <a:avLst/>
          </a:prstGeom>
          <a:gradFill flip="none" rotWithShape="1">
            <a:gsLst>
              <a:gs pos="61000">
                <a:srgbClr val="C5B7E4"/>
              </a:gs>
              <a:gs pos="100000">
                <a:schemeClr val="bg1">
                  <a:lumMod val="100000"/>
                  <a:alpha val="84000"/>
                </a:schemeClr>
              </a:gs>
              <a:gs pos="0">
                <a:srgbClr val="8B6EC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BC3A6EC8-B74C-4367-BCDA-69F6852765CE}"/>
              </a:ext>
            </a:extLst>
          </p:cNvPr>
          <p:cNvSpPr/>
          <p:nvPr/>
        </p:nvSpPr>
        <p:spPr>
          <a:xfrm rot="20197011">
            <a:off x="8906803" y="2087199"/>
            <a:ext cx="570472" cy="247698"/>
          </a:xfrm>
          <a:prstGeom prst="ellipse">
            <a:avLst/>
          </a:prstGeom>
          <a:gradFill flip="none" rotWithShape="1">
            <a:gsLst>
              <a:gs pos="61000">
                <a:srgbClr val="C5B7E4"/>
              </a:gs>
              <a:gs pos="100000">
                <a:schemeClr val="bg1">
                  <a:lumMod val="100000"/>
                  <a:alpha val="84000"/>
                </a:schemeClr>
              </a:gs>
              <a:gs pos="0">
                <a:srgbClr val="8B6EC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605B0361-329A-402E-A756-858AB680DD27}"/>
              </a:ext>
            </a:extLst>
          </p:cNvPr>
          <p:cNvSpPr/>
          <p:nvPr/>
        </p:nvSpPr>
        <p:spPr>
          <a:xfrm rot="20197011">
            <a:off x="9611044" y="1786915"/>
            <a:ext cx="570472" cy="247698"/>
          </a:xfrm>
          <a:prstGeom prst="ellipse">
            <a:avLst/>
          </a:prstGeom>
          <a:gradFill flip="none" rotWithShape="1">
            <a:gsLst>
              <a:gs pos="61000">
                <a:srgbClr val="C5B7E4"/>
              </a:gs>
              <a:gs pos="100000">
                <a:schemeClr val="bg1">
                  <a:lumMod val="100000"/>
                  <a:alpha val="84000"/>
                </a:schemeClr>
              </a:gs>
              <a:gs pos="0">
                <a:srgbClr val="8B6EC9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EA4F65B-E58A-429C-BB92-A86E654A9390}"/>
              </a:ext>
            </a:extLst>
          </p:cNvPr>
          <p:cNvSpPr txBox="1"/>
          <p:nvPr/>
        </p:nvSpPr>
        <p:spPr>
          <a:xfrm>
            <a:off x="8927702" y="5278675"/>
            <a:ext cx="181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Space-charge forces</a:t>
            </a: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251170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pulse shaping is challenging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en-US" dirty="0"/>
              <a:t>NEPAL laser system</a:t>
            </a:r>
            <a:endParaRPr lang="en-US" dirty="0">
              <a:latin typeface="DesySans Office" panose="020B0503040000020003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7EEA09-060E-487A-AD57-34487F70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416" y="6580800"/>
            <a:ext cx="9901099" cy="186841"/>
          </a:xfrm>
        </p:spPr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92D4E4-4215-4864-9378-CE99E2CC6905}"/>
              </a:ext>
            </a:extLst>
          </p:cNvPr>
          <p:cNvGrpSpPr/>
          <p:nvPr/>
        </p:nvGrpSpPr>
        <p:grpSpPr>
          <a:xfrm>
            <a:off x="4655840" y="1213543"/>
            <a:ext cx="7309055" cy="3933039"/>
            <a:chOff x="407987" y="1413097"/>
            <a:chExt cx="7704236" cy="414568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6F7C9E8-8202-4811-A375-8B8645596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987" y="1995576"/>
              <a:ext cx="7704236" cy="3563209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B0612AC-C0A8-46BA-A5CD-C242799CF859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236994" y="1899723"/>
              <a:ext cx="0" cy="48662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42B809-3573-477A-81DB-489D6015B918}"/>
                </a:ext>
              </a:extLst>
            </p:cNvPr>
            <p:cNvSpPr txBox="1"/>
            <p:nvPr/>
          </p:nvSpPr>
          <p:spPr>
            <a:xfrm>
              <a:off x="2305519" y="1413097"/>
              <a:ext cx="1862950" cy="486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Spectral attenuation and phase control</a:t>
              </a:r>
              <a:endParaRPr lang="de-DE" sz="1200" b="1" dirty="0" err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B76354B-EC98-4316-B64C-2CDA0BA21F08}"/>
                  </a:ext>
                </a:extLst>
              </p:cNvPr>
              <p:cNvSpPr txBox="1"/>
              <p:nvPr/>
            </p:nvSpPr>
            <p:spPr>
              <a:xfrm>
                <a:off x="391068" y="2262467"/>
                <a:ext cx="4092794" cy="2308324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Conditions</a:t>
                </a: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High-dimensional control space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Ideally, without non-linearities </a:t>
                </a:r>
                <a:br>
                  <a:rPr lang="en-US" sz="1600" dirty="0"/>
                </a:br>
                <a:r>
                  <a:rPr lang="en-US" sz="1600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  <a:br>
                  <a:rPr lang="en-US" sz="1600" dirty="0"/>
                </a:b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Non-linearities distort pulse during propagation.</a:t>
                </a:r>
                <a:br>
                  <a:rPr lang="en-US" sz="1600" dirty="0"/>
                </a:br>
                <a:endParaRPr lang="en-US" sz="16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0B76354B-EC98-4316-B64C-2CDA0BA21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068" y="2262467"/>
                <a:ext cx="4092794" cy="2308324"/>
              </a:xfrm>
              <a:prstGeom prst="rect">
                <a:avLst/>
              </a:prstGeom>
              <a:blipFill>
                <a:blip r:embed="rId4"/>
                <a:stretch>
                  <a:fillRect l="-443" t="-260"/>
                </a:stretch>
              </a:blipFill>
              <a:ln w="28575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0960990-DA4F-4118-AC70-87F1A933C7F6}"/>
                  </a:ext>
                </a:extLst>
              </p:cNvPr>
              <p:cNvSpPr txBox="1"/>
              <p:nvPr/>
            </p:nvSpPr>
            <p:spPr>
              <a:xfrm>
                <a:off x="395890" y="1508834"/>
                <a:ext cx="4092788" cy="5847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Problem</a:t>
                </a:r>
                <a:br>
                  <a:rPr lang="en-US" sz="1600" dirty="0"/>
                </a:br>
                <a:r>
                  <a:rPr lang="en-US" sz="1600" dirty="0"/>
                  <a:t>Find desired filter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600" dirty="0"/>
                  <a:t> for target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70960990-DA4F-4118-AC70-87F1A933C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0" y="1508834"/>
                <a:ext cx="4092788" cy="584775"/>
              </a:xfrm>
              <a:prstGeom prst="rect">
                <a:avLst/>
              </a:prstGeom>
              <a:blipFill>
                <a:blip r:embed="rId5"/>
                <a:stretch>
                  <a:fillRect l="-743" t="-2062" b="-123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Arrow: Down 175">
            <a:extLst>
              <a:ext uri="{FF2B5EF4-FFF2-40B4-BE49-F238E27FC236}">
                <a16:creationId xmlns:a16="http://schemas.microsoft.com/office/drawing/2014/main" id="{F6736957-7F49-4DC5-9736-ED97155C3857}"/>
              </a:ext>
            </a:extLst>
          </p:cNvPr>
          <p:cNvSpPr/>
          <p:nvPr/>
        </p:nvSpPr>
        <p:spPr>
          <a:xfrm>
            <a:off x="2089446" y="4636805"/>
            <a:ext cx="696037" cy="585080"/>
          </a:xfrm>
          <a:prstGeom prst="down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5C3CAF0-D533-4D2C-B2ED-E8056B6CA5D5}"/>
              </a:ext>
            </a:extLst>
          </p:cNvPr>
          <p:cNvSpPr txBox="1"/>
          <p:nvPr/>
        </p:nvSpPr>
        <p:spPr>
          <a:xfrm>
            <a:off x="407987" y="5335392"/>
            <a:ext cx="4092794" cy="830997"/>
          </a:xfrm>
          <a:prstGeom prst="rect">
            <a:avLst/>
          </a:prstGeom>
          <a:ln w="28575">
            <a:solidFill>
              <a:srgbClr val="00AA9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/>
              <a:t>Approach</a:t>
            </a:r>
          </a:p>
          <a:p>
            <a:endParaRPr lang="en-US" sz="1600" b="1" dirty="0"/>
          </a:p>
          <a:p>
            <a:r>
              <a:rPr lang="en-US" sz="1600" dirty="0"/>
              <a:t>Physics-based differentiable model</a:t>
            </a: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B6C0E76-E250-4F0A-8293-F944DA835D49}"/>
              </a:ext>
            </a:extLst>
          </p:cNvPr>
          <p:cNvGrpSpPr/>
          <p:nvPr/>
        </p:nvGrpSpPr>
        <p:grpSpPr>
          <a:xfrm>
            <a:off x="7339736" y="2708921"/>
            <a:ext cx="3745614" cy="1642143"/>
            <a:chOff x="7339736" y="2708921"/>
            <a:chExt cx="3745614" cy="1642143"/>
          </a:xfrm>
        </p:grpSpPr>
        <p:pic>
          <p:nvPicPr>
            <p:cNvPr id="190" name="Picture 2" descr="Download HD Computer Pc Clipart Computer Application - Computer Svg  Transparent PNG Image - NicePNG.com">
              <a:extLst>
                <a:ext uri="{FF2B5EF4-FFF2-40B4-BE49-F238E27FC236}">
                  <a16:creationId xmlns:a16="http://schemas.microsoft.com/office/drawing/2014/main" id="{44DECBCF-F7CC-4633-91E4-21D39517D5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376" y="3391423"/>
              <a:ext cx="1604974" cy="959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6" name="Connector: Elbow 45">
              <a:extLst>
                <a:ext uri="{FF2B5EF4-FFF2-40B4-BE49-F238E27FC236}">
                  <a16:creationId xmlns:a16="http://schemas.microsoft.com/office/drawing/2014/main" id="{79EBDBCE-62DF-4997-9975-DA18F10428D0}"/>
                </a:ext>
              </a:extLst>
            </p:cNvPr>
            <p:cNvCxnSpPr>
              <a:cxnSpLocks/>
              <a:endCxn id="190" idx="1"/>
            </p:cNvCxnSpPr>
            <p:nvPr/>
          </p:nvCxnSpPr>
          <p:spPr>
            <a:xfrm>
              <a:off x="8760296" y="3757084"/>
              <a:ext cx="720080" cy="114160"/>
            </a:xfrm>
            <a:prstGeom prst="bentConnector3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C09D747B-9A12-4F22-BA57-744058A34C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39736" y="2708921"/>
              <a:ext cx="0" cy="586259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83BE305E-93D3-4C76-BACF-4CF97A01F7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39736" y="3295180"/>
              <a:ext cx="2702471" cy="0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Arrow Connector 192">
              <a:extLst>
                <a:ext uri="{FF2B5EF4-FFF2-40B4-BE49-F238E27FC236}">
                  <a16:creationId xmlns:a16="http://schemas.microsoft.com/office/drawing/2014/main" id="{F08EE6C9-F36C-4967-978A-A45968882D20}"/>
                </a:ext>
              </a:extLst>
            </p:cNvPr>
            <p:cNvCxnSpPr>
              <a:cxnSpLocks/>
            </p:cNvCxnSpPr>
            <p:nvPr/>
          </p:nvCxnSpPr>
          <p:spPr>
            <a:xfrm>
              <a:off x="10042206" y="3284984"/>
              <a:ext cx="0" cy="144016"/>
            </a:xfrm>
            <a:prstGeom prst="straightConnector1">
              <a:avLst/>
            </a:prstGeom>
            <a:ln w="28575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Cogs - Free ui icons">
              <a:extLst>
                <a:ext uri="{FF2B5EF4-FFF2-40B4-BE49-F238E27FC236}">
                  <a16:creationId xmlns:a16="http://schemas.microsoft.com/office/drawing/2014/main" id="{990989A7-1507-4F05-87F1-6A4996E2B9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13102" y="3559935"/>
              <a:ext cx="458207" cy="458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0963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6" grpId="0" animBg="1"/>
      <p:bldP spid="18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ADBC-3923-4EA6-91D2-A5D272229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Physics-based differentiable model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34E01-426C-402D-8E64-57A3CBECE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framework for ultrafast pulse propagation in fibers and laser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2B570-E1C6-4FA4-A3AE-3ADC01C94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8"/>
            <a:ext cx="5688012" cy="2584148"/>
          </a:xfrm>
        </p:spPr>
        <p:txBody>
          <a:bodyPr/>
          <a:lstStyle/>
          <a:p>
            <a:pPr marL="0" lvl="2" indent="0">
              <a:buNone/>
            </a:pPr>
            <a:r>
              <a:rPr lang="en-US" b="1" dirty="0"/>
              <a:t>7 physics-based modules:</a:t>
            </a:r>
          </a:p>
          <a:p>
            <a:pPr marL="552450" lvl="3" indent="-285750"/>
            <a:r>
              <a:rPr lang="en-US" dirty="0"/>
              <a:t>NLSE for pulse propagation (1D)</a:t>
            </a:r>
          </a:p>
          <a:p>
            <a:pPr marL="552450" lvl="3" indent="-285750"/>
            <a:r>
              <a:rPr lang="en-US" dirty="0"/>
              <a:t>Coupled </a:t>
            </a:r>
            <a:r>
              <a:rPr lang="en-US" dirty="0" err="1"/>
              <a:t>eqs</a:t>
            </a:r>
            <a:r>
              <a:rPr lang="en-US" dirty="0"/>
              <a:t>. for SHG process (2D)</a:t>
            </a:r>
          </a:p>
          <a:p>
            <a:pPr marL="552450" lvl="3" indent="-285750"/>
            <a:r>
              <a:rPr lang="en-US" dirty="0"/>
              <a:t>Rate equations for steady-state fiber amplifier</a:t>
            </a:r>
            <a:br>
              <a:rPr lang="en-US" dirty="0"/>
            </a:br>
            <a:endParaRPr lang="en-US" sz="1050" dirty="0"/>
          </a:p>
          <a:p>
            <a:pPr marL="0" lvl="2" indent="0">
              <a:buNone/>
            </a:pPr>
            <a:r>
              <a:rPr lang="en-US" b="1" dirty="0"/>
              <a:t>Implemented in </a:t>
            </a:r>
            <a:r>
              <a:rPr lang="en-US" b="1" dirty="0" err="1"/>
              <a:t>PyTorch</a:t>
            </a:r>
            <a:r>
              <a:rPr lang="en-US" b="1" dirty="0"/>
              <a:t>:</a:t>
            </a:r>
          </a:p>
          <a:p>
            <a:pPr marL="552450" lvl="3" indent="-285750"/>
            <a:r>
              <a:rPr lang="en-US" dirty="0"/>
              <a:t>Fully differentiable</a:t>
            </a:r>
          </a:p>
          <a:p>
            <a:pPr marL="552450" lvl="3" indent="-285750"/>
            <a:r>
              <a:rPr lang="en-US" dirty="0"/>
              <a:t>GPU accelerated</a:t>
            </a:r>
            <a:endParaRPr lang="en-US" i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56122-2DE5-4B15-A6CA-815DBAACD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  <p:pic>
        <p:nvPicPr>
          <p:cNvPr id="29" name="Content Placeholder 7">
            <a:extLst>
              <a:ext uri="{FF2B5EF4-FFF2-40B4-BE49-F238E27FC236}">
                <a16:creationId xmlns:a16="http://schemas.microsoft.com/office/drawing/2014/main" id="{1773A8E8-A42F-44C9-891D-C0353D646C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58"/>
          <a:stretch/>
        </p:blipFill>
        <p:spPr>
          <a:xfrm>
            <a:off x="6721745" y="1468344"/>
            <a:ext cx="5075562" cy="2318632"/>
          </a:xfrm>
          <a:prstGeom prst="rect">
            <a:avLst/>
          </a:prstGeom>
        </p:spPr>
      </p:pic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E1E26D06-FFD4-4652-AF59-9ABB384EB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3" y="3776881"/>
            <a:ext cx="11376024" cy="1666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ECA542-42E9-4DE6-98D4-F3FCF533697A}"/>
              </a:ext>
            </a:extLst>
          </p:cNvPr>
          <p:cNvSpPr txBox="1"/>
          <p:nvPr/>
        </p:nvSpPr>
        <p:spPr>
          <a:xfrm>
            <a:off x="1235460" y="5826465"/>
            <a:ext cx="97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E35D50"/>
                </a:solidFill>
              </a:rPr>
              <a:t>Fewer parameters than Neural Network models, but Split-step Fourier Method solver on large grids requires substantial memory.</a:t>
            </a:r>
          </a:p>
        </p:txBody>
      </p:sp>
    </p:spTree>
    <p:extLst>
      <p:ext uri="{BB962C8B-B14F-4D97-AF65-F5344CB8AC3E}">
        <p14:creationId xmlns:p14="http://schemas.microsoft.com/office/powerpoint/2010/main" val="22287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214A9-6738-482B-A924-780606E8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gradient-based feedback method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9A723-950A-4F74-ACEC-F5E856E26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From optimizing models to real-systems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A69FE-D320-4423-8BE5-669ECAA8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1B983C5-B346-46CE-9FE1-55109A52A844}"/>
              </a:ext>
            </a:extLst>
          </p:cNvPr>
          <p:cNvSpPr/>
          <p:nvPr/>
        </p:nvSpPr>
        <p:spPr>
          <a:xfrm>
            <a:off x="1127448" y="3919782"/>
            <a:ext cx="2016224" cy="104411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Real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Laser system</a:t>
            </a:r>
            <a:endParaRPr lang="de-DE" sz="1600" b="1" dirty="0" err="1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02652C5-2C5F-42D8-82B8-1B9B56A13036}"/>
              </a:ext>
            </a:extLst>
          </p:cNvPr>
          <p:cNvSpPr/>
          <p:nvPr/>
        </p:nvSpPr>
        <p:spPr>
          <a:xfrm>
            <a:off x="4079780" y="3397724"/>
            <a:ext cx="6594274" cy="208823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Differentiable laser model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A01E0B3-B9FE-4602-843A-5BCA7E204082}"/>
              </a:ext>
            </a:extLst>
          </p:cNvPr>
          <p:cNvSpPr/>
          <p:nvPr/>
        </p:nvSpPr>
        <p:spPr>
          <a:xfrm>
            <a:off x="6035158" y="4040680"/>
            <a:ext cx="1988109" cy="100632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System Identification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14B99E5-5854-42B3-AEA0-A67DCA9BF61A}"/>
              </a:ext>
            </a:extLst>
          </p:cNvPr>
          <p:cNvSpPr/>
          <p:nvPr/>
        </p:nvSpPr>
        <p:spPr>
          <a:xfrm>
            <a:off x="8279925" y="4040680"/>
            <a:ext cx="1988109" cy="10013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Control optimization</a:t>
            </a:r>
            <a:endParaRPr lang="de-DE" sz="1600" b="1" dirty="0" err="1">
              <a:solidFill>
                <a:schemeClr val="bg1"/>
              </a:solidFill>
            </a:endParaRP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22C1799-7836-4EF3-A455-0852CE22AFE3}"/>
              </a:ext>
            </a:extLst>
          </p:cNvPr>
          <p:cNvCxnSpPr>
            <a:cxnSpLocks/>
            <a:stCxn id="27" idx="3"/>
            <a:endCxn id="26" idx="1"/>
          </p:cNvCxnSpPr>
          <p:nvPr/>
        </p:nvCxnSpPr>
        <p:spPr>
          <a:xfrm flipH="1">
            <a:off x="1127448" y="4441840"/>
            <a:ext cx="9546606" cy="12700"/>
          </a:xfrm>
          <a:prstGeom prst="bentConnector5">
            <a:avLst>
              <a:gd name="adj1" fmla="val -2395"/>
              <a:gd name="adj2" fmla="val 10021386"/>
              <a:gd name="adj3" fmla="val 106286"/>
            </a:avLst>
          </a:prstGeom>
          <a:ln w="57150">
            <a:solidFill>
              <a:srgbClr val="E35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3A85BDA-0529-4921-9D3B-0FC42FF5965D}"/>
              </a:ext>
            </a:extLst>
          </p:cNvPr>
          <p:cNvCxnSpPr>
            <a:cxnSpLocks/>
            <a:stCxn id="26" idx="3"/>
            <a:endCxn id="27" idx="1"/>
          </p:cNvCxnSpPr>
          <p:nvPr/>
        </p:nvCxnSpPr>
        <p:spPr>
          <a:xfrm>
            <a:off x="3143672" y="4441840"/>
            <a:ext cx="936108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9521BD-D8B6-4290-8AD6-E41DE5E07C10}"/>
                  </a:ext>
                </a:extLst>
              </p:cNvPr>
              <p:cNvSpPr txBox="1"/>
              <p:nvPr/>
            </p:nvSpPr>
            <p:spPr>
              <a:xfrm>
                <a:off x="10796879" y="4054639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</m:d>
                    </m:oMath>
                  </m:oMathPara>
                </a14:m>
                <a:endParaRPr lang="de-DE" sz="1600" b="1" dirty="0" err="1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29521BD-D8B6-4290-8AD6-E41DE5E07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879" y="4054639"/>
                <a:ext cx="720080" cy="338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1083E-66AA-442E-8F23-47A310F96279}"/>
                  </a:ext>
                </a:extLst>
              </p:cNvPr>
              <p:cNvSpPr txBox="1"/>
              <p:nvPr/>
            </p:nvSpPr>
            <p:spPr>
              <a:xfrm>
                <a:off x="2976543" y="4030299"/>
                <a:ext cx="1584176" cy="356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𝐞𝐱𝐩</m:t>
                          </m:r>
                        </m:sup>
                      </m:sSubSup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m:rPr>
                          <m:lit/>
                        </m:rPr>
                        <a:rPr lang="en-US" sz="16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600" b="1" dirty="0" err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F1083E-66AA-442E-8F23-47A310F9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6543" y="4030299"/>
                <a:ext cx="1584176" cy="356316"/>
              </a:xfrm>
              <a:prstGeom prst="rect">
                <a:avLst/>
              </a:prstGeom>
              <a:blipFill>
                <a:blip r:embed="rId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D36E2-2179-4A34-AC11-D190234B185E}"/>
                  </a:ext>
                </a:extLst>
              </p:cNvPr>
              <p:cNvSpPr txBox="1"/>
              <p:nvPr/>
            </p:nvSpPr>
            <p:spPr>
              <a:xfrm>
                <a:off x="4360112" y="4089614"/>
                <a:ext cx="1517714" cy="90351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de-DE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</m: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xp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de-DE" sz="16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16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xp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e-DE" sz="1600" b="1" dirty="0" err="1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65D36E2-2179-4A34-AC11-D190234B18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112" y="4089614"/>
                <a:ext cx="1517714" cy="90351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22982-F7FB-4158-970C-320AB17A13D5}"/>
                  </a:ext>
                </a:extLst>
              </p:cNvPr>
              <p:cNvSpPr txBox="1"/>
              <p:nvPr/>
            </p:nvSpPr>
            <p:spPr>
              <a:xfrm>
                <a:off x="6096000" y="5889665"/>
                <a:ext cx="3381228" cy="464166"/>
              </a:xfrm>
              <a:prstGeom prst="rect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exp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model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1600" b="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22982-F7FB-4158-970C-320AB17A1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889665"/>
                <a:ext cx="3381228" cy="464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3C3CDD-FD46-426F-91B9-3D81C17606FD}"/>
                  </a:ext>
                </a:extLst>
              </p:cNvPr>
              <p:cNvSpPr txBox="1"/>
              <p:nvPr/>
            </p:nvSpPr>
            <p:spPr>
              <a:xfrm>
                <a:off x="8544272" y="2871476"/>
                <a:ext cx="2916323" cy="341888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model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⋆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43C3CDD-FD46-426F-91B9-3D81C17606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4272" y="2871476"/>
                <a:ext cx="2916323" cy="341888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  <a:ln w="38100"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Arc 36">
            <a:extLst>
              <a:ext uri="{FF2B5EF4-FFF2-40B4-BE49-F238E27FC236}">
                <a16:creationId xmlns:a16="http://schemas.microsoft.com/office/drawing/2014/main" id="{F6F88588-99A2-409A-B46E-D3C339117ADD}"/>
              </a:ext>
            </a:extLst>
          </p:cNvPr>
          <p:cNvSpPr/>
          <p:nvPr/>
        </p:nvSpPr>
        <p:spPr>
          <a:xfrm>
            <a:off x="7645060" y="4707946"/>
            <a:ext cx="289405" cy="276975"/>
          </a:xfrm>
          <a:prstGeom prst="arc">
            <a:avLst>
              <a:gd name="adj1" fmla="val 17444703"/>
              <a:gd name="adj2" fmla="val 15550122"/>
            </a:avLst>
          </a:prstGeom>
          <a:ln w="57150">
            <a:solidFill>
              <a:schemeClr val="accent2"/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9205483C-FCF0-4507-BFE8-E5748EFA8485}"/>
              </a:ext>
            </a:extLst>
          </p:cNvPr>
          <p:cNvSpPr/>
          <p:nvPr/>
        </p:nvSpPr>
        <p:spPr>
          <a:xfrm>
            <a:off x="9857733" y="4707946"/>
            <a:ext cx="289405" cy="276975"/>
          </a:xfrm>
          <a:prstGeom prst="arc">
            <a:avLst>
              <a:gd name="adj1" fmla="val 17444703"/>
              <a:gd name="adj2" fmla="val 15550122"/>
            </a:avLst>
          </a:prstGeom>
          <a:ln w="57150">
            <a:solidFill>
              <a:schemeClr val="accent2"/>
            </a:solidFill>
            <a:head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9C6A2FE-E995-4EF0-B4B9-8D831778573B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786614" y="4984921"/>
            <a:ext cx="0" cy="904744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40AC6A-50CE-482E-AC77-2FBD2D71EE12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0002434" y="3213364"/>
            <a:ext cx="0" cy="1763073"/>
          </a:xfrm>
          <a:prstGeom prst="line">
            <a:avLst/>
          </a:prstGeom>
          <a:ln w="1905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F48BB0A1-97C6-4AFA-9B93-9708DD20A990}"/>
              </a:ext>
            </a:extLst>
          </p:cNvPr>
          <p:cNvSpPr/>
          <p:nvPr/>
        </p:nvSpPr>
        <p:spPr>
          <a:xfrm>
            <a:off x="3660808" y="2691968"/>
            <a:ext cx="2916321" cy="5499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Sliding window with last </a:t>
            </a:r>
            <a:r>
              <a:rPr lang="en-US" sz="1400" i="1" dirty="0"/>
              <a:t>B</a:t>
            </a:r>
            <a:r>
              <a:rPr lang="en-US" sz="1400" dirty="0"/>
              <a:t> measurements</a:t>
            </a:r>
            <a:endParaRPr lang="de-DE" sz="1400" dirty="0"/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4E060EF3-25FE-4972-A478-34ABDE398096}"/>
              </a:ext>
            </a:extLst>
          </p:cNvPr>
          <p:cNvCxnSpPr>
            <a:cxnSpLocks/>
            <a:stCxn id="34" idx="0"/>
            <a:endCxn id="68" idx="2"/>
          </p:cNvCxnSpPr>
          <p:nvPr/>
        </p:nvCxnSpPr>
        <p:spPr>
          <a:xfrm flipV="1">
            <a:off x="5118969" y="3241922"/>
            <a:ext cx="0" cy="847692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6BC364-BDEB-4175-91F7-C79C2674B491}"/>
                  </a:ext>
                </a:extLst>
              </p:cNvPr>
              <p:cNvSpPr txBox="1"/>
              <p:nvPr/>
            </p:nvSpPr>
            <p:spPr>
              <a:xfrm>
                <a:off x="378233" y="1499567"/>
                <a:ext cx="3966462" cy="1400085"/>
              </a:xfrm>
              <a:prstGeom prst="roundRect">
                <a:avLst>
                  <a:gd name="adj" fmla="val 4007"/>
                </a:avLst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Measured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𝐞𝐱𝐩</m:t>
                        </m:r>
                      </m:sub>
                    </m:sSub>
                    <m:r>
                      <a:rPr lang="en-U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m:rPr>
                        <m:lit/>
                      </m:rPr>
                      <a:rPr lang="en-US" sz="1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Control input: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𝝂</m:t>
                        </m:r>
                      </m:e>
                    </m:d>
                  </m:oMath>
                </a14:m>
                <a:r>
                  <a:rPr lang="en-US" sz="1400" b="1" dirty="0">
                    <a:solidFill>
                      <a:schemeClr val="tx1"/>
                    </a:solidFill>
                  </a:rPr>
                  <a:t> </a:t>
                </a:r>
                <a:endParaRPr lang="de-DE" sz="1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Model predicted 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𝒎𝒐𝒅𝒆𝒍</m:t>
                        </m:r>
                      </m:sub>
                    </m:sSub>
                  </m:oMath>
                </a14:m>
                <a:endParaRPr lang="en-US" sz="1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Target output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⋆</m:t>
                        </m:r>
                      </m:sup>
                    </m:sSup>
                  </m:oMath>
                </a14:m>
                <a:endParaRPr lang="de-DE" sz="1400" b="1" dirty="0">
                  <a:solidFill>
                    <a:schemeClr val="tx1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solidFill>
                      <a:schemeClr val="tx1"/>
                    </a:solidFill>
                  </a:rPr>
                  <a:t>Model tunable parameters :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de-DE" sz="1400" b="1" dirty="0">
                  <a:solidFill>
                    <a:schemeClr val="tx1"/>
                  </a:solidFill>
                </a:endParaRPr>
              </a:p>
              <a:p>
                <a:endParaRPr lang="en-US" sz="1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6BC364-BDEB-4175-91F7-C79C2674B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33" y="1499567"/>
                <a:ext cx="3966462" cy="1400085"/>
              </a:xfrm>
              <a:prstGeom prst="roundRect">
                <a:avLst>
                  <a:gd name="adj" fmla="val 4007"/>
                </a:avLst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0A7F6721-1B83-4B2B-A3CA-55F012DC8BC6}"/>
              </a:ext>
            </a:extLst>
          </p:cNvPr>
          <p:cNvCxnSpPr>
            <a:stCxn id="27" idx="3"/>
          </p:cNvCxnSpPr>
          <p:nvPr/>
        </p:nvCxnSpPr>
        <p:spPr>
          <a:xfrm>
            <a:off x="10674054" y="4441840"/>
            <a:ext cx="842905" cy="0"/>
          </a:xfrm>
          <a:prstGeom prst="straightConnector1">
            <a:avLst/>
          </a:prstGeom>
          <a:ln w="57150">
            <a:solidFill>
              <a:srgbClr val="E35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29E107-6165-4235-A229-C513B8E1B43B}"/>
                  </a:ext>
                </a:extLst>
              </p:cNvPr>
              <p:cNvSpPr txBox="1"/>
              <p:nvPr/>
            </p:nvSpPr>
            <p:spPr>
              <a:xfrm>
                <a:off x="407988" y="406776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  <m:sub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𝝂</m:t>
                          </m:r>
                        </m:e>
                      </m:d>
                    </m:oMath>
                  </m:oMathPara>
                </a14:m>
                <a:endParaRPr lang="de-DE" sz="1600" b="1" dirty="0" err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A29E107-6165-4235-A229-C513B8E1B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88" y="4067764"/>
                <a:ext cx="72008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4F2EC24-7C4E-4841-A082-95D3A5E20A2E}"/>
              </a:ext>
            </a:extLst>
          </p:cNvPr>
          <p:cNvCxnSpPr/>
          <p:nvPr/>
        </p:nvCxnSpPr>
        <p:spPr>
          <a:xfrm>
            <a:off x="285163" y="4454965"/>
            <a:ext cx="842905" cy="0"/>
          </a:xfrm>
          <a:prstGeom prst="straightConnector1">
            <a:avLst/>
          </a:prstGeom>
          <a:ln w="57150">
            <a:solidFill>
              <a:srgbClr val="E35D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4038A4-C094-4E8C-8392-FD5ABC242CBF}"/>
                  </a:ext>
                </a:extLst>
              </p:cNvPr>
              <p:cNvSpPr txBox="1"/>
              <p:nvPr/>
            </p:nvSpPr>
            <p:spPr>
              <a:xfrm>
                <a:off x="7786614" y="962621"/>
                <a:ext cx="3736705" cy="1569660"/>
              </a:xfrm>
              <a:prstGeom prst="rect">
                <a:avLst/>
              </a:prstGeom>
              <a:ln w="28575">
                <a:solidFill>
                  <a:srgbClr val="8B6EC9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Computational resources</a:t>
                </a:r>
              </a:p>
              <a:p>
                <a:r>
                  <a:rPr lang="en-US" sz="1600" dirty="0"/>
                  <a:t>GPU: A6000 (48 GB)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Run time: ~28 min/iteration (~ typically 25 </a:t>
                </a:r>
                <a:r>
                  <a:rPr lang="en-US" sz="1600" dirty="0" err="1"/>
                  <a:t>hrs</a:t>
                </a:r>
                <a:r>
                  <a:rPr lang="en-US" sz="1600" dirty="0"/>
                  <a:t> with 50 its)</a:t>
                </a:r>
              </a:p>
              <a:p>
                <a:r>
                  <a:rPr lang="en-US" sz="1600" dirty="0"/>
                  <a:t>Memory usage:  ~35 GB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de-DE" sz="1600" dirty="0" err="1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64038A4-C094-4E8C-8392-FD5ABC242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614" y="962621"/>
                <a:ext cx="3736705" cy="1569660"/>
              </a:xfrm>
              <a:prstGeom prst="rect">
                <a:avLst/>
              </a:prstGeom>
              <a:blipFill>
                <a:blip r:embed="rId9"/>
                <a:stretch>
                  <a:fillRect l="-485" t="-382" b="-3053"/>
                </a:stretch>
              </a:blipFill>
              <a:ln w="28575">
                <a:solidFill>
                  <a:srgbClr val="8B6EC9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5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058A-DA9E-49EA-B28B-248B21337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0CB5E-A560-4065-AACE-277DE7265F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Shaping UV output of photoinjector laser</a:t>
            </a:r>
            <a:endParaRPr lang="de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5116D-7EE2-4E16-A2EB-7B6B7D983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F10294-AC3D-42FC-8987-9F77D078FC2E}"/>
              </a:ext>
            </a:extLst>
          </p:cNvPr>
          <p:cNvGrpSpPr/>
          <p:nvPr/>
        </p:nvGrpSpPr>
        <p:grpSpPr>
          <a:xfrm>
            <a:off x="6960096" y="238294"/>
            <a:ext cx="4691914" cy="775287"/>
            <a:chOff x="6816080" y="684545"/>
            <a:chExt cx="4691914" cy="77528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0EFB85-CBFB-420E-8520-23CE8521D3E1}"/>
                </a:ext>
              </a:extLst>
            </p:cNvPr>
            <p:cNvGrpSpPr/>
            <p:nvPr/>
          </p:nvGrpSpPr>
          <p:grpSpPr>
            <a:xfrm>
              <a:off x="6816080" y="684545"/>
              <a:ext cx="4678007" cy="775287"/>
              <a:chOff x="6744072" y="513165"/>
              <a:chExt cx="4678007" cy="775287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B736A8A-685D-400E-A2B9-EADBEEC7AD19}"/>
                  </a:ext>
                </a:extLst>
              </p:cNvPr>
              <p:cNvGrpSpPr/>
              <p:nvPr/>
            </p:nvGrpSpPr>
            <p:grpSpPr>
              <a:xfrm>
                <a:off x="6744072" y="513165"/>
                <a:ext cx="4678007" cy="775287"/>
                <a:chOff x="6744072" y="513165"/>
                <a:chExt cx="4678007" cy="775287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EDE50841-28E6-4892-9F03-9312CB052532}"/>
                    </a:ext>
                  </a:extLst>
                </p:cNvPr>
                <p:cNvGrpSpPr/>
                <p:nvPr/>
              </p:nvGrpSpPr>
              <p:grpSpPr>
                <a:xfrm>
                  <a:off x="6744072" y="513165"/>
                  <a:ext cx="4678007" cy="775287"/>
                  <a:chOff x="6246236" y="476673"/>
                  <a:chExt cx="4678007" cy="775287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95BB8057-48B8-45A2-9770-3216CB3936E3}"/>
                      </a:ext>
                    </a:extLst>
                  </p:cNvPr>
                  <p:cNvGrpSpPr/>
                  <p:nvPr/>
                </p:nvGrpSpPr>
                <p:grpSpPr>
                  <a:xfrm>
                    <a:off x="6246236" y="476673"/>
                    <a:ext cx="4678007" cy="775287"/>
                    <a:chOff x="407987" y="1634945"/>
                    <a:chExt cx="10558719" cy="3009437"/>
                  </a:xfrm>
                </p:grpSpPr>
                <p:sp>
                  <p:nvSpPr>
                    <p:cNvPr id="18" name="Rectangle: Rounded Corners 17">
                      <a:extLst>
                        <a:ext uri="{FF2B5EF4-FFF2-40B4-BE49-F238E27FC236}">
                          <a16:creationId xmlns:a16="http://schemas.microsoft.com/office/drawing/2014/main" id="{FE773BD2-3AD0-4093-BB9C-386FFF4045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07569" y="1661907"/>
                      <a:ext cx="2508581" cy="2982475"/>
                    </a:xfrm>
                    <a:prstGeom prst="roundRect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Front-end</a:t>
                      </a:r>
                      <a:endParaRPr lang="de-DE" sz="7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sp>
                  <p:nvSpPr>
                    <p:cNvPr id="19" name="Rectangle: Rounded Corners 18">
                      <a:extLst>
                        <a:ext uri="{FF2B5EF4-FFF2-40B4-BE49-F238E27FC236}">
                          <a16:creationId xmlns:a16="http://schemas.microsoft.com/office/drawing/2014/main" id="{398E73F9-2754-4FC2-99E7-E1CC9AC3B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7987" y="2274835"/>
                      <a:ext cx="1472381" cy="1296887"/>
                    </a:xfrm>
                    <a:prstGeom prst="roundRect">
                      <a:avLst/>
                    </a:prstGeom>
                    <a:solidFill>
                      <a:schemeClr val="accent6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Oscillator</a:t>
                      </a:r>
                      <a:endParaRPr lang="de-DE" sz="7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141878B1-4BDC-4A43-8127-BE60CDFB10F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2975842" y="2923279"/>
                      <a:ext cx="2" cy="904958"/>
                    </a:xfrm>
                    <a:prstGeom prst="line">
                      <a:avLst/>
                    </a:prstGeom>
                    <a:ln w="57150">
                      <a:solidFill>
                        <a:srgbClr val="DC4B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165811E0-6C36-45AC-BC22-335C0B020B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2939721" y="3766763"/>
                      <a:ext cx="1842512" cy="0"/>
                    </a:xfrm>
                    <a:prstGeom prst="line">
                      <a:avLst/>
                    </a:prstGeom>
                    <a:ln w="57150">
                      <a:solidFill>
                        <a:srgbClr val="DC4B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" name="Rectangle: Rounded Corners 21">
                      <a:extLst>
                        <a:ext uri="{FF2B5EF4-FFF2-40B4-BE49-F238E27FC236}">
                          <a16:creationId xmlns:a16="http://schemas.microsoft.com/office/drawing/2014/main" id="{8C1C8027-E0E2-4740-9CAA-5DAC5D228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49920" y="1634945"/>
                      <a:ext cx="2307029" cy="2367321"/>
                    </a:xfrm>
                    <a:prstGeom prst="roundRect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t"/>
                    <a:lstStyle/>
                    <a:p>
                      <a:r>
                        <a:rPr lang="en-US" sz="7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Power amplifier</a:t>
                      </a:r>
                      <a:endParaRPr lang="de-DE" sz="7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1D871FCE-13C6-4306-A910-86164AB995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9332" y="2580894"/>
                      <a:ext cx="1152129" cy="693467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Solid state amplifier</a:t>
                      </a:r>
                      <a:endParaRPr lang="de-DE" sz="4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grpSp>
                  <p:nvGrpSpPr>
                    <p:cNvPr id="24" name="Group 23">
                      <a:extLst>
                        <a:ext uri="{FF2B5EF4-FFF2-40B4-BE49-F238E27FC236}">
                          <a16:creationId xmlns:a16="http://schemas.microsoft.com/office/drawing/2014/main" id="{AF68297D-A9D1-47AE-9E3B-07482B744A1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90065" y="2016162"/>
                      <a:ext cx="1932195" cy="2073381"/>
                      <a:chOff x="8275303" y="1692725"/>
                      <a:chExt cx="1932195" cy="2073381"/>
                    </a:xfrm>
                  </p:grpSpPr>
                  <p:sp>
                    <p:nvSpPr>
                      <p:cNvPr id="32" name="Rectangle: Rounded Corners 31">
                        <a:extLst>
                          <a:ext uri="{FF2B5EF4-FFF2-40B4-BE49-F238E27FC236}">
                            <a16:creationId xmlns:a16="http://schemas.microsoft.com/office/drawing/2014/main" id="{323DDB11-7E99-474D-9882-10F37278C5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275303" y="1692725"/>
                        <a:ext cx="1932195" cy="2073381"/>
                      </a:xfrm>
                      <a:prstGeom prst="roundRect">
                        <a:avLst/>
                      </a:prstGeom>
                      <a:ln/>
                    </p:spPr>
                    <p:style>
                      <a:lnRef idx="3">
                        <a:schemeClr val="lt1"/>
                      </a:lnRef>
                      <a:fillRef idx="1">
                        <a:schemeClr val="accent6"/>
                      </a:fillRef>
                      <a:effectRef idx="1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t"/>
                      <a:lstStyle/>
                      <a:p>
                        <a:r>
                          <a:rPr lang="en-US" sz="700" b="1" dirty="0">
                            <a:solidFill>
                              <a:schemeClr val="bg1"/>
                            </a:solidFill>
                            <a:latin typeface="DesySans Office" panose="020B0503040000020003" pitchFamily="34" charset="0"/>
                          </a:rPr>
                          <a:t>FH generation</a:t>
                        </a:r>
                        <a:endParaRPr lang="de-DE" sz="700" b="1" dirty="0" err="1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endParaRPr>
                      </a:p>
                    </p:txBody>
                  </p:sp>
                  <p:sp>
                    <p:nvSpPr>
                      <p:cNvPr id="33" name="Rectangle: Rounded Corners 32">
                        <a:extLst>
                          <a:ext uri="{FF2B5EF4-FFF2-40B4-BE49-F238E27FC236}">
                            <a16:creationId xmlns:a16="http://schemas.microsoft.com/office/drawing/2014/main" id="{67451961-16F3-4479-AA86-A52554865ED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30936" y="2786500"/>
                        <a:ext cx="507969" cy="407559"/>
                      </a:xfrm>
                      <a:prstGeom prst="round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lt1"/>
                      </a:fontRef>
                    </p:style>
                    <p:txBody>
                      <a:bodyPr lIns="36000" rIns="36000" rtlCol="0" anchor="ctr"/>
                      <a:lstStyle/>
                      <a:p>
                        <a:pPr algn="ctr"/>
                        <a:r>
                          <a:rPr lang="en-US" sz="400" b="1" dirty="0">
                            <a:solidFill>
                              <a:schemeClr val="bg1"/>
                            </a:solidFill>
                            <a:latin typeface="DesySans Office" panose="020B0503040000020003" pitchFamily="34" charset="0"/>
                          </a:rPr>
                          <a:t>SHG</a:t>
                        </a:r>
                        <a:endParaRPr lang="de-DE" sz="400" b="1" dirty="0" err="1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endParaRPr>
                      </a:p>
                    </p:txBody>
                  </p:sp>
                  <p:cxnSp>
                    <p:nvCxnSpPr>
                      <p:cNvPr id="34" name="Straight Connector 33">
                        <a:extLst>
                          <a:ext uri="{FF2B5EF4-FFF2-40B4-BE49-F238E27FC236}">
                            <a16:creationId xmlns:a16="http://schemas.microsoft.com/office/drawing/2014/main" id="{725D0D10-7829-4E70-9227-6F36F3AFE1ED}"/>
                          </a:ext>
                        </a:extLst>
                      </p:cNvPr>
                      <p:cNvCxnSpPr>
                        <a:cxnSpLocks/>
                        <a:stCxn id="14" idx="1"/>
                        <a:endCxn id="33" idx="3"/>
                      </p:cNvCxnSpPr>
                      <p:nvPr/>
                    </p:nvCxnSpPr>
                    <p:spPr>
                      <a:xfrm flipH="1">
                        <a:off x="9138905" y="2990282"/>
                        <a:ext cx="300880" cy="0"/>
                      </a:xfrm>
                      <a:prstGeom prst="line">
                        <a:avLst/>
                      </a:prstGeom>
                      <a:ln w="57150">
                        <a:solidFill>
                          <a:srgbClr val="00AA92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5" name="Straight Connector 24">
                      <a:extLst>
                        <a:ext uri="{FF2B5EF4-FFF2-40B4-BE49-F238E27FC236}">
                          <a16:creationId xmlns:a16="http://schemas.microsoft.com/office/drawing/2014/main" id="{4E7AF140-A402-4605-8D77-E1B3F695F9A9}"/>
                        </a:ext>
                      </a:extLst>
                    </p:cNvPr>
                    <p:cNvCxnSpPr>
                      <a:cxnSpLocks/>
                      <a:endCxn id="14" idx="3"/>
                    </p:cNvCxnSpPr>
                    <p:nvPr/>
                  </p:nvCxnSpPr>
                  <p:spPr>
                    <a:xfrm flipH="1">
                      <a:off x="10062515" y="3313721"/>
                      <a:ext cx="904191" cy="0"/>
                    </a:xfrm>
                    <a:prstGeom prst="line">
                      <a:avLst/>
                    </a:prstGeom>
                    <a:ln w="57150">
                      <a:solidFill>
                        <a:srgbClr val="8B6EC9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3CDEC36-FB7D-492D-B4C8-0715EF67E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1055" y="2706118"/>
                      <a:ext cx="1152129" cy="693467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Solid state amplifier</a:t>
                      </a:r>
                      <a:endParaRPr lang="de-DE" sz="4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sp>
                  <p:nvSpPr>
                    <p:cNvPr id="27" name="Rectangle: Rounded Corners 26">
                      <a:extLst>
                        <a:ext uri="{FF2B5EF4-FFF2-40B4-BE49-F238E27FC236}">
                          <a16:creationId xmlns:a16="http://schemas.microsoft.com/office/drawing/2014/main" id="{D06EF135-8113-4E3C-AF57-069FF34708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1312" y="2828554"/>
                      <a:ext cx="1152129" cy="693467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Solid state amplifier</a:t>
                      </a:r>
                      <a:endParaRPr lang="de-DE" sz="400" b="1" dirty="0" err="1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4E746679-9D38-45CD-B7FC-39DBA5650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3035" y="2953778"/>
                      <a:ext cx="1152129" cy="693467"/>
                    </a:xfrm>
                    <a:prstGeom prst="roundRect">
                      <a:avLst/>
                    </a:pr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sz="400" b="1" dirty="0">
                          <a:solidFill>
                            <a:schemeClr val="bg1"/>
                          </a:solidFill>
                          <a:latin typeface="DesySans Office" panose="020B0503040000020003" pitchFamily="34" charset="0"/>
                        </a:rPr>
                        <a:t>AMP</a:t>
                      </a:r>
                      <a:endParaRPr lang="de-DE" sz="400" b="1" dirty="0">
                        <a:solidFill>
                          <a:schemeClr val="bg1"/>
                        </a:solidFill>
                        <a:latin typeface="DesySans Office" panose="020B0503040000020003" pitchFamily="34" charset="0"/>
                      </a:endParaRPr>
                    </a:p>
                  </p:txBody>
                </p:sp>
                <p:cxnSp>
                  <p:nvCxnSpPr>
                    <p:cNvPr id="29" name="Straight Connector 28">
                      <a:extLst>
                        <a:ext uri="{FF2B5EF4-FFF2-40B4-BE49-F238E27FC236}">
                          <a16:creationId xmlns:a16="http://schemas.microsoft.com/office/drawing/2014/main" id="{77EBA30C-5439-4039-9C3F-DED35F14EB76}"/>
                        </a:ext>
                      </a:extLst>
                    </p:cNvPr>
                    <p:cNvCxnSpPr>
                      <a:cxnSpLocks/>
                      <a:stCxn id="28" idx="3"/>
                      <a:endCxn id="33" idx="1"/>
                    </p:cNvCxnSpPr>
                    <p:nvPr/>
                  </p:nvCxnSpPr>
                  <p:spPr>
                    <a:xfrm>
                      <a:off x="7235164" y="3300512"/>
                      <a:ext cx="1510533" cy="13209"/>
                    </a:xfrm>
                    <a:prstGeom prst="line">
                      <a:avLst/>
                    </a:prstGeom>
                    <a:ln w="57150">
                      <a:solidFill>
                        <a:srgbClr val="DC4B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>
                      <a:extLst>
                        <a:ext uri="{FF2B5EF4-FFF2-40B4-BE49-F238E27FC236}">
                          <a16:creationId xmlns:a16="http://schemas.microsoft.com/office/drawing/2014/main" id="{1C183FA1-BA86-4364-9A4D-405EC2D509F7}"/>
                        </a:ext>
                      </a:extLst>
                    </p:cNvPr>
                    <p:cNvCxnSpPr>
                      <a:cxnSpLocks/>
                      <a:stCxn id="19" idx="3"/>
                      <a:endCxn id="23" idx="1"/>
                    </p:cNvCxnSpPr>
                    <p:nvPr/>
                  </p:nvCxnSpPr>
                  <p:spPr>
                    <a:xfrm>
                      <a:off x="1880369" y="2923280"/>
                      <a:ext cx="3888964" cy="4348"/>
                    </a:xfrm>
                    <a:prstGeom prst="line">
                      <a:avLst/>
                    </a:prstGeom>
                    <a:ln w="57150">
                      <a:solidFill>
                        <a:srgbClr val="DC4B3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F43ADCFA-5D29-4914-8FEA-F445A5BC2B0A}"/>
                        </a:ext>
                      </a:extLst>
                    </p:cNvPr>
                    <p:cNvSpPr/>
                    <p:nvPr/>
                  </p:nvSpPr>
                  <p:spPr>
                    <a:xfrm rot="18900000">
                      <a:off x="2933517" y="2722279"/>
                      <a:ext cx="83351" cy="463002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  <a:ln w="952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500" dirty="0" err="1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3E07136A-901F-40EF-8FD8-150F29BD5F17}"/>
                      </a:ext>
                    </a:extLst>
                  </p:cNvPr>
                  <p:cNvSpPr/>
                  <p:nvPr/>
                </p:nvSpPr>
                <p:spPr>
                  <a:xfrm>
                    <a:off x="7535288" y="727832"/>
                    <a:ext cx="216896" cy="152861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en-US" sz="400" b="1" dirty="0">
                        <a:solidFill>
                          <a:schemeClr val="bg1"/>
                        </a:solidFill>
                        <a:latin typeface="DesySans Office" panose="020B0503040000020003" pitchFamily="34" charset="0"/>
                      </a:rPr>
                      <a:t>WS</a:t>
                    </a:r>
                    <a:endParaRPr lang="de-DE" sz="400" b="1" dirty="0" err="1">
                      <a:solidFill>
                        <a:schemeClr val="bg1"/>
                      </a:solidFill>
                      <a:latin typeface="DesySans Office" panose="020B0503040000020003" pitchFamily="34" charset="0"/>
                    </a:endParaRPr>
                  </a:p>
                </p:txBody>
              </p:sp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2D977702-7922-43BB-A9BB-075237176AF9}"/>
                      </a:ext>
                    </a:extLst>
                  </p:cNvPr>
                  <p:cNvSpPr/>
                  <p:nvPr/>
                </p:nvSpPr>
                <p:spPr>
                  <a:xfrm>
                    <a:off x="7849027" y="732141"/>
                    <a:ext cx="216896" cy="152861"/>
                  </a:xfrm>
                  <a:prstGeom prst="round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lt1"/>
                  </a:fontRef>
                </p:style>
                <p:txBody>
                  <a:bodyPr lIns="36000" tIns="36000" rIns="36000" bIns="36000" rtlCol="0" anchor="ctr"/>
                  <a:lstStyle/>
                  <a:p>
                    <a:pPr algn="ctr"/>
                    <a:r>
                      <a:rPr lang="en-US" sz="400" b="1" dirty="0">
                        <a:solidFill>
                          <a:schemeClr val="bg1"/>
                        </a:solidFill>
                        <a:latin typeface="DesySans Office" panose="020B0503040000020003" pitchFamily="34" charset="0"/>
                      </a:rPr>
                      <a:t>AMP</a:t>
                    </a:r>
                    <a:endParaRPr lang="de-DE" sz="400" b="1" dirty="0" err="1">
                      <a:solidFill>
                        <a:schemeClr val="bg1"/>
                      </a:solidFill>
                      <a:latin typeface="DesySans Office" panose="020B0503040000020003" pitchFamily="34" charset="0"/>
                    </a:endParaRPr>
                  </a:p>
                </p:txBody>
              </p:sp>
            </p:grp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C051DB86-0513-4E9A-BECD-10340BEF94EB}"/>
                    </a:ext>
                  </a:extLst>
                </p:cNvPr>
                <p:cNvSpPr/>
                <p:nvPr/>
              </p:nvSpPr>
              <p:spPr>
                <a:xfrm>
                  <a:off x="10796426" y="893151"/>
                  <a:ext cx="225054" cy="104995"/>
                </a:xfrm>
                <a:prstGeom prst="round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pPr algn="ctr"/>
                  <a:r>
                    <a:rPr lang="en-US" sz="400" b="1" dirty="0">
                      <a:solidFill>
                        <a:schemeClr val="bg1"/>
                      </a:solidFill>
                      <a:latin typeface="DesySans Office" panose="020B0503040000020003" pitchFamily="34" charset="0"/>
                    </a:rPr>
                    <a:t>SHG</a:t>
                  </a:r>
                  <a:endParaRPr lang="de-DE" sz="400" b="1" dirty="0" err="1">
                    <a:solidFill>
                      <a:schemeClr val="bg1"/>
                    </a:solidFill>
                    <a:latin typeface="DesySans Office" panose="020B0503040000020003" pitchFamily="34" charset="0"/>
                  </a:endParaRPr>
                </a:p>
              </p:txBody>
            </p:sp>
          </p:grp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A5DCF53-4F60-4B28-9A0B-DBCC4F7CACA9}"/>
                  </a:ext>
                </a:extLst>
              </p:cNvPr>
              <p:cNvSpPr/>
              <p:nvPr/>
            </p:nvSpPr>
            <p:spPr>
              <a:xfrm>
                <a:off x="11138724" y="764324"/>
                <a:ext cx="187912" cy="19649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b="1" dirty="0">
                    <a:solidFill>
                      <a:schemeClr val="tx1"/>
                    </a:solidFill>
                  </a:rPr>
                  <a:t>UV</a:t>
                </a:r>
                <a:endParaRPr lang="de-DE" sz="700" b="1" dirty="0" err="1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AC29E1F-08D7-4864-BA76-4AF94B674F49}"/>
                </a:ext>
              </a:extLst>
            </p:cNvPr>
            <p:cNvGrpSpPr/>
            <p:nvPr/>
          </p:nvGrpSpPr>
          <p:grpSpPr>
            <a:xfrm>
              <a:off x="11384737" y="798527"/>
              <a:ext cx="123257" cy="640885"/>
              <a:chOff x="8839581" y="728261"/>
              <a:chExt cx="123257" cy="640885"/>
            </a:xfrm>
          </p:grpSpPr>
          <p:sp>
            <p:nvSpPr>
              <p:cNvPr id="9" name="Arrow: Right 8">
                <a:extLst>
                  <a:ext uri="{FF2B5EF4-FFF2-40B4-BE49-F238E27FC236}">
                    <a16:creationId xmlns:a16="http://schemas.microsoft.com/office/drawing/2014/main" id="{A08464D6-6714-4B32-8923-ED3E163B3DEF}"/>
                  </a:ext>
                </a:extLst>
              </p:cNvPr>
              <p:cNvSpPr/>
              <p:nvPr/>
            </p:nvSpPr>
            <p:spPr>
              <a:xfrm rot="16200000">
                <a:off x="8775930" y="1182239"/>
                <a:ext cx="250559" cy="12325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Arrow: Right 9">
                <a:extLst>
                  <a:ext uri="{FF2B5EF4-FFF2-40B4-BE49-F238E27FC236}">
                    <a16:creationId xmlns:a16="http://schemas.microsoft.com/office/drawing/2014/main" id="{0EC14ADF-5F78-4BA8-A8BE-FCCBD650E988}"/>
                  </a:ext>
                </a:extLst>
              </p:cNvPr>
              <p:cNvSpPr/>
              <p:nvPr/>
            </p:nvSpPr>
            <p:spPr>
              <a:xfrm rot="5400000">
                <a:off x="8775929" y="791913"/>
                <a:ext cx="250559" cy="123256"/>
              </a:xfrm>
              <a:prstGeom prst="rightArrow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600" dirty="0" err="1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40" name="Content Placeholder 39">
            <a:extLst>
              <a:ext uri="{FF2B5EF4-FFF2-40B4-BE49-F238E27FC236}">
                <a16:creationId xmlns:a16="http://schemas.microsoft.com/office/drawing/2014/main" id="{66E61EF7-7E82-4AA7-954F-3DDC01D64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678" y="2274181"/>
            <a:ext cx="5350391" cy="41071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C75A91C-209C-4365-9E4D-12911E443F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4" y="2274181"/>
            <a:ext cx="5350391" cy="410714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CD26A79-CF4B-4E38-A722-20E6F762DC26}"/>
              </a:ext>
            </a:extLst>
          </p:cNvPr>
          <p:cNvSpPr txBox="1"/>
          <p:nvPr/>
        </p:nvSpPr>
        <p:spPr>
          <a:xfrm>
            <a:off x="634691" y="1609520"/>
            <a:ext cx="1144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Convergence is reached after approximately 50 iterations, closely matching the target shape.</a:t>
            </a:r>
            <a:endParaRPr lang="de-DE" sz="1600" b="1" dirty="0" err="1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D6782EA-2EC0-4412-AF3A-96FDCF670B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9" t="33049" r="25453" b="54157"/>
          <a:stretch/>
        </p:blipFill>
        <p:spPr>
          <a:xfrm>
            <a:off x="4598254" y="2492896"/>
            <a:ext cx="1760453" cy="10801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3647E57-5594-4C2B-B7F7-04BD273FED52}"/>
              </a:ext>
            </a:extLst>
          </p:cNvPr>
          <p:cNvSpPr/>
          <p:nvPr/>
        </p:nvSpPr>
        <p:spPr>
          <a:xfrm>
            <a:off x="3791744" y="3724377"/>
            <a:ext cx="792088" cy="28068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46" name="Content Placeholder 39">
            <a:extLst>
              <a:ext uri="{FF2B5EF4-FFF2-40B4-BE49-F238E27FC236}">
                <a16:creationId xmlns:a16="http://schemas.microsoft.com/office/drawing/2014/main" id="{1B5A4746-3BF1-4038-B2EF-4F2D6458D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5" t="46537" r="42848" b="37495"/>
          <a:stretch/>
        </p:blipFill>
        <p:spPr>
          <a:xfrm>
            <a:off x="9984855" y="2669670"/>
            <a:ext cx="1728636" cy="12797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CEB1423C-AB27-4FB0-81EC-8968CA8484CD}"/>
              </a:ext>
            </a:extLst>
          </p:cNvPr>
          <p:cNvSpPr/>
          <p:nvPr/>
        </p:nvSpPr>
        <p:spPr>
          <a:xfrm>
            <a:off x="8688288" y="4187410"/>
            <a:ext cx="864096" cy="60974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6106D-C51D-4F70-A90F-DB99E171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future works</a:t>
            </a:r>
            <a:endParaRPr lang="de-D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EB0B5B-3E25-4833-B8B8-B5486B089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Summary</a:t>
            </a:r>
          </a:p>
          <a:p>
            <a:r>
              <a:rPr lang="en-US" dirty="0"/>
              <a:t>Developed a gradient-based model for laser pulse shaping: fully functional, minor refinements ongoing</a:t>
            </a:r>
          </a:p>
          <a:p>
            <a:pPr marL="0" indent="0">
              <a:buNone/>
            </a:pPr>
            <a:br>
              <a:rPr lang="en-US" b="1" dirty="0"/>
            </a:br>
            <a:r>
              <a:rPr lang="en-US" b="1" dirty="0"/>
              <a:t>Next Steps</a:t>
            </a:r>
          </a:p>
          <a:p>
            <a:r>
              <a:rPr lang="en-US" dirty="0"/>
              <a:t>Development of laser shaping procedure for operations</a:t>
            </a:r>
          </a:p>
          <a:p>
            <a:pPr lvl="1"/>
            <a:r>
              <a:rPr lang="en-US" dirty="0"/>
              <a:t>Feedback algorithm requires good hardware with direct access to DOOCS control system (to our knowledge not easily possible with Maxwell).</a:t>
            </a:r>
          </a:p>
          <a:p>
            <a:pPr lvl="1"/>
            <a:r>
              <a:rPr lang="en-US" dirty="0"/>
              <a:t>Operational challenges due to long convergence time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Integration with NN-based approach for electron beam optimization</a:t>
            </a:r>
          </a:p>
          <a:p>
            <a:pPr lvl="1"/>
            <a:r>
              <a:rPr lang="en-US" dirty="0"/>
              <a:t>Physics-based models here scales unfavorably to exploit differentiability.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2AA74-7562-4AE1-B35B-986D7EA4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|Differentiable Physics-Based Feedback for Adaptive Laser Pulse Shaping  | Denis Ilia | Deep Learning @ DESY, 14/11/2025 </a:t>
            </a:r>
            <a:endParaRPr lang="en-US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1582EA-5E4D-40CD-A431-24B28D8ABA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29623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esentation.potx" id="{18C1057D-B78A-45D0-8D7D-5F19428B17D7}" vid="{3E2CC85F-48F2-40E4-AB3A-1508D746A948}"/>
    </a:ext>
  </a:extLst>
</a:theme>
</file>

<file path=ppt/theme/theme2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30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7BC8"/>
      </a:accent1>
      <a:accent2>
        <a:srgbClr val="EB6E0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600</Words>
  <Application>Microsoft Office PowerPoint</Application>
  <PresentationFormat>Widescreen</PresentationFormat>
  <Paragraphs>97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Cambria Math</vt:lpstr>
      <vt:lpstr>DesySans Office</vt:lpstr>
      <vt:lpstr>DESY</vt:lpstr>
      <vt:lpstr>Differentiable Physics-Based Feedback  for Adaptive Laser Pulse Shaping</vt:lpstr>
      <vt:lpstr>Expanding EuXFEL capabilities for new science</vt:lpstr>
      <vt:lpstr>Temporal pulse shaping is challenging</vt:lpstr>
      <vt:lpstr>Physics-based differentiable model</vt:lpstr>
      <vt:lpstr>A gradient-based feedback method</vt:lpstr>
      <vt:lpstr>Experimental results</vt:lpstr>
      <vt:lpstr>Conclusion and future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Ilia, Denis</dc:creator>
  <cp:lastModifiedBy>Ilia, Denis</cp:lastModifiedBy>
  <cp:revision>103</cp:revision>
  <dcterms:created xsi:type="dcterms:W3CDTF">2025-11-13T09:50:26Z</dcterms:created>
  <dcterms:modified xsi:type="dcterms:W3CDTF">2025-11-14T09:09:06Z</dcterms:modified>
</cp:coreProperties>
</file>