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67" r:id="rId2"/>
    <p:sldId id="490" r:id="rId3"/>
    <p:sldId id="505" r:id="rId4"/>
    <p:sldId id="508" r:id="rId5"/>
    <p:sldId id="504" r:id="rId6"/>
    <p:sldId id="50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771E"/>
    <a:srgbClr val="FFCC01"/>
    <a:srgbClr val="F7BC79"/>
    <a:srgbClr val="F6A86C"/>
    <a:srgbClr val="ABBFDF"/>
    <a:srgbClr val="F39B2D"/>
    <a:srgbClr val="F29B2E"/>
    <a:srgbClr val="9261BF"/>
    <a:srgbClr val="C5AADD"/>
    <a:srgbClr val="DE2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15" autoAdjust="0"/>
    <p:restoredTop sz="81825" autoAdjust="0"/>
  </p:normalViewPr>
  <p:slideViewPr>
    <p:cSldViewPr showGuides="1">
      <p:cViewPr>
        <p:scale>
          <a:sx n="108" d="100"/>
          <a:sy n="108" d="100"/>
        </p:scale>
        <p:origin x="152" y="144"/>
      </p:cViewPr>
      <p:guideLst>
        <p:guide orient="horz" pos="913"/>
        <p:guide pos="257"/>
      </p:guideLst>
    </p:cSldViewPr>
  </p:slideViewPr>
  <p:outlineViewPr>
    <p:cViewPr>
      <p:scale>
        <a:sx n="33" d="100"/>
        <a:sy n="33" d="100"/>
      </p:scale>
      <p:origin x="0" y="-43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5388" y="6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13.11.25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13.11.25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4031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3700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logbook entry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0059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8" name="Grafik 7" descr="Logo Helmholtz">
            <a:extLst>
              <a:ext uri="{FF2B5EF4-FFF2-40B4-BE49-F238E27FC236}">
                <a16:creationId xmlns:a16="http://schemas.microsoft.com/office/drawing/2014/main" id="{68086B43-9215-4588-8439-4D7C07453A0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  <p:pic>
        <p:nvPicPr>
          <p:cNvPr id="9" name="Grafik 8" descr="Logo DESY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Advanced pulse shaping for photoinjector lasers | Denis Ilia, 29.01.2025 | SPIE PW LASE 2025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Advanced pulse shaping for photoinjector lasers | Denis Ilia, 29.01.2025 | SPIE PW LASE 2025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Advanced pulse shaping for photoinjector lasers | Denis Ilia, 29.01.2025 | SPIE PW LASE 2025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Advanced pulse shaping for photoinjector lasers | Denis Ilia, 29.01.2025 | SPIE PW LASE 2025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Advanced pulse shaping for photoinjector lasers | Denis Ilia, 29.01.2025 | SPIE PW LASE 2025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Advanced pulse shaping for photoinjector lasers | Denis Ilia, 29.01.2025 | SPIE PW LASE 2025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Advanced pulse shaping for photoinjector lasers | Denis Ilia, 29.01.2025 | SPIE PW LASE 2025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Advanced pulse shaping for photoinjector lasers | Denis Ilia, 29.01.2025 | SPIE PW LASE 2025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/>
            </a:pPr>
            <a:r>
              <a:rPr lang="de-DE" dirty="0"/>
              <a:t>Deutsches Elektronen-</a:t>
            </a:r>
          </a:p>
          <a:p>
            <a:pPr>
              <a:lnSpc>
                <a:spcPct val="120000"/>
              </a:lnSpc>
              <a:tabLst/>
            </a:pPr>
            <a:r>
              <a:rPr lang="de-DE" dirty="0"/>
              <a:t>Synchrotron DESY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C45E4-7F49-8FEA-260A-549520962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1BECE8-D381-A0ED-B3E0-1771709544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8C703-FBF0-5198-CBCC-C7B289AE8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39D7-37E4-8646-B627-68018D08E64C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5C5B9-E203-E045-BF41-258488950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68E58-1A8D-5C09-EBFE-9A2B6657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CB3D3-33F8-464D-BB54-C3A979F2B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83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0" name="Grafik 9" descr="Logo DESY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  <p:pic>
        <p:nvPicPr>
          <p:cNvPr id="11" name="Grafik 10" descr="Logo Helmholtz">
            <a:extLst>
              <a:ext uri="{FF2B5EF4-FFF2-40B4-BE49-F238E27FC236}">
                <a16:creationId xmlns:a16="http://schemas.microsoft.com/office/drawing/2014/main" id="{E1F0CB03-64D6-4EAD-B501-8CD3255D9F9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Advanced pulse shaping for photoinjector lasers | Denis Ilia, 29.01.2025 | SPIE PW LASE 2025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Advanced pulse shaping for photoinjector lasers | Denis Ilia, 29.01.2025 | SPIE PW LASE 2025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Advanced pulse shaping for photoinjector lasers | Denis Ilia, 29.01.2025 | SPIE PW LASE 2025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Advanced pulse shaping for photoinjector lasers | Denis Ilia, 29.01.2025 | SPIE PW LASE 2025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Advanced pulse shaping for photoinjector lasers | Denis Ilia, 29.01.2025 | SPIE PW LASE 2025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2648930-2178-4877-B88B-682D2D03C299}"/>
              </a:ext>
            </a:extLst>
          </p:cNvPr>
          <p:cNvSpPr txBox="1"/>
          <p:nvPr userDrawn="1"/>
        </p:nvSpPr>
        <p:spPr>
          <a:xfrm>
            <a:off x="403112" y="6580800"/>
            <a:ext cx="436304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de-DE" b="1" dirty="0">
                <a:solidFill>
                  <a:schemeClr val="accent1"/>
                </a:solidFill>
              </a:rPr>
              <a:t>DESY</a:t>
            </a:r>
            <a:r>
              <a:rPr lang="de-DE" b="1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| Advanced pulse shaping for photoinjector lasers | Denis Ilia, 29.01.2025 | SPIE PW LASE 2025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  <p:sldLayoutId id="2147483682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>
                <a:solidFill>
                  <a:schemeClr val="accent1"/>
                </a:solidFill>
              </a:rPr>
              <a:t>LLM-Powered Issue Analysis for High-Availability Laser Operations</a:t>
            </a:r>
            <a:br>
              <a:rPr lang="en-US" sz="4800" dirty="0">
                <a:solidFill>
                  <a:schemeClr val="accent1"/>
                </a:solidFill>
              </a:rPr>
            </a:b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31010" y="3224353"/>
            <a:ext cx="11369548" cy="1163505"/>
          </a:xfrm>
        </p:spPr>
        <p:txBody>
          <a:bodyPr/>
          <a:lstStyle/>
          <a:p>
            <a:endParaRPr lang="en-US" sz="2000" b="1" baseline="30000" dirty="0"/>
          </a:p>
          <a:p>
            <a:r>
              <a:rPr lang="en-US" sz="2000" b="1" baseline="30000" dirty="0"/>
              <a:t>Afshin Karimi, Anne Lauscher, Ingmar Hartl, Frank Mayet, Henrik Tünnermann</a:t>
            </a:r>
          </a:p>
          <a:p>
            <a:r>
              <a:rPr lang="de-DE" sz="1200" dirty="0"/>
              <a:t>Deutsches Elektronen-Synchrotron, </a:t>
            </a:r>
            <a:r>
              <a:rPr lang="de-DE" sz="1200" dirty="0" err="1"/>
              <a:t>Notkestrasse</a:t>
            </a:r>
            <a:r>
              <a:rPr lang="de-DE" sz="1200" dirty="0"/>
              <a:t> 85, Hamburg, Germany</a:t>
            </a:r>
          </a:p>
          <a:p>
            <a:pPr algn="ctr"/>
            <a:endParaRPr lang="de-DE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AE500B-B662-45D9-AF60-7A1E1BC1C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5621256"/>
            <a:ext cx="2053651" cy="962649"/>
          </a:xfrm>
          <a:prstGeom prst="rect">
            <a:avLst/>
          </a:prstGeom>
        </p:spPr>
      </p:pic>
      <p:pic>
        <p:nvPicPr>
          <p:cNvPr id="1028" name="Picture 4" descr="Logo">
            <a:extLst>
              <a:ext uri="{FF2B5EF4-FFF2-40B4-BE49-F238E27FC236}">
                <a16:creationId xmlns:a16="http://schemas.microsoft.com/office/drawing/2014/main" id="{5CF2E531-3F32-A44B-3634-E8D7FCD83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5921943"/>
            <a:ext cx="3284308" cy="36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B3C49A-A72A-FDFC-D865-879453AA82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104" y="2303002"/>
            <a:ext cx="6080149" cy="31399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A3B4E6-5A9B-E3D4-1A98-B78C3805DE12}"/>
              </a:ext>
            </a:extLst>
          </p:cNvPr>
          <p:cNvSpPr txBox="1"/>
          <p:nvPr/>
        </p:nvSpPr>
        <p:spPr>
          <a:xfrm>
            <a:off x="7158553" y="1981071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Cumulated hours of down-time during user delivery at </a:t>
            </a:r>
            <a:r>
              <a:rPr lang="en-US" sz="1200" dirty="0" err="1"/>
              <a:t>euXFEL</a:t>
            </a:r>
            <a:r>
              <a:rPr lang="en-US" sz="1200" dirty="0"/>
              <a:t> </a:t>
            </a:r>
          </a:p>
          <a:p>
            <a:r>
              <a:rPr lang="en-US" sz="1200" dirty="0"/>
              <a:t>(2019 – 2023)</a:t>
            </a:r>
            <a:endParaRPr lang="de-DE" sz="1200" dirty="0"/>
          </a:p>
          <a:p>
            <a:endParaRPr lang="en-US" sz="1600" dirty="0" err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6433F5-1BDA-C958-8799-994089C6144D}"/>
              </a:ext>
            </a:extLst>
          </p:cNvPr>
          <p:cNvSpPr txBox="1"/>
          <p:nvPr/>
        </p:nvSpPr>
        <p:spPr>
          <a:xfrm>
            <a:off x="10072178" y="4288783"/>
            <a:ext cx="1243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Cryogenics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81F77A-649E-486E-D3DD-BBA97846D6A5}"/>
              </a:ext>
            </a:extLst>
          </p:cNvPr>
          <p:cNvSpPr txBox="1"/>
          <p:nvPr/>
        </p:nvSpPr>
        <p:spPr>
          <a:xfrm>
            <a:off x="10700866" y="3406351"/>
            <a:ext cx="73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Linac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57484A-F6DE-9CDB-71A1-4EC30B395EB6}"/>
              </a:ext>
            </a:extLst>
          </p:cNvPr>
          <p:cNvSpPr txBox="1"/>
          <p:nvPr/>
        </p:nvSpPr>
        <p:spPr>
          <a:xfrm>
            <a:off x="9341339" y="3636828"/>
            <a:ext cx="73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Gun</a:t>
            </a:r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8AEF9-A7E1-4DB9-80E7-F21D8CF92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Can LLMs </a:t>
            </a:r>
            <a:r>
              <a:rPr lang="de-DE" dirty="0" err="1"/>
              <a:t>help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reduce</a:t>
            </a:r>
            <a:r>
              <a:rPr lang="de-DE" dirty="0"/>
              <a:t> Laser Downtime?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CC5747-F323-6A6D-D2A6-B7387B7CE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01" y="3127608"/>
            <a:ext cx="6662303" cy="34910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8C85D3-BAFF-D59D-0598-684283054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248" y="1238327"/>
            <a:ext cx="3297217" cy="5220594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F81CEC8-847E-0F3E-AB1D-1ACA71F96F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J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63BEC-EFA2-1339-59BC-4C7E256670BA}"/>
              </a:ext>
            </a:extLst>
          </p:cNvPr>
          <p:cNvSpPr txBox="1">
            <a:spLocks/>
          </p:cNvSpPr>
          <p:nvPr/>
        </p:nvSpPr>
        <p:spPr>
          <a:xfrm>
            <a:off x="518937" y="1397795"/>
            <a:ext cx="6552419" cy="1527149"/>
          </a:xfrm>
          <a:prstGeom prst="rect">
            <a:avLst/>
          </a:prstGeom>
        </p:spPr>
        <p:txBody>
          <a:bodyPr/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Transform unstructured Data (e.g. logbook entries) to create more detailed statistics and help guide R&amp;D</a:t>
            </a:r>
          </a:p>
          <a:p>
            <a:r>
              <a:rPr lang="en-US" dirty="0"/>
              <a:t>Speed up interventions when problems happen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858483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E7A71-FE5E-F887-F38A-ED55C7A9F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D2439F7-DBE9-CA4F-4045-D43BC27A3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43" y="3429000"/>
            <a:ext cx="5735774" cy="31690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F9A6A4-34A1-2130-7AE1-49CAA4D0999E}"/>
              </a:ext>
            </a:extLst>
          </p:cNvPr>
          <p:cNvSpPr txBox="1"/>
          <p:nvPr/>
        </p:nvSpPr>
        <p:spPr>
          <a:xfrm>
            <a:off x="294290" y="230492"/>
            <a:ext cx="6096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accent1"/>
                </a:solidFill>
                <a:latin typeface="+mj-lt"/>
              </a:rPr>
              <a:t>Datasets and Evaluations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34940E-4A77-7846-A450-5CCCCBDD5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424" y="1010509"/>
            <a:ext cx="3971403" cy="23135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75F6E1-E7AC-E198-9D34-161F8292D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046" y="444059"/>
            <a:ext cx="4456742" cy="316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08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BF0D7-A62A-D6F4-B5CB-89F617D93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BE64783-E3AE-850A-B678-5BC925D02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73" y="784490"/>
            <a:ext cx="4958970" cy="35637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E177F2-167B-B563-A2EF-C273B409D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195" y="335075"/>
            <a:ext cx="4889500" cy="4013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8766B7-62B8-3EC1-36A3-91488FC433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637" y="3789040"/>
            <a:ext cx="5256584" cy="25985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75DB07-2122-68CD-1DB3-8403CD0F67C1}"/>
              </a:ext>
            </a:extLst>
          </p:cNvPr>
          <p:cNvSpPr txBox="1"/>
          <p:nvPr/>
        </p:nvSpPr>
        <p:spPr>
          <a:xfrm>
            <a:off x="294290" y="230492"/>
            <a:ext cx="6096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accent1"/>
                </a:solidFill>
                <a:latin typeface="+mj-lt"/>
              </a:rPr>
              <a:t>Datasets and Evaluations</a:t>
            </a:r>
          </a:p>
        </p:txBody>
      </p:sp>
    </p:spTree>
    <p:extLst>
      <p:ext uri="{BB962C8B-B14F-4D97-AF65-F5344CB8AC3E}">
        <p14:creationId xmlns:p14="http://schemas.microsoft.com/office/powerpoint/2010/main" val="1631721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EC420-9017-C0B4-6AD8-8102948FC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8397F1-EEA3-C789-2D6F-7DE9AB804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692157"/>
            <a:ext cx="8784976" cy="57917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D8937A-EE72-7262-99FB-F88FAEE9BDBF}"/>
              </a:ext>
            </a:extLst>
          </p:cNvPr>
          <p:cNvSpPr txBox="1"/>
          <p:nvPr/>
        </p:nvSpPr>
        <p:spPr>
          <a:xfrm>
            <a:off x="294290" y="230492"/>
            <a:ext cx="6096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accent1"/>
                </a:solidFill>
                <a:latin typeface="+mj-lt"/>
              </a:rPr>
              <a:t>Category Confusion Matrix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AFCA26E-D405-7AB7-B868-1385C1C5EA96}"/>
              </a:ext>
            </a:extLst>
          </p:cNvPr>
          <p:cNvSpPr/>
          <p:nvPr/>
        </p:nvSpPr>
        <p:spPr>
          <a:xfrm>
            <a:off x="191344" y="1484784"/>
            <a:ext cx="6984776" cy="3744416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[flash-major-incidents] [</a:t>
            </a:r>
            <a:r>
              <a:rPr lang="en-US" b="1" dirty="0" err="1">
                <a:solidFill>
                  <a:schemeClr val="tx1"/>
                </a:solidFill>
              </a:rPr>
              <a:t>TTFelog</a:t>
            </a:r>
            <a:r>
              <a:rPr lang="en-US" b="1" dirty="0">
                <a:solidFill>
                  <a:schemeClr val="tx1"/>
                </a:solidFill>
              </a:rPr>
              <a:t>] </a:t>
            </a:r>
            <a:r>
              <a:rPr lang="en-US" b="1" dirty="0" err="1">
                <a:solidFill>
                  <a:schemeClr val="tx1"/>
                </a:solidFill>
              </a:rPr>
              <a:t>Powerglitch</a:t>
            </a:r>
            <a:r>
              <a:rPr lang="en-US" b="1" dirty="0">
                <a:solidFill>
                  <a:schemeClr val="tx1"/>
                </a:solidFill>
              </a:rPr>
              <a:t> on all 3 </a:t>
            </a:r>
            <a:r>
              <a:rPr lang="en-US" b="1" dirty="0" err="1">
                <a:solidFill>
                  <a:schemeClr val="tx1"/>
                </a:solidFill>
              </a:rPr>
              <a:t>Mainstations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Bezeichnung: </a:t>
            </a:r>
            <a:r>
              <a:rPr lang="en-US" dirty="0" err="1">
                <a:solidFill>
                  <a:schemeClr val="tx1"/>
                </a:solidFill>
              </a:rPr>
              <a:t>Netzwischer</a:t>
            </a:r>
            <a:r>
              <a:rPr lang="en-US" dirty="0">
                <a:solidFill>
                  <a:schemeClr val="tx1"/>
                </a:solidFill>
              </a:rPr>
              <a:t>/[PERSON] check your systems !</a:t>
            </a:r>
          </a:p>
          <a:p>
            <a:r>
              <a:rPr lang="en-US" dirty="0">
                <a:solidFill>
                  <a:schemeClr val="tx1"/>
                </a:solidFill>
              </a:rPr>
              <a:t>[PERSON] </a:t>
            </a:r>
            <a:r>
              <a:rPr lang="en-US" dirty="0" err="1">
                <a:solidFill>
                  <a:schemeClr val="tx1"/>
                </a:solidFill>
              </a:rPr>
              <a:t>elogbook</a:t>
            </a:r>
            <a:r>
              <a:rPr lang="en-US" dirty="0">
                <a:solidFill>
                  <a:schemeClr val="tx1"/>
                </a:solidFill>
              </a:rPr>
              <a:t> entry was sent to following experts:</a:t>
            </a:r>
          </a:p>
          <a:p>
            <a:r>
              <a:rPr lang="en-US" dirty="0">
                <a:solidFill>
                  <a:schemeClr val="tx1"/>
                </a:solidFill>
              </a:rPr>
              <a:t>FLASH major incident</a:t>
            </a:r>
          </a:p>
          <a:p>
            <a:r>
              <a:rPr lang="en-US" dirty="0">
                <a:solidFill>
                  <a:schemeClr val="tx1"/>
                </a:solidFill>
              </a:rPr>
              <a:t>----------------------------------------------------------------</a:t>
            </a:r>
          </a:p>
          <a:p>
            <a:r>
              <a:rPr lang="en-US" dirty="0">
                <a:solidFill>
                  <a:schemeClr val="tx1"/>
                </a:solidFill>
              </a:rPr>
              <a:t>Direct link to e-logbook entry:</a:t>
            </a:r>
          </a:p>
          <a:p>
            <a:r>
              <a:rPr lang="en-US" dirty="0">
                <a:solidFill>
                  <a:schemeClr val="tx1"/>
                </a:solidFill>
              </a:rPr>
              <a:t>[URL]</a:t>
            </a:r>
          </a:p>
          <a:p>
            <a:r>
              <a:rPr lang="en-US" dirty="0">
                <a:solidFill>
                  <a:schemeClr val="tx1"/>
                </a:solidFill>
              </a:rPr>
              <a:t>----------------------------------------------------------------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1E42863-C729-A209-0B19-5BBB84591826}"/>
              </a:ext>
            </a:extLst>
          </p:cNvPr>
          <p:cNvSpPr/>
          <p:nvPr/>
        </p:nvSpPr>
        <p:spPr>
          <a:xfrm>
            <a:off x="8200196" y="2123214"/>
            <a:ext cx="2867063" cy="85571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LLM: Infrastructure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9274891-DF3A-9590-DF0C-6F16D98D0195}"/>
              </a:ext>
            </a:extLst>
          </p:cNvPr>
          <p:cNvSpPr/>
          <p:nvPr/>
        </p:nvSpPr>
        <p:spPr>
          <a:xfrm>
            <a:off x="8200196" y="4089649"/>
            <a:ext cx="2867063" cy="85571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Our Label: Other/Information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91A4301-9218-0C78-E656-C8DD05D44D82}"/>
              </a:ext>
            </a:extLst>
          </p:cNvPr>
          <p:cNvCxnSpPr>
            <a:cxnSpLocks/>
          </p:cNvCxnSpPr>
          <p:nvPr/>
        </p:nvCxnSpPr>
        <p:spPr>
          <a:xfrm flipV="1">
            <a:off x="6860066" y="2551070"/>
            <a:ext cx="1612198" cy="87793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176944D-51D4-1F6F-5754-E6D8F4CE3521}"/>
              </a:ext>
            </a:extLst>
          </p:cNvPr>
          <p:cNvCxnSpPr>
            <a:cxnSpLocks/>
          </p:cNvCxnSpPr>
          <p:nvPr/>
        </p:nvCxnSpPr>
        <p:spPr>
          <a:xfrm>
            <a:off x="6860066" y="3429000"/>
            <a:ext cx="1612198" cy="980983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87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F81F7-5E72-A20E-629A-086A10CC6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4FC77AC-5170-F137-F448-1EAD64C8626C}"/>
              </a:ext>
            </a:extLst>
          </p:cNvPr>
          <p:cNvSpPr txBox="1"/>
          <p:nvPr/>
        </p:nvSpPr>
        <p:spPr>
          <a:xfrm>
            <a:off x="294290" y="230492"/>
            <a:ext cx="79619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accent1"/>
                </a:solidFill>
              </a:rPr>
              <a:t>Conclusion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5B085A0-EB55-669B-87CE-A0D201054C31}"/>
              </a:ext>
            </a:extLst>
          </p:cNvPr>
          <p:cNvSpPr txBox="1">
            <a:spLocks/>
          </p:cNvSpPr>
          <p:nvPr/>
        </p:nvSpPr>
        <p:spPr>
          <a:xfrm>
            <a:off x="3791744" y="1283964"/>
            <a:ext cx="6552419" cy="1622216"/>
          </a:xfrm>
          <a:prstGeom prst="rect">
            <a:avLst/>
          </a:prstGeom>
        </p:spPr>
        <p:txBody>
          <a:bodyPr/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LLMs for Laser Operations</a:t>
            </a:r>
          </a:p>
          <a:p>
            <a:r>
              <a:rPr lang="en-US" dirty="0"/>
              <a:t>Issue Detection </a:t>
            </a:r>
            <a:r>
              <a:rPr lang="en-US" b="1" dirty="0"/>
              <a:t>F1 0.84</a:t>
            </a:r>
          </a:p>
          <a:p>
            <a:r>
              <a:rPr lang="en-US" dirty="0"/>
              <a:t>Issue Category Detection </a:t>
            </a:r>
            <a:r>
              <a:rPr lang="en-US" b="1" dirty="0"/>
              <a:t>macro F1 0.42</a:t>
            </a:r>
            <a:endParaRPr lang="en-DE" b="1" dirty="0"/>
          </a:p>
          <a:p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3C403D-D3E3-21DB-52CC-C3D15F6CB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1348843"/>
            <a:ext cx="2990064" cy="156677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B05011-4F3A-6A30-2ADD-BF1057BDF990}"/>
              </a:ext>
            </a:extLst>
          </p:cNvPr>
          <p:cNvSpPr txBox="1">
            <a:spLocks/>
          </p:cNvSpPr>
          <p:nvPr/>
        </p:nvSpPr>
        <p:spPr>
          <a:xfrm>
            <a:off x="542642" y="3942380"/>
            <a:ext cx="6552419" cy="1997460"/>
          </a:xfrm>
          <a:prstGeom prst="rect">
            <a:avLst/>
          </a:prstGeom>
        </p:spPr>
        <p:txBody>
          <a:bodyPr/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Developing an AI Co-Pilot for Laser Operations</a:t>
            </a:r>
          </a:p>
          <a:p>
            <a:r>
              <a:rPr lang="en-US" dirty="0"/>
              <a:t>Develop a Troubleshooting Assistant</a:t>
            </a:r>
          </a:p>
          <a:p>
            <a:r>
              <a:rPr lang="en-US" dirty="0"/>
              <a:t>Automate Reporting and Documentation</a:t>
            </a:r>
          </a:p>
          <a:p>
            <a:r>
              <a:rPr lang="en-US" dirty="0"/>
              <a:t>Build and Deploy a User-Centric Prototype</a:t>
            </a:r>
          </a:p>
          <a:p>
            <a:endParaRPr lang="en-DE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C2C4961-D19B-C7B2-EB37-B76930360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662" y="3545632"/>
            <a:ext cx="3648898" cy="364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06284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esentation.potx" id="{18C1057D-B78A-45D0-8D7D-5F19428B17D7}" vid="{3E2CC85F-48F2-40E4-AB3A-1508D746A948}"/>
    </a:ext>
  </a:extLst>
</a:theme>
</file>

<file path=ppt/theme/theme2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3270</TotalTime>
  <Words>190</Words>
  <Application>Microsoft Macintosh PowerPoint</Application>
  <PresentationFormat>Widescreen</PresentationFormat>
  <Paragraphs>38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DESY</vt:lpstr>
      <vt:lpstr>LLM-Powered Issue Analysis for High-Availability Laser Operations </vt:lpstr>
      <vt:lpstr>Can LLMs help to reduce Laser Downtime?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Ilia, Denis</dc:creator>
  <cp:lastModifiedBy>Henrik Tünnermann</cp:lastModifiedBy>
  <cp:revision>324</cp:revision>
  <dcterms:created xsi:type="dcterms:W3CDTF">2025-01-14T15:57:21Z</dcterms:created>
  <dcterms:modified xsi:type="dcterms:W3CDTF">2025-11-13T22:30:29Z</dcterms:modified>
</cp:coreProperties>
</file>