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6" r:id="rId2"/>
    <p:sldId id="2731" r:id="rId3"/>
    <p:sldId id="329" r:id="rId4"/>
    <p:sldId id="2752" r:id="rId5"/>
    <p:sldId id="2713" r:id="rId6"/>
    <p:sldId id="2750" r:id="rId7"/>
    <p:sldId id="2753" r:id="rId8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56" autoAdjust="0"/>
  </p:normalViewPr>
  <p:slideViewPr>
    <p:cSldViewPr snapToGrid="0" snapToObjects="1">
      <p:cViewPr varScale="1">
        <p:scale>
          <a:sx n="88" d="100"/>
          <a:sy n="88" d="100"/>
        </p:scale>
        <p:origin x="68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B4F8-E178-6D44-8F74-9C5CA3D759EF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A137-1BCD-224F-89BB-EF992BC660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93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 everyone. My name is Utsa, I am a PHD student in…..,  I am a data scientist by profession but here I am working in an interdisciplinary field of physics and AI. Today I'm excited to present our work on a new AI-driven approach for optical thin film coatings optimization.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A137-1BCD-224F-89BB-EF992BC6604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0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dive into the nitty-gr of our method, let’s take a moment about why this area is so important. Optical coatings are foundational technology, thus provides a huge potential for performance </a:t>
            </a:r>
            <a:r>
              <a:rPr lang="en-US" sz="9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enhncemnts</a:t>
            </a:r>
            <a:endParaRPr lang="en-US" sz="9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what makes designing these coatings so difficult? Let's start with the easy part: the forward problem.</a:t>
            </a: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"If you give me a design—a stack of layers with known materials and thicknesses—calculating its optical performance is a solved problem."</a:t>
            </a: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Fresnel </a:t>
            </a:r>
            <a:r>
              <a:rPr lang="en-US" sz="9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eq,we’ll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how light reflects and transmits at each boundary between materials, and how much phase it accumulates while traveling through each layer."</a:t>
            </a: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"But here's the challenge."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(Point to the "Inverse" arrow) 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"What if we have the desired output—the target performance—and we need to find the input? There is no simple reverse formula.“ and we depend of optimization scenario in these cases.</a:t>
            </a: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the search space is enormous, non-convex, and we're often trying to satisfy multiple conflicting goals at once, like high reflectivity and specific dispersion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methods are powerful but have key limitations. They're either very dependent on a good starting guess from an expert, or they are incredibly slow. This creates a major bottleneck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A137-1BCD-224F-89BB-EF992BC660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82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have I shown is basic…now we go beyond that…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</a:t>
            </a:r>
            <a:r>
              <a:rPr lang="en-US" dirty="0" err="1"/>
              <a:t>wgat</a:t>
            </a:r>
            <a:r>
              <a:rPr lang="en-US" dirty="0"/>
              <a:t> I am showing is a Completely new, a noble architecture, applying it for coating</a:t>
            </a:r>
          </a:p>
          <a:p>
            <a:r>
              <a:rPr lang="en-US" dirty="0"/>
              <a:t>So, tackling the whole challenge outlined and also the generalization scenarios,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A137-1BCD-224F-89BB-EF992BC660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2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avoiding local minima, not for one specific but randomize around the target area, which brings essential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A137-1BCD-224F-89BB-EF992BC660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56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perf, but </a:t>
            </a:r>
            <a:r>
              <a:rPr lang="en-US" dirty="0" err="1"/>
              <a:t>compl</a:t>
            </a:r>
            <a:r>
              <a:rPr lang="en-US" dirty="0"/>
              <a:t> new tech..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No </a:t>
            </a:r>
            <a:r>
              <a:rPr lang="en-US" dirty="0" err="1"/>
              <a:t>trianng</a:t>
            </a:r>
            <a:r>
              <a:rPr lang="en-US" dirty="0"/>
              <a:t> data (synthetic)</a:t>
            </a:r>
          </a:p>
          <a:p>
            <a:r>
              <a:rPr lang="en-US" dirty="0"/>
              <a:t>No expert know</a:t>
            </a:r>
          </a:p>
          <a:p>
            <a:r>
              <a:rPr lang="en-US" dirty="0"/>
              <a:t>From scratch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A137-1BCD-224F-89BB-EF992BC660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6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2">
            <a:extLst>
              <a:ext uri="{FF2B5EF4-FFF2-40B4-BE49-F238E27FC236}">
                <a16:creationId xmlns:a16="http://schemas.microsoft.com/office/drawing/2014/main" id="{6928BC3D-9CFD-4B43-A0B1-8AA0993DCDE8}"/>
              </a:ext>
            </a:extLst>
          </p:cNvPr>
          <p:cNvSpPr/>
          <p:nvPr userDrawn="1"/>
        </p:nvSpPr>
        <p:spPr>
          <a:xfrm>
            <a:off x="0" y="821351"/>
            <a:ext cx="9144000" cy="4003867"/>
          </a:xfrm>
          <a:prstGeom prst="rect">
            <a:avLst/>
          </a:prstGeom>
          <a:solidFill>
            <a:srgbClr val="00AFE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9" name="Gruppieren 3">
            <a:extLst>
              <a:ext uri="{FF2B5EF4-FFF2-40B4-BE49-F238E27FC236}">
                <a16:creationId xmlns:a16="http://schemas.microsoft.com/office/drawing/2014/main" id="{1DEF219F-21F7-9049-9ACF-DE04B9107273}"/>
              </a:ext>
            </a:extLst>
          </p:cNvPr>
          <p:cNvGrpSpPr/>
          <p:nvPr/>
        </p:nvGrpSpPr>
        <p:grpSpPr>
          <a:xfrm>
            <a:off x="-1" y="772869"/>
            <a:ext cx="9156883" cy="4062718"/>
            <a:chOff x="0" y="772869"/>
            <a:chExt cx="9156883" cy="4062718"/>
          </a:xfrm>
        </p:grpSpPr>
        <p:grpSp>
          <p:nvGrpSpPr>
            <p:cNvPr id="11" name="Gruppieren 26">
              <a:extLst>
                <a:ext uri="{FF2B5EF4-FFF2-40B4-BE49-F238E27FC236}">
                  <a16:creationId xmlns:a16="http://schemas.microsoft.com/office/drawing/2014/main" id="{7B24A0EE-E81D-AA4E-93EF-B2EC648D81E5}"/>
                </a:ext>
              </a:extLst>
            </p:cNvPr>
            <p:cNvGrpSpPr/>
            <p:nvPr/>
          </p:nvGrpSpPr>
          <p:grpSpPr>
            <a:xfrm>
              <a:off x="0" y="3962920"/>
              <a:ext cx="658714" cy="872667"/>
              <a:chOff x="0" y="3962920"/>
              <a:chExt cx="658714" cy="872667"/>
            </a:xfrm>
          </p:grpSpPr>
          <p:sp>
            <p:nvSpPr>
              <p:cNvPr id="16" name="Rechteck 30">
                <a:extLst>
                  <a:ext uri="{FF2B5EF4-FFF2-40B4-BE49-F238E27FC236}">
                    <a16:creationId xmlns:a16="http://schemas.microsoft.com/office/drawing/2014/main" id="{DCEBC7EE-6C50-464D-BC9A-8FF626CC6C75}"/>
                  </a:ext>
                </a:extLst>
              </p:cNvPr>
              <p:cNvSpPr/>
              <p:nvPr/>
            </p:nvSpPr>
            <p:spPr>
              <a:xfrm>
                <a:off x="439140" y="4621635"/>
                <a:ext cx="219574" cy="21395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Rechteck 31">
                <a:extLst>
                  <a:ext uri="{FF2B5EF4-FFF2-40B4-BE49-F238E27FC236}">
                    <a16:creationId xmlns:a16="http://schemas.microsoft.com/office/drawing/2014/main" id="{C8A24A7E-E0E2-5745-A738-9CB974131DF4}"/>
                  </a:ext>
                </a:extLst>
              </p:cNvPr>
              <p:cNvSpPr/>
              <p:nvPr/>
            </p:nvSpPr>
            <p:spPr>
              <a:xfrm>
                <a:off x="0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Rechteck 32">
                <a:extLst>
                  <a:ext uri="{FF2B5EF4-FFF2-40B4-BE49-F238E27FC236}">
                    <a16:creationId xmlns:a16="http://schemas.microsoft.com/office/drawing/2014/main" id="{2A354443-F757-A44C-A29F-B3FF7A1F2EEA}"/>
                  </a:ext>
                </a:extLst>
              </p:cNvPr>
              <p:cNvSpPr/>
              <p:nvPr/>
            </p:nvSpPr>
            <p:spPr>
              <a:xfrm>
                <a:off x="219574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Rechteck 33">
                <a:extLst>
                  <a:ext uri="{FF2B5EF4-FFF2-40B4-BE49-F238E27FC236}">
                    <a16:creationId xmlns:a16="http://schemas.microsoft.com/office/drawing/2014/main" id="{0AEC419F-D990-744F-9885-9A54F2A8B462}"/>
                  </a:ext>
                </a:extLst>
              </p:cNvPr>
              <p:cNvSpPr/>
              <p:nvPr/>
            </p:nvSpPr>
            <p:spPr>
              <a:xfrm>
                <a:off x="219574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Rechteck 34">
                <a:extLst>
                  <a:ext uri="{FF2B5EF4-FFF2-40B4-BE49-F238E27FC236}">
                    <a16:creationId xmlns:a16="http://schemas.microsoft.com/office/drawing/2014/main" id="{B507D86E-945D-6A44-8ED7-9A4CDFD01055}"/>
                  </a:ext>
                </a:extLst>
              </p:cNvPr>
              <p:cNvSpPr/>
              <p:nvPr/>
            </p:nvSpPr>
            <p:spPr>
              <a:xfrm>
                <a:off x="439140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Rechteck 35">
                <a:extLst>
                  <a:ext uri="{FF2B5EF4-FFF2-40B4-BE49-F238E27FC236}">
                    <a16:creationId xmlns:a16="http://schemas.microsoft.com/office/drawing/2014/main" id="{3D7F78CD-68A0-CC49-8880-77145DB18124}"/>
                  </a:ext>
                </a:extLst>
              </p:cNvPr>
              <p:cNvSpPr/>
              <p:nvPr/>
            </p:nvSpPr>
            <p:spPr>
              <a:xfrm>
                <a:off x="0" y="3962920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12" name="Gruppieren 27">
              <a:extLst>
                <a:ext uri="{FF2B5EF4-FFF2-40B4-BE49-F238E27FC236}">
                  <a16:creationId xmlns:a16="http://schemas.microsoft.com/office/drawing/2014/main" id="{0BD795FE-35AF-BD4D-9F08-C6496B8A0E41}"/>
                </a:ext>
              </a:extLst>
            </p:cNvPr>
            <p:cNvGrpSpPr/>
            <p:nvPr/>
          </p:nvGrpSpPr>
          <p:grpSpPr>
            <a:xfrm>
              <a:off x="8717304" y="772869"/>
              <a:ext cx="439579" cy="487630"/>
              <a:chOff x="8717304" y="772869"/>
              <a:chExt cx="439579" cy="487630"/>
            </a:xfrm>
          </p:grpSpPr>
          <p:sp>
            <p:nvSpPr>
              <p:cNvPr id="14" name="Rechteck 28">
                <a:extLst>
                  <a:ext uri="{FF2B5EF4-FFF2-40B4-BE49-F238E27FC236}">
                    <a16:creationId xmlns:a16="http://schemas.microsoft.com/office/drawing/2014/main" id="{B6F70102-4ADB-1A4E-A7AB-EB0C429B3A91}"/>
                  </a:ext>
                </a:extLst>
              </p:cNvPr>
              <p:cNvSpPr/>
              <p:nvPr/>
            </p:nvSpPr>
            <p:spPr>
              <a:xfrm>
                <a:off x="8937309" y="104092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Rechteck 29">
                <a:extLst>
                  <a:ext uri="{FF2B5EF4-FFF2-40B4-BE49-F238E27FC236}">
                    <a16:creationId xmlns:a16="http://schemas.microsoft.com/office/drawing/2014/main" id="{73AEBC0B-45E8-CE4A-A5F4-155582009A79}"/>
                  </a:ext>
                </a:extLst>
              </p:cNvPr>
              <p:cNvSpPr/>
              <p:nvPr/>
            </p:nvSpPr>
            <p:spPr>
              <a:xfrm>
                <a:off x="8717304" y="772869"/>
                <a:ext cx="219574" cy="268056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775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D5E6F2C-DB71-C847-8FBC-8216B218E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006" y="2661810"/>
            <a:ext cx="5335588" cy="4445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8" name="Gruppieren 4">
            <a:extLst>
              <a:ext uri="{FF2B5EF4-FFF2-40B4-BE49-F238E27FC236}">
                <a16:creationId xmlns:a16="http://schemas.microsoft.com/office/drawing/2014/main" id="{766890A6-8697-494F-907D-09159C1349FC}"/>
              </a:ext>
            </a:extLst>
          </p:cNvPr>
          <p:cNvGrpSpPr/>
          <p:nvPr userDrawn="1"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9" name="Rechteck 5">
              <a:extLst>
                <a:ext uri="{FF2B5EF4-FFF2-40B4-BE49-F238E27FC236}">
                  <a16:creationId xmlns:a16="http://schemas.microsoft.com/office/drawing/2014/main" id="{4D191C1A-9838-5B46-A44E-17B02BE019B1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30" name="Grafik 6">
              <a:extLst>
                <a:ext uri="{FF2B5EF4-FFF2-40B4-BE49-F238E27FC236}">
                  <a16:creationId xmlns:a16="http://schemas.microsoft.com/office/drawing/2014/main" id="{40C16C53-1087-C44F-BAFB-B52275EB6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6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006" y="209615"/>
            <a:ext cx="6610563" cy="35309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5006" y="1203325"/>
            <a:ext cx="4029043" cy="3276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.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“</a:t>
            </a:r>
            <a:r>
              <a:rPr lang="de-DE" dirty="0" err="1"/>
              <a:t>Increase</a:t>
            </a:r>
            <a:r>
              <a:rPr lang="de-DE" dirty="0"/>
              <a:t>/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” </a:t>
            </a:r>
            <a:r>
              <a:rPr lang="de-DE" dirty="0" err="1"/>
              <a:t>buttons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Start </a:t>
            </a:r>
            <a:r>
              <a:rPr lang="de-DE" dirty="0" err="1"/>
              <a:t>tab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2nd Level</a:t>
            </a:r>
          </a:p>
          <a:p>
            <a:pPr lvl="2"/>
            <a:r>
              <a:rPr lang="de-DE" dirty="0"/>
              <a:t>3rd Level</a:t>
            </a:r>
          </a:p>
          <a:p>
            <a:pPr lvl="3"/>
            <a:r>
              <a:rPr lang="de-DE" dirty="0"/>
              <a:t>4th Level</a:t>
            </a:r>
          </a:p>
          <a:p>
            <a:pPr lvl="4"/>
            <a:r>
              <a:rPr lang="de-DE" dirty="0"/>
              <a:t>5th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50" y="1203325"/>
            <a:ext cx="3995738" cy="3276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.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“</a:t>
            </a:r>
            <a:r>
              <a:rPr lang="de-DE" dirty="0" err="1"/>
              <a:t>Increase</a:t>
            </a:r>
            <a:r>
              <a:rPr lang="de-DE" dirty="0"/>
              <a:t>/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” </a:t>
            </a:r>
            <a:r>
              <a:rPr lang="de-DE" dirty="0" err="1"/>
              <a:t>buttons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Start </a:t>
            </a:r>
            <a:r>
              <a:rPr lang="de-DE" dirty="0" err="1"/>
              <a:t>tab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2nd Level</a:t>
            </a:r>
          </a:p>
          <a:p>
            <a:pPr lvl="2"/>
            <a:r>
              <a:rPr lang="de-DE" dirty="0"/>
              <a:t>3rd Level</a:t>
            </a:r>
          </a:p>
          <a:p>
            <a:pPr lvl="3"/>
            <a:r>
              <a:rPr lang="de-DE" dirty="0"/>
              <a:t>4th Level</a:t>
            </a:r>
          </a:p>
          <a:p>
            <a:pPr lvl="4"/>
            <a:r>
              <a:rPr lang="de-DE" dirty="0"/>
              <a:t>5th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479D-25CD-4E18-AB3E-C869A3CC2435}" type="datetime1">
              <a:rPr lang="de-DE" smtClean="0"/>
              <a:t>14.11.2025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511843-0174-254B-BF4D-01B72B79D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632314"/>
            <a:ext cx="661035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Subheadline optional,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9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006" y="209615"/>
            <a:ext cx="6610563" cy="35309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5006" y="1203325"/>
            <a:ext cx="4781763" cy="3276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.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“</a:t>
            </a:r>
            <a:r>
              <a:rPr lang="de-DE" dirty="0" err="1"/>
              <a:t>Increase</a:t>
            </a:r>
            <a:r>
              <a:rPr lang="de-DE" dirty="0"/>
              <a:t>/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” </a:t>
            </a:r>
            <a:r>
              <a:rPr lang="de-DE" dirty="0" err="1"/>
              <a:t>buttons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Start </a:t>
            </a:r>
            <a:r>
              <a:rPr lang="de-DE" dirty="0" err="1"/>
              <a:t>tab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2nd Level</a:t>
            </a:r>
          </a:p>
          <a:p>
            <a:pPr lvl="2"/>
            <a:r>
              <a:rPr lang="de-DE" dirty="0"/>
              <a:t>3rd Level</a:t>
            </a:r>
          </a:p>
          <a:p>
            <a:pPr lvl="3"/>
            <a:r>
              <a:rPr lang="de-DE" dirty="0"/>
              <a:t>4th Level</a:t>
            </a:r>
          </a:p>
          <a:p>
            <a:pPr lvl="4"/>
            <a:r>
              <a:rPr lang="de-DE" dirty="0"/>
              <a:t>5th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000-15B8-41E9-A846-AEAB21307199}" type="datetime1">
              <a:rPr lang="de-DE" smtClean="0"/>
              <a:t>14.11.2025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511843-0174-254B-BF4D-01B72B79D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632314"/>
            <a:ext cx="661035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Subheadline optional,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D4D7205-A325-C34A-A32E-D685D68FBE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21325" y="1203325"/>
            <a:ext cx="3154363" cy="32766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/>
              <a:t>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</a:t>
            </a:r>
            <a:br>
              <a:rPr lang="de-DE"/>
            </a:br>
            <a:r>
              <a:rPr lang="de-DE"/>
              <a:t>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5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, 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006" y="1198485"/>
            <a:ext cx="8247355" cy="123991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.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“</a:t>
            </a:r>
            <a:r>
              <a:rPr lang="de-DE" dirty="0" err="1"/>
              <a:t>Increase</a:t>
            </a:r>
            <a:r>
              <a:rPr lang="de-DE" dirty="0"/>
              <a:t>/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” </a:t>
            </a:r>
            <a:r>
              <a:rPr lang="de-DE" dirty="0" err="1"/>
              <a:t>buttons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Start </a:t>
            </a:r>
            <a:r>
              <a:rPr lang="de-DE" dirty="0" err="1"/>
              <a:t>tab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2nd Level</a:t>
            </a:r>
          </a:p>
          <a:p>
            <a:pPr lvl="2"/>
            <a:r>
              <a:rPr lang="de-DE" dirty="0"/>
              <a:t>3rd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C8A2-CA6A-4B40-A783-5B998AA1FDC5}" type="datetime1">
              <a:rPr lang="de-DE" smtClean="0"/>
              <a:t>14.11.2025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3D5E869-6C58-A14C-A9CE-0251C00903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975" y="2872154"/>
            <a:ext cx="4029075" cy="1607771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FE37DDF-15A9-1C44-AA2D-6D25475DBE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9950" y="2872154"/>
            <a:ext cx="3995738" cy="1607771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5AEB948-FF2D-1C41-8EBD-7FD522124E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975" y="2661240"/>
            <a:ext cx="4029075" cy="219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fpr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EEFD3CC-A139-7E4B-AAA9-C3747B6D71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9950" y="2661240"/>
            <a:ext cx="3995738" cy="2105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fpr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16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006" y="209615"/>
            <a:ext cx="6610563" cy="35309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FAEA-8362-46D6-9855-1B84A0830AEA}" type="datetime1">
              <a:rPr lang="de-DE" smtClean="0"/>
              <a:t>14.11.2025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511843-0174-254B-BF4D-01B72B79D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632314"/>
            <a:ext cx="661035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Subheadline optional,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26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47AE-3C32-453A-8432-77FF89DA7F57}" type="datetime1">
              <a:rPr lang="de-DE" smtClean="0"/>
              <a:t>14.11.2025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4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3">
            <a:extLst>
              <a:ext uri="{FF2B5EF4-FFF2-40B4-BE49-F238E27FC236}">
                <a16:creationId xmlns:a16="http://schemas.microsoft.com/office/drawing/2014/main" id="{7AF15BB8-6ABF-4162-B8AF-0EAADA2A8D4D}"/>
              </a:ext>
            </a:extLst>
          </p:cNvPr>
          <p:cNvSpPr/>
          <p:nvPr userDrawn="1"/>
        </p:nvSpPr>
        <p:spPr>
          <a:xfrm>
            <a:off x="0" y="811770"/>
            <a:ext cx="9144001" cy="4021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0D3C38-EC85-A74D-8ACA-6D4685E9B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6" y="1061339"/>
            <a:ext cx="6610563" cy="65649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Divider</a:t>
            </a:r>
            <a:r>
              <a:rPr lang="de-DE" dirty="0"/>
              <a:t>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AC2168-4C31-2346-86A2-7FD4EE86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CABD-F20F-4124-BEE5-3D0CB76D0995}" type="datetime1">
              <a:rPr lang="de-DE" smtClean="0"/>
              <a:t>14.11.2025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4327CC-1A31-1F43-8826-2A01D834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1731F4-560A-4543-96A8-09C436ED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9" name="Gruppieren 3">
            <a:extLst>
              <a:ext uri="{FF2B5EF4-FFF2-40B4-BE49-F238E27FC236}">
                <a16:creationId xmlns:a16="http://schemas.microsoft.com/office/drawing/2014/main" id="{6B31DAC7-A6AB-3540-BE8D-D30DECED8D6E}"/>
              </a:ext>
            </a:extLst>
          </p:cNvPr>
          <p:cNvGrpSpPr/>
          <p:nvPr userDrawn="1"/>
        </p:nvGrpSpPr>
        <p:grpSpPr>
          <a:xfrm>
            <a:off x="-1" y="800248"/>
            <a:ext cx="9142815" cy="4030487"/>
            <a:chOff x="0" y="800247"/>
            <a:chExt cx="9142815" cy="4030487"/>
          </a:xfrm>
        </p:grpSpPr>
        <p:grpSp>
          <p:nvGrpSpPr>
            <p:cNvPr id="10" name="Gruppieren 26">
              <a:extLst>
                <a:ext uri="{FF2B5EF4-FFF2-40B4-BE49-F238E27FC236}">
                  <a16:creationId xmlns:a16="http://schemas.microsoft.com/office/drawing/2014/main" id="{27D94F6D-5C55-3642-94AF-176774ED4C31}"/>
                </a:ext>
              </a:extLst>
            </p:cNvPr>
            <p:cNvGrpSpPr/>
            <p:nvPr/>
          </p:nvGrpSpPr>
          <p:grpSpPr>
            <a:xfrm>
              <a:off x="0" y="3955886"/>
              <a:ext cx="658714" cy="874848"/>
              <a:chOff x="0" y="3955886"/>
              <a:chExt cx="658714" cy="874848"/>
            </a:xfrm>
          </p:grpSpPr>
          <p:sp>
            <p:nvSpPr>
              <p:cNvPr id="14" name="Rechteck 30">
                <a:extLst>
                  <a:ext uri="{FF2B5EF4-FFF2-40B4-BE49-F238E27FC236}">
                    <a16:creationId xmlns:a16="http://schemas.microsoft.com/office/drawing/2014/main" id="{17DFAC1E-8357-3242-8AAB-F9DAA306D5DD}"/>
                  </a:ext>
                </a:extLst>
              </p:cNvPr>
              <p:cNvSpPr/>
              <p:nvPr/>
            </p:nvSpPr>
            <p:spPr>
              <a:xfrm>
                <a:off x="439140" y="4614601"/>
                <a:ext cx="219574" cy="216133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Rechteck 31">
                <a:extLst>
                  <a:ext uri="{FF2B5EF4-FFF2-40B4-BE49-F238E27FC236}">
                    <a16:creationId xmlns:a16="http://schemas.microsoft.com/office/drawing/2014/main" id="{517283E0-2F00-814E-A664-5A701F7EF275}"/>
                  </a:ext>
                </a:extLst>
              </p:cNvPr>
              <p:cNvSpPr/>
              <p:nvPr/>
            </p:nvSpPr>
            <p:spPr>
              <a:xfrm>
                <a:off x="0" y="4395027"/>
                <a:ext cx="219574" cy="219574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Rechteck 32">
                <a:extLst>
                  <a:ext uri="{FF2B5EF4-FFF2-40B4-BE49-F238E27FC236}">
                    <a16:creationId xmlns:a16="http://schemas.microsoft.com/office/drawing/2014/main" id="{089E6BB5-55C5-5840-9BDD-1AA42AC6EB2D}"/>
                  </a:ext>
                </a:extLst>
              </p:cNvPr>
              <p:cNvSpPr/>
              <p:nvPr/>
            </p:nvSpPr>
            <p:spPr>
              <a:xfrm>
                <a:off x="219574" y="4395027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Rechteck 33">
                <a:extLst>
                  <a:ext uri="{FF2B5EF4-FFF2-40B4-BE49-F238E27FC236}">
                    <a16:creationId xmlns:a16="http://schemas.microsoft.com/office/drawing/2014/main" id="{6187A8FA-4478-7E46-B5CC-C7BA97EB0FC8}"/>
                  </a:ext>
                </a:extLst>
              </p:cNvPr>
              <p:cNvSpPr/>
              <p:nvPr/>
            </p:nvSpPr>
            <p:spPr>
              <a:xfrm>
                <a:off x="219574" y="4175461"/>
                <a:ext cx="219574" cy="219574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Rechteck 34">
                <a:extLst>
                  <a:ext uri="{FF2B5EF4-FFF2-40B4-BE49-F238E27FC236}">
                    <a16:creationId xmlns:a16="http://schemas.microsoft.com/office/drawing/2014/main" id="{AC6B4354-4053-7D45-A1F5-E6949989601D}"/>
                  </a:ext>
                </a:extLst>
              </p:cNvPr>
              <p:cNvSpPr/>
              <p:nvPr/>
            </p:nvSpPr>
            <p:spPr>
              <a:xfrm>
                <a:off x="439140" y="4175461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Rechteck 35">
                <a:extLst>
                  <a:ext uri="{FF2B5EF4-FFF2-40B4-BE49-F238E27FC236}">
                    <a16:creationId xmlns:a16="http://schemas.microsoft.com/office/drawing/2014/main" id="{5361B11A-2E67-1842-BC63-FAC2C971AC1E}"/>
                  </a:ext>
                </a:extLst>
              </p:cNvPr>
              <p:cNvSpPr/>
              <p:nvPr/>
            </p:nvSpPr>
            <p:spPr>
              <a:xfrm>
                <a:off x="0" y="3955886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11" name="Gruppieren 27">
              <a:extLst>
                <a:ext uri="{FF2B5EF4-FFF2-40B4-BE49-F238E27FC236}">
                  <a16:creationId xmlns:a16="http://schemas.microsoft.com/office/drawing/2014/main" id="{1FFB1F16-9554-AC48-AE31-2B8A7BA5B25D}"/>
                </a:ext>
              </a:extLst>
            </p:cNvPr>
            <p:cNvGrpSpPr/>
            <p:nvPr/>
          </p:nvGrpSpPr>
          <p:grpSpPr>
            <a:xfrm>
              <a:off x="8703236" y="800247"/>
              <a:ext cx="439579" cy="439150"/>
              <a:chOff x="8703236" y="800247"/>
              <a:chExt cx="439579" cy="439150"/>
            </a:xfrm>
          </p:grpSpPr>
          <p:sp>
            <p:nvSpPr>
              <p:cNvPr id="12" name="Rechteck 28">
                <a:extLst>
                  <a:ext uri="{FF2B5EF4-FFF2-40B4-BE49-F238E27FC236}">
                    <a16:creationId xmlns:a16="http://schemas.microsoft.com/office/drawing/2014/main" id="{A57545FF-E97D-F14A-B381-9DD8ED0290CC}"/>
                  </a:ext>
                </a:extLst>
              </p:cNvPr>
              <p:cNvSpPr/>
              <p:nvPr/>
            </p:nvSpPr>
            <p:spPr>
              <a:xfrm>
                <a:off x="8923241" y="1019823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Rechteck 29">
                <a:extLst>
                  <a:ext uri="{FF2B5EF4-FFF2-40B4-BE49-F238E27FC236}">
                    <a16:creationId xmlns:a16="http://schemas.microsoft.com/office/drawing/2014/main" id="{D126FCE8-212F-E44A-95CB-F3157D2ED8E1}"/>
                  </a:ext>
                </a:extLst>
              </p:cNvPr>
              <p:cNvSpPr/>
              <p:nvPr/>
            </p:nvSpPr>
            <p:spPr>
              <a:xfrm>
                <a:off x="8703236" y="800247"/>
                <a:ext cx="219574" cy="219575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36E309E8-CB19-4241-8C43-3605020DFB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503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2">
            <a:extLst>
              <a:ext uri="{FF2B5EF4-FFF2-40B4-BE49-F238E27FC236}">
                <a16:creationId xmlns:a16="http://schemas.microsoft.com/office/drawing/2014/main" id="{6928BC3D-9CFD-4B43-A0B1-8AA0993DCDE8}"/>
              </a:ext>
            </a:extLst>
          </p:cNvPr>
          <p:cNvSpPr/>
          <p:nvPr userDrawn="1"/>
        </p:nvSpPr>
        <p:spPr>
          <a:xfrm>
            <a:off x="0" y="828385"/>
            <a:ext cx="9144000" cy="4003868"/>
          </a:xfrm>
          <a:prstGeom prst="rect">
            <a:avLst/>
          </a:prstGeom>
          <a:solidFill>
            <a:schemeClr val="accent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9" name="Gruppieren 3">
            <a:extLst>
              <a:ext uri="{FF2B5EF4-FFF2-40B4-BE49-F238E27FC236}">
                <a16:creationId xmlns:a16="http://schemas.microsoft.com/office/drawing/2014/main" id="{1DEF219F-21F7-9049-9ACF-DE04B9107273}"/>
              </a:ext>
            </a:extLst>
          </p:cNvPr>
          <p:cNvGrpSpPr/>
          <p:nvPr/>
        </p:nvGrpSpPr>
        <p:grpSpPr>
          <a:xfrm>
            <a:off x="0" y="772869"/>
            <a:ext cx="9156883" cy="4061298"/>
            <a:chOff x="0" y="772869"/>
            <a:chExt cx="9156883" cy="4061298"/>
          </a:xfrm>
        </p:grpSpPr>
        <p:grpSp>
          <p:nvGrpSpPr>
            <p:cNvPr id="11" name="Gruppieren 26">
              <a:extLst>
                <a:ext uri="{FF2B5EF4-FFF2-40B4-BE49-F238E27FC236}">
                  <a16:creationId xmlns:a16="http://schemas.microsoft.com/office/drawing/2014/main" id="{7B24A0EE-E81D-AA4E-93EF-B2EC648D81E5}"/>
                </a:ext>
              </a:extLst>
            </p:cNvPr>
            <p:cNvGrpSpPr/>
            <p:nvPr/>
          </p:nvGrpSpPr>
          <p:grpSpPr>
            <a:xfrm>
              <a:off x="0" y="3955886"/>
              <a:ext cx="658714" cy="878281"/>
              <a:chOff x="0" y="3955886"/>
              <a:chExt cx="658714" cy="878281"/>
            </a:xfrm>
          </p:grpSpPr>
          <p:sp>
            <p:nvSpPr>
              <p:cNvPr id="16" name="Rechteck 30">
                <a:extLst>
                  <a:ext uri="{FF2B5EF4-FFF2-40B4-BE49-F238E27FC236}">
                    <a16:creationId xmlns:a16="http://schemas.microsoft.com/office/drawing/2014/main" id="{DCEBC7EE-6C50-464D-BC9A-8FF626CC6C75}"/>
                  </a:ext>
                </a:extLst>
              </p:cNvPr>
              <p:cNvSpPr/>
              <p:nvPr/>
            </p:nvSpPr>
            <p:spPr>
              <a:xfrm>
                <a:off x="439140" y="4614601"/>
                <a:ext cx="219574" cy="21956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Rechteck 31">
                <a:extLst>
                  <a:ext uri="{FF2B5EF4-FFF2-40B4-BE49-F238E27FC236}">
                    <a16:creationId xmlns:a16="http://schemas.microsoft.com/office/drawing/2014/main" id="{C8A24A7E-E0E2-5745-A738-9CB974131DF4}"/>
                  </a:ext>
                </a:extLst>
              </p:cNvPr>
              <p:cNvSpPr/>
              <p:nvPr/>
            </p:nvSpPr>
            <p:spPr>
              <a:xfrm>
                <a:off x="0" y="4395027"/>
                <a:ext cx="219574" cy="219574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Rechteck 32">
                <a:extLst>
                  <a:ext uri="{FF2B5EF4-FFF2-40B4-BE49-F238E27FC236}">
                    <a16:creationId xmlns:a16="http://schemas.microsoft.com/office/drawing/2014/main" id="{2A354443-F757-A44C-A29F-B3FF7A1F2EEA}"/>
                  </a:ext>
                </a:extLst>
              </p:cNvPr>
              <p:cNvSpPr/>
              <p:nvPr/>
            </p:nvSpPr>
            <p:spPr>
              <a:xfrm>
                <a:off x="219574" y="4395027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Rechteck 33">
                <a:extLst>
                  <a:ext uri="{FF2B5EF4-FFF2-40B4-BE49-F238E27FC236}">
                    <a16:creationId xmlns:a16="http://schemas.microsoft.com/office/drawing/2014/main" id="{0AEC419F-D990-744F-9885-9A54F2A8B462}"/>
                  </a:ext>
                </a:extLst>
              </p:cNvPr>
              <p:cNvSpPr/>
              <p:nvPr/>
            </p:nvSpPr>
            <p:spPr>
              <a:xfrm>
                <a:off x="219574" y="4175461"/>
                <a:ext cx="219574" cy="219574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Rechteck 34">
                <a:extLst>
                  <a:ext uri="{FF2B5EF4-FFF2-40B4-BE49-F238E27FC236}">
                    <a16:creationId xmlns:a16="http://schemas.microsoft.com/office/drawing/2014/main" id="{B507D86E-945D-6A44-8ED7-9A4CDFD01055}"/>
                  </a:ext>
                </a:extLst>
              </p:cNvPr>
              <p:cNvSpPr/>
              <p:nvPr/>
            </p:nvSpPr>
            <p:spPr>
              <a:xfrm>
                <a:off x="439140" y="4175461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Rechteck 35">
                <a:extLst>
                  <a:ext uri="{FF2B5EF4-FFF2-40B4-BE49-F238E27FC236}">
                    <a16:creationId xmlns:a16="http://schemas.microsoft.com/office/drawing/2014/main" id="{3D7F78CD-68A0-CC49-8880-77145DB18124}"/>
                  </a:ext>
                </a:extLst>
              </p:cNvPr>
              <p:cNvSpPr/>
              <p:nvPr/>
            </p:nvSpPr>
            <p:spPr>
              <a:xfrm>
                <a:off x="0" y="3955886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12" name="Gruppieren 27">
              <a:extLst>
                <a:ext uri="{FF2B5EF4-FFF2-40B4-BE49-F238E27FC236}">
                  <a16:creationId xmlns:a16="http://schemas.microsoft.com/office/drawing/2014/main" id="{0BD795FE-35AF-BD4D-9F08-C6496B8A0E41}"/>
                </a:ext>
              </a:extLst>
            </p:cNvPr>
            <p:cNvGrpSpPr/>
            <p:nvPr/>
          </p:nvGrpSpPr>
          <p:grpSpPr>
            <a:xfrm>
              <a:off x="8717304" y="772869"/>
              <a:ext cx="439579" cy="487630"/>
              <a:chOff x="8717304" y="772869"/>
              <a:chExt cx="439579" cy="487630"/>
            </a:xfrm>
          </p:grpSpPr>
          <p:sp>
            <p:nvSpPr>
              <p:cNvPr id="14" name="Rechteck 28">
                <a:extLst>
                  <a:ext uri="{FF2B5EF4-FFF2-40B4-BE49-F238E27FC236}">
                    <a16:creationId xmlns:a16="http://schemas.microsoft.com/office/drawing/2014/main" id="{B6F70102-4ADB-1A4E-A7AB-EB0C429B3A91}"/>
                  </a:ext>
                </a:extLst>
              </p:cNvPr>
              <p:cNvSpPr/>
              <p:nvPr/>
            </p:nvSpPr>
            <p:spPr>
              <a:xfrm>
                <a:off x="8937309" y="104092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Rechteck 29">
                <a:extLst>
                  <a:ext uri="{FF2B5EF4-FFF2-40B4-BE49-F238E27FC236}">
                    <a16:creationId xmlns:a16="http://schemas.microsoft.com/office/drawing/2014/main" id="{73AEBC0B-45E8-CE4A-A5F4-155582009A79}"/>
                  </a:ext>
                </a:extLst>
              </p:cNvPr>
              <p:cNvSpPr/>
              <p:nvPr/>
            </p:nvSpPr>
            <p:spPr>
              <a:xfrm>
                <a:off x="8717304" y="772869"/>
                <a:ext cx="219574" cy="268056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775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986359"/>
            <a:ext cx="6161103" cy="58539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Contact</a:t>
            </a:r>
            <a:r>
              <a:rPr lang="de-DE" dirty="0"/>
              <a:t> Details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2" name="Gruppieren 4">
            <a:extLst>
              <a:ext uri="{FF2B5EF4-FFF2-40B4-BE49-F238E27FC236}">
                <a16:creationId xmlns:a16="http://schemas.microsoft.com/office/drawing/2014/main" id="{19F74BA6-4536-1C48-937C-E69875D2425F}"/>
              </a:ext>
            </a:extLst>
          </p:cNvPr>
          <p:cNvGrpSpPr/>
          <p:nvPr userDrawn="1"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3" name="Rechteck 5">
              <a:extLst>
                <a:ext uri="{FF2B5EF4-FFF2-40B4-BE49-F238E27FC236}">
                  <a16:creationId xmlns:a16="http://schemas.microsoft.com/office/drawing/2014/main" id="{8C62C18C-1C26-A94C-AC21-4B20A5F40B2B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4" name="Grafik 6">
              <a:extLst>
                <a:ext uri="{FF2B5EF4-FFF2-40B4-BE49-F238E27FC236}">
                  <a16:creationId xmlns:a16="http://schemas.microsoft.com/office/drawing/2014/main" id="{E4A83217-44BE-3241-BC29-F79F4C1F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504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2">
            <a:extLst>
              <a:ext uri="{FF2B5EF4-FFF2-40B4-BE49-F238E27FC236}">
                <a16:creationId xmlns:a16="http://schemas.microsoft.com/office/drawing/2014/main" id="{6928BC3D-9CFD-4B43-A0B1-8AA0993DCDE8}"/>
              </a:ext>
            </a:extLst>
          </p:cNvPr>
          <p:cNvSpPr/>
          <p:nvPr userDrawn="1"/>
        </p:nvSpPr>
        <p:spPr>
          <a:xfrm>
            <a:off x="0" y="821351"/>
            <a:ext cx="9144000" cy="4003867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D5E6F2C-DB71-C847-8FBC-8216B218E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006" y="2661810"/>
            <a:ext cx="5335588" cy="4445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2" name="Gruppieren 4">
            <a:extLst>
              <a:ext uri="{FF2B5EF4-FFF2-40B4-BE49-F238E27FC236}">
                <a16:creationId xmlns:a16="http://schemas.microsoft.com/office/drawing/2014/main" id="{EFE21568-0531-8B42-BC7D-8CEAA2A50E8F}"/>
              </a:ext>
            </a:extLst>
          </p:cNvPr>
          <p:cNvGrpSpPr/>
          <p:nvPr userDrawn="1"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3" name="Rechteck 5">
              <a:extLst>
                <a:ext uri="{FF2B5EF4-FFF2-40B4-BE49-F238E27FC236}">
                  <a16:creationId xmlns:a16="http://schemas.microsoft.com/office/drawing/2014/main" id="{9D011039-C731-9445-8850-E86FB5EEE00F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4" name="Grafik 6">
              <a:extLst>
                <a:ext uri="{FF2B5EF4-FFF2-40B4-BE49-F238E27FC236}">
                  <a16:creationId xmlns:a16="http://schemas.microsoft.com/office/drawing/2014/main" id="{85E6C57B-DBCB-5C49-96B3-D4A11BF88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26" name="Gruppieren 3">
            <a:extLst>
              <a:ext uri="{FF2B5EF4-FFF2-40B4-BE49-F238E27FC236}">
                <a16:creationId xmlns:a16="http://schemas.microsoft.com/office/drawing/2014/main" id="{7A8CE5F9-EAF6-431B-B2A2-8B3BF2BA9E65}"/>
              </a:ext>
            </a:extLst>
          </p:cNvPr>
          <p:cNvGrpSpPr/>
          <p:nvPr userDrawn="1"/>
        </p:nvGrpSpPr>
        <p:grpSpPr>
          <a:xfrm>
            <a:off x="-1" y="772869"/>
            <a:ext cx="9156883" cy="4062718"/>
            <a:chOff x="0" y="772869"/>
            <a:chExt cx="9156883" cy="4062718"/>
          </a:xfrm>
        </p:grpSpPr>
        <p:grpSp>
          <p:nvGrpSpPr>
            <p:cNvPr id="28" name="Gruppieren 26">
              <a:extLst>
                <a:ext uri="{FF2B5EF4-FFF2-40B4-BE49-F238E27FC236}">
                  <a16:creationId xmlns:a16="http://schemas.microsoft.com/office/drawing/2014/main" id="{09642B60-DF89-4EA3-99BD-7BEDA38028FD}"/>
                </a:ext>
              </a:extLst>
            </p:cNvPr>
            <p:cNvGrpSpPr/>
            <p:nvPr/>
          </p:nvGrpSpPr>
          <p:grpSpPr>
            <a:xfrm>
              <a:off x="0" y="3962920"/>
              <a:ext cx="658714" cy="872667"/>
              <a:chOff x="0" y="3962920"/>
              <a:chExt cx="658714" cy="872667"/>
            </a:xfrm>
          </p:grpSpPr>
          <p:sp>
            <p:nvSpPr>
              <p:cNvPr id="32" name="Rechteck 30">
                <a:extLst>
                  <a:ext uri="{FF2B5EF4-FFF2-40B4-BE49-F238E27FC236}">
                    <a16:creationId xmlns:a16="http://schemas.microsoft.com/office/drawing/2014/main" id="{5F802A83-6202-47E7-B0E0-C2D942FD1FA1}"/>
                  </a:ext>
                </a:extLst>
              </p:cNvPr>
              <p:cNvSpPr/>
              <p:nvPr/>
            </p:nvSpPr>
            <p:spPr>
              <a:xfrm>
                <a:off x="439140" y="4621635"/>
                <a:ext cx="219574" cy="21395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3" name="Rechteck 31">
                <a:extLst>
                  <a:ext uri="{FF2B5EF4-FFF2-40B4-BE49-F238E27FC236}">
                    <a16:creationId xmlns:a16="http://schemas.microsoft.com/office/drawing/2014/main" id="{0834C827-921F-4A6A-94FA-2760EFD39E7B}"/>
                  </a:ext>
                </a:extLst>
              </p:cNvPr>
              <p:cNvSpPr/>
              <p:nvPr/>
            </p:nvSpPr>
            <p:spPr>
              <a:xfrm>
                <a:off x="0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Rechteck 32">
                <a:extLst>
                  <a:ext uri="{FF2B5EF4-FFF2-40B4-BE49-F238E27FC236}">
                    <a16:creationId xmlns:a16="http://schemas.microsoft.com/office/drawing/2014/main" id="{6F2D783C-3753-4824-94A4-96998F52C125}"/>
                  </a:ext>
                </a:extLst>
              </p:cNvPr>
              <p:cNvSpPr/>
              <p:nvPr/>
            </p:nvSpPr>
            <p:spPr>
              <a:xfrm>
                <a:off x="219574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" name="Rechteck 33">
                <a:extLst>
                  <a:ext uri="{FF2B5EF4-FFF2-40B4-BE49-F238E27FC236}">
                    <a16:creationId xmlns:a16="http://schemas.microsoft.com/office/drawing/2014/main" id="{11BD15A2-C2E9-4366-952C-56695D2A9572}"/>
                  </a:ext>
                </a:extLst>
              </p:cNvPr>
              <p:cNvSpPr/>
              <p:nvPr/>
            </p:nvSpPr>
            <p:spPr>
              <a:xfrm>
                <a:off x="219574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" name="Rechteck 34">
                <a:extLst>
                  <a:ext uri="{FF2B5EF4-FFF2-40B4-BE49-F238E27FC236}">
                    <a16:creationId xmlns:a16="http://schemas.microsoft.com/office/drawing/2014/main" id="{9942CFB0-B7D2-4C9C-9810-B5D3100C7EB2}"/>
                  </a:ext>
                </a:extLst>
              </p:cNvPr>
              <p:cNvSpPr/>
              <p:nvPr/>
            </p:nvSpPr>
            <p:spPr>
              <a:xfrm>
                <a:off x="439140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7" name="Rechteck 35">
                <a:extLst>
                  <a:ext uri="{FF2B5EF4-FFF2-40B4-BE49-F238E27FC236}">
                    <a16:creationId xmlns:a16="http://schemas.microsoft.com/office/drawing/2014/main" id="{82D66D75-119C-46CF-98CA-59AF56DF2F08}"/>
                  </a:ext>
                </a:extLst>
              </p:cNvPr>
              <p:cNvSpPr/>
              <p:nvPr/>
            </p:nvSpPr>
            <p:spPr>
              <a:xfrm>
                <a:off x="0" y="3962920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9" name="Gruppieren 27">
              <a:extLst>
                <a:ext uri="{FF2B5EF4-FFF2-40B4-BE49-F238E27FC236}">
                  <a16:creationId xmlns:a16="http://schemas.microsoft.com/office/drawing/2014/main" id="{A798DC71-C784-4969-B875-CBD0CE8FE8F4}"/>
                </a:ext>
              </a:extLst>
            </p:cNvPr>
            <p:cNvGrpSpPr/>
            <p:nvPr/>
          </p:nvGrpSpPr>
          <p:grpSpPr>
            <a:xfrm>
              <a:off x="8717304" y="772869"/>
              <a:ext cx="439579" cy="487630"/>
              <a:chOff x="8717304" y="772869"/>
              <a:chExt cx="439579" cy="487630"/>
            </a:xfrm>
          </p:grpSpPr>
          <p:sp>
            <p:nvSpPr>
              <p:cNvPr id="30" name="Rechteck 28">
                <a:extLst>
                  <a:ext uri="{FF2B5EF4-FFF2-40B4-BE49-F238E27FC236}">
                    <a16:creationId xmlns:a16="http://schemas.microsoft.com/office/drawing/2014/main" id="{78032D8A-AC03-4C55-8EA8-B7D57266FE4C}"/>
                  </a:ext>
                </a:extLst>
              </p:cNvPr>
              <p:cNvSpPr/>
              <p:nvPr/>
            </p:nvSpPr>
            <p:spPr>
              <a:xfrm>
                <a:off x="8937309" y="104092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1" name="Rechteck 29">
                <a:extLst>
                  <a:ext uri="{FF2B5EF4-FFF2-40B4-BE49-F238E27FC236}">
                    <a16:creationId xmlns:a16="http://schemas.microsoft.com/office/drawing/2014/main" id="{48E27904-77A3-48C7-BD20-EBE311A46348}"/>
                  </a:ext>
                </a:extLst>
              </p:cNvPr>
              <p:cNvSpPr/>
              <p:nvPr/>
            </p:nvSpPr>
            <p:spPr>
              <a:xfrm>
                <a:off x="8717304" y="772869"/>
                <a:ext cx="219574" cy="268056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775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582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2">
            <a:extLst>
              <a:ext uri="{FF2B5EF4-FFF2-40B4-BE49-F238E27FC236}">
                <a16:creationId xmlns:a16="http://schemas.microsoft.com/office/drawing/2014/main" id="{6928BC3D-9CFD-4B43-A0B1-8AA0993DCDE8}"/>
              </a:ext>
            </a:extLst>
          </p:cNvPr>
          <p:cNvSpPr/>
          <p:nvPr userDrawn="1"/>
        </p:nvSpPr>
        <p:spPr>
          <a:xfrm>
            <a:off x="0" y="821351"/>
            <a:ext cx="9144000" cy="4003867"/>
          </a:xfrm>
          <a:prstGeom prst="rect">
            <a:avLst/>
          </a:prstGeom>
          <a:solidFill>
            <a:schemeClr val="accent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D5E6F2C-DB71-C847-8FBC-8216B218E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006" y="2661810"/>
            <a:ext cx="5335588" cy="4445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2" name="Gruppieren 4">
            <a:extLst>
              <a:ext uri="{FF2B5EF4-FFF2-40B4-BE49-F238E27FC236}">
                <a16:creationId xmlns:a16="http://schemas.microsoft.com/office/drawing/2014/main" id="{19F74BA6-4536-1C48-937C-E69875D2425F}"/>
              </a:ext>
            </a:extLst>
          </p:cNvPr>
          <p:cNvGrpSpPr/>
          <p:nvPr userDrawn="1"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3" name="Rechteck 5">
              <a:extLst>
                <a:ext uri="{FF2B5EF4-FFF2-40B4-BE49-F238E27FC236}">
                  <a16:creationId xmlns:a16="http://schemas.microsoft.com/office/drawing/2014/main" id="{8C62C18C-1C26-A94C-AC21-4B20A5F40B2B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4" name="Grafik 6">
              <a:extLst>
                <a:ext uri="{FF2B5EF4-FFF2-40B4-BE49-F238E27FC236}">
                  <a16:creationId xmlns:a16="http://schemas.microsoft.com/office/drawing/2014/main" id="{E4A83217-44BE-3241-BC29-F79F4C1F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26" name="Gruppieren 3">
            <a:extLst>
              <a:ext uri="{FF2B5EF4-FFF2-40B4-BE49-F238E27FC236}">
                <a16:creationId xmlns:a16="http://schemas.microsoft.com/office/drawing/2014/main" id="{CA8470D7-7BBB-4B2A-84A4-79333AB6C86D}"/>
              </a:ext>
            </a:extLst>
          </p:cNvPr>
          <p:cNvGrpSpPr/>
          <p:nvPr userDrawn="1"/>
        </p:nvGrpSpPr>
        <p:grpSpPr>
          <a:xfrm>
            <a:off x="-1" y="772869"/>
            <a:ext cx="9156883" cy="4062718"/>
            <a:chOff x="0" y="772869"/>
            <a:chExt cx="9156883" cy="4062718"/>
          </a:xfrm>
        </p:grpSpPr>
        <p:grpSp>
          <p:nvGrpSpPr>
            <p:cNvPr id="28" name="Gruppieren 26">
              <a:extLst>
                <a:ext uri="{FF2B5EF4-FFF2-40B4-BE49-F238E27FC236}">
                  <a16:creationId xmlns:a16="http://schemas.microsoft.com/office/drawing/2014/main" id="{93C3C2C4-9922-4B1D-B9E3-F75E05A6EBC3}"/>
                </a:ext>
              </a:extLst>
            </p:cNvPr>
            <p:cNvGrpSpPr/>
            <p:nvPr/>
          </p:nvGrpSpPr>
          <p:grpSpPr>
            <a:xfrm>
              <a:off x="0" y="3962920"/>
              <a:ext cx="658714" cy="872667"/>
              <a:chOff x="0" y="3962920"/>
              <a:chExt cx="658714" cy="872667"/>
            </a:xfrm>
          </p:grpSpPr>
          <p:sp>
            <p:nvSpPr>
              <p:cNvPr id="32" name="Rechteck 30">
                <a:extLst>
                  <a:ext uri="{FF2B5EF4-FFF2-40B4-BE49-F238E27FC236}">
                    <a16:creationId xmlns:a16="http://schemas.microsoft.com/office/drawing/2014/main" id="{CB76B296-A1CA-4C20-BA5A-5F46BDFAB1D8}"/>
                  </a:ext>
                </a:extLst>
              </p:cNvPr>
              <p:cNvSpPr/>
              <p:nvPr/>
            </p:nvSpPr>
            <p:spPr>
              <a:xfrm>
                <a:off x="439140" y="4621635"/>
                <a:ext cx="219574" cy="21395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3" name="Rechteck 31">
                <a:extLst>
                  <a:ext uri="{FF2B5EF4-FFF2-40B4-BE49-F238E27FC236}">
                    <a16:creationId xmlns:a16="http://schemas.microsoft.com/office/drawing/2014/main" id="{909C3626-B19B-4505-85C1-886F18815B01}"/>
                  </a:ext>
                </a:extLst>
              </p:cNvPr>
              <p:cNvSpPr/>
              <p:nvPr/>
            </p:nvSpPr>
            <p:spPr>
              <a:xfrm>
                <a:off x="0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Rechteck 32">
                <a:extLst>
                  <a:ext uri="{FF2B5EF4-FFF2-40B4-BE49-F238E27FC236}">
                    <a16:creationId xmlns:a16="http://schemas.microsoft.com/office/drawing/2014/main" id="{75B4070B-11D5-4A1A-9C04-24D6A92F5B27}"/>
                  </a:ext>
                </a:extLst>
              </p:cNvPr>
              <p:cNvSpPr/>
              <p:nvPr/>
            </p:nvSpPr>
            <p:spPr>
              <a:xfrm>
                <a:off x="219574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" name="Rechteck 33">
                <a:extLst>
                  <a:ext uri="{FF2B5EF4-FFF2-40B4-BE49-F238E27FC236}">
                    <a16:creationId xmlns:a16="http://schemas.microsoft.com/office/drawing/2014/main" id="{3821C574-DA19-4A5E-AC51-960F94EE0A7C}"/>
                  </a:ext>
                </a:extLst>
              </p:cNvPr>
              <p:cNvSpPr/>
              <p:nvPr/>
            </p:nvSpPr>
            <p:spPr>
              <a:xfrm>
                <a:off x="219574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" name="Rechteck 34">
                <a:extLst>
                  <a:ext uri="{FF2B5EF4-FFF2-40B4-BE49-F238E27FC236}">
                    <a16:creationId xmlns:a16="http://schemas.microsoft.com/office/drawing/2014/main" id="{DAF4F653-4733-4632-9896-24678761498B}"/>
                  </a:ext>
                </a:extLst>
              </p:cNvPr>
              <p:cNvSpPr/>
              <p:nvPr/>
            </p:nvSpPr>
            <p:spPr>
              <a:xfrm>
                <a:off x="439140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7" name="Rechteck 35">
                <a:extLst>
                  <a:ext uri="{FF2B5EF4-FFF2-40B4-BE49-F238E27FC236}">
                    <a16:creationId xmlns:a16="http://schemas.microsoft.com/office/drawing/2014/main" id="{F7E01C2F-0D72-4542-908B-1E97B2A148A4}"/>
                  </a:ext>
                </a:extLst>
              </p:cNvPr>
              <p:cNvSpPr/>
              <p:nvPr/>
            </p:nvSpPr>
            <p:spPr>
              <a:xfrm>
                <a:off x="0" y="3962920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9" name="Gruppieren 27">
              <a:extLst>
                <a:ext uri="{FF2B5EF4-FFF2-40B4-BE49-F238E27FC236}">
                  <a16:creationId xmlns:a16="http://schemas.microsoft.com/office/drawing/2014/main" id="{3E6C6BFD-D0CA-4CE8-97D7-19578714B0E7}"/>
                </a:ext>
              </a:extLst>
            </p:cNvPr>
            <p:cNvGrpSpPr/>
            <p:nvPr/>
          </p:nvGrpSpPr>
          <p:grpSpPr>
            <a:xfrm>
              <a:off x="8717304" y="772869"/>
              <a:ext cx="439579" cy="487630"/>
              <a:chOff x="8717304" y="772869"/>
              <a:chExt cx="439579" cy="487630"/>
            </a:xfrm>
          </p:grpSpPr>
          <p:sp>
            <p:nvSpPr>
              <p:cNvPr id="30" name="Rechteck 28">
                <a:extLst>
                  <a:ext uri="{FF2B5EF4-FFF2-40B4-BE49-F238E27FC236}">
                    <a16:creationId xmlns:a16="http://schemas.microsoft.com/office/drawing/2014/main" id="{62932960-961E-4A6D-A3C7-B2592ABEC053}"/>
                  </a:ext>
                </a:extLst>
              </p:cNvPr>
              <p:cNvSpPr/>
              <p:nvPr/>
            </p:nvSpPr>
            <p:spPr>
              <a:xfrm>
                <a:off x="8937309" y="104092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1" name="Rechteck 29">
                <a:extLst>
                  <a:ext uri="{FF2B5EF4-FFF2-40B4-BE49-F238E27FC236}">
                    <a16:creationId xmlns:a16="http://schemas.microsoft.com/office/drawing/2014/main" id="{A47EB168-6EA4-4545-8342-2ED9A42310FE}"/>
                  </a:ext>
                </a:extLst>
              </p:cNvPr>
              <p:cNvSpPr/>
              <p:nvPr/>
            </p:nvSpPr>
            <p:spPr>
              <a:xfrm>
                <a:off x="8717304" y="772869"/>
                <a:ext cx="219574" cy="268056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775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63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0EC3D30C-228B-9148-9250-FB51A9204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2960"/>
            <a:ext cx="9144000" cy="400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D5E6F2C-DB71-C847-8FBC-8216B218E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006" y="2661810"/>
            <a:ext cx="5335588" cy="4445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2" name="Gruppieren 4">
            <a:extLst>
              <a:ext uri="{FF2B5EF4-FFF2-40B4-BE49-F238E27FC236}">
                <a16:creationId xmlns:a16="http://schemas.microsoft.com/office/drawing/2014/main" id="{19F74BA6-4536-1C48-937C-E69875D2425F}"/>
              </a:ext>
            </a:extLst>
          </p:cNvPr>
          <p:cNvGrpSpPr/>
          <p:nvPr userDrawn="1"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3" name="Rechteck 5">
              <a:extLst>
                <a:ext uri="{FF2B5EF4-FFF2-40B4-BE49-F238E27FC236}">
                  <a16:creationId xmlns:a16="http://schemas.microsoft.com/office/drawing/2014/main" id="{8C62C18C-1C26-A94C-AC21-4B20A5F40B2B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4" name="Grafik 6">
              <a:extLst>
                <a:ext uri="{FF2B5EF4-FFF2-40B4-BE49-F238E27FC236}">
                  <a16:creationId xmlns:a16="http://schemas.microsoft.com/office/drawing/2014/main" id="{E4A83217-44BE-3241-BC29-F79F4C1F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28" name="Gruppieren 3">
            <a:extLst>
              <a:ext uri="{FF2B5EF4-FFF2-40B4-BE49-F238E27FC236}">
                <a16:creationId xmlns:a16="http://schemas.microsoft.com/office/drawing/2014/main" id="{57369907-23E2-451D-91AC-192DB01D274F}"/>
              </a:ext>
            </a:extLst>
          </p:cNvPr>
          <p:cNvGrpSpPr/>
          <p:nvPr userDrawn="1"/>
        </p:nvGrpSpPr>
        <p:grpSpPr>
          <a:xfrm>
            <a:off x="-1" y="772869"/>
            <a:ext cx="9156883" cy="4062718"/>
            <a:chOff x="0" y="772869"/>
            <a:chExt cx="9156883" cy="4062718"/>
          </a:xfrm>
        </p:grpSpPr>
        <p:grpSp>
          <p:nvGrpSpPr>
            <p:cNvPr id="29" name="Gruppieren 26">
              <a:extLst>
                <a:ext uri="{FF2B5EF4-FFF2-40B4-BE49-F238E27FC236}">
                  <a16:creationId xmlns:a16="http://schemas.microsoft.com/office/drawing/2014/main" id="{C4DD3191-ECB4-43CE-80DC-C7C04CEA5DDD}"/>
                </a:ext>
              </a:extLst>
            </p:cNvPr>
            <p:cNvGrpSpPr/>
            <p:nvPr/>
          </p:nvGrpSpPr>
          <p:grpSpPr>
            <a:xfrm>
              <a:off x="0" y="3962920"/>
              <a:ext cx="658714" cy="872667"/>
              <a:chOff x="0" y="3962920"/>
              <a:chExt cx="658714" cy="872667"/>
            </a:xfrm>
          </p:grpSpPr>
          <p:sp>
            <p:nvSpPr>
              <p:cNvPr id="33" name="Rechteck 30">
                <a:extLst>
                  <a:ext uri="{FF2B5EF4-FFF2-40B4-BE49-F238E27FC236}">
                    <a16:creationId xmlns:a16="http://schemas.microsoft.com/office/drawing/2014/main" id="{E7220EB7-E38F-4D8F-910A-B0782EA8835C}"/>
                  </a:ext>
                </a:extLst>
              </p:cNvPr>
              <p:cNvSpPr/>
              <p:nvPr/>
            </p:nvSpPr>
            <p:spPr>
              <a:xfrm>
                <a:off x="439140" y="4621635"/>
                <a:ext cx="219574" cy="21395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Rechteck 31">
                <a:extLst>
                  <a:ext uri="{FF2B5EF4-FFF2-40B4-BE49-F238E27FC236}">
                    <a16:creationId xmlns:a16="http://schemas.microsoft.com/office/drawing/2014/main" id="{A2F1FB70-EF82-4B23-BDAD-4B5A50565EE2}"/>
                  </a:ext>
                </a:extLst>
              </p:cNvPr>
              <p:cNvSpPr/>
              <p:nvPr/>
            </p:nvSpPr>
            <p:spPr>
              <a:xfrm>
                <a:off x="0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" name="Rechteck 32">
                <a:extLst>
                  <a:ext uri="{FF2B5EF4-FFF2-40B4-BE49-F238E27FC236}">
                    <a16:creationId xmlns:a16="http://schemas.microsoft.com/office/drawing/2014/main" id="{6F3B7278-C7A9-4C89-A26A-23EDDC7005DB}"/>
                  </a:ext>
                </a:extLst>
              </p:cNvPr>
              <p:cNvSpPr/>
              <p:nvPr/>
            </p:nvSpPr>
            <p:spPr>
              <a:xfrm>
                <a:off x="219574" y="4402061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" name="Rechteck 33">
                <a:extLst>
                  <a:ext uri="{FF2B5EF4-FFF2-40B4-BE49-F238E27FC236}">
                    <a16:creationId xmlns:a16="http://schemas.microsoft.com/office/drawing/2014/main" id="{9E1149E9-68BE-4741-9BF4-C10242B52FCC}"/>
                  </a:ext>
                </a:extLst>
              </p:cNvPr>
              <p:cNvSpPr/>
              <p:nvPr/>
            </p:nvSpPr>
            <p:spPr>
              <a:xfrm>
                <a:off x="219574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7" name="Rechteck 34">
                <a:extLst>
                  <a:ext uri="{FF2B5EF4-FFF2-40B4-BE49-F238E27FC236}">
                    <a16:creationId xmlns:a16="http://schemas.microsoft.com/office/drawing/2014/main" id="{699F117B-9C6D-45B9-BF1D-9318CCF0FBC6}"/>
                  </a:ext>
                </a:extLst>
              </p:cNvPr>
              <p:cNvSpPr/>
              <p:nvPr/>
            </p:nvSpPr>
            <p:spPr>
              <a:xfrm>
                <a:off x="439140" y="418249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8" name="Rechteck 35">
                <a:extLst>
                  <a:ext uri="{FF2B5EF4-FFF2-40B4-BE49-F238E27FC236}">
                    <a16:creationId xmlns:a16="http://schemas.microsoft.com/office/drawing/2014/main" id="{10A4BC8E-6182-401E-97F5-EA9D546A4DB6}"/>
                  </a:ext>
                </a:extLst>
              </p:cNvPr>
              <p:cNvSpPr/>
              <p:nvPr/>
            </p:nvSpPr>
            <p:spPr>
              <a:xfrm>
                <a:off x="0" y="3962920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30" name="Gruppieren 27">
              <a:extLst>
                <a:ext uri="{FF2B5EF4-FFF2-40B4-BE49-F238E27FC236}">
                  <a16:creationId xmlns:a16="http://schemas.microsoft.com/office/drawing/2014/main" id="{260BED45-EC56-42AB-8DD7-FF98C8C5A5B5}"/>
                </a:ext>
              </a:extLst>
            </p:cNvPr>
            <p:cNvGrpSpPr/>
            <p:nvPr/>
          </p:nvGrpSpPr>
          <p:grpSpPr>
            <a:xfrm>
              <a:off x="8717304" y="772869"/>
              <a:ext cx="439579" cy="487630"/>
              <a:chOff x="8717304" y="772869"/>
              <a:chExt cx="439579" cy="487630"/>
            </a:xfrm>
          </p:grpSpPr>
          <p:sp>
            <p:nvSpPr>
              <p:cNvPr id="31" name="Rechteck 28">
                <a:extLst>
                  <a:ext uri="{FF2B5EF4-FFF2-40B4-BE49-F238E27FC236}">
                    <a16:creationId xmlns:a16="http://schemas.microsoft.com/office/drawing/2014/main" id="{57EFB6F2-4392-4EB2-808A-0794CEA27848}"/>
                  </a:ext>
                </a:extLst>
              </p:cNvPr>
              <p:cNvSpPr/>
              <p:nvPr/>
            </p:nvSpPr>
            <p:spPr>
              <a:xfrm>
                <a:off x="8937309" y="104092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2" name="Rechteck 29">
                <a:extLst>
                  <a:ext uri="{FF2B5EF4-FFF2-40B4-BE49-F238E27FC236}">
                    <a16:creationId xmlns:a16="http://schemas.microsoft.com/office/drawing/2014/main" id="{5F007BD0-4216-470A-BFB0-47C2411FA450}"/>
                  </a:ext>
                </a:extLst>
              </p:cNvPr>
              <p:cNvSpPr/>
              <p:nvPr/>
            </p:nvSpPr>
            <p:spPr>
              <a:xfrm>
                <a:off x="8717304" y="772869"/>
                <a:ext cx="219574" cy="268056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775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290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2B1ABB9-96A6-5D46-ACCC-19C371249C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25501"/>
            <a:ext cx="9144000" cy="4317998"/>
          </a:xfrm>
          <a:solidFill>
            <a:schemeClr val="bg1">
              <a:lumMod val="65000"/>
            </a:schemeClr>
          </a:solidFill>
        </p:spPr>
        <p:txBody>
          <a:bodyPr vert="horz" anchor="ctr" anchorCtr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,</a:t>
            </a:r>
            <a:br>
              <a:rPr lang="de-DE"/>
            </a:b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set</a:t>
            </a:r>
            <a:r>
              <a:rPr lang="de-DE"/>
              <a:t>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background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Subheadlines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D5E6F2C-DB71-C847-8FBC-8216B218E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006" y="2661810"/>
            <a:ext cx="5335588" cy="4445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2" name="Gruppieren 4">
            <a:extLst>
              <a:ext uri="{FF2B5EF4-FFF2-40B4-BE49-F238E27FC236}">
                <a16:creationId xmlns:a16="http://schemas.microsoft.com/office/drawing/2014/main" id="{19F74BA6-4536-1C48-937C-E69875D2425F}"/>
              </a:ext>
            </a:extLst>
          </p:cNvPr>
          <p:cNvGrpSpPr/>
          <p:nvPr userDrawn="1"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3" name="Rechteck 5">
              <a:extLst>
                <a:ext uri="{FF2B5EF4-FFF2-40B4-BE49-F238E27FC236}">
                  <a16:creationId xmlns:a16="http://schemas.microsoft.com/office/drawing/2014/main" id="{8C62C18C-1C26-A94C-AC21-4B20A5F40B2B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4" name="Grafik 6">
              <a:extLst>
                <a:ext uri="{FF2B5EF4-FFF2-40B4-BE49-F238E27FC236}">
                  <a16:creationId xmlns:a16="http://schemas.microsoft.com/office/drawing/2014/main" id="{E4A83217-44BE-3241-BC29-F79F4C1F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21" name="Gruppieren 3">
            <a:extLst>
              <a:ext uri="{FF2B5EF4-FFF2-40B4-BE49-F238E27FC236}">
                <a16:creationId xmlns:a16="http://schemas.microsoft.com/office/drawing/2014/main" id="{534C7654-C091-4C9A-BAC5-2CF1BA8BD05C}"/>
              </a:ext>
            </a:extLst>
          </p:cNvPr>
          <p:cNvGrpSpPr/>
          <p:nvPr userDrawn="1"/>
        </p:nvGrpSpPr>
        <p:grpSpPr>
          <a:xfrm>
            <a:off x="-1" y="772869"/>
            <a:ext cx="9156883" cy="4372210"/>
            <a:chOff x="0" y="772869"/>
            <a:chExt cx="9156883" cy="4372210"/>
          </a:xfrm>
        </p:grpSpPr>
        <p:grpSp>
          <p:nvGrpSpPr>
            <p:cNvPr id="26" name="Gruppieren 26">
              <a:extLst>
                <a:ext uri="{FF2B5EF4-FFF2-40B4-BE49-F238E27FC236}">
                  <a16:creationId xmlns:a16="http://schemas.microsoft.com/office/drawing/2014/main" id="{D8C8A96F-B65F-4B69-8195-D68D2C7E878C}"/>
                </a:ext>
              </a:extLst>
            </p:cNvPr>
            <p:cNvGrpSpPr/>
            <p:nvPr/>
          </p:nvGrpSpPr>
          <p:grpSpPr>
            <a:xfrm>
              <a:off x="0" y="4272412"/>
              <a:ext cx="658714" cy="872667"/>
              <a:chOff x="0" y="4272412"/>
              <a:chExt cx="658714" cy="872667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7FFDD9C4-90CF-4EA3-871B-94209E648BCB}"/>
                  </a:ext>
                </a:extLst>
              </p:cNvPr>
              <p:cNvSpPr/>
              <p:nvPr/>
            </p:nvSpPr>
            <p:spPr>
              <a:xfrm>
                <a:off x="439140" y="4931127"/>
                <a:ext cx="219574" cy="21395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2227D63-9E51-4D49-8ADC-79D65187A58A}"/>
                  </a:ext>
                </a:extLst>
              </p:cNvPr>
              <p:cNvSpPr/>
              <p:nvPr/>
            </p:nvSpPr>
            <p:spPr>
              <a:xfrm>
                <a:off x="0" y="4711553"/>
                <a:ext cx="219574" cy="219574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724A8BAA-D227-48E9-8133-EEBF473A4CB4}"/>
                  </a:ext>
                </a:extLst>
              </p:cNvPr>
              <p:cNvSpPr/>
              <p:nvPr/>
            </p:nvSpPr>
            <p:spPr>
              <a:xfrm>
                <a:off x="219574" y="4711553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19C2966D-F561-42A4-A461-0BD5CD44EB0A}"/>
                  </a:ext>
                </a:extLst>
              </p:cNvPr>
              <p:cNvSpPr/>
              <p:nvPr/>
            </p:nvSpPr>
            <p:spPr>
              <a:xfrm>
                <a:off x="219574" y="4491987"/>
                <a:ext cx="219574" cy="219574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C1BD4BD8-97FD-49D7-A2D1-34D4E250CAD6}"/>
                  </a:ext>
                </a:extLst>
              </p:cNvPr>
              <p:cNvSpPr/>
              <p:nvPr/>
            </p:nvSpPr>
            <p:spPr>
              <a:xfrm>
                <a:off x="439140" y="4491987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6EE224EF-A248-4283-9C0D-AA8EED300D9B}"/>
                  </a:ext>
                </a:extLst>
              </p:cNvPr>
              <p:cNvSpPr/>
              <p:nvPr/>
            </p:nvSpPr>
            <p:spPr>
              <a:xfrm>
                <a:off x="0" y="4272412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2FE93A-D9EE-488D-8D8D-5544CF37CC8A}"/>
                </a:ext>
              </a:extLst>
            </p:cNvPr>
            <p:cNvGrpSpPr/>
            <p:nvPr/>
          </p:nvGrpSpPr>
          <p:grpSpPr>
            <a:xfrm>
              <a:off x="8717304" y="772869"/>
              <a:ext cx="439579" cy="487630"/>
              <a:chOff x="8717304" y="772869"/>
              <a:chExt cx="439579" cy="487630"/>
            </a:xfrm>
          </p:grpSpPr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D5341373-10A7-4329-A10C-0936AF792B84}"/>
                  </a:ext>
                </a:extLst>
              </p:cNvPr>
              <p:cNvSpPr/>
              <p:nvPr/>
            </p:nvSpPr>
            <p:spPr>
              <a:xfrm>
                <a:off x="8937309" y="1040925"/>
                <a:ext cx="219574" cy="219574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550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C8D2B89-B5B2-439F-BF4C-9FE1CD1AF2B2}"/>
                  </a:ext>
                </a:extLst>
              </p:cNvPr>
              <p:cNvSpPr/>
              <p:nvPr/>
            </p:nvSpPr>
            <p:spPr>
              <a:xfrm>
                <a:off x="8717304" y="772869"/>
                <a:ext cx="219574" cy="268056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rmAutofit fontScale="77500" lnSpcReduction="20000"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521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20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pos="54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2698D51-0A0E-4949-95AD-FED0910F619C}"/>
              </a:ext>
            </a:extLst>
          </p:cNvPr>
          <p:cNvSpPr/>
          <p:nvPr userDrawn="1"/>
        </p:nvSpPr>
        <p:spPr>
          <a:xfrm>
            <a:off x="-1" y="797169"/>
            <a:ext cx="9144001" cy="2766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26">
            <a:extLst>
              <a:ext uri="{FF2B5EF4-FFF2-40B4-BE49-F238E27FC236}">
                <a16:creationId xmlns:a16="http://schemas.microsoft.com/office/drawing/2014/main" id="{7B24A0EE-E81D-AA4E-93EF-B2EC648D81E5}"/>
              </a:ext>
            </a:extLst>
          </p:cNvPr>
          <p:cNvGrpSpPr/>
          <p:nvPr/>
        </p:nvGrpSpPr>
        <p:grpSpPr>
          <a:xfrm>
            <a:off x="-1" y="2672957"/>
            <a:ext cx="658714" cy="915158"/>
            <a:chOff x="0" y="3984022"/>
            <a:chExt cx="658714" cy="915158"/>
          </a:xfrm>
        </p:grpSpPr>
        <p:sp>
          <p:nvSpPr>
            <p:cNvPr id="16" name="Rechteck 30">
              <a:extLst>
                <a:ext uri="{FF2B5EF4-FFF2-40B4-BE49-F238E27FC236}">
                  <a16:creationId xmlns:a16="http://schemas.microsoft.com/office/drawing/2014/main" id="{DCEBC7EE-6C50-464D-BC9A-8FF626CC6C75}"/>
                </a:ext>
              </a:extLst>
            </p:cNvPr>
            <p:cNvSpPr/>
            <p:nvPr/>
          </p:nvSpPr>
          <p:spPr>
            <a:xfrm>
              <a:off x="439140" y="4642737"/>
              <a:ext cx="219574" cy="25644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70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" name="Rechteck 31">
              <a:extLst>
                <a:ext uri="{FF2B5EF4-FFF2-40B4-BE49-F238E27FC236}">
                  <a16:creationId xmlns:a16="http://schemas.microsoft.com/office/drawing/2014/main" id="{C8A24A7E-E0E2-5745-A738-9CB974131DF4}"/>
                </a:ext>
              </a:extLst>
            </p:cNvPr>
            <p:cNvSpPr/>
            <p:nvPr/>
          </p:nvSpPr>
          <p:spPr>
            <a:xfrm>
              <a:off x="0" y="4423163"/>
              <a:ext cx="219574" cy="219574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" name="Rechteck 32">
              <a:extLst>
                <a:ext uri="{FF2B5EF4-FFF2-40B4-BE49-F238E27FC236}">
                  <a16:creationId xmlns:a16="http://schemas.microsoft.com/office/drawing/2014/main" id="{2A354443-F757-A44C-A29F-B3FF7A1F2EEA}"/>
                </a:ext>
              </a:extLst>
            </p:cNvPr>
            <p:cNvSpPr/>
            <p:nvPr/>
          </p:nvSpPr>
          <p:spPr>
            <a:xfrm>
              <a:off x="219574" y="4423163"/>
              <a:ext cx="219574" cy="219574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" name="Rechteck 35">
              <a:extLst>
                <a:ext uri="{FF2B5EF4-FFF2-40B4-BE49-F238E27FC236}">
                  <a16:creationId xmlns:a16="http://schemas.microsoft.com/office/drawing/2014/main" id="{3D7F78CD-68A0-CC49-8880-77145DB18124}"/>
                </a:ext>
              </a:extLst>
            </p:cNvPr>
            <p:cNvSpPr/>
            <p:nvPr/>
          </p:nvSpPr>
          <p:spPr>
            <a:xfrm>
              <a:off x="0" y="3984022"/>
              <a:ext cx="219574" cy="21957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2" name="Gruppieren 27">
            <a:extLst>
              <a:ext uri="{FF2B5EF4-FFF2-40B4-BE49-F238E27FC236}">
                <a16:creationId xmlns:a16="http://schemas.microsoft.com/office/drawing/2014/main" id="{0BD795FE-35AF-BD4D-9F08-C6496B8A0E41}"/>
              </a:ext>
            </a:extLst>
          </p:cNvPr>
          <p:cNvGrpSpPr/>
          <p:nvPr/>
        </p:nvGrpSpPr>
        <p:grpSpPr>
          <a:xfrm>
            <a:off x="8717303" y="772869"/>
            <a:ext cx="439579" cy="487630"/>
            <a:chOff x="8717304" y="772869"/>
            <a:chExt cx="439579" cy="487630"/>
          </a:xfrm>
        </p:grpSpPr>
        <p:sp>
          <p:nvSpPr>
            <p:cNvPr id="14" name="Rechteck 28">
              <a:extLst>
                <a:ext uri="{FF2B5EF4-FFF2-40B4-BE49-F238E27FC236}">
                  <a16:creationId xmlns:a16="http://schemas.microsoft.com/office/drawing/2014/main" id="{B6F70102-4ADB-1A4E-A7AB-EB0C429B3A91}"/>
                </a:ext>
              </a:extLst>
            </p:cNvPr>
            <p:cNvSpPr/>
            <p:nvPr/>
          </p:nvSpPr>
          <p:spPr>
            <a:xfrm>
              <a:off x="8937309" y="1040925"/>
              <a:ext cx="219574" cy="21957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73AEBC0B-45E8-CE4A-A5F4-155582009A79}"/>
                </a:ext>
              </a:extLst>
            </p:cNvPr>
            <p:cNvSpPr/>
            <p:nvPr/>
          </p:nvSpPr>
          <p:spPr>
            <a:xfrm>
              <a:off x="8717304" y="772869"/>
              <a:ext cx="219574" cy="268056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775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D5E6F2C-DB71-C847-8FBC-8216B218E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006" y="2661810"/>
            <a:ext cx="5335588" cy="4445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8" name="Gruppieren 4">
            <a:extLst>
              <a:ext uri="{FF2B5EF4-FFF2-40B4-BE49-F238E27FC236}">
                <a16:creationId xmlns:a16="http://schemas.microsoft.com/office/drawing/2014/main" id="{766890A6-8697-494F-907D-09159C1349FC}"/>
              </a:ext>
            </a:extLst>
          </p:cNvPr>
          <p:cNvGrpSpPr/>
          <p:nvPr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9" name="Rechteck 5">
              <a:extLst>
                <a:ext uri="{FF2B5EF4-FFF2-40B4-BE49-F238E27FC236}">
                  <a16:creationId xmlns:a16="http://schemas.microsoft.com/office/drawing/2014/main" id="{4D191C1A-9838-5B46-A44E-17B02BE019B1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30" name="Grafik 6">
              <a:extLst>
                <a:ext uri="{FF2B5EF4-FFF2-40B4-BE49-F238E27FC236}">
                  <a16:creationId xmlns:a16="http://schemas.microsoft.com/office/drawing/2014/main" id="{40C16C53-1087-C44F-BAFB-B52275EB6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40" name="Gruppieren 25">
            <a:extLst>
              <a:ext uri="{FF2B5EF4-FFF2-40B4-BE49-F238E27FC236}">
                <a16:creationId xmlns:a16="http://schemas.microsoft.com/office/drawing/2014/main" id="{9C5488D1-E3EC-4653-8BF7-F7482B02986D}"/>
              </a:ext>
            </a:extLst>
          </p:cNvPr>
          <p:cNvGrpSpPr/>
          <p:nvPr userDrawn="1"/>
        </p:nvGrpSpPr>
        <p:grpSpPr>
          <a:xfrm>
            <a:off x="360000" y="3679077"/>
            <a:ext cx="8502590" cy="843504"/>
            <a:chOff x="360000" y="3679077"/>
            <a:chExt cx="8502590" cy="843504"/>
          </a:xfrm>
        </p:grpSpPr>
        <p:pic>
          <p:nvPicPr>
            <p:cNvPr id="41" name="Grafik 30">
              <a:extLst>
                <a:ext uri="{FF2B5EF4-FFF2-40B4-BE49-F238E27FC236}">
                  <a16:creationId xmlns:a16="http://schemas.microsoft.com/office/drawing/2014/main" id="{84836E44-08D0-4121-9BFA-7EC8E51EA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4289203"/>
              <a:ext cx="1294195" cy="233378"/>
            </a:xfrm>
            <a:prstGeom prst="rect">
              <a:avLst/>
            </a:prstGeom>
          </p:spPr>
        </p:pic>
        <p:pic>
          <p:nvPicPr>
            <p:cNvPr id="42" name="Grafik 31">
              <a:extLst>
                <a:ext uri="{FF2B5EF4-FFF2-40B4-BE49-F238E27FC236}">
                  <a16:creationId xmlns:a16="http://schemas.microsoft.com/office/drawing/2014/main" id="{C4F40410-B56D-49E1-9A3D-22B3CA0F1B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3915957" y="3743243"/>
              <a:ext cx="538260" cy="379346"/>
            </a:xfrm>
            <a:prstGeom prst="rect">
              <a:avLst/>
            </a:prstGeom>
          </p:spPr>
        </p:pic>
        <p:pic>
          <p:nvPicPr>
            <p:cNvPr id="43" name="Grafik 32">
              <a:extLst>
                <a:ext uri="{FF2B5EF4-FFF2-40B4-BE49-F238E27FC236}">
                  <a16:creationId xmlns:a16="http://schemas.microsoft.com/office/drawing/2014/main" id="{E5A80F6C-C0DF-4313-BDC4-F11BABAF7A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616" y="3783764"/>
              <a:ext cx="1738974" cy="291278"/>
            </a:xfrm>
            <a:prstGeom prst="rect">
              <a:avLst/>
            </a:prstGeom>
          </p:spPr>
        </p:pic>
        <p:pic>
          <p:nvPicPr>
            <p:cNvPr id="44" name="Grafik 33">
              <a:extLst>
                <a:ext uri="{FF2B5EF4-FFF2-40B4-BE49-F238E27FC236}">
                  <a16:creationId xmlns:a16="http://schemas.microsoft.com/office/drawing/2014/main" id="{7251FE4F-CE8B-4BE5-A423-5F1FBC7FB5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5574200" y="3723029"/>
              <a:ext cx="680108" cy="533602"/>
            </a:xfrm>
            <a:prstGeom prst="rect">
              <a:avLst/>
            </a:prstGeom>
          </p:spPr>
        </p:pic>
        <p:pic>
          <p:nvPicPr>
            <p:cNvPr id="45" name="Grafik 34">
              <a:extLst>
                <a:ext uri="{FF2B5EF4-FFF2-40B4-BE49-F238E27FC236}">
                  <a16:creationId xmlns:a16="http://schemas.microsoft.com/office/drawing/2014/main" id="{B77C2479-C007-47C0-B98E-200FD8F40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129" y="4030184"/>
              <a:ext cx="680108" cy="492397"/>
            </a:xfrm>
            <a:prstGeom prst="rect">
              <a:avLst/>
            </a:prstGeom>
          </p:spPr>
        </p:pic>
        <p:pic>
          <p:nvPicPr>
            <p:cNvPr id="46" name="Grafik 35">
              <a:extLst>
                <a:ext uri="{FF2B5EF4-FFF2-40B4-BE49-F238E27FC236}">
                  <a16:creationId xmlns:a16="http://schemas.microsoft.com/office/drawing/2014/main" id="{E3047EF2-F91E-42D6-AC26-AB77F132A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98" y="4117667"/>
              <a:ext cx="404914" cy="404914"/>
            </a:xfrm>
            <a:prstGeom prst="rect">
              <a:avLst/>
            </a:prstGeom>
          </p:spPr>
        </p:pic>
        <p:pic>
          <p:nvPicPr>
            <p:cNvPr id="47" name="Grafik 36">
              <a:extLst>
                <a:ext uri="{FF2B5EF4-FFF2-40B4-BE49-F238E27FC236}">
                  <a16:creationId xmlns:a16="http://schemas.microsoft.com/office/drawing/2014/main" id="{90957188-F077-4AC7-AF80-01771627A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251072"/>
              <a:ext cx="1029351" cy="271509"/>
            </a:xfrm>
            <a:prstGeom prst="rect">
              <a:avLst/>
            </a:prstGeom>
          </p:spPr>
        </p:pic>
        <p:pic>
          <p:nvPicPr>
            <p:cNvPr id="48" name="Grafik 37">
              <a:extLst>
                <a:ext uri="{FF2B5EF4-FFF2-40B4-BE49-F238E27FC236}">
                  <a16:creationId xmlns:a16="http://schemas.microsoft.com/office/drawing/2014/main" id="{7C6B3042-CD1B-4084-8EF2-43CE024C95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79077"/>
              <a:ext cx="417525" cy="417525"/>
            </a:xfrm>
            <a:prstGeom prst="rect">
              <a:avLst/>
            </a:prstGeom>
          </p:spPr>
        </p:pic>
        <p:pic>
          <p:nvPicPr>
            <p:cNvPr id="49" name="Grafik 38">
              <a:extLst>
                <a:ext uri="{FF2B5EF4-FFF2-40B4-BE49-F238E27FC236}">
                  <a16:creationId xmlns:a16="http://schemas.microsoft.com/office/drawing/2014/main" id="{FD067F5B-F20F-4C12-B5AC-6F61D21FE3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86" y="3743243"/>
              <a:ext cx="1078143" cy="37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11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2C621769-7239-2B4F-926E-85B88A7C156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95528"/>
            <a:ext cx="9144000" cy="2770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06" y="841773"/>
            <a:ext cx="6161103" cy="889374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Insert Headline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006" y="1867827"/>
            <a:ext cx="6161103" cy="58539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Insert Subheadline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  <a:p>
            <a:pPr lvl="0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D5E6F2C-DB71-C847-8FBC-8216B218E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006" y="2661810"/>
            <a:ext cx="5335588" cy="4445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(optional)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03E2DE9D-1953-6D4B-8CFA-ACCDFAA2DF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975" y="171666"/>
            <a:ext cx="2062163" cy="50323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0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de-DE"/>
              <a:t>Insert Partner Logo (optional)  </a:t>
            </a:r>
            <a:br>
              <a:rPr lang="de-DE"/>
            </a:b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</a:t>
            </a:r>
            <a:endParaRPr lang="de-DE"/>
          </a:p>
        </p:txBody>
      </p:sp>
      <p:grpSp>
        <p:nvGrpSpPr>
          <p:cNvPr id="28" name="Gruppieren 4">
            <a:extLst>
              <a:ext uri="{FF2B5EF4-FFF2-40B4-BE49-F238E27FC236}">
                <a16:creationId xmlns:a16="http://schemas.microsoft.com/office/drawing/2014/main" id="{766890A6-8697-494F-907D-09159C1349FC}"/>
              </a:ext>
            </a:extLst>
          </p:cNvPr>
          <p:cNvGrpSpPr/>
          <p:nvPr/>
        </p:nvGrpSpPr>
        <p:grpSpPr>
          <a:xfrm>
            <a:off x="5820448" y="141347"/>
            <a:ext cx="3160687" cy="558186"/>
            <a:chOff x="5820448" y="141347"/>
            <a:chExt cx="3160687" cy="558186"/>
          </a:xfrm>
        </p:grpSpPr>
        <p:sp>
          <p:nvSpPr>
            <p:cNvPr id="29" name="Rechteck 5">
              <a:extLst>
                <a:ext uri="{FF2B5EF4-FFF2-40B4-BE49-F238E27FC236}">
                  <a16:creationId xmlns:a16="http://schemas.microsoft.com/office/drawing/2014/main" id="{4D191C1A-9838-5B46-A44E-17B02BE019B1}"/>
                </a:ext>
              </a:extLst>
            </p:cNvPr>
            <p:cNvSpPr/>
            <p:nvPr/>
          </p:nvSpPr>
          <p:spPr>
            <a:xfrm>
              <a:off x="5820448" y="141347"/>
              <a:ext cx="3160687" cy="55818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30" name="Grafik 6">
              <a:extLst>
                <a:ext uri="{FF2B5EF4-FFF2-40B4-BE49-F238E27FC236}">
                  <a16:creationId xmlns:a16="http://schemas.microsoft.com/office/drawing/2014/main" id="{40C16C53-1087-C44F-BAFB-B52275EB6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1283" y="263164"/>
              <a:ext cx="2813809" cy="308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40" name="Gruppieren 25">
            <a:extLst>
              <a:ext uri="{FF2B5EF4-FFF2-40B4-BE49-F238E27FC236}">
                <a16:creationId xmlns:a16="http://schemas.microsoft.com/office/drawing/2014/main" id="{5447CFC0-AAC4-4AF2-A694-B09C28C3B80C}"/>
              </a:ext>
            </a:extLst>
          </p:cNvPr>
          <p:cNvGrpSpPr/>
          <p:nvPr userDrawn="1"/>
        </p:nvGrpSpPr>
        <p:grpSpPr>
          <a:xfrm>
            <a:off x="360000" y="3679077"/>
            <a:ext cx="8502590" cy="843504"/>
            <a:chOff x="360000" y="3679077"/>
            <a:chExt cx="8502590" cy="843504"/>
          </a:xfrm>
        </p:grpSpPr>
        <p:pic>
          <p:nvPicPr>
            <p:cNvPr id="41" name="Grafik 30">
              <a:extLst>
                <a:ext uri="{FF2B5EF4-FFF2-40B4-BE49-F238E27FC236}">
                  <a16:creationId xmlns:a16="http://schemas.microsoft.com/office/drawing/2014/main" id="{D68AA7F2-0767-4EF5-9838-3C3964409E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4289203"/>
              <a:ext cx="1294195" cy="233378"/>
            </a:xfrm>
            <a:prstGeom prst="rect">
              <a:avLst/>
            </a:prstGeom>
          </p:spPr>
        </p:pic>
        <p:pic>
          <p:nvPicPr>
            <p:cNvPr id="42" name="Grafik 31">
              <a:extLst>
                <a:ext uri="{FF2B5EF4-FFF2-40B4-BE49-F238E27FC236}">
                  <a16:creationId xmlns:a16="http://schemas.microsoft.com/office/drawing/2014/main" id="{5524EA0B-5E80-4DC2-953C-03159CE53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3915957" y="3743243"/>
              <a:ext cx="538260" cy="379346"/>
            </a:xfrm>
            <a:prstGeom prst="rect">
              <a:avLst/>
            </a:prstGeom>
          </p:spPr>
        </p:pic>
        <p:pic>
          <p:nvPicPr>
            <p:cNvPr id="43" name="Grafik 32">
              <a:extLst>
                <a:ext uri="{FF2B5EF4-FFF2-40B4-BE49-F238E27FC236}">
                  <a16:creationId xmlns:a16="http://schemas.microsoft.com/office/drawing/2014/main" id="{EA2F2148-9EB4-463E-BF57-495C9E75A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616" y="3783764"/>
              <a:ext cx="1738974" cy="291278"/>
            </a:xfrm>
            <a:prstGeom prst="rect">
              <a:avLst/>
            </a:prstGeom>
          </p:spPr>
        </p:pic>
        <p:pic>
          <p:nvPicPr>
            <p:cNvPr id="44" name="Grafik 33">
              <a:extLst>
                <a:ext uri="{FF2B5EF4-FFF2-40B4-BE49-F238E27FC236}">
                  <a16:creationId xmlns:a16="http://schemas.microsoft.com/office/drawing/2014/main" id="{B36D22A1-A73E-4671-B284-810D5DB3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rcRect/>
            <a:stretch/>
          </p:blipFill>
          <p:spPr>
            <a:xfrm>
              <a:off x="5574200" y="3723029"/>
              <a:ext cx="680108" cy="533602"/>
            </a:xfrm>
            <a:prstGeom prst="rect">
              <a:avLst/>
            </a:prstGeom>
          </p:spPr>
        </p:pic>
        <p:pic>
          <p:nvPicPr>
            <p:cNvPr id="45" name="Grafik 34">
              <a:extLst>
                <a:ext uri="{FF2B5EF4-FFF2-40B4-BE49-F238E27FC236}">
                  <a16:creationId xmlns:a16="http://schemas.microsoft.com/office/drawing/2014/main" id="{39793DF1-77E2-4857-B3EA-C4EF0D943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129" y="4030184"/>
              <a:ext cx="680108" cy="492397"/>
            </a:xfrm>
            <a:prstGeom prst="rect">
              <a:avLst/>
            </a:prstGeom>
          </p:spPr>
        </p:pic>
        <p:pic>
          <p:nvPicPr>
            <p:cNvPr id="46" name="Grafik 35">
              <a:extLst>
                <a:ext uri="{FF2B5EF4-FFF2-40B4-BE49-F238E27FC236}">
                  <a16:creationId xmlns:a16="http://schemas.microsoft.com/office/drawing/2014/main" id="{23DD0F54-26EF-4BF1-9274-A894EA30B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98" y="4117667"/>
              <a:ext cx="404914" cy="404914"/>
            </a:xfrm>
            <a:prstGeom prst="rect">
              <a:avLst/>
            </a:prstGeom>
          </p:spPr>
        </p:pic>
        <p:pic>
          <p:nvPicPr>
            <p:cNvPr id="47" name="Grafik 36">
              <a:extLst>
                <a:ext uri="{FF2B5EF4-FFF2-40B4-BE49-F238E27FC236}">
                  <a16:creationId xmlns:a16="http://schemas.microsoft.com/office/drawing/2014/main" id="{A0E9486F-804F-4773-9F55-05A4B0E94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251072"/>
              <a:ext cx="1029351" cy="271509"/>
            </a:xfrm>
            <a:prstGeom prst="rect">
              <a:avLst/>
            </a:prstGeom>
          </p:spPr>
        </p:pic>
        <p:pic>
          <p:nvPicPr>
            <p:cNvPr id="48" name="Grafik 37">
              <a:extLst>
                <a:ext uri="{FF2B5EF4-FFF2-40B4-BE49-F238E27FC236}">
                  <a16:creationId xmlns:a16="http://schemas.microsoft.com/office/drawing/2014/main" id="{4AA75C3F-3F41-43C3-9DED-A48E17E45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79077"/>
              <a:ext cx="417525" cy="417525"/>
            </a:xfrm>
            <a:prstGeom prst="rect">
              <a:avLst/>
            </a:prstGeom>
          </p:spPr>
        </p:pic>
        <p:pic>
          <p:nvPicPr>
            <p:cNvPr id="49" name="Grafik 38">
              <a:extLst>
                <a:ext uri="{FF2B5EF4-FFF2-40B4-BE49-F238E27FC236}">
                  <a16:creationId xmlns:a16="http://schemas.microsoft.com/office/drawing/2014/main" id="{5502A805-9B02-4567-AF2A-D4A2C258B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86" y="3743243"/>
              <a:ext cx="1078143" cy="372321"/>
            </a:xfrm>
            <a:prstGeom prst="rect">
              <a:avLst/>
            </a:prstGeom>
          </p:spPr>
        </p:pic>
      </p:grpSp>
      <p:grpSp>
        <p:nvGrpSpPr>
          <p:cNvPr id="31" name="Gruppieren 26">
            <a:extLst>
              <a:ext uri="{FF2B5EF4-FFF2-40B4-BE49-F238E27FC236}">
                <a16:creationId xmlns:a16="http://schemas.microsoft.com/office/drawing/2014/main" id="{FB09733C-7AD0-45A0-86FC-ED841CE7F7E6}"/>
              </a:ext>
            </a:extLst>
          </p:cNvPr>
          <p:cNvGrpSpPr/>
          <p:nvPr userDrawn="1"/>
        </p:nvGrpSpPr>
        <p:grpSpPr>
          <a:xfrm>
            <a:off x="-1" y="2672957"/>
            <a:ext cx="658714" cy="915158"/>
            <a:chOff x="0" y="3984022"/>
            <a:chExt cx="658714" cy="915158"/>
          </a:xfrm>
        </p:grpSpPr>
        <p:sp>
          <p:nvSpPr>
            <p:cNvPr id="32" name="Rechteck 30">
              <a:extLst>
                <a:ext uri="{FF2B5EF4-FFF2-40B4-BE49-F238E27FC236}">
                  <a16:creationId xmlns:a16="http://schemas.microsoft.com/office/drawing/2014/main" id="{1A7F011C-EB91-44B4-8F71-E44F10118E81}"/>
                </a:ext>
              </a:extLst>
            </p:cNvPr>
            <p:cNvSpPr/>
            <p:nvPr/>
          </p:nvSpPr>
          <p:spPr>
            <a:xfrm>
              <a:off x="439140" y="4642737"/>
              <a:ext cx="219574" cy="25644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70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" name="Rechteck 31">
              <a:extLst>
                <a:ext uri="{FF2B5EF4-FFF2-40B4-BE49-F238E27FC236}">
                  <a16:creationId xmlns:a16="http://schemas.microsoft.com/office/drawing/2014/main" id="{0595CBAD-CE8A-4BE2-BAA8-40F45913DF5F}"/>
                </a:ext>
              </a:extLst>
            </p:cNvPr>
            <p:cNvSpPr/>
            <p:nvPr/>
          </p:nvSpPr>
          <p:spPr>
            <a:xfrm>
              <a:off x="0" y="4423163"/>
              <a:ext cx="219574" cy="219574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" name="Rechteck 32">
              <a:extLst>
                <a:ext uri="{FF2B5EF4-FFF2-40B4-BE49-F238E27FC236}">
                  <a16:creationId xmlns:a16="http://schemas.microsoft.com/office/drawing/2014/main" id="{1EE89E48-7B49-4E6D-BAB1-9A8039FF1F36}"/>
                </a:ext>
              </a:extLst>
            </p:cNvPr>
            <p:cNvSpPr/>
            <p:nvPr/>
          </p:nvSpPr>
          <p:spPr>
            <a:xfrm>
              <a:off x="219574" y="4423163"/>
              <a:ext cx="219574" cy="219574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" name="Rechteck 35">
              <a:extLst>
                <a:ext uri="{FF2B5EF4-FFF2-40B4-BE49-F238E27FC236}">
                  <a16:creationId xmlns:a16="http://schemas.microsoft.com/office/drawing/2014/main" id="{0D4F8F6B-C1B7-44A1-B75F-A3B5A48EDA05}"/>
                </a:ext>
              </a:extLst>
            </p:cNvPr>
            <p:cNvSpPr/>
            <p:nvPr/>
          </p:nvSpPr>
          <p:spPr>
            <a:xfrm>
              <a:off x="0" y="3984022"/>
              <a:ext cx="219574" cy="21957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36" name="Gruppieren 27">
            <a:extLst>
              <a:ext uri="{FF2B5EF4-FFF2-40B4-BE49-F238E27FC236}">
                <a16:creationId xmlns:a16="http://schemas.microsoft.com/office/drawing/2014/main" id="{8167CE03-9CED-4AB5-9A62-7780E73D6932}"/>
              </a:ext>
            </a:extLst>
          </p:cNvPr>
          <p:cNvGrpSpPr/>
          <p:nvPr userDrawn="1"/>
        </p:nvGrpSpPr>
        <p:grpSpPr>
          <a:xfrm>
            <a:off x="8717303" y="772869"/>
            <a:ext cx="439579" cy="487630"/>
            <a:chOff x="8717304" y="772869"/>
            <a:chExt cx="439579" cy="487630"/>
          </a:xfrm>
        </p:grpSpPr>
        <p:sp>
          <p:nvSpPr>
            <p:cNvPr id="37" name="Rechteck 28">
              <a:extLst>
                <a:ext uri="{FF2B5EF4-FFF2-40B4-BE49-F238E27FC236}">
                  <a16:creationId xmlns:a16="http://schemas.microsoft.com/office/drawing/2014/main" id="{D88C517E-F1EB-495B-982D-100FB03B0C4E}"/>
                </a:ext>
              </a:extLst>
            </p:cNvPr>
            <p:cNvSpPr/>
            <p:nvPr/>
          </p:nvSpPr>
          <p:spPr>
            <a:xfrm>
              <a:off x="8937309" y="1040925"/>
              <a:ext cx="219574" cy="21957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550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" name="Rechteck 29">
              <a:extLst>
                <a:ext uri="{FF2B5EF4-FFF2-40B4-BE49-F238E27FC236}">
                  <a16:creationId xmlns:a16="http://schemas.microsoft.com/office/drawing/2014/main" id="{D42B39FD-6945-405A-BF76-5D7B2C0D3637}"/>
                </a:ext>
              </a:extLst>
            </p:cNvPr>
            <p:cNvSpPr/>
            <p:nvPr/>
          </p:nvSpPr>
          <p:spPr>
            <a:xfrm>
              <a:off x="8717304" y="772869"/>
              <a:ext cx="219574" cy="268056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rmAutofit fontScale="77500" lnSpcReduction="20000"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2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Headline, click here to edit, maximum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Edit text by clicking. Use the “Increase/decrease list level” buttons on the Start tab to switch between the set up text levels.</a:t>
            </a:r>
          </a:p>
          <a:p>
            <a:pPr lvl="1"/>
            <a:r>
              <a:rPr lang="en-US" noProof="0" dirty="0"/>
              <a:t>2nd Level</a:t>
            </a:r>
          </a:p>
          <a:p>
            <a:pPr lvl="2"/>
            <a:r>
              <a:rPr lang="en-US" noProof="0" dirty="0"/>
              <a:t>3rd Level</a:t>
            </a:r>
          </a:p>
          <a:p>
            <a:pPr lvl="3"/>
            <a:r>
              <a:rPr lang="en-US" noProof="0" dirty="0"/>
              <a:t>4th Level</a:t>
            </a:r>
          </a:p>
          <a:p>
            <a:pPr lvl="4"/>
            <a:r>
              <a:rPr lang="en-US" noProof="0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FF5B-4C63-4FE6-BF7C-575C61518758}" type="datetime1">
              <a:rPr lang="de-DE" smtClean="0"/>
              <a:t>14.11.2025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14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006" y="209614"/>
            <a:ext cx="6610563" cy="36481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.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“</a:t>
            </a:r>
            <a:r>
              <a:rPr lang="de-DE" dirty="0" err="1"/>
              <a:t>Increase</a:t>
            </a:r>
            <a:r>
              <a:rPr lang="de-DE" dirty="0"/>
              <a:t>/</a:t>
            </a:r>
            <a:r>
              <a:rPr lang="de-DE" dirty="0" err="1"/>
              <a:t>decrease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” </a:t>
            </a:r>
            <a:r>
              <a:rPr lang="de-DE" dirty="0" err="1"/>
              <a:t>buttons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Start </a:t>
            </a:r>
            <a:r>
              <a:rPr lang="de-DE" dirty="0" err="1"/>
              <a:t>tab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2nd Level</a:t>
            </a:r>
          </a:p>
          <a:p>
            <a:pPr lvl="2"/>
            <a:r>
              <a:rPr lang="de-DE" dirty="0"/>
              <a:t>3rd Level</a:t>
            </a:r>
          </a:p>
          <a:p>
            <a:pPr lvl="3"/>
            <a:r>
              <a:rPr lang="de-DE" dirty="0"/>
              <a:t>4th Level</a:t>
            </a:r>
          </a:p>
          <a:p>
            <a:pPr lvl="4"/>
            <a:r>
              <a:rPr lang="de-DE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75A9-9F53-4439-9C0C-1DE755E95041}" type="datetime1">
              <a:rPr lang="de-DE" smtClean="0"/>
              <a:t>14.11.2025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B78930-46A0-9241-8A41-FB6924B58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632314"/>
            <a:ext cx="661035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Subheadline optional,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917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758" userDrawn="1">
          <p15:clr>
            <a:srgbClr val="FBAE40"/>
          </p15:clr>
        </p15:guide>
        <p15:guide id="4" orient="horz" pos="2822" userDrawn="1">
          <p15:clr>
            <a:srgbClr val="FBAE40"/>
          </p15:clr>
        </p15:guide>
        <p15:guide id="5" pos="272" userDrawn="1">
          <p15:clr>
            <a:srgbClr val="FBAE40"/>
          </p15:clr>
        </p15:guide>
        <p15:guide id="6" pos="54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>
            <a:extLst>
              <a:ext uri="{FF2B5EF4-FFF2-40B4-BE49-F238E27FC236}">
                <a16:creationId xmlns:a16="http://schemas.microsoft.com/office/drawing/2014/main" id="{A7A68062-FDC3-CA49-B1CA-BBB6BB93E59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45889" y="283884"/>
            <a:ext cx="971641" cy="205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006" y="209614"/>
            <a:ext cx="6610563" cy="6564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Headline,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, 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006" y="1198485"/>
            <a:ext cx="8247355" cy="32914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Edit text by clicking. Use the “Increase/decrease list level” buttons on the Start tab to switch between the set up text levels.</a:t>
            </a:r>
          </a:p>
          <a:p>
            <a:pPr lvl="1"/>
            <a:r>
              <a:rPr lang="en-US" noProof="0" dirty="0"/>
              <a:t>2nd Level</a:t>
            </a:r>
          </a:p>
          <a:p>
            <a:pPr lvl="2"/>
            <a:r>
              <a:rPr lang="en-US" noProof="0" dirty="0"/>
              <a:t>3rd Level</a:t>
            </a:r>
          </a:p>
          <a:p>
            <a:pPr lvl="3"/>
            <a:r>
              <a:rPr lang="en-US" noProof="0" dirty="0"/>
              <a:t>4th Level</a:t>
            </a:r>
          </a:p>
          <a:p>
            <a:pPr lvl="4"/>
            <a:r>
              <a:rPr lang="en-US" noProof="0" dirty="0"/>
              <a:t>5th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006" y="4876800"/>
            <a:ext cx="600164" cy="2170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accent4"/>
                </a:solidFill>
              </a:defRPr>
            </a:lvl1pPr>
          </a:lstStyle>
          <a:p>
            <a:fld id="{D5CA9395-0D75-4466-B257-53D4AEDE09F9}" type="datetime1">
              <a:rPr lang="de-DE" smtClean="0"/>
              <a:pPr/>
              <a:t>14.11.2025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245" y="4887951"/>
            <a:ext cx="5691611" cy="1994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The Helmholtz Graduate School for the Structure of Matter | Insert Author here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6523" y="4876800"/>
            <a:ext cx="745838" cy="1994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aseline="0">
                <a:solidFill>
                  <a:schemeClr val="accent4"/>
                </a:solidFill>
              </a:defRPr>
            </a:lvl1pPr>
          </a:lstStyle>
          <a:p>
            <a:fld id="{89F3EED5-D3EF-E34A-8C6E-DAB733378B7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" name="Grafik 5">
            <a:extLst>
              <a:ext uri="{FF2B5EF4-FFF2-40B4-BE49-F238E27FC236}">
                <a16:creationId xmlns:a16="http://schemas.microsoft.com/office/drawing/2014/main" id="{7C69156D-B033-4E0A-91B6-D9ED27CCC5A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09" y="4939476"/>
            <a:ext cx="792380" cy="107783"/>
          </a:xfrm>
          <a:prstGeom prst="rect">
            <a:avLst/>
          </a:prstGeom>
        </p:spPr>
      </p:pic>
      <p:cxnSp>
        <p:nvCxnSpPr>
          <p:cNvPr id="11" name="Gerader Verbinder 7">
            <a:extLst>
              <a:ext uri="{FF2B5EF4-FFF2-40B4-BE49-F238E27FC236}">
                <a16:creationId xmlns:a16="http://schemas.microsoft.com/office/drawing/2014/main" id="{9E567AF4-206D-487E-BFEC-0CED0606E24C}"/>
              </a:ext>
            </a:extLst>
          </p:cNvPr>
          <p:cNvCxnSpPr/>
          <p:nvPr userDrawn="1"/>
        </p:nvCxnSpPr>
        <p:spPr>
          <a:xfrm>
            <a:off x="0" y="4823996"/>
            <a:ext cx="9144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3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84" r:id="rId4"/>
    <p:sldLayoutId id="2147483675" r:id="rId5"/>
    <p:sldLayoutId id="2147483683" r:id="rId6"/>
    <p:sldLayoutId id="2147483682" r:id="rId7"/>
    <p:sldLayoutId id="2147483662" r:id="rId8"/>
    <p:sldLayoutId id="2147483674" r:id="rId9"/>
    <p:sldLayoutId id="2147483664" r:id="rId10"/>
    <p:sldLayoutId id="2147483678" r:id="rId11"/>
    <p:sldLayoutId id="2147483677" r:id="rId12"/>
    <p:sldLayoutId id="2147483676" r:id="rId13"/>
    <p:sldLayoutId id="2147483667" r:id="rId14"/>
    <p:sldLayoutId id="2147483680" r:id="rId15"/>
    <p:sldLayoutId id="2147483681" r:id="rId16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750"/>
        </a:spcBef>
        <a:spcAft>
          <a:spcPts val="400"/>
        </a:spcAft>
        <a:buClr>
          <a:schemeClr val="accent3"/>
        </a:buClr>
        <a:buFont typeface="Wingdings" pitchFamily="2" charset="2"/>
        <a:buChar char="§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0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0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0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40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822" userDrawn="1">
          <p15:clr>
            <a:srgbClr val="F26B43"/>
          </p15:clr>
        </p15:guide>
        <p15:guide id="4" orient="horz" pos="758" userDrawn="1">
          <p15:clr>
            <a:srgbClr val="F26B43"/>
          </p15:clr>
        </p15:guide>
        <p15:guide id="5" orient="horz" pos="305" userDrawn="1">
          <p15:clr>
            <a:srgbClr val="F26B43"/>
          </p15:clr>
        </p15:guide>
        <p15:guide id="6" pos="272" userDrawn="1">
          <p15:clr>
            <a:srgbClr val="F26B43"/>
          </p15:clr>
        </p15:guide>
        <p15:guide id="7" pos="5465" userDrawn="1">
          <p15:clr>
            <a:srgbClr val="F26B43"/>
          </p15:clr>
        </p15:guide>
        <p15:guide id="8" pos="2812" userDrawn="1">
          <p15:clr>
            <a:srgbClr val="F26B43"/>
          </p15:clr>
        </p15:guide>
        <p15:guide id="9" pos="2948" userDrawn="1">
          <p15:clr>
            <a:srgbClr val="F26B43"/>
          </p15:clr>
        </p15:guide>
        <p15:guide id="10" orient="horz" pos="31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4.sv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4.sv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276493A3-8DD8-5238-7D2D-A4AC1BB6A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90" y="555103"/>
            <a:ext cx="7997210" cy="889374"/>
          </a:xfrm>
        </p:spPr>
        <p:txBody>
          <a:bodyPr/>
          <a:lstStyle/>
          <a:p>
            <a:r>
              <a:rPr lang="en-US" dirty="0"/>
              <a:t>A Differentiable Physics Model for Automated Inverse Design in Optics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B32DC-1094-071E-D9F9-448A53A8FE99}"/>
              </a:ext>
            </a:extLst>
          </p:cNvPr>
          <p:cNvSpPr txBox="1"/>
          <p:nvPr/>
        </p:nvSpPr>
        <p:spPr>
          <a:xfrm>
            <a:off x="118090" y="2819938"/>
            <a:ext cx="5418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  <a:effectLst/>
                <a:latin typeface="Inter"/>
              </a:rPr>
              <a:t>8th Round table on Deep Learning @ DESY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3B719-03D8-FF45-371A-984B5D4CA620}"/>
              </a:ext>
            </a:extLst>
          </p:cNvPr>
          <p:cNvSpPr txBox="1"/>
          <p:nvPr/>
        </p:nvSpPr>
        <p:spPr>
          <a:xfrm>
            <a:off x="118089" y="1718577"/>
            <a:ext cx="8692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Utsa Chattopadhyay</a:t>
            </a:r>
            <a:r>
              <a:rPr lang="en-US" sz="1600" b="1" baseline="30000" dirty="0">
                <a:solidFill>
                  <a:schemeClr val="bg1"/>
                </a:solidFill>
              </a:rPr>
              <a:t>1,2</a:t>
            </a:r>
            <a:r>
              <a:rPr lang="en-US" sz="1600" b="1" dirty="0">
                <a:solidFill>
                  <a:schemeClr val="bg1"/>
                </a:solidFill>
              </a:rPr>
              <a:t>, (….) , Ingmar Hartl</a:t>
            </a:r>
            <a:r>
              <a:rPr lang="en-US" sz="1600" b="1" baseline="30000" dirty="0">
                <a:solidFill>
                  <a:schemeClr val="bg1"/>
                </a:solidFill>
              </a:rPr>
              <a:t>2</a:t>
            </a:r>
            <a:r>
              <a:rPr lang="en-US" sz="1600" b="1" dirty="0">
                <a:solidFill>
                  <a:schemeClr val="bg1"/>
                </a:solidFill>
              </a:rPr>
              <a:t>, Christoph Heyl</a:t>
            </a:r>
            <a:r>
              <a:rPr lang="en-US" sz="1600" b="1" baseline="30000" dirty="0">
                <a:solidFill>
                  <a:schemeClr val="bg1"/>
                </a:solidFill>
              </a:rPr>
              <a:t>1,2</a:t>
            </a:r>
            <a:r>
              <a:rPr lang="en-US" sz="1600" b="1" dirty="0">
                <a:solidFill>
                  <a:schemeClr val="bg1"/>
                </a:solidFill>
              </a:rPr>
              <a:t>, Henrik Tünnermann</a:t>
            </a:r>
            <a:r>
              <a:rPr lang="en-US" sz="1600" b="1" baseline="30000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A1200-55E9-124A-AE46-01F8E597D0DC}"/>
              </a:ext>
            </a:extLst>
          </p:cNvPr>
          <p:cNvSpPr txBox="1"/>
          <p:nvPr/>
        </p:nvSpPr>
        <p:spPr>
          <a:xfrm>
            <a:off x="118089" y="2156464"/>
            <a:ext cx="78338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baseline="30000" dirty="0">
                <a:solidFill>
                  <a:schemeClr val="bg1"/>
                </a:solidFill>
              </a:rPr>
              <a:t>1 </a:t>
            </a:r>
            <a:r>
              <a:rPr lang="en-US" sz="1000" b="1" dirty="0">
                <a:solidFill>
                  <a:schemeClr val="bg1"/>
                </a:solidFill>
              </a:rPr>
              <a:t>Institute for Data Science Foundations, Technical University of Hamburg, Blohmstraße15, 21079, Hamburg, Germany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baseline="30000" dirty="0">
                <a:solidFill>
                  <a:schemeClr val="bg1"/>
                </a:solidFill>
              </a:rPr>
              <a:t>2 </a:t>
            </a:r>
            <a:r>
              <a:rPr lang="en-US" sz="1000" b="1" dirty="0" err="1">
                <a:solidFill>
                  <a:schemeClr val="bg1"/>
                </a:solidFill>
              </a:rPr>
              <a:t>Deutsches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Elektronen</a:t>
            </a:r>
            <a:r>
              <a:rPr lang="en-US" sz="1000" b="1" dirty="0">
                <a:solidFill>
                  <a:schemeClr val="bg1"/>
                </a:solidFill>
              </a:rPr>
              <a:t>-Synchrotron, </a:t>
            </a:r>
            <a:r>
              <a:rPr lang="en-US" sz="1000" b="1" dirty="0" err="1">
                <a:solidFill>
                  <a:schemeClr val="bg1"/>
                </a:solidFill>
              </a:rPr>
              <a:t>Notkestraße</a:t>
            </a:r>
            <a:r>
              <a:rPr lang="en-US" sz="1000" b="1" dirty="0">
                <a:solidFill>
                  <a:schemeClr val="bg1"/>
                </a:solidFill>
              </a:rPr>
              <a:t> 85, 22607, Hamburg, Germany</a:t>
            </a:r>
          </a:p>
        </p:txBody>
      </p:sp>
    </p:spTree>
    <p:extLst>
      <p:ext uri="{BB962C8B-B14F-4D97-AF65-F5344CB8AC3E}">
        <p14:creationId xmlns:p14="http://schemas.microsoft.com/office/powerpoint/2010/main" val="42410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F811-83E9-C5A7-BAE1-8CA249DC4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B490-FE11-97A2-0DE9-6BDCA35D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02" y="4771258"/>
            <a:ext cx="8843926" cy="4105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 N. Kaiser (2008). https://doi.org/10.1002/vipr.200890042.</a:t>
            </a:r>
          </a:p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A.Tikhonravov</a:t>
            </a:r>
            <a:r>
              <a:rPr lang="en-US" dirty="0">
                <a:solidFill>
                  <a:schemeClr val="tx1"/>
                </a:solidFill>
              </a:rPr>
              <a:t>, M. </a:t>
            </a:r>
            <a:r>
              <a:rPr lang="en-US" dirty="0" err="1">
                <a:solidFill>
                  <a:schemeClr val="tx1"/>
                </a:solidFill>
              </a:rPr>
              <a:t>Trubetskov</a:t>
            </a:r>
            <a:r>
              <a:rPr lang="en-US" dirty="0">
                <a:solidFill>
                  <a:schemeClr val="tx1"/>
                </a:solidFill>
              </a:rPr>
              <a:t>, G. DeBell (1996), Applied optics. 35. 5493-508. 10.1364/AO.35.005493.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371EE-0240-9A2E-23B7-E41E6EC3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2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7E3BB3D-A592-6E60-5F9E-A17115398781}"/>
              </a:ext>
            </a:extLst>
          </p:cNvPr>
          <p:cNvSpPr txBox="1">
            <a:spLocks/>
          </p:cNvSpPr>
          <p:nvPr/>
        </p:nvSpPr>
        <p:spPr>
          <a:xfrm>
            <a:off x="87702" y="207071"/>
            <a:ext cx="6523253" cy="3719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Impact of Optical Coatings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F7B63-9DCD-1C19-FB9E-BC720F2252DC}"/>
              </a:ext>
            </a:extLst>
          </p:cNvPr>
          <p:cNvSpPr txBox="1"/>
          <p:nvPr/>
        </p:nvSpPr>
        <p:spPr>
          <a:xfrm>
            <a:off x="430413" y="2480920"/>
            <a:ext cx="4141587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/>
              <a:t>The inverse problem: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514350" lvl="1" indent="-171450">
              <a:buFont typeface="Wingdings" panose="05000000000000000000" pitchFamily="2" charset="2"/>
              <a:buChar char="q"/>
            </a:pPr>
            <a:r>
              <a:rPr lang="en-US" sz="1100" dirty="0"/>
              <a:t>Forward Analysis (Easy)</a:t>
            </a:r>
          </a:p>
          <a:p>
            <a:pPr marL="514350" lvl="1" indent="-171450">
              <a:buFont typeface="Wingdings" panose="05000000000000000000" pitchFamily="2" charset="2"/>
              <a:buChar char="q"/>
            </a:pPr>
            <a:r>
              <a:rPr lang="en-US" sz="1100" dirty="0"/>
              <a:t>Inverse Design (Hard)</a:t>
            </a:r>
          </a:p>
          <a:p>
            <a:pPr marL="514350" lvl="1" indent="-171450">
              <a:buFont typeface="Wingdings" panose="05000000000000000000" pitchFamily="2" charset="2"/>
              <a:buChar char="q"/>
            </a:pPr>
            <a:endParaRPr lang="en-US" sz="1200" dirty="0"/>
          </a:p>
          <a:p>
            <a:pPr lvl="1"/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/>
              <a:t>Limitations of traditional methods: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514350" lvl="1" indent="-171450">
              <a:buFont typeface="Wingdings" panose="05000000000000000000" pitchFamily="2" charset="2"/>
              <a:buChar char="q"/>
            </a:pPr>
            <a:r>
              <a:rPr lang="en-US" sz="1100" dirty="0"/>
              <a:t>Local Optimizers (e.g., Needle Algorithm)</a:t>
            </a:r>
          </a:p>
          <a:p>
            <a:pPr marL="514350" lvl="1" indent="-171450">
              <a:buFont typeface="Wingdings" panose="05000000000000000000" pitchFamily="2" charset="2"/>
              <a:buChar char="q"/>
            </a:pPr>
            <a:r>
              <a:rPr lang="en-US" sz="1100" dirty="0"/>
              <a:t>Global Optimizers (e.g., Evolutionary Algorithms)</a:t>
            </a:r>
          </a:p>
          <a:p>
            <a:pPr marL="514350" lvl="1" indent="-171450">
              <a:buFont typeface="Wingdings" panose="05000000000000000000" pitchFamily="2" charset="2"/>
              <a:buChar char="q"/>
            </a:pPr>
            <a:r>
              <a:rPr lang="en-US" sz="1100" dirty="0"/>
              <a:t>Slow, expertise-driven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7059B-80D4-07C8-D4CD-2F4AF4AC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20" y="2571750"/>
            <a:ext cx="4517935" cy="1745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28538-EB05-0737-9B01-F3E3DBB7003C}"/>
              </a:ext>
            </a:extLst>
          </p:cNvPr>
          <p:cNvSpPr txBox="1"/>
          <p:nvPr/>
        </p:nvSpPr>
        <p:spPr>
          <a:xfrm>
            <a:off x="4053948" y="926236"/>
            <a:ext cx="4753707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A Foundational Technology</a:t>
            </a:r>
            <a:r>
              <a:rPr lang="en-US" b="1" dirty="0"/>
              <a:t>:</a:t>
            </a:r>
            <a:r>
              <a:rPr lang="en-US" sz="1200" dirty="0"/>
              <a:t> </a:t>
            </a:r>
            <a:r>
              <a:rPr lang="en-US" sz="1100" dirty="0"/>
              <a:t>Optical coatings are indispensable for controlling light in nearly every modern optical system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Huge potential for performance enhancements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E3739-9134-1961-0BA2-F96FCFCFE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57" y="993295"/>
            <a:ext cx="1622697" cy="77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53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524B9C-CF05-FEDA-B07E-B17C039F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BE434EC4-5D6C-46AE-B68A-7BF8A892ED8B}"/>
              </a:ext>
            </a:extLst>
          </p:cNvPr>
          <p:cNvSpPr/>
          <p:nvPr/>
        </p:nvSpPr>
        <p:spPr>
          <a:xfrm rot="5400000">
            <a:off x="2708802" y="1792919"/>
            <a:ext cx="1181330" cy="1169567"/>
          </a:xfrm>
          <a:prstGeom prst="trapezoid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E4CC8-1ED6-6FD9-131D-2C7655CE26EB}"/>
              </a:ext>
            </a:extLst>
          </p:cNvPr>
          <p:cNvSpPr txBox="1"/>
          <p:nvPr/>
        </p:nvSpPr>
        <p:spPr>
          <a:xfrm>
            <a:off x="2790609" y="1964573"/>
            <a:ext cx="81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 Model f</a:t>
            </a:r>
            <a:r>
              <a:rPr lang="el-GR" sz="1200" b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θ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98F5C5-2108-C5C9-A625-B51291ED41C1}"/>
              </a:ext>
            </a:extLst>
          </p:cNvPr>
          <p:cNvCxnSpPr>
            <a:cxnSpLocks/>
            <a:stCxn id="19" idx="3"/>
            <a:endCxn id="3" idx="2"/>
          </p:cNvCxnSpPr>
          <p:nvPr/>
        </p:nvCxnSpPr>
        <p:spPr>
          <a:xfrm flipV="1">
            <a:off x="2280726" y="2377703"/>
            <a:ext cx="433958" cy="1275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B96DBB-484D-2D0E-149D-CBA70252258F}"/>
              </a:ext>
            </a:extLst>
          </p:cNvPr>
          <p:cNvSpPr txBox="1"/>
          <p:nvPr/>
        </p:nvSpPr>
        <p:spPr>
          <a:xfrm>
            <a:off x="2717340" y="1248162"/>
            <a:ext cx="100548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678DA9E-FEC0-EBE0-F53C-83B85CCF3553}"/>
              </a:ext>
            </a:extLst>
          </p:cNvPr>
          <p:cNvSpPr/>
          <p:nvPr/>
        </p:nvSpPr>
        <p:spPr>
          <a:xfrm rot="5400000">
            <a:off x="3105769" y="1031356"/>
            <a:ext cx="228629" cy="124604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F3B365E3-0B95-4A55-7A1D-B873774F65DA}"/>
              </a:ext>
            </a:extLst>
          </p:cNvPr>
          <p:cNvSpPr/>
          <p:nvPr/>
        </p:nvSpPr>
        <p:spPr>
          <a:xfrm rot="16200000">
            <a:off x="5199530" y="1802392"/>
            <a:ext cx="1044793" cy="1136979"/>
          </a:xfrm>
          <a:prstGeom prst="trapezoid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en-US" sz="16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8219B8-9EA3-A93B-87F5-85679F6E856D}"/>
              </a:ext>
            </a:extLst>
          </p:cNvPr>
          <p:cNvCxnSpPr>
            <a:cxnSpLocks/>
            <a:stCxn id="12" idx="2"/>
            <a:endCxn id="21" idx="1"/>
          </p:cNvCxnSpPr>
          <p:nvPr/>
        </p:nvCxnSpPr>
        <p:spPr>
          <a:xfrm>
            <a:off x="6290416" y="2370882"/>
            <a:ext cx="381020" cy="68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D730B4-B485-85B8-2B5A-3F043CA73BEE}"/>
              </a:ext>
            </a:extLst>
          </p:cNvPr>
          <p:cNvSpPr txBox="1"/>
          <p:nvPr/>
        </p:nvSpPr>
        <p:spPr>
          <a:xfrm>
            <a:off x="5281575" y="1238798"/>
            <a:ext cx="88070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0C69C31-F1EB-0EB4-6E1C-309B42F6D1DF}"/>
              </a:ext>
            </a:extLst>
          </p:cNvPr>
          <p:cNvSpPr/>
          <p:nvPr/>
        </p:nvSpPr>
        <p:spPr>
          <a:xfrm rot="5400000">
            <a:off x="5588556" y="958800"/>
            <a:ext cx="228631" cy="1318297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7D8F79-37BA-6B08-8982-35365E40C97B}"/>
              </a:ext>
            </a:extLst>
          </p:cNvPr>
          <p:cNvCxnSpPr>
            <a:cxnSpLocks/>
            <a:stCxn id="3" idx="0"/>
            <a:endCxn id="66" idx="1"/>
          </p:cNvCxnSpPr>
          <p:nvPr/>
        </p:nvCxnSpPr>
        <p:spPr>
          <a:xfrm flipV="1">
            <a:off x="3884250" y="2368725"/>
            <a:ext cx="321250" cy="897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EA8C33-94D3-49BA-B548-255ECDDFA1EE}"/>
              </a:ext>
            </a:extLst>
          </p:cNvPr>
          <p:cNvCxnSpPr>
            <a:cxnSpLocks/>
            <a:stCxn id="66" idx="3"/>
            <a:endCxn id="12" idx="0"/>
          </p:cNvCxnSpPr>
          <p:nvPr/>
        </p:nvCxnSpPr>
        <p:spPr>
          <a:xfrm>
            <a:off x="4901873" y="2368726"/>
            <a:ext cx="251564" cy="215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B0AE27-E0DF-81BF-A68F-90E40AB65039}"/>
                  </a:ext>
                </a:extLst>
              </p:cNvPr>
              <p:cNvSpPr txBox="1"/>
              <p:nvPr/>
            </p:nvSpPr>
            <p:spPr>
              <a:xfrm>
                <a:off x="5250545" y="2127253"/>
                <a:ext cx="1147418" cy="46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Forward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0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e>
                        </m:acc>
                      </m:sub>
                    </m:sSub>
                  </m:oMath>
                </a14:m>
                <a:endParaRPr 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B0AE27-E0DF-81BF-A68F-90E40AB65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45" y="2127253"/>
                <a:ext cx="1147418" cy="467564"/>
              </a:xfrm>
              <a:prstGeom prst="rect">
                <a:avLst/>
              </a:prstGeom>
              <a:blipFill>
                <a:blip r:embed="rId3"/>
                <a:stretch>
                  <a:fillRect t="-2597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20BEA-780D-0FC7-CD10-EFB8F5244204}"/>
              </a:ext>
            </a:extLst>
          </p:cNvPr>
          <p:cNvSpPr/>
          <p:nvPr/>
        </p:nvSpPr>
        <p:spPr>
          <a:xfrm>
            <a:off x="1589526" y="1904324"/>
            <a:ext cx="691200" cy="972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028FC3-8F3C-BE6F-3378-60B723B3FBB8}"/>
              </a:ext>
            </a:extLst>
          </p:cNvPr>
          <p:cNvSpPr/>
          <p:nvPr/>
        </p:nvSpPr>
        <p:spPr>
          <a:xfrm>
            <a:off x="6671436" y="1907522"/>
            <a:ext cx="696374" cy="940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52A4B5A-60D9-43A6-0629-62D08D447E51}"/>
              </a:ext>
            </a:extLst>
          </p:cNvPr>
          <p:cNvSpPr/>
          <p:nvPr/>
        </p:nvSpPr>
        <p:spPr>
          <a:xfrm>
            <a:off x="4205500" y="1646538"/>
            <a:ext cx="696374" cy="14443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C6757A7-F48E-A09F-0BCD-FACA94679975}"/>
              </a:ext>
            </a:extLst>
          </p:cNvPr>
          <p:cNvSpPr txBox="1"/>
          <p:nvPr/>
        </p:nvSpPr>
        <p:spPr>
          <a:xfrm rot="5400000">
            <a:off x="3854074" y="2204667"/>
            <a:ext cx="13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Multilayer stack characteristics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E5268C7-C57C-E996-7F1F-EDA3CE3DE050}"/>
              </a:ext>
            </a:extLst>
          </p:cNvPr>
          <p:cNvSpPr txBox="1"/>
          <p:nvPr/>
        </p:nvSpPr>
        <p:spPr>
          <a:xfrm>
            <a:off x="6747030" y="2968368"/>
            <a:ext cx="93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Optical Properties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45DADD-91F3-A308-DCB3-C20567284464}"/>
              </a:ext>
            </a:extLst>
          </p:cNvPr>
          <p:cNvSpPr txBox="1"/>
          <p:nvPr/>
        </p:nvSpPr>
        <p:spPr>
          <a:xfrm>
            <a:off x="1589526" y="2961114"/>
            <a:ext cx="96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Optical Properties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3B3E98D3-8763-4469-E027-6D63A8B114B5}"/>
              </a:ext>
            </a:extLst>
          </p:cNvPr>
          <p:cNvSpPr/>
          <p:nvPr/>
        </p:nvSpPr>
        <p:spPr>
          <a:xfrm rot="16200000">
            <a:off x="4449962" y="1360735"/>
            <a:ext cx="286778" cy="3992582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633154-E75D-E60E-832C-F8FD2D7CA69A}"/>
                  </a:ext>
                </a:extLst>
              </p:cNvPr>
              <p:cNvSpPr txBox="1"/>
              <p:nvPr/>
            </p:nvSpPr>
            <p:spPr>
              <a:xfrm>
                <a:off x="4051173" y="3591616"/>
                <a:ext cx="96483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Loss -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l-GR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θ</a:t>
                </a:r>
                <a:r>
                  <a:rPr lang="en-US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633154-E75D-E60E-832C-F8FD2D7CA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73" y="3591616"/>
                <a:ext cx="964835" cy="276999"/>
              </a:xfrm>
              <a:prstGeom prst="rect">
                <a:avLst/>
              </a:prstGeom>
              <a:blipFill>
                <a:blip r:embed="rId4"/>
                <a:stretch>
                  <a:fillRect l="-633" t="-2174" r="-18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>
            <a:extLst>
              <a:ext uri="{FF2B5EF4-FFF2-40B4-BE49-F238E27FC236}">
                <a16:creationId xmlns:a16="http://schemas.microsoft.com/office/drawing/2014/main" id="{7A768B78-BA48-822F-449D-C967125D8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738" y="2278578"/>
            <a:ext cx="191426" cy="16408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B1BA10E-E408-ECB7-6810-1D4E8D15D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8951" y="3193215"/>
            <a:ext cx="206098" cy="1902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7C01978-AD83-10D0-4311-A0E33FDB8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5507" y="2306433"/>
            <a:ext cx="191426" cy="1640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400D42-83CC-BC75-FD65-D613031A11EA}"/>
              </a:ext>
            </a:extLst>
          </p:cNvPr>
          <p:cNvSpPr txBox="1"/>
          <p:nvPr/>
        </p:nvSpPr>
        <p:spPr>
          <a:xfrm>
            <a:off x="197942" y="297129"/>
            <a:ext cx="551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Autoencoder-based optimization </a:t>
            </a:r>
          </a:p>
          <a:p>
            <a:endParaRPr lang="en-US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564F2B5-C26B-1280-008E-5A127A510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7005" y="4310831"/>
            <a:ext cx="4969989" cy="3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9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CD31-F436-C769-48BE-5DFC63C0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4C37B502-D90D-8539-34E1-2D709F53FFE7}"/>
              </a:ext>
            </a:extLst>
          </p:cNvPr>
          <p:cNvSpPr/>
          <p:nvPr/>
        </p:nvSpPr>
        <p:spPr>
          <a:xfrm rot="5400000">
            <a:off x="3347712" y="1792919"/>
            <a:ext cx="1181330" cy="1169567"/>
          </a:xfrm>
          <a:prstGeom prst="trapezoid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8A294-F550-4646-BDC3-835060EC0B4B}"/>
              </a:ext>
            </a:extLst>
          </p:cNvPr>
          <p:cNvSpPr txBox="1"/>
          <p:nvPr/>
        </p:nvSpPr>
        <p:spPr>
          <a:xfrm>
            <a:off x="3429519" y="1964573"/>
            <a:ext cx="81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 Model f</a:t>
            </a:r>
            <a:r>
              <a:rPr lang="el-GR" sz="1200" b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θ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B6F87F-E8E3-B2C4-86AA-EB85614D5B8E}"/>
              </a:ext>
            </a:extLst>
          </p:cNvPr>
          <p:cNvCxnSpPr>
            <a:cxnSpLocks/>
            <a:stCxn id="19" idx="3"/>
            <a:endCxn id="34" idx="2"/>
          </p:cNvCxnSpPr>
          <p:nvPr/>
        </p:nvCxnSpPr>
        <p:spPr>
          <a:xfrm>
            <a:off x="2033214" y="2365154"/>
            <a:ext cx="492506" cy="357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B5DF0F-BA38-D145-25E9-B9BA4EFF6376}"/>
              </a:ext>
            </a:extLst>
          </p:cNvPr>
          <p:cNvSpPr txBox="1"/>
          <p:nvPr/>
        </p:nvSpPr>
        <p:spPr>
          <a:xfrm>
            <a:off x="3356250" y="1248162"/>
            <a:ext cx="100548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C363970-971A-08B4-2B13-6ADA38FC2BCC}"/>
              </a:ext>
            </a:extLst>
          </p:cNvPr>
          <p:cNvSpPr/>
          <p:nvPr/>
        </p:nvSpPr>
        <p:spPr>
          <a:xfrm rot="5400000">
            <a:off x="3744679" y="1031356"/>
            <a:ext cx="228629" cy="124604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49605575-2D85-ADC8-6258-B0783AAE3050}"/>
              </a:ext>
            </a:extLst>
          </p:cNvPr>
          <p:cNvSpPr/>
          <p:nvPr/>
        </p:nvSpPr>
        <p:spPr>
          <a:xfrm rot="16200000">
            <a:off x="5838440" y="1802392"/>
            <a:ext cx="1044793" cy="1136979"/>
          </a:xfrm>
          <a:prstGeom prst="trapezoid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en-US" sz="16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42E13B-24FE-7005-0CCD-3409C5ADECDA}"/>
              </a:ext>
            </a:extLst>
          </p:cNvPr>
          <p:cNvCxnSpPr>
            <a:cxnSpLocks/>
            <a:stCxn id="12" idx="2"/>
            <a:endCxn id="21" idx="1"/>
          </p:cNvCxnSpPr>
          <p:nvPr/>
        </p:nvCxnSpPr>
        <p:spPr>
          <a:xfrm>
            <a:off x="6929326" y="2370882"/>
            <a:ext cx="381020" cy="68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ECE6BB-6910-78B2-B693-CC122B773D66}"/>
              </a:ext>
            </a:extLst>
          </p:cNvPr>
          <p:cNvSpPr txBox="1"/>
          <p:nvPr/>
        </p:nvSpPr>
        <p:spPr>
          <a:xfrm>
            <a:off x="5920485" y="1238798"/>
            <a:ext cx="88070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30553894-E6B8-05F5-30D8-AF159E3D8303}"/>
              </a:ext>
            </a:extLst>
          </p:cNvPr>
          <p:cNvSpPr/>
          <p:nvPr/>
        </p:nvSpPr>
        <p:spPr>
          <a:xfrm rot="5400000">
            <a:off x="6227466" y="958800"/>
            <a:ext cx="228631" cy="1318297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C92D19-4BE5-0B88-2B78-981C2259EB45}"/>
              </a:ext>
            </a:extLst>
          </p:cNvPr>
          <p:cNvCxnSpPr>
            <a:cxnSpLocks/>
            <a:stCxn id="3" idx="0"/>
            <a:endCxn id="66" idx="1"/>
          </p:cNvCxnSpPr>
          <p:nvPr/>
        </p:nvCxnSpPr>
        <p:spPr>
          <a:xfrm flipV="1">
            <a:off x="4523160" y="2368725"/>
            <a:ext cx="321250" cy="897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90E4BD-AD2D-296A-7381-86978ED000E1}"/>
              </a:ext>
            </a:extLst>
          </p:cNvPr>
          <p:cNvCxnSpPr>
            <a:cxnSpLocks/>
            <a:stCxn id="66" idx="3"/>
            <a:endCxn id="12" idx="0"/>
          </p:cNvCxnSpPr>
          <p:nvPr/>
        </p:nvCxnSpPr>
        <p:spPr>
          <a:xfrm>
            <a:off x="5540783" y="2368726"/>
            <a:ext cx="251564" cy="215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368144-BDA5-2499-692B-01F00C4B24CF}"/>
                  </a:ext>
                </a:extLst>
              </p:cNvPr>
              <p:cNvSpPr txBox="1"/>
              <p:nvPr/>
            </p:nvSpPr>
            <p:spPr>
              <a:xfrm>
                <a:off x="5889455" y="2127253"/>
                <a:ext cx="1147418" cy="46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Forward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0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0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e>
                        </m:acc>
                      </m:sub>
                    </m:sSub>
                  </m:oMath>
                </a14:m>
                <a:endParaRPr 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368144-BDA5-2499-692B-01F00C4B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55" y="2127253"/>
                <a:ext cx="1147418" cy="467564"/>
              </a:xfrm>
              <a:prstGeom prst="rect">
                <a:avLst/>
              </a:prstGeom>
              <a:blipFill>
                <a:blip r:embed="rId3"/>
                <a:stretch>
                  <a:fillRect t="-2597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D19192-E9F6-8380-7630-7CE5EB5E443A}"/>
              </a:ext>
            </a:extLst>
          </p:cNvPr>
          <p:cNvSpPr/>
          <p:nvPr/>
        </p:nvSpPr>
        <p:spPr>
          <a:xfrm>
            <a:off x="1342014" y="1879022"/>
            <a:ext cx="691200" cy="972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CD234D-1186-BCB9-017B-5637C1402238}"/>
              </a:ext>
            </a:extLst>
          </p:cNvPr>
          <p:cNvSpPr/>
          <p:nvPr/>
        </p:nvSpPr>
        <p:spPr>
          <a:xfrm>
            <a:off x="7310346" y="1907522"/>
            <a:ext cx="696374" cy="940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F6C63C3-2CFB-DCC3-7216-3B32A6DEB7B1}"/>
              </a:ext>
            </a:extLst>
          </p:cNvPr>
          <p:cNvSpPr/>
          <p:nvPr/>
        </p:nvSpPr>
        <p:spPr>
          <a:xfrm>
            <a:off x="4844410" y="1646538"/>
            <a:ext cx="696374" cy="14443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48DA40-48AC-416C-14A6-47969508ACA8}"/>
              </a:ext>
            </a:extLst>
          </p:cNvPr>
          <p:cNvSpPr txBox="1"/>
          <p:nvPr/>
        </p:nvSpPr>
        <p:spPr>
          <a:xfrm rot="5400000">
            <a:off x="4492984" y="2204667"/>
            <a:ext cx="13733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Multilayer stack characteristics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B9259BA-D088-154F-88E6-E3D87921BC92}"/>
              </a:ext>
            </a:extLst>
          </p:cNvPr>
          <p:cNvSpPr txBox="1"/>
          <p:nvPr/>
        </p:nvSpPr>
        <p:spPr>
          <a:xfrm>
            <a:off x="7385940" y="2968368"/>
            <a:ext cx="93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Optical Properties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216E03-6C49-257A-0B50-D22656BAD0A0}"/>
              </a:ext>
            </a:extLst>
          </p:cNvPr>
          <p:cNvSpPr txBox="1"/>
          <p:nvPr/>
        </p:nvSpPr>
        <p:spPr>
          <a:xfrm>
            <a:off x="1355642" y="2968368"/>
            <a:ext cx="96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Optical Properties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0B37AC38-D905-C6C2-AB77-712D90C1A293}"/>
              </a:ext>
            </a:extLst>
          </p:cNvPr>
          <p:cNvSpPr/>
          <p:nvPr/>
        </p:nvSpPr>
        <p:spPr>
          <a:xfrm rot="16200000">
            <a:off x="5088872" y="1360735"/>
            <a:ext cx="286778" cy="3992582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7B9BA2-8AAD-CB01-DF8F-B74CC0E32767}"/>
                  </a:ext>
                </a:extLst>
              </p:cNvPr>
              <p:cNvSpPr txBox="1"/>
              <p:nvPr/>
            </p:nvSpPr>
            <p:spPr>
              <a:xfrm>
                <a:off x="4690083" y="3591616"/>
                <a:ext cx="96483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Loss -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l-GR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θ</a:t>
                </a:r>
                <a:r>
                  <a:rPr lang="en-US" sz="1200" i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7B9BA2-8AAD-CB01-DF8F-B74CC0E3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083" y="3591616"/>
                <a:ext cx="964835" cy="276999"/>
              </a:xfrm>
              <a:prstGeom prst="rect">
                <a:avLst/>
              </a:prstGeom>
              <a:blipFill>
                <a:blip r:embed="rId4"/>
                <a:stretch>
                  <a:fillRect t="-2174" r="-188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>
            <a:extLst>
              <a:ext uri="{FF2B5EF4-FFF2-40B4-BE49-F238E27FC236}">
                <a16:creationId xmlns:a16="http://schemas.microsoft.com/office/drawing/2014/main" id="{FB53CC28-6A79-899E-D0DF-61AD4A6EF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0927" y="2291520"/>
            <a:ext cx="191426" cy="16408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CA5B52DD-93E1-7AD1-0B1D-B91ED63B3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7861" y="3193215"/>
            <a:ext cx="206098" cy="1902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3A52F02-D9DB-1ADE-3F95-3A9F5DC0E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4417" y="2306433"/>
            <a:ext cx="191426" cy="1640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9E5B99C-C171-B760-97AC-DE0D3C7293A8}"/>
              </a:ext>
            </a:extLst>
          </p:cNvPr>
          <p:cNvSpPr txBox="1"/>
          <p:nvPr/>
        </p:nvSpPr>
        <p:spPr>
          <a:xfrm>
            <a:off x="161566" y="293474"/>
            <a:ext cx="35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Autoencoder working principle</a:t>
            </a:r>
            <a:endParaRPr lang="en-US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4BE3F4-0338-7215-8AEA-EE5CF3DA9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0183" y="4226213"/>
            <a:ext cx="4404416" cy="32653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28F9D2-76E4-1E73-019E-9B37101A8F38}"/>
              </a:ext>
            </a:extLst>
          </p:cNvPr>
          <p:cNvCxnSpPr>
            <a:cxnSpLocks/>
            <a:stCxn id="34" idx="0"/>
            <a:endCxn id="3" idx="2"/>
          </p:cNvCxnSpPr>
          <p:nvPr/>
        </p:nvCxnSpPr>
        <p:spPr>
          <a:xfrm>
            <a:off x="2922373" y="2368725"/>
            <a:ext cx="431221" cy="897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AC9F78-EC2C-EBAC-8CEE-AEA8FF5C2595}"/>
              </a:ext>
            </a:extLst>
          </p:cNvPr>
          <p:cNvSpPr/>
          <p:nvPr/>
        </p:nvSpPr>
        <p:spPr>
          <a:xfrm rot="5400000">
            <a:off x="2147351" y="2170398"/>
            <a:ext cx="1153391" cy="39665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Randomizing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    data</a:t>
            </a:r>
          </a:p>
        </p:txBody>
      </p:sp>
    </p:spTree>
    <p:extLst>
      <p:ext uri="{BB962C8B-B14F-4D97-AF65-F5344CB8AC3E}">
        <p14:creationId xmlns:p14="http://schemas.microsoft.com/office/powerpoint/2010/main" val="215646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17185-EED9-BC45-EDB3-B7D23F01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AD147-F8AB-F081-BD81-94C1BC30464F}"/>
              </a:ext>
            </a:extLst>
          </p:cNvPr>
          <p:cNvSpPr txBox="1"/>
          <p:nvPr/>
        </p:nvSpPr>
        <p:spPr>
          <a:xfrm>
            <a:off x="57410" y="109396"/>
            <a:ext cx="4942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noProof="0" dirty="0">
                <a:solidFill>
                  <a:schemeClr val="accent1"/>
                </a:solidFill>
              </a:rPr>
              <a:t>Experimental results – Complex Designs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5F633-FFA2-92C4-48BC-1E7111A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97" y="1104977"/>
            <a:ext cx="7407941" cy="33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6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4B27A-5E1F-39A9-DD4A-1659E93F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7FE78-5A06-63F4-1889-5A8016D5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47AE-3C32-453A-8432-77FF89DA7F57}" type="datetime1">
              <a:rPr lang="de-DE" smtClean="0"/>
              <a:t>14.11.2025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1F59D-890F-3438-F4D5-2F66F3E2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4EA43-8B0D-6253-E213-EF2D1448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6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8E033-6850-5CAA-9758-9DEAA2AA2E14}"/>
              </a:ext>
            </a:extLst>
          </p:cNvPr>
          <p:cNvSpPr txBox="1"/>
          <p:nvPr/>
        </p:nvSpPr>
        <p:spPr>
          <a:xfrm>
            <a:off x="290005" y="1610125"/>
            <a:ext cx="4574929" cy="22621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b="1" dirty="0"/>
              <a:t>Key Achievements:</a:t>
            </a:r>
            <a:endParaRPr lang="en-US" dirty="0"/>
          </a:p>
          <a:p>
            <a:br>
              <a:rPr lang="en-US" dirty="0"/>
            </a:br>
            <a:endParaRPr lang="en-US" sz="1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Developed a novel AI framework</a:t>
            </a:r>
            <a:r>
              <a:rPr lang="en-US" sz="1000" b="1" dirty="0"/>
              <a:t>: </a:t>
            </a:r>
            <a:r>
              <a:rPr lang="en-US" sz="1000" dirty="0"/>
              <a:t>Physics-informed autoencoder for inverse design </a:t>
            </a:r>
          </a:p>
          <a:p>
            <a:pPr marL="628650" lvl="1" indent="-285750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Eliminated need for prior data and expert knowledge</a:t>
            </a:r>
            <a:r>
              <a:rPr lang="en-US" sz="1200" dirty="0"/>
              <a:t>: </a:t>
            </a:r>
            <a:r>
              <a:rPr lang="en-US" sz="1000" dirty="0"/>
              <a:t>Our model designs from first principles (physics)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Achieved state-of-the-art performance</a:t>
            </a:r>
            <a:r>
              <a:rPr lang="en-US" sz="1200" dirty="0"/>
              <a:t>: </a:t>
            </a:r>
            <a:r>
              <a:rPr lang="en-US" sz="1000" dirty="0"/>
              <a:t>Successfully designed a complex, multi-objective chirped mirror matching the performance of expert-driven commercial software.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A4E30-1828-E4D4-91A6-8E4CBAA1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9" y="806930"/>
            <a:ext cx="438693" cy="438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3E5D26-685D-322A-E164-1E7F3DB4A9FB}"/>
              </a:ext>
            </a:extLst>
          </p:cNvPr>
          <p:cNvSpPr txBox="1"/>
          <p:nvPr/>
        </p:nvSpPr>
        <p:spPr>
          <a:xfrm>
            <a:off x="126522" y="277397"/>
            <a:ext cx="4574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n-lt"/>
                <a:ea typeface="Cambria" panose="02040503050406030204" pitchFamily="18" charset="0"/>
              </a:rPr>
              <a:t>Summary &amp; Future Outlook: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510D0-2DCB-4578-7BDE-FBD4ED4103E8}"/>
              </a:ext>
            </a:extLst>
          </p:cNvPr>
          <p:cNvSpPr txBox="1"/>
          <p:nvPr/>
        </p:nvSpPr>
        <p:spPr>
          <a:xfrm>
            <a:off x="5578498" y="1608327"/>
            <a:ext cx="2986601" cy="17081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Future Directions:</a:t>
            </a:r>
            <a:endParaRPr lang="en-US" sz="1200" dirty="0"/>
          </a:p>
          <a:p>
            <a:br>
              <a:rPr lang="en-US" sz="1200" dirty="0"/>
            </a:b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/>
              <a:t>Incorporate Advanced Physical Constraints: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200" dirty="0"/>
          </a:p>
          <a:p>
            <a:pPr lvl="1"/>
            <a:r>
              <a:rPr lang="en-US" sz="1000" dirty="0"/>
              <a:t>Including Laser-Induced Damage Threshold (LIDT), Manufacturing Tolerances &amp; Material Stress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A071D-26B8-653B-1049-C2324F36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531" y="806930"/>
            <a:ext cx="51210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5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7BE3D-7FA5-1142-7FC8-42A0ADA2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47AE-3C32-453A-8432-77FF89DA7F57}" type="datetime1">
              <a:rPr lang="de-DE" smtClean="0"/>
              <a:t>14.11.2025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58BA2-B529-B7D4-3260-2288FD24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Helmholtz Graduate School for the Structure of Matter | Insert Author here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6373D-EC25-9873-A1FF-1E244D71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ED5-D3EF-E34A-8C6E-DAB733378B7E}" type="slidenum">
              <a:rPr lang="de-DE" smtClean="0"/>
              <a:t>7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43C2E-AEC0-794B-F4FA-7B41F1E74F72}"/>
              </a:ext>
            </a:extLst>
          </p:cNvPr>
          <p:cNvSpPr txBox="1"/>
          <p:nvPr/>
        </p:nvSpPr>
        <p:spPr>
          <a:xfrm>
            <a:off x="359047" y="2133604"/>
            <a:ext cx="3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Thank You For Your Attention!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4492B-D3DC-7F17-EB72-6064762A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26" y="1384840"/>
            <a:ext cx="2054718" cy="2061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7E71C1-3EC1-0108-F3B3-0F079C3D13EA}"/>
              </a:ext>
            </a:extLst>
          </p:cNvPr>
          <p:cNvSpPr txBox="1"/>
          <p:nvPr/>
        </p:nvSpPr>
        <p:spPr>
          <a:xfrm>
            <a:off x="4770703" y="3510778"/>
            <a:ext cx="402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Please find our paper in this link!</a:t>
            </a:r>
          </a:p>
        </p:txBody>
      </p:sp>
    </p:spTree>
    <p:extLst>
      <p:ext uri="{BB962C8B-B14F-4D97-AF65-F5344CB8AC3E}">
        <p14:creationId xmlns:p14="http://schemas.microsoft.com/office/powerpoint/2010/main" val="11353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15">
      <a:dk1>
        <a:srgbClr val="000000"/>
      </a:dk1>
      <a:lt1>
        <a:srgbClr val="FFFFFF"/>
      </a:lt1>
      <a:dk2>
        <a:srgbClr val="3F4D5D"/>
      </a:dk2>
      <a:lt2>
        <a:srgbClr val="E7E6E6"/>
      </a:lt2>
      <a:accent1>
        <a:srgbClr val="0059A0"/>
      </a:accent1>
      <a:accent2>
        <a:srgbClr val="00AFE5"/>
      </a:accent2>
      <a:accent3>
        <a:srgbClr val="28B9CD"/>
      </a:accent3>
      <a:accent4>
        <a:srgbClr val="232C78"/>
      </a:accent4>
      <a:accent5>
        <a:srgbClr val="B91469"/>
      </a:accent5>
      <a:accent6>
        <a:srgbClr val="E6000F"/>
      </a:accent6>
      <a:hlink>
        <a:srgbClr val="009FDF"/>
      </a:hlink>
      <a:folHlink>
        <a:srgbClr val="232C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H_PPTMaster_210118" id="{9E572835-ED2B-7A4C-A32D-D9AE2FF08479}" vid="{4DF57AC4-8DDD-F247-A5CF-0E8A4DBB1C1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DASHH_PPTMaster_210118</Template>
  <TotalTime>0</TotalTime>
  <Words>748</Words>
  <Application>Microsoft Office PowerPoint</Application>
  <PresentationFormat>On-screen Show (16:9)</PresentationFormat>
  <Paragraphs>94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Inter</vt:lpstr>
      <vt:lpstr>Wingdings</vt:lpstr>
      <vt:lpstr>Office</vt:lpstr>
      <vt:lpstr>A Differentiable Physics Model for Automated Inverse Design in Optics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Christiane Ehrt</dc:creator>
  <cp:lastModifiedBy>Utsa Chattopadhyay</cp:lastModifiedBy>
  <cp:revision>241</cp:revision>
  <dcterms:created xsi:type="dcterms:W3CDTF">2022-02-10T15:50:21Z</dcterms:created>
  <dcterms:modified xsi:type="dcterms:W3CDTF">2025-11-14T08:41:36Z</dcterms:modified>
</cp:coreProperties>
</file>