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9" r:id="rId2"/>
    <p:sldId id="319" r:id="rId3"/>
    <p:sldId id="322" r:id="rId4"/>
    <p:sldId id="325" r:id="rId5"/>
    <p:sldId id="32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57" autoAdjust="0"/>
    <p:restoredTop sz="94660"/>
  </p:normalViewPr>
  <p:slideViewPr>
    <p:cSldViewPr snapToGrid="0" showGuides="1">
      <p:cViewPr>
        <p:scale>
          <a:sx n="167" d="100"/>
          <a:sy n="167" d="100"/>
        </p:scale>
        <p:origin x="144" y="536"/>
      </p:cViewPr>
      <p:guideLst>
        <p:guide orient="horz" pos="1275"/>
        <p:guide pos="3727"/>
        <p:guide pos="3953"/>
        <p:guide pos="7287"/>
        <p:guide pos="393"/>
        <p:guide orient="horz" pos="37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05.11.25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05.11.25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 userDrawn="1"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 userDrawn="1"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 userDrawn="1"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/>
              <a:t>Early experiences with agentic generative AI for </a:t>
            </a:r>
            <a:r>
              <a:rPr lang="en-US" sz="900" dirty="0" err="1"/>
              <a:t>EuXFEL</a:t>
            </a:r>
            <a:r>
              <a:rPr lang="en-US" sz="900" dirty="0"/>
              <a:t> operations support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/>
              <a:t>F. Sohn &amp; S. Hauf, 8</a:t>
            </a:r>
            <a:r>
              <a:rPr lang="en-US" sz="900" baseline="30000" dirty="0"/>
              <a:t>th</a:t>
            </a:r>
            <a:r>
              <a:rPr lang="en-US" sz="900" dirty="0"/>
              <a:t> Round Table on Deep Learning @ DESY, 14.11.2025</a:t>
            </a:r>
          </a:p>
          <a:p>
            <a:pPr lvl="0"/>
            <a:endParaRPr lang="en-US" sz="9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2EA429E-589B-5BAD-F991-D1EDF920073C}"/>
              </a:ext>
            </a:extLst>
          </p:cNvPr>
          <p:cNvSpPr txBox="1"/>
          <p:nvPr userDrawn="1"/>
        </p:nvSpPr>
        <p:spPr>
          <a:xfrm>
            <a:off x="10029825" y="-642938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69875" indent="-269875">
              <a:lnSpc>
                <a:spcPct val="112000"/>
              </a:lnSpc>
              <a:buBlip>
                <a:blip r:embed="rId13"/>
              </a:buBlip>
            </a:pPr>
            <a:endParaRPr lang="en-US" sz="1400" dirty="0" err="1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734786"/>
            <a:ext cx="8039624" cy="1436915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202020"/>
                </a:solidFill>
                <a:effectLst/>
                <a:latin typeface="Liberation Sans"/>
              </a:rPr>
              <a:t>Early experiences with agentic generative AI for </a:t>
            </a:r>
            <a:r>
              <a:rPr lang="en-US" b="1" i="0" u="none" strike="noStrike" dirty="0" err="1">
                <a:solidFill>
                  <a:srgbClr val="202020"/>
                </a:solidFill>
                <a:effectLst/>
                <a:latin typeface="Liberation Sans"/>
              </a:rPr>
              <a:t>EuXFEL</a:t>
            </a:r>
            <a:r>
              <a:rPr lang="en-US" b="1" i="0" u="none" strike="noStrike" dirty="0">
                <a:solidFill>
                  <a:srgbClr val="202020"/>
                </a:solidFill>
                <a:effectLst/>
                <a:latin typeface="Liberation Sans"/>
              </a:rPr>
              <a:t> operations support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9393690" cy="3330258"/>
          </a:xfrm>
        </p:spPr>
        <p:txBody>
          <a:bodyPr/>
          <a:lstStyle/>
          <a:p>
            <a:pPr marL="457200" indent="-457200">
              <a:buAutoNum type="alphaUcPeriod"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4AE54E-8157-DEC4-2A5D-6AAD9AAECBBE}"/>
              </a:ext>
            </a:extLst>
          </p:cNvPr>
          <p:cNvSpPr txBox="1"/>
          <p:nvPr/>
        </p:nvSpPr>
        <p:spPr>
          <a:xfrm>
            <a:off x="739140" y="2979420"/>
            <a:ext cx="5974080" cy="230124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sz="1400" dirty="0"/>
              <a:t>F. Sohn &amp; S. Hauf</a:t>
            </a:r>
          </a:p>
          <a:p>
            <a:pPr>
              <a:lnSpc>
                <a:spcPct val="112000"/>
              </a:lnSpc>
            </a:pPr>
            <a:endParaRPr lang="en-US" sz="1400" dirty="0"/>
          </a:p>
          <a:p>
            <a:pPr>
              <a:lnSpc>
                <a:spcPct val="112000"/>
              </a:lnSpc>
            </a:pPr>
            <a:r>
              <a:rPr lang="en-US" sz="1400" dirty="0"/>
              <a:t>14.11.2025</a:t>
            </a:r>
          </a:p>
          <a:p>
            <a:pPr>
              <a:lnSpc>
                <a:spcPct val="112000"/>
              </a:lnSpc>
            </a:pPr>
            <a:endParaRPr lang="en-US" sz="1400" dirty="0"/>
          </a:p>
          <a:p>
            <a:pPr>
              <a:lnSpc>
                <a:spcPct val="112000"/>
              </a:lnSpc>
            </a:pPr>
            <a:r>
              <a:rPr lang="en-US" sz="1400" dirty="0"/>
              <a:t>8</a:t>
            </a:r>
            <a:r>
              <a:rPr lang="en-US" sz="1400" baseline="30000" dirty="0"/>
              <a:t>th</a:t>
            </a:r>
            <a:r>
              <a:rPr lang="en-US" sz="1400" dirty="0"/>
              <a:t> Round Table on Deep Learning @ DESY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0925F5-5A1A-C4AA-6534-87977EE8C6A6}"/>
              </a:ext>
            </a:extLst>
          </p:cNvPr>
          <p:cNvSpPr txBox="1"/>
          <p:nvPr/>
        </p:nvSpPr>
        <p:spPr>
          <a:xfrm>
            <a:off x="4008120" y="6073140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69875" indent="-269875">
              <a:lnSpc>
                <a:spcPct val="112000"/>
              </a:lnSpc>
              <a:buBlip>
                <a:blip r:embed="rId2"/>
              </a:buBlip>
            </a:pPr>
            <a:endParaRPr lang="en-US" sz="1400" dirty="0" err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DC5A8E-C99C-9048-5DF9-86EECF7D63F3}"/>
              </a:ext>
            </a:extLst>
          </p:cNvPr>
          <p:cNvSpPr txBox="1"/>
          <p:nvPr/>
        </p:nvSpPr>
        <p:spPr>
          <a:xfrm>
            <a:off x="7185660" y="2552700"/>
            <a:ext cx="2042160" cy="4267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sz="2400" b="1" dirty="0">
                <a:solidFill>
                  <a:srgbClr val="00B050"/>
                </a:solidFill>
                <a:latin typeface="Lucida Handwriting" panose="03010101010101010101" pitchFamily="66" charset="77"/>
              </a:rPr>
              <a:t>Specifically, LLMs</a:t>
            </a:r>
          </a:p>
        </p:txBody>
      </p:sp>
      <p:cxnSp>
        <p:nvCxnSpPr>
          <p:cNvPr id="17" name="Curved Connector 16">
            <a:extLst>
              <a:ext uri="{FF2B5EF4-FFF2-40B4-BE49-F238E27FC236}">
                <a16:creationId xmlns:a16="http://schemas.microsoft.com/office/drawing/2014/main" id="{9AA399F6-52B3-DD22-C6B4-7EF0631B75F8}"/>
              </a:ext>
            </a:extLst>
          </p:cNvPr>
          <p:cNvCxnSpPr>
            <a:cxnSpLocks/>
          </p:cNvCxnSpPr>
          <p:nvPr/>
        </p:nvCxnSpPr>
        <p:spPr>
          <a:xfrm rot="16200000" flipV="1">
            <a:off x="8473440" y="1546860"/>
            <a:ext cx="792480" cy="1082040"/>
          </a:xfrm>
          <a:prstGeom prst="curvedConnector2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A4DAF-56FC-4781-37AA-EABE98A8C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LLM usage at </a:t>
            </a:r>
            <a:r>
              <a:rPr lang="en-US" dirty="0" err="1"/>
              <a:t>EuXFEL</a:t>
            </a:r>
            <a:endParaRPr lang="en-US" dirty="0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5A784C54-6B73-2D35-D749-F3F833C34412}"/>
              </a:ext>
            </a:extLst>
          </p:cNvPr>
          <p:cNvSpPr/>
          <p:nvPr/>
        </p:nvSpPr>
        <p:spPr>
          <a:xfrm>
            <a:off x="1978818" y="5829039"/>
            <a:ext cx="8621715" cy="393700"/>
          </a:xfrm>
          <a:prstGeom prst="rightArrow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238E6638-0F82-109F-5460-409EC6E775F1}"/>
              </a:ext>
            </a:extLst>
          </p:cNvPr>
          <p:cNvSpPr/>
          <p:nvPr/>
        </p:nvSpPr>
        <p:spPr>
          <a:xfrm rot="16200000">
            <a:off x="-281402" y="3548714"/>
            <a:ext cx="4652996" cy="440533"/>
          </a:xfrm>
          <a:prstGeom prst="rightArrow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01EB3F-C0A6-A092-3279-B297345625A5}"/>
              </a:ext>
            </a:extLst>
          </p:cNvPr>
          <p:cNvSpPr txBox="1"/>
          <p:nvPr/>
        </p:nvSpPr>
        <p:spPr>
          <a:xfrm>
            <a:off x="5189537" y="6254750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/>
              <a:t>Readiness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8833FE-A287-5576-A861-5041660DC8DA}"/>
              </a:ext>
            </a:extLst>
          </p:cNvPr>
          <p:cNvSpPr txBox="1"/>
          <p:nvPr/>
        </p:nvSpPr>
        <p:spPr>
          <a:xfrm rot="16200000">
            <a:off x="7939" y="3988605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/>
              <a:t>Application Specificity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B96055-F567-60A8-1D8E-92C5219E4125}"/>
              </a:ext>
            </a:extLst>
          </p:cNvPr>
          <p:cNvSpPr txBox="1"/>
          <p:nvPr/>
        </p:nvSpPr>
        <p:spPr>
          <a:xfrm>
            <a:off x="8278570" y="4902570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/>
              <a:t>Text Generation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E78D6D-23C3-2919-D74C-806A5EA38B1D}"/>
              </a:ext>
            </a:extLst>
          </p:cNvPr>
          <p:cNvSpPr txBox="1"/>
          <p:nvPr/>
        </p:nvSpPr>
        <p:spPr>
          <a:xfrm>
            <a:off x="5013325" y="3328521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/>
              <a:t>Knowledge Assistants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CDC437-05E0-A4EC-9CDF-28C3707ADD15}"/>
              </a:ext>
            </a:extLst>
          </p:cNvPr>
          <p:cNvSpPr txBox="1"/>
          <p:nvPr/>
        </p:nvSpPr>
        <p:spPr>
          <a:xfrm>
            <a:off x="6497559" y="4087930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/>
              <a:t>Coding Assistants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F382EE-17B4-CB6B-62C7-993745A1970C}"/>
              </a:ext>
            </a:extLst>
          </p:cNvPr>
          <p:cNvSpPr txBox="1"/>
          <p:nvPr/>
        </p:nvSpPr>
        <p:spPr>
          <a:xfrm>
            <a:off x="2603898" y="2309879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/>
              <a:t>Agentic LLMs</a:t>
            </a:r>
            <a:br>
              <a:rPr lang="en-US" b="1" dirty="0"/>
            </a:br>
            <a:r>
              <a:rPr lang="en-US" b="1" dirty="0"/>
              <a:t>for workflow automation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38151D-057E-7E7B-82B3-7DE22BE9E8CE}"/>
              </a:ext>
            </a:extLst>
          </p:cNvPr>
          <p:cNvSpPr txBox="1"/>
          <p:nvPr/>
        </p:nvSpPr>
        <p:spPr>
          <a:xfrm>
            <a:off x="8376843" y="6095479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Production Use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FDBCC6-BB83-84A9-687D-C2A01CE08634}"/>
              </a:ext>
            </a:extLst>
          </p:cNvPr>
          <p:cNvSpPr txBox="1"/>
          <p:nvPr/>
        </p:nvSpPr>
        <p:spPr>
          <a:xfrm>
            <a:off x="1978818" y="6057900"/>
            <a:ext cx="2552700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Early Prototypes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0A0634-05D1-43E3-77A0-1567BF2376D0}"/>
              </a:ext>
            </a:extLst>
          </p:cNvPr>
          <p:cNvSpPr txBox="1"/>
          <p:nvPr/>
        </p:nvSpPr>
        <p:spPr>
          <a:xfrm rot="16200000">
            <a:off x="1058796" y="5351898"/>
            <a:ext cx="1292356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Fully Generic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2E8D88-0F75-DAA1-9024-9B95F7DBCC4A}"/>
              </a:ext>
            </a:extLst>
          </p:cNvPr>
          <p:cNvSpPr txBox="1"/>
          <p:nvPr/>
        </p:nvSpPr>
        <p:spPr>
          <a:xfrm rot="16200000">
            <a:off x="1058796" y="2309879"/>
            <a:ext cx="1292356" cy="3937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Highly tuned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7FCDAD4-2A22-C900-5C9D-D8D2ACE26255}"/>
              </a:ext>
            </a:extLst>
          </p:cNvPr>
          <p:cNvSpPr/>
          <p:nvPr/>
        </p:nvSpPr>
        <p:spPr>
          <a:xfrm>
            <a:off x="2265363" y="1858481"/>
            <a:ext cx="6223317" cy="1990840"/>
          </a:xfrm>
          <a:prstGeom prst="ellipse">
            <a:avLst/>
          </a:prstGeom>
          <a:noFill/>
          <a:ln w="28575"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FA67FD-CB8B-0369-15D5-2631B03AA21A}"/>
              </a:ext>
            </a:extLst>
          </p:cNvPr>
          <p:cNvSpPr txBox="1"/>
          <p:nvPr/>
        </p:nvSpPr>
        <p:spPr>
          <a:xfrm>
            <a:off x="4919821" y="2049528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dirty="0">
                <a:solidFill>
                  <a:srgbClr val="00B050"/>
                </a:solidFill>
                <a:latin typeface="Lucida Handwriting" panose="03010101010101010101" pitchFamily="66" charset="77"/>
              </a:rPr>
              <a:t>This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7442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F982D-53E5-8B41-D5AC-2BDB62621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Assistants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F526F-CC93-93FE-2BFD-5FBC22C2D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2024064"/>
            <a:ext cx="5170160" cy="3889375"/>
          </a:xfrm>
        </p:spPr>
        <p:txBody>
          <a:bodyPr/>
          <a:lstStyle/>
          <a:p>
            <a:r>
              <a:rPr lang="en-US" b="1" dirty="0"/>
              <a:t>Knowledge Assistants extend the general knowledge of the LLM </a:t>
            </a:r>
            <a:r>
              <a:rPr lang="en-US" dirty="0"/>
              <a:t>with domain specific context, often through Retrieval Augmented Generation (</a:t>
            </a:r>
            <a:r>
              <a:rPr lang="en-US" b="1" dirty="0"/>
              <a:t>RAG</a:t>
            </a:r>
            <a:r>
              <a:rPr lang="en-US" dirty="0"/>
              <a:t>)</a:t>
            </a:r>
          </a:p>
          <a:p>
            <a:r>
              <a:rPr lang="en-US" dirty="0"/>
              <a:t>(Tested) applications at </a:t>
            </a:r>
            <a:r>
              <a:rPr lang="en-US" dirty="0" err="1"/>
              <a:t>EuXFEL</a:t>
            </a:r>
            <a:r>
              <a:rPr lang="en-US" dirty="0"/>
              <a:t> include administrative guidelines (travel, staff notes) and technical knowledge (DOC tickets, Data Analysis documentation)</a:t>
            </a:r>
          </a:p>
          <a:p>
            <a:r>
              <a:rPr lang="en-US" dirty="0"/>
              <a:t>Readiness Level: TRLs 5-6: development and demonstration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4D35C2-5877-FE1C-AA80-12D9564E8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7953" y="1102502"/>
            <a:ext cx="5723784" cy="526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4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C834A-6FC4-1A7B-4354-3D3ED764B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Agentic LLMs for workflow automation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DA747-0822-0FCC-C433-4B613FE9F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2024064"/>
            <a:ext cx="5144522" cy="3889375"/>
          </a:xfrm>
        </p:spPr>
        <p:txBody>
          <a:bodyPr/>
          <a:lstStyle/>
          <a:p>
            <a:r>
              <a:rPr lang="en-US" dirty="0"/>
              <a:t>Agentic capabilities extend the model towards performing actual tasks.</a:t>
            </a:r>
          </a:p>
          <a:p>
            <a:pPr lvl="1"/>
            <a:r>
              <a:rPr lang="en-US" dirty="0"/>
              <a:t>Look up (or modify) operation parameters</a:t>
            </a:r>
          </a:p>
          <a:p>
            <a:pPr lvl="1"/>
            <a:r>
              <a:rPr lang="en-US" dirty="0"/>
              <a:t>Produce a script that can steer an experiments</a:t>
            </a:r>
          </a:p>
          <a:p>
            <a:pPr lvl="1"/>
            <a:r>
              <a:rPr lang="en-US" dirty="0"/>
              <a:t>Iterate with the user to a solution, then help implement it</a:t>
            </a:r>
          </a:p>
          <a:p>
            <a:r>
              <a:rPr lang="en-US" b="1" dirty="0"/>
              <a:t>Most specific, and most challenging to ensure AI output is “safe” for the experiment</a:t>
            </a:r>
          </a:p>
          <a:p>
            <a:r>
              <a:rPr lang="en-US" dirty="0"/>
              <a:t>Readiness Level: TRLs 3-4: feasibility studies and development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3D688E-5C3D-7273-9F5F-A9B037E5C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0835" y="1102503"/>
            <a:ext cx="5697005" cy="52128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9FFEF9-D526-3A19-D41D-FBF73C918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835" y="1102501"/>
            <a:ext cx="5697004" cy="52249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2144297-9288-474B-8FF5-5352975902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0834" y="1090377"/>
            <a:ext cx="5697004" cy="521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03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be 21">
            <a:extLst>
              <a:ext uri="{FF2B5EF4-FFF2-40B4-BE49-F238E27FC236}">
                <a16:creationId xmlns:a16="http://schemas.microsoft.com/office/drawing/2014/main" id="{B45423DA-515A-DFD6-BB62-60A9AD8399D4}"/>
              </a:ext>
            </a:extLst>
          </p:cNvPr>
          <p:cNvSpPr/>
          <p:nvPr/>
        </p:nvSpPr>
        <p:spPr>
          <a:xfrm>
            <a:off x="8191560" y="3181726"/>
            <a:ext cx="842282" cy="602321"/>
          </a:xfrm>
          <a:prstGeom prst="cube">
            <a:avLst>
              <a:gd name="adj" fmla="val 56656"/>
            </a:avLst>
          </a:prstGeom>
          <a:solidFill>
            <a:srgbClr val="7030A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622A47-AFEB-D517-14EB-11DC434A2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 &amp; 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EC629-9F58-9500-D991-AAC01FA80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90" y="2024064"/>
            <a:ext cx="6319060" cy="4316915"/>
          </a:xfrm>
        </p:spPr>
        <p:txBody>
          <a:bodyPr/>
          <a:lstStyle/>
          <a:p>
            <a:r>
              <a:rPr lang="en-US" dirty="0"/>
              <a:t>Ongoing work towards a </a:t>
            </a:r>
            <a:r>
              <a:rPr lang="en-US" b="1" dirty="0"/>
              <a:t>common technology stack </a:t>
            </a:r>
            <a:r>
              <a:rPr lang="en-US" dirty="0"/>
              <a:t>for RAG and agentic AI:</a:t>
            </a:r>
          </a:p>
          <a:p>
            <a:pPr lvl="1"/>
            <a:r>
              <a:rPr lang="en-US" dirty="0"/>
              <a:t>Evaluating use of Model Context Protocol (MCP)</a:t>
            </a:r>
          </a:p>
          <a:p>
            <a:pPr lvl="1"/>
            <a:r>
              <a:rPr lang="en-US" dirty="0"/>
              <a:t>Use community libraries like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FastMCP</a:t>
            </a:r>
            <a:r>
              <a:rPr lang="en-US" dirty="0"/>
              <a:t>, and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mcp_use</a:t>
            </a:r>
            <a:endParaRPr lang="en-US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Provide common tools for ingesting content into a vector database (currently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QdrantDB</a:t>
            </a:r>
            <a:r>
              <a:rPr lang="en-US" dirty="0"/>
              <a:t>)</a:t>
            </a:r>
          </a:p>
          <a:p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Zulip</a:t>
            </a:r>
            <a:r>
              <a:rPr lang="en-US" dirty="0"/>
              <a:t> </a:t>
            </a:r>
            <a:r>
              <a:rPr lang="en-US" dirty="0" err="1"/>
              <a:t>MyLog</a:t>
            </a:r>
            <a:r>
              <a:rPr lang="en-US" dirty="0"/>
              <a:t> as a frontend for Operation Agents</a:t>
            </a:r>
          </a:p>
          <a:p>
            <a:r>
              <a:rPr lang="en-US" dirty="0"/>
              <a:t>Plans to evaluate if the RAG foundation can be made accessible to RAY as well</a:t>
            </a:r>
          </a:p>
          <a:p>
            <a:r>
              <a:rPr lang="en-US" dirty="0"/>
              <a:t>A lot of </a:t>
            </a:r>
            <a:r>
              <a:rPr lang="en-US" b="1" dirty="0"/>
              <a:t>work is still explanatory</a:t>
            </a:r>
            <a:r>
              <a:rPr lang="en-US" dirty="0"/>
              <a:t>, but the plan is to </a:t>
            </a:r>
            <a:r>
              <a:rPr lang="en-US" b="1" dirty="0"/>
              <a:t>roll out prototype RAGS and agents </a:t>
            </a:r>
            <a:r>
              <a:rPr lang="en-US" dirty="0"/>
              <a:t>to gather user feedback</a:t>
            </a:r>
          </a:p>
        </p:txBody>
      </p:sp>
      <p:sp>
        <p:nvSpPr>
          <p:cNvPr id="5" name="Can 4">
            <a:extLst>
              <a:ext uri="{FF2B5EF4-FFF2-40B4-BE49-F238E27FC236}">
                <a16:creationId xmlns:a16="http://schemas.microsoft.com/office/drawing/2014/main" id="{6A393FE5-10D0-908F-E15A-BCD34523D262}"/>
              </a:ext>
            </a:extLst>
          </p:cNvPr>
          <p:cNvSpPr/>
          <p:nvPr/>
        </p:nvSpPr>
        <p:spPr>
          <a:xfrm>
            <a:off x="9402533" y="3884884"/>
            <a:ext cx="1110954" cy="1333143"/>
          </a:xfrm>
          <a:prstGeom prst="can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Vector DB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E6489F4-B2C8-9C0E-B764-D187E0CF2E7B}"/>
              </a:ext>
            </a:extLst>
          </p:cNvPr>
          <p:cNvSpPr/>
          <p:nvPr/>
        </p:nvSpPr>
        <p:spPr>
          <a:xfrm>
            <a:off x="10537000" y="3981236"/>
            <a:ext cx="1469877" cy="290557"/>
          </a:xfrm>
          <a:prstGeom prst="roundRect">
            <a:avLst/>
          </a:prstGeom>
          <a:solidFill>
            <a:srgbClr val="92D05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DOC issues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F0460B2-059D-2CCA-080A-995A1F02974C}"/>
              </a:ext>
            </a:extLst>
          </p:cNvPr>
          <p:cNvSpPr/>
          <p:nvPr/>
        </p:nvSpPr>
        <p:spPr>
          <a:xfrm>
            <a:off x="10537000" y="4271793"/>
            <a:ext cx="1469877" cy="290557"/>
          </a:xfrm>
          <a:prstGeom prst="roundRect">
            <a:avLst/>
          </a:prstGeom>
          <a:solidFill>
            <a:srgbClr val="00B05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DA docs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BB69CD0-E9D1-4A8E-FDB7-7C2B185B3AC1}"/>
              </a:ext>
            </a:extLst>
          </p:cNvPr>
          <p:cNvSpPr/>
          <p:nvPr/>
        </p:nvSpPr>
        <p:spPr>
          <a:xfrm>
            <a:off x="10537000" y="4562350"/>
            <a:ext cx="1469877" cy="290557"/>
          </a:xfrm>
          <a:prstGeom prst="roundRect">
            <a:avLst/>
          </a:prstGeom>
          <a:solidFill>
            <a:srgbClr val="00B0F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Staff notes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FB4D67B5-BA35-5C17-43EB-4D45DDFEC7B3}"/>
              </a:ext>
            </a:extLst>
          </p:cNvPr>
          <p:cNvSpPr/>
          <p:nvPr/>
        </p:nvSpPr>
        <p:spPr>
          <a:xfrm>
            <a:off x="10537000" y="4852907"/>
            <a:ext cx="1469877" cy="290557"/>
          </a:xfrm>
          <a:prstGeom prst="roundRect">
            <a:avLst/>
          </a:prstGeom>
          <a:solidFill>
            <a:srgbClr val="FFC00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Travel docs</a:t>
            </a:r>
          </a:p>
        </p:txBody>
      </p:sp>
      <p:sp>
        <p:nvSpPr>
          <p:cNvPr id="18" name="Cube 17">
            <a:extLst>
              <a:ext uri="{FF2B5EF4-FFF2-40B4-BE49-F238E27FC236}">
                <a16:creationId xmlns:a16="http://schemas.microsoft.com/office/drawing/2014/main" id="{9C1124CB-1300-9B40-E613-7B33F05F0592}"/>
              </a:ext>
            </a:extLst>
          </p:cNvPr>
          <p:cNvSpPr/>
          <p:nvPr/>
        </p:nvSpPr>
        <p:spPr>
          <a:xfrm>
            <a:off x="8181282" y="3130911"/>
            <a:ext cx="592325" cy="359584"/>
          </a:xfrm>
          <a:prstGeom prst="cube">
            <a:avLst/>
          </a:prstGeom>
          <a:solidFill>
            <a:srgbClr val="92D05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/>
          </a:p>
        </p:txBody>
      </p:sp>
      <p:sp>
        <p:nvSpPr>
          <p:cNvPr id="19" name="Cube 18">
            <a:extLst>
              <a:ext uri="{FF2B5EF4-FFF2-40B4-BE49-F238E27FC236}">
                <a16:creationId xmlns:a16="http://schemas.microsoft.com/office/drawing/2014/main" id="{91597BA7-CFEE-7B09-4780-235C4E4802F3}"/>
              </a:ext>
            </a:extLst>
          </p:cNvPr>
          <p:cNvSpPr/>
          <p:nvPr/>
        </p:nvSpPr>
        <p:spPr>
          <a:xfrm>
            <a:off x="8729288" y="2880566"/>
            <a:ext cx="842282" cy="602321"/>
          </a:xfrm>
          <a:prstGeom prst="cube">
            <a:avLst>
              <a:gd name="adj" fmla="val 56656"/>
            </a:avLst>
          </a:prstGeom>
          <a:solidFill>
            <a:srgbClr val="00B05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E8F721D3-FA47-5A24-BF74-113438011651}"/>
              </a:ext>
            </a:extLst>
          </p:cNvPr>
          <p:cNvSpPr/>
          <p:nvPr/>
        </p:nvSpPr>
        <p:spPr>
          <a:xfrm>
            <a:off x="8186088" y="2001002"/>
            <a:ext cx="1375872" cy="1187866"/>
          </a:xfrm>
          <a:prstGeom prst="cube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Operation</a:t>
            </a:r>
          </a:p>
          <a:p>
            <a:pPr algn="ctr">
              <a:lnSpc>
                <a:spcPct val="113000"/>
              </a:lnSpc>
            </a:pPr>
            <a:r>
              <a:rPr lang="en-US" sz="1400" dirty="0"/>
              <a:t>Agent</a:t>
            </a:r>
          </a:p>
        </p:txBody>
      </p:sp>
      <p:sp>
        <p:nvSpPr>
          <p:cNvPr id="23" name="Cube 22">
            <a:extLst>
              <a:ext uri="{FF2B5EF4-FFF2-40B4-BE49-F238E27FC236}">
                <a16:creationId xmlns:a16="http://schemas.microsoft.com/office/drawing/2014/main" id="{AAA94DB5-33B0-A621-1002-B1E768476877}"/>
              </a:ext>
            </a:extLst>
          </p:cNvPr>
          <p:cNvSpPr/>
          <p:nvPr/>
        </p:nvSpPr>
        <p:spPr>
          <a:xfrm>
            <a:off x="9389821" y="2880565"/>
            <a:ext cx="1409134" cy="602321"/>
          </a:xfrm>
          <a:prstGeom prst="cube">
            <a:avLst>
              <a:gd name="adj" fmla="val 56656"/>
            </a:avLst>
          </a:prstGeom>
          <a:solidFill>
            <a:srgbClr val="00B05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/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3F91F6AD-975C-8C34-4F07-B36613A98191}"/>
              </a:ext>
            </a:extLst>
          </p:cNvPr>
          <p:cNvSpPr/>
          <p:nvPr/>
        </p:nvSpPr>
        <p:spPr>
          <a:xfrm>
            <a:off x="9394253" y="1974954"/>
            <a:ext cx="1375872" cy="1187866"/>
          </a:xfrm>
          <a:prstGeom prst="cube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DA User Support</a:t>
            </a:r>
          </a:p>
        </p:txBody>
      </p:sp>
      <p:sp>
        <p:nvSpPr>
          <p:cNvPr id="24" name="Cube 23">
            <a:extLst>
              <a:ext uri="{FF2B5EF4-FFF2-40B4-BE49-F238E27FC236}">
                <a16:creationId xmlns:a16="http://schemas.microsoft.com/office/drawing/2014/main" id="{3B155982-766C-E591-A390-C78EF733C6A2}"/>
              </a:ext>
            </a:extLst>
          </p:cNvPr>
          <p:cNvSpPr/>
          <p:nvPr/>
        </p:nvSpPr>
        <p:spPr>
          <a:xfrm>
            <a:off x="10588002" y="3126376"/>
            <a:ext cx="592325" cy="359584"/>
          </a:xfrm>
          <a:prstGeom prst="cube">
            <a:avLst/>
          </a:prstGeom>
          <a:solidFill>
            <a:srgbClr val="FFC00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/>
          </a:p>
        </p:txBody>
      </p:sp>
      <p:sp>
        <p:nvSpPr>
          <p:cNvPr id="25" name="Cube 24">
            <a:extLst>
              <a:ext uri="{FF2B5EF4-FFF2-40B4-BE49-F238E27FC236}">
                <a16:creationId xmlns:a16="http://schemas.microsoft.com/office/drawing/2014/main" id="{A3C4E8E1-262C-FB96-20EB-BF613EED6E51}"/>
              </a:ext>
            </a:extLst>
          </p:cNvPr>
          <p:cNvSpPr/>
          <p:nvPr/>
        </p:nvSpPr>
        <p:spPr>
          <a:xfrm>
            <a:off x="11136008" y="2876031"/>
            <a:ext cx="842282" cy="602321"/>
          </a:xfrm>
          <a:prstGeom prst="cube">
            <a:avLst>
              <a:gd name="adj" fmla="val 56656"/>
            </a:avLst>
          </a:prstGeom>
          <a:solidFill>
            <a:srgbClr val="00B0F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/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E9627F84-FF2A-445A-00DA-D7980A9C755D}"/>
              </a:ext>
            </a:extLst>
          </p:cNvPr>
          <p:cNvSpPr/>
          <p:nvPr/>
        </p:nvSpPr>
        <p:spPr>
          <a:xfrm>
            <a:off x="10621264" y="1980401"/>
            <a:ext cx="1375872" cy="1187866"/>
          </a:xfrm>
          <a:prstGeom prst="cube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Admin procedure RAG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1AAE5FC-8F47-4C8E-AF6E-618E93332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278" y="4575983"/>
            <a:ext cx="842282" cy="853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6939AE-77F4-65E9-673E-05B47192EC10}"/>
              </a:ext>
            </a:extLst>
          </p:cNvPr>
          <p:cNvCxnSpPr/>
          <p:nvPr/>
        </p:nvCxnSpPr>
        <p:spPr>
          <a:xfrm>
            <a:off x="7510944" y="3965765"/>
            <a:ext cx="1606629" cy="1096541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n 27">
            <a:extLst>
              <a:ext uri="{FF2B5EF4-FFF2-40B4-BE49-F238E27FC236}">
                <a16:creationId xmlns:a16="http://schemas.microsoft.com/office/drawing/2014/main" id="{0CC2B727-9BCA-331A-7436-132A9E014727}"/>
              </a:ext>
            </a:extLst>
          </p:cNvPr>
          <p:cNvSpPr/>
          <p:nvPr/>
        </p:nvSpPr>
        <p:spPr>
          <a:xfrm>
            <a:off x="8169961" y="6301243"/>
            <a:ext cx="949513" cy="510540"/>
          </a:xfrm>
          <a:prstGeom prst="can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Redmine</a:t>
            </a:r>
          </a:p>
        </p:txBody>
      </p:sp>
      <p:sp>
        <p:nvSpPr>
          <p:cNvPr id="29" name="Can 28">
            <a:extLst>
              <a:ext uri="{FF2B5EF4-FFF2-40B4-BE49-F238E27FC236}">
                <a16:creationId xmlns:a16="http://schemas.microsoft.com/office/drawing/2014/main" id="{F1B0FC4B-4347-E661-13DD-64408C42E8AD}"/>
              </a:ext>
            </a:extLst>
          </p:cNvPr>
          <p:cNvSpPr/>
          <p:nvPr/>
        </p:nvSpPr>
        <p:spPr>
          <a:xfrm>
            <a:off x="9181520" y="6301243"/>
            <a:ext cx="949513" cy="510540"/>
          </a:xfrm>
          <a:prstGeom prst="can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Alfresco</a:t>
            </a:r>
          </a:p>
        </p:txBody>
      </p:sp>
      <p:sp>
        <p:nvSpPr>
          <p:cNvPr id="30" name="Can 29">
            <a:extLst>
              <a:ext uri="{FF2B5EF4-FFF2-40B4-BE49-F238E27FC236}">
                <a16:creationId xmlns:a16="http://schemas.microsoft.com/office/drawing/2014/main" id="{860E67DB-A47F-02AC-CD73-73B7F5B8386B}"/>
              </a:ext>
            </a:extLst>
          </p:cNvPr>
          <p:cNvSpPr/>
          <p:nvPr/>
        </p:nvSpPr>
        <p:spPr>
          <a:xfrm>
            <a:off x="10158965" y="6301243"/>
            <a:ext cx="949513" cy="510540"/>
          </a:xfrm>
          <a:prstGeom prst="can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Gitlab</a:t>
            </a:r>
          </a:p>
        </p:txBody>
      </p:sp>
      <p:sp>
        <p:nvSpPr>
          <p:cNvPr id="31" name="Snip Single Corner Rectangle 30">
            <a:extLst>
              <a:ext uri="{FF2B5EF4-FFF2-40B4-BE49-F238E27FC236}">
                <a16:creationId xmlns:a16="http://schemas.microsoft.com/office/drawing/2014/main" id="{F93B5057-A1F6-DF6F-AEE1-00A328750138}"/>
              </a:ext>
            </a:extLst>
          </p:cNvPr>
          <p:cNvSpPr/>
          <p:nvPr/>
        </p:nvSpPr>
        <p:spPr>
          <a:xfrm>
            <a:off x="11292176" y="6209803"/>
            <a:ext cx="624490" cy="601980"/>
          </a:xfrm>
          <a:prstGeom prst="snip1Rect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Web</a:t>
            </a:r>
          </a:p>
        </p:txBody>
      </p:sp>
      <p:sp>
        <p:nvSpPr>
          <p:cNvPr id="34" name="Triangle 33">
            <a:extLst>
              <a:ext uri="{FF2B5EF4-FFF2-40B4-BE49-F238E27FC236}">
                <a16:creationId xmlns:a16="http://schemas.microsoft.com/office/drawing/2014/main" id="{6D2820F8-3A1B-C849-0A1A-D1E5E8AB84ED}"/>
              </a:ext>
            </a:extLst>
          </p:cNvPr>
          <p:cNvSpPr/>
          <p:nvPr/>
        </p:nvSpPr>
        <p:spPr>
          <a:xfrm>
            <a:off x="8729287" y="5199386"/>
            <a:ext cx="2457447" cy="1096541"/>
          </a:xfrm>
          <a:prstGeom prst="triangle">
            <a:avLst/>
          </a:prstGeom>
          <a:solidFill>
            <a:srgbClr val="00B0F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/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3164A945-1FDD-DB44-3027-A8FE60588A05}"/>
              </a:ext>
            </a:extLst>
          </p:cNvPr>
          <p:cNvSpPr/>
          <p:nvPr/>
        </p:nvSpPr>
        <p:spPr>
          <a:xfrm>
            <a:off x="8567213" y="5556124"/>
            <a:ext cx="2989936" cy="504303"/>
          </a:xfrm>
          <a:prstGeom prst="cube">
            <a:avLst/>
          </a:prstGeom>
          <a:solidFill>
            <a:schemeClr val="accent6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r>
              <a:rPr lang="en-US" sz="1400" dirty="0"/>
              <a:t>Common ingestion toolchain</a:t>
            </a:r>
          </a:p>
        </p:txBody>
      </p:sp>
      <p:sp>
        <p:nvSpPr>
          <p:cNvPr id="35" name="Triangle 34">
            <a:extLst>
              <a:ext uri="{FF2B5EF4-FFF2-40B4-BE49-F238E27FC236}">
                <a16:creationId xmlns:a16="http://schemas.microsoft.com/office/drawing/2014/main" id="{CCE029BE-C13B-7006-A4E9-CFA08243B4D8}"/>
              </a:ext>
            </a:extLst>
          </p:cNvPr>
          <p:cNvSpPr/>
          <p:nvPr/>
        </p:nvSpPr>
        <p:spPr>
          <a:xfrm rot="10800000">
            <a:off x="8699117" y="3555039"/>
            <a:ext cx="2868992" cy="270894"/>
          </a:xfrm>
          <a:prstGeom prst="triangle">
            <a:avLst/>
          </a:prstGeom>
          <a:solidFill>
            <a:srgbClr val="00B0F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E58C73-42B2-1453-C5DF-181593FC9D4D}"/>
              </a:ext>
            </a:extLst>
          </p:cNvPr>
          <p:cNvSpPr txBox="1"/>
          <p:nvPr/>
        </p:nvSpPr>
        <p:spPr>
          <a:xfrm>
            <a:off x="9541399" y="3488252"/>
            <a:ext cx="1051560" cy="26342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sz="1400" dirty="0"/>
              <a:t>MCP tools</a:t>
            </a:r>
          </a:p>
        </p:txBody>
      </p:sp>
      <p:sp>
        <p:nvSpPr>
          <p:cNvPr id="37" name="Up Arrow 36">
            <a:extLst>
              <a:ext uri="{FF2B5EF4-FFF2-40B4-BE49-F238E27FC236}">
                <a16:creationId xmlns:a16="http://schemas.microsoft.com/office/drawing/2014/main" id="{684B2FF7-C6F7-7058-7797-968FF330392E}"/>
              </a:ext>
            </a:extLst>
          </p:cNvPr>
          <p:cNvSpPr/>
          <p:nvPr/>
        </p:nvSpPr>
        <p:spPr>
          <a:xfrm rot="2192646">
            <a:off x="7837287" y="3850971"/>
            <a:ext cx="793139" cy="769559"/>
          </a:xfrm>
          <a:prstGeom prst="upArrow">
            <a:avLst/>
          </a:prstGeom>
          <a:solidFill>
            <a:srgbClr val="7030A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936DB67-F299-A965-5CF0-AAE0BDF9437C}"/>
              </a:ext>
            </a:extLst>
          </p:cNvPr>
          <p:cNvSpPr txBox="1"/>
          <p:nvPr/>
        </p:nvSpPr>
        <p:spPr>
          <a:xfrm>
            <a:off x="6817421" y="3855097"/>
            <a:ext cx="1051560" cy="26342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sz="1400" dirty="0"/>
              <a:t>MCP</a:t>
            </a:r>
            <a:br>
              <a:rPr lang="en-US" sz="1400" dirty="0"/>
            </a:br>
            <a:r>
              <a:rPr lang="en-US" sz="1400" dirty="0"/>
              <a:t>Karabo </a:t>
            </a:r>
            <a:br>
              <a:rPr lang="en-US" sz="1400" dirty="0"/>
            </a:br>
            <a:r>
              <a:rPr lang="en-US" sz="1400" dirty="0"/>
              <a:t>integration</a:t>
            </a:r>
          </a:p>
        </p:txBody>
      </p:sp>
      <p:pic>
        <p:nvPicPr>
          <p:cNvPr id="2052" name="Picture 4" descr="Zulip – Wikipedia">
            <a:extLst>
              <a:ext uri="{FF2B5EF4-FFF2-40B4-BE49-F238E27FC236}">
                <a16:creationId xmlns:a16="http://schemas.microsoft.com/office/drawing/2014/main" id="{FF1EE3BB-CCE6-FE75-A70D-55538122C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13" y="662594"/>
            <a:ext cx="780540" cy="78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9F18B98E-A531-9827-81E9-6CA06ABA4791}"/>
              </a:ext>
            </a:extLst>
          </p:cNvPr>
          <p:cNvSpPr txBox="1"/>
          <p:nvPr/>
        </p:nvSpPr>
        <p:spPr>
          <a:xfrm>
            <a:off x="10814738" y="838523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sz="2400" b="1" dirty="0"/>
              <a:t>RAY</a:t>
            </a:r>
          </a:p>
        </p:txBody>
      </p:sp>
      <p:sp>
        <p:nvSpPr>
          <p:cNvPr id="40" name="Triangle 39">
            <a:extLst>
              <a:ext uri="{FF2B5EF4-FFF2-40B4-BE49-F238E27FC236}">
                <a16:creationId xmlns:a16="http://schemas.microsoft.com/office/drawing/2014/main" id="{CF1224C0-F429-1AE2-4556-3994D7EE45C7}"/>
              </a:ext>
            </a:extLst>
          </p:cNvPr>
          <p:cNvSpPr/>
          <p:nvPr/>
        </p:nvSpPr>
        <p:spPr>
          <a:xfrm>
            <a:off x="8496694" y="1443134"/>
            <a:ext cx="1758688" cy="752951"/>
          </a:xfrm>
          <a:prstGeom prst="triangle">
            <a:avLst>
              <a:gd name="adj" fmla="val 25212"/>
            </a:avLst>
          </a:prstGeom>
          <a:solidFill>
            <a:srgbClr val="00B0F0">
              <a:alpha val="58673"/>
            </a:srgbClr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/>
          </a:p>
        </p:txBody>
      </p:sp>
      <p:sp>
        <p:nvSpPr>
          <p:cNvPr id="41" name="Triangle 40">
            <a:extLst>
              <a:ext uri="{FF2B5EF4-FFF2-40B4-BE49-F238E27FC236}">
                <a16:creationId xmlns:a16="http://schemas.microsoft.com/office/drawing/2014/main" id="{094EFC33-03E2-4BB7-0F32-3AB03F0D9569}"/>
              </a:ext>
            </a:extLst>
          </p:cNvPr>
          <p:cNvSpPr/>
          <p:nvPr/>
        </p:nvSpPr>
        <p:spPr>
          <a:xfrm>
            <a:off x="9624943" y="1443134"/>
            <a:ext cx="1758688" cy="752951"/>
          </a:xfrm>
          <a:prstGeom prst="triangle">
            <a:avLst>
              <a:gd name="adj" fmla="val 91070"/>
            </a:avLst>
          </a:prstGeom>
          <a:solidFill>
            <a:srgbClr val="00B0F0">
              <a:alpha val="60985"/>
            </a:srgbClr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91B727-6E66-A586-2AFB-035DC7E2B4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7547" y="3010710"/>
            <a:ext cx="7772400" cy="9971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CE1F6D2D-9040-D274-8288-95024C3C0AB4}"/>
              </a:ext>
            </a:extLst>
          </p:cNvPr>
          <p:cNvSpPr txBox="1"/>
          <p:nvPr/>
        </p:nvSpPr>
        <p:spPr>
          <a:xfrm>
            <a:off x="9498697" y="465885"/>
            <a:ext cx="1051560" cy="26342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en-US" sz="1400" dirty="0"/>
              <a:t>Interactive frontends</a:t>
            </a:r>
          </a:p>
        </p:txBody>
      </p:sp>
    </p:spTree>
    <p:extLst>
      <p:ext uri="{BB962C8B-B14F-4D97-AF65-F5344CB8AC3E}">
        <p14:creationId xmlns:p14="http://schemas.microsoft.com/office/powerpoint/2010/main" val="199281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 (1)</Template>
  <TotalTime>18465</TotalTime>
  <Words>321</Words>
  <Application>Microsoft Macintosh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Consolas</vt:lpstr>
      <vt:lpstr>Liberation Sans</vt:lpstr>
      <vt:lpstr>Lucida Handwriting</vt:lpstr>
      <vt:lpstr>Office</vt:lpstr>
      <vt:lpstr>Early experiences with agentic generative AI for EuXFEL operations support</vt:lpstr>
      <vt:lpstr>Examples of LLM usage at EuXFEL</vt:lpstr>
      <vt:lpstr>Knowledge Assistants</vt:lpstr>
      <vt:lpstr>Agentic LLMs for workflow automation</vt:lpstr>
      <vt:lpstr>Next Steps &amp; Outlook</vt:lpstr>
    </vt:vector>
  </TitlesOfParts>
  <Manager/>
  <Company>XFEL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subject/>
  <dc:creator>Palencia, Cristina</dc:creator>
  <cp:keywords/>
  <dc:description/>
  <cp:lastModifiedBy>Steffen Hauf</cp:lastModifiedBy>
  <cp:revision>116</cp:revision>
  <dcterms:created xsi:type="dcterms:W3CDTF">2021-09-17T13:18:26Z</dcterms:created>
  <dcterms:modified xsi:type="dcterms:W3CDTF">2025-11-11T12:14:18Z</dcterms:modified>
  <cp:category/>
</cp:coreProperties>
</file>