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307" r:id="rId4"/>
    <p:sldId id="257" r:id="rId5"/>
    <p:sldId id="260" r:id="rId6"/>
    <p:sldId id="308" r:id="rId7"/>
    <p:sldId id="309" r:id="rId8"/>
    <p:sldId id="310" r:id="rId9"/>
    <p:sldId id="311" r:id="rId10"/>
    <p:sldId id="31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E0314-92D0-0E47-BFA4-075F5840E14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53BA5-3FE0-A447-93D7-F1E238A2E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381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53BA5-3FE0-A447-93D7-F1E238A2E5B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8CA85-42A6-72A6-0114-2FE4D8C1E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8EDDFF-CD8B-387D-1251-295DF78BE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37669-2EBA-A0C2-73EA-689754F2B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9606-43CC-8B45-9202-518E2268B3C7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1CC08-D822-716F-3C62-78D3258DC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5C948-939B-300D-373C-5DB901403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74E4-229D-CD44-938E-0D07E9F39D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341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176D0-A631-35F7-31E8-BEA59E31D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626704-28EA-8F94-825A-4AFF960D4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0A6B9-F499-50A6-5FC6-458929FDF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9606-43CC-8B45-9202-518E2268B3C7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10A2D-37F4-6E60-2655-0AF2F6D3B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3F219-34CC-FC98-87E5-378FEE624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74E4-229D-CD44-938E-0D07E9F39D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118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F7232D-24D6-88EA-FB70-1BE2240208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3F41B8-DACE-A836-D5A2-06508E4A2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C322F-F642-BEDF-BB4D-1F0A1826D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9606-43CC-8B45-9202-518E2268B3C7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A8DC0-29AC-6E2F-88A1-07CFC20C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EA5B9-C11C-F025-8DF6-39F849461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74E4-229D-CD44-938E-0D07E9F39D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875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Nur Tit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rafik 7"/>
          <p:cNvPicPr/>
          <p:nvPr/>
        </p:nvPicPr>
        <p:blipFill>
          <a:blip r:embed="rId2"/>
          <a:stretch/>
        </p:blipFill>
        <p:spPr>
          <a:xfrm>
            <a:off x="11591640" y="324000"/>
            <a:ext cx="307800" cy="311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86640" y="257040"/>
            <a:ext cx="8086320" cy="85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040">
              <a:lnSpc>
                <a:spcPts val="3733"/>
              </a:lnSpc>
              <a:buNone/>
            </a:pPr>
            <a:r>
              <a:rPr lang="en-GB" sz="3200" b="0" u="none" strike="noStrike" spc="68">
                <a:solidFill>
                  <a:schemeClr val="dk1"/>
                </a:solidFill>
                <a:effectLst/>
                <a:uFillTx/>
                <a:latin typeface="Urbanist ExtraBold"/>
                <a:ea typeface="Urbanist ExtraBold"/>
              </a:rPr>
              <a:t>Click to edit Master title style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ftr" idx="13"/>
          </p:nvPr>
        </p:nvSpPr>
        <p:spPr>
          <a:xfrm>
            <a:off x="9727200" y="6356520"/>
            <a:ext cx="1881000" cy="501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de-DE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de-DE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&lt;Fußzeile&gt;</a:t>
            </a: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07880" y="817560"/>
            <a:ext cx="11375640" cy="378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040">
              <a:lnSpc>
                <a:spcPts val="2534"/>
              </a:lnSpc>
              <a:spcBef>
                <a:spcPts val="666"/>
              </a:spcBef>
              <a:buNone/>
              <a:tabLst>
                <a:tab pos="0" algn="l"/>
              </a:tabLst>
            </a:pPr>
            <a:r>
              <a:rPr lang="en-GB" sz="2260" b="1" u="none" strike="noStrike" spc="68">
                <a:solidFill>
                  <a:schemeClr val="accent2"/>
                </a:solidFill>
                <a:effectLst/>
                <a:uFillTx/>
                <a:latin typeface="Urbanist ExtraBold"/>
                <a:ea typeface="Urbanist ExtraBold"/>
              </a:rPr>
              <a:t>Click to edit Master text styles</a:t>
            </a:r>
            <a:endParaRPr lang="en-US" sz="2260" b="0" u="none" strike="noStrike" spc="68">
              <a:solidFill>
                <a:schemeClr val="accent1"/>
              </a:solidFill>
              <a:effectLst/>
              <a:uFillTx/>
              <a:latin typeface="Urbanis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277430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rei Infoboxen + Bilder, dunkler Hintergrund">
    <p:bg>
      <p:bgPr>
        <a:gradFill>
          <a:gsLst>
            <a:gs pos="0">
              <a:schemeClr val="tx1"/>
            </a:gs>
            <a:gs pos="60000">
              <a:srgbClr val="00324A"/>
            </a:gs>
            <a:gs pos="100000">
              <a:srgbClr val="004A6E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7">
            <a:extLst>
              <a:ext uri="{FF2B5EF4-FFF2-40B4-BE49-F238E27FC236}">
                <a16:creationId xmlns:a16="http://schemas.microsoft.com/office/drawing/2014/main" id="{F0522444-3BCD-70E7-E42F-DFF849D260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1000" y="3707193"/>
            <a:ext cx="3717926" cy="2271332"/>
          </a:xfrm>
          <a:solidFill>
            <a:schemeClr val="bg1"/>
          </a:solidFill>
        </p:spPr>
        <p:txBody>
          <a:bodyPr lIns="136800" tIns="198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 marL="162000" indent="-16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14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32105893-BE29-1087-3DF9-EA506C3717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36243" y="3707193"/>
            <a:ext cx="3717926" cy="2271332"/>
          </a:xfrm>
          <a:solidFill>
            <a:schemeClr val="bg1"/>
          </a:solidFill>
        </p:spPr>
        <p:txBody>
          <a:bodyPr lIns="136800" tIns="198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 marL="162000" indent="-16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14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8F73F949-3F6A-0A47-4AAE-083D6E9D30C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91486" y="3707193"/>
            <a:ext cx="3717926" cy="2271332"/>
          </a:xfrm>
          <a:solidFill>
            <a:schemeClr val="bg1"/>
          </a:solidFill>
        </p:spPr>
        <p:txBody>
          <a:bodyPr lIns="136800" tIns="198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 marL="162000" indent="-16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14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8426D1-A580-C314-4682-D26D76278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1223193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de-DE"/>
              <a:t>Sachliche Headline, beschreibend. Sie kann über zwei Zeilen laufen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DA59E31-4DBE-F565-9900-17624B445C6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00.00.2025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9D37C79-EAD3-D387-F321-ABFFB947AF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B1437A-7213-A1B4-87C8-C5B65601D0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 der Präsentation</a:t>
            </a:r>
          </a:p>
        </p:txBody>
      </p:sp>
      <p:sp>
        <p:nvSpPr>
          <p:cNvPr id="10" name="Bildplatzhalter 11">
            <a:extLst>
              <a:ext uri="{FF2B5EF4-FFF2-40B4-BE49-F238E27FC236}">
                <a16:creationId xmlns:a16="http://schemas.microsoft.com/office/drawing/2014/main" id="{31B683B2-C7FB-77D4-42BE-3ADCA888F1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1547193"/>
            <a:ext cx="3717926" cy="21600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900000" anchor="ctr"/>
          <a:lstStyle>
            <a:lvl1pPr algn="ctr">
              <a:defRPr sz="12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D04026AA-2B84-54FD-934C-4005F90E237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236243" y="1547193"/>
            <a:ext cx="3717926" cy="21600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900000" anchor="ctr"/>
          <a:lstStyle>
            <a:lvl1pPr algn="ctr">
              <a:defRPr sz="12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13" name="Bildplatzhalter 11">
            <a:extLst>
              <a:ext uri="{FF2B5EF4-FFF2-40B4-BE49-F238E27FC236}">
                <a16:creationId xmlns:a16="http://schemas.microsoft.com/office/drawing/2014/main" id="{0781AAD5-6D1E-E610-93C6-4B3D5EBEAD2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91486" y="1547193"/>
            <a:ext cx="3717926" cy="21600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900000" anchor="ctr"/>
          <a:lstStyle>
            <a:lvl1pPr algn="ctr">
              <a:defRPr sz="12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</p:spTree>
    <p:extLst>
      <p:ext uri="{BB962C8B-B14F-4D97-AF65-F5344CB8AC3E}">
        <p14:creationId xmlns:p14="http://schemas.microsoft.com/office/powerpoint/2010/main" val="311945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94AAD-B78D-A18F-C351-EF0341E07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33AC5-3B41-AE12-5276-7613AB0DE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2EA51-D6A5-1316-C999-C3AB35D65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9606-43CC-8B45-9202-518E2268B3C7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C5D1D-6023-A3D0-9B4A-9EE0E6B42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B83A9-EAA3-4D43-080A-CD63039BB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74E4-229D-CD44-938E-0D07E9F39D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95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A44D7-BEBA-C6AD-6697-42194566E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158A2-EA75-43EA-6612-79775D26C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A9B2D-F667-E1AD-5099-EAF48F1B8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9606-43CC-8B45-9202-518E2268B3C7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EACBB-648A-44B7-B004-2FB5B4403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BDDF1-D51F-0684-C2AA-DF9CAB439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74E4-229D-CD44-938E-0D07E9F39D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261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4D6C2-23C7-E8B9-1A01-D2E110C61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AAA54-B980-8DC8-0C7D-CA5643E16A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2C5E34-A15F-137A-EDC9-5C9EF70F3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14671A-1955-69C2-3BE0-0247E32FC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9606-43CC-8B45-9202-518E2268B3C7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C67711-EA0F-08A7-DB72-C2FC71792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4A796-0DB6-9CAC-E370-4086444B3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74E4-229D-CD44-938E-0D07E9F39D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401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FFAF1-75A0-7577-C378-EAFE63AD9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59B55-33CF-7A29-B8FD-CE6DB3CC6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26495A-37AB-4E38-B85E-B4A15EF3B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099493-9A7C-42F5-CAE8-201B724202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265656-8759-F5C9-10E8-9C90BC670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7CB1C9-3866-B409-9C70-5D53A8BC1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9606-43CC-8B45-9202-518E2268B3C7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87A4-C8EB-0548-E4EB-3958545C2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F67117-193F-C25C-D568-5413FF498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74E4-229D-CD44-938E-0D07E9F39D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497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0FB9B-8681-F88E-8757-90FD53CB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FC5081-3190-28E0-90BE-2FEE775BE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9606-43CC-8B45-9202-518E2268B3C7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9ED6C-9610-47FC-CB99-4FE4B0F2B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E47EF8-BEDD-F57E-2A75-302A2F6A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74E4-229D-CD44-938E-0D07E9F39D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81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A93531-90D9-C106-7094-A1B2BA204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9606-43CC-8B45-9202-518E2268B3C7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79585B-B498-5668-5765-1F307E72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7379C-4709-CE7E-CFC8-BC7BD63F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74E4-229D-CD44-938E-0D07E9F39D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83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28ED2-1B43-650A-66B0-8DD8AD70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15123-1CC8-D940-4E37-671526CED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C473C6-3E90-C02F-8DCD-60F1FDBD0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A8C7F-5757-5684-E756-9442DAB3B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9606-43CC-8B45-9202-518E2268B3C7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4766F-EA84-7DFC-54F9-B71CCE6C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C4C186-55FF-019F-54FE-03543BC2E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74E4-229D-CD44-938E-0D07E9F39D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5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A852A-E5A1-9C54-8BAC-EB88AA8A7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200616-2A37-32F9-5841-C8685307BA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A253CA-AB33-CB54-84C4-D05D18A61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89B4D-369F-33B5-D0F1-FB8471E5E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9606-43CC-8B45-9202-518E2268B3C7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B180B-5BAD-1CC1-0948-3CE54A5D2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AA3144-DA3A-EF56-387E-787DB78F1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74E4-229D-CD44-938E-0D07E9F39D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80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74F4A8-7244-FE06-9CFD-E8520E2E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EF4CF-7539-B60A-BD86-B51285006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CACD2-1A93-8D63-B81C-BAEE3679B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9606-43CC-8B45-9202-518E2268B3C7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A33B1-C669-3552-AF4E-47EFAB61B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36685-116E-CE0C-2A5E-B0D2C95B4A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C74E4-229D-CD44-938E-0D07E9F39D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59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9B9AF-333D-1816-5112-0EBCE252F0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6EDC0C-354C-F816-E23B-E046537BD9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728F5E-16A9-032F-890E-D43C315D5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30304" r="32196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99D7E2-B76B-C949-01FC-F2692DA3F7AA}"/>
              </a:ext>
            </a:extLst>
          </p:cNvPr>
          <p:cNvSpPr txBox="1"/>
          <p:nvPr/>
        </p:nvSpPr>
        <p:spPr>
          <a:xfrm>
            <a:off x="1773310" y="1235528"/>
            <a:ext cx="864537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DesySans Office Cn Bold" panose="020B0806040000020003" pitchFamily="34" charset="0"/>
              </a:rPr>
              <a:t>8</a:t>
            </a:r>
            <a:r>
              <a:rPr lang="en-GB" sz="4800" baseline="30000" dirty="0">
                <a:solidFill>
                  <a:schemeClr val="bg1"/>
                </a:solidFill>
                <a:latin typeface="DesySans Office Cn Bold" panose="020B0806040000020003" pitchFamily="34" charset="0"/>
              </a:rPr>
              <a:t>th</a:t>
            </a:r>
            <a:r>
              <a:rPr lang="en-GB" sz="4800" dirty="0">
                <a:solidFill>
                  <a:schemeClr val="bg1"/>
                </a:solidFill>
                <a:latin typeface="DesySans Office Cn Bold" panose="020B0806040000020003" pitchFamily="34" charset="0"/>
              </a:rPr>
              <a:t> Round Table on</a:t>
            </a:r>
          </a:p>
          <a:p>
            <a:pPr algn="ctr"/>
            <a:r>
              <a:rPr lang="en-GB" sz="7200" b="1" dirty="0">
                <a:solidFill>
                  <a:schemeClr val="accent2"/>
                </a:solidFill>
                <a:latin typeface="DesySans Office Cn Bold" panose="020B0806040000020003" pitchFamily="34" charset="0"/>
              </a:rPr>
              <a:t>Deep Learning and AI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DesySans Office Cn Bold" panose="020B0806040000020003" pitchFamily="34" charset="0"/>
              </a:rPr>
              <a:t>at DESY</a:t>
            </a:r>
          </a:p>
          <a:p>
            <a:pPr algn="ctr"/>
            <a:endParaRPr lang="en-GB" sz="2400" dirty="0">
              <a:solidFill>
                <a:schemeClr val="bg1"/>
              </a:solidFill>
              <a:latin typeface="DesySans Office" panose="020B0503040000020003" pitchFamily="34" charset="0"/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DesySans Office" panose="020B0503040000020003" pitchFamily="34" charset="0"/>
              </a:rPr>
              <a:t>14.11.2025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A29766-ADA0-DB5A-6B99-D2EE2C14C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0805" y="6076074"/>
            <a:ext cx="2235201" cy="4470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EB9DA3-7C94-4033-93F9-456E91E303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4079" y="5622472"/>
            <a:ext cx="1062619" cy="106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48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609FE-09D1-0D84-183B-EB847EF6E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A75DD-4388-1F6F-E52B-9E1A5C8AD3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A6BEEE-B20E-F0C0-7127-DD6D88C268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D36D2D-432A-A99D-B60C-D2A46C77E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30304" r="32196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122DD5-3707-8B56-3343-B97650383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0805" y="6076074"/>
            <a:ext cx="2235201" cy="4470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BF6B15-702E-25D0-D39C-19ECF92CF7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4079" y="5622472"/>
            <a:ext cx="1062619" cy="10626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7AC89C-D98A-85FB-C8A4-C3FAB85DE45A}"/>
              </a:ext>
            </a:extLst>
          </p:cNvPr>
          <p:cNvSpPr txBox="1"/>
          <p:nvPr/>
        </p:nvSpPr>
        <p:spPr>
          <a:xfrm>
            <a:off x="544286" y="424543"/>
            <a:ext cx="19094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DesySans Office" panose="020B0503040000020003" pitchFamily="34" charset="0"/>
              </a:rPr>
              <a:t>Schedule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45B7D3-1A7A-63C2-E79C-64E4F51916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255" y="1086781"/>
            <a:ext cx="6634296" cy="559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27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FFDFF-A216-1CEC-4875-B1A1FE19A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844D5-0D2F-D523-7FC5-3C1E8B6632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C6CCDF-FBFD-3A73-7779-21F79E48F8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B019A1-886C-62CB-B673-854F4D9A0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30304" r="32196"/>
          <a:stretch>
            <a:fillRect/>
          </a:stretch>
        </p:blipFill>
        <p:spPr>
          <a:xfrm rot="5400000">
            <a:off x="2667000" y="-2586037"/>
            <a:ext cx="6858000" cy="1219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10AFE2-3948-879C-DA1C-19435E883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0805" y="6076074"/>
            <a:ext cx="2235201" cy="4470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A27F88-DA6C-6002-3A8A-5AD4EB73E7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4079" y="5622472"/>
            <a:ext cx="1062619" cy="10626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F10C84-945C-F65F-C51E-FBFC8D385529}"/>
              </a:ext>
            </a:extLst>
          </p:cNvPr>
          <p:cNvSpPr txBox="1"/>
          <p:nvPr/>
        </p:nvSpPr>
        <p:spPr>
          <a:xfrm>
            <a:off x="544286" y="424543"/>
            <a:ext cx="19094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DesySans Office" panose="020B0503040000020003" pitchFamily="34" charset="0"/>
              </a:rPr>
              <a:t>Schedule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B1ECD6-1DCF-DE8B-7746-D46DBD63A9F2}"/>
              </a:ext>
            </a:extLst>
          </p:cNvPr>
          <p:cNvSpPr txBox="1"/>
          <p:nvPr/>
        </p:nvSpPr>
        <p:spPr>
          <a:xfrm>
            <a:off x="653143" y="1611086"/>
            <a:ext cx="9496510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DesySans Office" panose="020B0503040000020003" pitchFamily="34" charset="0"/>
              </a:rPr>
              <a:t>9:30 – 11:00	Introduction &amp; Keynote</a:t>
            </a:r>
          </a:p>
          <a:p>
            <a:r>
              <a:rPr lang="en-GB" sz="2400" dirty="0">
                <a:solidFill>
                  <a:schemeClr val="bg1"/>
                </a:solidFill>
                <a:latin typeface="DesySans Office" panose="020B0503040000020003" pitchFamily="34" charset="0"/>
              </a:rPr>
              <a:t>11:00 - 11:15	Short break</a:t>
            </a:r>
          </a:p>
          <a:p>
            <a:endParaRPr lang="en-GB" sz="3200" dirty="0">
              <a:solidFill>
                <a:schemeClr val="bg1"/>
              </a:solidFill>
              <a:latin typeface="DesySans Office" panose="020B0503040000020003" pitchFamily="34" charset="0"/>
            </a:endParaRPr>
          </a:p>
          <a:p>
            <a:r>
              <a:rPr lang="en-GB" sz="3200" b="1" dirty="0">
                <a:solidFill>
                  <a:schemeClr val="bg1"/>
                </a:solidFill>
                <a:latin typeface="DesySans Office" panose="020B0503040000020003" pitchFamily="34" charset="0"/>
              </a:rPr>
              <a:t>11:15 - 12:15	LLMs in science at DESY and XFEL</a:t>
            </a:r>
          </a:p>
          <a:p>
            <a:r>
              <a:rPr lang="en-GB" sz="2400" dirty="0">
                <a:solidFill>
                  <a:schemeClr val="bg1"/>
                </a:solidFill>
                <a:latin typeface="DesySans Office" panose="020B0503040000020003" pitchFamily="34" charset="0"/>
              </a:rPr>
              <a:t>12:15 - 12:45	Coffee break</a:t>
            </a:r>
          </a:p>
          <a:p>
            <a:endParaRPr lang="en-GB" sz="3200" dirty="0">
              <a:solidFill>
                <a:schemeClr val="bg1"/>
              </a:solidFill>
              <a:latin typeface="DesySans Office" panose="020B0503040000020003" pitchFamily="34" charset="0"/>
            </a:endParaRPr>
          </a:p>
          <a:p>
            <a:r>
              <a:rPr lang="en-GB" sz="3200" b="1" dirty="0">
                <a:solidFill>
                  <a:schemeClr val="bg1"/>
                </a:solidFill>
                <a:latin typeface="DesySans Office" panose="020B0503040000020003" pitchFamily="34" charset="0"/>
              </a:rPr>
              <a:t>12:45 - 14:35	Deep Learning &amp; AI in science</a:t>
            </a:r>
          </a:p>
        </p:txBody>
      </p:sp>
    </p:spTree>
    <p:extLst>
      <p:ext uri="{BB962C8B-B14F-4D97-AF65-F5344CB8AC3E}">
        <p14:creationId xmlns:p14="http://schemas.microsoft.com/office/powerpoint/2010/main" val="3260081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9D546-0BB2-0495-2E30-9059E1460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979FDD9-669E-4748-E425-A73C1B43241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81000" y="3429000"/>
            <a:ext cx="3717926" cy="27686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/>
              <a:t>AI &amp; Innovation in Hamburg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b="1" dirty="0"/>
              <a:t>DESY</a:t>
            </a:r>
            <a:r>
              <a:rPr lang="de-DE" dirty="0"/>
              <a:t> – supported </a:t>
            </a:r>
            <a:r>
              <a:rPr lang="de-DE" dirty="0" err="1"/>
              <a:t>by</a:t>
            </a:r>
            <a:r>
              <a:rPr lang="de-DE" dirty="0"/>
              <a:t> Helmholtz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b="1" dirty="0"/>
              <a:t>Goal</a:t>
            </a:r>
            <a:r>
              <a:rPr lang="de-DE" dirty="0"/>
              <a:t>: </a:t>
            </a:r>
            <a:r>
              <a:rPr lang="en-US" dirty="0"/>
              <a:t>Enable industry access to state-of-the-art High-Performance Computing (HPC) for AI and other applications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Vision</a:t>
            </a:r>
            <a:r>
              <a:rPr lang="en-US" dirty="0"/>
              <a:t>: Regional innovation ecosystem connecting science and industry for joint AI/HPC solutions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FB4019CF-4BA9-0EE0-3BC9-7065AFE4CE8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36243" y="3429000"/>
            <a:ext cx="3717926" cy="2768634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Key </a:t>
            </a:r>
            <a:r>
              <a:rPr lang="de-DE" dirty="0" err="1"/>
              <a:t>Capabilities</a:t>
            </a:r>
            <a:endParaRPr lang="de-DE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8 HPC nodes with 4x NVIDIA H200</a:t>
            </a:r>
            <a:r>
              <a:rPr lang="en-US" dirty="0"/>
              <a:t> </a:t>
            </a:r>
            <a:r>
              <a:rPr lang="en-US" b="1" dirty="0"/>
              <a:t>each</a:t>
            </a:r>
            <a:r>
              <a:rPr lang="en-US" dirty="0"/>
              <a:t> (+ expanding infrastructure)</a:t>
            </a:r>
            <a:r>
              <a:rPr lang="de-DE" dirty="0"/>
              <a:t>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Connected to Helmholtz </a:t>
            </a:r>
            <a:r>
              <a:rPr lang="en-US" dirty="0"/>
              <a:t>data platforms and beamline facilities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Technical and legal framework</a:t>
            </a:r>
            <a:r>
              <a:rPr lang="en-US" dirty="0"/>
              <a:t> for public-private AI/HPC projects</a:t>
            </a:r>
            <a:endParaRPr lang="de-DE" dirty="0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3FF59296-52F1-F5E7-30C0-AA588537B2B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091486" y="3429000"/>
            <a:ext cx="3717926" cy="2768634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Pilot Cases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b="1" dirty="0" err="1"/>
              <a:t>CrystalsFirst</a:t>
            </a:r>
            <a:r>
              <a:rPr lang="de-DE" b="1" dirty="0"/>
              <a:t>:</a:t>
            </a:r>
            <a:r>
              <a:rPr lang="de-DE" dirty="0"/>
              <a:t> AI-</a:t>
            </a:r>
            <a:r>
              <a:rPr lang="de-DE" dirty="0" err="1"/>
              <a:t>driven</a:t>
            </a:r>
            <a:r>
              <a:rPr lang="de-DE" dirty="0"/>
              <a:t> </a:t>
            </a:r>
            <a:r>
              <a:rPr lang="de-DE" dirty="0" err="1"/>
              <a:t>drug</a:t>
            </a:r>
            <a:r>
              <a:rPr lang="de-DE" dirty="0"/>
              <a:t> </a:t>
            </a:r>
            <a:r>
              <a:rPr lang="de-DE" dirty="0" err="1"/>
              <a:t>discovery</a:t>
            </a:r>
            <a:endParaRPr lang="de-DE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 err="1"/>
              <a:t>Pinktum</a:t>
            </a:r>
            <a:r>
              <a:rPr lang="en-US" dirty="0"/>
              <a:t>: AI-based learning platforms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Hi-Acts </a:t>
            </a:r>
            <a:r>
              <a:rPr lang="en-US" dirty="0"/>
              <a:t>innovation platform integration</a:t>
            </a:r>
            <a:br>
              <a:rPr lang="de-DE" dirty="0"/>
            </a:br>
            <a:endParaRPr lang="de-DE" dirty="0"/>
          </a:p>
        </p:txBody>
      </p:sp>
      <p:sp>
        <p:nvSpPr>
          <p:cNvPr id="24" name="Titel 23">
            <a:extLst>
              <a:ext uri="{FF2B5EF4-FFF2-40B4-BE49-F238E27FC236}">
                <a16:creationId xmlns:a16="http://schemas.microsoft.com/office/drawing/2014/main" id="{D0532B65-9718-B572-BA67-D9A790FFD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1428412" cy="1223193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  <a:latin typeface="DesySans Office" panose="020B0503040000020003" pitchFamily="34" charset="0"/>
              </a:rPr>
              <a:t>HPC Gateway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78429B-D189-8BE4-8383-32171562E8E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353801" y="6475413"/>
            <a:ext cx="455612" cy="162000"/>
          </a:xfrm>
        </p:spPr>
        <p:txBody>
          <a:bodyPr/>
          <a:lstStyle/>
          <a:p>
            <a:fld id="{BE7504E0-22A4-4CE4-B523-ED0996D374BF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7" name="Bildplatzhalter 9">
            <a:extLst>
              <a:ext uri="{FF2B5EF4-FFF2-40B4-BE49-F238E27FC236}">
                <a16:creationId xmlns:a16="http://schemas.microsoft.com/office/drawing/2014/main" id="{A635F217-0604-D619-2D3C-61B13C3626B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2" b="82"/>
          <a:stretch/>
        </p:blipFill>
        <p:spPr>
          <a:xfrm>
            <a:off x="381000" y="1269000"/>
            <a:ext cx="3717926" cy="2160000"/>
          </a:xfrm>
        </p:spPr>
      </p:pic>
      <p:pic>
        <p:nvPicPr>
          <p:cNvPr id="12" name="Bildplatzhalter 11" descr="Ein Bild, das Licht, Platane Flugzeug Hobel enthält.&#10;&#10;Automatisch generierte Beschreibung">
            <a:extLst>
              <a:ext uri="{FF2B5EF4-FFF2-40B4-BE49-F238E27FC236}">
                <a16:creationId xmlns:a16="http://schemas.microsoft.com/office/drawing/2014/main" id="{FF2501CF-5E1E-D7FE-511A-85280A459E49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" r="93"/>
          <a:stretch/>
        </p:blipFill>
        <p:spPr>
          <a:xfrm>
            <a:off x="4236243" y="1269000"/>
            <a:ext cx="3717926" cy="2160000"/>
          </a:xfrm>
        </p:spPr>
      </p:pic>
      <p:pic>
        <p:nvPicPr>
          <p:cNvPr id="16" name="Bildplatzhalter 15" descr="Ein Bild, das draußen, Pflanze, Baum, Himmel enthält.&#10;&#10;Automatisch generierte Beschreibung">
            <a:extLst>
              <a:ext uri="{FF2B5EF4-FFF2-40B4-BE49-F238E27FC236}">
                <a16:creationId xmlns:a16="http://schemas.microsoft.com/office/drawing/2014/main" id="{1889D6FE-CDC0-8B15-BFED-AE2D96E68A18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" r="32"/>
          <a:stretch/>
        </p:blipFill>
        <p:spPr>
          <a:xfrm>
            <a:off x="8091486" y="1269000"/>
            <a:ext cx="3717926" cy="2160000"/>
          </a:xfrm>
        </p:spPr>
      </p:pic>
    </p:spTree>
    <p:extLst>
      <p:ext uri="{BB962C8B-B14F-4D97-AF65-F5344CB8AC3E}">
        <p14:creationId xmlns:p14="http://schemas.microsoft.com/office/powerpoint/2010/main" val="20648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4">
            <a:extLst>
              <a:ext uri="{FF2B5EF4-FFF2-40B4-BE49-F238E27FC236}">
                <a16:creationId xmlns:a16="http://schemas.microsoft.com/office/drawing/2014/main" id="{99E22C75-99B5-BED6-8E16-B3BE498C55BF}"/>
              </a:ext>
            </a:extLst>
          </p:cNvPr>
          <p:cNvSpPr txBox="1">
            <a:spLocks/>
          </p:cNvSpPr>
          <p:nvPr/>
        </p:nvSpPr>
        <p:spPr>
          <a:xfrm>
            <a:off x="852486" y="3429000"/>
            <a:ext cx="3717926" cy="27686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Pilot Cases</a:t>
            </a:r>
          </a:p>
          <a:p>
            <a:pPr marL="285750" lvl="1" indent="-285750"/>
            <a:r>
              <a:rPr lang="de-DE" b="1" dirty="0" err="1"/>
              <a:t>CrystalsFirst</a:t>
            </a:r>
            <a:r>
              <a:rPr lang="de-DE" b="1" dirty="0"/>
              <a:t>:</a:t>
            </a:r>
            <a:r>
              <a:rPr lang="de-DE" dirty="0"/>
              <a:t> AI-</a:t>
            </a:r>
            <a:r>
              <a:rPr lang="de-DE" dirty="0" err="1"/>
              <a:t>driven</a:t>
            </a:r>
            <a:r>
              <a:rPr lang="de-DE" dirty="0"/>
              <a:t> </a:t>
            </a:r>
            <a:r>
              <a:rPr lang="de-DE" dirty="0" err="1"/>
              <a:t>drug</a:t>
            </a:r>
            <a:r>
              <a:rPr lang="de-DE" dirty="0"/>
              <a:t> </a:t>
            </a:r>
            <a:r>
              <a:rPr lang="de-DE" dirty="0" err="1"/>
              <a:t>discovery</a:t>
            </a:r>
            <a:endParaRPr lang="de-DE" dirty="0"/>
          </a:p>
          <a:p>
            <a:pPr marL="285750" lvl="1" indent="-285750"/>
            <a:r>
              <a:rPr lang="en-US" b="1" dirty="0" err="1"/>
              <a:t>Pinktum</a:t>
            </a:r>
            <a:r>
              <a:rPr lang="en-US" dirty="0"/>
              <a:t>: AI-based learning platforms</a:t>
            </a:r>
          </a:p>
          <a:p>
            <a:pPr marL="285750" lvl="1" indent="-285750"/>
            <a:r>
              <a:rPr lang="en-US" b="1" dirty="0"/>
              <a:t>…</a:t>
            </a:r>
            <a:br>
              <a:rPr lang="de-DE" dirty="0"/>
            </a:br>
            <a:endParaRPr lang="de-DE" dirty="0"/>
          </a:p>
        </p:txBody>
      </p:sp>
      <p:pic>
        <p:nvPicPr>
          <p:cNvPr id="5" name="Bildplatzhalter 15" descr="Ein Bild, das draußen, Pflanze, Baum, Himmel enthält.&#10;&#10;Automatisch generierte Beschreibung">
            <a:extLst>
              <a:ext uri="{FF2B5EF4-FFF2-40B4-BE49-F238E27FC236}">
                <a16:creationId xmlns:a16="http://schemas.microsoft.com/office/drawing/2014/main" id="{A2495995-879E-73C4-2730-56A715D2E2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" r="32"/>
          <a:stretch/>
        </p:blipFill>
        <p:spPr>
          <a:xfrm>
            <a:off x="852486" y="1269000"/>
            <a:ext cx="3717926" cy="2160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3CE122-6268-340B-E576-15EB746BC542}"/>
              </a:ext>
            </a:extLst>
          </p:cNvPr>
          <p:cNvSpPr/>
          <p:nvPr/>
        </p:nvSpPr>
        <p:spPr>
          <a:xfrm>
            <a:off x="5301342" y="1269000"/>
            <a:ext cx="6324601" cy="48876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accent2"/>
                </a:solidFill>
                <a:latin typeface="DesySans Office" panose="020B0503040000020003" pitchFamily="34" charset="0"/>
              </a:rPr>
              <a:t>Currently ongoing:</a:t>
            </a:r>
          </a:p>
          <a:p>
            <a:pPr algn="ctr"/>
            <a:r>
              <a:rPr lang="en-GB" sz="2400" dirty="0">
                <a:solidFill>
                  <a:schemeClr val="accent2"/>
                </a:solidFill>
                <a:latin typeface="DesySans Office" panose="020B0503040000020003" pitchFamily="34" charset="0"/>
              </a:rPr>
              <a:t>Identification of the next round of </a:t>
            </a:r>
            <a:r>
              <a:rPr lang="en-GB" sz="2400" dirty="0" err="1">
                <a:solidFill>
                  <a:schemeClr val="accent2"/>
                </a:solidFill>
                <a:latin typeface="DesySans Office" panose="020B0503040000020003" pitchFamily="34" charset="0"/>
              </a:rPr>
              <a:t>projetcs</a:t>
            </a:r>
            <a:r>
              <a:rPr lang="en-GB" sz="2400" dirty="0">
                <a:solidFill>
                  <a:schemeClr val="accent2"/>
                </a:solidFill>
                <a:latin typeface="DesySans Office" panose="020B0503040000020003" pitchFamily="34" charset="0"/>
              </a:rPr>
              <a:t>!</a:t>
            </a:r>
          </a:p>
          <a:p>
            <a:pPr algn="ctr"/>
            <a:endParaRPr lang="en-GB" sz="2400" dirty="0">
              <a:solidFill>
                <a:schemeClr val="accent2"/>
              </a:solidFill>
              <a:latin typeface="DesySans Office" panose="020B0503040000020003" pitchFamily="34" charset="0"/>
            </a:endParaRPr>
          </a:p>
          <a:p>
            <a:pPr algn="ctr"/>
            <a:r>
              <a:rPr lang="en-GB" sz="2400" dirty="0">
                <a:solidFill>
                  <a:schemeClr val="accent2"/>
                </a:solidFill>
                <a:latin typeface="DesySans Office" panose="020B0503040000020003" pitchFamily="34" charset="0"/>
              </a:rPr>
              <a:t>Are you already in a collaborative R&amp;D project with industry, and in need of HPC resources usable by the industry partner?</a:t>
            </a:r>
          </a:p>
          <a:p>
            <a:pPr algn="ctr"/>
            <a:endParaRPr lang="en-GB" sz="2400" dirty="0">
              <a:solidFill>
                <a:schemeClr val="accent2"/>
              </a:solidFill>
              <a:latin typeface="DesySans Office" panose="020B0503040000020003" pitchFamily="34" charset="0"/>
            </a:endParaRPr>
          </a:p>
          <a:p>
            <a:pPr algn="ctr"/>
            <a:r>
              <a:rPr lang="en-GB" sz="2400" dirty="0">
                <a:solidFill>
                  <a:schemeClr val="accent2"/>
                </a:solidFill>
                <a:latin typeface="DesySans Office" panose="020B0503040000020003" pitchFamily="34" charset="0"/>
              </a:rPr>
              <a:t>Get in touch with me:</a:t>
            </a:r>
          </a:p>
          <a:p>
            <a:pPr algn="ctr"/>
            <a:r>
              <a:rPr lang="en-GB" sz="2400" dirty="0" err="1">
                <a:solidFill>
                  <a:schemeClr val="accent2"/>
                </a:solidFill>
                <a:latin typeface="DesySans Office" panose="020B0503040000020003" pitchFamily="34" charset="0"/>
              </a:rPr>
              <a:t>philipp.heuser@desy.de</a:t>
            </a:r>
            <a:endParaRPr lang="en-GB" sz="2400" dirty="0">
              <a:solidFill>
                <a:schemeClr val="accent2"/>
              </a:solidFill>
              <a:latin typeface="DesySans Office" panose="020B0503040000020003" pitchFamily="34" charset="0"/>
            </a:endParaRPr>
          </a:p>
        </p:txBody>
      </p:sp>
      <p:sp>
        <p:nvSpPr>
          <p:cNvPr id="7" name="Titel 23">
            <a:extLst>
              <a:ext uri="{FF2B5EF4-FFF2-40B4-BE49-F238E27FC236}">
                <a16:creationId xmlns:a16="http://schemas.microsoft.com/office/drawing/2014/main" id="{7BEBB4EF-DA26-9A8D-F2AD-2870B7068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1428412" cy="1223193"/>
          </a:xfrm>
        </p:spPr>
        <p:txBody>
          <a:bodyPr/>
          <a:lstStyle/>
          <a:p>
            <a:r>
              <a:rPr lang="de-DE" dirty="0">
                <a:latin typeface="DesySans Office" panose="020B0503040000020003" pitchFamily="34" charset="0"/>
              </a:rPr>
              <a:t>HPC Gateway</a:t>
            </a:r>
          </a:p>
        </p:txBody>
      </p:sp>
    </p:spTree>
    <p:extLst>
      <p:ext uri="{BB962C8B-B14F-4D97-AF65-F5344CB8AC3E}">
        <p14:creationId xmlns:p14="http://schemas.microsoft.com/office/powerpoint/2010/main" val="2517526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574E8-A9EF-88BF-CC13-68026020F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>
            <a:extLst>
              <a:ext uri="{FF2B5EF4-FFF2-40B4-BE49-F238E27FC236}">
                <a16:creationId xmlns:a16="http://schemas.microsoft.com/office/drawing/2014/main" id="{520BAE38-194D-F688-B660-E9AA79F5F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40" y="257040"/>
            <a:ext cx="8086320" cy="85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040">
              <a:lnSpc>
                <a:spcPts val="3733"/>
              </a:lnSpc>
              <a:buNone/>
            </a:pPr>
            <a:r>
              <a:rPr lang="en-GB" sz="3200" b="0" u="none" strike="noStrike" spc="68">
                <a:solidFill>
                  <a:schemeClr val="dk1"/>
                </a:solidFill>
                <a:effectLst/>
                <a:uFillTx/>
                <a:latin typeface="Urbanist ExtraBold"/>
                <a:ea typeface="Urbanist ExtraBold"/>
              </a:rPr>
              <a:t>… new GPU Hardware in Maxwell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15" name="TextBox 1">
            <a:extLst>
              <a:ext uri="{FF2B5EF4-FFF2-40B4-BE49-F238E27FC236}">
                <a16:creationId xmlns:a16="http://schemas.microsoft.com/office/drawing/2014/main" id="{F6B0F6C3-FE75-AF18-D4DD-0FA86F3DC9DF}"/>
              </a:ext>
            </a:extLst>
          </p:cNvPr>
          <p:cNvSpPr/>
          <p:nvPr/>
        </p:nvSpPr>
        <p:spPr>
          <a:xfrm>
            <a:off x="315000" y="955080"/>
            <a:ext cx="10186560" cy="566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216000" indent="-216000" defTabSz="4572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Font typeface="Wingdings" charset="2"/>
              <a:buChar char=""/>
            </a:pPr>
            <a:r>
              <a:rPr lang="en-GB" sz="1600" b="0" u="none" strike="noStrike" dirty="0">
                <a:solidFill>
                  <a:schemeClr val="dk1"/>
                </a:solidFill>
                <a:effectLst/>
                <a:uFillTx/>
                <a:latin typeface="DesySans Office"/>
              </a:rPr>
              <a:t> </a:t>
            </a:r>
            <a:r>
              <a:rPr lang="en-GB" sz="1600" b="0" u="sng" strike="noStrike" dirty="0">
                <a:solidFill>
                  <a:schemeClr val="dk1"/>
                </a:solidFill>
                <a:effectLst/>
                <a:uFillTx/>
                <a:latin typeface="DesySans Office"/>
              </a:rPr>
              <a:t>HPC Gateway Project</a:t>
            </a:r>
            <a:r>
              <a:rPr lang="en-GB" sz="1600" b="0" u="none" strike="noStrike" dirty="0">
                <a:solidFill>
                  <a:schemeClr val="dk1"/>
                </a:solidFill>
                <a:effectLst/>
                <a:uFillTx/>
                <a:latin typeface="DesySans Office"/>
              </a:rPr>
              <a:t> </a:t>
            </a:r>
            <a:r>
              <a:rPr lang="en-GB" sz="1600" b="0" i="1" u="none" strike="noStrike" dirty="0">
                <a:solidFill>
                  <a:schemeClr val="dk1"/>
                </a:solidFill>
                <a:effectLst/>
                <a:uFillTx/>
                <a:latin typeface="DesySans Office"/>
              </a:rPr>
              <a:t>to foster collaboration between research and industry, particularly in the fields of AI, …</a:t>
            </a:r>
            <a:endParaRPr lang="de-DE" sz="1600" b="0" u="none" strike="noStrike" dirty="0">
              <a:solidFill>
                <a:srgbClr val="000000"/>
              </a:solidFill>
              <a:effectLst/>
              <a:uFillTx/>
              <a:latin typeface="Arial"/>
              <a:ea typeface="Microsoft YaHei"/>
            </a:endParaRPr>
          </a:p>
          <a:p>
            <a:pPr marL="432000" lvl="1" indent="-216000" defTabSz="4572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600" b="1" u="none" strike="noStrike" dirty="0">
                <a:solidFill>
                  <a:schemeClr val="dk1"/>
                </a:solidFill>
                <a:effectLst/>
                <a:uFillTx/>
                <a:latin typeface="DesySans Office"/>
              </a:rPr>
              <a:t>8 nodes</a:t>
            </a:r>
            <a:r>
              <a:rPr lang="en-GB" sz="1600" b="0" u="none" strike="noStrike" dirty="0">
                <a:solidFill>
                  <a:schemeClr val="dk1"/>
                </a:solidFill>
                <a:effectLst/>
                <a:uFillTx/>
                <a:latin typeface="DesySans Office"/>
              </a:rPr>
              <a:t> each equipped with</a:t>
            </a:r>
            <a:r>
              <a:rPr lang="en-GB" sz="1600" b="1" u="none" strike="noStrike" dirty="0">
                <a:solidFill>
                  <a:schemeClr val="dk1"/>
                </a:solidFill>
                <a:effectLst/>
                <a:uFillTx/>
                <a:latin typeface="DesySans Office"/>
              </a:rPr>
              <a:t> 4xH200nvl</a:t>
            </a:r>
            <a:r>
              <a:rPr lang="en-GB" sz="1600" b="0" u="none" strike="noStrike" dirty="0">
                <a:solidFill>
                  <a:schemeClr val="dk1"/>
                </a:solidFill>
                <a:effectLst/>
                <a:uFillTx/>
                <a:latin typeface="DesySans Office"/>
              </a:rPr>
              <a:t> 141GB, 1.5TB ram  (5kW)</a:t>
            </a:r>
            <a:endParaRPr lang="de-DE" sz="1600" b="0" u="none" strike="noStrike" dirty="0">
              <a:solidFill>
                <a:srgbClr val="000000"/>
              </a:solidFill>
              <a:effectLst/>
              <a:uFillTx/>
              <a:latin typeface="Arial"/>
              <a:ea typeface="Microsoft YaHei"/>
            </a:endParaRPr>
          </a:p>
          <a:p>
            <a:pPr marL="216000" indent="-216000" defTabSz="4572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Font typeface="Wingdings" charset="2"/>
              <a:buChar char=""/>
            </a:pPr>
            <a:r>
              <a:rPr lang="en-GB" sz="1600" b="0" u="sng" strike="noStrike" dirty="0">
                <a:solidFill>
                  <a:schemeClr val="dk1"/>
                </a:solidFill>
                <a:effectLst/>
                <a:uFillTx/>
                <a:latin typeface="DesySans Office"/>
              </a:rPr>
              <a:t>Integrated into Maxwell</a:t>
            </a:r>
            <a:endParaRPr lang="de-DE" sz="1600" b="0" u="none" strike="noStrike" dirty="0">
              <a:solidFill>
                <a:srgbClr val="000000"/>
              </a:solidFill>
              <a:effectLst/>
              <a:uFillTx/>
              <a:latin typeface="Arial"/>
              <a:ea typeface="Microsoft YaHei"/>
            </a:endParaRPr>
          </a:p>
          <a:p>
            <a:pPr marL="432000" lvl="1" indent="-216000" defTabSz="4572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600" b="0" u="none" strike="noStrike" dirty="0">
                <a:solidFill>
                  <a:schemeClr val="dk1"/>
                </a:solidFill>
                <a:effectLst/>
                <a:uFillTx/>
                <a:latin typeface="DesySans Office"/>
              </a:rPr>
              <a:t>Partition: </a:t>
            </a:r>
            <a:r>
              <a:rPr lang="en-GB" sz="1600" b="1" u="none" strike="noStrike" dirty="0" err="1">
                <a:solidFill>
                  <a:schemeClr val="dk1"/>
                </a:solidFill>
                <a:effectLst/>
                <a:uFillTx/>
                <a:latin typeface="DesySans Office"/>
              </a:rPr>
              <a:t>comgpu</a:t>
            </a:r>
            <a:r>
              <a:rPr lang="en-GB" sz="1600" b="0" u="none" strike="noStrike" dirty="0">
                <a:solidFill>
                  <a:schemeClr val="dk1"/>
                </a:solidFill>
                <a:effectLst/>
                <a:uFillTx/>
                <a:latin typeface="DesySans Office"/>
              </a:rPr>
              <a:t> – everyone can use the partition like </a:t>
            </a:r>
            <a:r>
              <a:rPr lang="en-GB" sz="1600" b="0" u="none" strike="noStrike" dirty="0" err="1">
                <a:solidFill>
                  <a:schemeClr val="dk1"/>
                </a:solidFill>
                <a:effectLst/>
                <a:uFillTx/>
                <a:latin typeface="DesySans Office"/>
              </a:rPr>
              <a:t>allgpu</a:t>
            </a:r>
            <a:endParaRPr lang="de-DE" sz="1600" b="0" u="none" strike="noStrike" dirty="0">
              <a:solidFill>
                <a:srgbClr val="000000"/>
              </a:solidFill>
              <a:effectLst/>
              <a:uFillTx/>
              <a:latin typeface="Arial"/>
              <a:ea typeface="Microsoft YaHei"/>
            </a:endParaRPr>
          </a:p>
          <a:p>
            <a:pPr marL="432000" lvl="1" indent="-216000" defTabSz="4572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600" b="0" u="none" strike="noStrike" dirty="0">
                <a:solidFill>
                  <a:schemeClr val="dk1"/>
                </a:solidFill>
                <a:effectLst/>
                <a:uFillTx/>
                <a:latin typeface="DesySans Office"/>
              </a:rPr>
              <a:t>Limits: max 2 nodes per job, max 2 concurrent job, max runtime 4 days</a:t>
            </a:r>
            <a:endParaRPr lang="de-DE" sz="1600" b="0" u="none" strike="noStrike" dirty="0">
              <a:solidFill>
                <a:srgbClr val="000000"/>
              </a:solidFill>
              <a:effectLst/>
              <a:uFillTx/>
              <a:latin typeface="Arial"/>
              <a:ea typeface="Microsoft YaHei"/>
            </a:endParaRPr>
          </a:p>
          <a:p>
            <a:pPr marL="216000" indent="-216000" defTabSz="4572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Font typeface="Wingdings" charset="2"/>
              <a:buChar char=""/>
            </a:pPr>
            <a:r>
              <a:rPr lang="en-GB" sz="1600" b="0" u="sng" strike="noStrike" dirty="0">
                <a:solidFill>
                  <a:schemeClr val="dk1"/>
                </a:solidFill>
                <a:effectLst/>
                <a:uFillTx/>
                <a:latin typeface="DesySans Office"/>
              </a:rPr>
              <a:t>Special setup</a:t>
            </a:r>
            <a:endParaRPr lang="de-DE" sz="1600" b="0" u="none" strike="noStrike" dirty="0">
              <a:solidFill>
                <a:srgbClr val="000000"/>
              </a:solidFill>
              <a:effectLst/>
              <a:uFillTx/>
              <a:latin typeface="Arial"/>
              <a:ea typeface="Microsoft YaHei"/>
            </a:endParaRPr>
          </a:p>
          <a:p>
            <a:pPr marL="432000" lvl="1" indent="-216000" defTabSz="4572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600" b="0" u="none" strike="noStrike" dirty="0">
                <a:solidFill>
                  <a:schemeClr val="dk1"/>
                </a:solidFill>
                <a:effectLst/>
                <a:uFillTx/>
                <a:latin typeface="DesySans Office"/>
              </a:rPr>
              <a:t>Nodes are configured allowing also commercial projects (hence </a:t>
            </a:r>
            <a:r>
              <a:rPr lang="en-GB" sz="1600" b="0" u="none" strike="noStrike" dirty="0" err="1">
                <a:solidFill>
                  <a:schemeClr val="dk1"/>
                </a:solidFill>
                <a:effectLst/>
                <a:uFillTx/>
                <a:latin typeface="DesySans Office"/>
              </a:rPr>
              <a:t>comgpu</a:t>
            </a:r>
            <a:r>
              <a:rPr lang="en-GB" sz="1600" b="0" u="none" strike="noStrike" dirty="0">
                <a:solidFill>
                  <a:schemeClr val="dk1"/>
                </a:solidFill>
                <a:effectLst/>
                <a:uFillTx/>
                <a:latin typeface="DesySans Office"/>
              </a:rPr>
              <a:t>)</a:t>
            </a:r>
            <a:endParaRPr lang="de-DE" sz="1600" b="0" u="none" strike="noStrike" dirty="0">
              <a:solidFill>
                <a:srgbClr val="000000"/>
              </a:solidFill>
              <a:effectLst/>
              <a:uFillTx/>
              <a:latin typeface="Arial"/>
              <a:ea typeface="Microsoft YaHei"/>
            </a:endParaRPr>
          </a:p>
          <a:p>
            <a:pPr marL="432000" lvl="1" indent="-216000" defTabSz="4572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600" b="0" u="none" strike="noStrike" dirty="0">
                <a:solidFill>
                  <a:schemeClr val="dk1"/>
                </a:solidFill>
                <a:effectLst/>
                <a:uFillTx/>
                <a:latin typeface="DesySans Office"/>
              </a:rPr>
              <a:t>Software excluding commercial use is NOT available (e.g. </a:t>
            </a:r>
            <a:r>
              <a:rPr lang="en-GB" sz="1600" b="0" u="none" strike="noStrike" dirty="0" err="1">
                <a:solidFill>
                  <a:schemeClr val="dk1"/>
                </a:solidFill>
                <a:effectLst/>
                <a:uFillTx/>
                <a:latin typeface="DesySans Office"/>
              </a:rPr>
              <a:t>matlab</a:t>
            </a:r>
            <a:r>
              <a:rPr lang="en-GB" sz="1600" b="0" u="none" strike="noStrike" dirty="0">
                <a:solidFill>
                  <a:schemeClr val="dk1"/>
                </a:solidFill>
                <a:effectLst/>
                <a:uFillTx/>
                <a:latin typeface="DesySans Office"/>
              </a:rPr>
              <a:t> and alike)</a:t>
            </a:r>
            <a:endParaRPr lang="de-DE" sz="1600" b="0" u="none" strike="noStrike" dirty="0">
              <a:solidFill>
                <a:srgbClr val="000000"/>
              </a:solidFill>
              <a:effectLst/>
              <a:uFillTx/>
              <a:latin typeface="Arial"/>
              <a:ea typeface="Microsoft YaHei"/>
            </a:endParaRPr>
          </a:p>
          <a:p>
            <a:pPr marL="216000" indent="-216000" defTabSz="4572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Font typeface="Wingdings" charset="2"/>
              <a:buChar char=""/>
            </a:pPr>
            <a:r>
              <a:rPr lang="en-GB" sz="1600" b="0" u="sng" strike="noStrike" dirty="0" err="1">
                <a:solidFill>
                  <a:schemeClr val="dk1"/>
                </a:solidFill>
                <a:effectLst/>
                <a:uFillTx/>
                <a:latin typeface="DesySans Office"/>
              </a:rPr>
              <a:t>Preemption</a:t>
            </a:r>
            <a:endParaRPr lang="de-DE" sz="1600" b="0" u="none" strike="noStrike" dirty="0">
              <a:solidFill>
                <a:srgbClr val="000000"/>
              </a:solidFill>
              <a:effectLst/>
              <a:uFillTx/>
              <a:latin typeface="Arial"/>
              <a:ea typeface="Microsoft YaHei"/>
            </a:endParaRPr>
          </a:p>
          <a:p>
            <a:pPr marL="432000" lvl="1" indent="-216000" defTabSz="4572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600" b="0" u="none" strike="noStrike" dirty="0">
                <a:solidFill>
                  <a:schemeClr val="dk1"/>
                </a:solidFill>
                <a:effectLst/>
                <a:uFillTx/>
                <a:latin typeface="DesySans Office"/>
              </a:rPr>
              <a:t>Jobs in </a:t>
            </a:r>
            <a:r>
              <a:rPr lang="en-GB" sz="1600" b="0" u="none" strike="noStrike" dirty="0" err="1">
                <a:solidFill>
                  <a:schemeClr val="dk1"/>
                </a:solidFill>
                <a:effectLst/>
                <a:uFillTx/>
                <a:latin typeface="DesySans Office"/>
              </a:rPr>
              <a:t>comgpu</a:t>
            </a:r>
            <a:r>
              <a:rPr lang="en-GB" sz="1600" b="0" u="none" strike="noStrike" dirty="0">
                <a:solidFill>
                  <a:schemeClr val="dk1"/>
                </a:solidFill>
                <a:effectLst/>
                <a:uFillTx/>
                <a:latin typeface="DesySans Office"/>
              </a:rPr>
              <a:t> are subject to </a:t>
            </a:r>
            <a:r>
              <a:rPr lang="en-GB" sz="1600" b="0" u="none" strike="noStrike" dirty="0" err="1">
                <a:solidFill>
                  <a:schemeClr val="dk1"/>
                </a:solidFill>
                <a:effectLst/>
                <a:uFillTx/>
                <a:latin typeface="DesySans Office"/>
              </a:rPr>
              <a:t>preemption</a:t>
            </a:r>
            <a:r>
              <a:rPr lang="en-GB" sz="1600" b="0" u="none" strike="noStrike" dirty="0">
                <a:solidFill>
                  <a:schemeClr val="dk1"/>
                </a:solidFill>
                <a:effectLst/>
                <a:uFillTx/>
                <a:latin typeface="DesySans Office"/>
              </a:rPr>
              <a:t> (like </a:t>
            </a:r>
            <a:r>
              <a:rPr lang="en-GB" sz="1600" b="0" u="none" strike="noStrike" dirty="0" err="1">
                <a:solidFill>
                  <a:schemeClr val="dk1"/>
                </a:solidFill>
                <a:effectLst/>
                <a:uFillTx/>
                <a:latin typeface="DesySans Office"/>
              </a:rPr>
              <a:t>allgpu</a:t>
            </a:r>
            <a:r>
              <a:rPr lang="en-GB" sz="1600" b="0" u="none" strike="noStrike" dirty="0">
                <a:solidFill>
                  <a:schemeClr val="dk1"/>
                </a:solidFill>
                <a:effectLst/>
                <a:uFillTx/>
                <a:latin typeface="DesySans Office"/>
              </a:rPr>
              <a:t>) by jobs of</a:t>
            </a:r>
            <a:r>
              <a:rPr lang="en-GB" sz="1600" b="0" i="1" u="none" strike="noStrike" dirty="0">
                <a:solidFill>
                  <a:schemeClr val="dk1"/>
                </a:solidFill>
                <a:effectLst/>
                <a:uFillTx/>
                <a:latin typeface="DesySans Office"/>
              </a:rPr>
              <a:t> industrial project partners</a:t>
            </a:r>
            <a:endParaRPr lang="de-DE" sz="1600" b="0" u="none" strike="noStrike" dirty="0">
              <a:solidFill>
                <a:srgbClr val="000000"/>
              </a:solidFill>
              <a:effectLst/>
              <a:uFillTx/>
              <a:latin typeface="Arial"/>
              <a:ea typeface="Microsoft YaHei"/>
            </a:endParaRPr>
          </a:p>
          <a:p>
            <a:pPr marL="432000" lvl="1" indent="-216000" defTabSz="4572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600" b="0" u="none" strike="noStrike" dirty="0">
                <a:solidFill>
                  <a:schemeClr val="dk1"/>
                </a:solidFill>
                <a:effectLst/>
                <a:uFillTx/>
                <a:latin typeface="DesySans Office"/>
              </a:rPr>
              <a:t>Not much traffic so far, so risk is still quite low</a:t>
            </a:r>
            <a:endParaRPr lang="de-DE" sz="1600" b="0" u="none" strike="noStrike" dirty="0">
              <a:solidFill>
                <a:srgbClr val="000000"/>
              </a:solidFill>
              <a:effectLst/>
              <a:uFillTx/>
              <a:latin typeface="Arial"/>
              <a:ea typeface="Microsoft YaHei"/>
            </a:endParaRPr>
          </a:p>
          <a:p>
            <a:pPr defTabSz="4572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endParaRPr lang="de-DE" sz="2400" b="0" u="none" strike="noStrike" dirty="0">
              <a:solidFill>
                <a:srgbClr val="000000"/>
              </a:solidFill>
              <a:effectLst/>
              <a:uFillTx/>
              <a:latin typeface="Arial"/>
              <a:ea typeface="Microsoft YaHei"/>
            </a:endParaRPr>
          </a:p>
          <a:p>
            <a:pPr defTabSz="4572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endParaRPr lang="de-DE" sz="2400" b="0" u="none" strike="noStrike" dirty="0">
              <a:solidFill>
                <a:srgbClr val="000000"/>
              </a:solidFill>
              <a:effectLst/>
              <a:uFillTx/>
              <a:latin typeface="Arial"/>
              <a:ea typeface="Microsoft YaHei"/>
            </a:endParaRPr>
          </a:p>
          <a:p>
            <a:pPr defTabSz="4572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endParaRPr lang="de-DE" sz="2400" b="0" u="none" strike="noStrike" dirty="0">
              <a:solidFill>
                <a:srgbClr val="000000"/>
              </a:solidFill>
              <a:effectLst/>
              <a:uFillTx/>
              <a:latin typeface="Arial"/>
              <a:ea typeface="Microsoft YaHei"/>
            </a:endParaRP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23390D9F-E2A8-CD1A-1F90-CB4A6DAB982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438400" y="1980000"/>
            <a:ext cx="3441600" cy="280296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818638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08A68-9DD9-27AE-77D8-14A9844F1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21DC8-E013-5CEB-85A1-FFFE20E921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C27073-5599-F3FD-03D6-B92E0D50A9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4D4174-F12E-737B-8A6C-118D51C9F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30304" r="32196"/>
          <a:stretch>
            <a:fillRect/>
          </a:stretch>
        </p:blipFill>
        <p:spPr>
          <a:xfrm rot="5400000">
            <a:off x="2667000" y="-2673124"/>
            <a:ext cx="6858000" cy="1219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C04A06-D70F-C217-D430-34C749B82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0805" y="6076074"/>
            <a:ext cx="2235201" cy="4470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9FA612-AB3E-31F5-CCB9-1A06F68777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4079" y="5622472"/>
            <a:ext cx="1062619" cy="10626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AFED4A-F036-1545-6CBF-EE5F65E53E0D}"/>
              </a:ext>
            </a:extLst>
          </p:cNvPr>
          <p:cNvSpPr txBox="1"/>
          <p:nvPr/>
        </p:nvSpPr>
        <p:spPr>
          <a:xfrm>
            <a:off x="544286" y="424543"/>
            <a:ext cx="19094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DesySans Office" panose="020B0503040000020003" pitchFamily="34" charset="0"/>
              </a:rPr>
              <a:t>Schedule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CB2A35-8DC5-192C-9BD0-4B7E286813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255" y="1462456"/>
            <a:ext cx="11631443" cy="346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19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407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6F4DD-236B-DB67-3FC7-94073F09A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4C479-7155-209B-3FBC-A6FAD94DB1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FECF06-F891-6CC1-26EA-4E69A534B3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23529B-2CF4-E0B8-755D-4DE491B30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30304" r="32196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66B1AA-900D-F46D-275F-0CE44C69F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0805" y="6076074"/>
            <a:ext cx="2235201" cy="4470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9277D7-C292-0865-0FF5-C83F05F232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4079" y="5622472"/>
            <a:ext cx="1062619" cy="10626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6E5AA3-487D-2A4F-B151-5AAB44A3EAF4}"/>
              </a:ext>
            </a:extLst>
          </p:cNvPr>
          <p:cNvSpPr txBox="1"/>
          <p:nvPr/>
        </p:nvSpPr>
        <p:spPr>
          <a:xfrm>
            <a:off x="544286" y="424543"/>
            <a:ext cx="19094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DesySans Office" panose="020B0503040000020003" pitchFamily="34" charset="0"/>
              </a:rPr>
              <a:t>Schedule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34EBF7-D95D-C619-893F-CFE6B9EDCB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268" y="1178073"/>
            <a:ext cx="10288811" cy="4755856"/>
          </a:xfrm>
          <a:prstGeom prst="rect">
            <a:avLst/>
          </a:prstGeom>
        </p:spPr>
      </p:pic>
      <p:pic>
        <p:nvPicPr>
          <p:cNvPr id="1026" name="Picture 2" descr="Sick free icons designed by Freepik">
            <a:extLst>
              <a:ext uri="{FF2B5EF4-FFF2-40B4-BE49-F238E27FC236}">
                <a16:creationId xmlns:a16="http://schemas.microsoft.com/office/drawing/2014/main" id="{33ADA0E3-AE4D-08D9-40E6-A60B07ED5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347" y="2772592"/>
            <a:ext cx="793081" cy="79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548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740FA-D708-3EDF-8022-956FA085B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871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344</Words>
  <Application>Microsoft Macintosh PowerPoint</Application>
  <PresentationFormat>Widescreen</PresentationFormat>
  <Paragraphs>56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DesySans Office</vt:lpstr>
      <vt:lpstr>DesySans Office Cn Bold</vt:lpstr>
      <vt:lpstr>Times New Roman</vt:lpstr>
      <vt:lpstr>Urbanist ExtraBold</vt:lpstr>
      <vt:lpstr>Wingdings</vt:lpstr>
      <vt:lpstr>Office Theme</vt:lpstr>
      <vt:lpstr>PowerPoint Presentation</vt:lpstr>
      <vt:lpstr>PowerPoint Presentation</vt:lpstr>
      <vt:lpstr>HPC Gateway</vt:lpstr>
      <vt:lpstr>HPC Gateway</vt:lpstr>
      <vt:lpstr>… new GPU Hardware in Maxwell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PHE</dc:creator>
  <cp:keywords/>
  <dc:description/>
  <cp:lastModifiedBy>PHE</cp:lastModifiedBy>
  <cp:revision>2</cp:revision>
  <dcterms:created xsi:type="dcterms:W3CDTF">2025-11-13T13:34:54Z</dcterms:created>
  <dcterms:modified xsi:type="dcterms:W3CDTF">2025-11-13T17:07:22Z</dcterms:modified>
  <cp:category/>
</cp:coreProperties>
</file>