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78" r:id="rId6"/>
    <p:sldId id="259" r:id="rId7"/>
    <p:sldId id="260" r:id="rId8"/>
    <p:sldId id="261" r:id="rId9"/>
    <p:sldId id="262" r:id="rId10"/>
    <p:sldId id="263" r:id="rId11"/>
    <p:sldId id="265" r:id="rId12"/>
    <p:sldId id="270" r:id="rId13"/>
    <p:sldId id="267" r:id="rId14"/>
    <p:sldId id="264" r:id="rId15"/>
    <p:sldId id="266" r:id="rId16"/>
    <p:sldId id="268" r:id="rId17"/>
    <p:sldId id="269" r:id="rId18"/>
    <p:sldId id="272" r:id="rId19"/>
    <p:sldId id="271" r:id="rId20"/>
    <p:sldId id="273" r:id="rId21"/>
    <p:sldId id="276" r:id="rId22"/>
    <p:sldId id="277" r:id="rId23"/>
    <p:sldId id="279" r:id="rId24"/>
    <p:sldId id="281" r:id="rId25"/>
    <p:sldId id="280" r:id="rId2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4347-60C6-4C6F-9537-6080A7B79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9BD36-9FC9-46CC-8310-A79CEBB16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94A73-8A64-4910-B772-3F53EBE3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C313A-9220-458C-A6EA-F58DD440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C9142-8908-45DA-8B4D-3958F88A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9882A-B52D-4594-976B-F90745F3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E553F-865C-42AF-B95B-53262A2BA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D7E8C-D296-4B9B-9AE8-07D76D17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D659A-CE51-4487-8880-353F019D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4ACFC-B1B1-46E3-B05B-F07E51F7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72366-F33B-4CE7-A199-672267974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C8AD0-6539-482F-8355-5C0449381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A9547-6C09-46AD-B890-DC05DD24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18B9-4223-4E14-9E16-E07BCD74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B1A30-F2E6-4B89-B889-648B0ABE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2300-B99B-419A-A847-6B688996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31B6A-9E78-4BCE-A4BE-36D120CE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8E888-D6BD-4843-A264-CC3F0284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DD692-78DA-4D6A-B3BB-4C997760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D3C6D-A89C-4A76-AE3A-C0203A65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F159-5598-4D49-9017-14C36C58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DA1D0-B5EE-4D97-AC33-3073546D2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CCB0F-68A5-4859-9B37-2404E0AC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9FD9B-D0F8-4D0F-BD1D-42135DD4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91887-2AD0-4AB1-8521-BFBCE1FB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2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D228-1786-4CC2-A5B5-DA4C9A9E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1250-577D-4F29-9B39-7E9EA0643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F3BE6-A61E-4126-BF24-10F3117F6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32AB1-1597-47F9-8AE3-750805E5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87E42-2FD2-4484-90F2-4DE970CD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82718-164C-4FE1-850D-53F6A172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6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B550-9428-47D4-AACE-C1FF8064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5E8AE-6898-4E64-AABD-1A429BB42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B3F8E-0433-4FAA-8F99-FB0910EF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BE818-98C9-4BAC-BBBA-1464785FC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4EF86-FBBC-48C9-B7F2-59C38E405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29403-D987-4561-993E-8D3BAEAD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165F5-12C9-4875-B095-BFBB0918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F7DB2-2631-4959-9C74-A3749973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6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6EAF-FB00-4CBD-9D44-AFB64649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542F1-7A2C-4098-9A00-E7CEB580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7B125-ADA0-490D-BECB-4BF7A30F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8CD4E-6757-4C37-94BA-AE2AD6CD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9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67FBC-7510-440B-A6F4-D62DF9BF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79D24-8A86-4530-B70D-354DE206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E2DAB-EFF4-4ACE-B40E-C1908748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9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86C2-FF27-4F0F-BDAC-2F1F9436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803E-45E5-4DE2-AC7E-73686F12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3A9A9-D03C-44F8-BFD2-50BC3E4B3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51C57-83B9-4EF5-A92E-BD9B6141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A2169-065A-44AE-8D5C-881B4D13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50CA3-21B9-4202-A9F2-C3D931C6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6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8CD7-4A6B-4D98-99D3-B653BE18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70E38-74D3-4A46-BBC4-7C7BF8134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59C5E-107F-4169-80F6-06DBA5F21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E604C-BF1E-4334-A0F6-C8B978A6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7127-DE46-4A43-96C0-9532345A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7D4B9-1BB4-4A23-8C57-C144BE35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5CE3F-64A7-4823-81A5-3F380318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A0472-3A5A-47B8-A6A6-EA85FD12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0399A-F4B0-4D2D-B5DE-6CD2970A5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8748-10E1-4503-8F6C-C2022925174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3743-B575-4448-B32E-C0C9DE669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76D32-3147-45EA-87D5-5272D0F28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2B8B-09C2-40D4-BCB4-1E49A17B2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109A-8007-4406-9A4C-E21D5D3BA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 in REANA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9BF29-39C1-4919-9D18-20E5E2137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06.10.2025</a:t>
            </a:r>
          </a:p>
          <a:p>
            <a:r>
              <a:rPr lang="en-US" dirty="0" err="1"/>
              <a:t>AKh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7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C701-9924-4FA5-B3D4-049F2841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curation: S3-&gt;c4p-&gt;S3 works!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5663-58A0-4727-85CE-A6EB05F72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81147-5D14-45F4-9D1F-D81A0C08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32" y="2299674"/>
            <a:ext cx="10517068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5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136BA-4506-4AD7-A266-9B50FCCD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LDAP/connection random failure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9F46D-1D5D-4AF2-B406-4C09CAD99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968" y="1825625"/>
            <a:ext cx="4438063" cy="4351338"/>
          </a:xfrm>
        </p:spPr>
      </p:pic>
    </p:spTree>
    <p:extLst>
      <p:ext uri="{BB962C8B-B14F-4D97-AF65-F5344CB8AC3E}">
        <p14:creationId xmlns:p14="http://schemas.microsoft.com/office/powerpoint/2010/main" val="5977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9132-6107-4916-81EA-0106A2F4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steps.sh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135E-B0AF-45C1-A25F-D3F98EAB8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chmod</a:t>
            </a:r>
            <a:r>
              <a:rPr lang="en-US" dirty="0"/>
              <a:t> +x *.</a:t>
            </a:r>
            <a:r>
              <a:rPr lang="en-US" dirty="0" err="1"/>
              <a:t>sh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env </a:t>
            </a:r>
          </a:p>
          <a:p>
            <a:pPr marL="0" indent="0">
              <a:buNone/>
            </a:pPr>
            <a:r>
              <a:rPr lang="en-US" dirty="0"/>
              <a:t>bash prepare.sh</a:t>
            </a:r>
          </a:p>
          <a:p>
            <a:pPr marL="0" indent="0">
              <a:buNone/>
            </a:pPr>
            <a:r>
              <a:rPr lang="en-US" dirty="0"/>
              <a:t>bash </a:t>
            </a:r>
            <a:r>
              <a:rPr lang="en-US" b="1" dirty="0"/>
              <a:t>run_job.sh ${1} </a:t>
            </a:r>
          </a:p>
          <a:p>
            <a:pPr marL="0" indent="0">
              <a:buNone/>
            </a:pPr>
            <a:r>
              <a:rPr lang="en-US" dirty="0"/>
              <a:t>bash cleanup.sh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2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C4BD-BA4E-4C7B-B350-B3A670F9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REANA Script: </a:t>
            </a:r>
            <a:r>
              <a:rPr lang="en-US" dirty="0" err="1"/>
              <a:t>array.yaml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352E6-BBDD-42E3-A8FC-8FA3360AC5BC}"/>
              </a:ext>
            </a:extLst>
          </p:cNvPr>
          <p:cNvSpPr txBox="1"/>
          <p:nvPr/>
        </p:nvSpPr>
        <p:spPr>
          <a:xfrm>
            <a:off x="2879766" y="1644733"/>
            <a:ext cx="5136663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inputs:</a:t>
            </a:r>
          </a:p>
          <a:p>
            <a:r>
              <a:rPr lang="en-US" sz="1200" b="1" dirty="0"/>
              <a:t>  parameters:</a:t>
            </a:r>
          </a:p>
          <a:p>
            <a:r>
              <a:rPr lang="en-US" sz="1200" b="1" dirty="0"/>
              <a:t>    </a:t>
            </a:r>
            <a:r>
              <a:rPr lang="en-US" sz="1200" b="1" dirty="0" err="1"/>
              <a:t>hp_index</a:t>
            </a:r>
            <a:r>
              <a:rPr lang="en-US" sz="1200" b="1" dirty="0"/>
              <a:t>: 0</a:t>
            </a:r>
          </a:p>
          <a:p>
            <a:r>
              <a:rPr lang="en-US" sz="1200" dirty="0"/>
              <a:t>  files:</a:t>
            </a:r>
          </a:p>
          <a:p>
            <a:r>
              <a:rPr lang="en-US" sz="1200" dirty="0"/>
              <a:t>    - steps.sh </a:t>
            </a:r>
          </a:p>
          <a:p>
            <a:r>
              <a:rPr lang="en-US" sz="1200" dirty="0"/>
              <a:t>    - run_job.sh</a:t>
            </a:r>
          </a:p>
          <a:p>
            <a:r>
              <a:rPr lang="en-US" sz="1200" dirty="0"/>
              <a:t>    - prepare.sh</a:t>
            </a:r>
          </a:p>
          <a:p>
            <a:r>
              <a:rPr lang="en-US" sz="1200" dirty="0"/>
              <a:t>    - cleanup.sh</a:t>
            </a:r>
          </a:p>
          <a:p>
            <a:r>
              <a:rPr lang="en-US" sz="1200" dirty="0"/>
              <a:t>    - git-clone.sh</a:t>
            </a:r>
          </a:p>
          <a:p>
            <a:r>
              <a:rPr lang="en-US" sz="1200" dirty="0"/>
              <a:t>    - templates/param_template.ini</a:t>
            </a:r>
          </a:p>
          <a:p>
            <a:r>
              <a:rPr lang="en-US" sz="1200" dirty="0"/>
              <a:t>    - templates/config_template.ini</a:t>
            </a:r>
          </a:p>
          <a:p>
            <a:r>
              <a:rPr lang="en-US" sz="1200" dirty="0"/>
              <a:t>    - templates/config_withshboost_template.ini</a:t>
            </a:r>
          </a:p>
          <a:p>
            <a:r>
              <a:rPr lang="en-US" sz="1200" dirty="0"/>
              <a:t>    - templates/param_withshboost_template.ini</a:t>
            </a:r>
          </a:p>
          <a:p>
            <a:r>
              <a:rPr lang="en-US" sz="1200" dirty="0"/>
              <a:t>workflow:</a:t>
            </a:r>
          </a:p>
          <a:p>
            <a:r>
              <a:rPr lang="en-US" sz="1200" dirty="0"/>
              <a:t>  type: serial</a:t>
            </a:r>
          </a:p>
          <a:p>
            <a:r>
              <a:rPr lang="en-US" sz="1200" dirty="0"/>
              <a:t>  specification:</a:t>
            </a:r>
          </a:p>
          <a:p>
            <a:r>
              <a:rPr lang="en-US" sz="1200" dirty="0"/>
              <a:t>    steps:</a:t>
            </a:r>
          </a:p>
          <a:p>
            <a:r>
              <a:rPr lang="en-US" sz="1200" dirty="0"/>
              <a:t>      - name: </a:t>
            </a:r>
            <a:r>
              <a:rPr lang="en-US" sz="1200" dirty="0" err="1"/>
              <a:t>starhorse</a:t>
            </a:r>
            <a:endParaRPr lang="en-US" sz="1200" dirty="0"/>
          </a:p>
          <a:p>
            <a:r>
              <a:rPr lang="en-US" sz="1200" b="1" dirty="0"/>
              <a:t>        environment: '</a:t>
            </a:r>
            <a:r>
              <a:rPr lang="en-US" sz="1200" b="1" dirty="0" err="1"/>
              <a:t>astro-ml:latest</a:t>
            </a:r>
            <a:r>
              <a:rPr lang="en-US" sz="1200" b="1" dirty="0"/>
              <a:t>'</a:t>
            </a:r>
          </a:p>
          <a:p>
            <a:r>
              <a:rPr lang="en-US" sz="1200" b="1" dirty="0"/>
              <a:t>        </a:t>
            </a:r>
            <a:r>
              <a:rPr lang="en-US" sz="1200" b="1" dirty="0" err="1"/>
              <a:t>compute_backend</a:t>
            </a:r>
            <a:r>
              <a:rPr lang="en-US" sz="1200" b="1" dirty="0"/>
              <a:t>: "compute4punch"</a:t>
            </a:r>
          </a:p>
          <a:p>
            <a:r>
              <a:rPr lang="en-US" sz="1200" b="1" dirty="0"/>
              <a:t>        c4p_memory_limit: "40G"</a:t>
            </a:r>
          </a:p>
          <a:p>
            <a:r>
              <a:rPr lang="en-US" sz="1200" b="1" dirty="0"/>
              <a:t>        c4p_cpu_cores: "16"</a:t>
            </a:r>
          </a:p>
          <a:p>
            <a:r>
              <a:rPr lang="en-US" sz="1200" b="1" dirty="0"/>
              <a:t>        c4p_additional_requirements:  '</a:t>
            </a:r>
            <a:r>
              <a:rPr lang="en-US" sz="1200" b="1" dirty="0" err="1"/>
              <a:t>regexp</a:t>
            </a:r>
            <a:r>
              <a:rPr lang="en-US" sz="1200" b="1" dirty="0"/>
              <a:t>("</a:t>
            </a:r>
            <a:r>
              <a:rPr lang="en-US" sz="1200" b="1" dirty="0" err="1"/>
              <a:t>gridka</a:t>
            </a:r>
            <a:r>
              <a:rPr lang="en-US" sz="1200" b="1" dirty="0"/>
              <a:t>",</a:t>
            </a:r>
            <a:r>
              <a:rPr lang="en-US" sz="1200" b="1" dirty="0" err="1"/>
              <a:t>Target.TardisDroneUuid</a:t>
            </a:r>
            <a:r>
              <a:rPr lang="en-US" sz="1200" b="1" dirty="0"/>
              <a:t>)'</a:t>
            </a:r>
          </a:p>
          <a:p>
            <a:r>
              <a:rPr lang="en-US" sz="1200" dirty="0"/>
              <a:t>        commands:</a:t>
            </a:r>
          </a:p>
          <a:p>
            <a:r>
              <a:rPr lang="en-US" sz="1200" dirty="0"/>
              <a:t>          - bash steps.sh ${</a:t>
            </a:r>
            <a:r>
              <a:rPr lang="en-US" sz="1200" dirty="0" err="1"/>
              <a:t>hp_index</a:t>
            </a:r>
            <a:r>
              <a:rPr lang="en-US" sz="1200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04069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258B-CA36-4986-8424-0700A746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8CF9-4ABC-4E19-9B96-C4140F21B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reana</a:t>
            </a:r>
            <a:r>
              <a:rPr lang="en-GB" dirty="0"/>
              <a:t>-client run --skip-validation -w run-job-$1 -f </a:t>
            </a:r>
            <a:r>
              <a:rPr lang="en-GB" dirty="0" err="1"/>
              <a:t>array.yaml</a:t>
            </a:r>
            <a:r>
              <a:rPr lang="en-GB" dirty="0"/>
              <a:t> -p </a:t>
            </a:r>
            <a:r>
              <a:rPr lang="en-GB" dirty="0" err="1"/>
              <a:t>hp_index</a:t>
            </a:r>
            <a:r>
              <a:rPr lang="en-GB" dirty="0"/>
              <a:t>=$1</a:t>
            </a:r>
            <a:endParaRPr lang="en-US" dirty="0"/>
          </a:p>
          <a:p>
            <a:r>
              <a:rPr lang="en-US" dirty="0"/>
              <a:t>seq  151 1000 | </a:t>
            </a:r>
            <a:r>
              <a:rPr lang="en-US" dirty="0" err="1"/>
              <a:t>xargs</a:t>
            </a:r>
            <a:r>
              <a:rPr lang="en-US" dirty="0"/>
              <a:t> </a:t>
            </a:r>
            <a:r>
              <a:rPr lang="en-US" sz="3600" b="1" dirty="0"/>
              <a:t>-P16  </a:t>
            </a:r>
            <a:r>
              <a:rPr lang="en-US" dirty="0"/>
              <a:t>-I{} ./many.sh {}</a:t>
            </a:r>
          </a:p>
        </p:txBody>
      </p:sp>
    </p:spTree>
    <p:extLst>
      <p:ext uri="{BB962C8B-B14F-4D97-AF65-F5344CB8AC3E}">
        <p14:creationId xmlns:p14="http://schemas.microsoft.com/office/powerpoint/2010/main" val="170247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D9CC-B4B2-4DF5-B382-ADE8986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Load… is ok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64BD22-804E-424A-A581-A9479F1F6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17" y="1825625"/>
            <a:ext cx="10201765" cy="4351338"/>
          </a:xfrm>
        </p:spPr>
      </p:pic>
    </p:spTree>
    <p:extLst>
      <p:ext uri="{BB962C8B-B14F-4D97-AF65-F5344CB8AC3E}">
        <p14:creationId xmlns:p14="http://schemas.microsoft.com/office/powerpoint/2010/main" val="259691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48E4-C219-4575-A534-7835C34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AUTH/</a:t>
            </a:r>
            <a:r>
              <a:rPr lang="en-US" dirty="0" err="1"/>
              <a:t>Ldap</a:t>
            </a:r>
            <a:r>
              <a:rPr lang="en-US" dirty="0"/>
              <a:t>, Striking again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01722F-67D2-498C-B43B-658CC2C61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688" y="1825625"/>
            <a:ext cx="6620624" cy="4351338"/>
          </a:xfrm>
        </p:spPr>
      </p:pic>
    </p:spTree>
    <p:extLst>
      <p:ext uri="{BB962C8B-B14F-4D97-AF65-F5344CB8AC3E}">
        <p14:creationId xmlns:p14="http://schemas.microsoft.com/office/powerpoint/2010/main" val="145241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85BD-4CB8-42A5-AD8A-6C82993D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REANA limits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8E5B4C-2DA1-4BDF-B309-C6C670DDF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811" y="3496398"/>
            <a:ext cx="6106377" cy="1009791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0FF395-C56F-414B-AC46-CD0C5B0DC6CA}"/>
              </a:ext>
            </a:extLst>
          </p:cNvPr>
          <p:cNvCxnSpPr>
            <a:cxnSpLocks/>
          </p:cNvCxnSpPr>
          <p:nvPr/>
        </p:nvCxnSpPr>
        <p:spPr>
          <a:xfrm flipH="1" flipV="1">
            <a:off x="4895009" y="4332119"/>
            <a:ext cx="919150" cy="158891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1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42F0-1976-4C71-95CD-C26E691D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fair share policy from </a:t>
            </a:r>
            <a:r>
              <a:rPr lang="en-US" dirty="0" err="1"/>
              <a:t>GridKa</a:t>
            </a:r>
            <a:r>
              <a:rPr lang="en-US" dirty="0"/>
              <a:t> for C4P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7F82C-0FAA-4EB1-9BDA-DCB9BCC40956}"/>
              </a:ext>
            </a:extLst>
          </p:cNvPr>
          <p:cNvSpPr txBox="1"/>
          <p:nvPr/>
        </p:nvSpPr>
        <p:spPr>
          <a:xfrm>
            <a:off x="885097" y="2234932"/>
            <a:ext cx="36156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1,824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vCORES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 4.5TB 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DD1B8C-47F7-4189-B35E-90E7C0C2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2979566"/>
            <a:ext cx="8973802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3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3D46-0F6E-4388-A9A2-3C21CC31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jobs.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F51FD1-3FD6-43D7-8303-857D231B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1987A-DAF8-41F1-899F-58ECCB957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1690688"/>
            <a:ext cx="9074727" cy="49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7918-EAC1-4DDE-894D-AD9FE806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our homeland galaxy properties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48E2DF-E26B-4098-A68B-AFA199F3D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Gaia mission has provided an invaluable wealth of astrometric data for almost two billions of stars in our Galaxy.</a:t>
            </a:r>
          </a:p>
          <a:p>
            <a:endParaRPr lang="en-GB" dirty="0"/>
          </a:p>
          <a:p>
            <a:r>
              <a:rPr lang="en-GB" dirty="0"/>
              <a:t>The synergy with the Bayesian isochrone-fitting code </a:t>
            </a:r>
            <a:r>
              <a:rPr lang="en-GB" dirty="0" err="1"/>
              <a:t>StarHorse</a:t>
            </a:r>
            <a:r>
              <a:rPr lang="en-GB" dirty="0"/>
              <a:t>, allowed to derive additional stellar properties, like distance and dust extinction (Anders+2021, Queiroz+2023).</a:t>
            </a:r>
          </a:p>
          <a:p>
            <a:endParaRPr lang="en-GB" dirty="0"/>
          </a:p>
          <a:p>
            <a:r>
              <a:rPr lang="en-GB" dirty="0"/>
              <a:t>Then a regression technique, </a:t>
            </a:r>
            <a:r>
              <a:rPr lang="en-GB" b="1" dirty="0" err="1"/>
              <a:t>xgboost</a:t>
            </a:r>
            <a:r>
              <a:rPr lang="en-GB" dirty="0"/>
              <a:t>, trained with spectroscopically derived data from a variety of stellar surveys, was used to determine additional stellar parameters: </a:t>
            </a:r>
            <a:r>
              <a:rPr lang="en-GB" b="1" dirty="0"/>
              <a:t>extinction, effective temperature, metallicity, surface gravity, and mass </a:t>
            </a:r>
            <a:r>
              <a:rPr lang="en-GB" dirty="0"/>
              <a:t>(Khalatyan+2024).</a:t>
            </a:r>
            <a:endParaRPr lang="en-US" dirty="0"/>
          </a:p>
        </p:txBody>
      </p:sp>
      <p:pic>
        <p:nvPicPr>
          <p:cNvPr id="11" name="Picture 2" descr="Gaia satellite begins 3D-mapping the galaxy - CNET">
            <a:extLst>
              <a:ext uri="{FF2B5EF4-FFF2-40B4-BE49-F238E27FC236}">
                <a16:creationId xmlns:a16="http://schemas.microsoft.com/office/drawing/2014/main" id="{E4FCF7DC-F2CF-4DF1-9503-AC478450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76" y="1046941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464229-9E97-44DD-829C-9630744CBBBB}"/>
              </a:ext>
            </a:extLst>
          </p:cNvPr>
          <p:cNvSpPr txBox="1"/>
          <p:nvPr/>
        </p:nvSpPr>
        <p:spPr>
          <a:xfrm>
            <a:off x="8362678" y="2880207"/>
            <a:ext cx="107156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Starhorse</a:t>
            </a:r>
            <a:endParaRPr lang="en-US" dirty="0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93F86FD3-3589-4BA9-A74A-5581BAA5B915}"/>
              </a:ext>
            </a:extLst>
          </p:cNvPr>
          <p:cNvSpPr/>
          <p:nvPr/>
        </p:nvSpPr>
        <p:spPr>
          <a:xfrm>
            <a:off x="6013829" y="1326204"/>
            <a:ext cx="1014472" cy="6293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1.7Bln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325A72-EE1D-4043-AB11-A507ED12F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56" y="1892131"/>
            <a:ext cx="1776945" cy="950995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8D847A5F-F915-4980-80CC-9FD83D7478C5}"/>
              </a:ext>
            </a:extLst>
          </p:cNvPr>
          <p:cNvSpPr/>
          <p:nvPr/>
        </p:nvSpPr>
        <p:spPr>
          <a:xfrm>
            <a:off x="7057191" y="1257300"/>
            <a:ext cx="1276597" cy="793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&gt;G18.5</a:t>
            </a: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20863541-6A87-4F03-A369-5AF00A74AB21}"/>
              </a:ext>
            </a:extLst>
          </p:cNvPr>
          <p:cNvSpPr/>
          <p:nvPr/>
        </p:nvSpPr>
        <p:spPr>
          <a:xfrm>
            <a:off x="8362678" y="1326204"/>
            <a:ext cx="1014472" cy="5482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400Mln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CAE56D-939B-4A8C-A545-70548FE6A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003" y="3429000"/>
            <a:ext cx="5124491" cy="23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9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A261-12A2-4FE2-B6A5-A63CEE2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for C4P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E0BB-539F-4CA6-94CE-BCF0E37A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REANA:</a:t>
            </a:r>
          </a:p>
          <a:p>
            <a:pPr lvl="1"/>
            <a:r>
              <a:rPr lang="en-US" dirty="0"/>
              <a:t>Max Concurrent Batch Workflows: 10000</a:t>
            </a:r>
          </a:p>
          <a:p>
            <a:r>
              <a:rPr lang="en-US" dirty="0"/>
              <a:t>C4P</a:t>
            </a:r>
          </a:p>
          <a:p>
            <a:pPr lvl="1"/>
            <a:r>
              <a:rPr lang="en-US" dirty="0"/>
              <a:t>Type of nodes available: </a:t>
            </a:r>
          </a:p>
          <a:p>
            <a:pPr lvl="2"/>
            <a:r>
              <a:rPr lang="en-US" dirty="0"/>
              <a:t>8 </a:t>
            </a:r>
            <a:r>
              <a:rPr lang="en-US" dirty="0" err="1"/>
              <a:t>vCores</a:t>
            </a:r>
            <a:r>
              <a:rPr lang="en-US" dirty="0"/>
              <a:t> 20GB RAM</a:t>
            </a:r>
          </a:p>
          <a:p>
            <a:pPr lvl="2"/>
            <a:r>
              <a:rPr lang="en-US" dirty="0"/>
              <a:t>16 </a:t>
            </a:r>
            <a:r>
              <a:rPr lang="en-US" dirty="0" err="1"/>
              <a:t>vCores</a:t>
            </a:r>
            <a:r>
              <a:rPr lang="en-US" dirty="0"/>
              <a:t> 40GB RAM </a:t>
            </a:r>
          </a:p>
          <a:p>
            <a:pPr lvl="3"/>
            <a:r>
              <a:rPr lang="en-US" dirty="0" err="1"/>
              <a:t>compute_backend</a:t>
            </a:r>
            <a:r>
              <a:rPr lang="en-US" dirty="0"/>
              <a:t>: "</a:t>
            </a:r>
            <a:r>
              <a:rPr lang="en-US" b="1" dirty="0"/>
              <a:t>compute4punch</a:t>
            </a:r>
            <a:r>
              <a:rPr lang="en-US" dirty="0"/>
              <a:t>“</a:t>
            </a:r>
          </a:p>
          <a:p>
            <a:pPr lvl="3"/>
            <a:r>
              <a:rPr lang="en-US" dirty="0"/>
              <a:t>c4p_additional_requirements:  '</a:t>
            </a:r>
            <a:r>
              <a:rPr lang="en-US" dirty="0" err="1"/>
              <a:t>regexp</a:t>
            </a:r>
            <a:r>
              <a:rPr lang="en-US" dirty="0"/>
              <a:t>("</a:t>
            </a:r>
            <a:r>
              <a:rPr lang="en-US" b="1" dirty="0" err="1"/>
              <a:t>gridka</a:t>
            </a:r>
            <a:r>
              <a:rPr lang="en-US" dirty="0"/>
              <a:t>",</a:t>
            </a:r>
            <a:r>
              <a:rPr lang="en-US" dirty="0" err="1"/>
              <a:t>Target.TardisDroneUuid</a:t>
            </a:r>
            <a:r>
              <a:rPr lang="en-US" dirty="0"/>
              <a:t>)'</a:t>
            </a:r>
          </a:p>
          <a:p>
            <a:pPr lvl="1"/>
            <a:r>
              <a:rPr lang="en-US" dirty="0"/>
              <a:t>Number of nodes available</a:t>
            </a:r>
          </a:p>
          <a:p>
            <a:pPr lvl="2"/>
            <a:r>
              <a:rPr lang="en-US" dirty="0"/>
              <a:t>Unknown, dynamic</a:t>
            </a:r>
          </a:p>
          <a:p>
            <a:pPr lvl="2"/>
            <a:r>
              <a:rPr lang="en-US" dirty="0"/>
              <a:t>Max </a:t>
            </a:r>
            <a:r>
              <a:rPr lang="en-US" dirty="0" err="1"/>
              <a:t>RUNtime</a:t>
            </a:r>
            <a:r>
              <a:rPr lang="en-US" dirty="0"/>
              <a:t>: &lt;5d ( at least at </a:t>
            </a:r>
            <a:r>
              <a:rPr lang="en-US" b="1" dirty="0" err="1"/>
              <a:t>gridka</a:t>
            </a:r>
            <a:r>
              <a:rPr lang="en-US" b="1" dirty="0"/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411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877D-EAE7-4C07-AEBA-974276A6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31BB-FBC9-4A3A-BC1E-C1CDF5A1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08041" cy="4351338"/>
          </a:xfrm>
        </p:spPr>
        <p:txBody>
          <a:bodyPr/>
          <a:lstStyle/>
          <a:p>
            <a:r>
              <a:rPr lang="en-US" dirty="0"/>
              <a:t>2 groups of runs:</a:t>
            </a:r>
          </a:p>
          <a:p>
            <a:pPr lvl="1"/>
            <a:r>
              <a:rPr lang="en-US" dirty="0"/>
              <a:t>12K with </a:t>
            </a:r>
            <a:r>
              <a:rPr lang="en-US" dirty="0" err="1"/>
              <a:t>SHBoost</a:t>
            </a:r>
            <a:r>
              <a:rPr lang="en-US" dirty="0"/>
              <a:t> 200M</a:t>
            </a:r>
          </a:p>
          <a:p>
            <a:pPr lvl="1"/>
            <a:r>
              <a:rPr lang="en-US" dirty="0"/>
              <a:t>12K without </a:t>
            </a:r>
            <a:r>
              <a:rPr lang="en-US" dirty="0" err="1"/>
              <a:t>SHBoost</a:t>
            </a:r>
            <a:r>
              <a:rPr lang="en-US" dirty="0"/>
              <a:t> 200M</a:t>
            </a:r>
          </a:p>
          <a:p>
            <a:r>
              <a:rPr lang="en-US" dirty="0"/>
              <a:t>12000 – with </a:t>
            </a:r>
            <a:r>
              <a:rPr lang="en-US" dirty="0" err="1"/>
              <a:t>SHBoost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5178 done</a:t>
            </a:r>
          </a:p>
          <a:p>
            <a:r>
              <a:rPr lang="en-US" dirty="0"/>
              <a:t>12000 – without </a:t>
            </a:r>
            <a:r>
              <a:rPr lang="en-US" dirty="0" err="1"/>
              <a:t>SHBoost</a:t>
            </a:r>
            <a:endParaRPr lang="en-US" dirty="0"/>
          </a:p>
          <a:p>
            <a:pPr lvl="1"/>
            <a:r>
              <a:rPr lang="en-US" dirty="0"/>
              <a:t>1792 done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1000 on C4P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D61DD-189A-4E35-9DE6-B7FA1452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241" y="2173184"/>
            <a:ext cx="6270043" cy="31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4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304-A130-405D-947B-FBB07A8F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795D2-9C2B-4908-9CCB-D95505A3E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more robust against failures and network outages</a:t>
            </a:r>
          </a:p>
          <a:p>
            <a:pPr lvl="1"/>
            <a:r>
              <a:rPr lang="en-US" dirty="0"/>
              <a:t>Check Git pull networks outages</a:t>
            </a:r>
          </a:p>
          <a:p>
            <a:pPr lvl="1"/>
            <a:r>
              <a:rPr lang="en-US" dirty="0"/>
              <a:t>Check S3 outages</a:t>
            </a:r>
          </a:p>
          <a:p>
            <a:r>
              <a:rPr lang="en-US" dirty="0"/>
              <a:t>Make jobs smaller: </a:t>
            </a:r>
          </a:p>
          <a:p>
            <a:pPr lvl="1"/>
            <a:r>
              <a:rPr lang="en-US" dirty="0"/>
              <a:t>20K Stars – 5h</a:t>
            </a:r>
          </a:p>
          <a:p>
            <a:pPr lvl="1"/>
            <a:r>
              <a:rPr lang="en-US" dirty="0"/>
              <a:t>8Cores 20GB Ram</a:t>
            </a:r>
          </a:p>
          <a:p>
            <a:r>
              <a:rPr lang="en-US" dirty="0"/>
              <a:t>Try to go more </a:t>
            </a:r>
          </a:p>
        </p:txBody>
      </p:sp>
    </p:spTree>
    <p:extLst>
      <p:ext uri="{BB962C8B-B14F-4D97-AF65-F5344CB8AC3E}">
        <p14:creationId xmlns:p14="http://schemas.microsoft.com/office/powerpoint/2010/main" val="1319338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9C1E-2253-45BD-AB58-F31C451A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limits for scheduler(Benoit)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7735-81B6-401D-8134-1061B714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maximum </a:t>
            </a:r>
            <a:r>
              <a:rPr lang="en-US" dirty="0" err="1"/>
              <a:t>jos</a:t>
            </a:r>
            <a:r>
              <a:rPr lang="en-US" dirty="0"/>
              <a:t> are not going more than 200-300</a:t>
            </a:r>
          </a:p>
          <a:p>
            <a:r>
              <a:rPr lang="en-US" dirty="0"/>
              <a:t>Every job is one pod for monitoring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2016B-582E-4A04-95D5-50C259303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69" y="2925697"/>
            <a:ext cx="6658098" cy="2656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64969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805E-01D6-4734-9139-F31437D5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13.10.2025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69EAD-6CD8-43F6-B1E8-E6B8F619C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7888" cy="4351338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Good news</a:t>
            </a:r>
          </a:p>
          <a:p>
            <a:pPr lvl="1"/>
            <a:r>
              <a:rPr lang="en-US" dirty="0"/>
              <a:t>Still running </a:t>
            </a:r>
          </a:p>
          <a:p>
            <a:pPr lvl="1"/>
            <a:r>
              <a:rPr lang="en-US" dirty="0"/>
              <a:t>Many bugs are fixed</a:t>
            </a:r>
          </a:p>
          <a:p>
            <a:r>
              <a:rPr lang="en-US" dirty="0"/>
              <a:t>We hit Max: </a:t>
            </a:r>
            <a:r>
              <a:rPr lang="en-US" b="1" dirty="0"/>
              <a:t>2290 Cores </a:t>
            </a:r>
          </a:p>
          <a:p>
            <a:r>
              <a:rPr lang="en-US" dirty="0"/>
              <a:t>Black areas still calculating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A08E3-64AD-4285-9990-5846B1AB6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713" y="1942823"/>
            <a:ext cx="5441086" cy="2862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4CD5E5-D9FE-4345-B0E8-FB5C86F7EB95}"/>
              </a:ext>
            </a:extLst>
          </p:cNvPr>
          <p:cNvSpPr txBox="1"/>
          <p:nvPr/>
        </p:nvSpPr>
        <p:spPr>
          <a:xfrm>
            <a:off x="8250277" y="1573491"/>
            <a:ext cx="126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7days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719706-D908-4461-9337-43E058198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44" y="4253045"/>
            <a:ext cx="3950620" cy="19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06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975F-BFEA-4483-BCE4-7B891B24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BBFDF-3E3C-48D1-A780-3A9BB95D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98223"/>
            <a:ext cx="10752117" cy="25787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Babysitting 25K jobs is hard, many cli scripts to find </a:t>
            </a:r>
            <a:r>
              <a:rPr lang="en-US"/>
              <a:t>the really failed jobs</a:t>
            </a:r>
            <a:endParaRPr lang="en-US" dirty="0"/>
          </a:p>
          <a:p>
            <a:r>
              <a:rPr lang="en-US" dirty="0"/>
              <a:t>The jobs are running/hold/idle : REANA thinks it is still RUNING</a:t>
            </a:r>
          </a:p>
          <a:p>
            <a:r>
              <a:rPr lang="en-US" dirty="0"/>
              <a:t>Some jobs are failed on REANA-FAILED but </a:t>
            </a:r>
            <a:r>
              <a:rPr lang="en-US" dirty="0" err="1"/>
              <a:t>condor_q</a:t>
            </a:r>
            <a:r>
              <a:rPr lang="en-US" dirty="0"/>
              <a:t>- running/hold/idle</a:t>
            </a:r>
          </a:p>
          <a:p>
            <a:r>
              <a:rPr lang="en-US" dirty="0"/>
              <a:t>Monitoring on c4p-login node: here is no feedback on jobs logs</a:t>
            </a:r>
          </a:p>
          <a:p>
            <a:pPr lvl="1"/>
            <a:r>
              <a:rPr lang="en-US" dirty="0"/>
              <a:t>User need to login to running container and show status</a:t>
            </a:r>
          </a:p>
          <a:p>
            <a:r>
              <a:rPr lang="en-US" strike="sngStrike" dirty="0"/>
              <a:t>BIG BUG on login failed with “LDAP”- </a:t>
            </a:r>
            <a:r>
              <a:rPr lang="en-US" dirty="0"/>
              <a:t>SOLVED?(more questions @Benoit)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21048-026C-461C-A8FD-C34D54041CF5}"/>
              </a:ext>
            </a:extLst>
          </p:cNvPr>
          <p:cNvSpPr/>
          <p:nvPr/>
        </p:nvSpPr>
        <p:spPr>
          <a:xfrm>
            <a:off x="1074717" y="1900052"/>
            <a:ext cx="17278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Laptop/AIP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39867-02B5-4787-A842-5F7BEB289947}"/>
              </a:ext>
            </a:extLst>
          </p:cNvPr>
          <p:cNvSpPr/>
          <p:nvPr/>
        </p:nvSpPr>
        <p:spPr>
          <a:xfrm>
            <a:off x="4368140" y="1900052"/>
            <a:ext cx="172786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4B73C9-2A9C-431A-93B1-BA58FD40CB9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802577" y="2357252"/>
            <a:ext cx="156556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275F54E-5996-4080-AD82-1AB9D7E5FC7D}"/>
              </a:ext>
            </a:extLst>
          </p:cNvPr>
          <p:cNvSpPr/>
          <p:nvPr/>
        </p:nvSpPr>
        <p:spPr>
          <a:xfrm>
            <a:off x="7259781" y="1900052"/>
            <a:ext cx="193765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COMPUTE4PUNCH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C72AB3-5DCF-452E-BC5E-DD6400C8F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319" y="2240554"/>
            <a:ext cx="995501" cy="23339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1F5627-EC39-47FF-9778-990B9DDFDA36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6096000" y="2357252"/>
            <a:ext cx="11637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FA02B398-7F60-43D2-9941-14A456FF4288}"/>
              </a:ext>
            </a:extLst>
          </p:cNvPr>
          <p:cNvCxnSpPr>
            <a:stCxn id="5" idx="0"/>
            <a:endCxn id="10" idx="0"/>
          </p:cNvCxnSpPr>
          <p:nvPr/>
        </p:nvCxnSpPr>
        <p:spPr>
          <a:xfrm rot="5400000" flipH="1" flipV="1">
            <a:off x="6730340" y="401782"/>
            <a:ext cx="12700" cy="2996540"/>
          </a:xfrm>
          <a:prstGeom prst="curvedConnector3">
            <a:avLst>
              <a:gd name="adj1" fmla="val 727012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B4DEE6-16FB-43E2-838D-E47FA75C183D}"/>
              </a:ext>
            </a:extLst>
          </p:cNvPr>
          <p:cNvSpPr txBox="1"/>
          <p:nvPr/>
        </p:nvSpPr>
        <p:spPr>
          <a:xfrm>
            <a:off x="5939611" y="692750"/>
            <a:ext cx="147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MONITORING</a:t>
            </a:r>
          </a:p>
        </p:txBody>
      </p:sp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48A86668-CFA0-4B82-8361-E3DAE944F44D}"/>
              </a:ext>
            </a:extLst>
          </p:cNvPr>
          <p:cNvSpPr/>
          <p:nvPr/>
        </p:nvSpPr>
        <p:spPr>
          <a:xfrm>
            <a:off x="5343897" y="881808"/>
            <a:ext cx="914400" cy="914400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BUG</a:t>
            </a:r>
            <a:endParaRPr lang="en-US" sz="900" b="1" dirty="0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FC7377F3-ECD6-4F14-B536-6780779F90C8}"/>
              </a:ext>
            </a:extLst>
          </p:cNvPr>
          <p:cNvSpPr/>
          <p:nvPr/>
        </p:nvSpPr>
        <p:spPr>
          <a:xfrm>
            <a:off x="9809018" y="1472540"/>
            <a:ext cx="1781298" cy="1204521"/>
          </a:xfrm>
          <a:prstGeom prst="cloudCallout">
            <a:avLst>
              <a:gd name="adj1" fmla="val -82915"/>
              <a:gd name="adj2" fmla="val 228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Container:</a:t>
            </a:r>
            <a:br>
              <a:rPr lang="en-US" dirty="0"/>
            </a:br>
            <a:r>
              <a:rPr lang="en-US" dirty="0" err="1"/>
              <a:t>gridk</a:t>
            </a:r>
            <a:r>
              <a:rPr lang="en-US" dirty="0"/>
              <a:t> or </a:t>
            </a:r>
            <a:r>
              <a:rPr lang="en-US" dirty="0" err="1"/>
              <a:t>goegrid</a:t>
            </a:r>
            <a:endParaRPr lang="en-US" dirty="0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909FD469-7AD8-46CA-A8CB-3F6515847DBA}"/>
              </a:ext>
            </a:extLst>
          </p:cNvPr>
          <p:cNvCxnSpPr>
            <a:cxnSpLocks/>
            <a:stCxn id="10" idx="2"/>
            <a:endCxn id="23" idx="1"/>
          </p:cNvCxnSpPr>
          <p:nvPr/>
        </p:nvCxnSpPr>
        <p:spPr>
          <a:xfrm rot="5400000" flipH="1" flipV="1">
            <a:off x="9394801" y="1509586"/>
            <a:ext cx="138674" cy="2471057"/>
          </a:xfrm>
          <a:prstGeom prst="curvedConnector3">
            <a:avLst>
              <a:gd name="adj1" fmla="val -19482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xplosion: 14 Points 24">
            <a:extLst>
              <a:ext uri="{FF2B5EF4-FFF2-40B4-BE49-F238E27FC236}">
                <a16:creationId xmlns:a16="http://schemas.microsoft.com/office/drawing/2014/main" id="{36E93F71-CAED-464E-A97C-F403A1D27F13}"/>
              </a:ext>
            </a:extLst>
          </p:cNvPr>
          <p:cNvSpPr/>
          <p:nvPr/>
        </p:nvSpPr>
        <p:spPr>
          <a:xfrm>
            <a:off x="9197437" y="2566616"/>
            <a:ext cx="1163781" cy="914400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Maybe BUG?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33827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28F11-CA97-45B6-8E76-7B38A95C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 big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9C1AC-CC3E-4EC8-BA04-814403B3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12288x2 files to analyze</a:t>
            </a:r>
          </a:p>
          <a:p>
            <a:pPr lvl="1"/>
            <a:r>
              <a:rPr lang="en-US" dirty="0"/>
              <a:t>Parquet or fits files</a:t>
            </a:r>
          </a:p>
          <a:p>
            <a:pPr lvl="1"/>
            <a:r>
              <a:rPr lang="en-US" dirty="0"/>
              <a:t>Located in S3</a:t>
            </a:r>
          </a:p>
          <a:p>
            <a:pPr lvl="1"/>
            <a:r>
              <a:rPr lang="en-US" dirty="0"/>
              <a:t>Total 50GB</a:t>
            </a:r>
          </a:p>
          <a:p>
            <a:pPr lvl="1"/>
            <a:r>
              <a:rPr lang="en-US" dirty="0"/>
              <a:t>Single file 1MB-100MB </a:t>
            </a:r>
          </a:p>
          <a:p>
            <a:r>
              <a:rPr lang="en-US" dirty="0"/>
              <a:t>Per file 2min-50 hours depend on Galaxy region(Bulge is most expensive)</a:t>
            </a:r>
          </a:p>
          <a:p>
            <a:r>
              <a:rPr lang="en-US" dirty="0"/>
              <a:t>Cache file for warmup/run ~2GB*2</a:t>
            </a:r>
          </a:p>
          <a:p>
            <a:pPr lvl="1"/>
            <a:r>
              <a:rPr lang="en-US" dirty="0"/>
              <a:t>Located on S3</a:t>
            </a:r>
          </a:p>
          <a:p>
            <a:r>
              <a:rPr lang="en-US" dirty="0"/>
              <a:t>RUN HW requirements:</a:t>
            </a:r>
          </a:p>
          <a:p>
            <a:pPr lvl="1"/>
            <a:r>
              <a:rPr lang="en-US" dirty="0"/>
              <a:t>With 6 cores 16GB RAM is minimum</a:t>
            </a:r>
          </a:p>
        </p:txBody>
      </p:sp>
    </p:spTree>
    <p:extLst>
      <p:ext uri="{BB962C8B-B14F-4D97-AF65-F5344CB8AC3E}">
        <p14:creationId xmlns:p14="http://schemas.microsoft.com/office/powerpoint/2010/main" val="34830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2E62-96DB-47E6-8437-7787EDDE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1861C-7891-413B-AF24-7A57E564A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bash run_job.sh ????</a:t>
            </a:r>
          </a:p>
          <a:p>
            <a:pPr lvl="1"/>
            <a:r>
              <a:rPr lang="en-GB" dirty="0"/>
              <a:t>????: 0-12288 x2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9B6D-F3BB-4149-9B8D-C23BE25B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Snakemake</a:t>
            </a:r>
            <a:r>
              <a:rPr lang="en-US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1A516-3E2F-467F-B1C8-A84FEA49F43D}"/>
              </a:ext>
            </a:extLst>
          </p:cNvPr>
          <p:cNvSpPr txBox="1"/>
          <p:nvPr/>
        </p:nvSpPr>
        <p:spPr>
          <a:xfrm>
            <a:off x="5600700" y="1508230"/>
            <a:ext cx="609501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JOB_IDS = range(0, 4)  # Change to range(0, 12288) for full scale</a:t>
            </a:r>
          </a:p>
          <a:p>
            <a:r>
              <a:rPr lang="en-US" sz="1000" dirty="0"/>
              <a:t>rule all:</a:t>
            </a:r>
          </a:p>
          <a:p>
            <a:r>
              <a:rPr lang="en-US" sz="1000" dirty="0"/>
              <a:t>    input:</a:t>
            </a:r>
          </a:p>
          <a:p>
            <a:r>
              <a:rPr lang="en-US" sz="1000" dirty="0"/>
              <a:t>        expand("results{hp}.tar.gz", hp=JOB_IDS)</a:t>
            </a:r>
          </a:p>
          <a:p>
            <a:r>
              <a:rPr lang="en-US" sz="1000" dirty="0"/>
              <a:t>rule </a:t>
            </a:r>
            <a:r>
              <a:rPr lang="en-US" sz="1000" dirty="0" err="1"/>
              <a:t>prepare_and_run</a:t>
            </a:r>
            <a:r>
              <a:rPr lang="en-US" sz="1000" dirty="0"/>
              <a:t>:</a:t>
            </a:r>
          </a:p>
          <a:p>
            <a:r>
              <a:rPr lang="en-US" sz="1000" dirty="0"/>
              <a:t>    output:</a:t>
            </a:r>
          </a:p>
          <a:p>
            <a:r>
              <a:rPr lang="en-US" sz="1000" dirty="0"/>
              <a:t>        "results{hp}.tar.gz"</a:t>
            </a:r>
          </a:p>
          <a:p>
            <a:r>
              <a:rPr lang="en-US" sz="1000" dirty="0"/>
              <a:t>    container:</a:t>
            </a:r>
          </a:p>
          <a:p>
            <a:r>
              <a:rPr lang="en-US" sz="1000" dirty="0"/>
              <a:t>        "</a:t>
            </a:r>
            <a:r>
              <a:rPr lang="en-US" sz="1000" dirty="0" err="1"/>
              <a:t>astro-ml:latest</a:t>
            </a:r>
            <a:r>
              <a:rPr lang="en-US" sz="1000" dirty="0"/>
              <a:t>"</a:t>
            </a:r>
          </a:p>
          <a:p>
            <a:r>
              <a:rPr lang="en-US" sz="1000" dirty="0"/>
              <a:t>    resources:</a:t>
            </a:r>
          </a:p>
          <a:p>
            <a:r>
              <a:rPr lang="en-US" sz="1000" dirty="0"/>
              <a:t>     c4p_additional_requirements='</a:t>
            </a:r>
            <a:r>
              <a:rPr lang="en-US" sz="1000" dirty="0" err="1"/>
              <a:t>regexp</a:t>
            </a:r>
            <a:r>
              <a:rPr lang="en-US" sz="1000" dirty="0"/>
              <a:t>("</a:t>
            </a:r>
            <a:r>
              <a:rPr lang="en-US" sz="1000" dirty="0" err="1"/>
              <a:t>gridka</a:t>
            </a:r>
            <a:r>
              <a:rPr lang="en-US" sz="1000" dirty="0"/>
              <a:t>",</a:t>
            </a:r>
            <a:r>
              <a:rPr lang="en-US" sz="1000" dirty="0" err="1"/>
              <a:t>Target.TardisDroneUuid</a:t>
            </a:r>
            <a:r>
              <a:rPr lang="en-US" sz="1000" dirty="0"/>
              <a:t>)',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compute_backend</a:t>
            </a:r>
            <a:r>
              <a:rPr lang="en-US" sz="1000" dirty="0"/>
              <a:t>="compute4punch",</a:t>
            </a:r>
          </a:p>
          <a:p>
            <a:r>
              <a:rPr lang="en-US" sz="1000" dirty="0"/>
              <a:t>        c4p_memory_limit="40G",</a:t>
            </a:r>
          </a:p>
          <a:p>
            <a:r>
              <a:rPr lang="en-US" sz="1000" dirty="0"/>
              <a:t>        c4p_cpu_cores="16"</a:t>
            </a:r>
          </a:p>
          <a:p>
            <a:r>
              <a:rPr lang="en-US" sz="1000" dirty="0"/>
              <a:t>    shell:</a:t>
            </a:r>
          </a:p>
          <a:p>
            <a:r>
              <a:rPr lang="en-US" sz="1000" dirty="0"/>
              <a:t>        """</a:t>
            </a:r>
          </a:p>
          <a:p>
            <a:r>
              <a:rPr lang="en-US" sz="1000" dirty="0"/>
              <a:t>        touch results{wildcards.hp}.tar.gz</a:t>
            </a:r>
          </a:p>
          <a:p>
            <a:r>
              <a:rPr lang="en-US" sz="1000" dirty="0"/>
              <a:t>        sync</a:t>
            </a:r>
          </a:p>
          <a:p>
            <a:r>
              <a:rPr lang="en-US" sz="1000" dirty="0"/>
              <a:t>        sleep 5</a:t>
            </a:r>
          </a:p>
          <a:p>
            <a:r>
              <a:rPr lang="en-US" sz="1000" dirty="0"/>
              <a:t>        </a:t>
            </a:r>
          </a:p>
          <a:p>
            <a:r>
              <a:rPr lang="en-US" sz="1000" dirty="0"/>
              <a:t>        """</a:t>
            </a:r>
          </a:p>
          <a:p>
            <a:r>
              <a:rPr lang="en-US" sz="1000" dirty="0"/>
              <a:t>rule </a:t>
            </a:r>
            <a:r>
              <a:rPr lang="en-US" sz="1000" dirty="0" err="1"/>
              <a:t>check_all</a:t>
            </a:r>
            <a:r>
              <a:rPr lang="en-US" sz="1000" dirty="0"/>
              <a:t>:</a:t>
            </a:r>
          </a:p>
          <a:p>
            <a:r>
              <a:rPr lang="en-US" sz="1000" dirty="0"/>
              <a:t>    input:</a:t>
            </a:r>
          </a:p>
          <a:p>
            <a:r>
              <a:rPr lang="en-US" sz="1000" dirty="0"/>
              <a:t>        expand("results{hp}.tar.gz", hp=JOB_IDS)</a:t>
            </a:r>
          </a:p>
          <a:p>
            <a:r>
              <a:rPr lang="en-US" sz="1000" dirty="0"/>
              <a:t>        </a:t>
            </a:r>
          </a:p>
          <a:p>
            <a:r>
              <a:rPr lang="en-US" sz="1000" dirty="0"/>
              <a:t>    shell:</a:t>
            </a:r>
          </a:p>
          <a:p>
            <a:r>
              <a:rPr lang="en-US" sz="1000" dirty="0"/>
              <a:t>        """</a:t>
            </a:r>
          </a:p>
          <a:p>
            <a:r>
              <a:rPr lang="en-US" sz="1000" dirty="0"/>
              <a:t>        echo "=========================================="</a:t>
            </a:r>
          </a:p>
          <a:p>
            <a:r>
              <a:rPr lang="en-US" sz="1000" dirty="0"/>
              <a:t>        echo "Job completed successfully"</a:t>
            </a:r>
          </a:p>
          <a:p>
            <a:r>
              <a:rPr lang="en-US" sz="1000" dirty="0"/>
              <a:t>        echo "Output size: $(du -h results*.tar.gz | cut -f1)"</a:t>
            </a:r>
          </a:p>
          <a:p>
            <a:r>
              <a:rPr lang="en-US" sz="1000" dirty="0"/>
              <a:t>        echo "Time: $(date)"</a:t>
            </a:r>
          </a:p>
          <a:p>
            <a:r>
              <a:rPr lang="en-US" sz="1000" dirty="0"/>
              <a:t>        echo "=========================================="</a:t>
            </a:r>
          </a:p>
          <a:p>
            <a:r>
              <a:rPr lang="en-US" sz="1000" dirty="0"/>
              <a:t>        """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FD09CD6E-1815-400A-926E-7452B8915A92}"/>
              </a:ext>
            </a:extLst>
          </p:cNvPr>
          <p:cNvSpPr/>
          <p:nvPr/>
        </p:nvSpPr>
        <p:spPr>
          <a:xfrm>
            <a:off x="1615044" y="3141024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919DFB-E2D5-46FE-BC90-324B3D0D33A4}"/>
              </a:ext>
            </a:extLst>
          </p:cNvPr>
          <p:cNvSpPr/>
          <p:nvPr/>
        </p:nvSpPr>
        <p:spPr>
          <a:xfrm>
            <a:off x="1615044" y="18347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c4p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488D3A-45F5-4F1E-81CB-3429DD87C39C}"/>
              </a:ext>
            </a:extLst>
          </p:cNvPr>
          <p:cNvSpPr/>
          <p:nvPr/>
        </p:nvSpPr>
        <p:spPr>
          <a:xfrm>
            <a:off x="1615044" y="474906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AIP</a:t>
            </a:r>
          </a:p>
        </p:txBody>
      </p:sp>
    </p:spTree>
    <p:extLst>
      <p:ext uri="{BB962C8B-B14F-4D97-AF65-F5344CB8AC3E}">
        <p14:creationId xmlns:p14="http://schemas.microsoft.com/office/powerpoint/2010/main" val="143923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A955-42EB-4BB5-913C-19B123B6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Problems: </a:t>
            </a:r>
            <a:r>
              <a:rPr lang="en-US" dirty="0" err="1"/>
              <a:t>snakemake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25AC-1FAF-49F4-8AC8-E806E23C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was running</a:t>
            </a:r>
          </a:p>
          <a:p>
            <a:r>
              <a:rPr lang="en-US" dirty="0"/>
              <a:t>Environment is not propagated to c4p backend</a:t>
            </a:r>
          </a:p>
          <a:p>
            <a:r>
              <a:rPr lang="en-US" dirty="0"/>
              <a:t>If we define on </a:t>
            </a:r>
            <a:r>
              <a:rPr lang="en-US" dirty="0" err="1"/>
              <a:t>Snakefile</a:t>
            </a:r>
            <a:r>
              <a:rPr lang="en-US" dirty="0"/>
              <a:t> multiple jobs: do they run in parallel? </a:t>
            </a:r>
          </a:p>
          <a:p>
            <a:r>
              <a:rPr lang="en-US" dirty="0"/>
              <a:t>How to handle failed jobs?</a:t>
            </a:r>
          </a:p>
        </p:txBody>
      </p:sp>
    </p:spTree>
    <p:extLst>
      <p:ext uri="{BB962C8B-B14F-4D97-AF65-F5344CB8AC3E}">
        <p14:creationId xmlns:p14="http://schemas.microsoft.com/office/powerpoint/2010/main" val="207858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D153-D196-4F1A-BB6C-232A19F0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S4P is very slow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4AF9A7-BDB3-4202-BA62-AA6406781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230733"/>
            <a:ext cx="10515600" cy="11523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02533-3D68-4CFB-B022-8708B880A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8640381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2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79F7-3E84-4C8B-91C3-66999F82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WakeUp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22FF-E610-4D52-B187-DFC51323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B4167-97EE-419C-99EA-0DC90FAFD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47" y="1528497"/>
            <a:ext cx="12041280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97CF-8437-479D-8876-4B0F5C4F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light with serial jobs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4F41B1-8830-4078-8C80-28E14A623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47" y="1742497"/>
            <a:ext cx="386509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502B3-EE07-4F82-9CA9-AB51D0998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473" y="1806843"/>
            <a:ext cx="4482033" cy="42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91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Widescreen</PresentationFormat>
  <Paragraphs>167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SH in REANA</vt:lpstr>
      <vt:lpstr>Extracting our homeland galaxy properties</vt:lpstr>
      <vt:lpstr>SH big run</vt:lpstr>
      <vt:lpstr>REANA</vt:lpstr>
      <vt:lpstr>Snakemake?</vt:lpstr>
      <vt:lpstr>Problems: snakemake</vt:lpstr>
      <vt:lpstr>S4P is very slow </vt:lpstr>
      <vt:lpstr>WakeUp!</vt:lpstr>
      <vt:lpstr>First light with serial jobs</vt:lpstr>
      <vt:lpstr>The data curation: S3-&gt;c4p-&gt;S3 works!</vt:lpstr>
      <vt:lpstr>LDAP/connection random failure</vt:lpstr>
      <vt:lpstr>steps.sh</vt:lpstr>
      <vt:lpstr>REANA Script: array.yaml</vt:lpstr>
      <vt:lpstr>Pushing limits</vt:lpstr>
      <vt:lpstr>Load… is ok</vt:lpstr>
      <vt:lpstr>AUTH/Ldap, Striking again </vt:lpstr>
      <vt:lpstr>REANA limits</vt:lpstr>
      <vt:lpstr>More fair share policy from GridKa for C4P</vt:lpstr>
      <vt:lpstr>Scaling jobs.</vt:lpstr>
      <vt:lpstr>LIMITS for C4P</vt:lpstr>
      <vt:lpstr>Current Situation</vt:lpstr>
      <vt:lpstr>Next steps</vt:lpstr>
      <vt:lpstr>Kubernetes limits for scheduler(Benoit)</vt:lpstr>
      <vt:lpstr>Status: 13.10.2025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 in REANA</dc:title>
  <dc:creator>Arman Khalatyan</dc:creator>
  <cp:lastModifiedBy>Arman Khalatyan</cp:lastModifiedBy>
  <cp:revision>54</cp:revision>
  <dcterms:created xsi:type="dcterms:W3CDTF">2025-09-09T12:36:34Z</dcterms:created>
  <dcterms:modified xsi:type="dcterms:W3CDTF">2025-10-13T09:58:27Z</dcterms:modified>
</cp:coreProperties>
</file>