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21" r:id="rId2"/>
    <p:sldId id="353" r:id="rId3"/>
    <p:sldId id="352" r:id="rId4"/>
    <p:sldId id="35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76" userDrawn="1">
          <p15:clr>
            <a:srgbClr val="A4A3A4"/>
          </p15:clr>
        </p15:guide>
        <p15:guide id="2" pos="3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7C"/>
    <a:srgbClr val="274164"/>
    <a:srgbClr val="FFC000"/>
    <a:srgbClr val="F07210"/>
    <a:srgbClr val="113061"/>
    <a:srgbClr val="69388B"/>
    <a:srgbClr val="1C9DD4"/>
    <a:srgbClr val="CCCCCC"/>
    <a:srgbClr val="63B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87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192" y="280"/>
      </p:cViewPr>
      <p:guideLst>
        <p:guide orient="horz" pos="2976"/>
        <p:guide pos="34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5388" y="6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27.10.25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27.10.25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1"/>
            <a:ext cx="113760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rgbClr val="1C9DD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>
                <a:solidFill>
                  <a:srgbClr val="11306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 descr="Logo DESY">
            <a:extLst>
              <a:ext uri="{FF2B5EF4-FFF2-40B4-BE49-F238E27FC236}">
                <a16:creationId xmlns:a16="http://schemas.microsoft.com/office/drawing/2014/main" id="{9251EDA7-E8BC-427B-9A22-FCE4997DE3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310" y="5585299"/>
            <a:ext cx="899498" cy="9000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595D571-1481-471A-9007-B1465716A0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5204148"/>
            <a:ext cx="180020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1450FDE-064D-400A-B412-5CF3E1B7A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74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B6CCFA2B-C89B-467F-BEA3-65422DEB305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75612" y="1449388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666A7778-5B9E-4F88-967E-0C434F50E13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075612" y="4005263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32EC3F1-20E1-4F9B-8359-7CDF584402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8131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9" y="1406427"/>
            <a:ext cx="3708400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9" y="3963533"/>
            <a:ext cx="3708400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259262" y="1449389"/>
            <a:ext cx="3673475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259263" y="4005263"/>
            <a:ext cx="3673475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08F6AE73-43EE-4385-B938-E688DB2373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75613" y="1449389"/>
            <a:ext cx="3708400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0A6CDC79-9D60-410E-8CF3-D09E58DCABE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4" y="4005263"/>
            <a:ext cx="3708400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24543C0-FDBE-44E7-8C13-E53EF6C2D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302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113760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630FA6-AEEC-4606-99B5-44DA464ED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561657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6167437" y="1449389"/>
            <a:ext cx="5616575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9C11B1A-3CA1-4824-B49C-6EA80862B8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5352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370839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4259263" y="1449389"/>
            <a:ext cx="752474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376A21-AFC0-4D47-BD0D-2823AB138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142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B7457-8697-4CBF-A7BB-92F9C4E8FB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D4C7B24-AEBB-473C-B23C-C97F0B9D1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7">
            <a:extLst>
              <a:ext uri="{FF2B5EF4-FFF2-40B4-BE49-F238E27FC236}">
                <a16:creationId xmlns:a16="http://schemas.microsoft.com/office/drawing/2014/main" id="{DCA5B5D3-514B-46E4-8995-43141C1F3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2194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1"/>
            <a:ext cx="12191997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2"/>
            <a:ext cx="113760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rgbClr val="69388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8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>
                <a:solidFill>
                  <a:srgbClr val="11306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8" name="Grafik 7" descr="Logo DESY">
            <a:extLst>
              <a:ext uri="{FF2B5EF4-FFF2-40B4-BE49-F238E27FC236}">
                <a16:creationId xmlns:a16="http://schemas.microsoft.com/office/drawing/2014/main" id="{71632797-0353-43E3-980D-B9312BD4F1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310" y="5585299"/>
            <a:ext cx="899498" cy="900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9984B46-8A80-443A-9E20-B4857DBB75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5204148"/>
            <a:ext cx="180020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rgbClr val="1C9D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rgbClr val="1C9DD4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49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8" y="817500"/>
            <a:ext cx="11376024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855AF4C-EDBE-4075-844F-861F08E69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406427"/>
            <a:ext cx="5616575" cy="5010249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67439" y="1406427"/>
            <a:ext cx="5616574" cy="5010249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CCAF716-028C-49FD-82CA-B48950304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9" y="1406427"/>
            <a:ext cx="3708400" cy="5010249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59263" y="1406427"/>
            <a:ext cx="3673475" cy="5010249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5"/>
          </p:nvPr>
        </p:nvSpPr>
        <p:spPr>
          <a:xfrm>
            <a:off x="8075612" y="1406427"/>
            <a:ext cx="3708399" cy="5010249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D944F52-16F9-4110-9B1F-530E2CF1D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480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167437" y="1449389"/>
            <a:ext cx="5616576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6167438" y="4005263"/>
            <a:ext cx="5616576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173FBD5-7EAF-4224-87F9-4E150E335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rgbClr val="1C9DD4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>
            <a:lvl1pPr>
              <a:defRPr>
                <a:solidFill>
                  <a:srgbClr val="113061"/>
                </a:solidFill>
              </a:defRPr>
            </a:lvl1pPr>
            <a:lvl2pPr>
              <a:defRPr>
                <a:solidFill>
                  <a:srgbClr val="113061"/>
                </a:solidFill>
              </a:defRPr>
            </a:lvl2pPr>
            <a:lvl3pPr>
              <a:defRPr>
                <a:solidFill>
                  <a:srgbClr val="113061"/>
                </a:solidFill>
              </a:defRPr>
            </a:lvl3pPr>
            <a:lvl4pPr>
              <a:defRPr>
                <a:solidFill>
                  <a:srgbClr val="113061"/>
                </a:solidFill>
              </a:defRPr>
            </a:lvl4pPr>
            <a:lvl5pPr>
              <a:defRPr>
                <a:solidFill>
                  <a:srgbClr val="11306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F54EA2C-6BFD-4F46-A867-54F63C71C50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167438" y="1449388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2902DDDE-DB60-4F79-B3B6-DE84ACF391A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67438" y="4005263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11AB6F-91B4-4556-9F4D-DC0D7E6748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005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88" y="349611"/>
            <a:ext cx="11376024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1406427"/>
            <a:ext cx="113760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3472" y="6580800"/>
            <a:ext cx="9397043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rgbClr val="113061"/>
                </a:solidFill>
              </a:defRPr>
            </a:lvl1pPr>
          </a:lstStyle>
          <a:p>
            <a:r>
              <a:rPr lang="de-DE"/>
              <a:t>DCS final round 1</a:t>
            </a:r>
            <a:endParaRPr lang="de-DE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10848528" y="6580800"/>
            <a:ext cx="935485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DE" sz="1000" b="1" dirty="0">
                <a:solidFill>
                  <a:srgbClr val="113061"/>
                </a:solidFill>
              </a:rPr>
              <a:t>Page </a:t>
            </a:r>
            <a:fld id="{0427E4B2-AC28-443E-BE04-5CD55098A90B}" type="slidenum">
              <a:rPr lang="de-DE" sz="1000" b="1" smtClean="0">
                <a:solidFill>
                  <a:srgbClr val="113061"/>
                </a:solidFill>
              </a:rPr>
              <a:pPr algn="r"/>
              <a:t>‹#›</a:t>
            </a:fld>
            <a:endParaRPr lang="de-DE" sz="1000" b="1" dirty="0">
              <a:solidFill>
                <a:srgbClr val="113061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DE0E11-AEA9-4BEB-BAF7-FCC19372D3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5" b="24773"/>
          <a:stretch/>
        </p:blipFill>
        <p:spPr>
          <a:xfrm>
            <a:off x="244957" y="6424954"/>
            <a:ext cx="500551" cy="314305"/>
          </a:xfrm>
          <a:prstGeom prst="rect">
            <a:avLst/>
          </a:prstGeom>
        </p:spPr>
      </p:pic>
      <p:pic>
        <p:nvPicPr>
          <p:cNvPr id="1026" name="Picture 2" descr="altes und modernisiertes DESY-Logo">
            <a:extLst>
              <a:ext uri="{FF2B5EF4-FFF2-40B4-BE49-F238E27FC236}">
                <a16:creationId xmlns:a16="http://schemas.microsoft.com/office/drawing/2014/main" id="{8628A054-E3C5-0891-39C3-BD72F0D805C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11"/>
          <a:stretch/>
        </p:blipFill>
        <p:spPr bwMode="auto">
          <a:xfrm>
            <a:off x="754573" y="6416676"/>
            <a:ext cx="378439" cy="37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80" r:id="rId4"/>
    <p:sldLayoutId id="2147483662" r:id="rId5"/>
    <p:sldLayoutId id="2147483668" r:id="rId6"/>
    <p:sldLayoutId id="2147483673" r:id="rId7"/>
    <p:sldLayoutId id="2147483670" r:id="rId8"/>
    <p:sldLayoutId id="2147483678" r:id="rId9"/>
    <p:sldLayoutId id="2147483674" r:id="rId10"/>
    <p:sldLayoutId id="2147483679" r:id="rId11"/>
    <p:sldLayoutId id="2147483675" r:id="rId12"/>
    <p:sldLayoutId id="2147483669" r:id="rId13"/>
    <p:sldLayoutId id="2147483676" r:id="rId14"/>
    <p:sldLayoutId id="2147483677" r:id="rId15"/>
    <p:sldLayoutId id="2147483666" r:id="rId16"/>
    <p:sldLayoutId id="2147483667" r:id="rId17"/>
    <p:sldLayoutId id="2147483681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rgbClr val="11306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11306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11306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11306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1130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85" userDrawn="1">
          <p15:clr>
            <a:srgbClr val="F26B43"/>
          </p15:clr>
        </p15:guide>
        <p15:guide id="3" pos="3795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pos="2593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4997" userDrawn="1">
          <p15:clr>
            <a:srgbClr val="F26B43"/>
          </p15:clr>
        </p15:guide>
        <p15:guide id="12" pos="50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0EE6-E3FC-1725-7089-FC46C8651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455" y="764704"/>
            <a:ext cx="11376025" cy="991157"/>
          </a:xfrm>
        </p:spPr>
        <p:txBody>
          <a:bodyPr/>
          <a:lstStyle/>
          <a:p>
            <a:r>
              <a:rPr lang="en-DE" sz="5400" dirty="0"/>
              <a:t>Features of SciCat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A486A-A4B5-DB60-8C88-28C6082B11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1132420"/>
          </a:xfrm>
        </p:spPr>
        <p:txBody>
          <a:bodyPr/>
          <a:lstStyle/>
          <a:p>
            <a:r>
              <a:rPr lang="en-DE" dirty="0"/>
              <a:t>Regina Hinzmann, IT-InFa</a:t>
            </a:r>
          </a:p>
          <a:p>
            <a:r>
              <a:rPr lang="en-DE" dirty="0"/>
              <a:t>2025-10-27</a:t>
            </a:r>
          </a:p>
          <a:p>
            <a:r>
              <a:rPr lang="en-DE" dirty="0"/>
              <a:t>SciCat Technical meeting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4D64B0F-3940-323D-7701-8E63F4638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396" y="1628800"/>
            <a:ext cx="11376025" cy="1525787"/>
          </a:xfrm>
        </p:spPr>
        <p:txBody>
          <a:bodyPr/>
          <a:lstStyle/>
          <a:p>
            <a:r>
              <a:rPr lang="en-DE" dirty="0"/>
              <a:t>and resulting work ro make them useful.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067E157-B501-D1F9-340D-EB51856FB2DF}"/>
              </a:ext>
            </a:extLst>
          </p:cNvPr>
          <p:cNvSpPr/>
          <p:nvPr/>
        </p:nvSpPr>
        <p:spPr>
          <a:xfrm>
            <a:off x="4727848" y="4119295"/>
            <a:ext cx="6192688" cy="1224136"/>
          </a:xfrm>
          <a:prstGeom prst="roundRect">
            <a:avLst>
              <a:gd name="adj" fmla="val 10871"/>
            </a:avLst>
          </a:prstGeom>
          <a:ln w="539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DE" sz="2000" dirty="0">
                <a:solidFill>
                  <a:schemeClr val="accent2"/>
                </a:solidFill>
              </a:rPr>
              <a:t>Content overview</a:t>
            </a:r>
          </a:p>
          <a:p>
            <a:pPr marL="457200" indent="-457200">
              <a:buAutoNum type="arabicPeriod"/>
            </a:pPr>
            <a:r>
              <a:rPr lang="en-DE" sz="2000" dirty="0">
                <a:solidFill>
                  <a:schemeClr val="tx1"/>
                </a:solidFill>
              </a:rPr>
              <a:t>Status DOIs for entire beamtimes</a:t>
            </a:r>
            <a:endParaRPr lang="en-DE" sz="2000" dirty="0">
              <a:solidFill>
                <a:schemeClr val="accent2"/>
              </a:solidFill>
            </a:endParaRPr>
          </a:p>
          <a:p>
            <a:pPr marL="457200" indent="-457200">
              <a:buAutoNum type="arabicPeriod"/>
            </a:pPr>
            <a:r>
              <a:rPr lang="en-DE" sz="2000" dirty="0">
                <a:solidFill>
                  <a:schemeClr val="tx1"/>
                </a:solidFill>
              </a:rPr>
              <a:t>Status Pilot scicat for beamlines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4F529F-F196-ECFF-D05B-A1BE7F52457B}"/>
              </a:ext>
            </a:extLst>
          </p:cNvPr>
          <p:cNvSpPr txBox="1"/>
          <p:nvPr/>
        </p:nvSpPr>
        <p:spPr>
          <a:xfrm>
            <a:off x="6096000" y="3333296"/>
            <a:ext cx="29899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>
                <a:solidFill>
                  <a:srgbClr val="00206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work-in-progress</a:t>
            </a:r>
          </a:p>
        </p:txBody>
      </p:sp>
    </p:spTree>
    <p:extLst>
      <p:ext uri="{BB962C8B-B14F-4D97-AF65-F5344CB8AC3E}">
        <p14:creationId xmlns:p14="http://schemas.microsoft.com/office/powerpoint/2010/main" val="160066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B1C49-4AA6-C594-2C42-9D17BAE76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6CD4-FAE9-53E3-3923-20FE81289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Status: DOIs for entire beamtimes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09B7A-C6F7-673B-98DA-4214545A12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616" y="800709"/>
            <a:ext cx="11376024" cy="379252"/>
          </a:xfrm>
        </p:spPr>
        <p:txBody>
          <a:bodyPr/>
          <a:lstStyle/>
          <a:p>
            <a:r>
              <a:rPr lang="en-DE" dirty="0"/>
              <a:t>Where are we here?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DF888-9ADE-47EC-7618-0903F474B4CD}"/>
              </a:ext>
            </a:extLst>
          </p:cNvPr>
          <p:cNvSpPr txBox="1">
            <a:spLocks/>
          </p:cNvSpPr>
          <p:nvPr/>
        </p:nvSpPr>
        <p:spPr>
          <a:xfrm>
            <a:off x="474044" y="1412776"/>
            <a:ext cx="6918100" cy="49685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61950" indent="-3619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361950" algn="l"/>
              </a:tabLst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What we have:</a:t>
            </a:r>
          </a:p>
          <a:p>
            <a:r>
              <a:rPr lang="en-GB" dirty="0"/>
              <a:t>Can use two types for DESY proposals: parent proposal as DOOR proposal ID and child proposal as beamtime ID.</a:t>
            </a:r>
          </a:p>
          <a:p>
            <a:r>
              <a:rPr lang="en-GB" dirty="0"/>
              <a:t>In </a:t>
            </a:r>
            <a:r>
              <a:rPr lang="en-GB" dirty="0" err="1"/>
              <a:t>SciCat</a:t>
            </a:r>
            <a:r>
              <a:rPr lang="en-GB" dirty="0"/>
              <a:t>, one can look at all datasets of one beamtime: proposals view, then datasets. If the information would be written correctly such that the type of the proposal is correctly put. </a:t>
            </a:r>
            <a:r>
              <a:rPr lang="en-GB" b="1" dirty="0"/>
              <a:t>DEMO.</a:t>
            </a:r>
          </a:p>
          <a:p>
            <a:pPr marL="0" indent="0">
              <a:buNone/>
            </a:pPr>
            <a:r>
              <a:rPr lang="en-GB" dirty="0"/>
              <a:t>Work to be done:</a:t>
            </a:r>
          </a:p>
          <a:p>
            <a:r>
              <a:rPr lang="en-GB" dirty="0"/>
              <a:t>Get proposal IDs right at ingest. Me with Stefan Dietrich.</a:t>
            </a:r>
          </a:p>
          <a:p>
            <a:r>
              <a:rPr lang="en-GB" dirty="0"/>
              <a:t>Get DOOR proposal info. People down the chain (BL staff).</a:t>
            </a:r>
          </a:p>
          <a:p>
            <a:r>
              <a:rPr lang="en-GB" dirty="0"/>
              <a:t>Get mechanism into proposals to attribute a DOI for it – if required?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65947B-2A1E-E472-3F94-54E679BE9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5059" y="1595956"/>
            <a:ext cx="3832897" cy="47844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7941F7-3354-A49A-F726-F6058AAF0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0336" y="73510"/>
            <a:ext cx="19431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5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CE679-933B-2C30-7CE8-8A6271B18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70398-95B1-C185-0408-34DF2FB21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SciCat at DESY for general DOI minting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524FF-03F5-EC57-B6C9-AF4E287F24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709"/>
            <a:ext cx="11376024" cy="379252"/>
          </a:xfrm>
        </p:spPr>
        <p:txBody>
          <a:bodyPr/>
          <a:lstStyle/>
          <a:p>
            <a:r>
              <a:rPr lang="en-DE" dirty="0"/>
              <a:t>Status of pilot in more detail.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66A96-4C56-FE63-3486-5B20F406B074}"/>
              </a:ext>
            </a:extLst>
          </p:cNvPr>
          <p:cNvSpPr txBox="1">
            <a:spLocks/>
          </p:cNvSpPr>
          <p:nvPr/>
        </p:nvSpPr>
        <p:spPr>
          <a:xfrm>
            <a:off x="402096" y="1179961"/>
            <a:ext cx="5471988" cy="49685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61950" indent="-3619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361950" algn="l"/>
              </a:tabLst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DE" dirty="0"/>
              <a:t>External service code is now in gitlab and runs as a container in the cluster.</a:t>
            </a:r>
          </a:p>
          <a:p>
            <a:pPr marL="0" indent="0">
              <a:buNone/>
            </a:pPr>
            <a:r>
              <a:rPr lang="en-DE" b="1" dirty="0">
                <a:latin typeface="Arial" panose="020B0604020202020204" pitchFamily="34" charset="0"/>
                <a:cs typeface="Arial" panose="020B0604020202020204" pitchFamily="34" charset="0"/>
              </a:rPr>
              <a:t>Part that is done: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We assume a scicat dataset of a certain structure, as agreed by FS; Linus and Nicolas.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it copies all associated datafiles and attaches them to the original dataset.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it creates the copy on fsdata.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A test job was successfully created and submitted that talks to our service.</a:t>
            </a:r>
          </a:p>
          <a:p>
            <a:pPr marL="0" indent="0">
              <a:buNone/>
            </a:pPr>
            <a:endParaRPr lang="en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F713411-FD85-28E1-A76D-6B05E86BA605}"/>
              </a:ext>
            </a:extLst>
          </p:cNvPr>
          <p:cNvSpPr txBox="1">
            <a:spLocks/>
          </p:cNvSpPr>
          <p:nvPr/>
        </p:nvSpPr>
        <p:spPr>
          <a:xfrm>
            <a:off x="6312024" y="1251806"/>
            <a:ext cx="5328592" cy="48987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61950" indent="-3619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361950" algn="l"/>
              </a:tabLst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1130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DE" b="1" dirty="0">
                <a:latin typeface="Arial" panose="020B0604020202020204" pitchFamily="34" charset="0"/>
                <a:cs typeface="Arial" panose="020B0604020202020204" pitchFamily="34" charset="0"/>
              </a:rPr>
              <a:t>What’s next (W44):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Trigger custom job from frontend.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Complete workflow: add email notification with the new url of the user in fsdata (add another action to the job)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e code robust.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Test with other datasets.</a:t>
            </a:r>
          </a:p>
          <a:p>
            <a:r>
              <a:rPr lang="en-DE" dirty="0">
                <a:latin typeface="Arial" panose="020B0604020202020204" pitchFamily="34" charset="0"/>
                <a:cs typeface="Arial" panose="020B0604020202020204" pitchFamily="34" charset="0"/>
              </a:rPr>
              <a:t>Handover.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1C0A58-E589-01F9-B97E-3FBED55DCD3F}"/>
              </a:ext>
            </a:extLst>
          </p:cNvPr>
          <p:cNvSpPr/>
          <p:nvPr/>
        </p:nvSpPr>
        <p:spPr>
          <a:xfrm>
            <a:off x="881129" y="5373216"/>
            <a:ext cx="1512168" cy="10801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DE" sz="1600" b="1" dirty="0">
                <a:solidFill>
                  <a:srgbClr val="FF0000"/>
                </a:solidFill>
              </a:rPr>
              <a:t>internal</a:t>
            </a:r>
          </a:p>
          <a:p>
            <a:pPr algn="ctr"/>
            <a:r>
              <a:rPr lang="en-DE" sz="1600" dirty="0">
                <a:solidFill>
                  <a:schemeClr val="tx1"/>
                </a:solidFill>
              </a:rPr>
              <a:t>scicat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E627EDA-4519-DA1A-1F78-711E0E42BB05}"/>
              </a:ext>
            </a:extLst>
          </p:cNvPr>
          <p:cNvSpPr/>
          <p:nvPr/>
        </p:nvSpPr>
        <p:spPr>
          <a:xfrm>
            <a:off x="4265505" y="5373216"/>
            <a:ext cx="1440160" cy="108012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DE" sz="1600" dirty="0">
                <a:solidFill>
                  <a:schemeClr val="tx1"/>
                </a:solidFill>
              </a:rPr>
              <a:t>external serivce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5845EE-5927-E33F-B4E8-DF53138D1C1B}"/>
              </a:ext>
            </a:extLst>
          </p:cNvPr>
          <p:cNvSpPr/>
          <p:nvPr/>
        </p:nvSpPr>
        <p:spPr>
          <a:xfrm>
            <a:off x="7289841" y="5373216"/>
            <a:ext cx="1584176" cy="10801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DE" sz="1400" b="1" dirty="0">
                <a:solidFill>
                  <a:srgbClr val="00B050"/>
                </a:solidFill>
                <a:effectLst>
                  <a:outerShdw blurRad="50800" dist="50800" dir="5400000" sx="100325" sy="100325" algn="ctr" rotWithShape="0">
                    <a:srgbClr val="000000">
                      <a:alpha val="43137"/>
                    </a:srgbClr>
                  </a:outerShdw>
                </a:effectLst>
              </a:rPr>
              <a:t>external</a:t>
            </a:r>
            <a:r>
              <a:rPr lang="en-DE" sz="1600" dirty="0">
                <a:solidFill>
                  <a:schemeClr val="tx1"/>
                </a:solidFill>
              </a:rPr>
              <a:t> scicat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E460419-42AE-1D7C-3727-E7AAF480B02D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2393297" y="5913276"/>
            <a:ext cx="1872208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A001DE-EAB8-093D-354A-D41442685CB4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5705665" y="5896769"/>
            <a:ext cx="1584176" cy="16507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08977B2-E480-BBB2-A41E-E08DA52FAB73}"/>
              </a:ext>
            </a:extLst>
          </p:cNvPr>
          <p:cNvCxnSpPr>
            <a:cxnSpLocks/>
          </p:cNvCxnSpPr>
          <p:nvPr/>
        </p:nvCxnSpPr>
        <p:spPr>
          <a:xfrm flipH="1">
            <a:off x="2393297" y="6078498"/>
            <a:ext cx="1837387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43A0204-EAF5-C82D-20E3-D363DE80090A}"/>
              </a:ext>
            </a:extLst>
          </p:cNvPr>
          <p:cNvCxnSpPr>
            <a:cxnSpLocks/>
          </p:cNvCxnSpPr>
          <p:nvPr/>
        </p:nvCxnSpPr>
        <p:spPr>
          <a:xfrm flipH="1">
            <a:off x="5705665" y="6078498"/>
            <a:ext cx="1584176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9642440-053A-6B62-C8ED-D25E1EE0FD5B}"/>
              </a:ext>
            </a:extLst>
          </p:cNvPr>
          <p:cNvSpPr/>
          <p:nvPr/>
        </p:nvSpPr>
        <p:spPr>
          <a:xfrm>
            <a:off x="9666105" y="5347815"/>
            <a:ext cx="1584176" cy="10801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DE" sz="1600" dirty="0">
                <a:solidFill>
                  <a:schemeClr val="tx1"/>
                </a:solidFill>
              </a:rPr>
              <a:t>landing page of external scicat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205E5A-D4B2-912C-95A2-0C308F93CD73}"/>
              </a:ext>
            </a:extLst>
          </p:cNvPr>
          <p:cNvSpPr txBox="1"/>
          <p:nvPr/>
        </p:nvSpPr>
        <p:spPr>
          <a:xfrm>
            <a:off x="9585285" y="4978483"/>
            <a:ext cx="18950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doi.desy.de</a:t>
            </a:r>
            <a:endParaRPr lang="en-D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EF6117-0927-321B-3D43-7ED691394DEB}"/>
              </a:ext>
            </a:extLst>
          </p:cNvPr>
          <p:cNvSpPr txBox="1"/>
          <p:nvPr/>
        </p:nvSpPr>
        <p:spPr>
          <a:xfrm>
            <a:off x="6960716" y="4981635"/>
            <a:ext cx="2171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fsdata.desy.de</a:t>
            </a:r>
            <a:endParaRPr lang="en-D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709637-FBA9-8286-48B8-526F4922130A}"/>
              </a:ext>
            </a:extLst>
          </p:cNvPr>
          <p:cNvSpPr txBox="1"/>
          <p:nvPr/>
        </p:nvSpPr>
        <p:spPr>
          <a:xfrm>
            <a:off x="642861" y="5002958"/>
            <a:ext cx="2171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scicat.desy.de</a:t>
            </a:r>
            <a:endParaRPr lang="en-D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DA49190-4D00-5335-2D4F-A834E0DF7D09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8874017" y="5913276"/>
            <a:ext cx="822383" cy="13334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214948A-26EE-7ADF-EA32-0FD50A97DDAB}"/>
              </a:ext>
            </a:extLst>
          </p:cNvPr>
          <p:cNvCxnSpPr>
            <a:cxnSpLocks/>
          </p:cNvCxnSpPr>
          <p:nvPr/>
        </p:nvCxnSpPr>
        <p:spPr>
          <a:xfrm flipH="1">
            <a:off x="8874017" y="6078498"/>
            <a:ext cx="792088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52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379E1-5D65-669C-8209-AB3C0766E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Outlook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E6F8D-464D-06A2-BB15-2FAE5924DC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DE" dirty="0"/>
              <a:t>Status 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861A-B102-B2DB-C7FF-83DF89A91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406427"/>
            <a:ext cx="10224517" cy="5010249"/>
          </a:xfrm>
        </p:spPr>
        <p:txBody>
          <a:bodyPr/>
          <a:lstStyle/>
          <a:p>
            <a:r>
              <a:rPr lang="en-DE" dirty="0"/>
              <a:t>Still in hot phase of external service development</a:t>
            </a:r>
          </a:p>
          <a:p>
            <a:pPr lvl="1"/>
            <a:r>
              <a:rPr lang="en-DE" dirty="0"/>
              <a:t>translate local script to app that runs as service </a:t>
            </a:r>
            <a:r>
              <a:rPr lang="en-DE" sz="2800" b="1" dirty="0"/>
              <a:t>✓</a:t>
            </a:r>
            <a:endParaRPr lang="en-DE" b="1" dirty="0"/>
          </a:p>
          <a:p>
            <a:pPr lvl="1"/>
            <a:r>
              <a:rPr lang="en-DE" dirty="0"/>
              <a:t>finalise workflow</a:t>
            </a:r>
          </a:p>
          <a:p>
            <a:r>
              <a:rPr lang="en-DE" dirty="0"/>
              <a:t>Need to follow up support of SciCat issues/features like </a:t>
            </a:r>
            <a:r>
              <a:rPr lang="en-DE" sz="2400" b="1" dirty="0"/>
              <a:t>✓</a:t>
            </a:r>
            <a:endParaRPr lang="en-DE" sz="2400" dirty="0"/>
          </a:p>
          <a:p>
            <a:pPr marL="704850" lvl="1" indent="-342900">
              <a:buFont typeface="+mj-lt"/>
              <a:buAutoNum type="arabicPeriod"/>
            </a:pPr>
            <a:r>
              <a:rPr lang="en-DE" dirty="0"/>
              <a:t>correct implementation of relation of beamtime and proposal IDs</a:t>
            </a:r>
          </a:p>
          <a:p>
            <a:pPr marL="704850" lvl="1" indent="-342900">
              <a:buFont typeface="+mj-lt"/>
              <a:buAutoNum type="arabicPeriod"/>
            </a:pPr>
            <a:r>
              <a:rPr lang="en-DE" dirty="0"/>
              <a:t>deployment of new releases w/ fixes (Max took over Martins PR and works on it)</a:t>
            </a:r>
          </a:p>
          <a:p>
            <a:endParaRPr lang="en-DE" dirty="0"/>
          </a:p>
        </p:txBody>
      </p:sp>
      <p:pic>
        <p:nvPicPr>
          <p:cNvPr id="9" name="Graphic 8" descr="Close with solid fill">
            <a:extLst>
              <a:ext uri="{FF2B5EF4-FFF2-40B4-BE49-F238E27FC236}">
                <a16:creationId xmlns:a16="http://schemas.microsoft.com/office/drawing/2014/main" id="{7ADAB663-44A6-96B7-53DF-3FC40C8E8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52184" y="3429000"/>
            <a:ext cx="359874" cy="359874"/>
          </a:xfrm>
          <a:prstGeom prst="rect">
            <a:avLst/>
          </a:prstGeom>
        </p:spPr>
      </p:pic>
      <p:pic>
        <p:nvPicPr>
          <p:cNvPr id="10" name="Graphic 9" descr="Close with solid fill">
            <a:extLst>
              <a:ext uri="{FF2B5EF4-FFF2-40B4-BE49-F238E27FC236}">
                <a16:creationId xmlns:a16="http://schemas.microsoft.com/office/drawing/2014/main" id="{DB37A440-1585-170B-190F-A40062FC8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36360" y="3911551"/>
            <a:ext cx="374456" cy="374456"/>
          </a:xfrm>
          <a:prstGeom prst="rect">
            <a:avLst/>
          </a:prstGeom>
        </p:spPr>
      </p:pic>
      <p:pic>
        <p:nvPicPr>
          <p:cNvPr id="11" name="Graphic 10" descr="Close with solid fill">
            <a:extLst>
              <a:ext uri="{FF2B5EF4-FFF2-40B4-BE49-F238E27FC236}">
                <a16:creationId xmlns:a16="http://schemas.microsoft.com/office/drawing/2014/main" id="{188B3A21-1453-FEBD-4E2D-6C9202F41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55640" y="2492896"/>
            <a:ext cx="361868" cy="361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80211"/>
      </p:ext>
    </p:extLst>
  </p:cSld>
  <p:clrMapOvr>
    <a:masterClrMapping/>
  </p:clrMapOvr>
</p:sld>
</file>

<file path=ppt/theme/theme1.xml><?xml version="1.0" encoding="utf-8"?>
<a:theme xmlns:a="http://schemas.openxmlformats.org/drawingml/2006/main" name="DESY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DESY_PowerPoint_16x9_de_2022" id="{D1174442-6C47-B240-B971-BC0F8067D7F6}" vid="{91FF50A0-7A87-324D-8056-6AC468309704}"/>
    </a:ext>
  </a:extLst>
</a:theme>
</file>

<file path=ppt/theme/theme2.xml><?xml version="1.0" encoding="utf-8"?>
<a:theme xmlns:a="http://schemas.openxmlformats.org/drawingml/2006/main" name="Office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DESY_PowerPoint_16x9_de_2022</Template>
  <TotalTime>41255</TotalTime>
  <Words>374</Words>
  <Application>Microsoft Macintosh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Apple Chancery</vt:lpstr>
      <vt:lpstr>Arial</vt:lpstr>
      <vt:lpstr>Courier New</vt:lpstr>
      <vt:lpstr>DESY</vt:lpstr>
      <vt:lpstr>Features of SciCat</vt:lpstr>
      <vt:lpstr>Status: DOIs for entire beamtimes</vt:lpstr>
      <vt:lpstr>SciCat at DESY for general DOI minting</vt:lpstr>
      <vt:lpstr>Outlook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 Titel</dc:title>
  <dc:creator>Amelung, Lisa</dc:creator>
  <cp:lastModifiedBy>Regina</cp:lastModifiedBy>
  <cp:revision>505</cp:revision>
  <dcterms:created xsi:type="dcterms:W3CDTF">2022-08-16T08:05:15Z</dcterms:created>
  <dcterms:modified xsi:type="dcterms:W3CDTF">2025-10-27T07:41:54Z</dcterms:modified>
</cp:coreProperties>
</file>