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87" r:id="rId1"/>
  </p:sldMasterIdLst>
  <p:notesMasterIdLst>
    <p:notesMasterId r:id="rId22"/>
  </p:notesMasterIdLst>
  <p:handoutMasterIdLst>
    <p:handoutMasterId r:id="rId23"/>
  </p:handoutMasterIdLst>
  <p:sldIdLst>
    <p:sldId id="277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7" r:id="rId10"/>
    <p:sldId id="268" r:id="rId11"/>
    <p:sldId id="266" r:id="rId12"/>
    <p:sldId id="270" r:id="rId13"/>
    <p:sldId id="271" r:id="rId14"/>
    <p:sldId id="272" r:id="rId15"/>
    <p:sldId id="262" r:id="rId16"/>
    <p:sldId id="273" r:id="rId17"/>
    <p:sldId id="274" r:id="rId18"/>
    <p:sldId id="275" r:id="rId19"/>
    <p:sldId id="276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1B153-A995-484B-9383-FB1C9A6A538B}" type="doc">
      <dgm:prSet loTypeId="urn:microsoft.com/office/officeart/2005/8/layout/chevron2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7C3E0B7-0A62-2841-A423-9CB0781BE300}">
      <dgm:prSet phldrT="[Text]"/>
      <dgm:spPr/>
      <dgm:t>
        <a:bodyPr/>
        <a:lstStyle/>
        <a:p>
          <a:r>
            <a:rPr lang="en-GB" dirty="0" smtClean="0"/>
            <a:t>Today:</a:t>
          </a:r>
          <a:endParaRPr lang="en-GB" dirty="0"/>
        </a:p>
      </dgm:t>
    </dgm:pt>
    <dgm:pt modelId="{0C0A083D-48F1-2040-848F-900935D17D84}" type="parTrans" cxnId="{4C621E4E-0BAE-2846-B4FA-2B180FD9369E}">
      <dgm:prSet/>
      <dgm:spPr/>
      <dgm:t>
        <a:bodyPr/>
        <a:lstStyle/>
        <a:p>
          <a:endParaRPr lang="en-GB"/>
        </a:p>
      </dgm:t>
    </dgm:pt>
    <dgm:pt modelId="{7C8BD901-9314-454F-8BEE-31EB07A3968F}" type="sibTrans" cxnId="{4C621E4E-0BAE-2846-B4FA-2B180FD9369E}">
      <dgm:prSet/>
      <dgm:spPr/>
      <dgm:t>
        <a:bodyPr/>
        <a:lstStyle/>
        <a:p>
          <a:endParaRPr lang="en-GB"/>
        </a:p>
      </dgm:t>
    </dgm:pt>
    <dgm:pt modelId="{8770B0E0-CA29-2C46-A210-64403DD55F9A}">
      <dgm:prSet phldrT="[Text]" custT="1"/>
      <dgm:spPr/>
      <dgm:t>
        <a:bodyPr/>
        <a:lstStyle/>
        <a:p>
          <a:r>
            <a:rPr lang="en-GB" sz="2400" dirty="0" smtClean="0"/>
            <a:t>100 Mb/s</a:t>
          </a:r>
          <a:endParaRPr lang="en-GB" sz="2400" dirty="0"/>
        </a:p>
      </dgm:t>
    </dgm:pt>
    <dgm:pt modelId="{536AB6F3-8E2A-D348-BBA5-AF23A657682F}" type="parTrans" cxnId="{F67277DA-EB47-A24D-BA3F-13F5FC927183}">
      <dgm:prSet/>
      <dgm:spPr/>
      <dgm:t>
        <a:bodyPr/>
        <a:lstStyle/>
        <a:p>
          <a:endParaRPr lang="en-GB"/>
        </a:p>
      </dgm:t>
    </dgm:pt>
    <dgm:pt modelId="{B6D877F2-B19D-7345-8B9F-67596B4F78FD}" type="sibTrans" cxnId="{F67277DA-EB47-A24D-BA3F-13F5FC927183}">
      <dgm:prSet/>
      <dgm:spPr/>
      <dgm:t>
        <a:bodyPr/>
        <a:lstStyle/>
        <a:p>
          <a:endParaRPr lang="en-GB"/>
        </a:p>
      </dgm:t>
    </dgm:pt>
    <dgm:pt modelId="{6AC2EE38-24FF-414B-9C98-BB13718C4F4C}">
      <dgm:prSet phldrT="[Text]"/>
      <dgm:spPr/>
      <dgm:t>
        <a:bodyPr/>
        <a:lstStyle/>
        <a:p>
          <a:r>
            <a:rPr lang="en-GB" dirty="0" smtClean="0"/>
            <a:t>Higher </a:t>
          </a:r>
          <a:r>
            <a:rPr lang="en-GB" dirty="0" err="1" smtClean="0"/>
            <a:t>Lumi</a:t>
          </a:r>
          <a:r>
            <a:rPr lang="en-GB" dirty="0" smtClean="0"/>
            <a:t>:</a:t>
          </a:r>
          <a:endParaRPr lang="en-GB" dirty="0"/>
        </a:p>
      </dgm:t>
    </dgm:pt>
    <dgm:pt modelId="{0925855A-9945-624E-97DE-0F2517EB3715}" type="parTrans" cxnId="{99C715B2-CC76-5243-BDF0-C397107425CB}">
      <dgm:prSet/>
      <dgm:spPr/>
      <dgm:t>
        <a:bodyPr/>
        <a:lstStyle/>
        <a:p>
          <a:endParaRPr lang="en-GB"/>
        </a:p>
      </dgm:t>
    </dgm:pt>
    <dgm:pt modelId="{9757386B-F003-C746-8B6D-5E2089A989D8}" type="sibTrans" cxnId="{99C715B2-CC76-5243-BDF0-C397107425CB}">
      <dgm:prSet/>
      <dgm:spPr/>
      <dgm:t>
        <a:bodyPr/>
        <a:lstStyle/>
        <a:p>
          <a:endParaRPr lang="en-GB"/>
        </a:p>
      </dgm:t>
    </dgm:pt>
    <dgm:pt modelId="{1726DDFD-AF57-294A-A78B-E0C465030B2A}">
      <dgm:prSet phldrT="[Text]" custT="1"/>
      <dgm:spPr/>
      <dgm:t>
        <a:bodyPr/>
        <a:lstStyle/>
        <a:p>
          <a:r>
            <a:rPr lang="en-GB" sz="2400" dirty="0" smtClean="0"/>
            <a:t>1Gb/s</a:t>
          </a:r>
          <a:endParaRPr lang="en-GB" sz="2400" dirty="0"/>
        </a:p>
      </dgm:t>
    </dgm:pt>
    <dgm:pt modelId="{D3A636D4-2520-0149-8C9D-78F601320C53}" type="parTrans" cxnId="{49674637-4E89-2A40-9828-1C598BE7A577}">
      <dgm:prSet/>
      <dgm:spPr/>
      <dgm:t>
        <a:bodyPr/>
        <a:lstStyle/>
        <a:p>
          <a:endParaRPr lang="en-GB"/>
        </a:p>
      </dgm:t>
    </dgm:pt>
    <dgm:pt modelId="{984BFB9A-A9F6-0C4E-A3D2-B7D78E87035A}" type="sibTrans" cxnId="{49674637-4E89-2A40-9828-1C598BE7A577}">
      <dgm:prSet/>
      <dgm:spPr/>
      <dgm:t>
        <a:bodyPr/>
        <a:lstStyle/>
        <a:p>
          <a:endParaRPr lang="en-GB"/>
        </a:p>
      </dgm:t>
    </dgm:pt>
    <dgm:pt modelId="{E01D50FA-3871-AF4A-8C76-515630D24C04}">
      <dgm:prSet phldrT="[Text]"/>
      <dgm:spPr/>
      <dgm:t>
        <a:bodyPr/>
        <a:lstStyle/>
        <a:p>
          <a:r>
            <a:rPr lang="en-GB" dirty="0" smtClean="0"/>
            <a:t>Combined Links:</a:t>
          </a:r>
          <a:endParaRPr lang="en-GB" dirty="0"/>
        </a:p>
      </dgm:t>
    </dgm:pt>
    <dgm:pt modelId="{1176D7BD-0CEB-1547-B5DB-4F6E963486B7}" type="parTrans" cxnId="{5F820B50-E8C2-524C-AD5E-21A5C5BA9D1D}">
      <dgm:prSet/>
      <dgm:spPr/>
      <dgm:t>
        <a:bodyPr/>
        <a:lstStyle/>
        <a:p>
          <a:endParaRPr lang="en-GB"/>
        </a:p>
      </dgm:t>
    </dgm:pt>
    <dgm:pt modelId="{C793B17A-A23B-4B46-A541-8841628BC0CC}" type="sibTrans" cxnId="{5F820B50-E8C2-524C-AD5E-21A5C5BA9D1D}">
      <dgm:prSet/>
      <dgm:spPr/>
      <dgm:t>
        <a:bodyPr/>
        <a:lstStyle/>
        <a:p>
          <a:endParaRPr lang="en-GB"/>
        </a:p>
      </dgm:t>
    </dgm:pt>
    <dgm:pt modelId="{22675495-C663-6243-9B94-88694E91546E}">
      <dgm:prSet phldrT="[Text]" custT="1"/>
      <dgm:spPr/>
      <dgm:t>
        <a:bodyPr/>
        <a:lstStyle/>
        <a:p>
          <a:r>
            <a:rPr lang="en-GB" sz="2400" dirty="0" smtClean="0"/>
            <a:t>5-10 Gb/s</a:t>
          </a:r>
          <a:endParaRPr lang="en-GB" sz="2400" dirty="0"/>
        </a:p>
      </dgm:t>
    </dgm:pt>
    <dgm:pt modelId="{E3942221-70ED-2045-BD8B-FBED4CFBF4A1}" type="parTrans" cxnId="{FC23FC6A-C303-D34B-885C-AB287A659030}">
      <dgm:prSet/>
      <dgm:spPr/>
      <dgm:t>
        <a:bodyPr/>
        <a:lstStyle/>
        <a:p>
          <a:endParaRPr lang="en-GB"/>
        </a:p>
      </dgm:t>
    </dgm:pt>
    <dgm:pt modelId="{BD70E2B2-4570-D24C-8D18-579413564493}" type="sibTrans" cxnId="{FC23FC6A-C303-D34B-885C-AB287A659030}">
      <dgm:prSet/>
      <dgm:spPr/>
      <dgm:t>
        <a:bodyPr/>
        <a:lstStyle/>
        <a:p>
          <a:endParaRPr lang="en-GB"/>
        </a:p>
      </dgm:t>
    </dgm:pt>
    <dgm:pt modelId="{722269BA-1B93-9A48-A4A9-553254D2E9C3}">
      <dgm:prSet phldrT="[Text]"/>
      <dgm:spPr/>
      <dgm:t>
        <a:bodyPr/>
        <a:lstStyle/>
        <a:p>
          <a:r>
            <a:rPr lang="en-GB" dirty="0" smtClean="0"/>
            <a:t>Track Trigger:</a:t>
          </a:r>
          <a:endParaRPr lang="en-GB" dirty="0"/>
        </a:p>
      </dgm:t>
    </dgm:pt>
    <dgm:pt modelId="{D25625B8-5155-4E4F-9C42-C290B113B665}" type="parTrans" cxnId="{BCB7A3B0-1495-0F4F-A4EC-2E494E9504B6}">
      <dgm:prSet/>
      <dgm:spPr/>
      <dgm:t>
        <a:bodyPr/>
        <a:lstStyle/>
        <a:p>
          <a:endParaRPr lang="en-GB"/>
        </a:p>
      </dgm:t>
    </dgm:pt>
    <dgm:pt modelId="{95E6F7FA-F627-EE4C-A254-D34104674E21}" type="sibTrans" cxnId="{BCB7A3B0-1495-0F4F-A4EC-2E494E9504B6}">
      <dgm:prSet/>
      <dgm:spPr/>
      <dgm:t>
        <a:bodyPr/>
        <a:lstStyle/>
        <a:p>
          <a:endParaRPr lang="en-GB"/>
        </a:p>
      </dgm:t>
    </dgm:pt>
    <dgm:pt modelId="{BDE1D56F-8764-7C4B-8E01-C8C56EE8E410}">
      <dgm:prSet phldrT="[Text]" custT="1"/>
      <dgm:spPr/>
      <dgm:t>
        <a:bodyPr/>
        <a:lstStyle/>
        <a:p>
          <a:r>
            <a:rPr lang="en-GB" sz="2400" dirty="0" smtClean="0"/>
            <a:t>100 Gb/s -1Tb/s</a:t>
          </a:r>
          <a:endParaRPr lang="en-GB" sz="2400" dirty="0"/>
        </a:p>
      </dgm:t>
    </dgm:pt>
    <dgm:pt modelId="{43FA3571-9468-DF45-AF3C-FA4B21ADC830}" type="parTrans" cxnId="{4161BE8C-6D27-CD45-B086-B05EBF7B8569}">
      <dgm:prSet/>
      <dgm:spPr/>
      <dgm:t>
        <a:bodyPr/>
        <a:lstStyle/>
        <a:p>
          <a:endParaRPr lang="en-GB"/>
        </a:p>
      </dgm:t>
    </dgm:pt>
    <dgm:pt modelId="{817E6753-6A18-C841-9B3F-63A25C006AA1}" type="sibTrans" cxnId="{4161BE8C-6D27-CD45-B086-B05EBF7B8569}">
      <dgm:prSet/>
      <dgm:spPr/>
      <dgm:t>
        <a:bodyPr/>
        <a:lstStyle/>
        <a:p>
          <a:endParaRPr lang="en-GB"/>
        </a:p>
      </dgm:t>
    </dgm:pt>
    <dgm:pt modelId="{EF4A3E26-70A3-024E-A5C1-E6B069FDC852}" type="pres">
      <dgm:prSet presAssocID="{AA81B153-A995-484B-9383-FB1C9A6A53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DA38EA2-04F3-B74E-99C9-57691F766DF6}" type="pres">
      <dgm:prSet presAssocID="{57C3E0B7-0A62-2841-A423-9CB0781BE300}" presName="composite" presStyleCnt="0"/>
      <dgm:spPr/>
    </dgm:pt>
    <dgm:pt modelId="{39862761-BAFD-6B4B-8F7E-42D470FD7A3B}" type="pres">
      <dgm:prSet presAssocID="{57C3E0B7-0A62-2841-A423-9CB0781BE30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FB104B-7D1A-1842-A481-BBFF3394CE2E}" type="pres">
      <dgm:prSet presAssocID="{57C3E0B7-0A62-2841-A423-9CB0781BE30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429CB1-5354-3F47-A954-D0A4FBC18E44}" type="pres">
      <dgm:prSet presAssocID="{7C8BD901-9314-454F-8BEE-31EB07A3968F}" presName="sp" presStyleCnt="0"/>
      <dgm:spPr/>
    </dgm:pt>
    <dgm:pt modelId="{6C7E15FE-C209-9741-87FC-B34B43D763C2}" type="pres">
      <dgm:prSet presAssocID="{6AC2EE38-24FF-414B-9C98-BB13718C4F4C}" presName="composite" presStyleCnt="0"/>
      <dgm:spPr/>
    </dgm:pt>
    <dgm:pt modelId="{D2C01EAE-E528-974E-9EE3-91576891CBC5}" type="pres">
      <dgm:prSet presAssocID="{6AC2EE38-24FF-414B-9C98-BB13718C4F4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0801F0-CCAA-4741-BFD0-FBDE477588FF}" type="pres">
      <dgm:prSet presAssocID="{6AC2EE38-24FF-414B-9C98-BB13718C4F4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252B31-BAD5-5C4A-B865-3A1C13814090}" type="pres">
      <dgm:prSet presAssocID="{9757386B-F003-C746-8B6D-5E2089A989D8}" presName="sp" presStyleCnt="0"/>
      <dgm:spPr/>
    </dgm:pt>
    <dgm:pt modelId="{2B03A9F6-CACF-6845-8AF0-3CA73F79D175}" type="pres">
      <dgm:prSet presAssocID="{E01D50FA-3871-AF4A-8C76-515630D24C04}" presName="composite" presStyleCnt="0"/>
      <dgm:spPr/>
    </dgm:pt>
    <dgm:pt modelId="{F50E67B0-4EE6-CB45-8E12-3CACAD0849B2}" type="pres">
      <dgm:prSet presAssocID="{E01D50FA-3871-AF4A-8C76-515630D24C04}" presName="parentText" presStyleLbl="alignNode1" presStyleIdx="2" presStyleCnt="4" custLinFactNeighborY="499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ED47DB-DC57-C747-8E30-3D8FC7895322}" type="pres">
      <dgm:prSet presAssocID="{E01D50FA-3871-AF4A-8C76-515630D24C04}" presName="descendantText" presStyleLbl="alignAcc1" presStyleIdx="2" presStyleCnt="4" custLinFactNeighborX="572" custLinFactNeighborY="98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ADF5F3-3BAB-7B43-960B-4E33DA7A89A3}" type="pres">
      <dgm:prSet presAssocID="{C793B17A-A23B-4B46-A541-8841628BC0CC}" presName="sp" presStyleCnt="0"/>
      <dgm:spPr/>
    </dgm:pt>
    <dgm:pt modelId="{4179BD64-6DBF-6046-9DFF-71C9384AA28B}" type="pres">
      <dgm:prSet presAssocID="{722269BA-1B93-9A48-A4A9-553254D2E9C3}" presName="composite" presStyleCnt="0"/>
      <dgm:spPr/>
    </dgm:pt>
    <dgm:pt modelId="{8464D603-8339-514A-8B7B-E2DE7277C1F2}" type="pres">
      <dgm:prSet presAssocID="{722269BA-1B93-9A48-A4A9-553254D2E9C3}" presName="parentText" presStyleLbl="alignNode1" presStyleIdx="3" presStyleCnt="4" custLinFactNeighborX="0" custLinFactNeighborY="1135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D7320E-7D73-7947-BA2D-F67E863A72DA}" type="pres">
      <dgm:prSet presAssocID="{722269BA-1B93-9A48-A4A9-553254D2E9C3}" presName="descendantText" presStyleLbl="alignAcc1" presStyleIdx="3" presStyleCnt="4" custLinFactNeighborY="21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A0C553-4A0D-4446-8FFF-AA96EE30A99B}" type="presOf" srcId="{722269BA-1B93-9A48-A4A9-553254D2E9C3}" destId="{8464D603-8339-514A-8B7B-E2DE7277C1F2}" srcOrd="0" destOrd="0" presId="urn:microsoft.com/office/officeart/2005/8/layout/chevron2"/>
    <dgm:cxn modelId="{49674637-4E89-2A40-9828-1C598BE7A577}" srcId="{6AC2EE38-24FF-414B-9C98-BB13718C4F4C}" destId="{1726DDFD-AF57-294A-A78B-E0C465030B2A}" srcOrd="0" destOrd="0" parTransId="{D3A636D4-2520-0149-8C9D-78F601320C53}" sibTransId="{984BFB9A-A9F6-0C4E-A3D2-B7D78E87035A}"/>
    <dgm:cxn modelId="{FC23FC6A-C303-D34B-885C-AB287A659030}" srcId="{E01D50FA-3871-AF4A-8C76-515630D24C04}" destId="{22675495-C663-6243-9B94-88694E91546E}" srcOrd="0" destOrd="0" parTransId="{E3942221-70ED-2045-BD8B-FBED4CFBF4A1}" sibTransId="{BD70E2B2-4570-D24C-8D18-579413564493}"/>
    <dgm:cxn modelId="{C8300C6A-2283-E046-B593-61E372BE7678}" type="presOf" srcId="{AA81B153-A995-484B-9383-FB1C9A6A538B}" destId="{EF4A3E26-70A3-024E-A5C1-E6B069FDC852}" srcOrd="0" destOrd="0" presId="urn:microsoft.com/office/officeart/2005/8/layout/chevron2"/>
    <dgm:cxn modelId="{C4778F8B-DB22-734D-BF55-12C5118930A2}" type="presOf" srcId="{BDE1D56F-8764-7C4B-8E01-C8C56EE8E410}" destId="{E5D7320E-7D73-7947-BA2D-F67E863A72DA}" srcOrd="0" destOrd="0" presId="urn:microsoft.com/office/officeart/2005/8/layout/chevron2"/>
    <dgm:cxn modelId="{99C715B2-CC76-5243-BDF0-C397107425CB}" srcId="{AA81B153-A995-484B-9383-FB1C9A6A538B}" destId="{6AC2EE38-24FF-414B-9C98-BB13718C4F4C}" srcOrd="1" destOrd="0" parTransId="{0925855A-9945-624E-97DE-0F2517EB3715}" sibTransId="{9757386B-F003-C746-8B6D-5E2089A989D8}"/>
    <dgm:cxn modelId="{7764F69B-8C8A-B44E-BA92-9DF912EECEF8}" type="presOf" srcId="{1726DDFD-AF57-294A-A78B-E0C465030B2A}" destId="{740801F0-CCAA-4741-BFD0-FBDE477588FF}" srcOrd="0" destOrd="0" presId="urn:microsoft.com/office/officeart/2005/8/layout/chevron2"/>
    <dgm:cxn modelId="{790D44A3-68D2-1541-8484-C65CF3921A89}" type="presOf" srcId="{22675495-C663-6243-9B94-88694E91546E}" destId="{19ED47DB-DC57-C747-8E30-3D8FC7895322}" srcOrd="0" destOrd="0" presId="urn:microsoft.com/office/officeart/2005/8/layout/chevron2"/>
    <dgm:cxn modelId="{4161BE8C-6D27-CD45-B086-B05EBF7B8569}" srcId="{722269BA-1B93-9A48-A4A9-553254D2E9C3}" destId="{BDE1D56F-8764-7C4B-8E01-C8C56EE8E410}" srcOrd="0" destOrd="0" parTransId="{43FA3571-9468-DF45-AF3C-FA4B21ADC830}" sibTransId="{817E6753-6A18-C841-9B3F-63A25C006AA1}"/>
    <dgm:cxn modelId="{F67277DA-EB47-A24D-BA3F-13F5FC927183}" srcId="{57C3E0B7-0A62-2841-A423-9CB0781BE300}" destId="{8770B0E0-CA29-2C46-A210-64403DD55F9A}" srcOrd="0" destOrd="0" parTransId="{536AB6F3-8E2A-D348-BBA5-AF23A657682F}" sibTransId="{B6D877F2-B19D-7345-8B9F-67596B4F78FD}"/>
    <dgm:cxn modelId="{4C621E4E-0BAE-2846-B4FA-2B180FD9369E}" srcId="{AA81B153-A995-484B-9383-FB1C9A6A538B}" destId="{57C3E0B7-0A62-2841-A423-9CB0781BE300}" srcOrd="0" destOrd="0" parTransId="{0C0A083D-48F1-2040-848F-900935D17D84}" sibTransId="{7C8BD901-9314-454F-8BEE-31EB07A3968F}"/>
    <dgm:cxn modelId="{FB979B61-F96E-0D42-AF5F-3A0F179FCB84}" type="presOf" srcId="{8770B0E0-CA29-2C46-A210-64403DD55F9A}" destId="{6FFB104B-7D1A-1842-A481-BBFF3394CE2E}" srcOrd="0" destOrd="0" presId="urn:microsoft.com/office/officeart/2005/8/layout/chevron2"/>
    <dgm:cxn modelId="{73389CD3-C3C3-1C46-A80C-6D0097C6E353}" type="presOf" srcId="{6AC2EE38-24FF-414B-9C98-BB13718C4F4C}" destId="{D2C01EAE-E528-974E-9EE3-91576891CBC5}" srcOrd="0" destOrd="0" presId="urn:microsoft.com/office/officeart/2005/8/layout/chevron2"/>
    <dgm:cxn modelId="{BCB7A3B0-1495-0F4F-A4EC-2E494E9504B6}" srcId="{AA81B153-A995-484B-9383-FB1C9A6A538B}" destId="{722269BA-1B93-9A48-A4A9-553254D2E9C3}" srcOrd="3" destOrd="0" parTransId="{D25625B8-5155-4E4F-9C42-C290B113B665}" sibTransId="{95E6F7FA-F627-EE4C-A254-D34104674E21}"/>
    <dgm:cxn modelId="{BDC905EA-2583-2B40-A413-C5B63EB199D9}" type="presOf" srcId="{E01D50FA-3871-AF4A-8C76-515630D24C04}" destId="{F50E67B0-4EE6-CB45-8E12-3CACAD0849B2}" srcOrd="0" destOrd="0" presId="urn:microsoft.com/office/officeart/2005/8/layout/chevron2"/>
    <dgm:cxn modelId="{5F820B50-E8C2-524C-AD5E-21A5C5BA9D1D}" srcId="{AA81B153-A995-484B-9383-FB1C9A6A538B}" destId="{E01D50FA-3871-AF4A-8C76-515630D24C04}" srcOrd="2" destOrd="0" parTransId="{1176D7BD-0CEB-1547-B5DB-4F6E963486B7}" sibTransId="{C793B17A-A23B-4B46-A541-8841628BC0CC}"/>
    <dgm:cxn modelId="{3ECDFC2B-CCBF-C447-866B-0C2FACEFDE7B}" type="presOf" srcId="{57C3E0B7-0A62-2841-A423-9CB0781BE300}" destId="{39862761-BAFD-6B4B-8F7E-42D470FD7A3B}" srcOrd="0" destOrd="0" presId="urn:microsoft.com/office/officeart/2005/8/layout/chevron2"/>
    <dgm:cxn modelId="{A19A3BC4-CE36-E74C-9796-B5A694B4DB4E}" type="presParOf" srcId="{EF4A3E26-70A3-024E-A5C1-E6B069FDC852}" destId="{1DA38EA2-04F3-B74E-99C9-57691F766DF6}" srcOrd="0" destOrd="0" presId="urn:microsoft.com/office/officeart/2005/8/layout/chevron2"/>
    <dgm:cxn modelId="{FC2920F9-6990-FD4F-BC78-5ED0CC9D6E38}" type="presParOf" srcId="{1DA38EA2-04F3-B74E-99C9-57691F766DF6}" destId="{39862761-BAFD-6B4B-8F7E-42D470FD7A3B}" srcOrd="0" destOrd="0" presId="urn:microsoft.com/office/officeart/2005/8/layout/chevron2"/>
    <dgm:cxn modelId="{E8B0D3A8-5C3C-B247-907B-2FC7B4CC73AD}" type="presParOf" srcId="{1DA38EA2-04F3-B74E-99C9-57691F766DF6}" destId="{6FFB104B-7D1A-1842-A481-BBFF3394CE2E}" srcOrd="1" destOrd="0" presId="urn:microsoft.com/office/officeart/2005/8/layout/chevron2"/>
    <dgm:cxn modelId="{4F10C464-92C1-5F41-9DAA-CB8B518BB4E3}" type="presParOf" srcId="{EF4A3E26-70A3-024E-A5C1-E6B069FDC852}" destId="{A3429CB1-5354-3F47-A954-D0A4FBC18E44}" srcOrd="1" destOrd="0" presId="urn:microsoft.com/office/officeart/2005/8/layout/chevron2"/>
    <dgm:cxn modelId="{B6F07C1D-AE41-4841-9934-F5BD35BC74EC}" type="presParOf" srcId="{EF4A3E26-70A3-024E-A5C1-E6B069FDC852}" destId="{6C7E15FE-C209-9741-87FC-B34B43D763C2}" srcOrd="2" destOrd="0" presId="urn:microsoft.com/office/officeart/2005/8/layout/chevron2"/>
    <dgm:cxn modelId="{E3905C17-192F-8945-BD4D-DF46949B98E9}" type="presParOf" srcId="{6C7E15FE-C209-9741-87FC-B34B43D763C2}" destId="{D2C01EAE-E528-974E-9EE3-91576891CBC5}" srcOrd="0" destOrd="0" presId="urn:microsoft.com/office/officeart/2005/8/layout/chevron2"/>
    <dgm:cxn modelId="{952AEA99-231B-D34F-98BE-4B1F875E1849}" type="presParOf" srcId="{6C7E15FE-C209-9741-87FC-B34B43D763C2}" destId="{740801F0-CCAA-4741-BFD0-FBDE477588FF}" srcOrd="1" destOrd="0" presId="urn:microsoft.com/office/officeart/2005/8/layout/chevron2"/>
    <dgm:cxn modelId="{BC0A50E6-0B1D-A443-9975-E0428067C94F}" type="presParOf" srcId="{EF4A3E26-70A3-024E-A5C1-E6B069FDC852}" destId="{E4252B31-BAD5-5C4A-B865-3A1C13814090}" srcOrd="3" destOrd="0" presId="urn:microsoft.com/office/officeart/2005/8/layout/chevron2"/>
    <dgm:cxn modelId="{89AFBAC6-5BB4-F94F-B82F-C8EC3A6B0783}" type="presParOf" srcId="{EF4A3E26-70A3-024E-A5C1-E6B069FDC852}" destId="{2B03A9F6-CACF-6845-8AF0-3CA73F79D175}" srcOrd="4" destOrd="0" presId="urn:microsoft.com/office/officeart/2005/8/layout/chevron2"/>
    <dgm:cxn modelId="{91FAC57B-5592-7D40-9839-D48E74F8E5EB}" type="presParOf" srcId="{2B03A9F6-CACF-6845-8AF0-3CA73F79D175}" destId="{F50E67B0-4EE6-CB45-8E12-3CACAD0849B2}" srcOrd="0" destOrd="0" presId="urn:microsoft.com/office/officeart/2005/8/layout/chevron2"/>
    <dgm:cxn modelId="{7931F724-B204-BB4A-9D04-A2D71455821E}" type="presParOf" srcId="{2B03A9F6-CACF-6845-8AF0-3CA73F79D175}" destId="{19ED47DB-DC57-C747-8E30-3D8FC7895322}" srcOrd="1" destOrd="0" presId="urn:microsoft.com/office/officeart/2005/8/layout/chevron2"/>
    <dgm:cxn modelId="{C49C315B-F1E4-7342-8EAD-AB7FC23F8EC5}" type="presParOf" srcId="{EF4A3E26-70A3-024E-A5C1-E6B069FDC852}" destId="{2EADF5F3-3BAB-7B43-960B-4E33DA7A89A3}" srcOrd="5" destOrd="0" presId="urn:microsoft.com/office/officeart/2005/8/layout/chevron2"/>
    <dgm:cxn modelId="{ECEE50DA-8338-BA4A-8B01-110C8B36E464}" type="presParOf" srcId="{EF4A3E26-70A3-024E-A5C1-E6B069FDC852}" destId="{4179BD64-6DBF-6046-9DFF-71C9384AA28B}" srcOrd="6" destOrd="0" presId="urn:microsoft.com/office/officeart/2005/8/layout/chevron2"/>
    <dgm:cxn modelId="{68A086CF-DB21-DB44-A1ED-C7E429C54727}" type="presParOf" srcId="{4179BD64-6DBF-6046-9DFF-71C9384AA28B}" destId="{8464D603-8339-514A-8B7B-E2DE7277C1F2}" srcOrd="0" destOrd="0" presId="urn:microsoft.com/office/officeart/2005/8/layout/chevron2"/>
    <dgm:cxn modelId="{65D5EDE2-7591-C546-9313-4E4A0B2286A2}" type="presParOf" srcId="{4179BD64-6DBF-6046-9DFF-71C9384AA28B}" destId="{E5D7320E-7D73-7947-BA2D-F67E863A72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62761-BAFD-6B4B-8F7E-42D470FD7A3B}">
      <dsp:nvSpPr>
        <dsp:cNvPr id="0" name=""/>
        <dsp:cNvSpPr/>
      </dsp:nvSpPr>
      <dsp:spPr>
        <a:xfrm rot="5400000">
          <a:off x="-238618" y="241646"/>
          <a:ext cx="1590788" cy="111355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Today:</a:t>
          </a:r>
          <a:endParaRPr lang="en-GB" sz="1600" kern="1200" dirty="0"/>
        </a:p>
      </dsp:txBody>
      <dsp:txXfrm rot="-5400000">
        <a:off x="0" y="559804"/>
        <a:ext cx="1113552" cy="477236"/>
      </dsp:txXfrm>
    </dsp:sp>
    <dsp:sp modelId="{6FFB104B-7D1A-1842-A481-BBFF3394CE2E}">
      <dsp:nvSpPr>
        <dsp:cNvPr id="0" name=""/>
        <dsp:cNvSpPr/>
      </dsp:nvSpPr>
      <dsp:spPr>
        <a:xfrm rot="5400000">
          <a:off x="1587629" y="-471048"/>
          <a:ext cx="1034012" cy="1982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100 Mb/s</a:t>
          </a:r>
          <a:endParaRPr lang="en-GB" sz="2400" kern="1200" dirty="0"/>
        </a:p>
      </dsp:txBody>
      <dsp:txXfrm rot="-5400000">
        <a:off x="1113552" y="53505"/>
        <a:ext cx="1931691" cy="933060"/>
      </dsp:txXfrm>
    </dsp:sp>
    <dsp:sp modelId="{D2C01EAE-E528-974E-9EE3-91576891CBC5}">
      <dsp:nvSpPr>
        <dsp:cNvPr id="0" name=""/>
        <dsp:cNvSpPr/>
      </dsp:nvSpPr>
      <dsp:spPr>
        <a:xfrm rot="5400000">
          <a:off x="-238618" y="1603045"/>
          <a:ext cx="1590788" cy="1113552"/>
        </a:xfrm>
        <a:prstGeom prst="chevron">
          <a:avLst/>
        </a:prstGeom>
        <a:solidFill>
          <a:schemeClr val="accent3">
            <a:hueOff val="3811475"/>
            <a:satOff val="828"/>
            <a:lumOff val="-1177"/>
            <a:alphaOff val="0"/>
          </a:schemeClr>
        </a:solidFill>
        <a:ln w="9525" cap="flat" cmpd="sng" algn="ctr">
          <a:solidFill>
            <a:schemeClr val="accent3">
              <a:hueOff val="3811475"/>
              <a:satOff val="828"/>
              <a:lumOff val="-1177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Higher </a:t>
          </a:r>
          <a:r>
            <a:rPr lang="en-GB" sz="1600" kern="1200" dirty="0" err="1" smtClean="0"/>
            <a:t>Lumi</a:t>
          </a:r>
          <a:r>
            <a:rPr lang="en-GB" sz="1600" kern="1200" dirty="0" smtClean="0"/>
            <a:t>:</a:t>
          </a:r>
          <a:endParaRPr lang="en-GB" sz="1600" kern="1200" dirty="0"/>
        </a:p>
      </dsp:txBody>
      <dsp:txXfrm rot="-5400000">
        <a:off x="0" y="1921203"/>
        <a:ext cx="1113552" cy="477236"/>
      </dsp:txXfrm>
    </dsp:sp>
    <dsp:sp modelId="{740801F0-CCAA-4741-BFD0-FBDE477588FF}">
      <dsp:nvSpPr>
        <dsp:cNvPr id="0" name=""/>
        <dsp:cNvSpPr/>
      </dsp:nvSpPr>
      <dsp:spPr>
        <a:xfrm rot="5400000">
          <a:off x="1587629" y="890349"/>
          <a:ext cx="1034012" cy="1982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811475"/>
              <a:satOff val="828"/>
              <a:lumOff val="-1177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1Gb/s</a:t>
          </a:r>
          <a:endParaRPr lang="en-GB" sz="2400" kern="1200" dirty="0"/>
        </a:p>
      </dsp:txBody>
      <dsp:txXfrm rot="-5400000">
        <a:off x="1113552" y="1414902"/>
        <a:ext cx="1931691" cy="933060"/>
      </dsp:txXfrm>
    </dsp:sp>
    <dsp:sp modelId="{F50E67B0-4EE6-CB45-8E12-3CACAD0849B2}">
      <dsp:nvSpPr>
        <dsp:cNvPr id="0" name=""/>
        <dsp:cNvSpPr/>
      </dsp:nvSpPr>
      <dsp:spPr>
        <a:xfrm rot="5400000">
          <a:off x="-238618" y="3043840"/>
          <a:ext cx="1590788" cy="1113552"/>
        </a:xfrm>
        <a:prstGeom prst="chevron">
          <a:avLst/>
        </a:prstGeom>
        <a:solidFill>
          <a:schemeClr val="accent3">
            <a:hueOff val="7622949"/>
            <a:satOff val="1656"/>
            <a:lumOff val="-2353"/>
            <a:alphaOff val="0"/>
          </a:schemeClr>
        </a:solidFill>
        <a:ln w="9525" cap="flat" cmpd="sng" algn="ctr">
          <a:solidFill>
            <a:schemeClr val="accent3">
              <a:hueOff val="7622949"/>
              <a:satOff val="1656"/>
              <a:lumOff val="-2353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Combined Links:</a:t>
          </a:r>
          <a:endParaRPr lang="en-GB" sz="1600" kern="1200" dirty="0"/>
        </a:p>
      </dsp:txBody>
      <dsp:txXfrm rot="-5400000">
        <a:off x="0" y="3361998"/>
        <a:ext cx="1113552" cy="477236"/>
      </dsp:txXfrm>
    </dsp:sp>
    <dsp:sp modelId="{19ED47DB-DC57-C747-8E30-3D8FC7895322}">
      <dsp:nvSpPr>
        <dsp:cNvPr id="0" name=""/>
        <dsp:cNvSpPr/>
      </dsp:nvSpPr>
      <dsp:spPr>
        <a:xfrm rot="5400000">
          <a:off x="1587629" y="2353846"/>
          <a:ext cx="1034012" cy="1982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622949"/>
              <a:satOff val="1656"/>
              <a:lumOff val="-2353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5-10 Gb/s</a:t>
          </a:r>
          <a:endParaRPr lang="en-GB" sz="2400" kern="1200" dirty="0"/>
        </a:p>
      </dsp:txBody>
      <dsp:txXfrm rot="-5400000">
        <a:off x="1113552" y="2878399"/>
        <a:ext cx="1931691" cy="933060"/>
      </dsp:txXfrm>
    </dsp:sp>
    <dsp:sp modelId="{8464D603-8339-514A-8B7B-E2DE7277C1F2}">
      <dsp:nvSpPr>
        <dsp:cNvPr id="0" name=""/>
        <dsp:cNvSpPr/>
      </dsp:nvSpPr>
      <dsp:spPr>
        <a:xfrm rot="5400000">
          <a:off x="-238618" y="4328871"/>
          <a:ext cx="1590788" cy="1113552"/>
        </a:xfrm>
        <a:prstGeom prst="chevron">
          <a:avLst/>
        </a:prstGeom>
        <a:solidFill>
          <a:schemeClr val="accent3">
            <a:hueOff val="11434424"/>
            <a:satOff val="2484"/>
            <a:lumOff val="-3530"/>
            <a:alphaOff val="0"/>
          </a:schemeClr>
        </a:solidFill>
        <a:ln w="9525" cap="flat" cmpd="sng" algn="ctr">
          <a:solidFill>
            <a:schemeClr val="accent3">
              <a:hueOff val="11434424"/>
              <a:satOff val="2484"/>
              <a:lumOff val="-353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Track Trigger:</a:t>
          </a:r>
          <a:endParaRPr lang="en-GB" sz="1600" kern="1200" dirty="0"/>
        </a:p>
      </dsp:txBody>
      <dsp:txXfrm rot="-5400000">
        <a:off x="0" y="4647029"/>
        <a:ext cx="1113552" cy="477236"/>
      </dsp:txXfrm>
    </dsp:sp>
    <dsp:sp modelId="{E5D7320E-7D73-7947-BA2D-F67E863A72DA}">
      <dsp:nvSpPr>
        <dsp:cNvPr id="0" name=""/>
        <dsp:cNvSpPr/>
      </dsp:nvSpPr>
      <dsp:spPr>
        <a:xfrm rot="5400000">
          <a:off x="1587629" y="3635254"/>
          <a:ext cx="1034012" cy="1982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434424"/>
              <a:satOff val="2484"/>
              <a:lumOff val="-353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100 Gb/s -1Tb/s</a:t>
          </a:r>
          <a:endParaRPr lang="en-GB" sz="2400" kern="1200" dirty="0"/>
        </a:p>
      </dsp:txBody>
      <dsp:txXfrm rot="-5400000">
        <a:off x="1113552" y="4159807"/>
        <a:ext cx="1931691" cy="933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8089C-501D-E242-BD47-C76E3443201F}" type="datetimeFigureOut">
              <a:rPr lang="en-US" smtClean="0"/>
              <a:t>13.03.12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0AD44-C8A6-3F48-9956-104D68D3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88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FD50C-DD88-9B45-B97E-B5832B035A10}" type="datetimeFigureOut">
              <a:rPr lang="en-US" smtClean="0"/>
              <a:t>13.03.12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D851B-BB0B-1040-9C0F-9C89FE600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3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214" y="3727627"/>
            <a:ext cx="1269344" cy="12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731678" y="3444583"/>
            <a:ext cx="6486830" cy="3291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rgbClr val="6B7D72"/>
                </a:solidFill>
              </a:defRPr>
            </a:lvl1pPr>
          </a:lstStyle>
          <a:p>
            <a:r>
              <a:rPr lang="de-DE" smtClean="0"/>
              <a:t>5th Detector Workshop of the Helmholtz Alliance "Physics at the Terascale", Bonn, 15.-16.3.2012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26111"/>
            <a:ext cx="734078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15.3.2012, Tobias Flick, High-Speed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1886" y="6523406"/>
            <a:ext cx="81491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292934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Bild 8" descr="Loewe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BFAF9"/>
              </a:clrFrom>
              <a:clrTo>
                <a:srgbClr val="FB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2299"/>
            <a:ext cx="346344" cy="3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High-Speed Links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Tobias Flick</a:t>
            </a:r>
          </a:p>
          <a:p>
            <a:r>
              <a:rPr lang="en-GB" dirty="0" smtClean="0"/>
              <a:t>Bergische Universität Wuppertal</a:t>
            </a:r>
          </a:p>
          <a:p>
            <a:r>
              <a:rPr lang="en-GB" dirty="0" smtClean="0"/>
              <a:t>15.3.2012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5th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Detector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Workshop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Helmholtz Alliance "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Physics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Terascale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",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Bonn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571500"/>
            <a:ext cx="1549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130"/>
            <a:ext cx="8229600" cy="684899"/>
          </a:xfrm>
        </p:spPr>
        <p:txBody>
          <a:bodyPr>
            <a:normAutofit/>
          </a:bodyPr>
          <a:lstStyle/>
          <a:p>
            <a:r>
              <a:rPr lang="fr-CH" sz="3200" dirty="0" smtClean="0"/>
              <a:t>Laser Performance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15.3.2012, Tobias Flick, High-Speed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1EF2-97E5-407A-AAAE-E18FE997278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CSaba_VTRx_Development_Status.pdf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183" y="1340768"/>
            <a:ext cx="2749900" cy="2312277"/>
          </a:xfrm>
          <a:prstGeom prst="rect">
            <a:avLst/>
          </a:prstGeom>
        </p:spPr>
      </p:pic>
      <p:pic>
        <p:nvPicPr>
          <p:cNvPr id="9" name="Picture 8" descr="CSaba_VTRx_Development_Status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88" y="3844790"/>
            <a:ext cx="4419112" cy="2051173"/>
          </a:xfrm>
          <a:prstGeom prst="rect">
            <a:avLst/>
          </a:prstGeom>
        </p:spPr>
      </p:pic>
      <p:pic>
        <p:nvPicPr>
          <p:cNvPr id="10" name="Picture 9" descr="CSaba_VTRx_Development_Status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799" y="1370389"/>
            <a:ext cx="2668335" cy="2282656"/>
          </a:xfrm>
          <a:prstGeom prst="rect">
            <a:avLst/>
          </a:prstGeom>
        </p:spPr>
      </p:pic>
      <p:pic>
        <p:nvPicPr>
          <p:cNvPr id="11" name="Picture 10" descr="CSaba_VTRx_Development_Status.pdf - Adobe Reader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940" y="3833450"/>
            <a:ext cx="4484380" cy="2074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6944" y="0"/>
            <a:ext cx="157033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dirty="0"/>
              <a:t>C. Soos et al.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23126" y="979035"/>
            <a:ext cx="195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Single Mode EEL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035833" y="979035"/>
            <a:ext cx="212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 Mode VCSEL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141079" y="5973075"/>
            <a:ext cx="232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Bandwidth 4.8 Gb/s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0" y="764605"/>
            <a:ext cx="9144000" cy="111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0" y="836043"/>
            <a:ext cx="9144000" cy="1116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" name="Oval 7"/>
          <p:cNvSpPr>
            <a:spLocks/>
          </p:cNvSpPr>
          <p:nvPr/>
        </p:nvSpPr>
        <p:spPr bwMode="auto">
          <a:xfrm>
            <a:off x="7829104" y="584895"/>
            <a:ext cx="178594" cy="17971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" name="Oval 8"/>
          <p:cNvSpPr>
            <a:spLocks/>
          </p:cNvSpPr>
          <p:nvPr/>
        </p:nvSpPr>
        <p:spPr bwMode="auto">
          <a:xfrm>
            <a:off x="7915053" y="656332"/>
            <a:ext cx="179709" cy="179710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04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15.3.2012, Tobias Flick, High-Speed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1EF2-97E5-407A-AAAE-E18FE997278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54" y="123458"/>
            <a:ext cx="9108831" cy="792163"/>
          </a:xfrm>
        </p:spPr>
        <p:txBody>
          <a:bodyPr>
            <a:normAutofit/>
          </a:bodyPr>
          <a:lstStyle/>
          <a:p>
            <a:pPr algn="l"/>
            <a:r>
              <a:rPr lang="fr-CH" sz="3200" dirty="0" smtClean="0"/>
              <a:t>Pin Radiation Induced Responsivity drop</a:t>
            </a:r>
            <a:endParaRPr lang="en-GB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78" y="893850"/>
            <a:ext cx="6846299" cy="498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11362" y="5949280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0" dirty="0" err="1" smtClean="0"/>
              <a:t>Calorimeter</a:t>
            </a:r>
            <a:endParaRPr lang="en-GB" sz="20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5318989" y="5949280"/>
            <a:ext cx="10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0" dirty="0" err="1" smtClean="0"/>
              <a:t>Tracker</a:t>
            </a:r>
            <a:endParaRPr lang="en-GB" sz="2000" b="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778575" y="5517233"/>
            <a:ext cx="0" cy="377131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4173186" y="5517233"/>
            <a:ext cx="0" cy="377131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88993" y="0"/>
            <a:ext cx="162150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dirty="0" smtClean="0"/>
              <a:t>J. </a:t>
            </a:r>
            <a:r>
              <a:rPr lang="fr-CH" dirty="0" err="1" smtClean="0"/>
              <a:t>Troska</a:t>
            </a:r>
            <a:r>
              <a:rPr lang="fr-CH" dirty="0" smtClean="0"/>
              <a:t> et al</a:t>
            </a:r>
            <a:endParaRPr lang="en-GB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764605"/>
            <a:ext cx="9144000" cy="111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0" y="836043"/>
            <a:ext cx="9144000" cy="1116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" name="Oval 7"/>
          <p:cNvSpPr>
            <a:spLocks/>
          </p:cNvSpPr>
          <p:nvPr/>
        </p:nvSpPr>
        <p:spPr bwMode="auto">
          <a:xfrm>
            <a:off x="7829104" y="584895"/>
            <a:ext cx="178594" cy="17971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" name="Oval 8"/>
          <p:cNvSpPr>
            <a:spLocks/>
          </p:cNvSpPr>
          <p:nvPr/>
        </p:nvSpPr>
        <p:spPr bwMode="auto">
          <a:xfrm>
            <a:off x="7915053" y="656332"/>
            <a:ext cx="179709" cy="179710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6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59217"/>
            <a:ext cx="8229600" cy="5779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3200" dirty="0" smtClean="0"/>
              <a:t>VTRx </a:t>
            </a:r>
            <a:r>
              <a:rPr lang="fr-CH" sz="3200" dirty="0"/>
              <a:t>prototype demonstration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690" y="1355826"/>
            <a:ext cx="4038600" cy="207317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Optical connector interface designed and fabricated using rapid 3D prototyping</a:t>
            </a:r>
          </a:p>
          <a:p>
            <a:pPr lvl="1"/>
            <a:r>
              <a:rPr lang="en-GB" dirty="0" smtClean="0"/>
              <a:t>Different materials </a:t>
            </a:r>
          </a:p>
          <a:p>
            <a:pPr lvl="1"/>
            <a:r>
              <a:rPr lang="en-GB" dirty="0" smtClean="0"/>
              <a:t>Different designs</a:t>
            </a:r>
            <a:endParaRPr lang="en-GB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355826"/>
            <a:ext cx="4038600" cy="1641125"/>
          </a:xfrm>
        </p:spPr>
        <p:txBody>
          <a:bodyPr>
            <a:normAutofit fontScale="92500" lnSpcReduction="20000"/>
          </a:bodyPr>
          <a:lstStyle/>
          <a:p>
            <a:r>
              <a:rPr lang="fr-CH" dirty="0"/>
              <a:t>Several VTRx prototype versions built and tested</a:t>
            </a:r>
          </a:p>
          <a:p>
            <a:pPr lvl="1"/>
            <a:r>
              <a:rPr lang="fr-CH" dirty="0"/>
              <a:t>SM, </a:t>
            </a:r>
            <a:r>
              <a:rPr lang="fr-CH" dirty="0" smtClean="0"/>
              <a:t>MM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15.3.2012, Tobias Flick, High-Speed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1EF2-97E5-407A-AAAE-E18FE997278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774373" y="2996951"/>
            <a:ext cx="527839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2961" flipH="1">
            <a:off x="6566068" y="3078053"/>
            <a:ext cx="2227747" cy="14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599103"/>
            <a:ext cx="2910315" cy="238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0" y="764605"/>
            <a:ext cx="9144000" cy="111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0" y="836043"/>
            <a:ext cx="9144000" cy="1116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" name="Oval 7"/>
          <p:cNvSpPr>
            <a:spLocks/>
          </p:cNvSpPr>
          <p:nvPr/>
        </p:nvSpPr>
        <p:spPr bwMode="auto">
          <a:xfrm>
            <a:off x="7829104" y="584895"/>
            <a:ext cx="178594" cy="17971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" name="Oval 8"/>
          <p:cNvSpPr>
            <a:spLocks/>
          </p:cNvSpPr>
          <p:nvPr/>
        </p:nvSpPr>
        <p:spPr bwMode="auto">
          <a:xfrm>
            <a:off x="7915053" y="656332"/>
            <a:ext cx="179709" cy="179710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4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00"/>
            <a:ext cx="8229600" cy="555261"/>
          </a:xfrm>
        </p:spPr>
        <p:txBody>
          <a:bodyPr>
            <a:noAutofit/>
          </a:bodyPr>
          <a:lstStyle/>
          <a:p>
            <a:pPr algn="l"/>
            <a:r>
              <a:rPr lang="fr-CH" sz="3200" dirty="0" smtClean="0"/>
              <a:t>Radiation</a:t>
            </a:r>
            <a:r>
              <a:rPr lang="fr-CH" sz="3200" dirty="0" smtClean="0"/>
              <a:t>-Induced Attenuation in the cold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12" y="921430"/>
            <a:ext cx="8229600" cy="1276533"/>
          </a:xfrm>
        </p:spPr>
        <p:txBody>
          <a:bodyPr>
            <a:normAutofit fontScale="85000" lnSpcReduction="20000"/>
          </a:bodyPr>
          <a:lstStyle/>
          <a:p>
            <a:r>
              <a:rPr lang="fr-CH" dirty="0"/>
              <a:t>Optical </a:t>
            </a:r>
            <a:r>
              <a:rPr lang="fr-CH" dirty="0" smtClean="0"/>
              <a:t>Fibres radiation damage depends on operating temperature</a:t>
            </a:r>
          </a:p>
          <a:p>
            <a:r>
              <a:rPr lang="fr-CH" dirty="0" smtClean="0"/>
              <a:t>Cold operation is the worst case as charge carriers are cold trapped</a:t>
            </a:r>
          </a:p>
          <a:p>
            <a:r>
              <a:rPr lang="fr-CH" dirty="0" smtClean="0"/>
              <a:t>Last tests showed, that one can find fibres operating </a:t>
            </a:r>
            <a:r>
              <a:rPr lang="fr-CH" dirty="0"/>
              <a:t>well under </a:t>
            </a:r>
            <a:r>
              <a:rPr lang="fr-CH" dirty="0" smtClean="0"/>
              <a:t>radiation at cold temperatures for up to HL-LHC levels (Tracker)</a:t>
            </a:r>
            <a:endParaRPr lang="fr-CH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15.3.2012, Tobias Flick, High-Speed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1EF2-97E5-407A-AAAE-E18FE997278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199" y="4500477"/>
            <a:ext cx="2320214" cy="198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356" y="4500476"/>
            <a:ext cx="2314161" cy="198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519" y="2263042"/>
            <a:ext cx="2452220" cy="210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95" y="2263042"/>
            <a:ext cx="2457032" cy="210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255" y="4730080"/>
            <a:ext cx="152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CH" sz="1400" b="0" dirty="0" smtClean="0"/>
              <a:t>Dose Rate:</a:t>
            </a:r>
            <a:endParaRPr lang="en-GB" sz="1400" b="0" dirty="0" smtClean="0"/>
          </a:p>
          <a:p>
            <a:pPr marL="0" lvl="1"/>
            <a:r>
              <a:rPr lang="en-GB" sz="1400" b="0" dirty="0" smtClean="0"/>
              <a:t>0.66 </a:t>
            </a:r>
            <a:r>
              <a:rPr lang="en-GB" sz="1400" b="0" dirty="0" err="1"/>
              <a:t>kGy</a:t>
            </a:r>
            <a:r>
              <a:rPr lang="en-GB" sz="1400" b="0" dirty="0"/>
              <a:t>(Si)/</a:t>
            </a:r>
            <a:r>
              <a:rPr lang="en-GB" sz="1400" b="0" dirty="0" err="1" smtClean="0"/>
              <a:t>hr</a:t>
            </a:r>
            <a:endParaRPr lang="en-GB" sz="1400" b="0" dirty="0"/>
          </a:p>
        </p:txBody>
      </p:sp>
      <p:pic>
        <p:nvPicPr>
          <p:cNvPr id="8" name="Picture 7" descr="DavidHall_TWEPP_draft.pdf - Adobe Reader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5479" y="2747345"/>
            <a:ext cx="3684206" cy="16067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5929" y="2197964"/>
            <a:ext cx="377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/>
              <a:t>A </a:t>
            </a:r>
            <a:r>
              <a:rPr lang="en-GB" sz="1400" b="0" dirty="0"/>
              <a:t>fibre is qualified if its total </a:t>
            </a:r>
            <a:r>
              <a:rPr lang="en-GB" sz="1400" b="0" dirty="0" smtClean="0"/>
              <a:t>RIA (radiation induced attenuation) </a:t>
            </a:r>
            <a:r>
              <a:rPr lang="en-GB" sz="1400" b="0" dirty="0"/>
              <a:t>is less than 1 dB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288" y="6063100"/>
            <a:ext cx="137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D. Hall et al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3864" y="234888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0" dirty="0" smtClean="0"/>
              <a:t>SM</a:t>
            </a:r>
            <a:endParaRPr lang="en-GB" sz="16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3186871" y="234888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0" dirty="0" smtClean="0"/>
              <a:t>SM</a:t>
            </a:r>
            <a:endParaRPr lang="en-GB" sz="16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2029906" y="4653136"/>
            <a:ext cx="526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0" dirty="0"/>
              <a:t>M</a:t>
            </a:r>
            <a:r>
              <a:rPr lang="fr-CH" sz="1600" b="0" dirty="0" smtClean="0"/>
              <a:t>M</a:t>
            </a:r>
            <a:endParaRPr lang="en-GB" sz="1600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4898788" y="4653136"/>
            <a:ext cx="526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0" dirty="0"/>
              <a:t>M</a:t>
            </a:r>
            <a:r>
              <a:rPr lang="fr-CH" sz="1600" b="0" dirty="0" smtClean="0"/>
              <a:t>M</a:t>
            </a:r>
            <a:endParaRPr lang="en-GB" sz="1600" b="0" dirty="0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0" y="764605"/>
            <a:ext cx="9144000" cy="111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0" y="836043"/>
            <a:ext cx="9144000" cy="1116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1" name="Oval 7"/>
          <p:cNvSpPr>
            <a:spLocks/>
          </p:cNvSpPr>
          <p:nvPr/>
        </p:nvSpPr>
        <p:spPr bwMode="auto">
          <a:xfrm>
            <a:off x="7829104" y="584895"/>
            <a:ext cx="178594" cy="17971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2" name="Oval 8"/>
          <p:cNvSpPr>
            <a:spLocks/>
          </p:cNvSpPr>
          <p:nvPr/>
        </p:nvSpPr>
        <p:spPr bwMode="auto">
          <a:xfrm>
            <a:off x="7915053" y="656332"/>
            <a:ext cx="179709" cy="179710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38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734"/>
            <a:ext cx="8229600" cy="990600"/>
          </a:xfrm>
        </p:spPr>
        <p:txBody>
          <a:bodyPr/>
          <a:lstStyle/>
          <a:p>
            <a:r>
              <a:rPr lang="en-GB" dirty="0" smtClean="0"/>
              <a:t>Versatile Link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Optical links as we know them currently can be used for HL-LHC like experiments even in the inner trackers with a transmission bandwidth up to around 5 Gb/s</a:t>
            </a:r>
          </a:p>
          <a:p>
            <a:r>
              <a:rPr lang="en-GB" dirty="0" smtClean="0"/>
              <a:t>SM and MM links are available already now (not final designed for detectors yet)</a:t>
            </a:r>
          </a:p>
          <a:p>
            <a:r>
              <a:rPr lang="en-GB" dirty="0" smtClean="0"/>
              <a:t>Laser (VCSEL / EEL), </a:t>
            </a:r>
            <a:r>
              <a:rPr lang="en-GB" dirty="0" err="1" smtClean="0"/>
              <a:t>PiN</a:t>
            </a:r>
            <a:r>
              <a:rPr lang="en-GB" dirty="0" smtClean="0"/>
              <a:t> Diode (</a:t>
            </a:r>
            <a:r>
              <a:rPr lang="en-GB" dirty="0" err="1" smtClean="0"/>
              <a:t>InGaAs</a:t>
            </a:r>
            <a:r>
              <a:rPr lang="en-GB" dirty="0" smtClean="0"/>
              <a:t> / </a:t>
            </a:r>
            <a:r>
              <a:rPr lang="en-GB" dirty="0" err="1" smtClean="0"/>
              <a:t>GaAs</a:t>
            </a:r>
            <a:r>
              <a:rPr lang="en-GB" dirty="0" smtClean="0"/>
              <a:t>), and Fibres fit the environmental requirements</a:t>
            </a:r>
          </a:p>
          <a:p>
            <a:r>
              <a:rPr lang="en-GB" dirty="0" smtClean="0"/>
              <a:t>GBT (not covered in this talk) can serve as the electronics part</a:t>
            </a:r>
          </a:p>
          <a:p>
            <a:endParaRPr lang="en-GB" dirty="0"/>
          </a:p>
          <a:p>
            <a:r>
              <a:rPr lang="en-GB" dirty="0" smtClean="0"/>
              <a:t>Further improvements in speed are expected up to around 8-10 Gb/s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764605"/>
            <a:ext cx="9144000" cy="111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836043"/>
            <a:ext cx="9144000" cy="1116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Oval 7"/>
          <p:cNvSpPr>
            <a:spLocks/>
          </p:cNvSpPr>
          <p:nvPr/>
        </p:nvSpPr>
        <p:spPr bwMode="auto">
          <a:xfrm>
            <a:off x="7829104" y="584895"/>
            <a:ext cx="178594" cy="17971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Oval 8"/>
          <p:cNvSpPr>
            <a:spLocks/>
          </p:cNvSpPr>
          <p:nvPr/>
        </p:nvSpPr>
        <p:spPr bwMode="auto">
          <a:xfrm>
            <a:off x="7915053" y="656332"/>
            <a:ext cx="179709" cy="179710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47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Link Test Bench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94499" y="533400"/>
            <a:ext cx="1621569" cy="2037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Device under Test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894499" y="855495"/>
            <a:ext cx="1621569" cy="2037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Driver / Receiver</a:t>
            </a:r>
            <a:endParaRPr lang="en-GB" sz="1400" dirty="0"/>
          </a:p>
        </p:txBody>
      </p:sp>
      <p:sp>
        <p:nvSpPr>
          <p:cNvPr id="19" name="Rectangle 18"/>
          <p:cNvSpPr/>
          <p:nvPr/>
        </p:nvSpPr>
        <p:spPr>
          <a:xfrm>
            <a:off x="6894499" y="1184770"/>
            <a:ext cx="1621569" cy="2037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FPGA board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6894499" y="1524000"/>
            <a:ext cx="1621569" cy="2037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Ext. Devices</a:t>
            </a:r>
            <a:endParaRPr lang="en-GB" sz="1400" dirty="0"/>
          </a:p>
        </p:txBody>
      </p:sp>
      <p:grpSp>
        <p:nvGrpSpPr>
          <p:cNvPr id="22" name="Gruppierung 83"/>
          <p:cNvGrpSpPr/>
          <p:nvPr/>
        </p:nvGrpSpPr>
        <p:grpSpPr>
          <a:xfrm>
            <a:off x="555643" y="1600199"/>
            <a:ext cx="8091224" cy="4784247"/>
            <a:chOff x="654287" y="255525"/>
            <a:chExt cx="7992579" cy="5709342"/>
          </a:xfrm>
        </p:grpSpPr>
        <p:sp>
          <p:nvSpPr>
            <p:cNvPr id="23" name="Rechteck 69"/>
            <p:cNvSpPr/>
            <p:nvPr/>
          </p:nvSpPr>
          <p:spPr>
            <a:xfrm>
              <a:off x="2324626" y="2219189"/>
              <a:ext cx="1164913" cy="227661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hteck 6"/>
            <p:cNvSpPr/>
            <p:nvPr/>
          </p:nvSpPr>
          <p:spPr>
            <a:xfrm>
              <a:off x="3962665" y="1597071"/>
              <a:ext cx="846726" cy="78248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Seria-lizer</a:t>
              </a:r>
              <a:endParaRPr lang="en-US" dirty="0"/>
            </a:p>
          </p:txBody>
        </p:sp>
        <p:sp>
          <p:nvSpPr>
            <p:cNvPr id="25" name="Rechteck 9"/>
            <p:cNvSpPr/>
            <p:nvPr/>
          </p:nvSpPr>
          <p:spPr>
            <a:xfrm>
              <a:off x="3962665" y="3965331"/>
              <a:ext cx="846726" cy="78248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De-</a:t>
              </a:r>
              <a:r>
                <a:rPr lang="en-US" sz="1400" dirty="0" err="1" smtClean="0"/>
                <a:t>Seria</a:t>
              </a:r>
              <a:r>
                <a:rPr lang="en-US" sz="1400" dirty="0" smtClean="0"/>
                <a:t>-</a:t>
              </a:r>
              <a:r>
                <a:rPr lang="en-US" sz="1400" dirty="0" err="1" smtClean="0"/>
                <a:t>lizer</a:t>
              </a:r>
              <a:endParaRPr lang="en-US" sz="1400" dirty="0"/>
            </a:p>
          </p:txBody>
        </p:sp>
        <p:sp>
          <p:nvSpPr>
            <p:cNvPr id="26" name="Rechteck 3"/>
            <p:cNvSpPr/>
            <p:nvPr/>
          </p:nvSpPr>
          <p:spPr>
            <a:xfrm>
              <a:off x="1962866" y="255525"/>
              <a:ext cx="1526673" cy="14238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Pattern Generator</a:t>
              </a:r>
              <a:endParaRPr lang="en-US" dirty="0"/>
            </a:p>
          </p:txBody>
        </p:sp>
        <p:sp>
          <p:nvSpPr>
            <p:cNvPr id="27" name="Rechteck 48"/>
            <p:cNvSpPr/>
            <p:nvPr/>
          </p:nvSpPr>
          <p:spPr>
            <a:xfrm>
              <a:off x="654287" y="2931144"/>
              <a:ext cx="1090481" cy="8609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bgerundetes Rechteck 49"/>
            <p:cNvSpPr/>
            <p:nvPr/>
          </p:nvSpPr>
          <p:spPr>
            <a:xfrm>
              <a:off x="756920" y="3061861"/>
              <a:ext cx="859555" cy="57389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PC</a:t>
              </a:r>
              <a:endParaRPr lang="en-US" dirty="0"/>
            </a:p>
          </p:txBody>
        </p:sp>
        <p:cxnSp>
          <p:nvCxnSpPr>
            <p:cNvPr id="29" name="Gewinkelte Verbindung 51"/>
            <p:cNvCxnSpPr>
              <a:stCxn id="27" idx="0"/>
              <a:endCxn id="26" idx="1"/>
            </p:cNvCxnSpPr>
            <p:nvPr/>
          </p:nvCxnSpPr>
          <p:spPr>
            <a:xfrm rot="5400000" flipH="1" flipV="1">
              <a:off x="599356" y="1567634"/>
              <a:ext cx="1963682" cy="76333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4"/>
            <p:cNvSpPr/>
            <p:nvPr/>
          </p:nvSpPr>
          <p:spPr>
            <a:xfrm>
              <a:off x="7120193" y="2379559"/>
              <a:ext cx="1526673" cy="14238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Fast Scope</a:t>
              </a:r>
              <a:endParaRPr lang="en-US" dirty="0"/>
            </a:p>
          </p:txBody>
        </p:sp>
        <p:cxnSp>
          <p:nvCxnSpPr>
            <p:cNvPr id="31" name="Gekrümmte Verbindung 55"/>
            <p:cNvCxnSpPr>
              <a:stCxn id="30" idx="1"/>
              <a:endCxn id="49" idx="3"/>
            </p:cNvCxnSpPr>
            <p:nvPr/>
          </p:nvCxnSpPr>
          <p:spPr>
            <a:xfrm rot="10800000">
              <a:off x="6273465" y="1988316"/>
              <a:ext cx="846729" cy="110318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Gekrümmte Verbindung 56"/>
            <p:cNvCxnSpPr>
              <a:stCxn id="30" idx="1"/>
              <a:endCxn id="50" idx="3"/>
            </p:cNvCxnSpPr>
            <p:nvPr/>
          </p:nvCxnSpPr>
          <p:spPr>
            <a:xfrm rot="10800000" flipV="1">
              <a:off x="6376101" y="3091496"/>
              <a:ext cx="744092" cy="126201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Gekrümmte Verbindung 59"/>
            <p:cNvCxnSpPr>
              <a:stCxn id="30" idx="1"/>
              <a:endCxn id="24" idx="2"/>
            </p:cNvCxnSpPr>
            <p:nvPr/>
          </p:nvCxnSpPr>
          <p:spPr>
            <a:xfrm rot="10800000">
              <a:off x="4386029" y="2379560"/>
              <a:ext cx="2734165" cy="711936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krümmte Verbindung 62"/>
            <p:cNvCxnSpPr>
              <a:stCxn id="30" idx="1"/>
              <a:endCxn id="38" idx="3"/>
            </p:cNvCxnSpPr>
            <p:nvPr/>
          </p:nvCxnSpPr>
          <p:spPr>
            <a:xfrm rot="10800000">
              <a:off x="3398935" y="2770804"/>
              <a:ext cx="3721259" cy="32069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Gekrümmte Verbindung 65"/>
            <p:cNvCxnSpPr>
              <a:stCxn id="30" idx="1"/>
              <a:endCxn id="25" idx="0"/>
            </p:cNvCxnSpPr>
            <p:nvPr/>
          </p:nvCxnSpPr>
          <p:spPr>
            <a:xfrm rot="10800000" flipV="1">
              <a:off x="4386029" y="3091495"/>
              <a:ext cx="2734165" cy="873835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6" name="Gruppierung 33"/>
            <p:cNvGrpSpPr/>
            <p:nvPr/>
          </p:nvGrpSpPr>
          <p:grpSpPr>
            <a:xfrm>
              <a:off x="4809391" y="1391828"/>
              <a:ext cx="1767439" cy="4059937"/>
              <a:chOff x="4809391" y="1391828"/>
              <a:chExt cx="1767439" cy="4059937"/>
            </a:xfrm>
          </p:grpSpPr>
          <p:sp>
            <p:nvSpPr>
              <p:cNvPr id="49" name="Rechteck 7"/>
              <p:cNvSpPr/>
              <p:nvPr/>
            </p:nvSpPr>
            <p:spPr>
              <a:xfrm>
                <a:off x="5271237" y="1597071"/>
                <a:ext cx="1002227" cy="7824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Optical or electrical transmitter</a:t>
                </a:r>
                <a:endParaRPr lang="en-US" sz="1200" dirty="0"/>
              </a:p>
            </p:txBody>
          </p:sp>
          <p:sp>
            <p:nvSpPr>
              <p:cNvPr id="50" name="Rechteck 8"/>
              <p:cNvSpPr/>
              <p:nvPr/>
            </p:nvSpPr>
            <p:spPr>
              <a:xfrm>
                <a:off x="5182211" y="3962269"/>
                <a:ext cx="1193890" cy="7824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Receiver</a:t>
                </a:r>
                <a:endParaRPr lang="en-US" dirty="0"/>
              </a:p>
            </p:txBody>
          </p:sp>
          <p:cxnSp>
            <p:nvCxnSpPr>
              <p:cNvPr id="51" name="Gerade Verbindung 14"/>
              <p:cNvCxnSpPr>
                <a:stCxn id="24" idx="3"/>
                <a:endCxn id="49" idx="1"/>
              </p:cNvCxnSpPr>
              <p:nvPr/>
            </p:nvCxnSpPr>
            <p:spPr>
              <a:xfrm>
                <a:off x="4809391" y="1988316"/>
                <a:ext cx="461846" cy="1588"/>
              </a:xfrm>
              <a:prstGeom prst="line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16"/>
              <p:cNvCxnSpPr>
                <a:stCxn id="49" idx="2"/>
                <a:endCxn id="50" idx="0"/>
              </p:cNvCxnSpPr>
              <p:nvPr/>
            </p:nvCxnSpPr>
            <p:spPr>
              <a:xfrm rot="16200000" flipH="1">
                <a:off x="4984399" y="3167511"/>
                <a:ext cx="1582709" cy="6805"/>
              </a:xfrm>
              <a:prstGeom prst="line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18"/>
              <p:cNvCxnSpPr>
                <a:stCxn id="50" idx="1"/>
                <a:endCxn id="25" idx="3"/>
              </p:cNvCxnSpPr>
              <p:nvPr/>
            </p:nvCxnSpPr>
            <p:spPr>
              <a:xfrm rot="10800000" flipV="1">
                <a:off x="4809391" y="4353514"/>
                <a:ext cx="372820" cy="3062"/>
              </a:xfrm>
              <a:prstGeom prst="line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hteck 86"/>
              <p:cNvSpPr/>
              <p:nvPr/>
            </p:nvSpPr>
            <p:spPr>
              <a:xfrm>
                <a:off x="5118065" y="1391828"/>
                <a:ext cx="1458765" cy="4059937"/>
              </a:xfrm>
              <a:prstGeom prst="rect">
                <a:avLst/>
              </a:prstGeom>
              <a:noFill/>
              <a:ln w="9525" cap="flat" cmpd="sng" algn="ctr">
                <a:solidFill>
                  <a:srgbClr val="0000F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feld 88"/>
              <p:cNvSpPr txBox="1"/>
              <p:nvPr/>
            </p:nvSpPr>
            <p:spPr>
              <a:xfrm>
                <a:off x="5310501" y="4761741"/>
                <a:ext cx="12514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Opt./</a:t>
                </a:r>
                <a:r>
                  <a:rPr lang="en-US" dirty="0" err="1" smtClean="0"/>
                  <a:t>electr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Link</a:t>
                </a:r>
                <a:endParaRPr lang="en-US" dirty="0"/>
              </a:p>
            </p:txBody>
          </p:sp>
        </p:grpSp>
        <p:grpSp>
          <p:nvGrpSpPr>
            <p:cNvPr id="37" name="Gruppierung 42"/>
            <p:cNvGrpSpPr/>
            <p:nvPr/>
          </p:nvGrpSpPr>
          <p:grpSpPr>
            <a:xfrm>
              <a:off x="3770225" y="1061526"/>
              <a:ext cx="2926606" cy="4903341"/>
              <a:chOff x="3770225" y="1061526"/>
              <a:chExt cx="2926606" cy="4903341"/>
            </a:xfrm>
          </p:grpSpPr>
          <p:sp>
            <p:nvSpPr>
              <p:cNvPr id="47" name="Rechteck 87"/>
              <p:cNvSpPr/>
              <p:nvPr/>
            </p:nvSpPr>
            <p:spPr>
              <a:xfrm>
                <a:off x="3770225" y="1061526"/>
                <a:ext cx="2926605" cy="490334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feld 89"/>
              <p:cNvSpPr txBox="1"/>
              <p:nvPr/>
            </p:nvSpPr>
            <p:spPr>
              <a:xfrm>
                <a:off x="3840785" y="5515904"/>
                <a:ext cx="2856046" cy="404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Complete Transmission Line</a:t>
                </a:r>
                <a:endParaRPr lang="en-US" sz="1600" dirty="0"/>
              </a:p>
            </p:txBody>
          </p:sp>
        </p:grpSp>
        <p:sp>
          <p:nvSpPr>
            <p:cNvPr id="38" name="Rechteck 5"/>
            <p:cNvSpPr/>
            <p:nvPr/>
          </p:nvSpPr>
          <p:spPr>
            <a:xfrm>
              <a:off x="2438022" y="2379558"/>
              <a:ext cx="960912" cy="78248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Data</a:t>
              </a:r>
            </a:p>
            <a:p>
              <a:pPr algn="ctr"/>
              <a:r>
                <a:rPr lang="en-US" sz="1200" dirty="0" smtClean="0"/>
                <a:t>Generator</a:t>
              </a:r>
              <a:endParaRPr lang="en-US" sz="1200" dirty="0"/>
            </a:p>
          </p:txBody>
        </p:sp>
        <p:sp>
          <p:nvSpPr>
            <p:cNvPr id="39" name="Rechteck 10"/>
            <p:cNvSpPr/>
            <p:nvPr/>
          </p:nvSpPr>
          <p:spPr>
            <a:xfrm>
              <a:off x="2438022" y="3578195"/>
              <a:ext cx="960912" cy="7824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BERT</a:t>
              </a:r>
              <a:endParaRPr lang="en-US" dirty="0"/>
            </a:p>
          </p:txBody>
        </p:sp>
        <p:cxnSp>
          <p:nvCxnSpPr>
            <p:cNvPr id="40" name="Gewinkelte Verbindung 28"/>
            <p:cNvCxnSpPr>
              <a:stCxn id="26" idx="3"/>
              <a:endCxn id="24" idx="0"/>
            </p:cNvCxnSpPr>
            <p:nvPr/>
          </p:nvCxnSpPr>
          <p:spPr>
            <a:xfrm>
              <a:off x="3489539" y="967462"/>
              <a:ext cx="896489" cy="62960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winkelte Verbindung 53"/>
            <p:cNvCxnSpPr>
              <a:stCxn id="27" idx="3"/>
              <a:endCxn id="23" idx="1"/>
            </p:cNvCxnSpPr>
            <p:nvPr/>
          </p:nvCxnSpPr>
          <p:spPr>
            <a:xfrm flipV="1">
              <a:off x="1744768" y="3357495"/>
              <a:ext cx="579858" cy="414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winkelte Verbindung 85"/>
            <p:cNvCxnSpPr>
              <a:stCxn id="38" idx="2"/>
              <a:endCxn id="39" idx="0"/>
            </p:cNvCxnSpPr>
            <p:nvPr/>
          </p:nvCxnSpPr>
          <p:spPr>
            <a:xfrm rot="5400000">
              <a:off x="2710404" y="3370121"/>
              <a:ext cx="416148" cy="127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93"/>
            <p:cNvSpPr/>
            <p:nvPr/>
          </p:nvSpPr>
          <p:spPr>
            <a:xfrm>
              <a:off x="2094922" y="1988313"/>
              <a:ext cx="1562678" cy="3976554"/>
            </a:xfrm>
            <a:prstGeom prst="rect">
              <a:avLst/>
            </a:prstGeom>
            <a:noFill/>
            <a:ln w="9525" cap="flat" cmpd="sng" algn="ctr">
              <a:solidFill>
                <a:srgbClr val="00800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feld 94"/>
            <p:cNvSpPr txBox="1"/>
            <p:nvPr/>
          </p:nvSpPr>
          <p:spPr>
            <a:xfrm>
              <a:off x="2107818" y="5272369"/>
              <a:ext cx="12935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Reference </a:t>
              </a:r>
            </a:p>
            <a:p>
              <a:r>
                <a:rPr lang="en-US" dirty="0" smtClean="0"/>
                <a:t>FPGA board</a:t>
              </a:r>
              <a:endParaRPr lang="en-US" dirty="0"/>
            </a:p>
          </p:txBody>
        </p:sp>
        <p:cxnSp>
          <p:nvCxnSpPr>
            <p:cNvPr id="45" name="Gewinkelte Verbindung 67"/>
            <p:cNvCxnSpPr>
              <a:stCxn id="25" idx="1"/>
              <a:endCxn id="39" idx="2"/>
            </p:cNvCxnSpPr>
            <p:nvPr/>
          </p:nvCxnSpPr>
          <p:spPr>
            <a:xfrm rot="10800000" flipV="1">
              <a:off x="2918479" y="4356576"/>
              <a:ext cx="1044187" cy="4108"/>
            </a:xfrm>
            <a:prstGeom prst="bentConnector4">
              <a:avLst>
                <a:gd name="adj1" fmla="val 26994"/>
                <a:gd name="adj2" fmla="val 15088705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winkelte Verbindung 73"/>
            <p:cNvCxnSpPr>
              <a:stCxn id="38" idx="0"/>
              <a:endCxn id="24" idx="1"/>
            </p:cNvCxnSpPr>
            <p:nvPr/>
          </p:nvCxnSpPr>
          <p:spPr>
            <a:xfrm rot="5400000" flipH="1" flipV="1">
              <a:off x="3244950" y="1661844"/>
              <a:ext cx="391242" cy="104418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" y="5038031"/>
            <a:ext cx="653135" cy="65313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45" y="5040192"/>
            <a:ext cx="664662" cy="64938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83" y="5861266"/>
            <a:ext cx="653135" cy="25254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/>
          <a:srcRect r="63093"/>
          <a:stretch/>
        </p:blipFill>
        <p:spPr>
          <a:xfrm>
            <a:off x="876384" y="5746274"/>
            <a:ext cx="664663" cy="65618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231" y="647675"/>
            <a:ext cx="796941" cy="8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Transceiver Card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812" y="1600200"/>
            <a:ext cx="4320401" cy="4876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Heidelberg an FPGA based transceiver card has been developed in context of their projects</a:t>
            </a:r>
          </a:p>
          <a:p>
            <a:r>
              <a:rPr lang="en-GB" dirty="0" smtClean="0"/>
              <a:t>Supports 3.125 Gb/s</a:t>
            </a:r>
          </a:p>
          <a:p>
            <a:r>
              <a:rPr lang="en-GB" dirty="0" smtClean="0"/>
              <a:t>Use of radiation hard qualified components</a:t>
            </a:r>
          </a:p>
          <a:p>
            <a:r>
              <a:rPr lang="en-GB" dirty="0" smtClean="0"/>
              <a:t>With this irradiation studies on SFP components can be done (foreseen for the next possible beam test)</a:t>
            </a:r>
          </a:p>
          <a:p>
            <a:r>
              <a:rPr lang="en-GB" dirty="0" smtClean="0"/>
              <a:t>Upgraded versions with higher bandwidth (6.375 Gb/s) and more channels underway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870" y="1680407"/>
            <a:ext cx="3999230" cy="370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4870" y="5681452"/>
            <a:ext cx="392678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This is a possible test bench for SFP</a:t>
            </a:r>
          </a:p>
          <a:p>
            <a:r>
              <a:rPr lang="en-GB" dirty="0"/>
              <a:t>s</a:t>
            </a:r>
            <a:r>
              <a:rPr lang="en-GB" dirty="0" smtClean="0"/>
              <a:t>ingle channel transmitters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99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Adaptor Boards for </a:t>
            </a:r>
            <a:r>
              <a:rPr lang="en-GB" dirty="0"/>
              <a:t>O</a:t>
            </a:r>
            <a:r>
              <a:rPr lang="en-GB" dirty="0" smtClean="0"/>
              <a:t>ptical Arrays (W)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97166" cy="4876800"/>
          </a:xfrm>
        </p:spPr>
        <p:txBody>
          <a:bodyPr/>
          <a:lstStyle/>
          <a:p>
            <a:r>
              <a:rPr lang="en-GB" dirty="0" smtClean="0"/>
              <a:t>In Wuppertal several adaptor boards have been designed to support laser and </a:t>
            </a:r>
            <a:r>
              <a:rPr lang="en-GB" dirty="0" err="1" smtClean="0"/>
              <a:t>PiN</a:t>
            </a:r>
            <a:r>
              <a:rPr lang="en-GB" dirty="0" smtClean="0"/>
              <a:t> diode arrays.</a:t>
            </a:r>
          </a:p>
          <a:p>
            <a:r>
              <a:rPr lang="en-GB" dirty="0" smtClean="0"/>
              <a:t>QSFP packaged arrays can be attached</a:t>
            </a:r>
          </a:p>
          <a:p>
            <a:r>
              <a:rPr lang="en-GB" dirty="0" smtClean="0"/>
              <a:t>SNAP12 Receiver and Transmitter can be placed together with an SFP package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660" y="2014631"/>
            <a:ext cx="2992120" cy="161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505" y="3881700"/>
            <a:ext cx="2962275" cy="2023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4646480" y="3379387"/>
            <a:ext cx="2168642" cy="382957"/>
          </a:xfrm>
          <a:prstGeom prst="straightConnector1">
            <a:avLst/>
          </a:prstGeom>
          <a:ln w="61341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46480" y="4264658"/>
            <a:ext cx="2168642" cy="282772"/>
          </a:xfrm>
          <a:prstGeom prst="straightConnector1">
            <a:avLst/>
          </a:prstGeom>
          <a:ln w="61341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3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FPGA based Test Bench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6280" cy="4876800"/>
          </a:xfrm>
        </p:spPr>
        <p:txBody>
          <a:bodyPr/>
          <a:lstStyle/>
          <a:p>
            <a:r>
              <a:rPr lang="en-GB" dirty="0" smtClean="0"/>
              <a:t>Commercial FPGA boards serve as development platform</a:t>
            </a:r>
          </a:p>
          <a:p>
            <a:r>
              <a:rPr lang="en-GB" dirty="0" smtClean="0"/>
              <a:t>A BERT has been implemented for multi channel tests</a:t>
            </a:r>
          </a:p>
          <a:p>
            <a:r>
              <a:rPr lang="en-GB" dirty="0" smtClean="0"/>
              <a:t>Optical signal measurements done with a slow scope at the moment</a:t>
            </a:r>
          </a:p>
          <a:p>
            <a:r>
              <a:rPr lang="en-GB" dirty="0" smtClean="0"/>
              <a:t>Need of bandwidth increase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480" y="1600200"/>
            <a:ext cx="3703320" cy="29048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983481" y="5035121"/>
            <a:ext cx="37033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Modular setup to control different</a:t>
            </a:r>
          </a:p>
          <a:p>
            <a:r>
              <a:rPr lang="en-GB" dirty="0" smtClean="0"/>
              <a:t>Optical devices separately using the same mainframe.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843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</a:t>
            </a:r>
            <a:r>
              <a:rPr lang="en-GB" dirty="0"/>
              <a:t>B</a:t>
            </a:r>
            <a:r>
              <a:rPr lang="en-GB" dirty="0" smtClean="0"/>
              <a:t>ench </a:t>
            </a:r>
            <a:r>
              <a:rPr lang="en-GB" dirty="0"/>
              <a:t>O</a:t>
            </a:r>
            <a:r>
              <a:rPr lang="en-GB" dirty="0" smtClean="0"/>
              <a:t>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Since most development in this project have been driven or gone in parallel with the experiment projects of the different labs, this year a dedicated board is envisaged.</a:t>
            </a:r>
          </a:p>
          <a:p>
            <a:r>
              <a:rPr lang="en-GB" dirty="0" smtClean="0"/>
              <a:t>The experience of the different groups on the particular research fields will be brought together. </a:t>
            </a:r>
          </a:p>
          <a:p>
            <a:pPr lvl="1"/>
            <a:r>
              <a:rPr lang="en-GB" dirty="0" smtClean="0"/>
              <a:t>High speed (up to 10 Gb/s) boards</a:t>
            </a:r>
          </a:p>
          <a:p>
            <a:pPr lvl="1"/>
            <a:r>
              <a:rPr lang="en-GB" dirty="0" smtClean="0"/>
              <a:t>Modular adaptor kids for single channel and multi channel links</a:t>
            </a:r>
          </a:p>
          <a:p>
            <a:pPr lvl="1"/>
            <a:r>
              <a:rPr lang="en-GB" dirty="0" smtClean="0"/>
              <a:t>Irradiation experiences</a:t>
            </a:r>
          </a:p>
          <a:p>
            <a:r>
              <a:rPr lang="en-GB" dirty="0" smtClean="0"/>
              <a:t>For this we kept a big fraction of the funding to be spent to the development and production of the aimed boards using high speed FPGAs and high bandwidth optics for reference.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high speed links?</a:t>
            </a:r>
          </a:p>
          <a:p>
            <a:r>
              <a:rPr lang="en-GB" dirty="0" smtClean="0"/>
              <a:t>What is on the market?</a:t>
            </a:r>
          </a:p>
          <a:p>
            <a:r>
              <a:rPr lang="en-GB" dirty="0" smtClean="0"/>
              <a:t>Special Requirements for Detector Readout</a:t>
            </a:r>
          </a:p>
          <a:p>
            <a:r>
              <a:rPr lang="en-GB" dirty="0" smtClean="0"/>
              <a:t>Versatile Link Project</a:t>
            </a:r>
          </a:p>
          <a:p>
            <a:r>
              <a:rPr lang="en-GB" dirty="0" smtClean="0"/>
              <a:t>Fast Link Test Bench</a:t>
            </a:r>
          </a:p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>
                    <a:lumMod val="75000"/>
                  </a:schemeClr>
                </a:solidFill>
              </a:rPr>
              <a:t>5th Detector Workshop of the Helmholtz Alliance "Physics at the Terascale", Bonn, 15.-16.3.2012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980"/>
            <a:ext cx="8229600" cy="736705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05"/>
            <a:ext cx="8229600" cy="520689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High speed transmission links for the tracking systems </a:t>
            </a:r>
            <a:r>
              <a:rPr lang="en-GB" sz="1900" dirty="0" smtClean="0"/>
              <a:t>(worst environmental requirements to fulfil)</a:t>
            </a:r>
            <a:r>
              <a:rPr lang="en-GB" sz="2200" dirty="0" smtClean="0"/>
              <a:t> </a:t>
            </a:r>
            <a:r>
              <a:rPr lang="en-GB" dirty="0" smtClean="0"/>
              <a:t>can serve already several Gb/s</a:t>
            </a:r>
          </a:p>
          <a:p>
            <a:r>
              <a:rPr lang="en-GB" dirty="0" smtClean="0"/>
              <a:t>Standard optical techniques are used successfully</a:t>
            </a:r>
          </a:p>
          <a:p>
            <a:r>
              <a:rPr lang="en-GB" dirty="0" smtClean="0"/>
              <a:t>The Versatile Link project developed an optical link to be used in inner tracker at HL-LHC running at 5 Gb/s</a:t>
            </a:r>
          </a:p>
          <a:p>
            <a:r>
              <a:rPr lang="en-GB" dirty="0" smtClean="0"/>
              <a:t>The Helmholtz Test Bench project will be built serving bandwidth capabilities in the 10 Gb/s range</a:t>
            </a:r>
          </a:p>
          <a:p>
            <a:endParaRPr lang="en-GB" dirty="0" smtClean="0"/>
          </a:p>
          <a:p>
            <a:r>
              <a:rPr lang="en-GB" dirty="0"/>
              <a:t>Aiming at even higher bandwidth &gt;10 Gb/s further effects might show up influencing the light transmission</a:t>
            </a:r>
          </a:p>
          <a:p>
            <a:pPr lvl="1"/>
            <a:r>
              <a:rPr lang="en-GB" b="1" dirty="0"/>
              <a:t>P</a:t>
            </a:r>
            <a:r>
              <a:rPr lang="en-GB" dirty="0"/>
              <a:t>olarisation </a:t>
            </a:r>
            <a:r>
              <a:rPr lang="en-GB" b="1" dirty="0"/>
              <a:t>M</a:t>
            </a:r>
            <a:r>
              <a:rPr lang="en-GB" dirty="0"/>
              <a:t>ode </a:t>
            </a:r>
            <a:r>
              <a:rPr lang="en-GB" b="1" dirty="0"/>
              <a:t>D</a:t>
            </a:r>
            <a:r>
              <a:rPr lang="en-GB" dirty="0"/>
              <a:t>ispersion for wavelength division multiplexed transmissions (stochastic dispersion, see research work of TU Darmstadt on PMD compensators)</a:t>
            </a:r>
          </a:p>
          <a:p>
            <a:pPr lvl="1"/>
            <a:r>
              <a:rPr lang="en-GB" dirty="0"/>
              <a:t>Fibre non linearity</a:t>
            </a:r>
          </a:p>
          <a:p>
            <a:pPr lvl="1"/>
            <a:r>
              <a:rPr lang="en-GB" dirty="0"/>
              <a:t>…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5th </a:t>
            </a:r>
            <a:r>
              <a:rPr lang="de-DE" dirty="0" err="1" smtClean="0"/>
              <a:t>Detector</a:t>
            </a:r>
            <a:r>
              <a:rPr lang="de-DE" dirty="0" smtClean="0"/>
              <a:t> Workshop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Helmholtz Alliance "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Terascale</a:t>
            </a:r>
            <a:r>
              <a:rPr lang="de-DE" dirty="0" smtClean="0"/>
              <a:t>", Bonn, 15.-16.3.2012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7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/>
              <a:t>H</a:t>
            </a:r>
            <a:r>
              <a:rPr lang="en-GB" dirty="0" smtClean="0"/>
              <a:t>igh-</a:t>
            </a:r>
            <a:r>
              <a:rPr lang="en-GB" dirty="0"/>
              <a:t>S</a:t>
            </a:r>
            <a:r>
              <a:rPr lang="en-GB" dirty="0" smtClean="0"/>
              <a:t>peed Links?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619794" cy="486765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Higher luminosity </a:t>
            </a:r>
          </a:p>
          <a:p>
            <a:pPr lvl="1"/>
            <a:r>
              <a:rPr lang="en-GB" dirty="0" smtClean="0"/>
              <a:t>Higher </a:t>
            </a:r>
            <a:r>
              <a:rPr lang="en-GB" dirty="0" smtClean="0"/>
              <a:t>occupancy</a:t>
            </a:r>
            <a:endParaRPr lang="en-GB" dirty="0" smtClean="0"/>
          </a:p>
          <a:p>
            <a:pPr lvl="1"/>
            <a:r>
              <a:rPr lang="en-GB" dirty="0" smtClean="0"/>
              <a:t>Larger dead-time</a:t>
            </a:r>
          </a:p>
          <a:p>
            <a:pPr lvl="1"/>
            <a:r>
              <a:rPr lang="en-GB" dirty="0" smtClean="0"/>
              <a:t>Pile ups in FE-electronics</a:t>
            </a:r>
          </a:p>
          <a:p>
            <a:r>
              <a:rPr lang="en-GB" dirty="0" smtClean="0"/>
              <a:t>Finer granularity</a:t>
            </a:r>
          </a:p>
          <a:p>
            <a:pPr lvl="1"/>
            <a:r>
              <a:rPr lang="en-GB" dirty="0" smtClean="0"/>
              <a:t>More front end channels</a:t>
            </a:r>
          </a:p>
          <a:p>
            <a:pPr lvl="1"/>
            <a:r>
              <a:rPr lang="en-GB" dirty="0" smtClean="0"/>
              <a:t>Need of more readout channels or combine channels a faster  readout channel</a:t>
            </a:r>
          </a:p>
          <a:p>
            <a:r>
              <a:rPr lang="en-GB" dirty="0" smtClean="0"/>
              <a:t>More information</a:t>
            </a:r>
          </a:p>
          <a:p>
            <a:pPr lvl="1"/>
            <a:r>
              <a:rPr lang="en-GB" dirty="0" smtClean="0"/>
              <a:t>Trigger farms can handle more information</a:t>
            </a:r>
          </a:p>
          <a:p>
            <a:pPr lvl="1"/>
            <a:r>
              <a:rPr lang="en-GB" dirty="0" smtClean="0"/>
              <a:t>Need of transferring data faster to the trigger system for better trigger decisions </a:t>
            </a:r>
            <a:br>
              <a:rPr lang="en-GB" dirty="0" smtClean="0"/>
            </a:b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Track Triggering</a:t>
            </a:r>
          </a:p>
          <a:p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958268"/>
              </p:ext>
            </p:extLst>
          </p:nvPr>
        </p:nvGraphicFramePr>
        <p:xfrm>
          <a:off x="5726518" y="533400"/>
          <a:ext cx="3095720" cy="568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8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Reliable Linking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Redundancy</a:t>
            </a:r>
            <a:endParaRPr lang="en-GB" dirty="0" smtClean="0"/>
          </a:p>
          <a:p>
            <a:pPr lvl="1"/>
            <a:r>
              <a:rPr lang="en-GB" dirty="0" smtClean="0">
                <a:sym typeface="Wingdings"/>
              </a:rPr>
              <a:t>only possible for not too many links</a:t>
            </a:r>
          </a:p>
          <a:p>
            <a:pPr lvl="2"/>
            <a:r>
              <a:rPr lang="en-GB" dirty="0" smtClean="0">
                <a:sym typeface="Wingdings"/>
              </a:rPr>
              <a:t>Ranges from: no hardware redundancy at all</a:t>
            </a:r>
          </a:p>
          <a:p>
            <a:pPr lvl="2"/>
            <a:r>
              <a:rPr lang="en-GB" dirty="0" smtClean="0">
                <a:sym typeface="Wingdings"/>
              </a:rPr>
              <a:t>Over: Add a spare link per bunch of links (i.e. 1-2 per optical array)</a:t>
            </a:r>
          </a:p>
          <a:p>
            <a:pPr lvl="2"/>
            <a:r>
              <a:rPr lang="en-GB" dirty="0" smtClean="0">
                <a:sym typeface="Wingdings"/>
              </a:rPr>
              <a:t>To: implement each link doubled</a:t>
            </a:r>
          </a:p>
          <a:p>
            <a:endParaRPr lang="en-GB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Transmission check features</a:t>
            </a:r>
          </a:p>
          <a:p>
            <a:pPr lvl="1"/>
            <a:r>
              <a:rPr lang="en-GB" dirty="0" smtClean="0">
                <a:sym typeface="Wingdings"/>
              </a:rPr>
              <a:t>Implemented in transmission protocol</a:t>
            </a:r>
          </a:p>
          <a:p>
            <a:pPr lvl="1"/>
            <a:r>
              <a:rPr lang="en-GB" dirty="0" smtClean="0">
                <a:sym typeface="Wingdings"/>
              </a:rPr>
              <a:t>Needs overhead in </a:t>
            </a:r>
            <a:r>
              <a:rPr lang="en-GB" dirty="0" smtClean="0">
                <a:sym typeface="Wingdings"/>
              </a:rPr>
              <a:t>bandwidth</a:t>
            </a:r>
          </a:p>
          <a:p>
            <a:pPr lvl="1"/>
            <a:endParaRPr lang="en-GB" dirty="0">
              <a:sym typeface="Wingdings"/>
            </a:endParaRPr>
          </a:p>
          <a:p>
            <a:r>
              <a:rPr lang="en-GB" dirty="0" smtClean="0">
                <a:sym typeface="Wingdings"/>
              </a:rPr>
              <a:t>Use techniques which are robust, common in industry, and can be adopted to the harsh environments they need to survive in</a:t>
            </a:r>
          </a:p>
          <a:p>
            <a:endParaRPr lang="en-GB" dirty="0" smtClean="0">
              <a:sym typeface="Wingdings"/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This is bought by adding material and reducing usable bandwidth</a:t>
            </a:r>
            <a:endParaRPr lang="en-GB" dirty="0" smtClean="0">
              <a:solidFill>
                <a:schemeClr val="tx2">
                  <a:lumMod val="75000"/>
                </a:schemeClr>
              </a:solidFill>
              <a:sym typeface="Wingding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794725" y="1520769"/>
            <a:ext cx="675003" cy="75953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TX/RX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859381" y="1520769"/>
            <a:ext cx="675003" cy="75953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TX/RX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7925991" y="1520769"/>
            <a:ext cx="675003" cy="7595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TX/RX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6859381" y="170622"/>
            <a:ext cx="675003" cy="759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TX/RX</a:t>
            </a:r>
            <a:endParaRPr lang="en-GB" dirty="0"/>
          </a:p>
        </p:txBody>
      </p:sp>
      <p:cxnSp>
        <p:nvCxnSpPr>
          <p:cNvPr id="13" name="Elbow Connector 12"/>
          <p:cNvCxnSpPr>
            <a:stCxn id="12" idx="2"/>
            <a:endCxn id="11" idx="0"/>
          </p:cNvCxnSpPr>
          <p:nvPr/>
        </p:nvCxnSpPr>
        <p:spPr>
          <a:xfrm rot="16200000" flipH="1">
            <a:off x="7434883" y="692159"/>
            <a:ext cx="590610" cy="10666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3" idx="0"/>
            <a:endCxn id="12" idx="2"/>
          </p:cNvCxnSpPr>
          <p:nvPr/>
        </p:nvCxnSpPr>
        <p:spPr>
          <a:xfrm rot="5400000" flipH="1" flipV="1">
            <a:off x="6369250" y="693136"/>
            <a:ext cx="590610" cy="1064656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  <a:endCxn id="10" idx="0"/>
          </p:cNvCxnSpPr>
          <p:nvPr/>
        </p:nvCxnSpPr>
        <p:spPr>
          <a:xfrm>
            <a:off x="7196883" y="930159"/>
            <a:ext cx="0" cy="5906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11" idx="1"/>
          </p:cNvCxnSpPr>
          <p:nvPr/>
        </p:nvCxnSpPr>
        <p:spPr>
          <a:xfrm>
            <a:off x="7534384" y="1900538"/>
            <a:ext cx="39160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3"/>
            <a:endCxn id="10" idx="1"/>
          </p:cNvCxnSpPr>
          <p:nvPr/>
        </p:nvCxnSpPr>
        <p:spPr>
          <a:xfrm>
            <a:off x="6469728" y="1900538"/>
            <a:ext cx="38965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5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on the market?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Transmitters (single channel / array)</a:t>
            </a:r>
          </a:p>
          <a:p>
            <a:pPr lvl="1"/>
            <a:r>
              <a:rPr lang="en-GB" dirty="0" smtClean="0"/>
              <a:t>Multi mode VCSEL (vertical surface </a:t>
            </a:r>
            <a:br>
              <a:rPr lang="en-GB" dirty="0" smtClean="0"/>
            </a:br>
            <a:r>
              <a:rPr lang="en-GB" dirty="0" smtClean="0"/>
              <a:t>emitting laser)</a:t>
            </a:r>
          </a:p>
          <a:p>
            <a:pPr lvl="1"/>
            <a:r>
              <a:rPr lang="en-GB" dirty="0" smtClean="0"/>
              <a:t>Single mode EEL (edge emitting laser)</a:t>
            </a:r>
          </a:p>
          <a:p>
            <a:pPr lvl="1"/>
            <a:r>
              <a:rPr lang="en-GB" dirty="0" smtClean="0"/>
              <a:t>Bandwidth up to several 10 Gb/s</a:t>
            </a:r>
          </a:p>
          <a:p>
            <a:pPr lvl="2"/>
            <a:r>
              <a:rPr lang="en-GB" dirty="0" smtClean="0"/>
              <a:t>First products at over 100 Gb/s </a:t>
            </a:r>
          </a:p>
          <a:p>
            <a:pPr lvl="1"/>
            <a:r>
              <a:rPr lang="en-GB" dirty="0" smtClean="0"/>
              <a:t>Single channel and arrays</a:t>
            </a:r>
          </a:p>
          <a:p>
            <a:r>
              <a:rPr lang="en-GB" dirty="0" smtClean="0"/>
              <a:t>Receivers and fibres to fit the transmitters</a:t>
            </a:r>
            <a:endParaRPr lang="en-GB" dirty="0" smtClean="0"/>
          </a:p>
          <a:p>
            <a:r>
              <a:rPr lang="en-GB" dirty="0" smtClean="0"/>
              <a:t>Transmission techniques</a:t>
            </a:r>
          </a:p>
          <a:p>
            <a:pPr lvl="1"/>
            <a:r>
              <a:rPr lang="en-GB" dirty="0" smtClean="0"/>
              <a:t>Single wavelength signals as well as several wavelengths per fibre possible</a:t>
            </a:r>
          </a:p>
          <a:p>
            <a:pPr lvl="1"/>
            <a:r>
              <a:rPr lang="en-GB" dirty="0" smtClean="0"/>
              <a:t>Wavelength </a:t>
            </a:r>
            <a:r>
              <a:rPr lang="en-GB" dirty="0" err="1" smtClean="0"/>
              <a:t>combinators</a:t>
            </a:r>
            <a:r>
              <a:rPr lang="en-GB" dirty="0" smtClean="0"/>
              <a:t> and extractors </a:t>
            </a:r>
          </a:p>
          <a:p>
            <a:pPr lvl="1"/>
            <a:r>
              <a:rPr lang="en-GB" dirty="0" smtClean="0"/>
              <a:t>Active optical cables integrating the optical components into the cable assembly and offering electrical connectors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5th </a:t>
            </a:r>
            <a:r>
              <a:rPr lang="de-DE" dirty="0" err="1" smtClean="0"/>
              <a:t>Detector</a:t>
            </a:r>
            <a:r>
              <a:rPr lang="de-DE" dirty="0" smtClean="0"/>
              <a:t> Workshop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Helmholtz Alliance "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Terascale</a:t>
            </a:r>
            <a:r>
              <a:rPr lang="de-DE" dirty="0" smtClean="0"/>
              <a:t>", Bonn, 15.-16.3.2012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301" y="925787"/>
            <a:ext cx="3263900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7294" y="3310750"/>
            <a:ext cx="2365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Furukawa </a:t>
            </a:r>
            <a:r>
              <a:rPr lang="pl-PL" dirty="0" err="1" smtClean="0"/>
              <a:t>array</a:t>
            </a:r>
            <a:r>
              <a:rPr lang="pl-PL" dirty="0" smtClean="0"/>
              <a:t>:</a:t>
            </a:r>
          </a:p>
          <a:p>
            <a:r>
              <a:rPr lang="pl-PL" dirty="0" smtClean="0"/>
              <a:t> 840 </a:t>
            </a:r>
            <a:r>
              <a:rPr lang="pl-PL" dirty="0" err="1"/>
              <a:t>mW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120 </a:t>
            </a:r>
            <a:r>
              <a:rPr lang="pl-PL" dirty="0" err="1" smtClean="0"/>
              <a:t>Gb</a:t>
            </a:r>
            <a:r>
              <a:rPr lang="pl-PL" dirty="0" smtClean="0"/>
              <a:t>/s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7977550" y="1516573"/>
            <a:ext cx="1411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Picture by Furukawa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7435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02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Special Requirements for Detector Readout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usual requirements for </a:t>
            </a:r>
            <a:br>
              <a:rPr lang="en-GB" dirty="0" smtClean="0"/>
            </a:br>
            <a:r>
              <a:rPr lang="en-GB" dirty="0" smtClean="0"/>
              <a:t>components inside the </a:t>
            </a:r>
            <a:br>
              <a:rPr lang="en-GB" dirty="0" smtClean="0"/>
            </a:br>
            <a:r>
              <a:rPr lang="en-GB" dirty="0" smtClean="0"/>
              <a:t>detector regions:</a:t>
            </a:r>
          </a:p>
          <a:p>
            <a:pPr lvl="1"/>
            <a:r>
              <a:rPr lang="en-GB" dirty="0" smtClean="0"/>
              <a:t>Low mass</a:t>
            </a:r>
          </a:p>
          <a:p>
            <a:pPr lvl="1"/>
            <a:r>
              <a:rPr lang="en-GB" dirty="0" smtClean="0"/>
              <a:t>Low power</a:t>
            </a:r>
          </a:p>
          <a:p>
            <a:pPr lvl="1"/>
            <a:r>
              <a:rPr lang="en-GB" dirty="0" smtClean="0"/>
              <a:t>Radiation hardness</a:t>
            </a:r>
          </a:p>
          <a:p>
            <a:pPr lvl="1"/>
            <a:r>
              <a:rPr lang="en-GB" dirty="0" smtClean="0"/>
              <a:t>Robustness in usage over many years</a:t>
            </a:r>
          </a:p>
          <a:p>
            <a:pPr lvl="1"/>
            <a:endParaRPr lang="en-GB" dirty="0"/>
          </a:p>
          <a:p>
            <a:r>
              <a:rPr lang="en-GB" dirty="0" smtClean="0"/>
              <a:t>The current strategy is to use links with high bandwidth in the outer regions (</a:t>
            </a:r>
            <a:r>
              <a:rPr lang="en-GB" dirty="0" err="1" smtClean="0"/>
              <a:t>muons</a:t>
            </a:r>
            <a:r>
              <a:rPr lang="en-GB" dirty="0"/>
              <a:t> </a:t>
            </a:r>
            <a:r>
              <a:rPr lang="en-GB" dirty="0" smtClean="0"/>
              <a:t>or even trigger) and with getting closer to the beam pipe to reduce bandwidth</a:t>
            </a:r>
          </a:p>
          <a:p>
            <a:pPr lvl="1"/>
            <a:r>
              <a:rPr lang="en-GB" dirty="0" smtClean="0"/>
              <a:t>T</a:t>
            </a:r>
            <a:r>
              <a:rPr lang="en-GB" dirty="0" smtClean="0"/>
              <a:t>rigger: several Gb/s</a:t>
            </a:r>
          </a:p>
          <a:p>
            <a:pPr lvl="1"/>
            <a:r>
              <a:rPr lang="en-GB" dirty="0" smtClean="0"/>
              <a:t>Calorimeter: 1 Gb/s </a:t>
            </a:r>
          </a:p>
          <a:p>
            <a:pPr lvl="1"/>
            <a:r>
              <a:rPr lang="en-GB" dirty="0" smtClean="0"/>
              <a:t>Tracker</a:t>
            </a:r>
            <a:r>
              <a:rPr lang="en-GB" dirty="0"/>
              <a:t>: &lt; 0.5 Gb/s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09791">
            <a:off x="3815664" y="5748449"/>
            <a:ext cx="14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example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682" y="2559568"/>
            <a:ext cx="2652118" cy="1776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49437" y="957440"/>
            <a:ext cx="2970489" cy="19803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400000">
            <a:off x="7338413" y="1121581"/>
            <a:ext cx="69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CMS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871886" y="2190236"/>
            <a:ext cx="91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ATLAS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73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projects in more detail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Versatile Link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 joint project involving ATLAS and CMS started in 2007/2008</a:t>
            </a:r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Test bench for fast optical links</a:t>
            </a:r>
          </a:p>
          <a:p>
            <a:pPr lvl="1"/>
            <a:r>
              <a:rPr lang="en-GB" dirty="0" smtClean="0"/>
              <a:t>A Helmholtz Alliance Project carried out by DESY, Universit</a:t>
            </a:r>
            <a:r>
              <a:rPr lang="en-GB" dirty="0" smtClean="0"/>
              <a:t>y Heidelberg (incl. ZITI) and University Wuppertal</a:t>
            </a:r>
            <a:r>
              <a:rPr lang="en-GB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15.3.2012, Tobias Flick, High-Speed Links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50"/>
          <a:stretch>
            <a:fillRect/>
          </a:stretch>
        </p:blipFill>
        <p:spPr bwMode="auto">
          <a:xfrm>
            <a:off x="3032580" y="2443785"/>
            <a:ext cx="2906985" cy="156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158" y="5224719"/>
            <a:ext cx="1274236" cy="11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6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AutoShape 12"/>
          <p:cNvSpPr>
            <a:spLocks/>
          </p:cNvSpPr>
          <p:nvPr/>
        </p:nvSpPr>
        <p:spPr bwMode="auto">
          <a:xfrm>
            <a:off x="160735" y="3309786"/>
            <a:ext cx="8822531" cy="2768203"/>
          </a:xfrm>
          <a:prstGeom prst="roundRect">
            <a:avLst>
              <a:gd name="adj" fmla="val 4838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GB"/>
          </a:p>
        </p:txBody>
      </p:sp>
      <p:sp>
        <p:nvSpPr>
          <p:cNvPr id="8196" name="Rectangle 11"/>
          <p:cNvSpPr>
            <a:spLocks noGrp="1" noChangeArrowheads="1"/>
          </p:cNvSpPr>
          <p:nvPr>
            <p:ph type="title"/>
          </p:nvPr>
        </p:nvSpPr>
        <p:spPr>
          <a:xfrm>
            <a:off x="343803" y="147422"/>
            <a:ext cx="8229600" cy="723757"/>
          </a:xfrm>
        </p:spPr>
        <p:txBody>
          <a:bodyPr rIns="122569">
            <a:normAutofit/>
          </a:bodyPr>
          <a:lstStyle/>
          <a:p>
            <a:pPr marL="42097"/>
            <a:r>
              <a:rPr lang="en-US" sz="3200" dirty="0" smtClean="0"/>
              <a:t>Versatile Link Project</a:t>
            </a:r>
          </a:p>
        </p:txBody>
      </p:sp>
      <p:sp>
        <p:nvSpPr>
          <p:cNvPr id="8197" name="Rectangle 19"/>
          <p:cNvSpPr>
            <a:spLocks noGrp="1" noChangeArrowheads="1"/>
          </p:cNvSpPr>
          <p:nvPr>
            <p:ph sz="half" idx="1"/>
          </p:nvPr>
        </p:nvSpPr>
        <p:spPr>
          <a:xfrm>
            <a:off x="160735" y="1321812"/>
            <a:ext cx="4953744" cy="199378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122569"/>
          <a:lstStyle/>
          <a:p>
            <a:pPr eaLnBrk="1" hangingPunct="1"/>
            <a:r>
              <a:rPr lang="en-US" sz="1600" dirty="0"/>
              <a:t>Optical Physical layer linking front- to back-end</a:t>
            </a:r>
          </a:p>
          <a:p>
            <a:pPr eaLnBrk="1" hangingPunct="1"/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Bidirectional, ~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5Gb/s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en-US" sz="1600" dirty="0"/>
              <a:t>Versatile</a:t>
            </a:r>
          </a:p>
          <a:p>
            <a:pPr marL="608063" lvl="1"/>
            <a:r>
              <a:rPr lang="en-US" sz="1400" dirty="0"/>
              <a:t>Multimode (850nm) and </a:t>
            </a:r>
            <a:r>
              <a:rPr lang="en-US" sz="1400" dirty="0" err="1"/>
              <a:t>Singlemode</a:t>
            </a:r>
            <a:r>
              <a:rPr lang="en-US" sz="1400" dirty="0"/>
              <a:t> (1310nm) versions</a:t>
            </a:r>
          </a:p>
          <a:p>
            <a:pPr marL="608063" lvl="1"/>
            <a:r>
              <a:rPr lang="en-US" sz="1400" dirty="0"/>
              <a:t>Point to Point and Point to Multipoint architectures</a:t>
            </a:r>
          </a:p>
          <a:p>
            <a:pPr eaLnBrk="1" hangingPunct="1"/>
            <a:r>
              <a:rPr lang="en-US" sz="1600" dirty="0"/>
              <a:t>Front-end pluggable module</a:t>
            </a:r>
          </a:p>
        </p:txBody>
      </p:sp>
      <p:sp>
        <p:nvSpPr>
          <p:cNvPr id="8198" name="Content Placeholder 21"/>
          <p:cNvSpPr>
            <a:spLocks noGrp="1"/>
          </p:cNvSpPr>
          <p:nvPr>
            <p:ph sz="half" idx="2"/>
          </p:nvPr>
        </p:nvSpPr>
        <p:spPr>
          <a:xfrm>
            <a:off x="4944666" y="1416062"/>
            <a:ext cx="4038600" cy="1702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200" dirty="0"/>
              <a:t>Joint Project Proposal submitted to ATLAS &amp; CMS upgrade steering groups in 2007 and endorsed in 2008</a:t>
            </a:r>
          </a:p>
          <a:p>
            <a:pPr eaLnBrk="1" hangingPunct="1"/>
            <a:r>
              <a:rPr lang="en-US" sz="1200" dirty="0"/>
              <a:t>Project Kick-off:  April 2008</a:t>
            </a:r>
          </a:p>
          <a:p>
            <a:pPr marL="608063" lvl="1"/>
            <a:r>
              <a:rPr lang="en-US" sz="1000" dirty="0"/>
              <a:t>Phase I: Proof of Concept </a:t>
            </a:r>
            <a:r>
              <a:rPr lang="en-US" sz="900" i="1" dirty="0"/>
              <a:t>(18mo)</a:t>
            </a:r>
          </a:p>
          <a:p>
            <a:pPr marL="608063" lvl="1"/>
            <a:r>
              <a:rPr lang="en-US" sz="1050" b="1" dirty="0">
                <a:solidFill>
                  <a:srgbClr val="A40800"/>
                </a:solidFill>
              </a:rPr>
              <a:t>Phase II: Feasibility Study </a:t>
            </a:r>
            <a:r>
              <a:rPr lang="en-US" sz="1000" b="1" i="1" dirty="0">
                <a:solidFill>
                  <a:srgbClr val="A40800"/>
                </a:solidFill>
              </a:rPr>
              <a:t>(18mo)</a:t>
            </a:r>
          </a:p>
          <a:p>
            <a:pPr marL="608063" lvl="1"/>
            <a:r>
              <a:rPr lang="en-US" sz="1050" b="1" dirty="0">
                <a:solidFill>
                  <a:srgbClr val="A40800"/>
                </a:solidFill>
              </a:rPr>
              <a:t>Phase II: Consolidation </a:t>
            </a:r>
            <a:r>
              <a:rPr lang="en-US" sz="1000" b="1" i="1" dirty="0">
                <a:solidFill>
                  <a:srgbClr val="A40800"/>
                </a:solidFill>
              </a:rPr>
              <a:t>(6mo)</a:t>
            </a:r>
            <a:endParaRPr lang="en-US" sz="500" b="1" i="1" dirty="0">
              <a:solidFill>
                <a:srgbClr val="A40800"/>
              </a:solidFill>
            </a:endParaRPr>
          </a:p>
          <a:p>
            <a:pPr marL="608063" lvl="1"/>
            <a:r>
              <a:rPr lang="en-US" sz="1000" dirty="0"/>
              <a:t>Phase III: </a:t>
            </a:r>
            <a:r>
              <a:rPr lang="en-US" sz="1000" dirty="0" smtClean="0"/>
              <a:t>Pre-production </a:t>
            </a:r>
            <a:r>
              <a:rPr lang="en-US" sz="1000" dirty="0"/>
              <a:t>readiness </a:t>
            </a:r>
            <a:r>
              <a:rPr lang="en-US" sz="900" i="1" dirty="0"/>
              <a:t>(18mo)</a:t>
            </a:r>
          </a:p>
          <a:p>
            <a:pPr eaLnBrk="1" hangingPunct="1"/>
            <a:endParaRPr lang="en-GB" sz="1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15.3.2012, Tobias Flick, High-Speed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1EF2-97E5-407A-AAAE-E18FE997278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201" name="Line 5"/>
          <p:cNvSpPr>
            <a:spLocks noChangeShapeType="1"/>
          </p:cNvSpPr>
          <p:nvPr/>
        </p:nvSpPr>
        <p:spPr bwMode="auto">
          <a:xfrm>
            <a:off x="0" y="764605"/>
            <a:ext cx="9144000" cy="111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202" name="Line 6"/>
          <p:cNvSpPr>
            <a:spLocks noChangeShapeType="1"/>
          </p:cNvSpPr>
          <p:nvPr/>
        </p:nvSpPr>
        <p:spPr bwMode="auto">
          <a:xfrm>
            <a:off x="0" y="836043"/>
            <a:ext cx="9144000" cy="1116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203" name="Oval 7"/>
          <p:cNvSpPr>
            <a:spLocks/>
          </p:cNvSpPr>
          <p:nvPr/>
        </p:nvSpPr>
        <p:spPr bwMode="auto">
          <a:xfrm>
            <a:off x="7829104" y="584895"/>
            <a:ext cx="178594" cy="17971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204" name="Oval 8"/>
          <p:cNvSpPr>
            <a:spLocks/>
          </p:cNvSpPr>
          <p:nvPr/>
        </p:nvSpPr>
        <p:spPr bwMode="auto">
          <a:xfrm>
            <a:off x="7915053" y="656332"/>
            <a:ext cx="179709" cy="179710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8207" name="Picture 1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61" y="3232994"/>
            <a:ext cx="8277821" cy="230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Rectangle 14"/>
          <p:cNvSpPr>
            <a:spLocks/>
          </p:cNvSpPr>
          <p:nvPr/>
        </p:nvSpPr>
        <p:spPr bwMode="auto">
          <a:xfrm>
            <a:off x="1602453" y="5426289"/>
            <a:ext cx="2005958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i="1">
                <a:solidFill>
                  <a:schemeClr val="tx1"/>
                </a:solidFill>
                <a:latin typeface="Gill Sans" charset="0"/>
                <a:sym typeface="Gill Sans" charset="0"/>
              </a:rPr>
              <a:t>On-Detector</a:t>
            </a:r>
          </a:p>
          <a:p>
            <a:r>
              <a:rPr lang="en-US" sz="1200">
                <a:solidFill>
                  <a:schemeClr val="tx1"/>
                </a:solidFill>
                <a:latin typeface="Gill Sans" charset="0"/>
                <a:sym typeface="Gill Sans" charset="0"/>
              </a:rPr>
              <a:t>Custom Electronics &amp; Packaging</a:t>
            </a:r>
          </a:p>
          <a:p>
            <a:r>
              <a:rPr lang="en-US" sz="1200">
                <a:solidFill>
                  <a:schemeClr val="tx1"/>
                </a:solidFill>
                <a:latin typeface="Gill Sans" charset="0"/>
                <a:sym typeface="Gill Sans" charset="0"/>
              </a:rPr>
              <a:t>Radiation Hard</a:t>
            </a:r>
          </a:p>
        </p:txBody>
      </p:sp>
      <p:sp>
        <p:nvSpPr>
          <p:cNvPr id="8209" name="Rectangle 15"/>
          <p:cNvSpPr>
            <a:spLocks/>
          </p:cNvSpPr>
          <p:nvPr/>
        </p:nvSpPr>
        <p:spPr bwMode="auto">
          <a:xfrm>
            <a:off x="5114479" y="5411838"/>
            <a:ext cx="2571750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 i="1">
                <a:solidFill>
                  <a:schemeClr val="tx1"/>
                </a:solidFill>
                <a:latin typeface="Gill Sans" charset="0"/>
                <a:sym typeface="Gill Sans" charset="0"/>
              </a:rPr>
              <a:t>Off-Detector</a:t>
            </a:r>
          </a:p>
          <a:p>
            <a:r>
              <a:rPr lang="en-US" sz="1200">
                <a:solidFill>
                  <a:schemeClr val="tx1"/>
                </a:solidFill>
                <a:latin typeface="Gill Sans" charset="0"/>
                <a:sym typeface="Gill Sans" charset="0"/>
              </a:rPr>
              <a:t>Commercial Off-The-Shelf (COTS)</a:t>
            </a:r>
          </a:p>
          <a:p>
            <a:r>
              <a:rPr lang="en-US" sz="1200">
                <a:solidFill>
                  <a:schemeClr val="tx1"/>
                </a:solidFill>
                <a:latin typeface="Gill Sans" charset="0"/>
                <a:sym typeface="Gill Sans" charset="0"/>
              </a:rPr>
              <a:t>Custom Protocol</a:t>
            </a:r>
          </a:p>
        </p:txBody>
      </p:sp>
      <p:grpSp>
        <p:nvGrpSpPr>
          <p:cNvPr id="8210" name="Group 16"/>
          <p:cNvGrpSpPr>
            <a:grpSpLocks/>
          </p:cNvGrpSpPr>
          <p:nvPr/>
        </p:nvGrpSpPr>
        <p:grpSpPr bwMode="auto">
          <a:xfrm>
            <a:off x="3107531" y="3372293"/>
            <a:ext cx="2705695" cy="1928813"/>
            <a:chOff x="0" y="0"/>
            <a:chExt cx="2424" cy="1728"/>
          </a:xfrm>
        </p:grpSpPr>
        <p:sp>
          <p:nvSpPr>
            <p:cNvPr id="8211" name="Rectangle 17"/>
            <p:cNvSpPr>
              <a:spLocks/>
            </p:cNvSpPr>
            <p:nvPr/>
          </p:nvSpPr>
          <p:spPr bwMode="auto">
            <a:xfrm>
              <a:off x="40" y="40"/>
              <a:ext cx="2344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8212" name="Picture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2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7196944" y="0"/>
            <a:ext cx="155320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dirty="0" smtClean="0"/>
              <a:t>F. Vasey et 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0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739"/>
            <a:ext cx="8229600" cy="433982"/>
          </a:xfrm>
        </p:spPr>
        <p:txBody>
          <a:bodyPr>
            <a:noAutofit/>
          </a:bodyPr>
          <a:lstStyle/>
          <a:p>
            <a:r>
              <a:rPr lang="en-GB" sz="3200" dirty="0" smtClean="0"/>
              <a:t>Versatility</a:t>
            </a:r>
            <a:endParaRPr lang="en-GB" sz="3200" dirty="0"/>
          </a:p>
        </p:txBody>
      </p:sp>
      <p:graphicFrame>
        <p:nvGraphicFramePr>
          <p:cNvPr id="132218" name="Group 1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667299"/>
              </p:ext>
            </p:extLst>
          </p:nvPr>
        </p:nvGraphicFramePr>
        <p:xfrm>
          <a:off x="457200" y="908720"/>
          <a:ext cx="8229854" cy="5596604"/>
        </p:xfrm>
        <a:graphic>
          <a:graphicData uri="http://schemas.openxmlformats.org/drawingml/2006/table">
            <a:tbl>
              <a:tblPr/>
              <a:tblGrid>
                <a:gridCol w="2957862"/>
                <a:gridCol w="2529397"/>
                <a:gridCol w="2742595"/>
              </a:tblGrid>
              <a:tr h="5056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Front-End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VTRx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</a:txBody>
                  <a:tcPr marL="59613" marR="59613" marT="32147" marB="321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Fibre</a:t>
                      </a:r>
                    </a:p>
                  </a:txBody>
                  <a:tcPr marL="59613" marR="59613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Back-End TRx</a:t>
                      </a:r>
                    </a:p>
                  </a:txBody>
                  <a:tcPr marL="59613" marR="59613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EE laser, 1310nm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</a:txBody>
                  <a:tcPr marL="59613" marR="59613" marT="32147" marB="321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SM </a:t>
                      </a:r>
                    </a:p>
                  </a:txBody>
                  <a:tcPr marL="59613" marR="59613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LR-SFP+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TRx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</a:txBody>
                  <a:tcPr marL="59613" marR="59613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1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VCSEL, 1310nm</a:t>
                      </a:r>
                    </a:p>
                  </a:txBody>
                  <a:tcPr marL="59613" marR="59613" marT="32147" marB="321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SNAP12’like Rx</a:t>
                      </a:r>
                    </a:p>
                  </a:txBody>
                  <a:tcPr marL="59613" marR="59613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0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InGaAs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 PIN, 1310nm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</a:txBody>
                  <a:tcPr marL="59613" marR="59613" marT="32147" marB="321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Opto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 Engine Rx</a:t>
                      </a:r>
                    </a:p>
                  </a:txBody>
                  <a:tcPr marL="59613" marR="59613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VCSEL, 850nm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</a:txBody>
                  <a:tcPr marL="59613" marR="59613" marT="32147" marB="321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MM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</a:txBody>
                  <a:tcPr marL="59613" marR="59613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SR-SFP+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TRx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fr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</a:txBody>
                  <a:tcPr marL="59613" marR="59613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0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GaAs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 PIN, 850nm</a:t>
                      </a:r>
                    </a:p>
                  </a:txBody>
                  <a:tcPr marL="59613" marR="59613" marT="32147" marB="321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SNAP12’like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Tx,Rx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,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TRx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</a:txBody>
                  <a:tcPr marL="59613" marR="59613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InGaAs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 PIN, 850nm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</a:txBody>
                  <a:tcPr marL="59613" marR="59613" marT="32147" marB="321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Opto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 Engine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Tx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, Rx,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pitchFamily="-112" charset="-128"/>
                          <a:sym typeface="Arial" charset="0"/>
                        </a:rPr>
                        <a:t>TRx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pitchFamily="-112" charset="-128"/>
                        <a:sym typeface="Arial" charset="0"/>
                      </a:endParaRPr>
                    </a:p>
                  </a:txBody>
                  <a:tcPr marL="59613" marR="59613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099" name="Line 5"/>
          <p:cNvSpPr>
            <a:spLocks noChangeShapeType="1"/>
          </p:cNvSpPr>
          <p:nvPr/>
        </p:nvSpPr>
        <p:spPr bwMode="auto">
          <a:xfrm>
            <a:off x="0" y="764605"/>
            <a:ext cx="9144000" cy="111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2100" name="Line 6"/>
          <p:cNvSpPr>
            <a:spLocks noChangeShapeType="1"/>
          </p:cNvSpPr>
          <p:nvPr/>
        </p:nvSpPr>
        <p:spPr bwMode="auto">
          <a:xfrm>
            <a:off x="0" y="836043"/>
            <a:ext cx="9144000" cy="1116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2101" name="Oval 7"/>
          <p:cNvSpPr>
            <a:spLocks/>
          </p:cNvSpPr>
          <p:nvPr/>
        </p:nvSpPr>
        <p:spPr bwMode="auto">
          <a:xfrm>
            <a:off x="7829104" y="584895"/>
            <a:ext cx="178594" cy="17971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2102" name="Oval 8"/>
          <p:cNvSpPr>
            <a:spLocks/>
          </p:cNvSpPr>
          <p:nvPr/>
        </p:nvSpPr>
        <p:spPr bwMode="auto">
          <a:xfrm>
            <a:off x="7915053" y="656332"/>
            <a:ext cx="179709" cy="179710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1" name="Picture 10" descr="4bdec3ef6b98e_News_EPDee_0310_Avago_MicroPOD_Tx-Rx_d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124" y="5411471"/>
            <a:ext cx="1582787" cy="85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623" y="2780928"/>
            <a:ext cx="2227747" cy="14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6" name="Picture 2" descr="http://www.huihongfiber.com/sfp+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5510" y="1196752"/>
            <a:ext cx="1436877" cy="14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5th Detector Workshop of the Helmholtz Alliance "Physics at the Terascale", Bonn, 15.-16.3.2012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15.3.2012, Tobias Flick, High-Speed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1EF2-97E5-407A-AAAE-E18FE997278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96944" y="0"/>
            <a:ext cx="155320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dirty="0" smtClean="0"/>
              <a:t>F. Vasey et 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9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3142</TotalTime>
  <Words>1783</Words>
  <Application>Microsoft Macintosh PowerPoint</Application>
  <PresentationFormat>On-screen Show (4:3)</PresentationFormat>
  <Paragraphs>277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High-Speed Links</vt:lpstr>
      <vt:lpstr>Outline</vt:lpstr>
      <vt:lpstr>Why High-Speed Links?</vt:lpstr>
      <vt:lpstr>Reliable Linking</vt:lpstr>
      <vt:lpstr>What is on the market?</vt:lpstr>
      <vt:lpstr>Special Requirements for Detector Readout</vt:lpstr>
      <vt:lpstr>Two projects in more detail</vt:lpstr>
      <vt:lpstr>Versatile Link Project</vt:lpstr>
      <vt:lpstr>Versatility</vt:lpstr>
      <vt:lpstr>Laser Performance</vt:lpstr>
      <vt:lpstr>Pin Radiation Induced Responsivity drop</vt:lpstr>
      <vt:lpstr>VTRx prototype demonstration</vt:lpstr>
      <vt:lpstr>Radiation-Induced Attenuation in the cold</vt:lpstr>
      <vt:lpstr>Versatile Link Conclusions</vt:lpstr>
      <vt:lpstr>Fast Link Test Bench</vt:lpstr>
      <vt:lpstr>Transceiver Card</vt:lpstr>
      <vt:lpstr>Adaptor Boards for Optical Arrays (W)</vt:lpstr>
      <vt:lpstr>FPGA based Test Bench</vt:lpstr>
      <vt:lpstr>Test Bench Outlook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Tobias Dr. Flick</dc:creator>
  <cp:lastModifiedBy>Tobias Dr. Flick</cp:lastModifiedBy>
  <cp:revision>30</cp:revision>
  <dcterms:created xsi:type="dcterms:W3CDTF">2012-03-07T14:15:09Z</dcterms:created>
  <dcterms:modified xsi:type="dcterms:W3CDTF">2012-03-15T08:50:06Z</dcterms:modified>
</cp:coreProperties>
</file>