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16" r:id="rId2"/>
  </p:sldMasterIdLst>
  <p:notesMasterIdLst>
    <p:notesMasterId r:id="rId33"/>
  </p:notesMasterIdLst>
  <p:handoutMasterIdLst>
    <p:handoutMasterId r:id="rId34"/>
  </p:handoutMasterIdLst>
  <p:sldIdLst>
    <p:sldId id="318" r:id="rId3"/>
    <p:sldId id="410" r:id="rId4"/>
    <p:sldId id="441" r:id="rId5"/>
    <p:sldId id="489" r:id="rId6"/>
    <p:sldId id="498" r:id="rId7"/>
    <p:sldId id="411" r:id="rId8"/>
    <p:sldId id="442" r:id="rId9"/>
    <p:sldId id="496" r:id="rId10"/>
    <p:sldId id="499" r:id="rId11"/>
    <p:sldId id="501" r:id="rId12"/>
    <p:sldId id="500" r:id="rId13"/>
    <p:sldId id="502" r:id="rId14"/>
    <p:sldId id="504" r:id="rId15"/>
    <p:sldId id="497" r:id="rId16"/>
    <p:sldId id="503" r:id="rId17"/>
    <p:sldId id="491" r:id="rId18"/>
    <p:sldId id="492" r:id="rId19"/>
    <p:sldId id="495" r:id="rId20"/>
    <p:sldId id="494" r:id="rId21"/>
    <p:sldId id="505" r:id="rId22"/>
    <p:sldId id="508" r:id="rId23"/>
    <p:sldId id="509" r:id="rId24"/>
    <p:sldId id="510" r:id="rId25"/>
    <p:sldId id="512" r:id="rId26"/>
    <p:sldId id="516" r:id="rId27"/>
    <p:sldId id="513" r:id="rId28"/>
    <p:sldId id="506" r:id="rId29"/>
    <p:sldId id="507" r:id="rId30"/>
    <p:sldId id="514" r:id="rId31"/>
    <p:sldId id="515" r:id="rId32"/>
  </p:sldIdLst>
  <p:sldSz cx="9144000" cy="6858000" type="screen4x3"/>
  <p:notesSz cx="6794500" cy="9931400"/>
  <p:embeddedFontLs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00"/>
    <a:srgbClr val="0000FF"/>
    <a:srgbClr val="00CC00"/>
    <a:srgbClr val="00FFFF"/>
    <a:srgbClr val="FF33CC"/>
    <a:srgbClr val="66FF66"/>
    <a:srgbClr val="FF9900"/>
    <a:srgbClr val="FF66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9397" autoAdjust="0"/>
  </p:normalViewPr>
  <p:slideViewPr>
    <p:cSldViewPr>
      <p:cViewPr varScale="1">
        <p:scale>
          <a:sx n="92" d="100"/>
          <a:sy n="92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360" y="-108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lein\SLHC\AMIS4\OsziMessungen\Auswertung_Oszi_AMIS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HEPNTL150\scratch\Staveletdoubl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chart>
    <c:title>
      <c:tx>
        <c:rich>
          <a:bodyPr/>
          <a:lstStyle/>
          <a:p>
            <a:pPr>
              <a:defRPr/>
            </a:pPr>
            <a:r>
              <a:rPr lang="de-DE"/>
              <a:t>Efficiency for Vout = 3.3V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Tabelle8!$B$44</c:f>
              <c:strCache>
                <c:ptCount val="1"/>
                <c:pt idx="0">
                  <c:v>Uin = 8V</c:v>
                </c:pt>
              </c:strCache>
            </c:strRef>
          </c:tx>
          <c:xVal>
            <c:numRef>
              <c:f>Tabelle8!$A$45:$A$50</c:f>
              <c:numCache>
                <c:formatCode>Standard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xVal>
          <c:yVal>
            <c:numRef>
              <c:f>Tabelle8!$B$45:$B$50</c:f>
              <c:numCache>
                <c:formatCode>Standard</c:formatCode>
                <c:ptCount val="6"/>
                <c:pt idx="0">
                  <c:v>75.7</c:v>
                </c:pt>
                <c:pt idx="1">
                  <c:v>83.3</c:v>
                </c:pt>
                <c:pt idx="2">
                  <c:v>85.4</c:v>
                </c:pt>
                <c:pt idx="3">
                  <c:v>84.5</c:v>
                </c:pt>
                <c:pt idx="4">
                  <c:v>83.2</c:v>
                </c:pt>
                <c:pt idx="5">
                  <c:v>81.900000000000006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Tabelle8!$C$44</c:f>
              <c:strCache>
                <c:ptCount val="1"/>
                <c:pt idx="0">
                  <c:v>Uin = 10V</c:v>
                </c:pt>
              </c:strCache>
            </c:strRef>
          </c:tx>
          <c:xVal>
            <c:numRef>
              <c:f>Tabelle8!$A$45:$A$50</c:f>
              <c:numCache>
                <c:formatCode>Standard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xVal>
          <c:yVal>
            <c:numRef>
              <c:f>Tabelle8!$C$45:$C$50</c:f>
              <c:numCache>
                <c:formatCode>Standard</c:formatCode>
                <c:ptCount val="6"/>
                <c:pt idx="0">
                  <c:v>70.900000000000006</c:v>
                </c:pt>
                <c:pt idx="1">
                  <c:v>80.2</c:v>
                </c:pt>
                <c:pt idx="2">
                  <c:v>83.1</c:v>
                </c:pt>
                <c:pt idx="3">
                  <c:v>82.3</c:v>
                </c:pt>
                <c:pt idx="4">
                  <c:v>82.4</c:v>
                </c:pt>
                <c:pt idx="5">
                  <c:v>81.099999999999994</c:v>
                </c:pt>
              </c:numCache>
            </c:numRef>
          </c:yVal>
          <c:smooth val="1"/>
        </c:ser>
        <c:axId val="86726912"/>
        <c:axId val="70104192"/>
      </c:scatterChart>
      <c:valAx>
        <c:axId val="86726912"/>
        <c:scaling>
          <c:orientation val="minMax"/>
          <c:max val="3.5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sz="1400"/>
                  <a:t>Output current [A]</a:t>
                </a:r>
              </a:p>
            </c:rich>
          </c:tx>
          <c:layout>
            <c:manualLayout>
              <c:xMode val="edge"/>
              <c:yMode val="edge"/>
              <c:x val="0.38235192475940538"/>
              <c:y val="0.86069444444444498"/>
            </c:manualLayout>
          </c:layout>
        </c:title>
        <c:numFmt formatCode="Standard" sourceLinked="1"/>
        <c:majorTickMark val="in"/>
        <c:minorTickMark val="in"/>
        <c:tickLblPos val="nextTo"/>
        <c:txPr>
          <a:bodyPr/>
          <a:lstStyle/>
          <a:p>
            <a:pPr>
              <a:defRPr sz="1200" b="1"/>
            </a:pPr>
            <a:endParaRPr lang="de-DE"/>
          </a:p>
        </c:txPr>
        <c:crossAx val="70104192"/>
        <c:crosses val="autoZero"/>
        <c:crossBetween val="midCat"/>
      </c:valAx>
      <c:valAx>
        <c:axId val="70104192"/>
        <c:scaling>
          <c:orientation val="minMax"/>
          <c:min val="65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z="1400" b="1"/>
                  <a:t>Efficiency [%]</a:t>
                </a:r>
              </a:p>
            </c:rich>
          </c:tx>
          <c:layout>
            <c:manualLayout>
              <c:xMode val="edge"/>
              <c:yMode val="edge"/>
              <c:x val="1.3888888888888902E-2"/>
              <c:y val="0.18257691746864968"/>
            </c:manualLayout>
          </c:layout>
        </c:title>
        <c:numFmt formatCode="Standard" sourceLinked="1"/>
        <c:majorTickMark val="in"/>
        <c:minorTickMark val="in"/>
        <c:tickLblPos val="nextTo"/>
        <c:txPr>
          <a:bodyPr/>
          <a:lstStyle/>
          <a:p>
            <a:pPr>
              <a:defRPr sz="1200" b="1"/>
            </a:pPr>
            <a:endParaRPr lang="de-DE"/>
          </a:p>
        </c:txPr>
        <c:crossAx val="86726912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sz="1400" b="1"/>
          </a:pPr>
          <a:endParaRPr lang="de-DE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/>
      <c:scatterChart>
        <c:scatterStyle val="smoothMarker"/>
        <c:ser>
          <c:idx val="0"/>
          <c:order val="0"/>
          <c:tx>
            <c:v>1.00fC</c:v>
          </c:tx>
          <c:xVal>
            <c:numRef>
              <c:f>'NO SLEEP'!$A$2:$A$17</c:f>
              <c:numCache>
                <c:formatCode>Standard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'NO SLEEP'!$B$2:$B$17</c:f>
              <c:numCache>
                <c:formatCode>Standard</c:formatCode>
                <c:ptCount val="16"/>
                <c:pt idx="0">
                  <c:v>18764</c:v>
                </c:pt>
                <c:pt idx="1">
                  <c:v>6271</c:v>
                </c:pt>
                <c:pt idx="2">
                  <c:v>0</c:v>
                </c:pt>
                <c:pt idx="3">
                  <c:v>0</c:v>
                </c:pt>
                <c:pt idx="4">
                  <c:v>108748</c:v>
                </c:pt>
                <c:pt idx="5">
                  <c:v>222520</c:v>
                </c:pt>
                <c:pt idx="6">
                  <c:v>0</c:v>
                </c:pt>
                <c:pt idx="7">
                  <c:v>3</c:v>
                </c:pt>
                <c:pt idx="8">
                  <c:v>67153</c:v>
                </c:pt>
                <c:pt idx="9">
                  <c:v>75438</c:v>
                </c:pt>
                <c:pt idx="10">
                  <c:v>0</c:v>
                </c:pt>
                <c:pt idx="11">
                  <c:v>13</c:v>
                </c:pt>
                <c:pt idx="12">
                  <c:v>8161</c:v>
                </c:pt>
                <c:pt idx="13">
                  <c:v>28582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0.75fC</c:v>
          </c:tx>
          <c:xVal>
            <c:numRef>
              <c:f>'NO SLEEP'!$A$2:$A$17</c:f>
              <c:numCache>
                <c:formatCode>Standard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'NO SLEEP'!$C$2:$C$17</c:f>
              <c:numCache>
                <c:formatCode>Standard</c:formatCode>
                <c:ptCount val="16"/>
                <c:pt idx="0">
                  <c:v>208313</c:v>
                </c:pt>
                <c:pt idx="1">
                  <c:v>252947</c:v>
                </c:pt>
                <c:pt idx="2">
                  <c:v>1</c:v>
                </c:pt>
                <c:pt idx="3">
                  <c:v>0</c:v>
                </c:pt>
                <c:pt idx="4">
                  <c:v>415786</c:v>
                </c:pt>
                <c:pt idx="5">
                  <c:v>546794</c:v>
                </c:pt>
                <c:pt idx="6">
                  <c:v>55</c:v>
                </c:pt>
                <c:pt idx="7">
                  <c:v>449</c:v>
                </c:pt>
                <c:pt idx="8">
                  <c:v>370628</c:v>
                </c:pt>
                <c:pt idx="9">
                  <c:v>451892</c:v>
                </c:pt>
                <c:pt idx="10">
                  <c:v>11</c:v>
                </c:pt>
                <c:pt idx="11">
                  <c:v>252</c:v>
                </c:pt>
                <c:pt idx="12">
                  <c:v>244941</c:v>
                </c:pt>
                <c:pt idx="13">
                  <c:v>294217</c:v>
                </c:pt>
                <c:pt idx="14">
                  <c:v>0</c:v>
                </c:pt>
                <c:pt idx="15">
                  <c:v>4</c:v>
                </c:pt>
              </c:numCache>
            </c:numRef>
          </c:yVal>
          <c:smooth val="1"/>
        </c:ser>
        <c:ser>
          <c:idx val="2"/>
          <c:order val="2"/>
          <c:tx>
            <c:v>0.50fC</c:v>
          </c:tx>
          <c:xVal>
            <c:numRef>
              <c:f>'NO SLEEP'!$A$2:$A$17</c:f>
              <c:numCache>
                <c:formatCode>Standard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'NO SLEEP'!$D$2:$D$17</c:f>
              <c:numCache>
                <c:formatCode>Standard</c:formatCode>
                <c:ptCount val="16"/>
                <c:pt idx="0">
                  <c:v>592687</c:v>
                </c:pt>
                <c:pt idx="1">
                  <c:v>622771</c:v>
                </c:pt>
                <c:pt idx="2">
                  <c:v>95</c:v>
                </c:pt>
                <c:pt idx="3">
                  <c:v>82</c:v>
                </c:pt>
                <c:pt idx="4">
                  <c:v>667370</c:v>
                </c:pt>
                <c:pt idx="5">
                  <c:v>798654</c:v>
                </c:pt>
                <c:pt idx="6">
                  <c:v>76202</c:v>
                </c:pt>
                <c:pt idx="7">
                  <c:v>115913</c:v>
                </c:pt>
                <c:pt idx="8">
                  <c:v>605086</c:v>
                </c:pt>
                <c:pt idx="9">
                  <c:v>682098</c:v>
                </c:pt>
                <c:pt idx="10">
                  <c:v>30921</c:v>
                </c:pt>
                <c:pt idx="11">
                  <c:v>55795</c:v>
                </c:pt>
                <c:pt idx="12">
                  <c:v>611656</c:v>
                </c:pt>
                <c:pt idx="13">
                  <c:v>778574</c:v>
                </c:pt>
                <c:pt idx="14">
                  <c:v>2687</c:v>
                </c:pt>
                <c:pt idx="15">
                  <c:v>11845</c:v>
                </c:pt>
              </c:numCache>
            </c:numRef>
          </c:yVal>
          <c:smooth val="1"/>
        </c:ser>
        <c:axId val="68415872"/>
        <c:axId val="68417408"/>
      </c:scatterChart>
      <c:valAx>
        <c:axId val="68415872"/>
        <c:scaling>
          <c:orientation val="minMax"/>
        </c:scaling>
        <c:axPos val="b"/>
        <c:numFmt formatCode="Standard" sourceLinked="1"/>
        <c:tickLblPos val="nextTo"/>
        <c:crossAx val="68417408"/>
        <c:crosses val="autoZero"/>
        <c:crossBetween val="midCat"/>
      </c:valAx>
      <c:valAx>
        <c:axId val="68417408"/>
        <c:scaling>
          <c:orientation val="minMax"/>
          <c:max val="1200000"/>
        </c:scaling>
        <c:axPos val="l"/>
        <c:majorGridlines/>
        <c:numFmt formatCode="Standard" sourceLinked="1"/>
        <c:tickLblPos val="nextTo"/>
        <c:crossAx val="684158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0743761445860862"/>
          <c:y val="4.5132361667223524E-3"/>
          <c:w val="0.16914384064853011"/>
          <c:h val="0.4052058349829718"/>
        </c:manualLayout>
      </c:layout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b="1"/>
          </a:pPr>
          <a:endParaRPr lang="de-DE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657A13-B36F-441D-B0F2-3C09ED2454F4}" type="datetimeFigureOut">
              <a:rPr lang="de-DE"/>
              <a:pPr>
                <a:defRPr/>
              </a:pPr>
              <a:t>15.03.2012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ED7519-1EA9-43F4-8168-D37E90A897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103CAF-0CF0-4AE9-96B8-800654F0092E}" type="datetimeFigureOut">
              <a:rPr lang="de-DE"/>
              <a:pPr>
                <a:defRPr/>
              </a:pPr>
              <a:t>15.03.2012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C55A24-309F-4368-B8DB-B8B43C4E0B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119DC1-87AC-4C99-AB0A-CE301E9ACAA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4A5960-793E-4050-B56C-812C088D850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9ECD-A47A-4E1E-83A5-91DA6600AF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1971-DB5B-4F9D-9927-B3DEBF0FE5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03255-F5A4-4221-B609-2EC0C0918F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13671-7C3B-43B6-9B46-711A78DFA1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F525345-BDDF-412D-819B-4BC86760D2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7782" y="6429396"/>
            <a:ext cx="2116764" cy="2920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46" y="6429396"/>
            <a:ext cx="4857784" cy="2920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72" y="6429396"/>
            <a:ext cx="1214446" cy="2920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AD294-9D24-43BD-AFAD-8293975AE6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06B9-131C-4E1C-9173-24852C13B5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C99C7-ED08-4172-B1AD-DB47D8FC12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0525" y="223838"/>
            <a:ext cx="887413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 sz="2000">
                <a:latin typeface="Arial" pitchFamily="34" charset="0"/>
                <a:cs typeface="Arial" pitchFamily="34" charset="0"/>
              </a:defRPr>
            </a:lvl1pPr>
            <a:lvl2pPr marL="360363" indent="-184150"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DD5B871-C0C7-40D4-B47E-A7EF0547A0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35748-DA82-4DC9-9BAE-DE0914041C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9D22D-74BF-4AC3-B2D3-29BEFCC14E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26FA-2A65-4417-BE62-98FD1354F7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19FCA-3AD2-467F-9B16-4C4FFFCCFC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88980-97F3-41A7-A4B8-DF0C1C11BC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78E8-A742-4828-92B9-3F0F42FF6D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1E5FD-AC13-401E-AA19-41C47BA425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4E4CE-D4B2-439E-BC67-91872D39A6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E201-4CB8-4B0C-98B6-6C5B6B8151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DE8A8-A3EB-4D12-BD9C-2D6E3987AD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E63B7-B531-4376-A081-FD44DEDEC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198C668-2654-421F-B87D-0A662D9779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FFF8-F1EA-41CE-9BEF-F0BD9D9D4B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635B6-AA79-4D4F-8D7B-B10F3AF629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A132D-6D72-4946-AA1C-4F63A43BF3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CBB0-8B3A-42E3-B849-621B9280F5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8073E-D758-4653-B312-0E700282B1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313" y="214313"/>
            <a:ext cx="87153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elplatzhalter 1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7866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7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29375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6B6436-2DCE-4DE1-894F-F5B07E4CDD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9992" y="219120"/>
            <a:ext cx="720000" cy="7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90" r:id="rId2"/>
    <p:sldLayoutId id="2147483691" r:id="rId3"/>
    <p:sldLayoutId id="2147483713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14" r:id="rId14"/>
    <p:sldLayoutId id="2147483715" r:id="rId15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313" y="214313"/>
            <a:ext cx="87153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elplatzhalter 1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7866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29375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BE859B-68FD-4A23-81FA-C2EE9D2615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313" y="214313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30.bin"/><Relationship Id="rId18" Type="http://schemas.openxmlformats.org/officeDocument/2006/relationships/oleObject" Target="../embeddings/oleObject35.bin"/><Relationship Id="rId3" Type="http://schemas.openxmlformats.org/officeDocument/2006/relationships/notesSlide" Target="../notesSlides/notesSlide25.xml"/><Relationship Id="rId21" Type="http://schemas.openxmlformats.org/officeDocument/2006/relationships/oleObject" Target="../embeddings/oleObject38.bin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9.bin"/><Relationship Id="rId17" Type="http://schemas.openxmlformats.org/officeDocument/2006/relationships/oleObject" Target="../embeddings/oleObject34.bin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8.bin"/><Relationship Id="rId24" Type="http://schemas.openxmlformats.org/officeDocument/2006/relationships/image" Target="../media/image59.tiff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32.bin"/><Relationship Id="rId23" Type="http://schemas.openxmlformats.org/officeDocument/2006/relationships/oleObject" Target="../embeddings/oleObject40.bin"/><Relationship Id="rId10" Type="http://schemas.openxmlformats.org/officeDocument/2006/relationships/oleObject" Target="../embeddings/oleObject27.bin"/><Relationship Id="rId19" Type="http://schemas.openxmlformats.org/officeDocument/2006/relationships/oleObject" Target="../embeddings/oleObject36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9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20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2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12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Textfeld 8"/>
          <p:cNvSpPr txBox="1">
            <a:spLocks noChangeArrowheads="1"/>
          </p:cNvSpPr>
          <p:nvPr/>
        </p:nvSpPr>
        <p:spPr bwMode="auto">
          <a:xfrm>
            <a:off x="735772" y="1517883"/>
            <a:ext cx="78566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Novel Powering Schemes 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Textfeld 9"/>
          <p:cNvSpPr txBox="1">
            <a:spLocks noChangeArrowheads="1"/>
          </p:cNvSpPr>
          <p:nvPr/>
        </p:nvSpPr>
        <p:spPr bwMode="auto">
          <a:xfrm>
            <a:off x="2221811" y="4864100"/>
            <a:ext cx="44119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b="1" smtClean="0">
                <a:solidFill>
                  <a:srgbClr val="0000CC"/>
                </a:solidFill>
              </a:rPr>
              <a:t>5th HGF Detector Workshop, Bonn</a:t>
            </a:r>
            <a:endParaRPr lang="de-DE" sz="2000" b="1">
              <a:solidFill>
                <a:srgbClr val="0000CC"/>
              </a:solidFill>
            </a:endParaRPr>
          </a:p>
          <a:p>
            <a:pPr algn="ctr"/>
            <a:r>
              <a:rPr lang="de-DE" sz="2000" b="1" smtClean="0">
                <a:solidFill>
                  <a:srgbClr val="0000CC"/>
                </a:solidFill>
              </a:rPr>
              <a:t>March 15th, 2012</a:t>
            </a:r>
            <a:endParaRPr lang="de-DE" sz="2000" b="1">
              <a:solidFill>
                <a:srgbClr val="0000CC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614191" y="3071813"/>
            <a:ext cx="3829895" cy="14516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Katja Klein</a:t>
            </a:r>
            <a:endParaRPr lang="de-DE" sz="3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2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Physikalisches Institut B</a:t>
            </a:r>
          </a:p>
          <a:p>
            <a:pPr marL="742950" indent="-742950"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2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RWTH Aachen University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0" y="0"/>
            <a:ext cx="0" cy="457200"/>
          </a:xfrm>
          <a:prstGeom prst="line">
            <a:avLst/>
          </a:prstGeom>
          <a:ln w="0" cap="flat" cmpd="sng" algn="ctr">
            <a:solidFill>
              <a:srgbClr val="FD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188" y="5357813"/>
            <a:ext cx="16795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3" descr="C:\Users\Klein\SLHC\Talks\RWTHLogos\Logo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5429250"/>
            <a:ext cx="193198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204415"/>
            <a:ext cx="920329" cy="92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" descr="C:\Users\Klein\HGF_Workshop\Atlas_0803011_05-A4-at-144-dp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3" y="158197"/>
            <a:ext cx="754332" cy="9049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DC-DC Buck Converters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83" name="Textfeld 182"/>
          <p:cNvSpPr txBox="1"/>
          <p:nvPr/>
        </p:nvSpPr>
        <p:spPr>
          <a:xfrm>
            <a:off x="202080" y="1124744"/>
            <a:ext cx="868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Buck conv. with AMIS4 are developed by CERN (for ATLAS) &amp; </a:t>
            </a:r>
            <a:r>
              <a:rPr lang="de-DE" b="1" smtClean="0"/>
              <a:t>Aachen (for CMS)</a:t>
            </a:r>
          </a:p>
        </p:txBody>
      </p:sp>
      <p:pic>
        <p:nvPicPr>
          <p:cNvPr id="14" name="Picture 3" descr="C:\Users\Klein\Pictures\SLHC\AMIS4\KK\DSCN6214.JPG"/>
          <p:cNvPicPr>
            <a:picLocks noChangeAspect="1" noChangeArrowheads="1"/>
          </p:cNvPicPr>
          <p:nvPr/>
        </p:nvPicPr>
        <p:blipFill>
          <a:blip r:embed="rId3" cstate="print"/>
          <a:srcRect l="8407" t="22272" r="18805" b="18112"/>
          <a:stretch>
            <a:fillRect/>
          </a:stretch>
        </p:blipFill>
        <p:spPr bwMode="auto">
          <a:xfrm>
            <a:off x="395536" y="2037187"/>
            <a:ext cx="3672408" cy="2255909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579323" y="1547500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smtClean="0"/>
              <a:t>V8 E: </a:t>
            </a:r>
            <a:r>
              <a:rPr lang="de-DE" sz="1600" b="1" smtClean="0"/>
              <a:t>2.6cm x 1.5cm; 1.5 -1.6g</a:t>
            </a:r>
            <a:endParaRPr lang="de-DE" sz="1600" b="1"/>
          </a:p>
        </p:txBody>
      </p:sp>
      <p:sp>
        <p:nvSpPr>
          <p:cNvPr id="16" name="Textfeld 15"/>
          <p:cNvSpPr txBox="1"/>
          <p:nvPr/>
        </p:nvSpPr>
        <p:spPr>
          <a:xfrm>
            <a:off x="4572000" y="2219380"/>
            <a:ext cx="3785075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smtClean="0"/>
              <a:t>ASIC: AMIS4 by CERN</a:t>
            </a:r>
          </a:p>
          <a:p>
            <a:r>
              <a:rPr lang="de-DE" sz="1600" smtClean="0"/>
              <a:t>V</a:t>
            </a:r>
            <a:r>
              <a:rPr lang="de-DE" sz="1600" baseline="-25000" smtClean="0"/>
              <a:t>out</a:t>
            </a:r>
            <a:r>
              <a:rPr lang="de-DE" sz="1600" smtClean="0"/>
              <a:t> = 3.3V or 2.5V</a:t>
            </a:r>
          </a:p>
          <a:p>
            <a:r>
              <a:rPr lang="de-DE" sz="1600" smtClean="0"/>
              <a:t>f</a:t>
            </a:r>
            <a:r>
              <a:rPr lang="de-DE" sz="1600" baseline="-25000" smtClean="0"/>
              <a:t>s</a:t>
            </a:r>
            <a:r>
              <a:rPr lang="de-DE" sz="1600" smtClean="0"/>
              <a:t> = 1.5MHz</a:t>
            </a:r>
          </a:p>
          <a:p>
            <a:r>
              <a:rPr lang="de-DE" sz="1600" smtClean="0"/>
              <a:t>2-layer PCB</a:t>
            </a:r>
          </a:p>
          <a:p>
            <a:r>
              <a:rPr lang="de-DE" sz="1600" smtClean="0"/>
              <a:t>Toroidal plastic core inductor L = 450nH</a:t>
            </a:r>
          </a:p>
          <a:p>
            <a:r>
              <a:rPr lang="de-DE" sz="1600" b="1" smtClean="0"/>
              <a:t>Pi-filters</a:t>
            </a:r>
            <a:r>
              <a:rPr lang="de-DE" sz="1600" smtClean="0"/>
              <a:t> at in- and output</a:t>
            </a:r>
          </a:p>
        </p:txBody>
      </p:sp>
      <p:pic>
        <p:nvPicPr>
          <p:cNvPr id="190467" name="Picture 3" descr="C:\Users\Klein\Pictures\SLHC\AMIS4\KK\DSCN6247.JPG"/>
          <p:cNvPicPr>
            <a:picLocks noChangeAspect="1" noChangeArrowheads="1"/>
          </p:cNvPicPr>
          <p:nvPr/>
        </p:nvPicPr>
        <p:blipFill>
          <a:blip r:embed="rId4" cstate="print"/>
          <a:srcRect l="3566" t="7132" r="5501" b="12039"/>
          <a:stretch>
            <a:fillRect/>
          </a:stretch>
        </p:blipFill>
        <p:spPr bwMode="auto">
          <a:xfrm>
            <a:off x="323528" y="4293096"/>
            <a:ext cx="3240360" cy="2160240"/>
          </a:xfrm>
          <a:prstGeom prst="rect">
            <a:avLst/>
          </a:prstGeom>
          <a:noFill/>
        </p:spPr>
      </p:pic>
      <p:sp>
        <p:nvSpPr>
          <p:cNvPr id="19" name="Textfeld 18"/>
          <p:cNvSpPr txBox="1"/>
          <p:nvPr/>
        </p:nvSpPr>
        <p:spPr>
          <a:xfrm>
            <a:off x="3851920" y="4437112"/>
            <a:ext cx="4956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Why is a shield required?</a:t>
            </a:r>
          </a:p>
          <a:p>
            <a:endParaRPr lang="de-DE" smtClean="0"/>
          </a:p>
          <a:p>
            <a:pPr>
              <a:buFont typeface="Wingdings" pitchFamily="2" charset="2"/>
              <a:buChar char="ü"/>
            </a:pPr>
            <a:r>
              <a:rPr lang="de-DE" smtClean="0"/>
              <a:t>  to shield the magnetic emissions</a:t>
            </a:r>
          </a:p>
          <a:p>
            <a:pPr>
              <a:buFont typeface="Wingdings" pitchFamily="2" charset="2"/>
              <a:buChar char="ü"/>
            </a:pPr>
            <a:r>
              <a:rPr lang="de-DE" smtClean="0"/>
              <a:t>  as cooling contact for the coil</a:t>
            </a:r>
          </a:p>
          <a:p>
            <a:pPr>
              <a:buFont typeface="Wingdings" pitchFamily="2" charset="2"/>
              <a:buChar char="ü"/>
            </a:pPr>
            <a:r>
              <a:rPr lang="de-DE" smtClean="0"/>
              <a:t>  to segregate “noisy“ parts from output filters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56176" y="6165304"/>
            <a:ext cx="2026004" cy="307777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de-DE" sz="1400" b="1" smtClean="0"/>
              <a:t>PoS (Vertex 2011) 041</a:t>
            </a:r>
            <a:endParaRPr lang="de-DE" sz="1400" b="1"/>
          </a:p>
        </p:txBody>
      </p:sp>
      <p:grpSp>
        <p:nvGrpSpPr>
          <p:cNvPr id="13" name="Gruppieren 21"/>
          <p:cNvGrpSpPr>
            <a:grpSpLocks/>
          </p:cNvGrpSpPr>
          <p:nvPr/>
        </p:nvGrpSpPr>
        <p:grpSpPr bwMode="auto">
          <a:xfrm>
            <a:off x="7596336" y="3861048"/>
            <a:ext cx="1080120" cy="792088"/>
            <a:chOff x="234308" y="2354034"/>
            <a:chExt cx="2265990" cy="143215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308" y="2354034"/>
              <a:ext cx="2265990" cy="143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hteck 17"/>
            <p:cNvSpPr/>
            <p:nvPr/>
          </p:nvSpPr>
          <p:spPr>
            <a:xfrm>
              <a:off x="1142610" y="2714455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756740" y="3286047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1928640" y="3286047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Buck Converter Performance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pic>
        <p:nvPicPr>
          <p:cNvPr id="21" name="Grafik 20" descr="Trace_0798_AMIS4_PIX_V8C#2_10_3.3_DMout_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89040"/>
            <a:ext cx="3744416" cy="2690711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>
            <a:off x="4355976" y="1052736"/>
            <a:ext cx="0" cy="52565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251520" y="3861048"/>
            <a:ext cx="87129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468" name="Picture 4" descr="C:\Users\Klein\SLHC\Talks\Vertex2011\OptimizedToroid_AluShiel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05064"/>
            <a:ext cx="2808312" cy="2576858"/>
          </a:xfrm>
          <a:prstGeom prst="rect">
            <a:avLst/>
          </a:prstGeom>
          <a:noFill/>
        </p:spPr>
      </p:pic>
      <p:sp>
        <p:nvSpPr>
          <p:cNvPr id="28" name="Textfeld 27"/>
          <p:cNvSpPr txBox="1"/>
          <p:nvPr/>
        </p:nvSpPr>
        <p:spPr>
          <a:xfrm>
            <a:off x="251520" y="1217945"/>
            <a:ext cx="3691075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Efficiency around 80% for r = 3-4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Both ripple and Common Mode </a:t>
            </a:r>
            <a:br>
              <a:rPr lang="de-DE" smtClean="0"/>
            </a:br>
            <a:r>
              <a:rPr lang="de-DE" smtClean="0"/>
              <a:t>  noise sufficiently low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Shield reduces magnetic field to</a:t>
            </a:r>
            <a:br>
              <a:rPr lang="de-DE" smtClean="0"/>
            </a:br>
            <a:r>
              <a:rPr lang="de-DE" smtClean="0"/>
              <a:t>  negligible level</a:t>
            </a:r>
          </a:p>
          <a:p>
            <a:pPr>
              <a:spcBef>
                <a:spcPts val="1000"/>
              </a:spcBef>
            </a:pPr>
            <a:r>
              <a:rPr lang="de-DE" b="1" smtClean="0">
                <a:solidFill>
                  <a:srgbClr val="0000FF"/>
                </a:solidFill>
                <a:sym typeface="Wingdings" pitchFamily="2" charset="2"/>
              </a:rPr>
              <a:t> Performance is good</a:t>
            </a:r>
            <a:endParaRPr lang="de-DE" b="1">
              <a:solidFill>
                <a:srgbClr val="0000FF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339752" y="4797152"/>
            <a:ext cx="18630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smtClean="0">
                <a:sym typeface="Wingdings" pitchFamily="2" charset="2"/>
              </a:rPr>
              <a:t>Differential mode</a:t>
            </a:r>
          </a:p>
          <a:p>
            <a:r>
              <a:rPr lang="de-DE" sz="1600" b="1" smtClean="0">
                <a:sym typeface="Wingdings" pitchFamily="2" charset="2"/>
              </a:rPr>
              <a:t>= “Ripple“</a:t>
            </a:r>
            <a:endParaRPr lang="de-DE" sz="1600" b="1"/>
          </a:p>
        </p:txBody>
      </p:sp>
      <p:sp>
        <p:nvSpPr>
          <p:cNvPr id="31" name="Textfeld 30"/>
          <p:cNvSpPr txBox="1"/>
          <p:nvPr/>
        </p:nvSpPr>
        <p:spPr>
          <a:xfrm>
            <a:off x="4499992" y="4077072"/>
            <a:ext cx="161294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smtClean="0">
                <a:sym typeface="Wingdings" pitchFamily="2" charset="2"/>
              </a:rPr>
              <a:t>Magnetic field </a:t>
            </a:r>
          </a:p>
          <a:p>
            <a:r>
              <a:rPr lang="de-DE" sz="1600" b="1" smtClean="0">
                <a:sym typeface="Wingdings" pitchFamily="2" charset="2"/>
              </a:rPr>
              <a:t>above DC-DC </a:t>
            </a:r>
          </a:p>
          <a:p>
            <a:r>
              <a:rPr lang="de-DE" sz="1600" b="1" smtClean="0">
                <a:sym typeface="Wingdings" pitchFamily="2" charset="2"/>
              </a:rPr>
              <a:t>converter</a:t>
            </a:r>
            <a:endParaRPr lang="de-DE" sz="1600" b="1"/>
          </a:p>
        </p:txBody>
      </p:sp>
      <p:graphicFrame>
        <p:nvGraphicFramePr>
          <p:cNvPr id="16" name="Diagramm 15"/>
          <p:cNvGraphicFramePr/>
          <p:nvPr/>
        </p:nvGraphicFramePr>
        <p:xfrm>
          <a:off x="4427984" y="10527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Buck Converter Material Considerations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23528" y="1124744"/>
            <a:ext cx="672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Contributions from chip (negligible), PCB, coil, shield, passives</a:t>
            </a:r>
            <a:endParaRPr lang="de-DE"/>
          </a:p>
        </p:txBody>
      </p:sp>
      <p:cxnSp>
        <p:nvCxnSpPr>
          <p:cNvPr id="14" name="Gerade Verbindung 13"/>
          <p:cNvCxnSpPr/>
          <p:nvPr/>
        </p:nvCxnSpPr>
        <p:spPr>
          <a:xfrm>
            <a:off x="251520" y="1700808"/>
            <a:ext cx="84969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79512" y="1916832"/>
            <a:ext cx="6489277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Coil: Aluminium (CCA with 10% Cu) instead of copper </a:t>
            </a:r>
          </a:p>
          <a:p>
            <a:pPr>
              <a:spcBef>
                <a:spcPts val="500"/>
              </a:spcBef>
              <a:buFont typeface="Wingdings" pitchFamily="2" charset="2"/>
              <a:buChar char="à"/>
            </a:pPr>
            <a:r>
              <a:rPr lang="de-DE" smtClean="0">
                <a:sym typeface="Wingdings" pitchFamily="2" charset="2"/>
              </a:rPr>
              <a:t> For same L, mass reduced by ~ 2, </a:t>
            </a:r>
            <a:r>
              <a:rPr lang="de-DE" b="1" smtClean="0">
                <a:sym typeface="Wingdings" pitchFamily="2" charset="2"/>
              </a:rPr>
              <a:t>material budget by ~ 3</a:t>
            </a:r>
          </a:p>
          <a:p>
            <a:pPr>
              <a:spcBef>
                <a:spcPts val="500"/>
              </a:spcBef>
              <a:buFont typeface="Wingdings" pitchFamily="2" charset="2"/>
              <a:buChar char="à"/>
            </a:pPr>
            <a:r>
              <a:rPr lang="de-DE" smtClean="0">
                <a:sym typeface="Wingdings" pitchFamily="2" charset="2"/>
              </a:rPr>
              <a:t> Resistance increased by 38%  2% lower efficiency</a:t>
            </a:r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>
            <a:off x="251520" y="3284984"/>
            <a:ext cx="84969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79512" y="3429000"/>
            <a:ext cx="6958956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Shield: Metal-coated plastic versus full Aluminium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90µm Alu (+ 15µm Ni + 15µm Cu for solderability)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Plastic body (e.g. rapid prototyping) with 2 x 30µm Cu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Reduce area (actually for space constraints)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Both work fine; coated version has 56% larger MB, but is cheaper</a:t>
            </a:r>
            <a:endParaRPr lang="de-DE"/>
          </a:p>
        </p:txBody>
      </p:sp>
      <p:grpSp>
        <p:nvGrpSpPr>
          <p:cNvPr id="22" name="Gruppieren 14"/>
          <p:cNvGrpSpPr/>
          <p:nvPr/>
        </p:nvGrpSpPr>
        <p:grpSpPr>
          <a:xfrm>
            <a:off x="7308304" y="3429000"/>
            <a:ext cx="1706917" cy="1306431"/>
            <a:chOff x="6105442" y="4941168"/>
            <a:chExt cx="2282981" cy="1594463"/>
          </a:xfrm>
        </p:grpSpPr>
        <p:pic>
          <p:nvPicPr>
            <p:cNvPr id="24" name="Picture 2" descr="C:\Users\Klein\Pictures\SLHC\PIX_V7\DSCN6025.JPG"/>
            <p:cNvPicPr>
              <a:picLocks noChangeAspect="1" noChangeArrowheads="1"/>
            </p:cNvPicPr>
            <p:nvPr/>
          </p:nvPicPr>
          <p:blipFill>
            <a:blip r:embed="rId3" cstate="print"/>
            <a:srcRect l="13606" t="16726" r="20885" b="22271"/>
            <a:stretch>
              <a:fillRect/>
            </a:stretch>
          </p:blipFill>
          <p:spPr bwMode="auto">
            <a:xfrm>
              <a:off x="6105442" y="4941168"/>
              <a:ext cx="2282981" cy="1594463"/>
            </a:xfrm>
            <a:prstGeom prst="rect">
              <a:avLst/>
            </a:prstGeom>
            <a:noFill/>
          </p:spPr>
        </p:pic>
        <p:sp>
          <p:nvSpPr>
            <p:cNvPr id="26" name="Freihandform 25"/>
            <p:cNvSpPr/>
            <p:nvPr/>
          </p:nvSpPr>
          <p:spPr>
            <a:xfrm>
              <a:off x="6876256" y="4993297"/>
              <a:ext cx="461686" cy="307911"/>
            </a:xfrm>
            <a:custGeom>
              <a:avLst/>
              <a:gdLst>
                <a:gd name="connsiteX0" fmla="*/ 60297 w 461686"/>
                <a:gd name="connsiteY0" fmla="*/ 0 h 307911"/>
                <a:gd name="connsiteX1" fmla="*/ 60297 w 461686"/>
                <a:gd name="connsiteY1" fmla="*/ 0 h 307911"/>
                <a:gd name="connsiteX2" fmla="*/ 144273 w 461686"/>
                <a:gd name="connsiteY2" fmla="*/ 9331 h 307911"/>
                <a:gd name="connsiteX3" fmla="*/ 228248 w 461686"/>
                <a:gd name="connsiteY3" fmla="*/ 27992 h 307911"/>
                <a:gd name="connsiteX4" fmla="*/ 293563 w 461686"/>
                <a:gd name="connsiteY4" fmla="*/ 37323 h 307911"/>
                <a:gd name="connsiteX5" fmla="*/ 321554 w 461686"/>
                <a:gd name="connsiteY5" fmla="*/ 46653 h 307911"/>
                <a:gd name="connsiteX6" fmla="*/ 452183 w 461686"/>
                <a:gd name="connsiteY6" fmla="*/ 55984 h 307911"/>
                <a:gd name="connsiteX7" fmla="*/ 461514 w 461686"/>
                <a:gd name="connsiteY7" fmla="*/ 83976 h 307911"/>
                <a:gd name="connsiteX8" fmla="*/ 452183 w 461686"/>
                <a:gd name="connsiteY8" fmla="*/ 130629 h 307911"/>
                <a:gd name="connsiteX9" fmla="*/ 424191 w 461686"/>
                <a:gd name="connsiteY9" fmla="*/ 214604 h 307911"/>
                <a:gd name="connsiteX10" fmla="*/ 414861 w 461686"/>
                <a:gd name="connsiteY10" fmla="*/ 251927 h 307911"/>
                <a:gd name="connsiteX11" fmla="*/ 405530 w 461686"/>
                <a:gd name="connsiteY11" fmla="*/ 298580 h 307911"/>
                <a:gd name="connsiteX12" fmla="*/ 377538 w 461686"/>
                <a:gd name="connsiteY12" fmla="*/ 307911 h 307911"/>
                <a:gd name="connsiteX13" fmla="*/ 256240 w 461686"/>
                <a:gd name="connsiteY13" fmla="*/ 298580 h 307911"/>
                <a:gd name="connsiteX14" fmla="*/ 200256 w 461686"/>
                <a:gd name="connsiteY14" fmla="*/ 289249 h 307911"/>
                <a:gd name="connsiteX15" fmla="*/ 162934 w 461686"/>
                <a:gd name="connsiteY15" fmla="*/ 279919 h 307911"/>
                <a:gd name="connsiteX16" fmla="*/ 41636 w 461686"/>
                <a:gd name="connsiteY16" fmla="*/ 270588 h 307911"/>
                <a:gd name="connsiteX17" fmla="*/ 32305 w 461686"/>
                <a:gd name="connsiteY17" fmla="*/ 111968 h 307911"/>
                <a:gd name="connsiteX18" fmla="*/ 50967 w 461686"/>
                <a:gd name="connsiteY18" fmla="*/ 46653 h 307911"/>
                <a:gd name="connsiteX19" fmla="*/ 60297 w 461686"/>
                <a:gd name="connsiteY19" fmla="*/ 0 h 30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686" h="307911">
                  <a:moveTo>
                    <a:pt x="60297" y="0"/>
                  </a:moveTo>
                  <a:lnTo>
                    <a:pt x="60297" y="0"/>
                  </a:lnTo>
                  <a:cubicBezTo>
                    <a:pt x="88289" y="3110"/>
                    <a:pt x="116392" y="5348"/>
                    <a:pt x="144273" y="9331"/>
                  </a:cubicBezTo>
                  <a:cubicBezTo>
                    <a:pt x="230689" y="21677"/>
                    <a:pt x="153556" y="14412"/>
                    <a:pt x="228248" y="27992"/>
                  </a:cubicBezTo>
                  <a:cubicBezTo>
                    <a:pt x="249886" y="31926"/>
                    <a:pt x="271791" y="34213"/>
                    <a:pt x="293563" y="37323"/>
                  </a:cubicBezTo>
                  <a:cubicBezTo>
                    <a:pt x="302893" y="40433"/>
                    <a:pt x="311786" y="45504"/>
                    <a:pt x="321554" y="46653"/>
                  </a:cubicBezTo>
                  <a:cubicBezTo>
                    <a:pt x="364909" y="51754"/>
                    <a:pt x="410003" y="44736"/>
                    <a:pt x="452183" y="55984"/>
                  </a:cubicBezTo>
                  <a:cubicBezTo>
                    <a:pt x="461686" y="58518"/>
                    <a:pt x="458404" y="74645"/>
                    <a:pt x="461514" y="83976"/>
                  </a:cubicBezTo>
                  <a:cubicBezTo>
                    <a:pt x="458404" y="99527"/>
                    <a:pt x="456356" y="115329"/>
                    <a:pt x="452183" y="130629"/>
                  </a:cubicBezTo>
                  <a:cubicBezTo>
                    <a:pt x="452174" y="130661"/>
                    <a:pt x="428862" y="200592"/>
                    <a:pt x="424191" y="214604"/>
                  </a:cubicBezTo>
                  <a:cubicBezTo>
                    <a:pt x="420135" y="226770"/>
                    <a:pt x="417643" y="239409"/>
                    <a:pt x="414861" y="251927"/>
                  </a:cubicBezTo>
                  <a:cubicBezTo>
                    <a:pt x="411421" y="267408"/>
                    <a:pt x="414327" y="285385"/>
                    <a:pt x="405530" y="298580"/>
                  </a:cubicBezTo>
                  <a:cubicBezTo>
                    <a:pt x="400074" y="306764"/>
                    <a:pt x="386869" y="304801"/>
                    <a:pt x="377538" y="307911"/>
                  </a:cubicBezTo>
                  <a:cubicBezTo>
                    <a:pt x="337105" y="304801"/>
                    <a:pt x="296569" y="302825"/>
                    <a:pt x="256240" y="298580"/>
                  </a:cubicBezTo>
                  <a:cubicBezTo>
                    <a:pt x="237425" y="296599"/>
                    <a:pt x="218807" y="292959"/>
                    <a:pt x="200256" y="289249"/>
                  </a:cubicBezTo>
                  <a:cubicBezTo>
                    <a:pt x="187682" y="286734"/>
                    <a:pt x="175670" y="281417"/>
                    <a:pt x="162934" y="279919"/>
                  </a:cubicBezTo>
                  <a:cubicBezTo>
                    <a:pt x="122660" y="275181"/>
                    <a:pt x="82069" y="273698"/>
                    <a:pt x="41636" y="270588"/>
                  </a:cubicBezTo>
                  <a:cubicBezTo>
                    <a:pt x="0" y="208133"/>
                    <a:pt x="17352" y="246545"/>
                    <a:pt x="32305" y="111968"/>
                  </a:cubicBezTo>
                  <a:cubicBezTo>
                    <a:pt x="33159" y="104280"/>
                    <a:pt x="45912" y="56764"/>
                    <a:pt x="50967" y="46653"/>
                  </a:cubicBezTo>
                  <a:cubicBezTo>
                    <a:pt x="73079" y="2430"/>
                    <a:pt x="58742" y="7775"/>
                    <a:pt x="602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8" name="Picture 2" descr="C:\Users\Klein\Pictures\SLHC\PIX_V7\DSCN5959.JPG"/>
          <p:cNvPicPr>
            <a:picLocks noChangeAspect="1" noChangeArrowheads="1"/>
          </p:cNvPicPr>
          <p:nvPr/>
        </p:nvPicPr>
        <p:blipFill>
          <a:blip r:embed="rId4" cstate="print"/>
          <a:srcRect l="25044" t="23658" r="26084" b="16726"/>
          <a:stretch>
            <a:fillRect/>
          </a:stretch>
        </p:blipFill>
        <p:spPr bwMode="auto">
          <a:xfrm>
            <a:off x="6012160" y="3501008"/>
            <a:ext cx="1276049" cy="1167449"/>
          </a:xfrm>
          <a:prstGeom prst="rect">
            <a:avLst/>
          </a:prstGeom>
          <a:noFill/>
        </p:spPr>
      </p:pic>
      <p:pic>
        <p:nvPicPr>
          <p:cNvPr id="30" name="Grafik 29" descr="DSCN6087.JPG"/>
          <p:cNvPicPr>
            <a:picLocks noChangeAspect="1"/>
          </p:cNvPicPr>
          <p:nvPr/>
        </p:nvPicPr>
        <p:blipFill>
          <a:blip r:embed="rId5" cstate="print"/>
          <a:srcRect l="37057" t="36585" r="36273" b="29714"/>
          <a:stretch>
            <a:fillRect/>
          </a:stretch>
        </p:blipFill>
        <p:spPr>
          <a:xfrm>
            <a:off x="7092280" y="1916832"/>
            <a:ext cx="1512168" cy="1152128"/>
          </a:xfrm>
          <a:prstGeom prst="rect">
            <a:avLst/>
          </a:prstGeom>
        </p:spPr>
      </p:pic>
      <p:cxnSp>
        <p:nvCxnSpPr>
          <p:cNvPr id="31" name="Gerade Verbindung 30"/>
          <p:cNvCxnSpPr/>
          <p:nvPr/>
        </p:nvCxnSpPr>
        <p:spPr>
          <a:xfrm>
            <a:off x="251520" y="5229200"/>
            <a:ext cx="84969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179512" y="5301208"/>
            <a:ext cx="3778599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Passives: filter caps etc.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Reduce size  noise still low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Reduce number? Silicon caps??</a:t>
            </a:r>
            <a:endParaRPr lang="de-DE"/>
          </a:p>
        </p:txBody>
      </p:sp>
      <p:pic>
        <p:nvPicPr>
          <p:cNvPr id="33" name="Picture 2" descr="C:\Users\Klein\Pictures\SLHC\AMIS4\KK\DSCN6212.JPG"/>
          <p:cNvPicPr>
            <a:picLocks noChangeAspect="1" noChangeArrowheads="1"/>
          </p:cNvPicPr>
          <p:nvPr/>
        </p:nvPicPr>
        <p:blipFill>
          <a:blip r:embed="rId6" cstate="print"/>
          <a:srcRect l="10487" t="18112" r="12567" b="25044"/>
          <a:stretch>
            <a:fillRect/>
          </a:stretch>
        </p:blipFill>
        <p:spPr bwMode="auto">
          <a:xfrm>
            <a:off x="4557950" y="5301208"/>
            <a:ext cx="2102282" cy="1164778"/>
          </a:xfrm>
          <a:prstGeom prst="rect">
            <a:avLst/>
          </a:prstGeom>
          <a:noFill/>
        </p:spPr>
      </p:pic>
      <p:pic>
        <p:nvPicPr>
          <p:cNvPr id="34" name="Picture 3" descr="C:\Users\Klein\Pictures\SLHC\AMIS4\KK\DSCN6214.JPG"/>
          <p:cNvPicPr>
            <a:picLocks noChangeAspect="1" noChangeArrowheads="1"/>
          </p:cNvPicPr>
          <p:nvPr/>
        </p:nvPicPr>
        <p:blipFill>
          <a:blip r:embed="rId7" cstate="print"/>
          <a:srcRect l="8407" t="22272" r="18805" b="18112"/>
          <a:stretch>
            <a:fillRect/>
          </a:stretch>
        </p:blipFill>
        <p:spPr bwMode="auto">
          <a:xfrm>
            <a:off x="6876256" y="5301208"/>
            <a:ext cx="1898365" cy="1166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Buck Converters for </a:t>
            </a:r>
            <a:r>
              <a:rPr lang="de-DE" smtClean="0">
                <a:solidFill>
                  <a:srgbClr val="FFFF00"/>
                </a:solidFill>
              </a:rPr>
              <a:t>CMS Pixel </a:t>
            </a:r>
            <a:r>
              <a:rPr lang="de-DE" smtClean="0"/>
              <a:t>Upgrade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79512" y="1052736"/>
            <a:ext cx="5631670" cy="26725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Phase-1 pixel detector needs factor ~ 2 more power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Buck converters with conversion ratio of 3-4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Converters located at </a:t>
            </a:r>
            <a:r>
              <a:rPr lang="de-DE" smtClean="0">
                <a:sym typeface="Symbol"/>
              </a:rPr>
              <a:t> </a:t>
            </a:r>
            <a:r>
              <a:rPr lang="de-DE" smtClean="0"/>
              <a:t>~ 4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Goal is NOT to reduce material in tracking </a:t>
            </a:r>
            <a:br>
              <a:rPr lang="de-DE" smtClean="0"/>
            </a:br>
            <a:r>
              <a:rPr lang="de-DE" smtClean="0"/>
              <a:t>  volume, but to be able to power the detector!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No increase of pixel module noise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2000 buck converters required by 2014</a:t>
            </a:r>
            <a:endParaRPr lang="de-DE"/>
          </a:p>
        </p:txBody>
      </p:sp>
      <p:pic>
        <p:nvPicPr>
          <p:cNvPr id="24" name="Picture 2" descr="C:\Users\Klein\Pictures\SLHC\PIX_V7\DSCN5970.JPG"/>
          <p:cNvPicPr>
            <a:picLocks noChangeAspect="1" noChangeArrowheads="1"/>
          </p:cNvPicPr>
          <p:nvPr/>
        </p:nvPicPr>
        <p:blipFill>
          <a:blip r:embed="rId3" cstate="print"/>
          <a:srcRect l="9358" t="20885" b="19499"/>
          <a:stretch>
            <a:fillRect/>
          </a:stretch>
        </p:blipFill>
        <p:spPr bwMode="auto">
          <a:xfrm>
            <a:off x="5724128" y="4848853"/>
            <a:ext cx="3106671" cy="1532475"/>
          </a:xfrm>
          <a:prstGeom prst="rect">
            <a:avLst/>
          </a:prstGeom>
          <a:noFill/>
        </p:spPr>
      </p:pic>
      <p:pic>
        <p:nvPicPr>
          <p:cNvPr id="26" name="Grafik 25" descr="scurveD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34960"/>
            <a:ext cx="3584382" cy="24183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1628800"/>
            <a:ext cx="5040559" cy="311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 rot="20010569">
            <a:off x="7586880" y="1950639"/>
            <a:ext cx="1255789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4572000" y="2636912"/>
            <a:ext cx="4464496" cy="25922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8736414" y="27089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z</a:t>
            </a:r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4716016" y="515719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IP</a:t>
            </a:r>
            <a:endParaRPr lang="de-DE"/>
          </a:p>
        </p:txBody>
      </p:sp>
      <p:cxnSp>
        <p:nvCxnSpPr>
          <p:cNvPr id="34" name="Gerade Verbindung 33"/>
          <p:cNvCxnSpPr/>
          <p:nvPr/>
        </p:nvCxnSpPr>
        <p:spPr>
          <a:xfrm>
            <a:off x="8388424" y="2924944"/>
            <a:ext cx="72008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8244408" y="30596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2m</a:t>
            </a:r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4891205" y="2492896"/>
            <a:ext cx="165618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5436096" y="2204864"/>
            <a:ext cx="165618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5579946" y="1772816"/>
            <a:ext cx="17283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00FF"/>
                </a:solidFill>
              </a:rPr>
              <a:t>DC-DC converters</a:t>
            </a:r>
            <a:endParaRPr lang="de-DE" sz="1400" b="1">
              <a:solidFill>
                <a:srgbClr val="0000FF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835696" y="3987641"/>
            <a:ext cx="2161169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00FF"/>
                </a:solidFill>
              </a:rPr>
              <a:t>Noise from all pixels</a:t>
            </a:r>
            <a:endParaRPr lang="de-DE" sz="1400" b="1" smtClean="0"/>
          </a:p>
          <a:p>
            <a:r>
              <a:rPr lang="de-DE" sz="1400" b="1" smtClean="0"/>
              <a:t>Conventional powering</a:t>
            </a:r>
          </a:p>
          <a:p>
            <a:r>
              <a:rPr lang="de-DE" sz="1400" b="1" smtClean="0"/>
              <a:t>Mean 123.8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DC-DC conversion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Mean 124.9</a:t>
            </a:r>
            <a:endParaRPr lang="de-DE" sz="1400" b="1">
              <a:solidFill>
                <a:srgbClr val="FF00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 rot="19592310">
            <a:off x="4427984" y="50246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x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 l="27087" t="27811" r="20938" b="16001"/>
          <a:stretch>
            <a:fillRect/>
          </a:stretch>
        </p:blipFill>
        <p:spPr bwMode="auto">
          <a:xfrm>
            <a:off x="3563888" y="1124744"/>
            <a:ext cx="53285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Buck Converters for </a:t>
            </a:r>
            <a:r>
              <a:rPr lang="de-DE" smtClean="0">
                <a:solidFill>
                  <a:srgbClr val="FFFF00"/>
                </a:solidFill>
              </a:rPr>
              <a:t>CMS Strip </a:t>
            </a:r>
            <a:r>
              <a:rPr lang="de-DE" smtClean="0"/>
              <a:t>Upgrade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572000" y="2708920"/>
            <a:ext cx="108012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171740" y="1196752"/>
            <a:ext cx="3352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Outer tracker (r &gt; 60cm):</a:t>
            </a:r>
          </a:p>
          <a:p>
            <a:r>
              <a:rPr lang="de-DE" b="1" smtClean="0"/>
              <a:t>Modules with 2 strip sensors</a:t>
            </a:r>
          </a:p>
          <a:p>
            <a:pPr>
              <a:buFont typeface="Wingdings" pitchFamily="2" charset="2"/>
              <a:buChar char="à"/>
            </a:pPr>
            <a:r>
              <a:rPr lang="de-DE" smtClean="0">
                <a:sym typeface="Wingdings" pitchFamily="2" charset="2"/>
              </a:rPr>
              <a:t> p</a:t>
            </a:r>
            <a:r>
              <a:rPr lang="de-DE" baseline="-25000" smtClean="0">
                <a:sym typeface="Wingdings" pitchFamily="2" charset="2"/>
              </a:rPr>
              <a:t>T</a:t>
            </a:r>
            <a:r>
              <a:rPr lang="de-DE" smtClean="0">
                <a:sym typeface="Wingdings" pitchFamily="2" charset="2"/>
              </a:rPr>
              <a:t> discrimination  trigger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779912" y="349171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chemeClr val="bg1"/>
                </a:solidFill>
              </a:rPr>
              <a:t>Buck converter</a:t>
            </a:r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715947" y="3861048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“Low-power GBT“</a:t>
            </a:r>
            <a:endParaRPr lang="de-DE" sz="1400" b="1">
              <a:solidFill>
                <a:srgbClr val="00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563888" y="1124744"/>
            <a:ext cx="481413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00FF00"/>
                </a:solidFill>
              </a:rPr>
              <a:t>CMS Binary Chips (CBC) – on top side only</a:t>
            </a:r>
          </a:p>
          <a:p>
            <a:r>
              <a:rPr lang="de-DE" sz="1600" b="1" smtClean="0">
                <a:solidFill>
                  <a:srgbClr val="00FF00"/>
                </a:solidFill>
              </a:rPr>
              <a:t>Lower sensor connected through vias in hybrid</a:t>
            </a:r>
            <a:endParaRPr lang="de-DE" sz="1600" b="1">
              <a:solidFill>
                <a:srgbClr val="00FF00"/>
              </a:solidFill>
            </a:endParaRPr>
          </a:p>
        </p:txBody>
      </p:sp>
      <p:cxnSp>
        <p:nvCxnSpPr>
          <p:cNvPr id="48" name="Gerade Verbindung 47"/>
          <p:cNvCxnSpPr/>
          <p:nvPr/>
        </p:nvCxnSpPr>
        <p:spPr>
          <a:xfrm>
            <a:off x="5364088" y="2132856"/>
            <a:ext cx="1224136" cy="288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5724128" y="256490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smtClean="0"/>
              <a:t>2 x 5 cm strips</a:t>
            </a:r>
            <a:endParaRPr lang="de-DE" sz="1400" b="1"/>
          </a:p>
        </p:txBody>
      </p:sp>
      <p:sp>
        <p:nvSpPr>
          <p:cNvPr id="51" name="Textfeld 50"/>
          <p:cNvSpPr txBox="1"/>
          <p:nvPr/>
        </p:nvSpPr>
        <p:spPr>
          <a:xfrm>
            <a:off x="7596336" y="1650866"/>
            <a:ext cx="1361270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500" b="1" smtClean="0">
                <a:solidFill>
                  <a:srgbClr val="00FF00"/>
                </a:solidFill>
              </a:rPr>
              <a:t>Data </a:t>
            </a:r>
          </a:p>
          <a:p>
            <a:r>
              <a:rPr lang="de-DE" sz="1500" b="1" smtClean="0">
                <a:solidFill>
                  <a:srgbClr val="00FF00"/>
                </a:solidFill>
              </a:rPr>
              <a:t>concentrator</a:t>
            </a:r>
            <a:endParaRPr lang="de-DE" sz="1500" b="1">
              <a:solidFill>
                <a:srgbClr val="00FF00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330393" y="4869160"/>
            <a:ext cx="8634095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>
                <a:sym typeface="Wingdings" pitchFamily="2" charset="2"/>
              </a:rPr>
              <a:t>Buck converter could be placed on “service hybrid“</a:t>
            </a:r>
            <a:endParaRPr lang="de-DE" smtClean="0"/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Estimate 2.1W at 1.2V per module </a:t>
            </a:r>
            <a:r>
              <a:rPr lang="de-DE" smtClean="0">
                <a:sym typeface="Wingdings" pitchFamily="2" charset="2"/>
              </a:rPr>
              <a:t> fits well with capabilities of buck converter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Converter very close to module  noise interference is a concern</a:t>
            </a:r>
          </a:p>
        </p:txBody>
      </p:sp>
      <p:grpSp>
        <p:nvGrpSpPr>
          <p:cNvPr id="107" name="Gruppieren 106"/>
          <p:cNvGrpSpPr/>
          <p:nvPr/>
        </p:nvGrpSpPr>
        <p:grpSpPr>
          <a:xfrm>
            <a:off x="272302" y="2235304"/>
            <a:ext cx="3075567" cy="1769760"/>
            <a:chOff x="3955552" y="3920075"/>
            <a:chExt cx="4281714" cy="2366445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4251926" y="3975651"/>
              <a:ext cx="3839981" cy="2310869"/>
              <a:chOff x="4680554" y="3975651"/>
              <a:chExt cx="3839981" cy="2310869"/>
            </a:xfrm>
          </p:grpSpPr>
          <p:grpSp>
            <p:nvGrpSpPr>
              <p:cNvPr id="56" name="Gruppieren 56"/>
              <p:cNvGrpSpPr/>
              <p:nvPr/>
            </p:nvGrpSpPr>
            <p:grpSpPr>
              <a:xfrm>
                <a:off x="5000628" y="4500570"/>
                <a:ext cx="2786082" cy="572298"/>
                <a:chOff x="5000628" y="4500570"/>
                <a:chExt cx="2786082" cy="572298"/>
              </a:xfrm>
            </p:grpSpPr>
            <p:sp>
              <p:nvSpPr>
                <p:cNvPr id="85" name="Rechteck 84"/>
                <p:cNvSpPr/>
                <p:nvPr/>
              </p:nvSpPr>
              <p:spPr>
                <a:xfrm>
                  <a:off x="5000628" y="4500570"/>
                  <a:ext cx="285752" cy="571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6" name="Rechteck 85"/>
                <p:cNvSpPr/>
                <p:nvPr/>
              </p:nvSpPr>
              <p:spPr>
                <a:xfrm>
                  <a:off x="5000628" y="4643446"/>
                  <a:ext cx="2786082" cy="42862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87" name="Gerade Verbindung 86"/>
                <p:cNvCxnSpPr/>
                <p:nvPr/>
              </p:nvCxnSpPr>
              <p:spPr>
                <a:xfrm rot="5400000">
                  <a:off x="5001422" y="4857760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Gerade Verbindung 87"/>
                <p:cNvCxnSpPr/>
                <p:nvPr/>
              </p:nvCxnSpPr>
              <p:spPr>
                <a:xfrm rot="5400000">
                  <a:off x="5214148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Gerade Verbindung 88"/>
                <p:cNvCxnSpPr/>
                <p:nvPr/>
              </p:nvCxnSpPr>
              <p:spPr>
                <a:xfrm rot="5400000">
                  <a:off x="5428462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 Verbindung 89"/>
                <p:cNvCxnSpPr/>
                <p:nvPr/>
              </p:nvCxnSpPr>
              <p:spPr>
                <a:xfrm rot="5400000">
                  <a:off x="5644364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Gerade Verbindung 90"/>
                <p:cNvCxnSpPr/>
                <p:nvPr/>
              </p:nvCxnSpPr>
              <p:spPr>
                <a:xfrm rot="5400000">
                  <a:off x="5857090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Gerade Verbindung 91"/>
                <p:cNvCxnSpPr/>
                <p:nvPr/>
              </p:nvCxnSpPr>
              <p:spPr>
                <a:xfrm rot="5400000">
                  <a:off x="6071404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Gerade Verbindung 92"/>
                <p:cNvCxnSpPr/>
                <p:nvPr/>
              </p:nvCxnSpPr>
              <p:spPr>
                <a:xfrm rot="5400000">
                  <a:off x="6285718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Gerade Verbindung 93"/>
                <p:cNvCxnSpPr/>
                <p:nvPr/>
              </p:nvCxnSpPr>
              <p:spPr>
                <a:xfrm rot="5400000">
                  <a:off x="6500032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 Verbindung 94"/>
                <p:cNvCxnSpPr/>
                <p:nvPr/>
              </p:nvCxnSpPr>
              <p:spPr>
                <a:xfrm rot="5400000">
                  <a:off x="6714346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 Verbindung 95"/>
                <p:cNvCxnSpPr/>
                <p:nvPr/>
              </p:nvCxnSpPr>
              <p:spPr>
                <a:xfrm rot="5400000">
                  <a:off x="6928660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Gerade Verbindung 96"/>
                <p:cNvCxnSpPr/>
                <p:nvPr/>
              </p:nvCxnSpPr>
              <p:spPr>
                <a:xfrm rot="5400000">
                  <a:off x="7142974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 Verbindung 97"/>
                <p:cNvCxnSpPr/>
                <p:nvPr/>
              </p:nvCxnSpPr>
              <p:spPr>
                <a:xfrm rot="5400000">
                  <a:off x="7357287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hteck 98"/>
                <p:cNvSpPr/>
                <p:nvPr/>
              </p:nvSpPr>
              <p:spPr>
                <a:xfrm>
                  <a:off x="6072198" y="4643446"/>
                  <a:ext cx="214314" cy="42862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" name="Rechteck 99"/>
                <p:cNvSpPr/>
                <p:nvPr/>
              </p:nvSpPr>
              <p:spPr>
                <a:xfrm>
                  <a:off x="7143768" y="4643446"/>
                  <a:ext cx="214314" cy="42862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1" name="Rechteck 100"/>
                <p:cNvSpPr/>
                <p:nvPr/>
              </p:nvSpPr>
              <p:spPr>
                <a:xfrm>
                  <a:off x="7358082" y="4643446"/>
                  <a:ext cx="214314" cy="42862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7" name="Gruppieren 57"/>
              <p:cNvGrpSpPr/>
              <p:nvPr/>
            </p:nvGrpSpPr>
            <p:grpSpPr>
              <a:xfrm>
                <a:off x="5000628" y="5357032"/>
                <a:ext cx="2786082" cy="572298"/>
                <a:chOff x="5000628" y="4500570"/>
                <a:chExt cx="2786082" cy="572298"/>
              </a:xfrm>
            </p:grpSpPr>
            <p:sp>
              <p:nvSpPr>
                <p:cNvPr id="68" name="Rechteck 67"/>
                <p:cNvSpPr/>
                <p:nvPr/>
              </p:nvSpPr>
              <p:spPr>
                <a:xfrm>
                  <a:off x="5000628" y="4500570"/>
                  <a:ext cx="285752" cy="571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Rechteck 68"/>
                <p:cNvSpPr/>
                <p:nvPr/>
              </p:nvSpPr>
              <p:spPr>
                <a:xfrm>
                  <a:off x="5000628" y="4643446"/>
                  <a:ext cx="2786082" cy="42862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70" name="Gerade Verbindung 69"/>
                <p:cNvCxnSpPr/>
                <p:nvPr/>
              </p:nvCxnSpPr>
              <p:spPr>
                <a:xfrm rot="5400000">
                  <a:off x="5001422" y="4857760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 Verbindung 70"/>
                <p:cNvCxnSpPr/>
                <p:nvPr/>
              </p:nvCxnSpPr>
              <p:spPr>
                <a:xfrm rot="5400000">
                  <a:off x="5214148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 Verbindung 71"/>
                <p:cNvCxnSpPr/>
                <p:nvPr/>
              </p:nvCxnSpPr>
              <p:spPr>
                <a:xfrm rot="5400000">
                  <a:off x="5428462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72"/>
                <p:cNvCxnSpPr/>
                <p:nvPr/>
              </p:nvCxnSpPr>
              <p:spPr>
                <a:xfrm rot="5400000">
                  <a:off x="5644364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Gerade Verbindung 73"/>
                <p:cNvCxnSpPr/>
                <p:nvPr/>
              </p:nvCxnSpPr>
              <p:spPr>
                <a:xfrm rot="5400000">
                  <a:off x="5857090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 Verbindung 74"/>
                <p:cNvCxnSpPr/>
                <p:nvPr/>
              </p:nvCxnSpPr>
              <p:spPr>
                <a:xfrm rot="5400000">
                  <a:off x="6071404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Gerade Verbindung 75"/>
                <p:cNvCxnSpPr/>
                <p:nvPr/>
              </p:nvCxnSpPr>
              <p:spPr>
                <a:xfrm rot="5400000">
                  <a:off x="6285718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 Verbindung 76"/>
                <p:cNvCxnSpPr/>
                <p:nvPr/>
              </p:nvCxnSpPr>
              <p:spPr>
                <a:xfrm rot="5400000">
                  <a:off x="6500032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 Verbindung 77"/>
                <p:cNvCxnSpPr/>
                <p:nvPr/>
              </p:nvCxnSpPr>
              <p:spPr>
                <a:xfrm rot="5400000">
                  <a:off x="6714346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 Verbindung 78"/>
                <p:cNvCxnSpPr/>
                <p:nvPr/>
              </p:nvCxnSpPr>
              <p:spPr>
                <a:xfrm rot="5400000">
                  <a:off x="6928660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Gerade Verbindung 79"/>
                <p:cNvCxnSpPr/>
                <p:nvPr/>
              </p:nvCxnSpPr>
              <p:spPr>
                <a:xfrm rot="5400000">
                  <a:off x="7142974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 Verbindung 80"/>
                <p:cNvCxnSpPr/>
                <p:nvPr/>
              </p:nvCxnSpPr>
              <p:spPr>
                <a:xfrm rot="5400000">
                  <a:off x="7357287" y="4856966"/>
                  <a:ext cx="4286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hteck 81"/>
                <p:cNvSpPr/>
                <p:nvPr/>
              </p:nvSpPr>
              <p:spPr>
                <a:xfrm>
                  <a:off x="5857884" y="4643446"/>
                  <a:ext cx="214314" cy="42862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Rechteck 82"/>
                <p:cNvSpPr/>
                <p:nvPr/>
              </p:nvSpPr>
              <p:spPr>
                <a:xfrm>
                  <a:off x="6715140" y="4643446"/>
                  <a:ext cx="214314" cy="42862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4" name="Rechteck 83"/>
                <p:cNvSpPr/>
                <p:nvPr/>
              </p:nvSpPr>
              <p:spPr>
                <a:xfrm>
                  <a:off x="6929454" y="4643446"/>
                  <a:ext cx="214314" cy="42862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58" name="Gerade Verbindung 57"/>
              <p:cNvCxnSpPr/>
              <p:nvPr/>
            </p:nvCxnSpPr>
            <p:spPr>
              <a:xfrm rot="5400000" flipH="1" flipV="1">
                <a:off x="5107785" y="5107793"/>
                <a:ext cx="2000264" cy="357190"/>
              </a:xfrm>
              <a:prstGeom prst="line">
                <a:avLst/>
              </a:prstGeom>
              <a:ln w="25400">
                <a:solidFill>
                  <a:srgbClr val="CC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reihandform 58"/>
              <p:cNvSpPr/>
              <p:nvPr/>
            </p:nvSpPr>
            <p:spPr>
              <a:xfrm>
                <a:off x="6721468" y="4401493"/>
                <a:ext cx="1279556" cy="1872558"/>
              </a:xfrm>
              <a:custGeom>
                <a:avLst/>
                <a:gdLst>
                  <a:gd name="connsiteX0" fmla="*/ 0 w 1279556"/>
                  <a:gd name="connsiteY0" fmla="*/ 1872558 h 1872558"/>
                  <a:gd name="connsiteX1" fmla="*/ 135802 w 1279556"/>
                  <a:gd name="connsiteY1" fmla="*/ 1293137 h 1872558"/>
                  <a:gd name="connsiteX2" fmla="*/ 398353 w 1279556"/>
                  <a:gd name="connsiteY2" fmla="*/ 840463 h 1872558"/>
                  <a:gd name="connsiteX3" fmla="*/ 669956 w 1279556"/>
                  <a:gd name="connsiteY3" fmla="*/ 505485 h 1872558"/>
                  <a:gd name="connsiteX4" fmla="*/ 1186004 w 1279556"/>
                  <a:gd name="connsiteY4" fmla="*/ 70919 h 1872558"/>
                  <a:gd name="connsiteX5" fmla="*/ 1231271 w 1279556"/>
                  <a:gd name="connsiteY5" fmla="*/ 79972 h 1872558"/>
                  <a:gd name="connsiteX6" fmla="*/ 1231271 w 1279556"/>
                  <a:gd name="connsiteY6" fmla="*/ 79972 h 187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9556" h="1872558">
                    <a:moveTo>
                      <a:pt x="0" y="1872558"/>
                    </a:moveTo>
                    <a:cubicBezTo>
                      <a:pt x="34705" y="1668855"/>
                      <a:pt x="69410" y="1465153"/>
                      <a:pt x="135802" y="1293137"/>
                    </a:cubicBezTo>
                    <a:cubicBezTo>
                      <a:pt x="202194" y="1121121"/>
                      <a:pt x="309327" y="971738"/>
                      <a:pt x="398353" y="840463"/>
                    </a:cubicBezTo>
                    <a:cubicBezTo>
                      <a:pt x="487379" y="709188"/>
                      <a:pt x="538681" y="633742"/>
                      <a:pt x="669956" y="505485"/>
                    </a:cubicBezTo>
                    <a:cubicBezTo>
                      <a:pt x="801231" y="377228"/>
                      <a:pt x="1092452" y="141838"/>
                      <a:pt x="1186004" y="70919"/>
                    </a:cubicBezTo>
                    <a:cubicBezTo>
                      <a:pt x="1279556" y="0"/>
                      <a:pt x="1231271" y="79972"/>
                      <a:pt x="1231271" y="79972"/>
                    </a:cubicBezTo>
                    <a:lnTo>
                      <a:pt x="1231271" y="79972"/>
                    </a:lnTo>
                  </a:path>
                </a:pathLst>
              </a:cu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7786710" y="5500702"/>
                <a:ext cx="289953" cy="452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e-DE" sz="1600"/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7786710" y="4643446"/>
                <a:ext cx="289953" cy="452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e-DE" sz="1600"/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6357950" y="4143380"/>
                <a:ext cx="6623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smtClean="0"/>
                  <a:t>Pass</a:t>
                </a:r>
                <a:endParaRPr lang="de-DE" sz="1600" b="1"/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7981605" y="4143380"/>
                <a:ext cx="5389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smtClean="0"/>
                  <a:t>Fail</a:t>
                </a:r>
                <a:endParaRPr lang="de-DE" sz="1600" b="1"/>
              </a:p>
            </p:txBody>
          </p:sp>
          <p:cxnSp>
            <p:nvCxnSpPr>
              <p:cNvPr id="64" name="Gerade Verbindung mit Pfeil 63"/>
              <p:cNvCxnSpPr/>
              <p:nvPr/>
            </p:nvCxnSpPr>
            <p:spPr>
              <a:xfrm rot="5400000">
                <a:off x="4894758" y="5285594"/>
                <a:ext cx="428628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feld 64"/>
              <p:cNvSpPr txBox="1"/>
              <p:nvPr/>
            </p:nvSpPr>
            <p:spPr>
              <a:xfrm>
                <a:off x="4680554" y="3975651"/>
                <a:ext cx="977911" cy="452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smtClean="0"/>
                  <a:t>90µm</a:t>
                </a:r>
                <a:endParaRPr lang="de-DE" sz="1600"/>
              </a:p>
            </p:txBody>
          </p:sp>
          <p:cxnSp>
            <p:nvCxnSpPr>
              <p:cNvPr id="66" name="Gerade Verbindung mit Pfeil 65"/>
              <p:cNvCxnSpPr/>
              <p:nvPr/>
            </p:nvCxnSpPr>
            <p:spPr>
              <a:xfrm>
                <a:off x="4954096" y="4500565"/>
                <a:ext cx="350827" cy="158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feld 66"/>
              <p:cNvSpPr txBox="1"/>
              <p:nvPr/>
            </p:nvSpPr>
            <p:spPr>
              <a:xfrm>
                <a:off x="5078010" y="5116878"/>
                <a:ext cx="893108" cy="452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smtClean="0"/>
                  <a:t>1mm</a:t>
                </a:r>
                <a:endParaRPr lang="de-DE" sz="1600"/>
              </a:p>
            </p:txBody>
          </p:sp>
        </p:grpSp>
        <p:sp>
          <p:nvSpPr>
            <p:cNvPr id="102" name="Textfeld 101"/>
            <p:cNvSpPr txBox="1"/>
            <p:nvPr/>
          </p:nvSpPr>
          <p:spPr>
            <a:xfrm>
              <a:off x="7643834" y="507207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 </a:t>
              </a:r>
              <a:r>
                <a:rPr lang="de-DE" b="1" smtClean="0">
                  <a:sym typeface="Symbol"/>
                </a:rPr>
                <a:t>B</a:t>
              </a:r>
              <a:endParaRPr lang="de-DE" b="1"/>
            </a:p>
          </p:txBody>
        </p:sp>
        <p:cxnSp>
          <p:nvCxnSpPr>
            <p:cNvPr id="103" name="Gerade Verbindung mit Pfeil 102"/>
            <p:cNvCxnSpPr/>
            <p:nvPr/>
          </p:nvCxnSpPr>
          <p:spPr>
            <a:xfrm rot="5400000" flipH="1" flipV="1">
              <a:off x="3286116" y="5214950"/>
              <a:ext cx="171451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/>
          </p:nvCxnSpPr>
          <p:spPr>
            <a:xfrm>
              <a:off x="4143372" y="6072206"/>
              <a:ext cx="364333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feld 104"/>
            <p:cNvSpPr txBox="1"/>
            <p:nvPr/>
          </p:nvSpPr>
          <p:spPr>
            <a:xfrm>
              <a:off x="3955552" y="3920075"/>
              <a:ext cx="253596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smtClean="0"/>
                <a:t>r</a:t>
              </a:r>
              <a:endParaRPr lang="de-DE" sz="1600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7811758" y="5895214"/>
              <a:ext cx="360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smtClean="0"/>
                <a:t>r</a:t>
              </a:r>
              <a:r>
                <a:rPr lang="de-DE" sz="1600" smtClean="0">
                  <a:sym typeface="Symbol"/>
                </a:rPr>
                <a:t></a:t>
              </a:r>
              <a:endParaRPr lang="de-DE" sz="1600"/>
            </a:p>
          </p:txBody>
        </p:sp>
      </p:grpSp>
      <p:cxnSp>
        <p:nvCxnSpPr>
          <p:cNvPr id="113" name="Gerade Verbindung 112"/>
          <p:cNvCxnSpPr/>
          <p:nvPr/>
        </p:nvCxnSpPr>
        <p:spPr>
          <a:xfrm>
            <a:off x="6732240" y="2451332"/>
            <a:ext cx="1224136" cy="288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123"/>
          <p:cNvCxnSpPr/>
          <p:nvPr/>
        </p:nvCxnSpPr>
        <p:spPr>
          <a:xfrm>
            <a:off x="8748464" y="2276872"/>
            <a:ext cx="0" cy="1656184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125"/>
          <p:cNvCxnSpPr/>
          <p:nvPr/>
        </p:nvCxnSpPr>
        <p:spPr>
          <a:xfrm flipH="1">
            <a:off x="8460432" y="3933056"/>
            <a:ext cx="288032" cy="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64388" cy="642942"/>
          </a:xfrm>
        </p:spPr>
        <p:txBody>
          <a:bodyPr>
            <a:noAutofit/>
          </a:bodyPr>
          <a:lstStyle/>
          <a:p>
            <a:r>
              <a:rPr lang="de-DE" smtClean="0"/>
              <a:t>Buck Converters for </a:t>
            </a:r>
            <a:r>
              <a:rPr lang="de-DE" smtClean="0">
                <a:solidFill>
                  <a:srgbClr val="FFFF00"/>
                </a:solidFill>
              </a:rPr>
              <a:t>ATLAS Strip</a:t>
            </a:r>
            <a:r>
              <a:rPr lang="de-DE" smtClean="0"/>
              <a:t> Upgrade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6272666" cy="202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Textfeld 106"/>
          <p:cNvSpPr txBox="1"/>
          <p:nvPr/>
        </p:nvSpPr>
        <p:spPr>
          <a:xfrm>
            <a:off x="179512" y="1089705"/>
            <a:ext cx="871296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Studied in parallel to serial powering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b="1" smtClean="0"/>
              <a:t> Stavelet</a:t>
            </a:r>
            <a:r>
              <a:rPr lang="de-DE" smtClean="0"/>
              <a:t> with 4 modules equipped with buck converters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I = 5A per hybrid </a:t>
            </a:r>
            <a:r>
              <a:rPr lang="de-DE" smtClean="0">
                <a:sym typeface="Wingdings" pitchFamily="2" charset="2"/>
              </a:rPr>
              <a:t> CERN-board with commercial chip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100µm copper shield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ENC depends on converter hook-up configurations 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(star, independent, backplane connections, …)</a:t>
            </a:r>
            <a:endParaRPr lang="de-DE"/>
          </a:p>
        </p:txBody>
      </p: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0800000">
            <a:off x="6588224" y="4941168"/>
            <a:ext cx="2355413" cy="110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Textfeld 108"/>
          <p:cNvSpPr txBox="1"/>
          <p:nvPr/>
        </p:nvSpPr>
        <p:spPr>
          <a:xfrm>
            <a:off x="6804248" y="6093296"/>
            <a:ext cx="1647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STV-10 converter</a:t>
            </a:r>
            <a:endParaRPr lang="de-DE" sz="1400" b="1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5" cstate="print"/>
          <a:srcRect l="21814" t="3189" r="26847"/>
          <a:stretch>
            <a:fillRect/>
          </a:stretch>
        </p:blipFill>
        <p:spPr bwMode="auto">
          <a:xfrm>
            <a:off x="6516216" y="1052735"/>
            <a:ext cx="2448272" cy="39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Textfeld 109"/>
          <p:cNvSpPr txBox="1"/>
          <p:nvPr/>
        </p:nvSpPr>
        <p:spPr>
          <a:xfrm>
            <a:off x="251520" y="3430741"/>
            <a:ext cx="611532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de-DE" b="1" smtClean="0">
                <a:sym typeface="Wingdings" pitchFamily="2" charset="2"/>
              </a:rPr>
              <a:t> With best configuration up to 31 ENC excess noise </a:t>
            </a:r>
            <a:br>
              <a:rPr lang="de-DE" b="1" smtClean="0">
                <a:sym typeface="Wingdings" pitchFamily="2" charset="2"/>
              </a:rPr>
            </a:br>
            <a:r>
              <a:rPr lang="de-DE" b="1" smtClean="0">
                <a:sym typeface="Wingdings" pitchFamily="2" charset="2"/>
              </a:rPr>
              <a:t>wrt single module measurement – deemed acceptable</a:t>
            </a:r>
            <a:endParaRPr lang="de-DE" b="1"/>
          </a:p>
        </p:txBody>
      </p:sp>
      <p:sp>
        <p:nvSpPr>
          <p:cNvPr id="111" name="Textfeld 110"/>
          <p:cNvSpPr txBox="1"/>
          <p:nvPr/>
        </p:nvSpPr>
        <p:spPr>
          <a:xfrm>
            <a:off x="1403648" y="6381328"/>
            <a:ext cx="1952714" cy="30777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2012 JINST 7 C02028</a:t>
            </a:r>
            <a:endParaRPr lang="de-DE" sz="1400" b="1"/>
          </a:p>
        </p:txBody>
      </p:sp>
      <p:sp>
        <p:nvSpPr>
          <p:cNvPr id="112" name="Textfeld 111"/>
          <p:cNvSpPr txBox="1"/>
          <p:nvPr/>
        </p:nvSpPr>
        <p:spPr>
          <a:xfrm>
            <a:off x="971600" y="5877272"/>
            <a:ext cx="96212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ABCN-25</a:t>
            </a:r>
            <a:endParaRPr lang="de-DE" sz="1400" b="1"/>
          </a:p>
        </p:txBody>
      </p:sp>
      <p:sp>
        <p:nvSpPr>
          <p:cNvPr id="113" name="Rechteck 112"/>
          <p:cNvSpPr/>
          <p:nvPr/>
        </p:nvSpPr>
        <p:spPr>
          <a:xfrm>
            <a:off x="395536" y="4396277"/>
            <a:ext cx="468052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Switched Capacitor DC-DC Converter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42844" y="1075475"/>
            <a:ext cx="8572560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de-DE" smtClean="0">
                <a:latin typeface="Arial" pitchFamily="34" charset="0"/>
                <a:cs typeface="Arial" pitchFamily="34" charset="0"/>
              </a:rPr>
              <a:t>In simple step-down layout: capacitors charged in series and discharged in parallel</a:t>
            </a:r>
          </a:p>
          <a:p>
            <a:pPr>
              <a:spcBef>
                <a:spcPts val="500"/>
              </a:spcBef>
            </a:pPr>
            <a:r>
              <a:rPr lang="de-DE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de-DE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baseline="-25000" smtClean="0">
                <a:latin typeface="Arial" pitchFamily="34" charset="0"/>
                <a:cs typeface="Arial" pitchFamily="34" charset="0"/>
              </a:rPr>
              <a:t>out</a:t>
            </a:r>
            <a:r>
              <a:rPr lang="de-DE" smtClean="0">
                <a:latin typeface="Arial" pitchFamily="34" charset="0"/>
                <a:cs typeface="Arial" pitchFamily="34" charset="0"/>
              </a:rPr>
              <a:t> = n</a:t>
            </a:r>
            <a:r>
              <a:rPr lang="de-DE" smtClean="0">
                <a:latin typeface="Arial" pitchFamily="34" charset="0"/>
                <a:cs typeface="Arial" pitchFamily="34" charset="0"/>
                <a:sym typeface="Symbol" pitchFamily="18" charset="2"/>
              </a:rPr>
              <a:t></a:t>
            </a:r>
            <a:r>
              <a:rPr lang="de-DE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baseline="-25000" smtClean="0">
                <a:latin typeface="Arial" pitchFamily="34" charset="0"/>
                <a:cs typeface="Arial" pitchFamily="34" charset="0"/>
              </a:rPr>
              <a:t>in</a:t>
            </a:r>
            <a:r>
              <a:rPr lang="de-DE" smtClean="0">
                <a:latin typeface="Arial" pitchFamily="34" charset="0"/>
                <a:cs typeface="Arial" pitchFamily="34" charset="0"/>
              </a:rPr>
              <a:t>, with n = number of parallel </a:t>
            </a:r>
            <a:r>
              <a:rPr lang="de-DE" smtClean="0">
                <a:latin typeface="Arial" pitchFamily="34" charset="0"/>
                <a:cs typeface="Arial" pitchFamily="34" charset="0"/>
              </a:rPr>
              <a:t>capacitors (“charge pump“)</a:t>
            </a:r>
            <a:endParaRPr lang="de-DE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 cstate="print"/>
          <a:srcRect r="59821" b="29415"/>
          <a:stretch>
            <a:fillRect/>
          </a:stretch>
        </p:blipFill>
        <p:spPr bwMode="auto">
          <a:xfrm>
            <a:off x="539552" y="1916832"/>
            <a:ext cx="2808312" cy="274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42753" r="25104" b="42436"/>
          <a:stretch>
            <a:fillRect/>
          </a:stretch>
        </p:blipFill>
        <p:spPr bwMode="auto">
          <a:xfrm>
            <a:off x="3635896" y="2141240"/>
            <a:ext cx="2592288" cy="25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69539" t="39918" b="3935"/>
          <a:stretch>
            <a:fillRect/>
          </a:stretch>
        </p:blipFill>
        <p:spPr bwMode="auto">
          <a:xfrm>
            <a:off x="6444208" y="2204864"/>
            <a:ext cx="24566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179512" y="2060848"/>
            <a:ext cx="10054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E.g. 2:1</a:t>
            </a:r>
            <a:endParaRPr lang="de-DE" b="1"/>
          </a:p>
        </p:txBody>
      </p:sp>
      <p:sp>
        <p:nvSpPr>
          <p:cNvPr id="25" name="Textfeld 24"/>
          <p:cNvSpPr txBox="1"/>
          <p:nvPr/>
        </p:nvSpPr>
        <p:spPr>
          <a:xfrm>
            <a:off x="3900939" y="1844824"/>
            <a:ext cx="1967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Phase-1: charge</a:t>
            </a:r>
            <a:endParaRPr lang="de-DE" b="1"/>
          </a:p>
        </p:txBody>
      </p:sp>
      <p:sp>
        <p:nvSpPr>
          <p:cNvPr id="26" name="Textfeld 25"/>
          <p:cNvSpPr txBox="1"/>
          <p:nvPr/>
        </p:nvSpPr>
        <p:spPr>
          <a:xfrm>
            <a:off x="6637243" y="1844824"/>
            <a:ext cx="2300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Phase-2: discharge</a:t>
            </a:r>
            <a:endParaRPr lang="de-DE" b="1"/>
          </a:p>
        </p:txBody>
      </p:sp>
      <p:sp>
        <p:nvSpPr>
          <p:cNvPr id="27" name="Rechteck 26"/>
          <p:cNvSpPr/>
          <p:nvPr/>
        </p:nvSpPr>
        <p:spPr>
          <a:xfrm>
            <a:off x="5076056" y="2204864"/>
            <a:ext cx="165618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228184" y="4077072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683568" y="4725144"/>
            <a:ext cx="2842445" cy="1546577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Pro: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Can be part of readout chip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Only cap(s) are external</a:t>
            </a:r>
            <a:br>
              <a:rPr lang="de-DE" sz="1600" smtClean="0"/>
            </a:br>
            <a:r>
              <a:rPr lang="de-DE" sz="1600" smtClean="0"/>
              <a:t>  </a:t>
            </a:r>
            <a:r>
              <a:rPr lang="de-DE" sz="1600" smtClean="0">
                <a:sym typeface="Wingdings" pitchFamily="2" charset="2"/>
              </a:rPr>
              <a:t> very low material budget</a:t>
            </a:r>
            <a:endParaRPr lang="de-DE" sz="1600" smtClean="0"/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High efficiency (90%)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401435" y="4698623"/>
            <a:ext cx="4467890" cy="1610697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Con: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Standard CMOS </a:t>
            </a:r>
            <a:r>
              <a:rPr lang="de-DE" sz="1600" smtClean="0">
                <a:sym typeface="Wingdings" pitchFamily="2" charset="2"/>
              </a:rPr>
              <a:t> conversion ratio low (2:1)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>
                <a:sym typeface="Wingdings" pitchFamily="2" charset="2"/>
              </a:rPr>
              <a:t> Low output currents (50mA  - 1A)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>
                <a:sym typeface="Wingdings" pitchFamily="2" charset="2"/>
              </a:rPr>
              <a:t> Might inject noise into chip substrate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>
                <a:sym typeface="Wingdings" pitchFamily="2" charset="2"/>
              </a:rPr>
              <a:t> No regulation of output voltage </a:t>
            </a:r>
            <a:endParaRPr lang="de-DE" sz="1600"/>
          </a:p>
        </p:txBody>
      </p:sp>
      <p:sp>
        <p:nvSpPr>
          <p:cNvPr id="32" name="Textfeld 31"/>
          <p:cNvSpPr txBox="1"/>
          <p:nvPr/>
        </p:nvSpPr>
        <p:spPr>
          <a:xfrm>
            <a:off x="98356" y="3842464"/>
            <a:ext cx="902811" cy="3231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500" b="1" smtClean="0"/>
              <a:t>e.g. 1µF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547664" y="4057327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e.g. 200nF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MLCC-Abmessungen-WI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1556792"/>
            <a:ext cx="1422796" cy="947588"/>
          </a:xfrm>
          <a:prstGeom prst="rect">
            <a:avLst/>
          </a:prstGeom>
        </p:spPr>
      </p:pic>
      <p:sp>
        <p:nvSpPr>
          <p:cNvPr id="8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Switched Capacitor DC-DC Converter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179512" y="1052736"/>
            <a:ext cx="7926594" cy="269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Two chips (rather blocks) have been developed in our community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700" smtClean="0"/>
              <a:t> From </a:t>
            </a:r>
            <a:r>
              <a:rPr lang="de-DE" sz="1700" b="1" smtClean="0"/>
              <a:t>CERN</a:t>
            </a:r>
            <a:r>
              <a:rPr lang="de-DE" sz="1700" smtClean="0"/>
              <a:t> (Iout = 60mA), used by </a:t>
            </a:r>
            <a:r>
              <a:rPr lang="de-DE" sz="1700" b="1" smtClean="0"/>
              <a:t>CMS in CMS Binary Chip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700" smtClean="0"/>
              <a:t> From </a:t>
            </a:r>
            <a:r>
              <a:rPr lang="de-DE" sz="1700" b="1" smtClean="0"/>
              <a:t>LBNL</a:t>
            </a:r>
            <a:r>
              <a:rPr lang="de-DE" sz="1700" smtClean="0"/>
              <a:t> (Iout = 500mA), used by </a:t>
            </a:r>
            <a:r>
              <a:rPr lang="de-DE" sz="1700" b="1" smtClean="0"/>
              <a:t>ATLAS in FE-I4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Both with f = 1MHz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Both „divide-by-two“ </a:t>
            </a:r>
            <a:r>
              <a:rPr lang="de-DE" smtClean="0">
                <a:sym typeface="Wingdings" pitchFamily="2" charset="2"/>
              </a:rPr>
              <a:t> 1 external capacitor (1µF  L x W = </a:t>
            </a:r>
            <a:r>
              <a:rPr lang="de-DE" smtClean="0"/>
              <a:t>0402 or 0603)</a:t>
            </a:r>
            <a:endParaRPr lang="de-DE" smtClean="0">
              <a:sym typeface="Wingdings" pitchFamily="2" charset="2"/>
            </a:endParaRP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Both chips do work 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700" smtClean="0">
                <a:sym typeface="Wingdings" pitchFamily="2" charset="2"/>
              </a:rPr>
              <a:t> Ripple large 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700" smtClean="0">
                <a:sym typeface="Wingdings" pitchFamily="2" charset="2"/>
              </a:rPr>
              <a:t> Efficiency lower than in simulation but still ~ 90%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 cstate="print"/>
          <a:srcRect t="4729"/>
          <a:stretch>
            <a:fillRect/>
          </a:stretch>
        </p:blipFill>
        <p:spPr bwMode="auto">
          <a:xfrm>
            <a:off x="3160833" y="3717032"/>
            <a:ext cx="287213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5" cstate="print"/>
          <a:srcRect t="5530"/>
          <a:stretch>
            <a:fillRect/>
          </a:stretch>
        </p:blipFill>
        <p:spPr bwMode="auto">
          <a:xfrm>
            <a:off x="6068604" y="3731573"/>
            <a:ext cx="2967892" cy="272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437112"/>
            <a:ext cx="2739380" cy="190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691163" y="4041939"/>
            <a:ext cx="1587294" cy="32316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de-DE" sz="1500" smtClean="0"/>
              <a:t>CERN converter</a:t>
            </a:r>
            <a:endParaRPr lang="de-DE" sz="1500"/>
          </a:p>
        </p:txBody>
      </p:sp>
      <p:sp>
        <p:nvSpPr>
          <p:cNvPr id="13" name="Rechteck 12"/>
          <p:cNvSpPr/>
          <p:nvPr/>
        </p:nvSpPr>
        <p:spPr>
          <a:xfrm>
            <a:off x="6732240" y="3356992"/>
            <a:ext cx="1952714" cy="307777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de-DE" sz="1400" b="1" smtClean="0"/>
              <a:t>2010 JINST 5 C12031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892380" cy="642942"/>
          </a:xfrm>
        </p:spPr>
        <p:txBody>
          <a:bodyPr>
            <a:noAutofit/>
          </a:bodyPr>
          <a:lstStyle/>
          <a:p>
            <a:r>
              <a:rPr lang="de-DE" smtClean="0"/>
              <a:t>Switched Capacitor in </a:t>
            </a:r>
            <a:r>
              <a:rPr lang="de-DE" smtClean="0">
                <a:solidFill>
                  <a:srgbClr val="FFFF00"/>
                </a:solidFill>
              </a:rPr>
              <a:t>CMS Strips </a:t>
            </a:r>
            <a:r>
              <a:rPr lang="de-DE" smtClean="0"/>
              <a:t>Upgrade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79512" y="1124744"/>
            <a:ext cx="5466561" cy="3034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</a:t>
            </a:r>
            <a:r>
              <a:rPr lang="de-DE" b="1" smtClean="0"/>
              <a:t>Switched capacitor converter </a:t>
            </a:r>
            <a:r>
              <a:rPr lang="de-DE" smtClean="0"/>
              <a:t>by CERN </a:t>
            </a:r>
            <a:br>
              <a:rPr lang="de-DE" smtClean="0"/>
            </a:br>
            <a:r>
              <a:rPr lang="de-DE" smtClean="0"/>
              <a:t>  is part of 130nm </a:t>
            </a:r>
            <a:r>
              <a:rPr lang="de-DE" b="1" smtClean="0">
                <a:solidFill>
                  <a:srgbClr val="C00000"/>
                </a:solidFill>
                <a:sym typeface="Wingdings" pitchFamily="2" charset="2"/>
              </a:rPr>
              <a:t>CMS Binary Chip</a:t>
            </a:r>
            <a:r>
              <a:rPr lang="de-DE" smtClean="0">
                <a:sym typeface="Wingdings" pitchFamily="2" charset="2"/>
              </a:rPr>
              <a:t> 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(= prototype readout chip for strip tracker)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</a:t>
            </a:r>
            <a:r>
              <a:rPr lang="de-DE" smtClean="0"/>
              <a:t>Used to convert </a:t>
            </a:r>
            <a:r>
              <a:rPr lang="de-DE" b="1" smtClean="0">
                <a:solidFill>
                  <a:srgbClr val="C00000"/>
                </a:solidFill>
              </a:rPr>
              <a:t>2.5V </a:t>
            </a:r>
            <a:r>
              <a:rPr lang="de-DE" b="1" smtClean="0">
                <a:solidFill>
                  <a:srgbClr val="C00000"/>
                </a:solidFill>
                <a:sym typeface="Wingdings" pitchFamily="2" charset="2"/>
              </a:rPr>
              <a:t>into 1.25V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Could be combined with buck converter  large r 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Works well, with efficiency of ~90%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Spurious charge injected by transients  increase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of noise, but only for high input capacitance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Chip will be part of next, bump-bonded CBC</a:t>
            </a: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/>
          <a:srcRect r="12245"/>
          <a:stretch>
            <a:fillRect/>
          </a:stretch>
        </p:blipFill>
        <p:spPr bwMode="auto">
          <a:xfrm>
            <a:off x="5940152" y="1096466"/>
            <a:ext cx="3096344" cy="50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6346" r="4808" b="67128"/>
          <a:stretch>
            <a:fillRect/>
          </a:stretch>
        </p:blipFill>
        <p:spPr bwMode="auto">
          <a:xfrm>
            <a:off x="107504" y="4159367"/>
            <a:ext cx="2808312" cy="200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255" t="63459" r="4255"/>
          <a:stretch>
            <a:fillRect/>
          </a:stretch>
        </p:blipFill>
        <p:spPr bwMode="auto">
          <a:xfrm>
            <a:off x="2987824" y="4221088"/>
            <a:ext cx="2909567" cy="22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1907704" y="4725144"/>
            <a:ext cx="79380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500" b="1" smtClean="0"/>
              <a:t>1.78pF</a:t>
            </a:r>
            <a:endParaRPr lang="de-DE" sz="1500" b="1"/>
          </a:p>
        </p:txBody>
      </p:sp>
      <p:sp>
        <p:nvSpPr>
          <p:cNvPr id="14" name="Textfeld 13"/>
          <p:cNvSpPr txBox="1"/>
          <p:nvPr/>
        </p:nvSpPr>
        <p:spPr>
          <a:xfrm>
            <a:off x="4858313" y="4725144"/>
            <a:ext cx="79380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500" b="1" smtClean="0"/>
              <a:t>5.79pF</a:t>
            </a:r>
            <a:endParaRPr lang="de-DE" sz="15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892380" cy="642942"/>
          </a:xfrm>
        </p:spPr>
        <p:txBody>
          <a:bodyPr>
            <a:noAutofit/>
          </a:bodyPr>
          <a:lstStyle/>
          <a:p>
            <a:r>
              <a:rPr lang="de-DE" smtClean="0"/>
              <a:t>Switched Capacitor in </a:t>
            </a:r>
            <a:r>
              <a:rPr lang="de-DE" smtClean="0">
                <a:solidFill>
                  <a:srgbClr val="FFFF00"/>
                </a:solidFill>
              </a:rPr>
              <a:t>ATLAS Pixel </a:t>
            </a:r>
            <a:r>
              <a:rPr lang="de-DE" smtClean="0"/>
              <a:t>Upgrade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Novel Powering Schemes</a:t>
            </a:r>
            <a:endParaRPr lang="de-DE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66055" t="9125"/>
          <a:stretch>
            <a:fillRect/>
          </a:stretch>
        </p:blipFill>
        <p:spPr bwMode="auto">
          <a:xfrm>
            <a:off x="6867255" y="1268760"/>
            <a:ext cx="2241249" cy="242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179512" y="1124744"/>
            <a:ext cx="6714723" cy="2390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FE-I4 includes (optional) switched capacitor converter (LBNL)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Efficiency of 84%, radiation-hard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Noise increase even if running but not connected, depends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on details of external configuration 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Want to have higher conversion ratio   need more capacitors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 move to on-chip capacitors 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Might be investigated in a future versions of readout chips</a:t>
            </a:r>
          </a:p>
        </p:txBody>
      </p:sp>
      <p:pic>
        <p:nvPicPr>
          <p:cNvPr id="17" name="Picture 5" descr="新建 BMP 图像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994" y="4221088"/>
            <a:ext cx="4221162" cy="182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Rout vs frequency on irradi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80"/>
            <a:ext cx="4171950" cy="216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Outline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323528" y="1124744"/>
            <a:ext cx="5238806" cy="524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2000" smtClean="0"/>
              <a:t> Motivation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2000" smtClean="0"/>
              <a:t> </a:t>
            </a:r>
            <a:r>
              <a:rPr lang="de-DE" sz="2000" b="1" smtClean="0"/>
              <a:t>DC-DC conversion</a:t>
            </a:r>
          </a:p>
          <a:p>
            <a:pPr lvl="1"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i="1" smtClean="0"/>
              <a:t>Buck converters</a:t>
            </a:r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CMS pixels</a:t>
            </a:r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CMS strips</a:t>
            </a:r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ATLAS strips</a:t>
            </a:r>
          </a:p>
          <a:p>
            <a:pPr lvl="1"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i="1" smtClean="0"/>
              <a:t>Switched capacitor converters</a:t>
            </a:r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CMS strips</a:t>
            </a:r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ATLAS pixels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2000" smtClean="0"/>
              <a:t> </a:t>
            </a:r>
            <a:r>
              <a:rPr lang="de-DE" sz="2000" b="1" smtClean="0"/>
              <a:t>Serial powering</a:t>
            </a:r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[ATLAS pixels </a:t>
            </a:r>
            <a:r>
              <a:rPr lang="de-DE" sz="1700" smtClean="0">
                <a:sym typeface="Wingdings" pitchFamily="2" charset="2"/>
              </a:rPr>
              <a:t> covered in Laura‘s talk]</a:t>
            </a:r>
            <a:endParaRPr lang="de-DE" sz="1700" smtClean="0"/>
          </a:p>
          <a:p>
            <a:pPr lvl="2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ATLAS strips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2000" smtClean="0"/>
              <a:t> Summary</a:t>
            </a:r>
            <a:endParaRPr 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erade Verbindung 80"/>
          <p:cNvCxnSpPr/>
          <p:nvPr/>
        </p:nvCxnSpPr>
        <p:spPr>
          <a:xfrm>
            <a:off x="5652120" y="1988840"/>
            <a:ext cx="0" cy="57606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6444208" y="2412504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6444208" y="2564904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>
            <a:off x="6444208" y="1764432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6444208" y="1916832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>
          <a:xfrm>
            <a:off x="6444208" y="1340768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>
            <a:off x="6444208" y="1493168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>
            <a:off x="5652120" y="1124744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Serial Powering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45" name="Textfeld 44"/>
          <p:cNvSpPr txBox="1"/>
          <p:nvPr/>
        </p:nvSpPr>
        <p:spPr>
          <a:xfrm>
            <a:off x="251520" y="2924944"/>
            <a:ext cx="8964488" cy="230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b="1" smtClean="0"/>
              <a:t> Idea: Recycle current </a:t>
            </a:r>
            <a:r>
              <a:rPr lang="de-DE" sz="1700" b="1" smtClean="0">
                <a:sym typeface="Wingdings" pitchFamily="2" charset="2"/>
              </a:rPr>
              <a:t> need to deliver current I</a:t>
            </a:r>
            <a:r>
              <a:rPr lang="de-DE" sz="1700" b="1" baseline="-25000" smtClean="0">
                <a:sym typeface="Wingdings" pitchFamily="2" charset="2"/>
              </a:rPr>
              <a:t>0</a:t>
            </a:r>
            <a:r>
              <a:rPr lang="de-DE" sz="1700" b="1" smtClean="0">
                <a:sym typeface="Wingdings" pitchFamily="2" charset="2"/>
              </a:rPr>
              <a:t> of a single module only</a:t>
            </a:r>
            <a:endParaRPr lang="de-DE" sz="1700" b="1" smtClean="0"/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b="1" smtClean="0"/>
              <a:t> Reduce losses P</a:t>
            </a:r>
            <a:r>
              <a:rPr lang="de-DE" sz="1700" b="1" baseline="-25000" smtClean="0"/>
              <a:t>loss</a:t>
            </a:r>
            <a:r>
              <a:rPr lang="de-DE" sz="1700" b="1" smtClean="0"/>
              <a:t> = R</a:t>
            </a:r>
            <a:r>
              <a:rPr lang="de-DE" sz="1700" b="1" smtClean="0">
                <a:sym typeface="Symbol"/>
              </a:rPr>
              <a:t></a:t>
            </a:r>
            <a:r>
              <a:rPr lang="de-DE" sz="1700" b="1" smtClean="0"/>
              <a:t>I</a:t>
            </a:r>
            <a:r>
              <a:rPr lang="de-DE" sz="1700" b="1" baseline="30000" smtClean="0"/>
              <a:t>2</a:t>
            </a:r>
            <a:r>
              <a:rPr lang="de-DE" sz="1700" b="1" smtClean="0"/>
              <a:t> in input cables by factor n</a:t>
            </a:r>
            <a:r>
              <a:rPr lang="de-DE" sz="1700" b="1" baseline="30000" smtClean="0"/>
              <a:t>2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Each module is on a different ground potential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AC coupling of communications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Power supply = constant current source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Digital and analog supply voltages derived locally by shunt and linear regulators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395536" y="5301208"/>
            <a:ext cx="2848857" cy="990015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sz="1700" b="1" smtClean="0"/>
              <a:t>Pro: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n can be very large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Few additional components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779912" y="5157192"/>
            <a:ext cx="4807213" cy="1236236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de-DE" sz="1700" b="1" smtClean="0"/>
              <a:t>Con: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Implications on system design (grounding …)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Current fixed to highest current needed by any </a:t>
            </a:r>
            <a:br>
              <a:rPr lang="de-DE" sz="1600" smtClean="0"/>
            </a:br>
            <a:r>
              <a:rPr lang="de-DE" sz="1600" smtClean="0"/>
              <a:t>   member of chain </a:t>
            </a:r>
            <a:r>
              <a:rPr lang="de-DE" sz="1600" smtClean="0">
                <a:sym typeface="Wingdings" pitchFamily="2" charset="2"/>
              </a:rPr>
              <a:t> local inefficiency can be high</a:t>
            </a:r>
            <a:endParaRPr lang="de-DE" sz="1600" smtClean="0"/>
          </a:p>
        </p:txBody>
      </p:sp>
      <p:cxnSp>
        <p:nvCxnSpPr>
          <p:cNvPr id="54" name="Gerade Verbindung 53"/>
          <p:cNvCxnSpPr/>
          <p:nvPr/>
        </p:nvCxnSpPr>
        <p:spPr>
          <a:xfrm flipV="1">
            <a:off x="755576" y="1124744"/>
            <a:ext cx="0" cy="9361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V="1">
            <a:off x="755576" y="1987066"/>
            <a:ext cx="0" cy="7938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755576" y="1124744"/>
            <a:ext cx="48965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755576" y="2780928"/>
            <a:ext cx="48965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5508104" y="1268760"/>
            <a:ext cx="101983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Regulator</a:t>
            </a:r>
            <a:endParaRPr lang="de-DE" sz="1400" b="1"/>
          </a:p>
        </p:txBody>
      </p:sp>
      <p:sp>
        <p:nvSpPr>
          <p:cNvPr id="60" name="Textfeld 59"/>
          <p:cNvSpPr txBox="1"/>
          <p:nvPr/>
        </p:nvSpPr>
        <p:spPr>
          <a:xfrm>
            <a:off x="6654152" y="1249917"/>
            <a:ext cx="1745991" cy="307777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Detector module 1</a:t>
            </a:r>
            <a:endParaRPr lang="de-DE" sz="1400" b="1"/>
          </a:p>
        </p:txBody>
      </p:sp>
      <p:sp>
        <p:nvSpPr>
          <p:cNvPr id="61" name="Textfeld 60"/>
          <p:cNvSpPr txBox="1"/>
          <p:nvPr/>
        </p:nvSpPr>
        <p:spPr>
          <a:xfrm>
            <a:off x="5519823" y="1681063"/>
            <a:ext cx="101983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Regulator</a:t>
            </a:r>
            <a:endParaRPr lang="de-DE" sz="1400" b="1"/>
          </a:p>
        </p:txBody>
      </p:sp>
      <p:sp>
        <p:nvSpPr>
          <p:cNvPr id="62" name="Textfeld 61"/>
          <p:cNvSpPr txBox="1"/>
          <p:nvPr/>
        </p:nvSpPr>
        <p:spPr>
          <a:xfrm>
            <a:off x="5519823" y="2329135"/>
            <a:ext cx="101983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Regulator</a:t>
            </a:r>
            <a:endParaRPr lang="de-DE" sz="1400" b="1"/>
          </a:p>
        </p:txBody>
      </p:sp>
      <p:sp>
        <p:nvSpPr>
          <p:cNvPr id="64" name="Textfeld 63"/>
          <p:cNvSpPr txBox="1"/>
          <p:nvPr/>
        </p:nvSpPr>
        <p:spPr>
          <a:xfrm>
            <a:off x="6671951" y="1681063"/>
            <a:ext cx="1745991" cy="307777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Detector module 2</a:t>
            </a:r>
            <a:endParaRPr lang="de-DE" sz="1400" b="1"/>
          </a:p>
        </p:txBody>
      </p:sp>
      <p:sp>
        <p:nvSpPr>
          <p:cNvPr id="65" name="Textfeld 64"/>
          <p:cNvSpPr txBox="1"/>
          <p:nvPr/>
        </p:nvSpPr>
        <p:spPr>
          <a:xfrm>
            <a:off x="6671951" y="2329135"/>
            <a:ext cx="1755609" cy="307777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Detector module n</a:t>
            </a:r>
            <a:endParaRPr lang="de-DE" sz="1400" b="1"/>
          </a:p>
        </p:txBody>
      </p:sp>
      <p:sp>
        <p:nvSpPr>
          <p:cNvPr id="26" name="Textfeld 25"/>
          <p:cNvSpPr txBox="1"/>
          <p:nvPr/>
        </p:nvSpPr>
        <p:spPr>
          <a:xfrm>
            <a:off x="539552" y="1772816"/>
            <a:ext cx="492443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mtClean="0"/>
              <a:t>PS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2870102" y="112474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I</a:t>
            </a:r>
            <a:r>
              <a:rPr lang="de-DE" baseline="-25000" smtClean="0"/>
              <a:t>0</a:t>
            </a:r>
            <a:endParaRPr lang="de-DE" baseline="-25000"/>
          </a:p>
        </p:txBody>
      </p:sp>
      <p:sp>
        <p:nvSpPr>
          <p:cNvPr id="77" name="Textfeld 76"/>
          <p:cNvSpPr txBox="1"/>
          <p:nvPr/>
        </p:nvSpPr>
        <p:spPr>
          <a:xfrm>
            <a:off x="8497694" y="104344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0V</a:t>
            </a:r>
            <a:endParaRPr lang="de-DE"/>
          </a:p>
        </p:txBody>
      </p:sp>
      <p:sp>
        <p:nvSpPr>
          <p:cNvPr id="78" name="Textfeld 77"/>
          <p:cNvSpPr txBox="1"/>
          <p:nvPr/>
        </p:nvSpPr>
        <p:spPr>
          <a:xfrm>
            <a:off x="8460432" y="2564904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n</a:t>
            </a:r>
            <a:r>
              <a:rPr lang="de-DE" smtClean="0">
                <a:sym typeface="Symbol"/>
              </a:rPr>
              <a:t></a:t>
            </a:r>
            <a:r>
              <a:rPr lang="de-DE" smtClean="0"/>
              <a:t>V</a:t>
            </a:r>
            <a:r>
              <a:rPr lang="de-DE" baseline="-25000" smtClean="0"/>
              <a:t>0</a:t>
            </a:r>
            <a:endParaRPr lang="de-DE" baseline="-25000"/>
          </a:p>
        </p:txBody>
      </p:sp>
      <p:sp>
        <p:nvSpPr>
          <p:cNvPr id="79" name="Textfeld 78"/>
          <p:cNvSpPr txBox="1"/>
          <p:nvPr/>
        </p:nvSpPr>
        <p:spPr>
          <a:xfrm>
            <a:off x="8460432" y="1403484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1</a:t>
            </a:r>
            <a:r>
              <a:rPr lang="de-DE" smtClean="0">
                <a:sym typeface="Symbol"/>
              </a:rPr>
              <a:t></a:t>
            </a:r>
            <a:r>
              <a:rPr lang="de-DE" smtClean="0"/>
              <a:t>V</a:t>
            </a:r>
            <a:r>
              <a:rPr lang="de-DE" baseline="-25000" smtClean="0"/>
              <a:t>0</a:t>
            </a:r>
            <a:endParaRPr lang="de-DE" baseline="-25000"/>
          </a:p>
        </p:txBody>
      </p:sp>
      <p:cxnSp>
        <p:nvCxnSpPr>
          <p:cNvPr id="87" name="Gerade Verbindung 86"/>
          <p:cNvCxnSpPr/>
          <p:nvPr/>
        </p:nvCxnSpPr>
        <p:spPr>
          <a:xfrm>
            <a:off x="5652120" y="2636912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Content Placeholder 3" descr="DSC03512.JPG"/>
          <p:cNvPicPr>
            <a:picLocks noChangeAspect="1"/>
          </p:cNvPicPr>
          <p:nvPr/>
        </p:nvPicPr>
        <p:blipFill>
          <a:blip r:embed="rId3" cstate="print"/>
          <a:srcRect l="13790" t="37382" r="6365" b="30223"/>
          <a:stretch>
            <a:fillRect/>
          </a:stretch>
        </p:blipFill>
        <p:spPr>
          <a:xfrm rot="10800000">
            <a:off x="180596" y="3933054"/>
            <a:ext cx="8783892" cy="2376265"/>
          </a:xfrm>
          <a:prstGeom prst="rect">
            <a:avLst/>
          </a:prstGeom>
        </p:spPr>
      </p:pic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Serial Powering in </a:t>
            </a:r>
            <a:r>
              <a:rPr lang="de-DE" smtClean="0">
                <a:solidFill>
                  <a:srgbClr val="FFFF00"/>
                </a:solidFill>
                <a:latin typeface="Arial" charset="0"/>
                <a:cs typeface="Arial" charset="0"/>
              </a:rPr>
              <a:t>ATLAS Strips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01" name="Textfeld 100"/>
          <p:cNvSpPr txBox="1"/>
          <p:nvPr/>
        </p:nvSpPr>
        <p:spPr>
          <a:xfrm>
            <a:off x="251520" y="1052736"/>
            <a:ext cx="5740674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Serially powered stavelet developed and under study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Development of custom circuitry far advanced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Basic functionality good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Concentrate on ENC and occupancy</a:t>
            </a:r>
            <a:endParaRPr lang="de-DE"/>
          </a:p>
        </p:txBody>
      </p:sp>
      <p:pic>
        <p:nvPicPr>
          <p:cNvPr id="102" name="Picture 32"/>
          <p:cNvPicPr>
            <a:picLocks noChangeAspect="1" noChangeArrowheads="1"/>
          </p:cNvPicPr>
          <p:nvPr/>
        </p:nvPicPr>
        <p:blipFill>
          <a:blip r:embed="rId4" cstate="print"/>
          <a:srcRect l="8200" t="23301" r="8200" b="23301"/>
          <a:stretch>
            <a:fillRect/>
          </a:stretch>
        </p:blipFill>
        <p:spPr bwMode="auto">
          <a:xfrm rot="10800000">
            <a:off x="1475656" y="2780928"/>
            <a:ext cx="3672302" cy="74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27" descr="PICT0004-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201495" y="1879625"/>
            <a:ext cx="19431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TextBox 18"/>
          <p:cNvSpPr txBox="1"/>
          <p:nvPr/>
        </p:nvSpPr>
        <p:spPr>
          <a:xfrm>
            <a:off x="7452320" y="1340768"/>
            <a:ext cx="135806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M-shunt plugin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6" name="TextBox 20"/>
          <p:cNvSpPr txBox="1"/>
          <p:nvPr/>
        </p:nvSpPr>
        <p:spPr>
          <a:xfrm>
            <a:off x="434986" y="2780928"/>
            <a:ext cx="104067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smtClean="0">
                <a:solidFill>
                  <a:schemeClr val="tx1"/>
                </a:solidFill>
              </a:rPr>
              <a:t>Power </a:t>
            </a:r>
          </a:p>
          <a:p>
            <a:r>
              <a:rPr lang="en-GB" sz="1400" smtClean="0">
                <a:solidFill>
                  <a:schemeClr val="tx1"/>
                </a:solidFill>
              </a:rPr>
              <a:t>Protection </a:t>
            </a:r>
          </a:p>
          <a:p>
            <a:r>
              <a:rPr lang="en-GB" sz="1400" smtClean="0">
                <a:solidFill>
                  <a:schemeClr val="tx1"/>
                </a:solidFill>
              </a:rPr>
              <a:t>Board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8" name="Picture 11" descr="new_I_sce_box"/>
          <p:cNvPicPr>
            <a:picLocks noChangeAspect="1" noChangeArrowheads="1"/>
          </p:cNvPicPr>
          <p:nvPr/>
        </p:nvPicPr>
        <p:blipFill>
          <a:blip r:embed="rId6" cstate="print"/>
          <a:srcRect t="20561"/>
          <a:stretch>
            <a:fillRect/>
          </a:stretch>
        </p:blipFill>
        <p:spPr bwMode="auto">
          <a:xfrm>
            <a:off x="5436096" y="2420888"/>
            <a:ext cx="1868488" cy="1112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9" name="TextBox 11"/>
          <p:cNvSpPr txBox="1"/>
          <p:nvPr/>
        </p:nvSpPr>
        <p:spPr>
          <a:xfrm>
            <a:off x="5292080" y="2132856"/>
            <a:ext cx="206498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Custom Current Source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0" name="Rechteck 109"/>
          <p:cNvSpPr/>
          <p:nvPr/>
        </p:nvSpPr>
        <p:spPr>
          <a:xfrm>
            <a:off x="4932040" y="3212976"/>
            <a:ext cx="1558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600" smtClean="0">
                <a:solidFill>
                  <a:srgbClr val="FF0000"/>
                </a:solidFill>
              </a:rPr>
              <a:t>0-6A, 80V</a:t>
            </a:r>
            <a:endParaRPr lang="en-GB" sz="1600" dirty="0" smtClean="0">
              <a:solidFill>
                <a:srgbClr val="FF0000"/>
              </a:solidFill>
            </a:endParaRPr>
          </a:p>
        </p:txBody>
      </p:sp>
      <p:sp>
        <p:nvSpPr>
          <p:cNvPr id="112" name="TextBox 10"/>
          <p:cNvSpPr txBox="1"/>
          <p:nvPr/>
        </p:nvSpPr>
        <p:spPr>
          <a:xfrm>
            <a:off x="106206" y="3789040"/>
            <a:ext cx="37863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0V</a:t>
            </a:r>
            <a:endParaRPr lang="en-GB" sz="1400" dirty="0"/>
          </a:p>
        </p:txBody>
      </p:sp>
      <p:sp>
        <p:nvSpPr>
          <p:cNvPr id="113" name="TextBox 11"/>
          <p:cNvSpPr txBox="1"/>
          <p:nvPr/>
        </p:nvSpPr>
        <p:spPr>
          <a:xfrm>
            <a:off x="1043608" y="3769295"/>
            <a:ext cx="51488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2.5V</a:t>
            </a:r>
            <a:endParaRPr lang="en-GB" sz="1400" dirty="0"/>
          </a:p>
        </p:txBody>
      </p:sp>
      <p:sp>
        <p:nvSpPr>
          <p:cNvPr id="114" name="TextBox 13"/>
          <p:cNvSpPr txBox="1"/>
          <p:nvPr/>
        </p:nvSpPr>
        <p:spPr>
          <a:xfrm>
            <a:off x="1907704" y="3769295"/>
            <a:ext cx="37863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5V</a:t>
            </a:r>
            <a:endParaRPr lang="en-GB" sz="1400" dirty="0"/>
          </a:p>
        </p:txBody>
      </p:sp>
      <p:sp>
        <p:nvSpPr>
          <p:cNvPr id="115" name="TextBox 15"/>
          <p:cNvSpPr txBox="1"/>
          <p:nvPr/>
        </p:nvSpPr>
        <p:spPr>
          <a:xfrm>
            <a:off x="2688963" y="3789040"/>
            <a:ext cx="51488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7.5V</a:t>
            </a:r>
            <a:endParaRPr lang="en-GB" sz="1400" dirty="0"/>
          </a:p>
        </p:txBody>
      </p:sp>
      <p:sp>
        <p:nvSpPr>
          <p:cNvPr id="116" name="TextBox 16"/>
          <p:cNvSpPr txBox="1"/>
          <p:nvPr/>
        </p:nvSpPr>
        <p:spPr>
          <a:xfrm>
            <a:off x="3563888" y="3789040"/>
            <a:ext cx="47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10V</a:t>
            </a:r>
            <a:endParaRPr lang="en-GB" sz="1400" dirty="0"/>
          </a:p>
        </p:txBody>
      </p:sp>
      <p:sp>
        <p:nvSpPr>
          <p:cNvPr id="117" name="TextBox 18"/>
          <p:cNvSpPr txBox="1"/>
          <p:nvPr/>
        </p:nvSpPr>
        <p:spPr>
          <a:xfrm>
            <a:off x="4325784" y="3789040"/>
            <a:ext cx="60625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12.5V</a:t>
            </a:r>
            <a:endParaRPr lang="en-GB" sz="1400" dirty="0"/>
          </a:p>
        </p:txBody>
      </p:sp>
      <p:sp>
        <p:nvSpPr>
          <p:cNvPr id="118" name="TextBox 20"/>
          <p:cNvSpPr txBox="1"/>
          <p:nvPr/>
        </p:nvSpPr>
        <p:spPr>
          <a:xfrm>
            <a:off x="5220072" y="3789040"/>
            <a:ext cx="47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15V</a:t>
            </a:r>
            <a:endParaRPr lang="en-GB" sz="1400" dirty="0"/>
          </a:p>
        </p:txBody>
      </p:sp>
      <p:sp>
        <p:nvSpPr>
          <p:cNvPr id="119" name="TextBox 21"/>
          <p:cNvSpPr txBox="1"/>
          <p:nvPr/>
        </p:nvSpPr>
        <p:spPr>
          <a:xfrm>
            <a:off x="5981968" y="3789040"/>
            <a:ext cx="60625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17.5V</a:t>
            </a:r>
            <a:endParaRPr lang="en-GB" sz="1400" dirty="0"/>
          </a:p>
        </p:txBody>
      </p:sp>
      <p:sp>
        <p:nvSpPr>
          <p:cNvPr id="120" name="TextBox 22"/>
          <p:cNvSpPr txBox="1"/>
          <p:nvPr/>
        </p:nvSpPr>
        <p:spPr>
          <a:xfrm>
            <a:off x="6948264" y="3789040"/>
            <a:ext cx="4700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dirty="0" smtClean="0"/>
              <a:t>20V</a:t>
            </a:r>
            <a:endParaRPr lang="en-GB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7020272" y="1052736"/>
            <a:ext cx="1952714" cy="30777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2012 JINST 7 C02028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Serial Powering in </a:t>
            </a:r>
            <a:r>
              <a:rPr lang="de-DE" smtClean="0">
                <a:solidFill>
                  <a:srgbClr val="FFFF00"/>
                </a:solidFill>
                <a:latin typeface="Arial" charset="0"/>
                <a:cs typeface="Arial" charset="0"/>
              </a:rPr>
              <a:t>ATLAS Strips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107504" y="1124744"/>
            <a:ext cx="869019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Single triggers: ENC 619-678, compared to 600-665 from reference measurement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smtClean="0">
                <a:solidFill>
                  <a:srgbClr val="FF0000"/>
                </a:solidFill>
              </a:rPr>
              <a:t>Double Trigger Noise Test</a:t>
            </a:r>
            <a:r>
              <a:rPr lang="de-DE" smtClean="0"/>
              <a:t>: send two triggers with adjustable spacing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smtClean="0">
                <a:sym typeface="Wingdings" pitchFamily="2" charset="2"/>
              </a:rPr>
              <a:t> probe the occupancy increase due to readout of first event 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Large occupancy in every second hybrid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Improvement by routing currents through shunt PCBs and braids, or by powering </a:t>
            </a:r>
            <a:br>
              <a:rPr lang="de-DE" smtClean="0">
                <a:sym typeface="Wingdings" pitchFamily="2" charset="2"/>
              </a:rPr>
            </a:br>
            <a:r>
              <a:rPr lang="de-DE" smtClean="0">
                <a:sym typeface="Wingdings" pitchFamily="2" charset="2"/>
              </a:rPr>
              <a:t>  both hybrids of a module in parallel  ENC </a:t>
            </a:r>
            <a:r>
              <a:rPr lang="de-DE" smtClean="0">
                <a:sym typeface="Symbol"/>
              </a:rPr>
              <a:t></a:t>
            </a:r>
            <a:r>
              <a:rPr lang="de-DE" smtClean="0">
                <a:sym typeface="Wingdings" pitchFamily="2" charset="2"/>
              </a:rPr>
              <a:t> 630-750</a:t>
            </a:r>
            <a:endParaRPr lang="de-DE"/>
          </a:p>
        </p:txBody>
      </p:sp>
      <p:pic>
        <p:nvPicPr>
          <p:cNvPr id="25" name="Content Placeholder 5" descr="H4_BWL.pn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51520" y="3399830"/>
            <a:ext cx="3682815" cy="2981498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1835696" y="472514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Content Placeholder 5" descr="IMGP303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44441" t="30505" r="27447" b="48820"/>
          <a:stretch>
            <a:fillRect/>
          </a:stretch>
        </p:blipFill>
        <p:spPr>
          <a:xfrm>
            <a:off x="5868144" y="2996952"/>
            <a:ext cx="3096344" cy="1512168"/>
          </a:xfrm>
        </p:spPr>
      </p:pic>
      <p:graphicFrame>
        <p:nvGraphicFramePr>
          <p:cNvPr id="28" name="Content Placeholder 8"/>
          <p:cNvGraphicFramePr>
            <a:graphicFrameLocks/>
          </p:cNvGraphicFramePr>
          <p:nvPr/>
        </p:nvGraphicFramePr>
        <p:xfrm>
          <a:off x="4427984" y="4653136"/>
          <a:ext cx="5544616" cy="160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6948264" y="616530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Row of chips</a:t>
            </a:r>
            <a:endParaRPr lang="de-DE" sz="1400" b="1"/>
          </a:p>
        </p:txBody>
      </p:sp>
      <p:sp>
        <p:nvSpPr>
          <p:cNvPr id="30" name="Textfeld 29"/>
          <p:cNvSpPr txBox="1"/>
          <p:nvPr/>
        </p:nvSpPr>
        <p:spPr>
          <a:xfrm rot="16200000">
            <a:off x="3931274" y="4861815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# of hits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Material Budget</a:t>
            </a:r>
            <a:endParaRPr lang="de-DE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79512" y="1052736"/>
            <a:ext cx="7609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Contribution of buck converter to material budget, compared to 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b="1" smtClean="0">
                <a:solidFill>
                  <a:srgbClr val="FF0000"/>
                </a:solidFill>
              </a:rPr>
              <a:t>CMS strip pT modules </a:t>
            </a:r>
            <a:r>
              <a:rPr lang="de-DE" smtClean="0"/>
              <a:t>(1 converter per module):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b="1" smtClean="0">
                <a:solidFill>
                  <a:srgbClr val="008000"/>
                </a:solidFill>
              </a:rPr>
              <a:t>15.4% and 9.9%</a:t>
            </a:r>
            <a:r>
              <a:rPr lang="de-DE" smtClean="0">
                <a:solidFill>
                  <a:srgbClr val="008000"/>
                </a:solidFill>
              </a:rPr>
              <a:t> </a:t>
            </a:r>
            <a:r>
              <a:rPr lang="de-DE" smtClean="0"/>
              <a:t>for standard and low-mass versions of buck converter</a:t>
            </a:r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179512" y="2134597"/>
            <a:ext cx="8737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Contribution of buck converter, compared to </a:t>
            </a:r>
            <a:r>
              <a:rPr lang="de-DE" b="1" smtClean="0">
                <a:solidFill>
                  <a:srgbClr val="FF0000"/>
                </a:solidFill>
              </a:rPr>
              <a:t>ATLAS stave </a:t>
            </a:r>
            <a:r>
              <a:rPr lang="de-DE" smtClean="0"/>
              <a:t>(1 converter per hybrid)</a:t>
            </a:r>
            <a:br>
              <a:rPr lang="de-DE" smtClean="0"/>
            </a:br>
            <a:r>
              <a:rPr lang="de-DE" smtClean="0"/>
              <a:t>   </a:t>
            </a:r>
            <a:r>
              <a:rPr lang="de-DE" b="1" smtClean="0">
                <a:solidFill>
                  <a:srgbClr val="008000"/>
                </a:solidFill>
              </a:rPr>
              <a:t>21.8%, 10.4% and 6.0%</a:t>
            </a:r>
            <a:r>
              <a:rPr lang="de-DE" smtClean="0">
                <a:solidFill>
                  <a:srgbClr val="008000"/>
                </a:solidFill>
              </a:rPr>
              <a:t> </a:t>
            </a:r>
            <a:r>
              <a:rPr lang="de-DE" smtClean="0"/>
              <a:t>for standard, low-mass and ultimate buck versions</a:t>
            </a:r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179512" y="2924944"/>
            <a:ext cx="743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Serial powering (shunt, control and protection circuitry): </a:t>
            </a:r>
            <a:r>
              <a:rPr lang="de-DE" b="1" smtClean="0">
                <a:solidFill>
                  <a:srgbClr val="008000"/>
                </a:solidFill>
              </a:rPr>
              <a:t>5.6%</a:t>
            </a:r>
            <a:r>
              <a:rPr lang="de-DE" smtClean="0"/>
              <a:t> of stave</a:t>
            </a:r>
            <a:endParaRPr lang="de-DE" baseline="-25000"/>
          </a:p>
        </p:txBody>
      </p:sp>
      <p:sp>
        <p:nvSpPr>
          <p:cNvPr id="21" name="Textfeld 20"/>
          <p:cNvSpPr txBox="1"/>
          <p:nvPr/>
        </p:nvSpPr>
        <p:spPr>
          <a:xfrm>
            <a:off x="323528" y="3429000"/>
            <a:ext cx="84128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Powering circuitry itself might contribute with ~ 10% to module material budget</a:t>
            </a:r>
            <a:endParaRPr lang="de-DE"/>
          </a:p>
        </p:txBody>
      </p:sp>
      <p:pic>
        <p:nvPicPr>
          <p:cNvPr id="13" name="Grafik 14" descr="VGLdcdcSPCABELE_x_vs_et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185084"/>
            <a:ext cx="2664296" cy="25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7"/>
          <p:cNvSpPr txBox="1">
            <a:spLocks noChangeArrowheads="1"/>
          </p:cNvSpPr>
          <p:nvPr/>
        </p:nvSpPr>
        <p:spPr bwMode="auto">
          <a:xfrm>
            <a:off x="5292080" y="4048735"/>
            <a:ext cx="2016224" cy="31636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b="1" smtClean="0"/>
              <a:t>Electronics </a:t>
            </a:r>
            <a:r>
              <a:rPr lang="en-GB" sz="1400" b="1"/>
              <a:t>+ Cables</a:t>
            </a:r>
          </a:p>
        </p:txBody>
      </p:sp>
      <p:sp>
        <p:nvSpPr>
          <p:cNvPr id="15" name="Textfeld 51"/>
          <p:cNvSpPr txBox="1">
            <a:spLocks noChangeArrowheads="1"/>
          </p:cNvSpPr>
          <p:nvPr/>
        </p:nvSpPr>
        <p:spPr bwMode="auto">
          <a:xfrm>
            <a:off x="7308304" y="4032712"/>
            <a:ext cx="1584176" cy="76444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b="1" smtClean="0">
                <a:solidFill>
                  <a:srgbClr val="008000"/>
                </a:solidFill>
              </a:rPr>
              <a:t>Original version</a:t>
            </a:r>
            <a:endParaRPr lang="en-GB" sz="1400" b="1">
              <a:solidFill>
                <a:srgbClr val="008000"/>
              </a:solidFill>
            </a:endParaRP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b="1" smtClean="0">
                <a:solidFill>
                  <a:srgbClr val="C00000"/>
                </a:solidFill>
              </a:rPr>
              <a:t>DC-DC: -30.9%</a:t>
            </a:r>
            <a:endParaRPr lang="en-GB" sz="1400" b="1">
              <a:solidFill>
                <a:srgbClr val="C00000"/>
              </a:solidFill>
            </a:endParaRP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b="1" smtClean="0">
                <a:solidFill>
                  <a:srgbClr val="0000FF"/>
                </a:solidFill>
              </a:rPr>
              <a:t>SP: -29.0%</a:t>
            </a:r>
            <a:endParaRPr lang="en-GB" sz="1400" b="1">
              <a:solidFill>
                <a:srgbClr val="0000FF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79512" y="4077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Full case study: current CMS tracker end</a:t>
            </a:r>
            <a:br>
              <a:rPr lang="de-DE" smtClean="0"/>
            </a:br>
            <a:r>
              <a:rPr lang="de-DE" smtClean="0"/>
              <a:t>  caps powered with buck converters (r = 8)</a:t>
            </a:r>
            <a:br>
              <a:rPr lang="de-DE" smtClean="0"/>
            </a:br>
            <a:r>
              <a:rPr lang="de-DE" smtClean="0"/>
              <a:t>  or in series (whole petal)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smtClean="0">
                <a:sym typeface="Wingdings" pitchFamily="2" charset="2"/>
              </a:rPr>
              <a:t> ~ 30% material reduction in both cases</a:t>
            </a:r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331640" y="6093296"/>
            <a:ext cx="1945854" cy="307777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de-DE" sz="1400" b="1" smtClean="0"/>
              <a:t>2011 JINST 6 C11035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Summary</a:t>
            </a:r>
            <a:endParaRPr lang="de-DE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243804" y="1115452"/>
            <a:ext cx="864867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  <a:buFont typeface="Arial" pitchFamily="34" charset="0"/>
              <a:buChar char="•"/>
            </a:pPr>
            <a:r>
              <a:rPr lang="de-DE" smtClean="0"/>
              <a:t> Novel powering schemes have to be employed for tracker upgrades:</a:t>
            </a:r>
          </a:p>
          <a:p>
            <a:pPr lvl="1">
              <a:spcBef>
                <a:spcPts val="1500"/>
              </a:spcBef>
              <a:buFont typeface="Symbol" pitchFamily="18" charset="2"/>
              <a:buChar char="-"/>
            </a:pPr>
            <a:r>
              <a:rPr lang="de-DE" smtClean="0"/>
              <a:t> </a:t>
            </a:r>
            <a:r>
              <a:rPr lang="de-DE" b="1" smtClean="0"/>
              <a:t>Serial powering &amp; DC-DC conversion</a:t>
            </a:r>
          </a:p>
          <a:p>
            <a:pPr>
              <a:spcBef>
                <a:spcPts val="1500"/>
              </a:spcBef>
              <a:buFont typeface="Arial" pitchFamily="34" charset="0"/>
              <a:buChar char="•"/>
            </a:pPr>
            <a:r>
              <a:rPr lang="de-DE" smtClean="0"/>
              <a:t> CMS has chosen DC-DC conversion</a:t>
            </a:r>
          </a:p>
          <a:p>
            <a:pPr>
              <a:spcBef>
                <a:spcPts val="1500"/>
              </a:spcBef>
              <a:buFont typeface="Arial" pitchFamily="34" charset="0"/>
              <a:buChar char="•"/>
            </a:pPr>
            <a:r>
              <a:rPr lang="de-DE" smtClean="0"/>
              <a:t> ATLAS is investigating both schemes</a:t>
            </a:r>
          </a:p>
          <a:p>
            <a:pPr>
              <a:spcBef>
                <a:spcPts val="1500"/>
              </a:spcBef>
              <a:buFont typeface="Arial" pitchFamily="34" charset="0"/>
              <a:buChar char="•"/>
            </a:pPr>
            <a:r>
              <a:rPr lang="de-DE" smtClean="0"/>
              <a:t> Both schemes have been shown to work (in principle)</a:t>
            </a:r>
          </a:p>
          <a:p>
            <a:pPr>
              <a:spcBef>
                <a:spcPts val="1500"/>
              </a:spcBef>
              <a:buFont typeface="Arial" pitchFamily="34" charset="0"/>
              <a:buChar char="•"/>
            </a:pPr>
            <a:r>
              <a:rPr lang="de-DE" smtClean="0"/>
              <a:t> R&amp;D focusses now on system issues </a:t>
            </a:r>
          </a:p>
          <a:p>
            <a:pPr>
              <a:spcBef>
                <a:spcPts val="1500"/>
              </a:spcBef>
              <a:buFont typeface="Arial" pitchFamily="34" charset="0"/>
              <a:buChar char="•"/>
            </a:pPr>
            <a:r>
              <a:rPr lang="de-DE" smtClean="0"/>
              <a:t> Both schemes can reduce the material budget, with an advantage for Serial</a:t>
            </a:r>
            <a:br>
              <a:rPr lang="de-DE" smtClean="0"/>
            </a:br>
            <a:r>
              <a:rPr lang="de-DE" smtClean="0"/>
              <a:t>  Powering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feld 6"/>
          <p:cNvSpPr txBox="1">
            <a:spLocks noChangeArrowheads="1"/>
          </p:cNvSpPr>
          <p:nvPr/>
        </p:nvSpPr>
        <p:spPr bwMode="auto">
          <a:xfrm>
            <a:off x="2597150" y="2928938"/>
            <a:ext cx="3949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smtClean="0">
                <a:solidFill>
                  <a:srgbClr val="000000"/>
                </a:solidFill>
              </a:rPr>
              <a:t>Back-up Slides</a:t>
            </a:r>
          </a:p>
        </p:txBody>
      </p:sp>
      <p:sp>
        <p:nvSpPr>
          <p:cNvPr id="32771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t>Katja Klein </a:t>
            </a: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668D03-1C2F-43F5-8F02-8BA24659414D}" type="slidenum">
              <a:rPr 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773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Novel Powering Schemes</a:t>
            </a:r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DC-DC Buck Converters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395536" y="2492896"/>
            <a:ext cx="4117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sz="1600" smtClean="0"/>
              <a:t>Duty cycle D = t</a:t>
            </a:r>
            <a:r>
              <a:rPr lang="de-DE" sz="1600" baseline="-25000" smtClean="0"/>
              <a:t>1,on</a:t>
            </a:r>
            <a:r>
              <a:rPr lang="de-DE" sz="1600" smtClean="0"/>
              <a:t>/T;       r = V</a:t>
            </a:r>
            <a:r>
              <a:rPr lang="de-DE" sz="1600" baseline="-25000" smtClean="0"/>
              <a:t>in</a:t>
            </a:r>
            <a:r>
              <a:rPr lang="de-DE" sz="1600" smtClean="0"/>
              <a:t>/V</a:t>
            </a:r>
            <a:r>
              <a:rPr lang="de-DE" sz="1600" baseline="-25000" smtClean="0"/>
              <a:t>out  </a:t>
            </a:r>
            <a:r>
              <a:rPr lang="de-DE" sz="1600" smtClean="0"/>
              <a:t> </a:t>
            </a:r>
            <a:r>
              <a:rPr lang="de-DE" sz="1600" smtClean="0">
                <a:sym typeface="Symbol"/>
              </a:rPr>
              <a:t> </a:t>
            </a:r>
            <a:r>
              <a:rPr lang="de-DE" sz="1600" smtClean="0"/>
              <a:t>1/D </a:t>
            </a:r>
            <a:endParaRPr lang="de-DE" sz="1600"/>
          </a:p>
        </p:txBody>
      </p:sp>
      <p:sp>
        <p:nvSpPr>
          <p:cNvPr id="19" name="Textfeld 18"/>
          <p:cNvSpPr txBox="1"/>
          <p:nvPr/>
        </p:nvSpPr>
        <p:spPr>
          <a:xfrm>
            <a:off x="239780" y="4516522"/>
            <a:ext cx="3639138" cy="1792798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Pro: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Can supply large currents (&lt; 3-4A)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Regulation of output voltage, based </a:t>
            </a:r>
            <a:br>
              <a:rPr lang="de-DE" sz="1600" smtClean="0"/>
            </a:br>
            <a:r>
              <a:rPr lang="de-DE" sz="1600" smtClean="0"/>
              <a:t>   on Pulse Width Modulation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>
                <a:sym typeface="Wingdings" pitchFamily="2" charset="2"/>
              </a:rPr>
              <a:t> High conversion ratio possible</a:t>
            </a:r>
            <a:br>
              <a:rPr lang="de-DE" sz="1600" smtClean="0">
                <a:sym typeface="Wingdings" pitchFamily="2" charset="2"/>
              </a:rPr>
            </a:br>
            <a:r>
              <a:rPr lang="de-DE" sz="1600" smtClean="0">
                <a:sym typeface="Wingdings" pitchFamily="2" charset="2"/>
              </a:rPr>
              <a:t>   (V_in &lt; 10V) </a:t>
            </a:r>
            <a:endParaRPr lang="de-DE" sz="160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4067944" y="4514747"/>
            <a:ext cx="4896544" cy="1792798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de-DE" b="1" smtClean="0"/>
              <a:t>Con: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</a:t>
            </a:r>
            <a:r>
              <a:rPr lang="de-DE" sz="1600" smtClean="0">
                <a:sym typeface="Wingdings" pitchFamily="2" charset="2"/>
              </a:rPr>
              <a:t>Radiation tolerance of high-voltage transistors</a:t>
            </a:r>
            <a:endParaRPr lang="de-DE" sz="1600" smtClean="0"/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Several discrete components: </a:t>
            </a:r>
            <a:br>
              <a:rPr lang="de-DE" sz="1600" smtClean="0"/>
            </a:br>
            <a:r>
              <a:rPr lang="de-DE" sz="1600" smtClean="0"/>
              <a:t>   coil, capacitors, shield </a:t>
            </a:r>
            <a:r>
              <a:rPr lang="de-DE" sz="1600" smtClean="0">
                <a:sym typeface="Wingdings" pitchFamily="2" charset="2"/>
              </a:rPr>
              <a:t> additional material</a:t>
            </a:r>
            <a:endParaRPr lang="de-DE" sz="1600" smtClean="0"/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Saturation of ferrites in &gt; 2.5T field </a:t>
            </a:r>
            <a:r>
              <a:rPr lang="de-DE" sz="1600" smtClean="0">
                <a:sym typeface="Wingdings" pitchFamily="2" charset="2"/>
              </a:rPr>
              <a:t></a:t>
            </a:r>
            <a:r>
              <a:rPr lang="de-DE" sz="1600" smtClean="0"/>
              <a:t> air-core coil</a:t>
            </a:r>
            <a:br>
              <a:rPr lang="de-DE" sz="1600" smtClean="0"/>
            </a:br>
            <a:r>
              <a:rPr lang="de-DE" sz="1600" smtClean="0"/>
              <a:t>   </a:t>
            </a:r>
            <a:r>
              <a:rPr lang="de-DE" sz="1600" smtClean="0">
                <a:sym typeface="Wingdings" pitchFamily="2" charset="2"/>
              </a:rPr>
              <a:t> massive, high resistance, radiation</a:t>
            </a:r>
          </a:p>
        </p:txBody>
      </p:sp>
      <p:grpSp>
        <p:nvGrpSpPr>
          <p:cNvPr id="2" name="Gruppieren 26"/>
          <p:cNvGrpSpPr/>
          <p:nvPr/>
        </p:nvGrpSpPr>
        <p:grpSpPr>
          <a:xfrm>
            <a:off x="467544" y="1295386"/>
            <a:ext cx="4190441" cy="1125502"/>
            <a:chOff x="525575" y="1871450"/>
            <a:chExt cx="8385654" cy="1722729"/>
          </a:xfrm>
        </p:grpSpPr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4729050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Oval 14"/>
            <p:cNvSpPr>
              <a:spLocks noChangeArrowheads="1"/>
            </p:cNvSpPr>
            <p:nvPr/>
          </p:nvSpPr>
          <p:spPr bwMode="auto">
            <a:xfrm>
              <a:off x="4967341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5205633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5443924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5909577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5909577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 rot="16200000">
              <a:off x="2821913" y="1857098"/>
              <a:ext cx="476740" cy="1009822"/>
              <a:chOff x="3072" y="1056"/>
              <a:chExt cx="192" cy="384"/>
            </a:xfrm>
          </p:grpSpPr>
          <p:sp>
            <p:nvSpPr>
              <p:cNvPr id="68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Rechteck 34"/>
            <p:cNvSpPr/>
            <p:nvPr/>
          </p:nvSpPr>
          <p:spPr>
            <a:xfrm>
              <a:off x="7396489" y="2521500"/>
              <a:ext cx="195031" cy="682610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4631534" y="2131437"/>
              <a:ext cx="1170189" cy="292547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Gewinkelte Verbindung 190"/>
            <p:cNvCxnSpPr>
              <a:stCxn id="35" idx="0"/>
              <a:endCxn id="31" idx="6"/>
            </p:cNvCxnSpPr>
            <p:nvPr/>
          </p:nvCxnSpPr>
          <p:spPr>
            <a:xfrm rot="16200000" flipV="1">
              <a:off x="6389205" y="1416699"/>
              <a:ext cx="397811" cy="1811790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winkelte Verbindung 190"/>
            <p:cNvCxnSpPr>
              <a:stCxn id="35" idx="2"/>
            </p:cNvCxnSpPr>
            <p:nvPr/>
          </p:nvCxnSpPr>
          <p:spPr>
            <a:xfrm rot="5400000">
              <a:off x="3980548" y="80721"/>
              <a:ext cx="390068" cy="6636847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>
              <a:stCxn id="28" idx="2"/>
            </p:cNvCxnSpPr>
            <p:nvPr/>
          </p:nvCxnSpPr>
          <p:spPr>
            <a:xfrm rot="10800000">
              <a:off x="3565195" y="2123689"/>
              <a:ext cx="1163855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3900543" y="2486835"/>
              <a:ext cx="476740" cy="1009822"/>
              <a:chOff x="3072" y="1056"/>
              <a:chExt cx="192" cy="384"/>
            </a:xfrm>
          </p:grpSpPr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41" name="Gerade Verbindung 40"/>
            <p:cNvCxnSpPr/>
            <p:nvPr/>
          </p:nvCxnSpPr>
          <p:spPr>
            <a:xfrm rot="5400000" flipH="1" flipV="1">
              <a:off x="5949315" y="2452680"/>
              <a:ext cx="65798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>
            <a:xfrm rot="16200000" flipV="1">
              <a:off x="5937002" y="3252868"/>
              <a:ext cx="682609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>
              <a:stCxn id="64" idx="0"/>
            </p:cNvCxnSpPr>
            <p:nvPr/>
          </p:nvCxnSpPr>
          <p:spPr>
            <a:xfrm rot="5400000" flipH="1">
              <a:off x="4199582" y="2309135"/>
              <a:ext cx="355398" cy="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>
              <a:endCxn id="65" idx="1"/>
            </p:cNvCxnSpPr>
            <p:nvPr/>
          </p:nvCxnSpPr>
          <p:spPr>
            <a:xfrm rot="16200000" flipV="1">
              <a:off x="4328527" y="3545413"/>
              <a:ext cx="97516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>
              <a:off x="1716403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1716403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7" name="Gerade Verbindung 46"/>
            <p:cNvCxnSpPr/>
            <p:nvPr/>
          </p:nvCxnSpPr>
          <p:spPr>
            <a:xfrm rot="5400000" flipH="1" flipV="1">
              <a:off x="1759832" y="2456738"/>
              <a:ext cx="650605" cy="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 rot="5400000" flipH="1" flipV="1">
              <a:off x="1743827" y="3252868"/>
              <a:ext cx="682611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Ellipse 48"/>
            <p:cNvSpPr/>
            <p:nvPr/>
          </p:nvSpPr>
          <p:spPr>
            <a:xfrm>
              <a:off x="525575" y="2540938"/>
              <a:ext cx="663172" cy="663172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Gewinkelte Verbindung 190"/>
            <p:cNvCxnSpPr/>
            <p:nvPr/>
          </p:nvCxnSpPr>
          <p:spPr>
            <a:xfrm rot="5400000" flipH="1" flipV="1">
              <a:off x="1496185" y="1485002"/>
              <a:ext cx="420163" cy="1698212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>
              <a:endCxn id="49" idx="4"/>
            </p:cNvCxnSpPr>
            <p:nvPr/>
          </p:nvCxnSpPr>
          <p:spPr>
            <a:xfrm rot="5400000" flipH="1" flipV="1">
              <a:off x="662125" y="3399143"/>
              <a:ext cx="390068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2" name="Object 3"/>
            <p:cNvGraphicFramePr>
              <a:graphicFrameLocks noChangeAspect="1"/>
            </p:cNvGraphicFramePr>
            <p:nvPr/>
          </p:nvGraphicFramePr>
          <p:xfrm>
            <a:off x="645622" y="2660193"/>
            <a:ext cx="400343" cy="447098"/>
          </p:xfrm>
          <a:graphic>
            <a:graphicData uri="http://schemas.openxmlformats.org/presentationml/2006/ole">
              <p:oleObj spid="_x0000_s223234" name="Equation" r:id="rId4" imgW="215640" imgH="241200" progId="">
                <p:embed/>
              </p:oleObj>
            </a:graphicData>
          </a:graphic>
        </p:graphicFrame>
        <p:graphicFrame>
          <p:nvGraphicFramePr>
            <p:cNvPr id="53" name="Object 3"/>
            <p:cNvGraphicFramePr>
              <a:graphicFrameLocks noChangeAspect="1"/>
            </p:cNvGraphicFramePr>
            <p:nvPr/>
          </p:nvGraphicFramePr>
          <p:xfrm>
            <a:off x="7591521" y="2660185"/>
            <a:ext cx="637098" cy="446402"/>
          </p:xfrm>
          <a:graphic>
            <a:graphicData uri="http://schemas.openxmlformats.org/presentationml/2006/ole">
              <p:oleObj spid="_x0000_s223235" name="Equation" r:id="rId5" imgW="342720" imgH="241200" progId="">
                <p:embed/>
              </p:oleObj>
            </a:graphicData>
          </a:graphic>
        </p:graphicFrame>
        <p:graphicFrame>
          <p:nvGraphicFramePr>
            <p:cNvPr id="54" name="Object 3"/>
            <p:cNvGraphicFramePr>
              <a:graphicFrameLocks noChangeAspect="1"/>
            </p:cNvGraphicFramePr>
            <p:nvPr/>
          </p:nvGraphicFramePr>
          <p:xfrm>
            <a:off x="5064779" y="2224617"/>
            <a:ext cx="281710" cy="327218"/>
          </p:xfrm>
          <a:graphic>
            <a:graphicData uri="http://schemas.openxmlformats.org/presentationml/2006/ole">
              <p:oleObj spid="_x0000_s223236" name="Equation" r:id="rId6" imgW="152280" imgH="177480" progId="">
                <p:embed/>
              </p:oleObj>
            </a:graphicData>
          </a:graphic>
        </p:graphicFrame>
        <p:graphicFrame>
          <p:nvGraphicFramePr>
            <p:cNvPr id="55" name="Object 3"/>
            <p:cNvGraphicFramePr>
              <a:graphicFrameLocks noChangeAspect="1"/>
            </p:cNvGraphicFramePr>
            <p:nvPr/>
          </p:nvGraphicFramePr>
          <p:xfrm>
            <a:off x="3428694" y="2166109"/>
            <a:ext cx="305546" cy="444234"/>
          </p:xfrm>
          <a:graphic>
            <a:graphicData uri="http://schemas.openxmlformats.org/presentationml/2006/ole">
              <p:oleObj spid="_x0000_s223237" name="Equation" r:id="rId7" imgW="164880" imgH="241200" progId="">
                <p:embed/>
              </p:oleObj>
            </a:graphicData>
          </a:graphic>
        </p:graphicFrame>
        <p:graphicFrame>
          <p:nvGraphicFramePr>
            <p:cNvPr id="56" name="Object 3"/>
            <p:cNvGraphicFramePr>
              <a:graphicFrameLocks noChangeAspect="1"/>
            </p:cNvGraphicFramePr>
            <p:nvPr/>
          </p:nvGraphicFramePr>
          <p:xfrm>
            <a:off x="4399666" y="3147759"/>
            <a:ext cx="329384" cy="444236"/>
          </p:xfrm>
          <a:graphic>
            <a:graphicData uri="http://schemas.openxmlformats.org/presentationml/2006/ole">
              <p:oleObj spid="_x0000_s223238" name="Equation" r:id="rId8" imgW="177480" imgH="241200" progId="">
                <p:embed/>
              </p:oleObj>
            </a:graphicData>
          </a:graphic>
        </p:graphicFrame>
        <p:sp>
          <p:nvSpPr>
            <p:cNvPr id="57" name="Bogen 56"/>
            <p:cNvSpPr/>
            <p:nvPr/>
          </p:nvSpPr>
          <p:spPr>
            <a:xfrm>
              <a:off x="7155946" y="2120776"/>
              <a:ext cx="1222193" cy="1473397"/>
            </a:xfrm>
            <a:prstGeom prst="arc">
              <a:avLst>
                <a:gd name="adj1" fmla="val 16200000"/>
                <a:gd name="adj2" fmla="val 5386373"/>
              </a:avLst>
            </a:prstGeom>
            <a:ln w="63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8" name="Object 3"/>
            <p:cNvGraphicFramePr>
              <a:graphicFrameLocks noChangeAspect="1"/>
            </p:cNvGraphicFramePr>
            <p:nvPr/>
          </p:nvGraphicFramePr>
          <p:xfrm>
            <a:off x="8414987" y="2660185"/>
            <a:ext cx="496242" cy="446402"/>
          </p:xfrm>
          <a:graphic>
            <a:graphicData uri="http://schemas.openxmlformats.org/presentationml/2006/ole">
              <p:oleObj spid="_x0000_s223239" name="Equation" r:id="rId9" imgW="266400" imgH="241200" progId="">
                <p:embed/>
              </p:oleObj>
            </a:graphicData>
          </a:graphic>
        </p:graphicFrame>
        <p:graphicFrame>
          <p:nvGraphicFramePr>
            <p:cNvPr id="59" name="Object 3"/>
            <p:cNvGraphicFramePr>
              <a:graphicFrameLocks noChangeAspect="1"/>
            </p:cNvGraphicFramePr>
            <p:nvPr/>
          </p:nvGraphicFramePr>
          <p:xfrm>
            <a:off x="2871774" y="2564844"/>
            <a:ext cx="374892" cy="444234"/>
          </p:xfrm>
          <a:graphic>
            <a:graphicData uri="http://schemas.openxmlformats.org/presentationml/2006/ole">
              <p:oleObj spid="_x0000_s223240" name="Equation" r:id="rId10" imgW="203040" imgH="241200" progId="">
                <p:embed/>
              </p:oleObj>
            </a:graphicData>
          </a:graphic>
        </p:graphicFrame>
      </p:grpSp>
      <p:sp>
        <p:nvSpPr>
          <p:cNvPr id="180" name="Textfeld 179"/>
          <p:cNvSpPr txBox="1"/>
          <p:nvPr/>
        </p:nvSpPr>
        <p:spPr>
          <a:xfrm>
            <a:off x="2627784" y="90872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de-DE" b="1" baseline="-25000" smtClean="0">
                <a:solidFill>
                  <a:schemeClr val="accent3">
                    <a:lumMod val="75000"/>
                  </a:schemeClr>
                </a:solidFill>
              </a:rPr>
              <a:t>L</a:t>
            </a:r>
            <a:endParaRPr lang="de-DE" b="1" baseline="-250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2" name="Textfeld 181"/>
          <p:cNvSpPr txBox="1"/>
          <p:nvPr/>
        </p:nvSpPr>
        <p:spPr>
          <a:xfrm>
            <a:off x="2627784" y="1772816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33CC"/>
                </a:solidFill>
              </a:rPr>
              <a:t>U</a:t>
            </a:r>
            <a:r>
              <a:rPr lang="de-DE" b="1" baseline="-25000" smtClean="0">
                <a:solidFill>
                  <a:srgbClr val="FF33CC"/>
                </a:solidFill>
              </a:rPr>
              <a:t>L</a:t>
            </a:r>
            <a:endParaRPr lang="de-DE" b="1" baseline="-25000">
              <a:solidFill>
                <a:srgbClr val="FF33CC"/>
              </a:solidFill>
            </a:endParaRPr>
          </a:p>
        </p:txBody>
      </p:sp>
      <p:cxnSp>
        <p:nvCxnSpPr>
          <p:cNvPr id="184" name="Gerade Verbindung 183"/>
          <p:cNvCxnSpPr/>
          <p:nvPr/>
        </p:nvCxnSpPr>
        <p:spPr>
          <a:xfrm>
            <a:off x="2411760" y="1484784"/>
            <a:ext cx="288032" cy="360040"/>
          </a:xfrm>
          <a:prstGeom prst="line">
            <a:avLst/>
          </a:prstGeom>
          <a:ln w="254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Gerade Verbindung 184"/>
          <p:cNvCxnSpPr/>
          <p:nvPr/>
        </p:nvCxnSpPr>
        <p:spPr>
          <a:xfrm flipH="1">
            <a:off x="2411760" y="2060848"/>
            <a:ext cx="360040" cy="360040"/>
          </a:xfrm>
          <a:prstGeom prst="line">
            <a:avLst/>
          </a:prstGeom>
          <a:ln w="254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200"/>
          <p:cNvGrpSpPr/>
          <p:nvPr/>
        </p:nvGrpSpPr>
        <p:grpSpPr>
          <a:xfrm>
            <a:off x="251520" y="2884109"/>
            <a:ext cx="4606043" cy="1192963"/>
            <a:chOff x="251520" y="2884109"/>
            <a:chExt cx="4606043" cy="1192963"/>
          </a:xfrm>
        </p:grpSpPr>
        <p:grpSp>
          <p:nvGrpSpPr>
            <p:cNvPr id="6" name="Gruppieren 75"/>
            <p:cNvGrpSpPr/>
            <p:nvPr/>
          </p:nvGrpSpPr>
          <p:grpSpPr>
            <a:xfrm>
              <a:off x="251520" y="3140968"/>
              <a:ext cx="2304256" cy="909478"/>
              <a:chOff x="525575" y="1871450"/>
              <a:chExt cx="8385654" cy="1722729"/>
            </a:xfrm>
          </p:grpSpPr>
          <p:sp>
            <p:nvSpPr>
              <p:cNvPr id="77" name="Oval 13"/>
              <p:cNvSpPr>
                <a:spLocks noChangeArrowheads="1"/>
              </p:cNvSpPr>
              <p:nvPr/>
            </p:nvSpPr>
            <p:spPr bwMode="auto">
              <a:xfrm>
                <a:off x="4729050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8" name="Oval 14"/>
              <p:cNvSpPr>
                <a:spLocks noChangeArrowheads="1"/>
              </p:cNvSpPr>
              <p:nvPr/>
            </p:nvSpPr>
            <p:spPr bwMode="auto">
              <a:xfrm>
                <a:off x="4967341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9" name="Oval 15"/>
              <p:cNvSpPr>
                <a:spLocks noChangeArrowheads="1"/>
              </p:cNvSpPr>
              <p:nvPr/>
            </p:nvSpPr>
            <p:spPr bwMode="auto">
              <a:xfrm>
                <a:off x="5205633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0" name="Oval 16"/>
              <p:cNvSpPr>
                <a:spLocks noChangeArrowheads="1"/>
              </p:cNvSpPr>
              <p:nvPr/>
            </p:nvSpPr>
            <p:spPr bwMode="auto">
              <a:xfrm>
                <a:off x="5443924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Line 32"/>
              <p:cNvSpPr>
                <a:spLocks noChangeShapeType="1"/>
              </p:cNvSpPr>
              <p:nvPr/>
            </p:nvSpPr>
            <p:spPr bwMode="auto">
              <a:xfrm>
                <a:off x="5909577" y="2781671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33"/>
              <p:cNvSpPr>
                <a:spLocks noChangeShapeType="1"/>
              </p:cNvSpPr>
              <p:nvPr/>
            </p:nvSpPr>
            <p:spPr bwMode="auto">
              <a:xfrm>
                <a:off x="5909577" y="2911563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 rot="16200000">
                <a:off x="2821913" y="1857098"/>
                <a:ext cx="476740" cy="1009822"/>
                <a:chOff x="3072" y="1056"/>
                <a:chExt cx="192" cy="384"/>
              </a:xfrm>
            </p:grpSpPr>
            <p:sp>
              <p:nvSpPr>
                <p:cNvPr id="117" name="Line 19"/>
                <p:cNvSpPr>
                  <a:spLocks noChangeShapeType="1"/>
                </p:cNvSpPr>
                <p:nvPr/>
              </p:nvSpPr>
              <p:spPr bwMode="auto">
                <a:xfrm>
                  <a:off x="3120" y="1104"/>
                  <a:ext cx="0" cy="288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Line 20"/>
                <p:cNvSpPr>
                  <a:spLocks noChangeShapeType="1"/>
                </p:cNvSpPr>
                <p:nvPr/>
              </p:nvSpPr>
              <p:spPr bwMode="auto">
                <a:xfrm>
                  <a:off x="3072" y="1152"/>
                  <a:ext cx="0" cy="192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0" y="1152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120" y="1344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23"/>
                <p:cNvSpPr>
                  <a:spLocks noChangeShapeType="1"/>
                </p:cNvSpPr>
                <p:nvPr/>
              </p:nvSpPr>
              <p:spPr bwMode="auto">
                <a:xfrm>
                  <a:off x="3264" y="1056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1344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120" y="1248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248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4" name="Rechteck 83"/>
              <p:cNvSpPr/>
              <p:nvPr/>
            </p:nvSpPr>
            <p:spPr>
              <a:xfrm>
                <a:off x="7396489" y="2521500"/>
                <a:ext cx="195031" cy="682610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hteck 84"/>
              <p:cNvSpPr/>
              <p:nvPr/>
            </p:nvSpPr>
            <p:spPr>
              <a:xfrm>
                <a:off x="4631534" y="2131437"/>
                <a:ext cx="1170189" cy="292547"/>
              </a:xfrm>
              <a:prstGeom prst="rect">
                <a:avLst/>
              </a:prstGeom>
              <a:solidFill>
                <a:schemeClr val="bg1"/>
              </a:solidFill>
              <a:ln w="190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Gewinkelte Verbindung 190"/>
              <p:cNvCxnSpPr>
                <a:stCxn id="84" idx="0"/>
                <a:endCxn id="80" idx="6"/>
              </p:cNvCxnSpPr>
              <p:nvPr/>
            </p:nvCxnSpPr>
            <p:spPr>
              <a:xfrm rot="16200000" flipV="1">
                <a:off x="6389205" y="1416699"/>
                <a:ext cx="397811" cy="1811790"/>
              </a:xfrm>
              <a:prstGeom prst="bentConnector2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winkelte Verbindung 190"/>
              <p:cNvCxnSpPr>
                <a:stCxn id="84" idx="2"/>
              </p:cNvCxnSpPr>
              <p:nvPr/>
            </p:nvCxnSpPr>
            <p:spPr>
              <a:xfrm rot="5400000">
                <a:off x="3980548" y="80721"/>
                <a:ext cx="390068" cy="6636847"/>
              </a:xfrm>
              <a:prstGeom prst="bentConnector2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87"/>
              <p:cNvCxnSpPr>
                <a:stCxn id="77" idx="2"/>
              </p:cNvCxnSpPr>
              <p:nvPr/>
            </p:nvCxnSpPr>
            <p:spPr>
              <a:xfrm rot="10800000">
                <a:off x="3565195" y="2123689"/>
                <a:ext cx="1163855" cy="1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3900543" y="2486835"/>
                <a:ext cx="476740" cy="1009822"/>
                <a:chOff x="3072" y="1056"/>
                <a:chExt cx="192" cy="384"/>
              </a:xfrm>
            </p:grpSpPr>
            <p:sp>
              <p:nvSpPr>
                <p:cNvPr id="109" name="Line 19"/>
                <p:cNvSpPr>
                  <a:spLocks noChangeShapeType="1"/>
                </p:cNvSpPr>
                <p:nvPr/>
              </p:nvSpPr>
              <p:spPr bwMode="auto">
                <a:xfrm>
                  <a:off x="3120" y="1104"/>
                  <a:ext cx="0" cy="288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20"/>
                <p:cNvSpPr>
                  <a:spLocks noChangeShapeType="1"/>
                </p:cNvSpPr>
                <p:nvPr/>
              </p:nvSpPr>
              <p:spPr bwMode="auto">
                <a:xfrm>
                  <a:off x="3072" y="1152"/>
                  <a:ext cx="0" cy="192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0" y="1152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120" y="1344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3264" y="1056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1344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120" y="1248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248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90" name="Gerade Verbindung 89"/>
              <p:cNvCxnSpPr/>
              <p:nvPr/>
            </p:nvCxnSpPr>
            <p:spPr>
              <a:xfrm rot="5400000" flipH="1" flipV="1">
                <a:off x="5949315" y="2452680"/>
                <a:ext cx="657982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/>
              <p:cNvCxnSpPr/>
              <p:nvPr/>
            </p:nvCxnSpPr>
            <p:spPr>
              <a:xfrm rot="16200000" flipV="1">
                <a:off x="5937002" y="3252868"/>
                <a:ext cx="682609" cy="1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/>
              <p:cNvCxnSpPr>
                <a:stCxn id="113" idx="0"/>
              </p:cNvCxnSpPr>
              <p:nvPr/>
            </p:nvCxnSpPr>
            <p:spPr>
              <a:xfrm rot="5400000" flipH="1">
                <a:off x="4199582" y="2309135"/>
                <a:ext cx="355398" cy="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92"/>
              <p:cNvCxnSpPr>
                <a:endCxn id="114" idx="1"/>
              </p:cNvCxnSpPr>
              <p:nvPr/>
            </p:nvCxnSpPr>
            <p:spPr>
              <a:xfrm rot="16200000" flipV="1">
                <a:off x="4328527" y="3545413"/>
                <a:ext cx="97516" cy="1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Line 32"/>
              <p:cNvSpPr>
                <a:spLocks noChangeShapeType="1"/>
              </p:cNvSpPr>
              <p:nvPr/>
            </p:nvSpPr>
            <p:spPr bwMode="auto">
              <a:xfrm>
                <a:off x="1716403" y="2781671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33"/>
              <p:cNvSpPr>
                <a:spLocks noChangeShapeType="1"/>
              </p:cNvSpPr>
              <p:nvPr/>
            </p:nvSpPr>
            <p:spPr bwMode="auto">
              <a:xfrm>
                <a:off x="1716403" y="2911563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96" name="Gerade Verbindung 95"/>
              <p:cNvCxnSpPr/>
              <p:nvPr/>
            </p:nvCxnSpPr>
            <p:spPr>
              <a:xfrm rot="5400000" flipH="1" flipV="1">
                <a:off x="1759832" y="2456738"/>
                <a:ext cx="650605" cy="5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96"/>
              <p:cNvCxnSpPr/>
              <p:nvPr/>
            </p:nvCxnSpPr>
            <p:spPr>
              <a:xfrm rot="5400000" flipH="1" flipV="1">
                <a:off x="1743827" y="3252868"/>
                <a:ext cx="682611" cy="3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97"/>
              <p:cNvSpPr/>
              <p:nvPr/>
            </p:nvSpPr>
            <p:spPr>
              <a:xfrm>
                <a:off x="525575" y="2540938"/>
                <a:ext cx="663172" cy="663172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Gewinkelte Verbindung 190"/>
              <p:cNvCxnSpPr/>
              <p:nvPr/>
            </p:nvCxnSpPr>
            <p:spPr>
              <a:xfrm rot="5400000" flipH="1" flipV="1">
                <a:off x="1496185" y="1485002"/>
                <a:ext cx="420163" cy="1698212"/>
              </a:xfrm>
              <a:prstGeom prst="bentConnector2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/>
              <p:cNvCxnSpPr>
                <a:endCxn id="98" idx="4"/>
              </p:cNvCxnSpPr>
              <p:nvPr/>
            </p:nvCxnSpPr>
            <p:spPr>
              <a:xfrm rot="5400000" flipH="1" flipV="1">
                <a:off x="662125" y="3399143"/>
                <a:ext cx="390068" cy="3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01" name="Object 3"/>
              <p:cNvGraphicFramePr>
                <a:graphicFrameLocks noChangeAspect="1"/>
              </p:cNvGraphicFramePr>
              <p:nvPr/>
            </p:nvGraphicFramePr>
            <p:xfrm>
              <a:off x="645622" y="2660193"/>
              <a:ext cx="400343" cy="447098"/>
            </p:xfrm>
            <a:graphic>
              <a:graphicData uri="http://schemas.openxmlformats.org/presentationml/2006/ole">
                <p:oleObj spid="_x0000_s223241" name="Equation" r:id="rId11" imgW="215640" imgH="241200" progId="">
                  <p:embed/>
                </p:oleObj>
              </a:graphicData>
            </a:graphic>
          </p:graphicFrame>
          <p:graphicFrame>
            <p:nvGraphicFramePr>
              <p:cNvPr id="102" name="Object 3"/>
              <p:cNvGraphicFramePr>
                <a:graphicFrameLocks noChangeAspect="1"/>
              </p:cNvGraphicFramePr>
              <p:nvPr/>
            </p:nvGraphicFramePr>
            <p:xfrm>
              <a:off x="7591521" y="2660185"/>
              <a:ext cx="637098" cy="446402"/>
            </p:xfrm>
            <a:graphic>
              <a:graphicData uri="http://schemas.openxmlformats.org/presentationml/2006/ole">
                <p:oleObj spid="_x0000_s223242" name="Equation" r:id="rId12" imgW="342720" imgH="241200" progId="">
                  <p:embed/>
                </p:oleObj>
              </a:graphicData>
            </a:graphic>
          </p:graphicFrame>
          <p:graphicFrame>
            <p:nvGraphicFramePr>
              <p:cNvPr id="103" name="Object 3"/>
              <p:cNvGraphicFramePr>
                <a:graphicFrameLocks noChangeAspect="1"/>
              </p:cNvGraphicFramePr>
              <p:nvPr/>
            </p:nvGraphicFramePr>
            <p:xfrm>
              <a:off x="5064779" y="2224617"/>
              <a:ext cx="281710" cy="327218"/>
            </p:xfrm>
            <a:graphic>
              <a:graphicData uri="http://schemas.openxmlformats.org/presentationml/2006/ole">
                <p:oleObj spid="_x0000_s223243" name="Equation" r:id="rId13" imgW="152280" imgH="177480" progId="">
                  <p:embed/>
                </p:oleObj>
              </a:graphicData>
            </a:graphic>
          </p:graphicFrame>
          <p:graphicFrame>
            <p:nvGraphicFramePr>
              <p:cNvPr id="104" name="Object 3"/>
              <p:cNvGraphicFramePr>
                <a:graphicFrameLocks noChangeAspect="1"/>
              </p:cNvGraphicFramePr>
              <p:nvPr/>
            </p:nvGraphicFramePr>
            <p:xfrm>
              <a:off x="3428694" y="2166109"/>
              <a:ext cx="305546" cy="444234"/>
            </p:xfrm>
            <a:graphic>
              <a:graphicData uri="http://schemas.openxmlformats.org/presentationml/2006/ole">
                <p:oleObj spid="_x0000_s223244" name="Equation" r:id="rId14" imgW="164880" imgH="241200" progId="">
                  <p:embed/>
                </p:oleObj>
              </a:graphicData>
            </a:graphic>
          </p:graphicFrame>
          <p:graphicFrame>
            <p:nvGraphicFramePr>
              <p:cNvPr id="105" name="Object 3"/>
              <p:cNvGraphicFramePr>
                <a:graphicFrameLocks noChangeAspect="1"/>
              </p:cNvGraphicFramePr>
              <p:nvPr/>
            </p:nvGraphicFramePr>
            <p:xfrm>
              <a:off x="4399666" y="3147759"/>
              <a:ext cx="329384" cy="444236"/>
            </p:xfrm>
            <a:graphic>
              <a:graphicData uri="http://schemas.openxmlformats.org/presentationml/2006/ole">
                <p:oleObj spid="_x0000_s223245" name="Equation" r:id="rId15" imgW="177480" imgH="241200" progId="">
                  <p:embed/>
                </p:oleObj>
              </a:graphicData>
            </a:graphic>
          </p:graphicFrame>
          <p:sp>
            <p:nvSpPr>
              <p:cNvPr id="106" name="Bogen 105"/>
              <p:cNvSpPr/>
              <p:nvPr/>
            </p:nvSpPr>
            <p:spPr>
              <a:xfrm>
                <a:off x="7155946" y="2120776"/>
                <a:ext cx="1222193" cy="1473397"/>
              </a:xfrm>
              <a:prstGeom prst="arc">
                <a:avLst>
                  <a:gd name="adj1" fmla="val 16200000"/>
                  <a:gd name="adj2" fmla="val 5386373"/>
                </a:avLst>
              </a:prstGeom>
              <a:ln w="6350" cap="rnd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07" name="Object 3"/>
              <p:cNvGraphicFramePr>
                <a:graphicFrameLocks noChangeAspect="1"/>
              </p:cNvGraphicFramePr>
              <p:nvPr/>
            </p:nvGraphicFramePr>
            <p:xfrm>
              <a:off x="8414987" y="2660185"/>
              <a:ext cx="496242" cy="446402"/>
            </p:xfrm>
            <a:graphic>
              <a:graphicData uri="http://schemas.openxmlformats.org/presentationml/2006/ole">
                <p:oleObj spid="_x0000_s223246" name="Equation" r:id="rId16" imgW="266400" imgH="241200" progId="">
                  <p:embed/>
                </p:oleObj>
              </a:graphicData>
            </a:graphic>
          </p:graphicFrame>
          <p:graphicFrame>
            <p:nvGraphicFramePr>
              <p:cNvPr id="108" name="Object 3"/>
              <p:cNvGraphicFramePr>
                <a:graphicFrameLocks noChangeAspect="1"/>
              </p:cNvGraphicFramePr>
              <p:nvPr/>
            </p:nvGraphicFramePr>
            <p:xfrm>
              <a:off x="2871774" y="2564844"/>
              <a:ext cx="374892" cy="444234"/>
            </p:xfrm>
            <a:graphic>
              <a:graphicData uri="http://schemas.openxmlformats.org/presentationml/2006/ole">
                <p:oleObj spid="_x0000_s223247" name="Equation" r:id="rId17" imgW="203040" imgH="241200" progId="">
                  <p:embed/>
                </p:oleObj>
              </a:graphicData>
            </a:graphic>
          </p:graphicFrame>
        </p:grpSp>
        <p:grpSp>
          <p:nvGrpSpPr>
            <p:cNvPr id="9" name="Gruppieren 124"/>
            <p:cNvGrpSpPr/>
            <p:nvPr/>
          </p:nvGrpSpPr>
          <p:grpSpPr>
            <a:xfrm>
              <a:off x="2699792" y="3140968"/>
              <a:ext cx="2157771" cy="909478"/>
              <a:chOff x="525575" y="1871450"/>
              <a:chExt cx="7852564" cy="1722729"/>
            </a:xfrm>
          </p:grpSpPr>
          <p:sp>
            <p:nvSpPr>
              <p:cNvPr id="126" name="Oval 13"/>
              <p:cNvSpPr>
                <a:spLocks noChangeArrowheads="1"/>
              </p:cNvSpPr>
              <p:nvPr/>
            </p:nvSpPr>
            <p:spPr bwMode="auto">
              <a:xfrm>
                <a:off x="4729050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7" name="Oval 14"/>
              <p:cNvSpPr>
                <a:spLocks noChangeArrowheads="1"/>
              </p:cNvSpPr>
              <p:nvPr/>
            </p:nvSpPr>
            <p:spPr bwMode="auto">
              <a:xfrm>
                <a:off x="4967341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8" name="Oval 15"/>
              <p:cNvSpPr>
                <a:spLocks noChangeArrowheads="1"/>
              </p:cNvSpPr>
              <p:nvPr/>
            </p:nvSpPr>
            <p:spPr bwMode="auto">
              <a:xfrm>
                <a:off x="5205633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9" name="Oval 16"/>
              <p:cNvSpPr>
                <a:spLocks noChangeArrowheads="1"/>
              </p:cNvSpPr>
              <p:nvPr/>
            </p:nvSpPr>
            <p:spPr bwMode="auto">
              <a:xfrm>
                <a:off x="5443924" y="1871450"/>
                <a:ext cx="238291" cy="504478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" name="Line 32"/>
              <p:cNvSpPr>
                <a:spLocks noChangeShapeType="1"/>
              </p:cNvSpPr>
              <p:nvPr/>
            </p:nvSpPr>
            <p:spPr bwMode="auto">
              <a:xfrm>
                <a:off x="5909577" y="2781671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33"/>
              <p:cNvSpPr>
                <a:spLocks noChangeShapeType="1"/>
              </p:cNvSpPr>
              <p:nvPr/>
            </p:nvSpPr>
            <p:spPr bwMode="auto">
              <a:xfrm>
                <a:off x="5909577" y="2911563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18"/>
              <p:cNvGrpSpPr>
                <a:grpSpLocks/>
              </p:cNvGrpSpPr>
              <p:nvPr/>
            </p:nvGrpSpPr>
            <p:grpSpPr bwMode="auto">
              <a:xfrm rot="16200000">
                <a:off x="2821913" y="1857098"/>
                <a:ext cx="476740" cy="1009822"/>
                <a:chOff x="3072" y="1056"/>
                <a:chExt cx="192" cy="384"/>
              </a:xfrm>
            </p:grpSpPr>
            <p:sp>
              <p:nvSpPr>
                <p:cNvPr id="166" name="Line 19"/>
                <p:cNvSpPr>
                  <a:spLocks noChangeShapeType="1"/>
                </p:cNvSpPr>
                <p:nvPr/>
              </p:nvSpPr>
              <p:spPr bwMode="auto">
                <a:xfrm>
                  <a:off x="3120" y="1104"/>
                  <a:ext cx="0" cy="288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Line 20"/>
                <p:cNvSpPr>
                  <a:spLocks noChangeShapeType="1"/>
                </p:cNvSpPr>
                <p:nvPr/>
              </p:nvSpPr>
              <p:spPr bwMode="auto">
                <a:xfrm>
                  <a:off x="3072" y="1152"/>
                  <a:ext cx="0" cy="192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0" y="1152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120" y="1344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Line 23"/>
                <p:cNvSpPr>
                  <a:spLocks noChangeShapeType="1"/>
                </p:cNvSpPr>
                <p:nvPr/>
              </p:nvSpPr>
              <p:spPr bwMode="auto">
                <a:xfrm>
                  <a:off x="3264" y="1056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1344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120" y="1248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248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3" name="Rechteck 132"/>
              <p:cNvSpPr/>
              <p:nvPr/>
            </p:nvSpPr>
            <p:spPr>
              <a:xfrm>
                <a:off x="7396489" y="2521500"/>
                <a:ext cx="195031" cy="682610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hteck 133"/>
              <p:cNvSpPr/>
              <p:nvPr/>
            </p:nvSpPr>
            <p:spPr>
              <a:xfrm>
                <a:off x="4631534" y="2131437"/>
                <a:ext cx="1170189" cy="292547"/>
              </a:xfrm>
              <a:prstGeom prst="rect">
                <a:avLst/>
              </a:prstGeom>
              <a:solidFill>
                <a:schemeClr val="bg1"/>
              </a:solidFill>
              <a:ln w="190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Gewinkelte Verbindung 190"/>
              <p:cNvCxnSpPr>
                <a:stCxn id="133" idx="0"/>
                <a:endCxn id="129" idx="6"/>
              </p:cNvCxnSpPr>
              <p:nvPr/>
            </p:nvCxnSpPr>
            <p:spPr>
              <a:xfrm rot="16200000" flipV="1">
                <a:off x="6389205" y="1416699"/>
                <a:ext cx="397811" cy="1811790"/>
              </a:xfrm>
              <a:prstGeom prst="bentConnector2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winkelte Verbindung 190"/>
              <p:cNvCxnSpPr>
                <a:stCxn id="133" idx="2"/>
              </p:cNvCxnSpPr>
              <p:nvPr/>
            </p:nvCxnSpPr>
            <p:spPr>
              <a:xfrm rot="5400000">
                <a:off x="3980548" y="80721"/>
                <a:ext cx="390068" cy="6636847"/>
              </a:xfrm>
              <a:prstGeom prst="bentConnector2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Gerade Verbindung 136"/>
              <p:cNvCxnSpPr>
                <a:stCxn id="126" idx="2"/>
              </p:cNvCxnSpPr>
              <p:nvPr/>
            </p:nvCxnSpPr>
            <p:spPr>
              <a:xfrm rot="10800000">
                <a:off x="3565195" y="2123689"/>
                <a:ext cx="1163855" cy="1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8"/>
              <p:cNvGrpSpPr>
                <a:grpSpLocks/>
              </p:cNvGrpSpPr>
              <p:nvPr/>
            </p:nvGrpSpPr>
            <p:grpSpPr bwMode="auto">
              <a:xfrm>
                <a:off x="3900543" y="2486835"/>
                <a:ext cx="476740" cy="1009822"/>
                <a:chOff x="3072" y="1056"/>
                <a:chExt cx="192" cy="384"/>
              </a:xfrm>
            </p:grpSpPr>
            <p:sp>
              <p:nvSpPr>
                <p:cNvPr id="158" name="Line 19"/>
                <p:cNvSpPr>
                  <a:spLocks noChangeShapeType="1"/>
                </p:cNvSpPr>
                <p:nvPr/>
              </p:nvSpPr>
              <p:spPr bwMode="auto">
                <a:xfrm>
                  <a:off x="3120" y="1104"/>
                  <a:ext cx="0" cy="288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Line 20"/>
                <p:cNvSpPr>
                  <a:spLocks noChangeShapeType="1"/>
                </p:cNvSpPr>
                <p:nvPr/>
              </p:nvSpPr>
              <p:spPr bwMode="auto">
                <a:xfrm>
                  <a:off x="3072" y="1152"/>
                  <a:ext cx="0" cy="192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0" y="1152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120" y="1344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Line 23"/>
                <p:cNvSpPr>
                  <a:spLocks noChangeShapeType="1"/>
                </p:cNvSpPr>
                <p:nvPr/>
              </p:nvSpPr>
              <p:spPr bwMode="auto">
                <a:xfrm>
                  <a:off x="3264" y="1056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1344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120" y="1248"/>
                  <a:ext cx="144" cy="0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248"/>
                  <a:ext cx="0" cy="96"/>
                </a:xfrm>
                <a:prstGeom prst="line">
                  <a:avLst/>
                </a:prstGeom>
                <a:noFill/>
                <a:ln w="190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139" name="Gerade Verbindung 138"/>
              <p:cNvCxnSpPr/>
              <p:nvPr/>
            </p:nvCxnSpPr>
            <p:spPr>
              <a:xfrm rot="5400000" flipH="1" flipV="1">
                <a:off x="5949315" y="2452680"/>
                <a:ext cx="657982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Gerade Verbindung 139"/>
              <p:cNvCxnSpPr/>
              <p:nvPr/>
            </p:nvCxnSpPr>
            <p:spPr>
              <a:xfrm rot="16200000" flipV="1">
                <a:off x="5937002" y="3252868"/>
                <a:ext cx="682609" cy="1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 Verbindung 140"/>
              <p:cNvCxnSpPr>
                <a:stCxn id="162" idx="0"/>
              </p:cNvCxnSpPr>
              <p:nvPr/>
            </p:nvCxnSpPr>
            <p:spPr>
              <a:xfrm rot="5400000" flipH="1">
                <a:off x="4199582" y="2309135"/>
                <a:ext cx="355398" cy="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Gerade Verbindung 141"/>
              <p:cNvCxnSpPr>
                <a:endCxn id="163" idx="1"/>
              </p:cNvCxnSpPr>
              <p:nvPr/>
            </p:nvCxnSpPr>
            <p:spPr>
              <a:xfrm rot="16200000" flipV="1">
                <a:off x="4328527" y="3545413"/>
                <a:ext cx="97516" cy="1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Line 32"/>
              <p:cNvSpPr>
                <a:spLocks noChangeShapeType="1"/>
              </p:cNvSpPr>
              <p:nvPr/>
            </p:nvSpPr>
            <p:spPr bwMode="auto">
              <a:xfrm>
                <a:off x="1716403" y="2781671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33"/>
              <p:cNvSpPr>
                <a:spLocks noChangeShapeType="1"/>
              </p:cNvSpPr>
              <p:nvPr/>
            </p:nvSpPr>
            <p:spPr bwMode="auto">
              <a:xfrm>
                <a:off x="1716403" y="2911563"/>
                <a:ext cx="717277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45" name="Gerade Verbindung 144"/>
              <p:cNvCxnSpPr/>
              <p:nvPr/>
            </p:nvCxnSpPr>
            <p:spPr>
              <a:xfrm rot="5400000" flipH="1" flipV="1">
                <a:off x="1759832" y="2456738"/>
                <a:ext cx="650605" cy="5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Gerade Verbindung 145"/>
              <p:cNvCxnSpPr/>
              <p:nvPr/>
            </p:nvCxnSpPr>
            <p:spPr>
              <a:xfrm rot="5400000" flipH="1" flipV="1">
                <a:off x="1743827" y="3252868"/>
                <a:ext cx="682611" cy="3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Ellipse 146"/>
              <p:cNvSpPr/>
              <p:nvPr/>
            </p:nvSpPr>
            <p:spPr>
              <a:xfrm>
                <a:off x="525575" y="2540938"/>
                <a:ext cx="663172" cy="663172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8" name="Gewinkelte Verbindung 190"/>
              <p:cNvCxnSpPr/>
              <p:nvPr/>
            </p:nvCxnSpPr>
            <p:spPr>
              <a:xfrm rot="5400000" flipH="1" flipV="1">
                <a:off x="1496185" y="1485002"/>
                <a:ext cx="420163" cy="1698212"/>
              </a:xfrm>
              <a:prstGeom prst="bentConnector2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Gerade Verbindung 148"/>
              <p:cNvCxnSpPr>
                <a:endCxn id="147" idx="4"/>
              </p:cNvCxnSpPr>
              <p:nvPr/>
            </p:nvCxnSpPr>
            <p:spPr>
              <a:xfrm rot="5400000" flipH="1" flipV="1">
                <a:off x="662125" y="3399143"/>
                <a:ext cx="390068" cy="3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50" name="Object 3"/>
              <p:cNvGraphicFramePr>
                <a:graphicFrameLocks noChangeAspect="1"/>
              </p:cNvGraphicFramePr>
              <p:nvPr/>
            </p:nvGraphicFramePr>
            <p:xfrm>
              <a:off x="645622" y="2660193"/>
              <a:ext cx="400343" cy="447098"/>
            </p:xfrm>
            <a:graphic>
              <a:graphicData uri="http://schemas.openxmlformats.org/presentationml/2006/ole">
                <p:oleObj spid="_x0000_s223248" name="Equation" r:id="rId18" imgW="215640" imgH="241200" progId="">
                  <p:embed/>
                </p:oleObj>
              </a:graphicData>
            </a:graphic>
          </p:graphicFrame>
          <p:graphicFrame>
            <p:nvGraphicFramePr>
              <p:cNvPr id="151" name="Object 3"/>
              <p:cNvGraphicFramePr>
                <a:graphicFrameLocks noChangeAspect="1"/>
              </p:cNvGraphicFramePr>
              <p:nvPr/>
            </p:nvGraphicFramePr>
            <p:xfrm>
              <a:off x="7591521" y="2660185"/>
              <a:ext cx="637098" cy="446402"/>
            </p:xfrm>
            <a:graphic>
              <a:graphicData uri="http://schemas.openxmlformats.org/presentationml/2006/ole">
                <p:oleObj spid="_x0000_s223249" name="Equation" r:id="rId19" imgW="342720" imgH="241200" progId="">
                  <p:embed/>
                </p:oleObj>
              </a:graphicData>
            </a:graphic>
          </p:graphicFrame>
          <p:graphicFrame>
            <p:nvGraphicFramePr>
              <p:cNvPr id="152" name="Object 3"/>
              <p:cNvGraphicFramePr>
                <a:graphicFrameLocks noChangeAspect="1"/>
              </p:cNvGraphicFramePr>
              <p:nvPr/>
            </p:nvGraphicFramePr>
            <p:xfrm>
              <a:off x="5064779" y="2224617"/>
              <a:ext cx="281710" cy="327218"/>
            </p:xfrm>
            <a:graphic>
              <a:graphicData uri="http://schemas.openxmlformats.org/presentationml/2006/ole">
                <p:oleObj spid="_x0000_s223250" name="Equation" r:id="rId20" imgW="152280" imgH="177480" progId="">
                  <p:embed/>
                </p:oleObj>
              </a:graphicData>
            </a:graphic>
          </p:graphicFrame>
          <p:graphicFrame>
            <p:nvGraphicFramePr>
              <p:cNvPr id="153" name="Object 3"/>
              <p:cNvGraphicFramePr>
                <a:graphicFrameLocks noChangeAspect="1"/>
              </p:cNvGraphicFramePr>
              <p:nvPr/>
            </p:nvGraphicFramePr>
            <p:xfrm>
              <a:off x="3428694" y="2166109"/>
              <a:ext cx="305546" cy="444234"/>
            </p:xfrm>
            <a:graphic>
              <a:graphicData uri="http://schemas.openxmlformats.org/presentationml/2006/ole">
                <p:oleObj spid="_x0000_s223251" name="Equation" r:id="rId21" imgW="164880" imgH="241200" progId="">
                  <p:embed/>
                </p:oleObj>
              </a:graphicData>
            </a:graphic>
          </p:graphicFrame>
          <p:graphicFrame>
            <p:nvGraphicFramePr>
              <p:cNvPr id="154" name="Object 3"/>
              <p:cNvGraphicFramePr>
                <a:graphicFrameLocks noChangeAspect="1"/>
              </p:cNvGraphicFramePr>
              <p:nvPr/>
            </p:nvGraphicFramePr>
            <p:xfrm>
              <a:off x="4399666" y="3147759"/>
              <a:ext cx="329384" cy="444236"/>
            </p:xfrm>
            <a:graphic>
              <a:graphicData uri="http://schemas.openxmlformats.org/presentationml/2006/ole">
                <p:oleObj spid="_x0000_s223252" name="Equation" r:id="rId22" imgW="177480" imgH="241200" progId="">
                  <p:embed/>
                </p:oleObj>
              </a:graphicData>
            </a:graphic>
          </p:graphicFrame>
          <p:sp>
            <p:nvSpPr>
              <p:cNvPr id="155" name="Bogen 154"/>
              <p:cNvSpPr/>
              <p:nvPr/>
            </p:nvSpPr>
            <p:spPr>
              <a:xfrm>
                <a:off x="7155946" y="2120776"/>
                <a:ext cx="1222193" cy="1473397"/>
              </a:xfrm>
              <a:prstGeom prst="arc">
                <a:avLst>
                  <a:gd name="adj1" fmla="val 16200000"/>
                  <a:gd name="adj2" fmla="val 5386373"/>
                </a:avLst>
              </a:prstGeom>
              <a:ln w="6350" cap="rnd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57" name="Object 3"/>
              <p:cNvGraphicFramePr>
                <a:graphicFrameLocks noChangeAspect="1"/>
              </p:cNvGraphicFramePr>
              <p:nvPr/>
            </p:nvGraphicFramePr>
            <p:xfrm>
              <a:off x="2871774" y="2564844"/>
              <a:ext cx="374892" cy="444234"/>
            </p:xfrm>
            <a:graphic>
              <a:graphicData uri="http://schemas.openxmlformats.org/presentationml/2006/ole">
                <p:oleObj spid="_x0000_s223253" name="Equation" r:id="rId23" imgW="203040" imgH="241200" progId="">
                  <p:embed/>
                </p:oleObj>
              </a:graphicData>
            </a:graphic>
          </p:graphicFrame>
        </p:grpSp>
        <p:sp>
          <p:nvSpPr>
            <p:cNvPr id="174" name="Rechteck 173"/>
            <p:cNvSpPr/>
            <p:nvPr/>
          </p:nvSpPr>
          <p:spPr>
            <a:xfrm>
              <a:off x="323528" y="3284984"/>
              <a:ext cx="1872208" cy="79208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Rechteck 174"/>
            <p:cNvSpPr/>
            <p:nvPr/>
          </p:nvSpPr>
          <p:spPr>
            <a:xfrm>
              <a:off x="3779912" y="3284984"/>
              <a:ext cx="864096" cy="79208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7" name="Gerade Verbindung 176"/>
            <p:cNvCxnSpPr/>
            <p:nvPr/>
          </p:nvCxnSpPr>
          <p:spPr>
            <a:xfrm>
              <a:off x="683568" y="3284984"/>
              <a:ext cx="0" cy="792088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77"/>
            <p:cNvCxnSpPr/>
            <p:nvPr/>
          </p:nvCxnSpPr>
          <p:spPr>
            <a:xfrm>
              <a:off x="1835696" y="3284984"/>
              <a:ext cx="0" cy="792088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78"/>
            <p:cNvCxnSpPr/>
            <p:nvPr/>
          </p:nvCxnSpPr>
          <p:spPr>
            <a:xfrm>
              <a:off x="4283968" y="3284984"/>
              <a:ext cx="0" cy="792088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feld 188"/>
            <p:cNvSpPr txBox="1"/>
            <p:nvPr/>
          </p:nvSpPr>
          <p:spPr>
            <a:xfrm>
              <a:off x="398499" y="2884109"/>
              <a:ext cx="861133" cy="307777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Phase 1</a:t>
              </a:r>
              <a:endParaRPr lang="de-DE" sz="1400" b="1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2846771" y="2905199"/>
              <a:ext cx="861133" cy="307777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Phase 2</a:t>
              </a:r>
              <a:endParaRPr lang="de-DE" sz="1400" b="1"/>
            </a:p>
          </p:txBody>
        </p:sp>
      </p:grpSp>
      <p:grpSp>
        <p:nvGrpSpPr>
          <p:cNvPr id="12" name="Gruppieren 199"/>
          <p:cNvGrpSpPr/>
          <p:nvPr/>
        </p:nvGrpSpPr>
        <p:grpSpPr>
          <a:xfrm>
            <a:off x="4644008" y="1268760"/>
            <a:ext cx="4536112" cy="2808312"/>
            <a:chOff x="4644008" y="1268760"/>
            <a:chExt cx="4536112" cy="2808312"/>
          </a:xfrm>
        </p:grpSpPr>
        <p:pic>
          <p:nvPicPr>
            <p:cNvPr id="187402" name="Picture 10" descr="C:\Users\Klein\SLHC\AMIS4\OsziMessungen\AMIS4_3.3V\UT2_2A.tif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017956" y="1268760"/>
              <a:ext cx="3744416" cy="2808312"/>
            </a:xfrm>
            <a:prstGeom prst="rect">
              <a:avLst/>
            </a:prstGeom>
            <a:noFill/>
          </p:spPr>
        </p:pic>
        <p:sp>
          <p:nvSpPr>
            <p:cNvPr id="181" name="Textfeld 180"/>
            <p:cNvSpPr txBox="1"/>
            <p:nvPr/>
          </p:nvSpPr>
          <p:spPr>
            <a:xfrm>
              <a:off x="4801932" y="148478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smtClean="0">
                  <a:solidFill>
                    <a:schemeClr val="accent3">
                      <a:lumMod val="75000"/>
                    </a:schemeClr>
                  </a:solidFill>
                </a:rPr>
                <a:t>I</a:t>
              </a:r>
              <a:r>
                <a:rPr lang="de-DE" b="1" baseline="-25000" smtClean="0">
                  <a:solidFill>
                    <a:schemeClr val="accent3">
                      <a:lumMod val="75000"/>
                    </a:schemeClr>
                  </a:solidFill>
                </a:rPr>
                <a:t>L</a:t>
              </a:r>
              <a:endParaRPr lang="de-DE" b="1" baseline="-250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88" name="Textfeld 187"/>
            <p:cNvSpPr txBox="1"/>
            <p:nvPr/>
          </p:nvSpPr>
          <p:spPr>
            <a:xfrm>
              <a:off x="4644008" y="291565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smtClean="0">
                  <a:solidFill>
                    <a:srgbClr val="FF33CC"/>
                  </a:solidFill>
                </a:rPr>
                <a:t>U</a:t>
              </a:r>
              <a:r>
                <a:rPr lang="de-DE" b="1" baseline="-25000" smtClean="0">
                  <a:solidFill>
                    <a:srgbClr val="FF33CC"/>
                  </a:solidFill>
                </a:rPr>
                <a:t>L</a:t>
              </a:r>
              <a:endParaRPr lang="de-DE" b="1" baseline="-25000">
                <a:solidFill>
                  <a:srgbClr val="FF33CC"/>
                </a:solidFill>
              </a:endParaRPr>
            </a:p>
          </p:txBody>
        </p:sp>
        <p:sp>
          <p:nvSpPr>
            <p:cNvPr id="191" name="Textfeld 190"/>
            <p:cNvSpPr txBox="1"/>
            <p:nvPr/>
          </p:nvSpPr>
          <p:spPr>
            <a:xfrm>
              <a:off x="5594020" y="1484784"/>
              <a:ext cx="284052" cy="307777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1</a:t>
              </a:r>
              <a:endParaRPr lang="de-DE" sz="1400" b="1"/>
            </a:p>
          </p:txBody>
        </p:sp>
        <p:sp>
          <p:nvSpPr>
            <p:cNvPr id="192" name="Textfeld 191"/>
            <p:cNvSpPr txBox="1"/>
            <p:nvPr/>
          </p:nvSpPr>
          <p:spPr>
            <a:xfrm>
              <a:off x="6242092" y="1484784"/>
              <a:ext cx="284052" cy="307777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2</a:t>
              </a:r>
              <a:endParaRPr lang="de-DE" sz="1400" b="1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6750128" y="1484784"/>
              <a:ext cx="284052" cy="307777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1</a:t>
              </a:r>
              <a:endParaRPr lang="de-DE" sz="1400" b="1"/>
            </a:p>
          </p:txBody>
        </p:sp>
        <p:sp>
          <p:nvSpPr>
            <p:cNvPr id="194" name="Textfeld 193"/>
            <p:cNvSpPr txBox="1"/>
            <p:nvPr/>
          </p:nvSpPr>
          <p:spPr>
            <a:xfrm>
              <a:off x="7470208" y="1484784"/>
              <a:ext cx="284052" cy="307777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2</a:t>
              </a:r>
              <a:endParaRPr lang="de-DE" sz="1400" b="1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8676456" y="1772816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smtClean="0">
                  <a:solidFill>
                    <a:srgbClr val="FF33CC"/>
                  </a:solidFill>
                </a:rPr>
                <a:t>10V</a:t>
              </a:r>
              <a:endParaRPr lang="de-DE" sz="1400" b="1">
                <a:solidFill>
                  <a:srgbClr val="FF33CC"/>
                </a:solidFill>
              </a:endParaRPr>
            </a:p>
          </p:txBody>
        </p:sp>
        <p:sp>
          <p:nvSpPr>
            <p:cNvPr id="197" name="Textfeld 196"/>
            <p:cNvSpPr txBox="1"/>
            <p:nvPr/>
          </p:nvSpPr>
          <p:spPr>
            <a:xfrm>
              <a:off x="8676456" y="2977207"/>
              <a:ext cx="4042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smtClean="0">
                  <a:solidFill>
                    <a:srgbClr val="FF33CC"/>
                  </a:solidFill>
                </a:rPr>
                <a:t>0V</a:t>
              </a:r>
              <a:endParaRPr lang="de-DE" sz="1400" b="1">
                <a:solidFill>
                  <a:srgbClr val="FF33CC"/>
                </a:solidFill>
              </a:endParaRPr>
            </a:p>
          </p:txBody>
        </p:sp>
        <p:sp>
          <p:nvSpPr>
            <p:cNvPr id="198" name="Textfeld 197"/>
            <p:cNvSpPr txBox="1"/>
            <p:nvPr/>
          </p:nvSpPr>
          <p:spPr>
            <a:xfrm>
              <a:off x="8676456" y="2204864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smtClean="0">
                  <a:solidFill>
                    <a:schemeClr val="accent3">
                      <a:lumMod val="75000"/>
                    </a:schemeClr>
                  </a:solidFill>
                </a:rPr>
                <a:t>0A</a:t>
              </a:r>
              <a:endParaRPr lang="de-DE" sz="140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9" name="Textfeld 198"/>
            <p:cNvSpPr txBox="1"/>
            <p:nvPr/>
          </p:nvSpPr>
          <p:spPr>
            <a:xfrm>
              <a:off x="8676456" y="1268760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smtClean="0">
                  <a:solidFill>
                    <a:schemeClr val="accent3">
                      <a:lumMod val="75000"/>
                    </a:schemeClr>
                  </a:solidFill>
                </a:rPr>
                <a:t>4A</a:t>
              </a:r>
              <a:endParaRPr lang="de-DE" sz="140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cxnSp>
        <p:nvCxnSpPr>
          <p:cNvPr id="186" name="Gerade Verbindung mit Pfeil 185"/>
          <p:cNvCxnSpPr/>
          <p:nvPr/>
        </p:nvCxnSpPr>
        <p:spPr>
          <a:xfrm>
            <a:off x="5508104" y="2852936"/>
            <a:ext cx="1224136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Gerade Verbindung mit Pfeil 194"/>
          <p:cNvCxnSpPr/>
          <p:nvPr/>
        </p:nvCxnSpPr>
        <p:spPr>
          <a:xfrm>
            <a:off x="5528886" y="2708920"/>
            <a:ext cx="432048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feld 201"/>
          <p:cNvSpPr txBox="1"/>
          <p:nvPr/>
        </p:nvSpPr>
        <p:spPr>
          <a:xfrm>
            <a:off x="5168846" y="269962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T</a:t>
            </a:r>
            <a:endParaRPr lang="de-DE" sz="1600" b="1"/>
          </a:p>
        </p:txBody>
      </p:sp>
      <p:sp>
        <p:nvSpPr>
          <p:cNvPr id="203" name="Textfeld 202"/>
          <p:cNvSpPr txBox="1"/>
          <p:nvPr/>
        </p:nvSpPr>
        <p:spPr>
          <a:xfrm>
            <a:off x="5065665" y="2411596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t</a:t>
            </a:r>
            <a:r>
              <a:rPr lang="de-DE" sz="1600" b="1" baseline="-25000" smtClean="0"/>
              <a:t>1,on</a:t>
            </a:r>
            <a:endParaRPr lang="de-DE" sz="16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80" grpId="0"/>
      <p:bldP spid="182" grpId="0"/>
      <p:bldP spid="202" grpId="0"/>
      <p:bldP spid="2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Serial Powering in </a:t>
            </a:r>
            <a:r>
              <a:rPr lang="de-DE" smtClean="0">
                <a:solidFill>
                  <a:srgbClr val="FFFF00"/>
                </a:solidFill>
                <a:latin typeface="Arial" charset="0"/>
                <a:cs typeface="Arial" charset="0"/>
              </a:rPr>
              <a:t>ATLAS Pixels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282276" y="1124744"/>
            <a:ext cx="8446543" cy="19902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R&amp;D focused on development of regulation concept: </a:t>
            </a:r>
            <a:r>
              <a:rPr lang="de-DE" b="1" smtClean="0"/>
              <a:t>Shunt-LDO in FE-I4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smtClean="0">
                <a:solidFill>
                  <a:srgbClr val="0000FF"/>
                </a:solidFill>
              </a:rPr>
              <a:t>Voltage regulation loop (LDO): </a:t>
            </a:r>
            <a:r>
              <a:rPr lang="de-DE" smtClean="0"/>
              <a:t>provides constant Vout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Current regulation loop (shunt): </a:t>
            </a:r>
          </a:p>
          <a:p>
            <a:pPr lvl="1"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Keep current through regulator constant, independent of load (shunt mode)</a:t>
            </a:r>
          </a:p>
          <a:p>
            <a:pPr lvl="1"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Set minimum current limit (reduces transients)  (partial shunt mode)</a:t>
            </a:r>
            <a:endParaRPr lang="de-DE"/>
          </a:p>
        </p:txBody>
      </p:sp>
      <p:grpSp>
        <p:nvGrpSpPr>
          <p:cNvPr id="32" name="Group 46"/>
          <p:cNvGrpSpPr/>
          <p:nvPr/>
        </p:nvGrpSpPr>
        <p:grpSpPr>
          <a:xfrm>
            <a:off x="0" y="3356992"/>
            <a:ext cx="4572000" cy="2514600"/>
            <a:chOff x="35074" y="3581400"/>
            <a:chExt cx="4825999" cy="2590800"/>
          </a:xfrm>
        </p:grpSpPr>
        <p:grpSp>
          <p:nvGrpSpPr>
            <p:cNvPr id="33" name="Group 7"/>
            <p:cNvGrpSpPr/>
            <p:nvPr/>
          </p:nvGrpSpPr>
          <p:grpSpPr>
            <a:xfrm>
              <a:off x="35074" y="3581400"/>
              <a:ext cx="4825999" cy="2590800"/>
              <a:chOff x="1940074" y="1295400"/>
              <a:chExt cx="4825999" cy="2590800"/>
            </a:xfrm>
          </p:grpSpPr>
          <p:sp>
            <p:nvSpPr>
              <p:cNvPr id="37" name="Rectangle 51"/>
              <p:cNvSpPr/>
              <p:nvPr/>
            </p:nvSpPr>
            <p:spPr bwMode="auto">
              <a:xfrm>
                <a:off x="4789855" y="2514600"/>
                <a:ext cx="925146" cy="1066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31B5"/>
                  </a:solidFill>
                  <a:effectLst/>
                  <a:latin typeface="News Gothic MT" pitchFamily="34" charset="0"/>
                </a:endParaRPr>
              </a:p>
            </p:txBody>
          </p:sp>
          <p:grpSp>
            <p:nvGrpSpPr>
              <p:cNvPr id="38" name="Group 13"/>
              <p:cNvGrpSpPr/>
              <p:nvPr/>
            </p:nvGrpSpPr>
            <p:grpSpPr>
              <a:xfrm>
                <a:off x="4419600" y="2438400"/>
                <a:ext cx="152400" cy="1219200"/>
                <a:chOff x="2590800" y="1752600"/>
                <a:chExt cx="152400" cy="1219200"/>
              </a:xfrm>
            </p:grpSpPr>
            <p:cxnSp>
              <p:nvCxnSpPr>
                <p:cNvPr id="88" name="Straight Connector 5"/>
                <p:cNvCxnSpPr/>
                <p:nvPr/>
              </p:nvCxnSpPr>
              <p:spPr bwMode="auto">
                <a:xfrm>
                  <a:off x="2743200" y="2209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2"/>
                <p:cNvCxnSpPr/>
                <p:nvPr/>
              </p:nvCxnSpPr>
              <p:spPr bwMode="auto">
                <a:xfrm>
                  <a:off x="2667000" y="2209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" name="Straight Connector 83"/>
                <p:cNvCxnSpPr/>
                <p:nvPr/>
              </p:nvCxnSpPr>
              <p:spPr bwMode="auto">
                <a:xfrm flipH="1">
                  <a:off x="2590800" y="2209800"/>
                  <a:ext cx="762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84"/>
                <p:cNvCxnSpPr/>
                <p:nvPr/>
              </p:nvCxnSpPr>
              <p:spPr bwMode="auto">
                <a:xfrm flipH="1">
                  <a:off x="2590800" y="2514600"/>
                  <a:ext cx="762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2" name="Straight Connector 85"/>
                <p:cNvCxnSpPr/>
                <p:nvPr/>
              </p:nvCxnSpPr>
              <p:spPr bwMode="auto">
                <a:xfrm flipV="1">
                  <a:off x="2590800" y="1752600"/>
                  <a:ext cx="0" cy="457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86"/>
                <p:cNvCxnSpPr/>
                <p:nvPr/>
              </p:nvCxnSpPr>
              <p:spPr bwMode="auto">
                <a:xfrm flipV="1">
                  <a:off x="2590800" y="2514600"/>
                  <a:ext cx="0" cy="457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9" name="Straight Connector 53"/>
              <p:cNvCxnSpPr>
                <a:endCxn id="37" idx="1"/>
              </p:cNvCxnSpPr>
              <p:nvPr/>
            </p:nvCxnSpPr>
            <p:spPr bwMode="auto">
              <a:xfrm>
                <a:off x="4572000" y="3048000"/>
                <a:ext cx="21785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0" name="Group 16"/>
              <p:cNvGrpSpPr/>
              <p:nvPr/>
            </p:nvGrpSpPr>
            <p:grpSpPr>
              <a:xfrm rot="10800000">
                <a:off x="4267200" y="1447800"/>
                <a:ext cx="152400" cy="1219200"/>
                <a:chOff x="2590800" y="1752600"/>
                <a:chExt cx="152400" cy="1219200"/>
              </a:xfrm>
            </p:grpSpPr>
            <p:cxnSp>
              <p:nvCxnSpPr>
                <p:cNvPr id="82" name="Straight Connector 75"/>
                <p:cNvCxnSpPr/>
                <p:nvPr/>
              </p:nvCxnSpPr>
              <p:spPr bwMode="auto">
                <a:xfrm>
                  <a:off x="2743200" y="2209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3" name="Straight Connector 76"/>
                <p:cNvCxnSpPr/>
                <p:nvPr/>
              </p:nvCxnSpPr>
              <p:spPr bwMode="auto">
                <a:xfrm>
                  <a:off x="2667000" y="2209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77"/>
                <p:cNvCxnSpPr/>
                <p:nvPr/>
              </p:nvCxnSpPr>
              <p:spPr bwMode="auto">
                <a:xfrm flipH="1">
                  <a:off x="2590800" y="2209800"/>
                  <a:ext cx="762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78"/>
                <p:cNvCxnSpPr/>
                <p:nvPr/>
              </p:nvCxnSpPr>
              <p:spPr bwMode="auto">
                <a:xfrm flipH="1">
                  <a:off x="2590800" y="2514600"/>
                  <a:ext cx="762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Straight Connector 79"/>
                <p:cNvCxnSpPr/>
                <p:nvPr/>
              </p:nvCxnSpPr>
              <p:spPr bwMode="auto">
                <a:xfrm flipV="1">
                  <a:off x="2590800" y="1752600"/>
                  <a:ext cx="0" cy="457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0"/>
                <p:cNvCxnSpPr/>
                <p:nvPr/>
              </p:nvCxnSpPr>
              <p:spPr bwMode="auto">
                <a:xfrm flipV="1">
                  <a:off x="2590800" y="2514600"/>
                  <a:ext cx="0" cy="457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41" name="TextBox 58"/>
              <p:cNvSpPr txBox="1"/>
              <p:nvPr/>
            </p:nvSpPr>
            <p:spPr>
              <a:xfrm>
                <a:off x="2286000" y="2392680"/>
                <a:ext cx="838200" cy="285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/>
                  <a:t>Output</a:t>
                </a:r>
                <a:endParaRPr lang="en-US" sz="1200" b="1" dirty="0"/>
              </a:p>
            </p:txBody>
          </p:sp>
          <p:sp>
            <p:nvSpPr>
              <p:cNvPr id="42" name="TextBox 59"/>
              <p:cNvSpPr txBox="1"/>
              <p:nvPr/>
            </p:nvSpPr>
            <p:spPr>
              <a:xfrm>
                <a:off x="2362200" y="1325880"/>
                <a:ext cx="762000" cy="285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/>
                  <a:t>Input</a:t>
                </a:r>
                <a:endParaRPr lang="en-US" sz="1200" b="1" dirty="0"/>
              </a:p>
            </p:txBody>
          </p:sp>
          <p:cxnSp>
            <p:nvCxnSpPr>
              <p:cNvPr id="43" name="Straight Connector 60"/>
              <p:cNvCxnSpPr/>
              <p:nvPr/>
            </p:nvCxnSpPr>
            <p:spPr bwMode="auto">
              <a:xfrm>
                <a:off x="3124200" y="1447800"/>
                <a:ext cx="2209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4" name="Rectangle 61"/>
              <p:cNvSpPr/>
              <p:nvPr/>
            </p:nvSpPr>
            <p:spPr bwMode="auto">
              <a:xfrm>
                <a:off x="3345694" y="1752600"/>
                <a:ext cx="814826" cy="6096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31B5"/>
                  </a:solidFill>
                  <a:effectLst/>
                  <a:latin typeface="News Gothic MT" pitchFamily="34" charset="0"/>
                </a:endParaRPr>
              </a:p>
            </p:txBody>
          </p:sp>
          <p:cxnSp>
            <p:nvCxnSpPr>
              <p:cNvPr id="46" name="Straight Connector 62"/>
              <p:cNvCxnSpPr/>
              <p:nvPr/>
            </p:nvCxnSpPr>
            <p:spPr bwMode="auto">
              <a:xfrm flipH="1">
                <a:off x="3124200" y="2514600"/>
                <a:ext cx="1295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Rectangle 63"/>
              <p:cNvSpPr/>
              <p:nvPr/>
            </p:nvSpPr>
            <p:spPr bwMode="auto">
              <a:xfrm>
                <a:off x="3200400" y="1295400"/>
                <a:ext cx="2590800" cy="259080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31B5"/>
                  </a:solidFill>
                  <a:effectLst/>
                  <a:latin typeface="News Gothic MT" pitchFamily="34" charset="0"/>
                </a:endParaRPr>
              </a:p>
            </p:txBody>
          </p:sp>
          <p:cxnSp>
            <p:nvCxnSpPr>
              <p:cNvPr id="50" name="Straight Connector 64"/>
              <p:cNvCxnSpPr/>
              <p:nvPr/>
            </p:nvCxnSpPr>
            <p:spPr bwMode="auto">
              <a:xfrm>
                <a:off x="3124200" y="3657600"/>
                <a:ext cx="2209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TextBox 65"/>
              <p:cNvSpPr txBox="1"/>
              <p:nvPr/>
            </p:nvSpPr>
            <p:spPr>
              <a:xfrm>
                <a:off x="1940074" y="1933099"/>
                <a:ext cx="1184126" cy="285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/>
                  <a:t>Ref voltage</a:t>
                </a:r>
                <a:endParaRPr lang="en-US" sz="1200" b="1" dirty="0"/>
              </a:p>
            </p:txBody>
          </p:sp>
          <p:cxnSp>
            <p:nvCxnSpPr>
              <p:cNvPr id="52" name="Straight Connector 66"/>
              <p:cNvCxnSpPr>
                <a:stCxn id="44" idx="1"/>
              </p:cNvCxnSpPr>
              <p:nvPr/>
            </p:nvCxnSpPr>
            <p:spPr bwMode="auto">
              <a:xfrm flipH="1">
                <a:off x="3124200" y="2057401"/>
                <a:ext cx="22149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3" name="TextBox 67"/>
              <p:cNvSpPr txBox="1"/>
              <p:nvPr/>
            </p:nvSpPr>
            <p:spPr>
              <a:xfrm>
                <a:off x="2286000" y="3540919"/>
                <a:ext cx="838200" cy="285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/>
                  <a:t>Ground</a:t>
                </a:r>
                <a:endParaRPr lang="en-US" sz="1200" b="1" dirty="0"/>
              </a:p>
            </p:txBody>
          </p:sp>
          <p:sp>
            <p:nvSpPr>
              <p:cNvPr id="56" name="TextBox 68"/>
              <p:cNvSpPr txBox="1"/>
              <p:nvPr/>
            </p:nvSpPr>
            <p:spPr>
              <a:xfrm>
                <a:off x="3269685" y="1737577"/>
                <a:ext cx="988110" cy="665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 regulation loop</a:t>
                </a:r>
                <a:endParaRPr lang="en-US" sz="1200" b="1" dirty="0"/>
              </a:p>
            </p:txBody>
          </p:sp>
          <p:sp>
            <p:nvSpPr>
              <p:cNvPr id="63" name="TextBox 69"/>
              <p:cNvSpPr txBox="1"/>
              <p:nvPr/>
            </p:nvSpPr>
            <p:spPr>
              <a:xfrm>
                <a:off x="4789854" y="2624969"/>
                <a:ext cx="973407" cy="665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I regulation  loop</a:t>
                </a:r>
                <a:endParaRPr lang="en-US" sz="1200" b="1" dirty="0"/>
              </a:p>
            </p:txBody>
          </p:sp>
          <p:cxnSp>
            <p:nvCxnSpPr>
              <p:cNvPr id="66" name="Straight Connector 70"/>
              <p:cNvCxnSpPr>
                <a:stCxn id="44" idx="3"/>
              </p:cNvCxnSpPr>
              <p:nvPr/>
            </p:nvCxnSpPr>
            <p:spPr bwMode="auto">
              <a:xfrm>
                <a:off x="4160520" y="2057401"/>
                <a:ext cx="1066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71"/>
              <p:cNvCxnSpPr>
                <a:stCxn id="37" idx="2"/>
              </p:cNvCxnSpPr>
              <p:nvPr/>
            </p:nvCxnSpPr>
            <p:spPr bwMode="auto">
              <a:xfrm>
                <a:off x="5252428" y="3581400"/>
                <a:ext cx="81572" cy="76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2"/>
              <p:cNvCxnSpPr/>
              <p:nvPr/>
            </p:nvCxnSpPr>
            <p:spPr bwMode="auto">
              <a:xfrm flipV="1">
                <a:off x="5318238" y="1447802"/>
                <a:ext cx="0" cy="106679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0" name="TextBox 73"/>
              <p:cNvSpPr txBox="1"/>
              <p:nvPr/>
            </p:nvSpPr>
            <p:spPr>
              <a:xfrm>
                <a:off x="5867400" y="2775942"/>
                <a:ext cx="898673" cy="665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Shunt circuitry enable</a:t>
                </a:r>
                <a:endParaRPr lang="en-US" sz="1200" b="1" dirty="0"/>
              </a:p>
            </p:txBody>
          </p:sp>
          <p:cxnSp>
            <p:nvCxnSpPr>
              <p:cNvPr id="81" name="Straight Connector 74"/>
              <p:cNvCxnSpPr/>
              <p:nvPr/>
            </p:nvCxnSpPr>
            <p:spPr bwMode="auto">
              <a:xfrm flipH="1">
                <a:off x="5715000" y="3048000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4" name="Straight Connector 48"/>
            <p:cNvCxnSpPr/>
            <p:nvPr/>
          </p:nvCxnSpPr>
          <p:spPr bwMode="auto">
            <a:xfrm>
              <a:off x="1905000" y="46482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Oval 49"/>
            <p:cNvSpPr/>
            <p:nvPr/>
          </p:nvSpPr>
          <p:spPr bwMode="auto">
            <a:xfrm>
              <a:off x="1371600" y="3810000"/>
              <a:ext cx="1295400" cy="1066800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0031B5"/>
                </a:solidFill>
                <a:effectLst/>
                <a:latin typeface="News Gothic MT" pitchFamily="34" charset="0"/>
              </a:endParaRPr>
            </a:p>
          </p:txBody>
        </p:sp>
        <p:sp>
          <p:nvSpPr>
            <p:cNvPr id="36" name="Oval 50"/>
            <p:cNvSpPr/>
            <p:nvPr/>
          </p:nvSpPr>
          <p:spPr bwMode="auto">
            <a:xfrm>
              <a:off x="2362200" y="4724400"/>
              <a:ext cx="1524000" cy="1219200"/>
            </a:xfrm>
            <a:prstGeom prst="ellipse">
              <a:avLst/>
            </a:prstGeom>
            <a:noFill/>
            <a:ln w="190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0031B5"/>
                </a:solidFill>
                <a:effectLst/>
                <a:latin typeface="News Gothic MT" pitchFamily="34" charset="0"/>
              </a:endParaRPr>
            </a:p>
          </p:txBody>
        </p:sp>
      </p:grpSp>
      <p:graphicFrame>
        <p:nvGraphicFramePr>
          <p:cNvPr id="94" name="Table 45"/>
          <p:cNvGraphicFramePr>
            <a:graphicFrameLocks noGrp="1"/>
          </p:cNvGraphicFramePr>
          <p:nvPr/>
        </p:nvGraphicFramePr>
        <p:xfrm>
          <a:off x="4620715" y="3356992"/>
          <a:ext cx="3983733" cy="2329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999"/>
                <a:gridCol w="572169"/>
                <a:gridCol w="923091"/>
                <a:gridCol w="811105"/>
                <a:gridCol w="737369"/>
              </a:tblGrid>
              <a:tr h="337820">
                <a:tc gridSpan="2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</a:rPr>
                        <a:t>Partial shunt mode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</a:rPr>
                        <a:t>LDO mode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</a:rPr>
                        <a:t>Shunt</a:t>
                      </a:r>
                    </a:p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</a:rPr>
                        <a:t>mode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78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V regulation loop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</a:tr>
              <a:tr h="3378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 regulation loop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endParaRPr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7820"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7820">
                <a:tc rowSpan="2"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Input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37820"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ü"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7" name="Geschweifte Klammer rechts 106"/>
          <p:cNvSpPr/>
          <p:nvPr/>
        </p:nvSpPr>
        <p:spPr>
          <a:xfrm rot="5400000">
            <a:off x="6928211" y="5301208"/>
            <a:ext cx="288032" cy="115212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Textfeld 108"/>
          <p:cNvSpPr txBox="1"/>
          <p:nvPr/>
        </p:nvSpPr>
        <p:spPr>
          <a:xfrm>
            <a:off x="6804248" y="6021288"/>
            <a:ext cx="53572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b="1" smtClean="0"/>
              <a:t>IBL</a:t>
            </a:r>
            <a:endParaRPr lang="de-DE" sz="1700" b="1"/>
          </a:p>
        </p:txBody>
      </p:sp>
      <p:sp>
        <p:nvSpPr>
          <p:cNvPr id="110" name="Textfeld 109"/>
          <p:cNvSpPr txBox="1"/>
          <p:nvPr/>
        </p:nvSpPr>
        <p:spPr>
          <a:xfrm>
            <a:off x="7812360" y="5949280"/>
            <a:ext cx="116570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0000"/>
                </a:solidFill>
              </a:rPr>
              <a:t>Serial </a:t>
            </a:r>
          </a:p>
          <a:p>
            <a:r>
              <a:rPr lang="de-DE" sz="1600" b="1" smtClean="0">
                <a:solidFill>
                  <a:srgbClr val="FF0000"/>
                </a:solidFill>
              </a:rPr>
              <a:t>Powering,</a:t>
            </a:r>
          </a:p>
          <a:p>
            <a:r>
              <a:rPr lang="de-DE" sz="1600" b="1" smtClean="0">
                <a:solidFill>
                  <a:srgbClr val="FF0000"/>
                </a:solidFill>
              </a:rPr>
              <a:t>Phase-1</a:t>
            </a:r>
            <a:endParaRPr lang="de-DE" sz="1600" b="1">
              <a:solidFill>
                <a:srgbClr val="FF0000"/>
              </a:solidFill>
            </a:endParaRPr>
          </a:p>
        </p:txBody>
      </p:sp>
      <p:sp>
        <p:nvSpPr>
          <p:cNvPr id="108" name="Geschweifte Klammer rechts 107"/>
          <p:cNvSpPr/>
          <p:nvPr/>
        </p:nvSpPr>
        <p:spPr>
          <a:xfrm rot="5400000">
            <a:off x="8064388" y="5625244"/>
            <a:ext cx="288032" cy="50405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Textfeld 111"/>
          <p:cNvSpPr txBox="1"/>
          <p:nvPr/>
        </p:nvSpPr>
        <p:spPr>
          <a:xfrm>
            <a:off x="179512" y="4602218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00FF"/>
                </a:solidFill>
              </a:rPr>
              <a:t>1.5V / 1.2V</a:t>
            </a:r>
            <a:endParaRPr lang="de-DE" sz="1400" b="1">
              <a:solidFill>
                <a:srgbClr val="0000FF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 rot="20894292">
            <a:off x="1805423" y="3179028"/>
            <a:ext cx="525336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smtClean="0"/>
              <a:t>See Talk by Laura Gonella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Serial Powering in </a:t>
            </a:r>
            <a:r>
              <a:rPr lang="de-DE" smtClean="0">
                <a:solidFill>
                  <a:srgbClr val="FFFF00"/>
                </a:solidFill>
                <a:latin typeface="Arial" charset="0"/>
                <a:cs typeface="Arial" charset="0"/>
              </a:rPr>
              <a:t>ATLAS Pixels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grpSp>
        <p:nvGrpSpPr>
          <p:cNvPr id="6" name="Group 34"/>
          <p:cNvGrpSpPr/>
          <p:nvPr/>
        </p:nvGrpSpPr>
        <p:grpSpPr>
          <a:xfrm>
            <a:off x="5531877" y="1196752"/>
            <a:ext cx="3648635" cy="2057400"/>
            <a:chOff x="810768" y="2133600"/>
            <a:chExt cx="4962144" cy="2971800"/>
          </a:xfrm>
        </p:grpSpPr>
        <p:grpSp>
          <p:nvGrpSpPr>
            <p:cNvPr id="7" name="Group 49"/>
            <p:cNvGrpSpPr/>
            <p:nvPr/>
          </p:nvGrpSpPr>
          <p:grpSpPr>
            <a:xfrm>
              <a:off x="3159016" y="3810000"/>
              <a:ext cx="1912744" cy="1175275"/>
              <a:chOff x="4140990" y="5029200"/>
              <a:chExt cx="1912744" cy="1175275"/>
            </a:xfrm>
          </p:grpSpPr>
          <p:sp>
            <p:nvSpPr>
              <p:cNvPr id="78" name="Rectangle 223"/>
              <p:cNvSpPr/>
              <p:nvPr/>
            </p:nvSpPr>
            <p:spPr>
              <a:xfrm>
                <a:off x="4258574" y="5029200"/>
                <a:ext cx="1710904" cy="1143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79" name="Group 40"/>
              <p:cNvGrpSpPr/>
              <p:nvPr/>
            </p:nvGrpSpPr>
            <p:grpSpPr>
              <a:xfrm>
                <a:off x="4140990" y="5105400"/>
                <a:ext cx="1141115" cy="685800"/>
                <a:chOff x="4140990" y="5105400"/>
                <a:chExt cx="1141115" cy="685800"/>
              </a:xfrm>
            </p:grpSpPr>
            <p:sp>
              <p:nvSpPr>
                <p:cNvPr id="88" name="Rectangle 233"/>
                <p:cNvSpPr/>
                <p:nvPr/>
              </p:nvSpPr>
              <p:spPr>
                <a:xfrm>
                  <a:off x="4343400" y="5105400"/>
                  <a:ext cx="762000" cy="381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89" name="Pentagon 29"/>
                <p:cNvSpPr/>
                <p:nvPr/>
              </p:nvSpPr>
              <p:spPr>
                <a:xfrm rot="5400000">
                  <a:off x="4424630" y="5676900"/>
                  <a:ext cx="152400" cy="76200"/>
                </a:xfrm>
                <a:prstGeom prst="homePlat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Straight Connector 235"/>
                <p:cNvCxnSpPr/>
                <p:nvPr/>
              </p:nvCxnSpPr>
              <p:spPr>
                <a:xfrm rot="5400000">
                  <a:off x="4424630" y="5562600"/>
                  <a:ext cx="1524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236"/>
                <p:cNvSpPr txBox="1"/>
                <p:nvPr/>
              </p:nvSpPr>
              <p:spPr>
                <a:xfrm>
                  <a:off x="4140990" y="5105400"/>
                  <a:ext cx="1141115" cy="3111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Shunt-LDO</a:t>
                  </a:r>
                </a:p>
              </p:txBody>
            </p:sp>
          </p:grpSp>
          <p:grpSp>
            <p:nvGrpSpPr>
              <p:cNvPr id="80" name="Group 41"/>
              <p:cNvGrpSpPr/>
              <p:nvPr/>
            </p:nvGrpSpPr>
            <p:grpSpPr>
              <a:xfrm>
                <a:off x="5000868" y="5105400"/>
                <a:ext cx="1052866" cy="685800"/>
                <a:chOff x="4195738" y="5105400"/>
                <a:chExt cx="1052866" cy="685800"/>
              </a:xfrm>
            </p:grpSpPr>
            <p:sp>
              <p:nvSpPr>
                <p:cNvPr id="84" name="Rectangle 229"/>
                <p:cNvSpPr/>
                <p:nvPr/>
              </p:nvSpPr>
              <p:spPr>
                <a:xfrm>
                  <a:off x="4343400" y="5105400"/>
                  <a:ext cx="762000" cy="381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85" name="Pentagon 230"/>
                <p:cNvSpPr/>
                <p:nvPr/>
              </p:nvSpPr>
              <p:spPr>
                <a:xfrm rot="5400000">
                  <a:off x="4424630" y="5676900"/>
                  <a:ext cx="152400" cy="76200"/>
                </a:xfrm>
                <a:prstGeom prst="homePlat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86" name="Straight Connector 44"/>
                <p:cNvCxnSpPr/>
                <p:nvPr/>
              </p:nvCxnSpPr>
              <p:spPr>
                <a:xfrm rot="5400000">
                  <a:off x="4424630" y="5562600"/>
                  <a:ext cx="1524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232"/>
                <p:cNvSpPr txBox="1"/>
                <p:nvPr/>
              </p:nvSpPr>
              <p:spPr>
                <a:xfrm>
                  <a:off x="4195738" y="5105400"/>
                  <a:ext cx="1052866" cy="3111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Shunt-LDO</a:t>
                  </a:r>
                </a:p>
              </p:txBody>
            </p:sp>
          </p:grpSp>
          <p:sp>
            <p:nvSpPr>
              <p:cNvPr id="81" name="TextBox 226"/>
              <p:cNvSpPr txBox="1"/>
              <p:nvPr/>
            </p:nvSpPr>
            <p:spPr>
              <a:xfrm>
                <a:off x="4495801" y="5562599"/>
                <a:ext cx="6096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1.5V</a:t>
                </a:r>
                <a:endParaRPr lang="en-US" sz="800" dirty="0"/>
              </a:p>
            </p:txBody>
          </p:sp>
          <p:sp>
            <p:nvSpPr>
              <p:cNvPr id="82" name="TextBox 227"/>
              <p:cNvSpPr txBox="1"/>
              <p:nvPr/>
            </p:nvSpPr>
            <p:spPr>
              <a:xfrm>
                <a:off x="5309557" y="5562599"/>
                <a:ext cx="6096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1.2V</a:t>
                </a:r>
                <a:endParaRPr lang="en-US" sz="800" dirty="0"/>
              </a:p>
            </p:txBody>
          </p:sp>
          <p:sp>
            <p:nvSpPr>
              <p:cNvPr id="83" name="TextBox 228"/>
              <p:cNvSpPr txBox="1"/>
              <p:nvPr/>
            </p:nvSpPr>
            <p:spPr>
              <a:xfrm>
                <a:off x="5131278" y="5893278"/>
                <a:ext cx="8382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FE-I4</a:t>
                </a:r>
                <a:endParaRPr lang="en-US" sz="800" dirty="0"/>
              </a:p>
            </p:txBody>
          </p:sp>
        </p:grpSp>
        <p:grpSp>
          <p:nvGrpSpPr>
            <p:cNvPr id="8" name="Group 50"/>
            <p:cNvGrpSpPr/>
            <p:nvPr/>
          </p:nvGrpSpPr>
          <p:grpSpPr>
            <a:xfrm>
              <a:off x="1361090" y="3810000"/>
              <a:ext cx="1904205" cy="1175275"/>
              <a:chOff x="4171864" y="5029200"/>
              <a:chExt cx="1904205" cy="1175275"/>
            </a:xfrm>
          </p:grpSpPr>
          <p:sp>
            <p:nvSpPr>
              <p:cNvPr id="64" name="Rectangle 51"/>
              <p:cNvSpPr/>
              <p:nvPr/>
            </p:nvSpPr>
            <p:spPr>
              <a:xfrm>
                <a:off x="4258574" y="5029200"/>
                <a:ext cx="1710904" cy="1143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65" name="Group 40"/>
              <p:cNvGrpSpPr/>
              <p:nvPr/>
            </p:nvGrpSpPr>
            <p:grpSpPr>
              <a:xfrm>
                <a:off x="4171864" y="5105400"/>
                <a:ext cx="1099073" cy="685800"/>
                <a:chOff x="4171864" y="5105400"/>
                <a:chExt cx="1099073" cy="685800"/>
              </a:xfrm>
            </p:grpSpPr>
            <p:sp>
              <p:nvSpPr>
                <p:cNvPr id="74" name="Rectangle 61"/>
                <p:cNvSpPr/>
                <p:nvPr/>
              </p:nvSpPr>
              <p:spPr>
                <a:xfrm>
                  <a:off x="4343400" y="5105400"/>
                  <a:ext cx="762000" cy="381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75" name="Pentagon 220"/>
                <p:cNvSpPr/>
                <p:nvPr/>
              </p:nvSpPr>
              <p:spPr>
                <a:xfrm rot="5400000">
                  <a:off x="4424630" y="5676900"/>
                  <a:ext cx="152400" cy="76200"/>
                </a:xfrm>
                <a:prstGeom prst="homePlat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Straight Connector 221"/>
                <p:cNvCxnSpPr/>
                <p:nvPr/>
              </p:nvCxnSpPr>
              <p:spPr>
                <a:xfrm rot="5400000">
                  <a:off x="4424630" y="5562600"/>
                  <a:ext cx="1524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222"/>
                <p:cNvSpPr txBox="1"/>
                <p:nvPr/>
              </p:nvSpPr>
              <p:spPr>
                <a:xfrm>
                  <a:off x="4171864" y="5105400"/>
                  <a:ext cx="1099073" cy="3111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Shunt-LDO</a:t>
                  </a:r>
                </a:p>
              </p:txBody>
            </p:sp>
          </p:grpSp>
          <p:grpSp>
            <p:nvGrpSpPr>
              <p:cNvPr id="66" name="Group 41"/>
              <p:cNvGrpSpPr/>
              <p:nvPr/>
            </p:nvGrpSpPr>
            <p:grpSpPr>
              <a:xfrm>
                <a:off x="4975906" y="5105400"/>
                <a:ext cx="1100163" cy="685800"/>
                <a:chOff x="4170776" y="5105400"/>
                <a:chExt cx="1100163" cy="685800"/>
              </a:xfrm>
            </p:grpSpPr>
            <p:sp>
              <p:nvSpPr>
                <p:cNvPr id="70" name="Rectangle 215"/>
                <p:cNvSpPr/>
                <p:nvPr/>
              </p:nvSpPr>
              <p:spPr>
                <a:xfrm>
                  <a:off x="4343400" y="5105400"/>
                  <a:ext cx="762000" cy="381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71" name="Pentagon 216"/>
                <p:cNvSpPr/>
                <p:nvPr/>
              </p:nvSpPr>
              <p:spPr>
                <a:xfrm rot="5400000">
                  <a:off x="4424630" y="5676900"/>
                  <a:ext cx="152400" cy="76200"/>
                </a:xfrm>
                <a:prstGeom prst="homePlat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2" name="Straight Connector 217"/>
                <p:cNvCxnSpPr/>
                <p:nvPr/>
              </p:nvCxnSpPr>
              <p:spPr>
                <a:xfrm rot="5400000">
                  <a:off x="4424630" y="5562600"/>
                  <a:ext cx="1524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60"/>
                <p:cNvSpPr txBox="1"/>
                <p:nvPr/>
              </p:nvSpPr>
              <p:spPr>
                <a:xfrm>
                  <a:off x="4170776" y="5105400"/>
                  <a:ext cx="1100163" cy="3111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Shunt-LDO</a:t>
                  </a:r>
                </a:p>
              </p:txBody>
            </p:sp>
          </p:grpSp>
          <p:sp>
            <p:nvSpPr>
              <p:cNvPr id="67" name="TextBox 212"/>
              <p:cNvSpPr txBox="1"/>
              <p:nvPr/>
            </p:nvSpPr>
            <p:spPr>
              <a:xfrm>
                <a:off x="4495800" y="5562599"/>
                <a:ext cx="609599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1.5V</a:t>
                </a:r>
                <a:endParaRPr lang="en-US" sz="800" dirty="0"/>
              </a:p>
            </p:txBody>
          </p:sp>
          <p:sp>
            <p:nvSpPr>
              <p:cNvPr id="68" name="TextBox 213"/>
              <p:cNvSpPr txBox="1"/>
              <p:nvPr/>
            </p:nvSpPr>
            <p:spPr>
              <a:xfrm>
                <a:off x="5309557" y="5562599"/>
                <a:ext cx="609599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1.2V</a:t>
                </a:r>
                <a:endParaRPr lang="en-US" sz="800" dirty="0"/>
              </a:p>
            </p:txBody>
          </p:sp>
          <p:sp>
            <p:nvSpPr>
              <p:cNvPr id="69" name="TextBox 214"/>
              <p:cNvSpPr txBox="1"/>
              <p:nvPr/>
            </p:nvSpPr>
            <p:spPr>
              <a:xfrm>
                <a:off x="5131279" y="5893278"/>
                <a:ext cx="8382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FE-I4</a:t>
                </a:r>
                <a:endParaRPr lang="en-US" sz="800" dirty="0"/>
              </a:p>
            </p:txBody>
          </p:sp>
        </p:grpSp>
        <p:grpSp>
          <p:nvGrpSpPr>
            <p:cNvPr id="9" name="Group 85"/>
            <p:cNvGrpSpPr/>
            <p:nvPr/>
          </p:nvGrpSpPr>
          <p:grpSpPr>
            <a:xfrm>
              <a:off x="1361090" y="2286000"/>
              <a:ext cx="1876096" cy="1143000"/>
              <a:chOff x="1361090" y="2286000"/>
              <a:chExt cx="1876096" cy="1143000"/>
            </a:xfrm>
          </p:grpSpPr>
          <p:grpSp>
            <p:nvGrpSpPr>
              <p:cNvPr id="49" name="Group 65"/>
              <p:cNvGrpSpPr/>
              <p:nvPr/>
            </p:nvGrpSpPr>
            <p:grpSpPr>
              <a:xfrm rot="10800000">
                <a:off x="1465052" y="2286000"/>
                <a:ext cx="1710904" cy="1143000"/>
                <a:chOff x="4258574" y="5029200"/>
                <a:chExt cx="1710904" cy="1143000"/>
              </a:xfrm>
            </p:grpSpPr>
            <p:sp>
              <p:nvSpPr>
                <p:cNvPr id="55" name="Rectangle 200"/>
                <p:cNvSpPr/>
                <p:nvPr/>
              </p:nvSpPr>
              <p:spPr>
                <a:xfrm>
                  <a:off x="4258574" y="5029200"/>
                  <a:ext cx="1710904" cy="11430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grpSp>
              <p:nvGrpSpPr>
                <p:cNvPr id="56" name="Group 40"/>
                <p:cNvGrpSpPr/>
                <p:nvPr/>
              </p:nvGrpSpPr>
              <p:grpSpPr>
                <a:xfrm>
                  <a:off x="4352370" y="5105400"/>
                  <a:ext cx="762000" cy="685800"/>
                  <a:chOff x="4352370" y="5105400"/>
                  <a:chExt cx="762000" cy="685800"/>
                </a:xfrm>
              </p:grpSpPr>
              <p:sp>
                <p:nvSpPr>
                  <p:cNvPr id="61" name="Rectangle 206"/>
                  <p:cNvSpPr/>
                  <p:nvPr/>
                </p:nvSpPr>
                <p:spPr>
                  <a:xfrm>
                    <a:off x="4352370" y="5105400"/>
                    <a:ext cx="762000" cy="38100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62" name="Pentagon 207"/>
                  <p:cNvSpPr/>
                  <p:nvPr/>
                </p:nvSpPr>
                <p:spPr>
                  <a:xfrm rot="5400000">
                    <a:off x="4424630" y="5676900"/>
                    <a:ext cx="152400" cy="76200"/>
                  </a:xfrm>
                  <a:prstGeom prst="homePlat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cxnSp>
                <p:nvCxnSpPr>
                  <p:cNvPr id="63" name="Straight Connector 208"/>
                  <p:cNvCxnSpPr/>
                  <p:nvPr/>
                </p:nvCxnSpPr>
                <p:spPr>
                  <a:xfrm rot="5400000">
                    <a:off x="4424630" y="5562600"/>
                    <a:ext cx="1524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oup 41"/>
                <p:cNvGrpSpPr/>
                <p:nvPr/>
              </p:nvGrpSpPr>
              <p:grpSpPr>
                <a:xfrm>
                  <a:off x="5156411" y="5105400"/>
                  <a:ext cx="762000" cy="685800"/>
                  <a:chOff x="4351281" y="5105400"/>
                  <a:chExt cx="762000" cy="685800"/>
                </a:xfrm>
              </p:grpSpPr>
              <p:sp>
                <p:nvSpPr>
                  <p:cNvPr id="58" name="Rectangle 203"/>
                  <p:cNvSpPr/>
                  <p:nvPr/>
                </p:nvSpPr>
                <p:spPr>
                  <a:xfrm>
                    <a:off x="4351281" y="5105400"/>
                    <a:ext cx="762000" cy="38100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59" name="Pentagon 204"/>
                  <p:cNvSpPr/>
                  <p:nvPr/>
                </p:nvSpPr>
                <p:spPr>
                  <a:xfrm rot="5400000">
                    <a:off x="4424630" y="5676900"/>
                    <a:ext cx="152400" cy="76200"/>
                  </a:xfrm>
                  <a:prstGeom prst="homePlat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cxnSp>
                <p:nvCxnSpPr>
                  <p:cNvPr id="60" name="Straight Connector 205"/>
                  <p:cNvCxnSpPr/>
                  <p:nvPr/>
                </p:nvCxnSpPr>
                <p:spPr>
                  <a:xfrm rot="5400000">
                    <a:off x="4424630" y="5562600"/>
                    <a:ext cx="1524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0" name="TextBox 195"/>
              <p:cNvSpPr txBox="1"/>
              <p:nvPr/>
            </p:nvSpPr>
            <p:spPr>
              <a:xfrm>
                <a:off x="1361090" y="3075802"/>
                <a:ext cx="1072056" cy="30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Shunt-LDO</a:t>
                </a:r>
                <a:endParaRPr lang="en-US" sz="800" dirty="0"/>
              </a:p>
            </p:txBody>
          </p:sp>
          <p:sp>
            <p:nvSpPr>
              <p:cNvPr id="51" name="TextBox 196"/>
              <p:cNvSpPr txBox="1"/>
              <p:nvPr/>
            </p:nvSpPr>
            <p:spPr>
              <a:xfrm>
                <a:off x="2165130" y="3075802"/>
                <a:ext cx="1072056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Shunt-LDO</a:t>
                </a:r>
              </a:p>
            </p:txBody>
          </p:sp>
          <p:sp>
            <p:nvSpPr>
              <p:cNvPr id="52" name="TextBox 197"/>
              <p:cNvSpPr txBox="1"/>
              <p:nvPr/>
            </p:nvSpPr>
            <p:spPr>
              <a:xfrm>
                <a:off x="1600200" y="2625304"/>
                <a:ext cx="6096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1.5V</a:t>
                </a:r>
                <a:endParaRPr lang="en-US" sz="800" dirty="0"/>
              </a:p>
            </p:txBody>
          </p:sp>
          <p:sp>
            <p:nvSpPr>
              <p:cNvPr id="53" name="TextBox 198"/>
              <p:cNvSpPr txBox="1"/>
              <p:nvPr/>
            </p:nvSpPr>
            <p:spPr>
              <a:xfrm>
                <a:off x="2438401" y="2625304"/>
                <a:ext cx="6096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1.2V</a:t>
                </a:r>
                <a:endParaRPr lang="en-US" sz="800" dirty="0"/>
              </a:p>
            </p:txBody>
          </p:sp>
          <p:sp>
            <p:nvSpPr>
              <p:cNvPr id="54" name="TextBox 199"/>
              <p:cNvSpPr txBox="1"/>
              <p:nvPr/>
            </p:nvSpPr>
            <p:spPr>
              <a:xfrm>
                <a:off x="2327697" y="2286000"/>
                <a:ext cx="838199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FE-I4</a:t>
                </a:r>
                <a:endParaRPr lang="en-US" sz="800" dirty="0"/>
              </a:p>
            </p:txBody>
          </p:sp>
        </p:grpSp>
        <p:grpSp>
          <p:nvGrpSpPr>
            <p:cNvPr id="10" name="Group 86"/>
            <p:cNvGrpSpPr/>
            <p:nvPr/>
          </p:nvGrpSpPr>
          <p:grpSpPr>
            <a:xfrm>
              <a:off x="3192518" y="2286000"/>
              <a:ext cx="1876097" cy="1143000"/>
              <a:chOff x="1379536" y="2286000"/>
              <a:chExt cx="1876097" cy="1143000"/>
            </a:xfrm>
          </p:grpSpPr>
          <p:grpSp>
            <p:nvGrpSpPr>
              <p:cNvPr id="34" name="Group 65"/>
              <p:cNvGrpSpPr/>
              <p:nvPr/>
            </p:nvGrpSpPr>
            <p:grpSpPr>
              <a:xfrm rot="10800000">
                <a:off x="1465052" y="2286000"/>
                <a:ext cx="1710904" cy="1143000"/>
                <a:chOff x="4258574" y="5029200"/>
                <a:chExt cx="1710904" cy="1143000"/>
              </a:xfrm>
            </p:grpSpPr>
            <p:sp>
              <p:nvSpPr>
                <p:cNvPr id="40" name="Rectangle 185"/>
                <p:cNvSpPr/>
                <p:nvPr/>
              </p:nvSpPr>
              <p:spPr>
                <a:xfrm>
                  <a:off x="4258574" y="5029200"/>
                  <a:ext cx="1710904" cy="1143000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grpSp>
              <p:nvGrpSpPr>
                <p:cNvPr id="41" name="Group 92"/>
                <p:cNvGrpSpPr/>
                <p:nvPr/>
              </p:nvGrpSpPr>
              <p:grpSpPr>
                <a:xfrm>
                  <a:off x="4343400" y="5105400"/>
                  <a:ext cx="762000" cy="685800"/>
                  <a:chOff x="4343400" y="5105400"/>
                  <a:chExt cx="762000" cy="685800"/>
                </a:xfrm>
              </p:grpSpPr>
              <p:sp>
                <p:nvSpPr>
                  <p:cNvPr id="46" name="Rectangle 191"/>
                  <p:cNvSpPr/>
                  <p:nvPr/>
                </p:nvSpPr>
                <p:spPr>
                  <a:xfrm>
                    <a:off x="4343400" y="5105400"/>
                    <a:ext cx="762000" cy="38100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47" name="Pentagon 192"/>
                  <p:cNvSpPr/>
                  <p:nvPr/>
                </p:nvSpPr>
                <p:spPr>
                  <a:xfrm rot="5400000">
                    <a:off x="4424630" y="5676900"/>
                    <a:ext cx="152400" cy="76200"/>
                  </a:xfrm>
                  <a:prstGeom prst="homePlat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cxnSp>
                <p:nvCxnSpPr>
                  <p:cNvPr id="48" name="Straight Connector 193"/>
                  <p:cNvCxnSpPr/>
                  <p:nvPr/>
                </p:nvCxnSpPr>
                <p:spPr>
                  <a:xfrm rot="5400000">
                    <a:off x="4424630" y="5562600"/>
                    <a:ext cx="1524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93"/>
                <p:cNvGrpSpPr/>
                <p:nvPr/>
              </p:nvGrpSpPr>
              <p:grpSpPr>
                <a:xfrm>
                  <a:off x="5156014" y="5105400"/>
                  <a:ext cx="762000" cy="685800"/>
                  <a:chOff x="4350884" y="5105400"/>
                  <a:chExt cx="762000" cy="685800"/>
                </a:xfrm>
              </p:grpSpPr>
              <p:sp>
                <p:nvSpPr>
                  <p:cNvPr id="43" name="Rectangle 188"/>
                  <p:cNvSpPr/>
                  <p:nvPr/>
                </p:nvSpPr>
                <p:spPr>
                  <a:xfrm>
                    <a:off x="4350884" y="5105400"/>
                    <a:ext cx="762000" cy="38100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44" name="Pentagon 189"/>
                  <p:cNvSpPr/>
                  <p:nvPr/>
                </p:nvSpPr>
                <p:spPr>
                  <a:xfrm rot="5400000">
                    <a:off x="4424630" y="5676900"/>
                    <a:ext cx="152400" cy="76200"/>
                  </a:xfrm>
                  <a:prstGeom prst="homePlat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cxnSp>
                <p:nvCxnSpPr>
                  <p:cNvPr id="45" name="Straight Connector 190"/>
                  <p:cNvCxnSpPr/>
                  <p:nvPr/>
                </p:nvCxnSpPr>
                <p:spPr>
                  <a:xfrm rot="5400000">
                    <a:off x="4424630" y="5562600"/>
                    <a:ext cx="152400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TextBox 180"/>
              <p:cNvSpPr txBox="1"/>
              <p:nvPr/>
            </p:nvSpPr>
            <p:spPr>
              <a:xfrm>
                <a:off x="1379536" y="3075802"/>
                <a:ext cx="103596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Shunt-LDO</a:t>
                </a:r>
              </a:p>
            </p:txBody>
          </p:sp>
          <p:sp>
            <p:nvSpPr>
              <p:cNvPr id="36" name="TextBox 181"/>
              <p:cNvSpPr txBox="1"/>
              <p:nvPr/>
            </p:nvSpPr>
            <p:spPr>
              <a:xfrm>
                <a:off x="2147933" y="3062287"/>
                <a:ext cx="11077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Shunt-LDO</a:t>
                </a:r>
              </a:p>
            </p:txBody>
          </p:sp>
          <p:sp>
            <p:nvSpPr>
              <p:cNvPr id="37" name="TextBox 182"/>
              <p:cNvSpPr txBox="1"/>
              <p:nvPr/>
            </p:nvSpPr>
            <p:spPr>
              <a:xfrm>
                <a:off x="1600200" y="2625304"/>
                <a:ext cx="6096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1.5V</a:t>
                </a:r>
                <a:endParaRPr lang="en-US" sz="800" dirty="0"/>
              </a:p>
            </p:txBody>
          </p:sp>
          <p:sp>
            <p:nvSpPr>
              <p:cNvPr id="38" name="TextBox 183"/>
              <p:cNvSpPr txBox="1"/>
              <p:nvPr/>
            </p:nvSpPr>
            <p:spPr>
              <a:xfrm>
                <a:off x="2438399" y="2625304"/>
                <a:ext cx="609600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1.2V</a:t>
                </a:r>
                <a:endParaRPr lang="en-US" sz="800" dirty="0"/>
              </a:p>
            </p:txBody>
          </p:sp>
          <p:sp>
            <p:nvSpPr>
              <p:cNvPr id="39" name="TextBox 184"/>
              <p:cNvSpPr txBox="1"/>
              <p:nvPr/>
            </p:nvSpPr>
            <p:spPr>
              <a:xfrm>
                <a:off x="2327695" y="2286000"/>
                <a:ext cx="838199" cy="31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FE-I4</a:t>
                </a:r>
                <a:endParaRPr lang="en-US" sz="800" dirty="0"/>
              </a:p>
            </p:txBody>
          </p:sp>
        </p:grpSp>
        <p:cxnSp>
          <p:nvCxnSpPr>
            <p:cNvPr id="11" name="Straight Connector 156"/>
            <p:cNvCxnSpPr/>
            <p:nvPr/>
          </p:nvCxnSpPr>
          <p:spPr>
            <a:xfrm>
              <a:off x="999226" y="3505200"/>
              <a:ext cx="3429000" cy="158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7"/>
            <p:cNvCxnSpPr/>
            <p:nvPr/>
          </p:nvCxnSpPr>
          <p:spPr>
            <a:xfrm rot="5400000">
              <a:off x="1600200" y="3429000"/>
              <a:ext cx="152400" cy="158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8"/>
            <p:cNvCxnSpPr/>
            <p:nvPr/>
          </p:nvCxnSpPr>
          <p:spPr>
            <a:xfrm rot="5400000">
              <a:off x="2362994" y="3428206"/>
              <a:ext cx="152400" cy="158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59"/>
            <p:cNvCxnSpPr/>
            <p:nvPr/>
          </p:nvCxnSpPr>
          <p:spPr>
            <a:xfrm rot="5400000">
              <a:off x="3353594" y="3428206"/>
              <a:ext cx="152400" cy="158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60"/>
            <p:cNvCxnSpPr/>
            <p:nvPr/>
          </p:nvCxnSpPr>
          <p:spPr>
            <a:xfrm rot="5400000">
              <a:off x="4191794" y="3428206"/>
              <a:ext cx="152400" cy="158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61"/>
            <p:cNvCxnSpPr/>
            <p:nvPr/>
          </p:nvCxnSpPr>
          <p:spPr>
            <a:xfrm>
              <a:off x="914400" y="3505200"/>
              <a:ext cx="381000" cy="1588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2"/>
            <p:cNvCxnSpPr/>
            <p:nvPr/>
          </p:nvCxnSpPr>
          <p:spPr>
            <a:xfrm>
              <a:off x="2048775" y="3733800"/>
              <a:ext cx="3529065" cy="714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63"/>
            <p:cNvCxnSpPr/>
            <p:nvPr/>
          </p:nvCxnSpPr>
          <p:spPr>
            <a:xfrm>
              <a:off x="5120641" y="3744626"/>
              <a:ext cx="457199" cy="15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4"/>
            <p:cNvCxnSpPr/>
            <p:nvPr/>
          </p:nvCxnSpPr>
          <p:spPr>
            <a:xfrm rot="5400000">
              <a:off x="1639094" y="3704326"/>
              <a:ext cx="380206" cy="79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5"/>
            <p:cNvCxnSpPr/>
            <p:nvPr/>
          </p:nvCxnSpPr>
          <p:spPr>
            <a:xfrm rot="5400000">
              <a:off x="2401094" y="3694906"/>
              <a:ext cx="380206" cy="79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66"/>
            <p:cNvCxnSpPr/>
            <p:nvPr/>
          </p:nvCxnSpPr>
          <p:spPr>
            <a:xfrm rot="5400000">
              <a:off x="3391694" y="3694906"/>
              <a:ext cx="380206" cy="79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67"/>
            <p:cNvCxnSpPr/>
            <p:nvPr/>
          </p:nvCxnSpPr>
          <p:spPr>
            <a:xfrm rot="5400000">
              <a:off x="4229894" y="3694906"/>
              <a:ext cx="380206" cy="79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68"/>
            <p:cNvCxnSpPr/>
            <p:nvPr/>
          </p:nvCxnSpPr>
          <p:spPr>
            <a:xfrm rot="5400000" flipH="1" flipV="1">
              <a:off x="2057400" y="3810000"/>
              <a:ext cx="1524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69"/>
            <p:cNvCxnSpPr/>
            <p:nvPr/>
          </p:nvCxnSpPr>
          <p:spPr>
            <a:xfrm rot="5400000" flipH="1" flipV="1">
              <a:off x="2820194" y="3809206"/>
              <a:ext cx="1524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70"/>
            <p:cNvCxnSpPr/>
            <p:nvPr/>
          </p:nvCxnSpPr>
          <p:spPr>
            <a:xfrm rot="5400000" flipH="1" flipV="1">
              <a:off x="3810794" y="3809206"/>
              <a:ext cx="1524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71"/>
            <p:cNvCxnSpPr/>
            <p:nvPr/>
          </p:nvCxnSpPr>
          <p:spPr>
            <a:xfrm rot="5400000" flipH="1" flipV="1">
              <a:off x="4648994" y="3809206"/>
              <a:ext cx="1524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72"/>
            <p:cNvCxnSpPr/>
            <p:nvPr/>
          </p:nvCxnSpPr>
          <p:spPr>
            <a:xfrm rot="5400000">
              <a:off x="1866900" y="3543300"/>
              <a:ext cx="3810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73"/>
            <p:cNvCxnSpPr/>
            <p:nvPr/>
          </p:nvCxnSpPr>
          <p:spPr>
            <a:xfrm rot="5400000">
              <a:off x="2553494" y="3542506"/>
              <a:ext cx="3810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74"/>
            <p:cNvCxnSpPr/>
            <p:nvPr/>
          </p:nvCxnSpPr>
          <p:spPr>
            <a:xfrm rot="5400000">
              <a:off x="3544094" y="3542506"/>
              <a:ext cx="3810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75"/>
            <p:cNvCxnSpPr/>
            <p:nvPr/>
          </p:nvCxnSpPr>
          <p:spPr>
            <a:xfrm rot="5400000">
              <a:off x="4382294" y="3542506"/>
              <a:ext cx="381000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76"/>
            <p:cNvSpPr txBox="1"/>
            <p:nvPr/>
          </p:nvSpPr>
          <p:spPr>
            <a:xfrm>
              <a:off x="810768" y="3014133"/>
              <a:ext cx="609600" cy="355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</a:rPr>
                <a:t>I</a:t>
              </a:r>
              <a:r>
                <a:rPr lang="en-US" sz="1000" b="1" baseline="-25000" dirty="0" smtClean="0">
                  <a:solidFill>
                    <a:schemeClr val="accent1">
                      <a:lumMod val="75000"/>
                    </a:schemeClr>
                  </a:solidFill>
                </a:rPr>
                <a:t>in</a:t>
              </a:r>
              <a:endParaRPr lang="en-US" sz="1000" b="1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2" name="TextBox 177"/>
            <p:cNvSpPr txBox="1"/>
            <p:nvPr/>
          </p:nvSpPr>
          <p:spPr>
            <a:xfrm>
              <a:off x="5163312" y="3825556"/>
              <a:ext cx="609600" cy="355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err="1" smtClean="0">
                  <a:solidFill>
                    <a:srgbClr val="FF0000"/>
                  </a:solidFill>
                </a:rPr>
                <a:t>I</a:t>
              </a:r>
              <a:r>
                <a:rPr lang="en-US" sz="1000" b="1" baseline="-25000" dirty="0" err="1" smtClean="0">
                  <a:solidFill>
                    <a:srgbClr val="FF0000"/>
                  </a:solidFill>
                </a:rPr>
                <a:t>out</a:t>
              </a:r>
              <a:endParaRPr lang="en-US" sz="10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178"/>
            <p:cNvSpPr/>
            <p:nvPr/>
          </p:nvSpPr>
          <p:spPr>
            <a:xfrm>
              <a:off x="1305460" y="2133600"/>
              <a:ext cx="3886200" cy="2971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92" name="Textfeld 91"/>
          <p:cNvSpPr txBox="1"/>
          <p:nvPr/>
        </p:nvSpPr>
        <p:spPr>
          <a:xfrm>
            <a:off x="244102" y="1124744"/>
            <a:ext cx="5472139" cy="2303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Phase-1 outer layer staves = 32 – 40 modules</a:t>
            </a:r>
          </a:p>
          <a:p>
            <a:pPr lvl="1">
              <a:spcBef>
                <a:spcPts val="1000"/>
              </a:spcBef>
              <a:buFont typeface="Symbol" pitchFamily="18" charset="2"/>
              <a:buChar char="-"/>
            </a:pPr>
            <a:r>
              <a:rPr lang="de-DE" sz="1700" smtClean="0"/>
              <a:t> Per module: 2 x 2 FE-I4 chips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</a:t>
            </a:r>
            <a:r>
              <a:rPr lang="de-DE" sz="1700" b="1" smtClean="0"/>
              <a:t>Serial powering unit: 1/4 stave = 8 – 10 modules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Prototyping of SP stave started with 2 x 1 modules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Efficiency = 68-77% for Vin = 1.6V and I = 600mA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z="1700" smtClean="0"/>
              <a:t> AC-coupling &amp; protection circuitry under development</a:t>
            </a:r>
          </a:p>
        </p:txBody>
      </p:sp>
      <p:pic>
        <p:nvPicPr>
          <p:cNvPr id="95" name="Picture 7"/>
          <p:cNvPicPr>
            <a:picLocks noChangeAspect="1" noChangeArrowheads="1"/>
          </p:cNvPicPr>
          <p:nvPr/>
        </p:nvPicPr>
        <p:blipFill>
          <a:blip r:embed="rId3" cstate="print"/>
          <a:srcRect r="2648"/>
          <a:stretch>
            <a:fillRect/>
          </a:stretch>
        </p:blipFill>
        <p:spPr bwMode="auto">
          <a:xfrm>
            <a:off x="251520" y="3861048"/>
            <a:ext cx="4357793" cy="20323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76846"/>
            <a:ext cx="4124325" cy="257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Textfeld 137"/>
          <p:cNvSpPr txBox="1"/>
          <p:nvPr/>
        </p:nvSpPr>
        <p:spPr>
          <a:xfrm>
            <a:off x="6732240" y="6300028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Iin [A]</a:t>
            </a:r>
            <a:endParaRPr lang="de-DE"/>
          </a:p>
        </p:txBody>
      </p:sp>
      <p:sp>
        <p:nvSpPr>
          <p:cNvPr id="139" name="Textfeld 138"/>
          <p:cNvSpPr txBox="1"/>
          <p:nvPr/>
        </p:nvSpPr>
        <p:spPr>
          <a:xfrm rot="16200000">
            <a:off x="4103604" y="4689484"/>
            <a:ext cx="1450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Vin, Vout [V]</a:t>
            </a:r>
            <a:endParaRPr lang="de-DE"/>
          </a:p>
        </p:txBody>
      </p:sp>
      <p:sp>
        <p:nvSpPr>
          <p:cNvPr id="140" name="Textfeld 139"/>
          <p:cNvSpPr txBox="1"/>
          <p:nvPr/>
        </p:nvSpPr>
        <p:spPr>
          <a:xfrm>
            <a:off x="8028384" y="4005064"/>
            <a:ext cx="4603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Vin</a:t>
            </a:r>
            <a:endParaRPr lang="de-DE" sz="1400" b="1"/>
          </a:p>
        </p:txBody>
      </p:sp>
      <p:sp>
        <p:nvSpPr>
          <p:cNvPr id="141" name="Textfeld 140"/>
          <p:cNvSpPr txBox="1"/>
          <p:nvPr/>
        </p:nvSpPr>
        <p:spPr>
          <a:xfrm>
            <a:off x="8180784" y="5137447"/>
            <a:ext cx="5725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Vdig</a:t>
            </a:r>
            <a:endParaRPr lang="de-DE" sz="1400" b="1"/>
          </a:p>
        </p:txBody>
      </p:sp>
      <p:sp>
        <p:nvSpPr>
          <p:cNvPr id="142" name="Textfeld 141"/>
          <p:cNvSpPr txBox="1"/>
          <p:nvPr/>
        </p:nvSpPr>
        <p:spPr>
          <a:xfrm>
            <a:off x="8333184" y="4478676"/>
            <a:ext cx="602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Vana</a:t>
            </a:r>
            <a:endParaRPr lang="de-DE" sz="1400" b="1"/>
          </a:p>
        </p:txBody>
      </p:sp>
      <p:sp>
        <p:nvSpPr>
          <p:cNvPr id="143" name="Textfeld 142"/>
          <p:cNvSpPr txBox="1"/>
          <p:nvPr/>
        </p:nvSpPr>
        <p:spPr>
          <a:xfrm>
            <a:off x="1259632" y="6021288"/>
            <a:ext cx="1965603" cy="30777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2012 JINST 7 C01034</a:t>
            </a:r>
            <a:endParaRPr lang="de-DE" sz="1400" b="1"/>
          </a:p>
        </p:txBody>
      </p:sp>
      <p:sp>
        <p:nvSpPr>
          <p:cNvPr id="101" name="Textfeld 100"/>
          <p:cNvSpPr txBox="1"/>
          <p:nvPr/>
        </p:nvSpPr>
        <p:spPr>
          <a:xfrm rot="20894292">
            <a:off x="1805423" y="3179028"/>
            <a:ext cx="525336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smtClean="0"/>
              <a:t>See Talk by Laura Gonella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Material Budget</a:t>
            </a:r>
            <a:endParaRPr lang="de-DE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79512" y="1052736"/>
            <a:ext cx="858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Contribution of buck converter, comp. to </a:t>
            </a:r>
            <a:r>
              <a:rPr lang="de-DE" b="1" smtClean="0">
                <a:solidFill>
                  <a:srgbClr val="FF0000"/>
                </a:solidFill>
              </a:rPr>
              <a:t>CMS modules </a:t>
            </a:r>
            <a:r>
              <a:rPr lang="de-DE" smtClean="0"/>
              <a:t>(1 converter per module)</a:t>
            </a:r>
            <a:endParaRPr lang="de-DE"/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6246217"/>
              </p:ext>
            </p:extLst>
          </p:nvPr>
        </p:nvGraphicFramePr>
        <p:xfrm>
          <a:off x="539552" y="1484784"/>
          <a:ext cx="7931346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651660"/>
                <a:gridCol w="1387958"/>
                <a:gridCol w="1919594"/>
                <a:gridCol w="1387958"/>
              </a:tblGrid>
              <a:tr h="370840">
                <a:tc>
                  <a:txBody>
                    <a:bodyPr/>
                    <a:lstStyle/>
                    <a:p>
                      <a:endParaRPr lang="de-DE" sz="14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Standard DC-DC</a:t>
                      </a:r>
                      <a:r>
                        <a:rPr lang="de-DE" sz="1400" baseline="0" noProof="0" smtClean="0"/>
                        <a:t>  </a:t>
                      </a:r>
                      <a:r>
                        <a:rPr lang="de-DE" sz="1400" noProof="0" smtClean="0"/>
                        <a:t>X</a:t>
                      </a:r>
                      <a:r>
                        <a:rPr lang="de-DE" sz="1400" baseline="-25000" noProof="0" smtClean="0"/>
                        <a:t>0</a:t>
                      </a:r>
                      <a:r>
                        <a:rPr lang="de-DE" sz="1400" noProof="0" smtClean="0"/>
                        <a:t> [%] </a:t>
                      </a:r>
                      <a:r>
                        <a:rPr lang="de-DE" sz="1400" baseline="30000" noProof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DC-DC /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Minimized DC-DC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X</a:t>
                      </a:r>
                      <a:r>
                        <a:rPr lang="de-DE" sz="1400" baseline="-25000" noProof="0" smtClean="0"/>
                        <a:t>0</a:t>
                      </a:r>
                      <a:r>
                        <a:rPr lang="de-DE" sz="1400" noProof="0" smtClean="0"/>
                        <a:t> [%]</a:t>
                      </a:r>
                      <a:r>
                        <a:rPr lang="de-DE" sz="1400" baseline="30000" noProof="0" smtClean="0"/>
                        <a:t> 1</a:t>
                      </a:r>
                      <a:endParaRPr lang="de-DE" sz="1400" noProof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DC-DC / module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noProof="0" smtClean="0">
                          <a:solidFill>
                            <a:schemeClr val="tx1"/>
                          </a:solidFill>
                        </a:rPr>
                        <a:t>Todays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0.06</a:t>
                      </a:r>
                      <a:endParaRPr lang="de-DE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8.8%</a:t>
                      </a:r>
                      <a:endParaRPr lang="de-DE" sz="14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0.04</a:t>
                      </a:r>
                      <a:endParaRPr lang="de-DE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5.9%</a:t>
                      </a:r>
                      <a:endParaRPr lang="de-DE" sz="1400" b="1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noProof="0" smtClean="0">
                          <a:solidFill>
                            <a:schemeClr val="tx1"/>
                          </a:solidFill>
                        </a:rPr>
                        <a:t>Pixelated</a:t>
                      </a:r>
                      <a:r>
                        <a:rPr lang="de-DE" sz="1400" b="1" baseline="0" noProof="0" smtClean="0">
                          <a:solidFill>
                            <a:schemeClr val="tx1"/>
                          </a:solidFill>
                        </a:rPr>
                        <a:t> trigger</a:t>
                      </a:r>
                      <a:endParaRPr lang="de-DE" sz="1400" b="1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0.16</a:t>
                      </a:r>
                      <a:endParaRPr lang="de-DE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16.1%</a:t>
                      </a:r>
                      <a:endParaRPr lang="de-DE" sz="14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0.11</a:t>
                      </a:r>
                      <a:endParaRPr lang="de-DE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11.1%</a:t>
                      </a:r>
                      <a:endParaRPr lang="de-DE" sz="1400" b="1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noProof="0" smtClean="0">
                          <a:solidFill>
                            <a:schemeClr val="tx1"/>
                          </a:solidFill>
                        </a:rPr>
                        <a:t>Strip</a:t>
                      </a:r>
                      <a:r>
                        <a:rPr lang="de-DE" sz="1400" b="1" baseline="0" noProof="0" smtClean="0">
                          <a:solidFill>
                            <a:schemeClr val="tx1"/>
                          </a:solidFill>
                        </a:rPr>
                        <a:t> trigger</a:t>
                      </a:r>
                      <a:endParaRPr lang="de-DE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0.14</a:t>
                      </a:r>
                      <a:endParaRPr lang="de-DE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15.4%</a:t>
                      </a:r>
                      <a:endParaRPr lang="de-DE" sz="14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0.09</a:t>
                      </a:r>
                      <a:endParaRPr lang="de-DE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9.9%</a:t>
                      </a:r>
                      <a:endParaRPr lang="de-DE" sz="1400" b="1" noProof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noProof="0" smtClean="0">
                          <a:solidFill>
                            <a:schemeClr val="tx1"/>
                          </a:solidFill>
                        </a:rPr>
                        <a:t>Stereo module</a:t>
                      </a:r>
                      <a:endParaRPr lang="de-DE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0.14</a:t>
                      </a:r>
                      <a:endParaRPr lang="de-DE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9.9%</a:t>
                      </a:r>
                      <a:endParaRPr lang="de-DE" sz="14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0.09</a:t>
                      </a:r>
                      <a:endParaRPr lang="de-DE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6.3%</a:t>
                      </a:r>
                      <a:endParaRPr lang="de-DE" sz="1400" b="1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179512" y="3707740"/>
            <a:ext cx="873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Contribution of buck converter, compared to </a:t>
            </a:r>
            <a:r>
              <a:rPr lang="de-DE" b="1" smtClean="0">
                <a:solidFill>
                  <a:srgbClr val="FF0000"/>
                </a:solidFill>
              </a:rPr>
              <a:t>ATLAS stave </a:t>
            </a:r>
            <a:r>
              <a:rPr lang="de-DE" smtClean="0"/>
              <a:t>(1 converter per hybrid)</a:t>
            </a:r>
            <a:endParaRPr lang="de-DE"/>
          </a:p>
        </p:txBody>
      </p:sp>
      <p:graphicFrame>
        <p:nvGraphicFramePr>
          <p:cNvPr id="19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6246217"/>
              </p:ext>
            </p:extLst>
          </p:nvPr>
        </p:nvGraphicFramePr>
        <p:xfrm>
          <a:off x="395536" y="4149080"/>
          <a:ext cx="8363394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21"/>
                <a:gridCol w="1605735"/>
                <a:gridCol w="1008112"/>
                <a:gridCol w="1728192"/>
                <a:gridCol w="936104"/>
                <a:gridCol w="1512168"/>
                <a:gridCol w="874562"/>
              </a:tblGrid>
              <a:tr h="370840">
                <a:tc>
                  <a:txBody>
                    <a:bodyPr/>
                    <a:lstStyle/>
                    <a:p>
                      <a:endParaRPr lang="de-DE" sz="14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Standard DC-DC  X</a:t>
                      </a:r>
                      <a:r>
                        <a:rPr lang="de-DE" sz="1400" baseline="-25000" noProof="0" smtClean="0"/>
                        <a:t>0</a:t>
                      </a:r>
                      <a:r>
                        <a:rPr lang="de-DE" sz="1400" noProof="0" smtClean="0"/>
                        <a:t> [%]</a:t>
                      </a:r>
                      <a:r>
                        <a:rPr lang="de-DE" sz="1400" baseline="30000" noProof="0" smtClean="0"/>
                        <a:t> 1</a:t>
                      </a:r>
                      <a:endParaRPr lang="de-DE" sz="1400" noProof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DC-DC / stave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Minimized  DC-DC X</a:t>
                      </a:r>
                      <a:r>
                        <a:rPr lang="de-DE" sz="1400" baseline="-25000" noProof="0" smtClean="0"/>
                        <a:t>0</a:t>
                      </a:r>
                      <a:r>
                        <a:rPr lang="de-DE" sz="1400" noProof="0" smtClean="0"/>
                        <a:t> [%]</a:t>
                      </a:r>
                      <a:r>
                        <a:rPr lang="de-DE" sz="1400" baseline="30000" noProof="0" smtClean="0"/>
                        <a:t> 1</a:t>
                      </a:r>
                      <a:endParaRPr lang="de-DE" sz="1400" noProof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DC-DC /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Ultimate DC-DC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X</a:t>
                      </a:r>
                      <a:r>
                        <a:rPr lang="de-DE" sz="1400" baseline="-25000" noProof="0" smtClean="0"/>
                        <a:t>0</a:t>
                      </a:r>
                      <a:r>
                        <a:rPr lang="de-DE" sz="1400" noProof="0" smtClean="0"/>
                        <a:t> [%]</a:t>
                      </a:r>
                      <a:r>
                        <a:rPr lang="de-DE" sz="1400" baseline="30000" noProof="0" smtClean="0"/>
                        <a:t> 1</a:t>
                      </a:r>
                      <a:endParaRPr lang="de-DE" sz="1400" noProof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smtClean="0"/>
                        <a:t>DC-DC / stave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noProof="0" smtClean="0">
                          <a:solidFill>
                            <a:schemeClr val="tx1"/>
                          </a:solidFill>
                        </a:rPr>
                        <a:t>Stave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0.1168</a:t>
                      </a:r>
                      <a:endParaRPr lang="de-DE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21.8%</a:t>
                      </a:r>
                      <a:endParaRPr lang="de-DE" sz="14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0.056</a:t>
                      </a:r>
                      <a:endParaRPr lang="de-DE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10.4%</a:t>
                      </a:r>
                      <a:endParaRPr lang="de-DE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smtClean="0"/>
                        <a:t>0.032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noProof="0" smtClean="0"/>
                        <a:t>6.0%</a:t>
                      </a:r>
                      <a:endParaRPr lang="de-DE" sz="1400" b="1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179512" y="5157192"/>
            <a:ext cx="724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mtClean="0"/>
              <a:t> Serial powering (shunt, control and protection circuitry): 0.03% of X</a:t>
            </a:r>
            <a:r>
              <a:rPr lang="de-DE" baseline="-25000" smtClean="0"/>
              <a:t>0</a:t>
            </a:r>
            <a:endParaRPr lang="de-DE" baseline="-25000"/>
          </a:p>
        </p:txBody>
      </p:sp>
      <p:sp>
        <p:nvSpPr>
          <p:cNvPr id="21" name="Textfeld 20"/>
          <p:cNvSpPr txBox="1"/>
          <p:nvPr/>
        </p:nvSpPr>
        <p:spPr>
          <a:xfrm>
            <a:off x="323528" y="5661248"/>
            <a:ext cx="84128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Powering circuitry itself might contribute with 5-10% to module material budget</a:t>
            </a:r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51520" y="6165304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aseline="30000" smtClean="0"/>
              <a:t>1 </a:t>
            </a:r>
            <a:r>
              <a:rPr lang="de-DE" sz="1400" smtClean="0"/>
              <a:t>normalized to respective module or stave area</a:t>
            </a:r>
            <a:endParaRPr lang="de-DE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Tracker Power Distribution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pic>
        <p:nvPicPr>
          <p:cNvPr id="10" name="Grafik 9" descr="IMG_1781.JPG"/>
          <p:cNvPicPr>
            <a:picLocks noChangeAspect="1"/>
          </p:cNvPicPr>
          <p:nvPr/>
        </p:nvPicPr>
        <p:blipFill>
          <a:blip r:embed="rId3" cstate="print"/>
          <a:srcRect l="6696"/>
          <a:stretch>
            <a:fillRect/>
          </a:stretch>
        </p:blipFill>
        <p:spPr>
          <a:xfrm>
            <a:off x="4459336" y="1124744"/>
            <a:ext cx="4217120" cy="338980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79512" y="4797152"/>
            <a:ext cx="9164753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b="1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Silicon trackers need a lot of power: e.g. CMS strips 33kW, CMS pixels 3.6kW 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b="1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mtClean="0">
                <a:latin typeface="Arial" pitchFamily="34" charset="0"/>
                <a:cs typeface="Arial" pitchFamily="34" charset="0"/>
              </a:rPr>
              <a:t>Power is supplied via </a:t>
            </a:r>
            <a:r>
              <a:rPr lang="de-DE" smtClean="0"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de-DE" smtClean="0">
                <a:latin typeface="Arial" pitchFamily="34" charset="0"/>
                <a:cs typeface="Arial" pitchFamily="34" charset="0"/>
              </a:rPr>
              <a:t> 50m long cables from power supplies (PS) on balconies</a:t>
            </a:r>
            <a:br>
              <a:rPr lang="de-DE" smtClean="0">
                <a:latin typeface="Arial" pitchFamily="34" charset="0"/>
                <a:cs typeface="Arial" pitchFamily="34" charset="0"/>
              </a:rPr>
            </a:br>
            <a:r>
              <a:rPr lang="de-DE" smtClean="0">
                <a:latin typeface="Arial" pitchFamily="34" charset="0"/>
                <a:cs typeface="Arial" pitchFamily="34" charset="0"/>
              </a:rPr>
              <a:t>   </a:t>
            </a:r>
            <a:r>
              <a:rPr lang="de-DE" b="1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de-DE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Power loss </a:t>
            </a:r>
            <a:r>
              <a:rPr lang="de-DE" b="1" smtClean="0">
                <a:solidFill>
                  <a:srgbClr val="FF0000"/>
                </a:solidFill>
              </a:rPr>
              <a:t>P</a:t>
            </a:r>
            <a:r>
              <a:rPr lang="de-DE" b="1" baseline="-25000" smtClean="0">
                <a:solidFill>
                  <a:srgbClr val="FF0000"/>
                </a:solidFill>
              </a:rPr>
              <a:t>loss</a:t>
            </a:r>
            <a:r>
              <a:rPr lang="de-DE" b="1" smtClean="0">
                <a:solidFill>
                  <a:srgbClr val="FF0000"/>
                </a:solidFill>
              </a:rPr>
              <a:t> = R</a:t>
            </a:r>
            <a:r>
              <a:rPr lang="de-DE" b="1" baseline="-25000" smtClean="0">
                <a:solidFill>
                  <a:srgbClr val="FF0000"/>
                </a:solidFill>
              </a:rPr>
              <a:t>cab</a:t>
            </a:r>
            <a:r>
              <a:rPr lang="de-DE" b="1" smtClean="0">
                <a:solidFill>
                  <a:srgbClr val="FF0000"/>
                </a:solidFill>
                <a:sym typeface="Symbol"/>
              </a:rPr>
              <a:t></a:t>
            </a:r>
            <a:r>
              <a:rPr lang="de-DE" b="1" smtClean="0">
                <a:solidFill>
                  <a:srgbClr val="FF0000"/>
                </a:solidFill>
              </a:rPr>
              <a:t>I</a:t>
            </a:r>
            <a:r>
              <a:rPr lang="de-DE" b="1" baseline="30000" smtClean="0">
                <a:solidFill>
                  <a:srgbClr val="FF0000"/>
                </a:solidFill>
              </a:rPr>
              <a:t>2</a:t>
            </a:r>
            <a:r>
              <a:rPr lang="de-DE" b="1" smtClean="0">
                <a:solidFill>
                  <a:srgbClr val="FF0000"/>
                </a:solidFill>
              </a:rPr>
              <a:t> </a:t>
            </a:r>
            <a:r>
              <a:rPr lang="de-DE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cables amounts to about 50-60% of total power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latin typeface="Arial" pitchFamily="34" charset="0"/>
                <a:cs typeface="Arial" pitchFamily="34" charset="0"/>
              </a:rPr>
              <a:t> Future trackers will need even more power (more channels, more functionality)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860032" y="1124744"/>
            <a:ext cx="278153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CMS strip tracker after cabling</a:t>
            </a:r>
            <a:endParaRPr lang="de-DE" sz="1400" b="1"/>
          </a:p>
        </p:txBody>
      </p:sp>
      <p:pic>
        <p:nvPicPr>
          <p:cNvPr id="13" name="Grafik 12" descr="0702036_05-A4-at-144-dpi.jpg"/>
          <p:cNvPicPr>
            <a:picLocks noChangeAspect="1"/>
          </p:cNvPicPr>
          <p:nvPr/>
        </p:nvPicPr>
        <p:blipFill>
          <a:blip r:embed="rId4" cstate="print"/>
          <a:srcRect l="18653" t="5261" b="33263"/>
          <a:stretch>
            <a:fillRect/>
          </a:stretch>
        </p:blipFill>
        <p:spPr>
          <a:xfrm>
            <a:off x="539552" y="1124744"/>
            <a:ext cx="3429812" cy="338437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11560" y="1124744"/>
            <a:ext cx="257955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CMS end cap before cabling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Material Budget</a:t>
            </a:r>
            <a:endParaRPr lang="de-DE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79512" y="1052736"/>
            <a:ext cx="8921032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Full case study: current CMS tracker end caps (TEC) powered with buck converters </a:t>
            </a:r>
            <a:br>
              <a:rPr lang="de-DE" smtClean="0"/>
            </a:br>
            <a:r>
              <a:rPr lang="de-DE" smtClean="0"/>
              <a:t>  (r = 8) or in series (whole petal)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/>
              <a:t> Similar assumptions for allowed voltage drops etc.</a:t>
            </a:r>
          </a:p>
          <a:p>
            <a:pPr>
              <a:spcBef>
                <a:spcPts val="1000"/>
              </a:spcBef>
            </a:pPr>
            <a:r>
              <a:rPr lang="de-DE" b="1" smtClean="0">
                <a:solidFill>
                  <a:srgbClr val="008000"/>
                </a:solidFill>
                <a:sym typeface="Wingdings" pitchFamily="2" charset="2"/>
              </a:rPr>
              <a:t> Savings in material budget are rather similar</a:t>
            </a:r>
            <a:endParaRPr lang="de-DE" b="1">
              <a:solidFill>
                <a:srgbClr val="008000"/>
              </a:solidFill>
            </a:endParaRPr>
          </a:p>
        </p:txBody>
      </p:sp>
      <p:pic>
        <p:nvPicPr>
          <p:cNvPr id="12" name="Grafik 14" descr="VGLdcdcSPCABELE_x_vs_et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3" y="2968650"/>
            <a:ext cx="3406775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7" descr="VGLdcdcSPCABELE_x_vs_et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968650"/>
            <a:ext cx="3406775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7"/>
          <p:cNvSpPr txBox="1">
            <a:spLocks noChangeArrowheads="1"/>
          </p:cNvSpPr>
          <p:nvPr/>
        </p:nvSpPr>
        <p:spPr bwMode="auto">
          <a:xfrm>
            <a:off x="323528" y="2960712"/>
            <a:ext cx="2357437" cy="3016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b="1"/>
              <a:t>TEC Electronics + Cables</a:t>
            </a:r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4788024" y="2960712"/>
            <a:ext cx="2428875" cy="3016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b="1"/>
              <a:t>TEC Total Material Budget</a:t>
            </a:r>
          </a:p>
        </p:txBody>
      </p:sp>
      <p:sp>
        <p:nvSpPr>
          <p:cNvPr id="22" name="Textfeld 51"/>
          <p:cNvSpPr txBox="1">
            <a:spLocks noChangeArrowheads="1"/>
          </p:cNvSpPr>
          <p:nvPr/>
        </p:nvSpPr>
        <p:spPr bwMode="auto">
          <a:xfrm>
            <a:off x="2771800" y="2960712"/>
            <a:ext cx="1785937" cy="9572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>
                <a:solidFill>
                  <a:srgbClr val="008000"/>
                </a:solidFill>
              </a:rPr>
              <a:t>Old geometry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>
                <a:solidFill>
                  <a:srgbClr val="C00000"/>
                </a:solidFill>
              </a:rPr>
              <a:t>-30.9% (DCDC)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>
                <a:solidFill>
                  <a:srgbClr val="0000FF"/>
                </a:solidFill>
              </a:rPr>
              <a:t>-29.0% (SP)</a:t>
            </a:r>
          </a:p>
        </p:txBody>
      </p:sp>
      <p:sp>
        <p:nvSpPr>
          <p:cNvPr id="23" name="Textfeld 51"/>
          <p:cNvSpPr txBox="1">
            <a:spLocks noChangeArrowheads="1"/>
          </p:cNvSpPr>
          <p:nvPr/>
        </p:nvSpPr>
        <p:spPr bwMode="auto">
          <a:xfrm>
            <a:off x="7308304" y="2960712"/>
            <a:ext cx="1656184" cy="9572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>
                <a:solidFill>
                  <a:srgbClr val="008000"/>
                </a:solidFill>
              </a:rPr>
              <a:t>Old geometry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>
                <a:solidFill>
                  <a:srgbClr val="C00000"/>
                </a:solidFill>
              </a:rPr>
              <a:t>-8.0% (DCDC)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b="1">
                <a:solidFill>
                  <a:srgbClr val="0000FF"/>
                </a:solidFill>
              </a:rPr>
              <a:t>-7.5% (SP)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Tracker Power Distribution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pic>
        <p:nvPicPr>
          <p:cNvPr id="9" name="Picture 24" descr="20071127_YB0_Complete_a"/>
          <p:cNvPicPr>
            <a:picLocks noChangeAspect="1" noChangeArrowheads="1"/>
          </p:cNvPicPr>
          <p:nvPr/>
        </p:nvPicPr>
        <p:blipFill>
          <a:blip r:embed="rId3" cstate="print"/>
          <a:srcRect l="21576"/>
          <a:stretch>
            <a:fillRect/>
          </a:stretch>
        </p:blipFill>
        <p:spPr>
          <a:xfrm>
            <a:off x="251520" y="1146894"/>
            <a:ext cx="4783124" cy="4082306"/>
          </a:xfrm>
          <a:prstGeom prst="rect">
            <a:avLst/>
          </a:prstGeom>
          <a:noFill/>
        </p:spPr>
      </p:pic>
      <p:pic>
        <p:nvPicPr>
          <p:cNvPr id="10" name="Picture 6" descr="IMG_0485"/>
          <p:cNvPicPr>
            <a:picLocks noChangeAspect="1" noChangeArrowheads="1"/>
          </p:cNvPicPr>
          <p:nvPr/>
        </p:nvPicPr>
        <p:blipFill>
          <a:blip r:embed="rId4" cstate="print"/>
          <a:srcRect l="8995" r="51355" b="7494"/>
          <a:stretch>
            <a:fillRect/>
          </a:stretch>
        </p:blipFill>
        <p:spPr bwMode="auto">
          <a:xfrm rot="5400000">
            <a:off x="6253945" y="2899183"/>
            <a:ext cx="1604661" cy="2808312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179512" y="5382845"/>
            <a:ext cx="8892480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latin typeface="Arial" pitchFamily="34" charset="0"/>
                <a:cs typeface="Arial" pitchFamily="34" charset="0"/>
              </a:rPr>
              <a:t> Complex routing of services </a:t>
            </a:r>
            <a:r>
              <a:rPr lang="de-DE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de-DE" smtClean="0">
                <a:latin typeface="Arial" pitchFamily="34" charset="0"/>
                <a:cs typeface="Arial" pitchFamily="34" charset="0"/>
              </a:rPr>
              <a:t>exchange for HL-LHC (still) not considered an option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latin typeface="Arial" pitchFamily="34" charset="0"/>
                <a:cs typeface="Arial" pitchFamily="34" charset="0"/>
              </a:rPr>
              <a:t> Cable channels full and maximal total current limited (e.g. CMS strips ~ 15kA)</a:t>
            </a:r>
            <a:endParaRPr lang="de-D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5508104" y="1196752"/>
            <a:ext cx="3168352" cy="2232248"/>
            <a:chOff x="3929058" y="3500438"/>
            <a:chExt cx="4449952" cy="3005129"/>
          </a:xfrm>
        </p:grpSpPr>
        <p:pic>
          <p:nvPicPr>
            <p:cNvPr id="13" name="Picture 1" descr="C:\Users\Feld\CMS\SLHC\power\tracker_services.png"/>
            <p:cNvPicPr>
              <a:picLocks noChangeAspect="1" noChangeArrowheads="1"/>
            </p:cNvPicPr>
            <p:nvPr/>
          </p:nvPicPr>
          <p:blipFill>
            <a:blip r:embed="rId5" cstate="print"/>
            <a:srcRect t="6790"/>
            <a:stretch>
              <a:fillRect/>
            </a:stretch>
          </p:blipFill>
          <p:spPr bwMode="auto">
            <a:xfrm>
              <a:off x="3929058" y="3500438"/>
              <a:ext cx="4449952" cy="2941891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3929058" y="6076726"/>
              <a:ext cx="2767500" cy="42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CMS Tracker cable routing</a:t>
              </a:r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Tracker Power Distribution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pic>
        <p:nvPicPr>
          <p:cNvPr id="8" name="Grafik 7" descr="Tracker_Materials_x_vs_eta.jpg"/>
          <p:cNvPicPr>
            <a:picLocks noChangeAspect="1"/>
          </p:cNvPicPr>
          <p:nvPr/>
        </p:nvPicPr>
        <p:blipFill>
          <a:blip r:embed="rId3" cstate="print"/>
          <a:srcRect r="8487"/>
          <a:stretch>
            <a:fillRect/>
          </a:stretch>
        </p:blipFill>
        <p:spPr>
          <a:xfrm rot="16200000">
            <a:off x="5434138" y="978768"/>
            <a:ext cx="3388296" cy="381642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79512" y="4509120"/>
            <a:ext cx="778129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latin typeface="Arial" pitchFamily="34" charset="0"/>
                <a:cs typeface="Arial" pitchFamily="34" charset="0"/>
              </a:rPr>
              <a:t> Power related contribution to material budget is significant</a:t>
            </a:r>
            <a:br>
              <a:rPr lang="de-DE" smtClean="0">
                <a:latin typeface="Arial" pitchFamily="34" charset="0"/>
                <a:cs typeface="Arial" pitchFamily="34" charset="0"/>
              </a:rPr>
            </a:br>
            <a:r>
              <a:rPr lang="de-DE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1700" smtClean="0">
                <a:latin typeface="Arial" pitchFamily="34" charset="0"/>
                <a:cs typeface="Arial" pitchFamily="34" charset="0"/>
              </a:rPr>
              <a:t>(Category </a:t>
            </a:r>
            <a:r>
              <a:rPr lang="de-DE" sz="17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“Cables“</a:t>
            </a:r>
            <a:r>
              <a:rPr lang="de-DE" sz="1700" smtClean="0">
                <a:latin typeface="Arial" pitchFamily="34" charset="0"/>
                <a:cs typeface="Arial" pitchFamily="34" charset="0"/>
              </a:rPr>
              <a:t>, but also hidden in </a:t>
            </a:r>
            <a:r>
              <a:rPr lang="de-DE" sz="1700" b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“electronics“</a:t>
            </a:r>
            <a:r>
              <a:rPr lang="de-DE" sz="1700" smtClean="0">
                <a:latin typeface="Arial" pitchFamily="34" charset="0"/>
                <a:cs typeface="Arial" pitchFamily="34" charset="0"/>
              </a:rPr>
              <a:t>, “support“, </a:t>
            </a:r>
            <a:r>
              <a:rPr lang="de-DE" sz="1700" b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“cooling“</a:t>
            </a:r>
            <a:r>
              <a:rPr lang="de-DE" sz="170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smtClean="0">
                <a:latin typeface="Arial" pitchFamily="34" charset="0"/>
                <a:cs typeface="Arial" pitchFamily="34" charset="0"/>
              </a:rPr>
              <a:t> Strategy to reduce power-related material contributions:</a:t>
            </a:r>
          </a:p>
          <a:p>
            <a:pPr lvl="1">
              <a:spcBef>
                <a:spcPts val="700"/>
              </a:spcBef>
              <a:buFont typeface="Symbol" pitchFamily="18" charset="2"/>
              <a:buChar char="-"/>
            </a:pPr>
            <a:r>
              <a:rPr lang="de-DE" smtClean="0">
                <a:latin typeface="Arial" pitchFamily="34" charset="0"/>
                <a:cs typeface="Arial" pitchFamily="34" charset="0"/>
              </a:rPr>
              <a:t> Reduce front-end power consumption (difficult)</a:t>
            </a:r>
          </a:p>
          <a:p>
            <a:pPr lvl="1">
              <a:spcBef>
                <a:spcPts val="700"/>
              </a:spcBef>
              <a:buFont typeface="Symbol" pitchFamily="18" charset="2"/>
              <a:buChar char="-"/>
            </a:pPr>
            <a:r>
              <a:rPr lang="de-DE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Reduce supply currents by applying novel powering schemes</a:t>
            </a:r>
          </a:p>
        </p:txBody>
      </p:sp>
      <p:pic>
        <p:nvPicPr>
          <p:cNvPr id="15" name="Grafik 14" descr="Tracker_Materials_x_vs_eta.jpg"/>
          <p:cNvPicPr>
            <a:picLocks noChangeAspect="1"/>
          </p:cNvPicPr>
          <p:nvPr/>
        </p:nvPicPr>
        <p:blipFill>
          <a:blip r:embed="rId3" cstate="print"/>
          <a:srcRect l="69626" t="69945" r="10733" b="10447"/>
          <a:stretch>
            <a:fillRect/>
          </a:stretch>
        </p:blipFill>
        <p:spPr>
          <a:xfrm rot="16200000">
            <a:off x="7758609" y="1034480"/>
            <a:ext cx="1259634" cy="129614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004048" y="1104999"/>
            <a:ext cx="2653034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CMS Tracker material budget</a:t>
            </a:r>
            <a:endParaRPr lang="de-DE" sz="1400" b="1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624484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827584" y="1124744"/>
            <a:ext cx="283846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ATLAS Tracker material budget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Powering Schemes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79512" y="1052736"/>
            <a:ext cx="420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FF"/>
                </a:solidFill>
              </a:rPr>
              <a:t>Independent powering </a:t>
            </a:r>
            <a:r>
              <a:rPr lang="de-DE" smtClean="0"/>
              <a:t>(ATLAS today)</a:t>
            </a:r>
          </a:p>
        </p:txBody>
      </p:sp>
      <p:sp>
        <p:nvSpPr>
          <p:cNvPr id="15" name="Rechteck 14"/>
          <p:cNvSpPr/>
          <p:nvPr/>
        </p:nvSpPr>
        <p:spPr>
          <a:xfrm>
            <a:off x="179512" y="269962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smtClean="0">
                <a:solidFill>
                  <a:srgbClr val="0000FF"/>
                </a:solidFill>
              </a:rPr>
              <a:t>Serial Powering </a:t>
            </a:r>
            <a:r>
              <a:rPr lang="de-DE" smtClean="0"/>
              <a:t>(ATLAS upgrade ?)</a:t>
            </a:r>
          </a:p>
        </p:txBody>
      </p:sp>
      <p:cxnSp>
        <p:nvCxnSpPr>
          <p:cNvPr id="22" name="Gerade Verbindung 21"/>
          <p:cNvCxnSpPr/>
          <p:nvPr/>
        </p:nvCxnSpPr>
        <p:spPr>
          <a:xfrm>
            <a:off x="179512" y="2492896"/>
            <a:ext cx="87129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4355976" y="980728"/>
            <a:ext cx="0" cy="46805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323528" y="1573936"/>
            <a:ext cx="576064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95536" y="1573936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PS</a:t>
            </a:r>
            <a:endParaRPr lang="de-DE" sz="1400" b="1"/>
          </a:p>
        </p:txBody>
      </p:sp>
      <p:sp>
        <p:nvSpPr>
          <p:cNvPr id="28" name="Rechteck 27"/>
          <p:cNvSpPr/>
          <p:nvPr/>
        </p:nvSpPr>
        <p:spPr>
          <a:xfrm>
            <a:off x="3347864" y="1573936"/>
            <a:ext cx="576064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91880" y="157393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D</a:t>
            </a:r>
            <a:endParaRPr lang="de-DE" sz="1400" b="1"/>
          </a:p>
        </p:txBody>
      </p:sp>
      <p:cxnSp>
        <p:nvCxnSpPr>
          <p:cNvPr id="31" name="Gerade Verbindung 30"/>
          <p:cNvCxnSpPr/>
          <p:nvPr/>
        </p:nvCxnSpPr>
        <p:spPr>
          <a:xfrm>
            <a:off x="899592" y="1690520"/>
            <a:ext cx="2448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899592" y="1771672"/>
            <a:ext cx="2448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4573592" y="1052736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0000FF"/>
                </a:solidFill>
              </a:rPr>
              <a:t>Parallel powering </a:t>
            </a:r>
            <a:r>
              <a:rPr lang="de-DE" smtClean="0"/>
              <a:t>(CMS today)</a:t>
            </a:r>
          </a:p>
        </p:txBody>
      </p:sp>
      <p:sp>
        <p:nvSpPr>
          <p:cNvPr id="34" name="Rechteck 33"/>
          <p:cNvSpPr/>
          <p:nvPr/>
        </p:nvSpPr>
        <p:spPr>
          <a:xfrm>
            <a:off x="5004048" y="1556792"/>
            <a:ext cx="576064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076056" y="1592224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PS</a:t>
            </a:r>
            <a:endParaRPr lang="de-DE" sz="1400" b="1"/>
          </a:p>
        </p:txBody>
      </p:sp>
      <p:sp>
        <p:nvSpPr>
          <p:cNvPr id="36" name="Rechteck 35"/>
          <p:cNvSpPr/>
          <p:nvPr/>
        </p:nvSpPr>
        <p:spPr>
          <a:xfrm>
            <a:off x="6336768" y="1944264"/>
            <a:ext cx="504056" cy="26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372200" y="1925976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D1</a:t>
            </a:r>
            <a:endParaRPr lang="de-DE" sz="1400" b="1"/>
          </a:p>
        </p:txBody>
      </p:sp>
      <p:cxnSp>
        <p:nvCxnSpPr>
          <p:cNvPr id="38" name="Gerade Verbindung 37"/>
          <p:cNvCxnSpPr/>
          <p:nvPr/>
        </p:nvCxnSpPr>
        <p:spPr>
          <a:xfrm>
            <a:off x="5580112" y="1673376"/>
            <a:ext cx="2448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5580112" y="1754528"/>
            <a:ext cx="24482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rot="5400000">
            <a:off x="395536" y="2060848"/>
            <a:ext cx="288032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rot="10800000">
            <a:off x="7020272" y="2060848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/>
          <p:cNvSpPr/>
          <p:nvPr/>
        </p:nvSpPr>
        <p:spPr>
          <a:xfrm>
            <a:off x="4572000" y="2638653"/>
            <a:ext cx="4245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smtClean="0">
                <a:solidFill>
                  <a:srgbClr val="0000FF"/>
                </a:solidFill>
              </a:rPr>
              <a:t>DC-DC conversion </a:t>
            </a:r>
            <a:r>
              <a:rPr lang="de-DE" smtClean="0"/>
              <a:t>(CMS upgrade,</a:t>
            </a:r>
            <a:br>
              <a:rPr lang="de-DE" smtClean="0"/>
            </a:br>
            <a:r>
              <a:rPr lang="de-DE" smtClean="0"/>
              <a:t>                                  ATLAS upgrade ?)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67544" y="4953168"/>
            <a:ext cx="3456384" cy="636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de-DE" sz="1600" b="1" smtClean="0">
                <a:latin typeface="Arial" pitchFamily="34" charset="0"/>
                <a:cs typeface="Arial" pitchFamily="34" charset="0"/>
              </a:rPr>
              <a:t>Basic idea:</a:t>
            </a:r>
          </a:p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de-DE" sz="1600" b="1" smtClean="0">
                <a:latin typeface="Arial" pitchFamily="34" charset="0"/>
                <a:cs typeface="Arial" pitchFamily="34" charset="0"/>
              </a:rPr>
              <a:t>Reduce current by “recycling“ it</a:t>
            </a:r>
            <a:endParaRPr lang="de-DE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4572000" y="4797152"/>
            <a:ext cx="4320480" cy="8822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de-DE" sz="1600" b="1" smtClean="0">
                <a:latin typeface="Arial" pitchFamily="34" charset="0"/>
                <a:cs typeface="Arial" pitchFamily="34" charset="0"/>
              </a:rPr>
              <a:t>Basic idea:</a:t>
            </a:r>
          </a:p>
          <a:p>
            <a:pPr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de-DE" sz="1600" b="1" smtClean="0">
                <a:latin typeface="Arial" pitchFamily="34" charset="0"/>
                <a:cs typeface="Arial" pitchFamily="34" charset="0"/>
              </a:rPr>
              <a:t>Provide power at higher voltage and </a:t>
            </a:r>
            <a:br>
              <a:rPr lang="de-DE" sz="1600" b="1" smtClean="0">
                <a:latin typeface="Arial" pitchFamily="34" charset="0"/>
                <a:cs typeface="Arial" pitchFamily="34" charset="0"/>
              </a:rPr>
            </a:br>
            <a:r>
              <a:rPr lang="de-DE" sz="1600" b="1" smtClean="0">
                <a:latin typeface="Arial" pitchFamily="34" charset="0"/>
                <a:cs typeface="Arial" pitchFamily="34" charset="0"/>
              </a:rPr>
              <a:t>lower current, convert back on-detector</a:t>
            </a:r>
          </a:p>
        </p:txBody>
      </p:sp>
      <p:cxnSp>
        <p:nvCxnSpPr>
          <p:cNvPr id="57" name="Gerade Verbindung 56"/>
          <p:cNvCxnSpPr/>
          <p:nvPr/>
        </p:nvCxnSpPr>
        <p:spPr>
          <a:xfrm rot="5400000">
            <a:off x="6364200" y="1818536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 rot="5400000">
            <a:off x="6570232" y="1843768"/>
            <a:ext cx="18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60"/>
          <p:cNvSpPr/>
          <p:nvPr/>
        </p:nvSpPr>
        <p:spPr>
          <a:xfrm>
            <a:off x="7596336" y="1943120"/>
            <a:ext cx="504056" cy="26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7631768" y="1924832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Dn</a:t>
            </a:r>
            <a:endParaRPr lang="de-DE" sz="1400" b="1"/>
          </a:p>
        </p:txBody>
      </p:sp>
      <p:cxnSp>
        <p:nvCxnSpPr>
          <p:cNvPr id="63" name="Gerade Verbindung 62"/>
          <p:cNvCxnSpPr/>
          <p:nvPr/>
        </p:nvCxnSpPr>
        <p:spPr>
          <a:xfrm rot="5400000">
            <a:off x="7623768" y="1817392"/>
            <a:ext cx="2880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rot="5400000">
            <a:off x="7829800" y="1842624"/>
            <a:ext cx="18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rot="5400000">
            <a:off x="7974384" y="1710232"/>
            <a:ext cx="108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4572000" y="3545140"/>
            <a:ext cx="492443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PS</a:t>
            </a:r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flipV="1">
            <a:off x="5064443" y="3776245"/>
            <a:ext cx="35516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V="1">
            <a:off x="5076056" y="3689156"/>
            <a:ext cx="35516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6948264" y="3401124"/>
            <a:ext cx="1284531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smtClean="0"/>
              <a:t>DC-DC</a:t>
            </a:r>
          </a:p>
          <a:p>
            <a:r>
              <a:rPr lang="de-DE" b="1" smtClean="0"/>
              <a:t>Converter</a:t>
            </a:r>
          </a:p>
        </p:txBody>
      </p:sp>
      <p:sp>
        <p:nvSpPr>
          <p:cNvPr id="58" name="Rechteck 57"/>
          <p:cNvSpPr/>
          <p:nvPr/>
        </p:nvSpPr>
        <p:spPr>
          <a:xfrm>
            <a:off x="8388424" y="3573016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8505962" y="355327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D</a:t>
            </a:r>
            <a:endParaRPr lang="de-DE" sz="1400" b="1"/>
          </a:p>
        </p:txBody>
      </p:sp>
      <p:sp>
        <p:nvSpPr>
          <p:cNvPr id="65" name="Textfeld 64"/>
          <p:cNvSpPr txBox="1"/>
          <p:nvPr/>
        </p:nvSpPr>
        <p:spPr>
          <a:xfrm>
            <a:off x="5220072" y="3356992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Low current</a:t>
            </a:r>
            <a:endParaRPr lang="de-DE" sz="1600" b="1"/>
          </a:p>
        </p:txBody>
      </p:sp>
      <p:sp>
        <p:nvSpPr>
          <p:cNvPr id="67" name="Textfeld 66"/>
          <p:cNvSpPr txBox="1"/>
          <p:nvPr/>
        </p:nvSpPr>
        <p:spPr>
          <a:xfrm>
            <a:off x="8000889" y="4170566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Large</a:t>
            </a:r>
          </a:p>
          <a:p>
            <a:r>
              <a:rPr lang="de-DE" sz="1600" b="1" smtClean="0"/>
              <a:t>current</a:t>
            </a:r>
            <a:endParaRPr lang="de-DE" sz="1600" b="1"/>
          </a:p>
        </p:txBody>
      </p:sp>
      <p:cxnSp>
        <p:nvCxnSpPr>
          <p:cNvPr id="71" name="Gerade Verbindung mit Pfeil 70"/>
          <p:cNvCxnSpPr>
            <a:stCxn id="67" idx="0"/>
          </p:cNvCxnSpPr>
          <p:nvPr/>
        </p:nvCxnSpPr>
        <p:spPr>
          <a:xfrm flipH="1" flipV="1">
            <a:off x="8316416" y="3933056"/>
            <a:ext cx="130269" cy="237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/>
          <p:cNvGrpSpPr/>
          <p:nvPr/>
        </p:nvGrpSpPr>
        <p:grpSpPr>
          <a:xfrm>
            <a:off x="611560" y="3356992"/>
            <a:ext cx="3168352" cy="975846"/>
            <a:chOff x="611560" y="3356992"/>
            <a:chExt cx="3168352" cy="975846"/>
          </a:xfrm>
        </p:grpSpPr>
        <p:sp>
          <p:nvSpPr>
            <p:cNvPr id="72" name="Textfeld 71"/>
            <p:cNvSpPr txBox="1"/>
            <p:nvPr/>
          </p:nvSpPr>
          <p:spPr>
            <a:xfrm>
              <a:off x="611560" y="3409508"/>
              <a:ext cx="492443" cy="92333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mtClean="0"/>
            </a:p>
            <a:p>
              <a:r>
                <a:rPr lang="de-DE" smtClean="0"/>
                <a:t>PS</a:t>
              </a:r>
            </a:p>
            <a:p>
              <a:endParaRPr lang="de-DE"/>
            </a:p>
          </p:txBody>
        </p:sp>
        <p:cxnSp>
          <p:nvCxnSpPr>
            <p:cNvPr id="73" name="Gerade Verbindung 72"/>
            <p:cNvCxnSpPr/>
            <p:nvPr/>
          </p:nvCxnSpPr>
          <p:spPr>
            <a:xfrm>
              <a:off x="1104003" y="4221088"/>
              <a:ext cx="26759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/>
          </p:nvCxnSpPr>
          <p:spPr>
            <a:xfrm>
              <a:off x="1115616" y="3501008"/>
              <a:ext cx="266429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hteck 75"/>
            <p:cNvSpPr/>
            <p:nvPr/>
          </p:nvSpPr>
          <p:spPr>
            <a:xfrm>
              <a:off x="1475656" y="335699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1475656" y="3356992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D1</a:t>
              </a:r>
              <a:endParaRPr lang="de-DE" sz="1400" b="1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3059832" y="335699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2" name="Rechteck 81"/>
            <p:cNvSpPr/>
            <p:nvPr/>
          </p:nvSpPr>
          <p:spPr>
            <a:xfrm>
              <a:off x="2267744" y="335699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86" name="Gerade Verbindung 85"/>
            <p:cNvCxnSpPr/>
            <p:nvPr/>
          </p:nvCxnSpPr>
          <p:spPr>
            <a:xfrm>
              <a:off x="3779912" y="3501008"/>
              <a:ext cx="0" cy="7200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/>
            <p:cNvSpPr txBox="1"/>
            <p:nvPr/>
          </p:nvSpPr>
          <p:spPr>
            <a:xfrm>
              <a:off x="2267744" y="3356992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D2</a:t>
              </a:r>
              <a:endParaRPr lang="de-DE" sz="1400" b="1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3005976" y="3356992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smtClean="0"/>
                <a:t>Dn</a:t>
              </a:r>
              <a:endParaRPr lang="de-DE" sz="1400" b="1"/>
            </a:p>
          </p:txBody>
        </p:sp>
      </p:grpSp>
      <p:sp>
        <p:nvSpPr>
          <p:cNvPr id="93" name="Textfeld 92"/>
          <p:cNvSpPr txBox="1"/>
          <p:nvPr/>
        </p:nvSpPr>
        <p:spPr>
          <a:xfrm>
            <a:off x="251520" y="5805264"/>
            <a:ext cx="8884933" cy="61555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700" b="1" smtClean="0"/>
              <a:t>Effect in both cases: lower Ohmic losses and lower voltage drops</a:t>
            </a:r>
            <a:br>
              <a:rPr lang="de-DE" sz="1700" b="1" smtClean="0"/>
            </a:br>
            <a:r>
              <a:rPr lang="de-DE" sz="1700" b="1" smtClean="0">
                <a:sym typeface="Wingdings" pitchFamily="2" charset="2"/>
              </a:rPr>
              <a:t> </a:t>
            </a:r>
            <a:r>
              <a:rPr lang="de-DE" sz="1700" b="1" smtClean="0"/>
              <a:t>less / thinner cables required off-detector, less copper required in tracker volume</a:t>
            </a:r>
            <a:endParaRPr lang="de-DE" sz="17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6" grpId="0" animBg="1"/>
      <p:bldP spid="27" grpId="0"/>
      <p:bldP spid="28" grpId="0" animBg="1"/>
      <p:bldP spid="29" grpId="0"/>
      <p:bldP spid="33" grpId="0"/>
      <p:bldP spid="34" grpId="0" animBg="1"/>
      <p:bldP spid="35" grpId="0"/>
      <p:bldP spid="36" grpId="0" animBg="1"/>
      <p:bldP spid="37" grpId="0"/>
      <p:bldP spid="49" grpId="0"/>
      <p:bldP spid="52" grpId="0" animBg="1"/>
      <p:bldP spid="54" grpId="0" animBg="1"/>
      <p:bldP spid="61" grpId="0" animBg="1"/>
      <p:bldP spid="62" grpId="0"/>
      <p:bldP spid="40" grpId="0" animBg="1"/>
      <p:bldP spid="55" grpId="0" animBg="1"/>
      <p:bldP spid="58" grpId="0" animBg="1"/>
      <p:bldP spid="60" grpId="0"/>
      <p:bldP spid="65" grpId="0"/>
      <p:bldP spid="67" grpId="0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DC-DC Conversion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611560" y="1628800"/>
            <a:ext cx="492443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PS</a:t>
            </a:r>
            <a:endParaRPr lang="de-DE"/>
          </a:p>
        </p:txBody>
      </p:sp>
      <p:cxnSp>
        <p:nvCxnSpPr>
          <p:cNvPr id="29" name="Gerade Verbindung 28"/>
          <p:cNvCxnSpPr/>
          <p:nvPr/>
        </p:nvCxnSpPr>
        <p:spPr>
          <a:xfrm flipV="1">
            <a:off x="1104003" y="1859905"/>
            <a:ext cx="35516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1115616" y="1772816"/>
            <a:ext cx="35516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1763688" y="1412776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Long cables (~ 50m)</a:t>
            </a:r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6192939" y="1484784"/>
            <a:ext cx="1877437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Detector module</a:t>
            </a:r>
            <a:endParaRPr lang="de-DE"/>
          </a:p>
        </p:txBody>
      </p:sp>
      <p:cxnSp>
        <p:nvCxnSpPr>
          <p:cNvPr id="35" name="Gerade Verbindung 34"/>
          <p:cNvCxnSpPr/>
          <p:nvPr/>
        </p:nvCxnSpPr>
        <p:spPr>
          <a:xfrm>
            <a:off x="5836971" y="1608747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5836971" y="1729974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6212564" y="1979548"/>
            <a:ext cx="1877437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Detector module</a:t>
            </a:r>
            <a:endParaRPr lang="de-DE"/>
          </a:p>
        </p:txBody>
      </p:sp>
      <p:cxnSp>
        <p:nvCxnSpPr>
          <p:cNvPr id="40" name="Gerade Verbindung 39"/>
          <p:cNvCxnSpPr/>
          <p:nvPr/>
        </p:nvCxnSpPr>
        <p:spPr>
          <a:xfrm>
            <a:off x="5856596" y="2103511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5856596" y="2224738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5229734" y="111545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Short cables (cm)</a:t>
            </a:r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4655620" y="1484784"/>
            <a:ext cx="1284531" cy="110799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smtClean="0"/>
              <a:t>DC-DC</a:t>
            </a:r>
          </a:p>
          <a:p>
            <a:r>
              <a:rPr lang="de-DE" b="1" smtClean="0"/>
              <a:t>Converter</a:t>
            </a:r>
          </a:p>
          <a:p>
            <a:r>
              <a:rPr lang="de-DE" sz="1500" b="1" smtClean="0">
                <a:solidFill>
                  <a:srgbClr val="FF0000"/>
                </a:solidFill>
              </a:rPr>
              <a:t>E.g. r = 4  </a:t>
            </a:r>
          </a:p>
          <a:p>
            <a:r>
              <a:rPr lang="de-DE" sz="1500" b="1" smtClean="0">
                <a:solidFill>
                  <a:srgbClr val="FF0000"/>
                </a:solidFill>
              </a:rPr>
              <a:t>10V </a:t>
            </a:r>
            <a:r>
              <a:rPr lang="de-DE" sz="1500" b="1" smtClean="0">
                <a:solidFill>
                  <a:srgbClr val="FF0000"/>
                </a:solidFill>
                <a:sym typeface="Wingdings" pitchFamily="2" charset="2"/>
              </a:rPr>
              <a:t> 2.5V</a:t>
            </a:r>
            <a:endParaRPr lang="de-DE" sz="1500" b="1">
              <a:solidFill>
                <a:srgbClr val="FF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79512" y="2935104"/>
            <a:ext cx="89644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b="1" smtClean="0"/>
              <a:t> Idea: Deliver P = U</a:t>
            </a:r>
            <a:r>
              <a:rPr lang="de-DE" b="1" smtClean="0">
                <a:sym typeface="Symbol"/>
              </a:rPr>
              <a:t></a:t>
            </a:r>
            <a:r>
              <a:rPr lang="de-DE" b="1" smtClean="0"/>
              <a:t>I as (rU)</a:t>
            </a:r>
            <a:r>
              <a:rPr lang="de-DE" b="1" smtClean="0">
                <a:sym typeface="Symbol"/>
              </a:rPr>
              <a:t>(</a:t>
            </a:r>
            <a:r>
              <a:rPr lang="de-DE" b="1" smtClean="0"/>
              <a:t>I/r) with conversion ratio r  &gt;&gt; 1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b="1" smtClean="0"/>
              <a:t> Reduce losses P</a:t>
            </a:r>
            <a:r>
              <a:rPr lang="de-DE" b="1" baseline="-25000" smtClean="0"/>
              <a:t>loss</a:t>
            </a:r>
            <a:r>
              <a:rPr lang="de-DE" b="1" smtClean="0"/>
              <a:t> = R</a:t>
            </a:r>
            <a:r>
              <a:rPr lang="de-DE" b="1" smtClean="0">
                <a:sym typeface="Symbol"/>
              </a:rPr>
              <a:t></a:t>
            </a:r>
            <a:r>
              <a:rPr lang="de-DE" b="1" smtClean="0"/>
              <a:t>I</a:t>
            </a:r>
            <a:r>
              <a:rPr lang="de-DE" b="1" baseline="30000" smtClean="0"/>
              <a:t>2</a:t>
            </a:r>
            <a:r>
              <a:rPr lang="de-DE" b="1" smtClean="0"/>
              <a:t> in input cables by factor r</a:t>
            </a:r>
            <a:r>
              <a:rPr lang="de-DE" b="1" baseline="30000" smtClean="0"/>
              <a:t>2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de-DE" b="1" baseline="30000" smtClean="0"/>
              <a:t> </a:t>
            </a:r>
            <a:r>
              <a:rPr lang="de-DE" smtClean="0"/>
              <a:t>Many different working principles and layouts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smtClean="0">
                <a:sym typeface="Wingdings" pitchFamily="2" charset="2"/>
              </a:rPr>
              <a:t> cover here </a:t>
            </a:r>
            <a:r>
              <a:rPr lang="de-DE" b="1" smtClean="0">
                <a:sym typeface="Wingdings" pitchFamily="2" charset="2"/>
              </a:rPr>
              <a:t>buck converters</a:t>
            </a:r>
            <a:r>
              <a:rPr lang="de-DE" b="1" smtClean="0"/>
              <a:t> &amp; switched capacitors </a:t>
            </a:r>
            <a:r>
              <a:rPr lang="de-DE" smtClean="0"/>
              <a:t>(main areas of tracker R&amp;D)</a:t>
            </a:r>
          </a:p>
          <a:p>
            <a:pPr>
              <a:spcBef>
                <a:spcPts val="1000"/>
              </a:spcBef>
              <a:buFont typeface="Wingdings" pitchFamily="2" charset="2"/>
              <a:buChar char="à"/>
            </a:pPr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1835527" y="1916832"/>
            <a:ext cx="1512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0000"/>
                </a:solidFill>
              </a:rPr>
              <a:t>E.g. 10V, 0.5A</a:t>
            </a:r>
            <a:endParaRPr lang="de-DE" sz="1600" b="1" baseline="-25000">
              <a:solidFill>
                <a:srgbClr val="FF00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413836" y="2370366"/>
            <a:ext cx="139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0000"/>
                </a:solidFill>
              </a:rPr>
              <a:t>E.g. 2.5V, 2A</a:t>
            </a:r>
            <a:endParaRPr lang="de-DE" sz="1600" b="1" baseline="-25000">
              <a:solidFill>
                <a:srgbClr val="FF00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395536" y="4725144"/>
            <a:ext cx="2900153" cy="925894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Pro: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Standard system design</a:t>
            </a:r>
            <a:br>
              <a:rPr lang="de-DE" sz="1600" smtClean="0"/>
            </a:br>
            <a:r>
              <a:rPr lang="de-DE" sz="1600" smtClean="0"/>
              <a:t>   (grounding, communication)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779912" y="4743241"/>
            <a:ext cx="4951997" cy="99001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Con: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Switching with MHz frequencies </a:t>
            </a:r>
            <a:r>
              <a:rPr lang="de-DE" sz="1600" smtClean="0">
                <a:sym typeface="Wingdings" pitchFamily="2" charset="2"/>
              </a:rPr>
              <a:t> switching noise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>
                <a:sym typeface="Wingdings" pitchFamily="2" charset="2"/>
              </a:rPr>
              <a:t> Trade-off between high efficiency and low mass</a:t>
            </a:r>
            <a:endParaRPr lang="de-DE" sz="1600" smtClean="0"/>
          </a:p>
        </p:txBody>
      </p:sp>
      <p:sp>
        <p:nvSpPr>
          <p:cNvPr id="50" name="Textfeld 49"/>
          <p:cNvSpPr txBox="1"/>
          <p:nvPr/>
        </p:nvSpPr>
        <p:spPr>
          <a:xfrm>
            <a:off x="323528" y="5733256"/>
            <a:ext cx="2848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smtClean="0"/>
              <a:t>Was main argument for CMS </a:t>
            </a:r>
          </a:p>
          <a:p>
            <a:r>
              <a:rPr lang="de-DE" sz="1500" b="1" smtClean="0"/>
              <a:t>to move to this scheme!</a:t>
            </a:r>
            <a:endParaRPr lang="de-DE" sz="15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DC-DC Buck Converters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395536" y="2658398"/>
            <a:ext cx="4117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sz="1600" smtClean="0"/>
              <a:t>Duty cycle D = t</a:t>
            </a:r>
            <a:r>
              <a:rPr lang="de-DE" sz="1600" baseline="-25000" smtClean="0"/>
              <a:t>1,on</a:t>
            </a:r>
            <a:r>
              <a:rPr lang="de-DE" sz="1600" smtClean="0"/>
              <a:t>/T;       r = V</a:t>
            </a:r>
            <a:r>
              <a:rPr lang="de-DE" sz="1600" baseline="-25000" smtClean="0"/>
              <a:t>in</a:t>
            </a:r>
            <a:r>
              <a:rPr lang="de-DE" sz="1600" smtClean="0"/>
              <a:t>/V</a:t>
            </a:r>
            <a:r>
              <a:rPr lang="de-DE" sz="1600" baseline="-25000" smtClean="0"/>
              <a:t>out  </a:t>
            </a:r>
            <a:r>
              <a:rPr lang="de-DE" sz="1600" smtClean="0"/>
              <a:t> </a:t>
            </a:r>
            <a:r>
              <a:rPr lang="de-DE" sz="1600" smtClean="0">
                <a:sym typeface="Symbol"/>
              </a:rPr>
              <a:t> </a:t>
            </a:r>
            <a:r>
              <a:rPr lang="de-DE" sz="1600" smtClean="0"/>
              <a:t>1/D </a:t>
            </a:r>
            <a:endParaRPr lang="de-DE" sz="1600"/>
          </a:p>
        </p:txBody>
      </p:sp>
      <p:sp>
        <p:nvSpPr>
          <p:cNvPr id="19" name="Textfeld 18"/>
          <p:cNvSpPr txBox="1"/>
          <p:nvPr/>
        </p:nvSpPr>
        <p:spPr>
          <a:xfrm>
            <a:off x="239780" y="4221088"/>
            <a:ext cx="3639138" cy="1792798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Pro: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Can supply large currents (&lt; 3-4A)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Regulation of output voltage, based </a:t>
            </a:r>
            <a:br>
              <a:rPr lang="de-DE" sz="1600" smtClean="0"/>
            </a:br>
            <a:r>
              <a:rPr lang="de-DE" sz="1600" smtClean="0"/>
              <a:t>   on Pulse Width Modulation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>
                <a:sym typeface="Wingdings" pitchFamily="2" charset="2"/>
              </a:rPr>
              <a:t> High conversion ratio possible</a:t>
            </a:r>
            <a:br>
              <a:rPr lang="de-DE" sz="1600" smtClean="0">
                <a:sym typeface="Wingdings" pitchFamily="2" charset="2"/>
              </a:rPr>
            </a:br>
            <a:r>
              <a:rPr lang="de-DE" sz="1600" smtClean="0">
                <a:sym typeface="Wingdings" pitchFamily="2" charset="2"/>
              </a:rPr>
              <a:t>   (V_in &lt; 10V) </a:t>
            </a:r>
            <a:endParaRPr lang="de-DE" sz="160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4067944" y="4221088"/>
            <a:ext cx="4896544" cy="1792798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de-DE" b="1" smtClean="0"/>
              <a:t>Con: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</a:t>
            </a:r>
            <a:r>
              <a:rPr lang="de-DE" sz="1600" smtClean="0">
                <a:sym typeface="Wingdings" pitchFamily="2" charset="2"/>
              </a:rPr>
              <a:t>Radiation tolerance of high-voltage transistors</a:t>
            </a:r>
            <a:endParaRPr lang="de-DE" sz="1600" smtClean="0"/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Several discrete components: </a:t>
            </a:r>
            <a:br>
              <a:rPr lang="de-DE" sz="1600" smtClean="0"/>
            </a:br>
            <a:r>
              <a:rPr lang="de-DE" sz="1600" smtClean="0"/>
              <a:t>   coil, capacitors, shield </a:t>
            </a:r>
            <a:r>
              <a:rPr lang="de-DE" sz="1600" smtClean="0">
                <a:sym typeface="Wingdings" pitchFamily="2" charset="2"/>
              </a:rPr>
              <a:t> additional material</a:t>
            </a:r>
            <a:endParaRPr lang="de-DE" sz="1600" smtClean="0"/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Saturation of ferrites in &gt; 2.5T field </a:t>
            </a:r>
            <a:r>
              <a:rPr lang="de-DE" sz="1600" smtClean="0">
                <a:sym typeface="Wingdings" pitchFamily="2" charset="2"/>
              </a:rPr>
              <a:t></a:t>
            </a:r>
            <a:r>
              <a:rPr lang="de-DE" sz="1600" smtClean="0"/>
              <a:t> air-core coil</a:t>
            </a:r>
            <a:br>
              <a:rPr lang="de-DE" sz="1600" smtClean="0"/>
            </a:br>
            <a:r>
              <a:rPr lang="de-DE" sz="1600" smtClean="0"/>
              <a:t>   </a:t>
            </a:r>
            <a:r>
              <a:rPr lang="de-DE" sz="1600" smtClean="0">
                <a:sym typeface="Wingdings" pitchFamily="2" charset="2"/>
              </a:rPr>
              <a:t> massive, high resistance, radiation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467544" y="1295386"/>
            <a:ext cx="4190441" cy="1125502"/>
            <a:chOff x="525575" y="1871450"/>
            <a:chExt cx="8385654" cy="1722729"/>
          </a:xfrm>
        </p:grpSpPr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4729050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Oval 14"/>
            <p:cNvSpPr>
              <a:spLocks noChangeArrowheads="1"/>
            </p:cNvSpPr>
            <p:nvPr/>
          </p:nvSpPr>
          <p:spPr bwMode="auto">
            <a:xfrm>
              <a:off x="4967341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5205633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5443924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5909577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5909577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18"/>
            <p:cNvGrpSpPr>
              <a:grpSpLocks/>
            </p:cNvGrpSpPr>
            <p:nvPr/>
          </p:nvGrpSpPr>
          <p:grpSpPr bwMode="auto">
            <a:xfrm rot="16200000">
              <a:off x="2821913" y="1857098"/>
              <a:ext cx="476740" cy="1009822"/>
              <a:chOff x="3072" y="1056"/>
              <a:chExt cx="192" cy="384"/>
            </a:xfrm>
          </p:grpSpPr>
          <p:sp>
            <p:nvSpPr>
              <p:cNvPr id="68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Rechteck 34"/>
            <p:cNvSpPr/>
            <p:nvPr/>
          </p:nvSpPr>
          <p:spPr>
            <a:xfrm>
              <a:off x="7396489" y="2521500"/>
              <a:ext cx="195031" cy="682610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4631534" y="2131437"/>
              <a:ext cx="1170189" cy="292547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Gewinkelte Verbindung 190"/>
            <p:cNvCxnSpPr>
              <a:stCxn id="35" idx="0"/>
              <a:endCxn id="31" idx="6"/>
            </p:cNvCxnSpPr>
            <p:nvPr/>
          </p:nvCxnSpPr>
          <p:spPr>
            <a:xfrm rot="16200000" flipV="1">
              <a:off x="6389205" y="1416699"/>
              <a:ext cx="397811" cy="1811790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winkelte Verbindung 190"/>
            <p:cNvCxnSpPr>
              <a:stCxn id="35" idx="2"/>
            </p:cNvCxnSpPr>
            <p:nvPr/>
          </p:nvCxnSpPr>
          <p:spPr>
            <a:xfrm rot="5400000">
              <a:off x="3980548" y="80721"/>
              <a:ext cx="390068" cy="6636847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>
              <a:stCxn id="28" idx="2"/>
            </p:cNvCxnSpPr>
            <p:nvPr/>
          </p:nvCxnSpPr>
          <p:spPr>
            <a:xfrm rot="10800000">
              <a:off x="3565195" y="2123689"/>
              <a:ext cx="1163855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18"/>
            <p:cNvGrpSpPr>
              <a:grpSpLocks/>
            </p:cNvGrpSpPr>
            <p:nvPr/>
          </p:nvGrpSpPr>
          <p:grpSpPr bwMode="auto">
            <a:xfrm>
              <a:off x="3900543" y="2486835"/>
              <a:ext cx="476740" cy="1009822"/>
              <a:chOff x="3072" y="1056"/>
              <a:chExt cx="192" cy="384"/>
            </a:xfrm>
          </p:grpSpPr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41" name="Gerade Verbindung 40"/>
            <p:cNvCxnSpPr/>
            <p:nvPr/>
          </p:nvCxnSpPr>
          <p:spPr>
            <a:xfrm rot="5400000" flipH="1" flipV="1">
              <a:off x="5949315" y="2452680"/>
              <a:ext cx="65798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>
            <a:xfrm rot="16200000" flipV="1">
              <a:off x="5937002" y="3252868"/>
              <a:ext cx="682609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>
              <a:stCxn id="64" idx="0"/>
            </p:cNvCxnSpPr>
            <p:nvPr/>
          </p:nvCxnSpPr>
          <p:spPr>
            <a:xfrm rot="5400000" flipH="1">
              <a:off x="4199582" y="2309135"/>
              <a:ext cx="355398" cy="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>
              <a:endCxn id="65" idx="1"/>
            </p:cNvCxnSpPr>
            <p:nvPr/>
          </p:nvCxnSpPr>
          <p:spPr>
            <a:xfrm rot="16200000" flipV="1">
              <a:off x="4328527" y="3545413"/>
              <a:ext cx="97516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>
              <a:off x="1716403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>
              <a:off x="1716403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7" name="Gerade Verbindung 46"/>
            <p:cNvCxnSpPr/>
            <p:nvPr/>
          </p:nvCxnSpPr>
          <p:spPr>
            <a:xfrm rot="5400000" flipH="1" flipV="1">
              <a:off x="1759832" y="2456738"/>
              <a:ext cx="650605" cy="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 rot="5400000" flipH="1" flipV="1">
              <a:off x="1743827" y="3252868"/>
              <a:ext cx="682611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Ellipse 48"/>
            <p:cNvSpPr/>
            <p:nvPr/>
          </p:nvSpPr>
          <p:spPr>
            <a:xfrm>
              <a:off x="525575" y="2540938"/>
              <a:ext cx="663172" cy="663172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Gewinkelte Verbindung 190"/>
            <p:cNvCxnSpPr/>
            <p:nvPr/>
          </p:nvCxnSpPr>
          <p:spPr>
            <a:xfrm rot="5400000" flipH="1" flipV="1">
              <a:off x="1496185" y="1485002"/>
              <a:ext cx="420163" cy="1698212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>
              <a:endCxn id="49" idx="4"/>
            </p:cNvCxnSpPr>
            <p:nvPr/>
          </p:nvCxnSpPr>
          <p:spPr>
            <a:xfrm rot="5400000" flipH="1" flipV="1">
              <a:off x="662125" y="3399143"/>
              <a:ext cx="390068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2" name="Object 3"/>
            <p:cNvGraphicFramePr>
              <a:graphicFrameLocks noChangeAspect="1"/>
            </p:cNvGraphicFramePr>
            <p:nvPr/>
          </p:nvGraphicFramePr>
          <p:xfrm>
            <a:off x="645622" y="2660193"/>
            <a:ext cx="400343" cy="447098"/>
          </p:xfrm>
          <a:graphic>
            <a:graphicData uri="http://schemas.openxmlformats.org/presentationml/2006/ole">
              <p:oleObj spid="_x0000_s187395" name="Equation" r:id="rId4" imgW="215640" imgH="241200" progId="">
                <p:embed/>
              </p:oleObj>
            </a:graphicData>
          </a:graphic>
        </p:graphicFrame>
        <p:graphicFrame>
          <p:nvGraphicFramePr>
            <p:cNvPr id="53" name="Object 3"/>
            <p:cNvGraphicFramePr>
              <a:graphicFrameLocks noChangeAspect="1"/>
            </p:cNvGraphicFramePr>
            <p:nvPr/>
          </p:nvGraphicFramePr>
          <p:xfrm>
            <a:off x="7591521" y="2660185"/>
            <a:ext cx="637098" cy="446402"/>
          </p:xfrm>
          <a:graphic>
            <a:graphicData uri="http://schemas.openxmlformats.org/presentationml/2006/ole">
              <p:oleObj spid="_x0000_s187396" name="Equation" r:id="rId5" imgW="342720" imgH="241200" progId="">
                <p:embed/>
              </p:oleObj>
            </a:graphicData>
          </a:graphic>
        </p:graphicFrame>
        <p:graphicFrame>
          <p:nvGraphicFramePr>
            <p:cNvPr id="54" name="Object 3"/>
            <p:cNvGraphicFramePr>
              <a:graphicFrameLocks noChangeAspect="1"/>
            </p:cNvGraphicFramePr>
            <p:nvPr/>
          </p:nvGraphicFramePr>
          <p:xfrm>
            <a:off x="5064779" y="2224617"/>
            <a:ext cx="281710" cy="327218"/>
          </p:xfrm>
          <a:graphic>
            <a:graphicData uri="http://schemas.openxmlformats.org/presentationml/2006/ole">
              <p:oleObj spid="_x0000_s187397" name="Equation" r:id="rId6" imgW="152280" imgH="177480" progId="">
                <p:embed/>
              </p:oleObj>
            </a:graphicData>
          </a:graphic>
        </p:graphicFrame>
        <p:graphicFrame>
          <p:nvGraphicFramePr>
            <p:cNvPr id="55" name="Object 3"/>
            <p:cNvGraphicFramePr>
              <a:graphicFrameLocks noChangeAspect="1"/>
            </p:cNvGraphicFramePr>
            <p:nvPr/>
          </p:nvGraphicFramePr>
          <p:xfrm>
            <a:off x="3428694" y="2166109"/>
            <a:ext cx="305546" cy="444234"/>
          </p:xfrm>
          <a:graphic>
            <a:graphicData uri="http://schemas.openxmlformats.org/presentationml/2006/ole">
              <p:oleObj spid="_x0000_s187398" name="Equation" r:id="rId7" imgW="164880" imgH="241200" progId="">
                <p:embed/>
              </p:oleObj>
            </a:graphicData>
          </a:graphic>
        </p:graphicFrame>
        <p:graphicFrame>
          <p:nvGraphicFramePr>
            <p:cNvPr id="56" name="Object 3"/>
            <p:cNvGraphicFramePr>
              <a:graphicFrameLocks noChangeAspect="1"/>
            </p:cNvGraphicFramePr>
            <p:nvPr/>
          </p:nvGraphicFramePr>
          <p:xfrm>
            <a:off x="4399666" y="3147759"/>
            <a:ext cx="329384" cy="444236"/>
          </p:xfrm>
          <a:graphic>
            <a:graphicData uri="http://schemas.openxmlformats.org/presentationml/2006/ole">
              <p:oleObj spid="_x0000_s187399" name="Equation" r:id="rId8" imgW="177480" imgH="241200" progId="">
                <p:embed/>
              </p:oleObj>
            </a:graphicData>
          </a:graphic>
        </p:graphicFrame>
        <p:sp>
          <p:nvSpPr>
            <p:cNvPr id="57" name="Bogen 56"/>
            <p:cNvSpPr/>
            <p:nvPr/>
          </p:nvSpPr>
          <p:spPr>
            <a:xfrm>
              <a:off x="7155946" y="2120776"/>
              <a:ext cx="1222193" cy="1473397"/>
            </a:xfrm>
            <a:prstGeom prst="arc">
              <a:avLst>
                <a:gd name="adj1" fmla="val 16200000"/>
                <a:gd name="adj2" fmla="val 5386373"/>
              </a:avLst>
            </a:prstGeom>
            <a:ln w="63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8" name="Object 3"/>
            <p:cNvGraphicFramePr>
              <a:graphicFrameLocks noChangeAspect="1"/>
            </p:cNvGraphicFramePr>
            <p:nvPr/>
          </p:nvGraphicFramePr>
          <p:xfrm>
            <a:off x="8414987" y="2660185"/>
            <a:ext cx="496242" cy="446402"/>
          </p:xfrm>
          <a:graphic>
            <a:graphicData uri="http://schemas.openxmlformats.org/presentationml/2006/ole">
              <p:oleObj spid="_x0000_s187400" name="Equation" r:id="rId9" imgW="266400" imgH="241200" progId="">
                <p:embed/>
              </p:oleObj>
            </a:graphicData>
          </a:graphic>
        </p:graphicFrame>
        <p:graphicFrame>
          <p:nvGraphicFramePr>
            <p:cNvPr id="59" name="Object 3"/>
            <p:cNvGraphicFramePr>
              <a:graphicFrameLocks noChangeAspect="1"/>
            </p:cNvGraphicFramePr>
            <p:nvPr/>
          </p:nvGraphicFramePr>
          <p:xfrm>
            <a:off x="2871774" y="2564844"/>
            <a:ext cx="374892" cy="444234"/>
          </p:xfrm>
          <a:graphic>
            <a:graphicData uri="http://schemas.openxmlformats.org/presentationml/2006/ole">
              <p:oleObj spid="_x0000_s187401" name="Equation" r:id="rId10" imgW="203040" imgH="241200" progId="">
                <p:embed/>
              </p:oleObj>
            </a:graphicData>
          </a:graphic>
        </p:graphicFrame>
      </p:grpSp>
      <p:grpSp>
        <p:nvGrpSpPr>
          <p:cNvPr id="76" name="Gruppieren 75"/>
          <p:cNvGrpSpPr/>
          <p:nvPr/>
        </p:nvGrpSpPr>
        <p:grpSpPr>
          <a:xfrm>
            <a:off x="5796136" y="1381603"/>
            <a:ext cx="2304256" cy="909478"/>
            <a:chOff x="525575" y="1871450"/>
            <a:chExt cx="8385654" cy="1722729"/>
          </a:xfrm>
        </p:grpSpPr>
        <p:sp>
          <p:nvSpPr>
            <p:cNvPr id="77" name="Oval 13"/>
            <p:cNvSpPr>
              <a:spLocks noChangeArrowheads="1"/>
            </p:cNvSpPr>
            <p:nvPr/>
          </p:nvSpPr>
          <p:spPr bwMode="auto">
            <a:xfrm>
              <a:off x="4729050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Oval 14"/>
            <p:cNvSpPr>
              <a:spLocks noChangeArrowheads="1"/>
            </p:cNvSpPr>
            <p:nvPr/>
          </p:nvSpPr>
          <p:spPr bwMode="auto">
            <a:xfrm>
              <a:off x="4967341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" name="Oval 15"/>
            <p:cNvSpPr>
              <a:spLocks noChangeArrowheads="1"/>
            </p:cNvSpPr>
            <p:nvPr/>
          </p:nvSpPr>
          <p:spPr bwMode="auto">
            <a:xfrm>
              <a:off x="5205633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" name="Oval 16"/>
            <p:cNvSpPr>
              <a:spLocks noChangeArrowheads="1"/>
            </p:cNvSpPr>
            <p:nvPr/>
          </p:nvSpPr>
          <p:spPr bwMode="auto">
            <a:xfrm>
              <a:off x="5443924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" name="Line 32"/>
            <p:cNvSpPr>
              <a:spLocks noChangeShapeType="1"/>
            </p:cNvSpPr>
            <p:nvPr/>
          </p:nvSpPr>
          <p:spPr bwMode="auto">
            <a:xfrm>
              <a:off x="5909577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3"/>
            <p:cNvSpPr>
              <a:spLocks noChangeShapeType="1"/>
            </p:cNvSpPr>
            <p:nvPr/>
          </p:nvSpPr>
          <p:spPr bwMode="auto">
            <a:xfrm>
              <a:off x="5909577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3" name="Group 18"/>
            <p:cNvGrpSpPr>
              <a:grpSpLocks/>
            </p:cNvGrpSpPr>
            <p:nvPr/>
          </p:nvGrpSpPr>
          <p:grpSpPr bwMode="auto">
            <a:xfrm rot="16200000">
              <a:off x="2821913" y="1857098"/>
              <a:ext cx="476740" cy="1009822"/>
              <a:chOff x="3072" y="1056"/>
              <a:chExt cx="192" cy="384"/>
            </a:xfrm>
          </p:grpSpPr>
          <p:sp>
            <p:nvSpPr>
              <p:cNvPr id="117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Rechteck 83"/>
            <p:cNvSpPr/>
            <p:nvPr/>
          </p:nvSpPr>
          <p:spPr>
            <a:xfrm>
              <a:off x="7396489" y="2521500"/>
              <a:ext cx="195031" cy="682610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4631534" y="2131437"/>
              <a:ext cx="1170189" cy="292547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Gewinkelte Verbindung 190"/>
            <p:cNvCxnSpPr>
              <a:stCxn id="84" idx="0"/>
              <a:endCxn id="80" idx="6"/>
            </p:cNvCxnSpPr>
            <p:nvPr/>
          </p:nvCxnSpPr>
          <p:spPr>
            <a:xfrm rot="16200000" flipV="1">
              <a:off x="6389205" y="1416699"/>
              <a:ext cx="397811" cy="1811790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winkelte Verbindung 190"/>
            <p:cNvCxnSpPr>
              <a:stCxn id="84" idx="2"/>
            </p:cNvCxnSpPr>
            <p:nvPr/>
          </p:nvCxnSpPr>
          <p:spPr>
            <a:xfrm rot="5400000">
              <a:off x="3980548" y="80721"/>
              <a:ext cx="390068" cy="6636847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>
              <a:stCxn id="77" idx="2"/>
            </p:cNvCxnSpPr>
            <p:nvPr/>
          </p:nvCxnSpPr>
          <p:spPr>
            <a:xfrm rot="10800000">
              <a:off x="3565195" y="2123689"/>
              <a:ext cx="1163855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18"/>
            <p:cNvGrpSpPr>
              <a:grpSpLocks/>
            </p:cNvGrpSpPr>
            <p:nvPr/>
          </p:nvGrpSpPr>
          <p:grpSpPr bwMode="auto">
            <a:xfrm>
              <a:off x="3900543" y="2486835"/>
              <a:ext cx="476740" cy="1009822"/>
              <a:chOff x="3072" y="1056"/>
              <a:chExt cx="192" cy="384"/>
            </a:xfrm>
          </p:grpSpPr>
          <p:sp>
            <p:nvSpPr>
              <p:cNvPr id="109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90" name="Gerade Verbindung 89"/>
            <p:cNvCxnSpPr/>
            <p:nvPr/>
          </p:nvCxnSpPr>
          <p:spPr>
            <a:xfrm rot="5400000" flipH="1" flipV="1">
              <a:off x="5949315" y="2452680"/>
              <a:ext cx="65798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/>
            <p:nvPr/>
          </p:nvCxnSpPr>
          <p:spPr>
            <a:xfrm rot="16200000" flipV="1">
              <a:off x="5937002" y="3252868"/>
              <a:ext cx="682609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/>
            <p:cNvCxnSpPr>
              <a:stCxn id="113" idx="0"/>
            </p:cNvCxnSpPr>
            <p:nvPr/>
          </p:nvCxnSpPr>
          <p:spPr>
            <a:xfrm rot="5400000" flipH="1">
              <a:off x="4199582" y="2309135"/>
              <a:ext cx="355398" cy="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/>
            <p:cNvCxnSpPr>
              <a:endCxn id="114" idx="1"/>
            </p:cNvCxnSpPr>
            <p:nvPr/>
          </p:nvCxnSpPr>
          <p:spPr>
            <a:xfrm rot="16200000" flipV="1">
              <a:off x="4328527" y="3545413"/>
              <a:ext cx="97516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Line 32"/>
            <p:cNvSpPr>
              <a:spLocks noChangeShapeType="1"/>
            </p:cNvSpPr>
            <p:nvPr/>
          </p:nvSpPr>
          <p:spPr bwMode="auto">
            <a:xfrm>
              <a:off x="1716403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>
              <a:off x="1716403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6" name="Gerade Verbindung 95"/>
            <p:cNvCxnSpPr/>
            <p:nvPr/>
          </p:nvCxnSpPr>
          <p:spPr>
            <a:xfrm rot="5400000" flipH="1" flipV="1">
              <a:off x="1759832" y="2456738"/>
              <a:ext cx="650605" cy="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96"/>
            <p:cNvCxnSpPr/>
            <p:nvPr/>
          </p:nvCxnSpPr>
          <p:spPr>
            <a:xfrm rot="5400000" flipH="1" flipV="1">
              <a:off x="1743827" y="3252868"/>
              <a:ext cx="682611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Ellipse 97"/>
            <p:cNvSpPr/>
            <p:nvPr/>
          </p:nvSpPr>
          <p:spPr>
            <a:xfrm>
              <a:off x="525575" y="2540938"/>
              <a:ext cx="663172" cy="663172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Gewinkelte Verbindung 190"/>
            <p:cNvCxnSpPr/>
            <p:nvPr/>
          </p:nvCxnSpPr>
          <p:spPr>
            <a:xfrm rot="5400000" flipH="1" flipV="1">
              <a:off x="1496185" y="1485002"/>
              <a:ext cx="420163" cy="1698212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>
              <a:endCxn id="98" idx="4"/>
            </p:cNvCxnSpPr>
            <p:nvPr/>
          </p:nvCxnSpPr>
          <p:spPr>
            <a:xfrm rot="5400000" flipH="1" flipV="1">
              <a:off x="662125" y="3399143"/>
              <a:ext cx="390068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1" name="Object 3"/>
            <p:cNvGraphicFramePr>
              <a:graphicFrameLocks noChangeAspect="1"/>
            </p:cNvGraphicFramePr>
            <p:nvPr/>
          </p:nvGraphicFramePr>
          <p:xfrm>
            <a:off x="645622" y="2660193"/>
            <a:ext cx="400343" cy="447098"/>
          </p:xfrm>
          <a:graphic>
            <a:graphicData uri="http://schemas.openxmlformats.org/presentationml/2006/ole">
              <p:oleObj spid="_x0000_s187403" name="Equation" r:id="rId11" imgW="215640" imgH="241200" progId="">
                <p:embed/>
              </p:oleObj>
            </a:graphicData>
          </a:graphic>
        </p:graphicFrame>
        <p:graphicFrame>
          <p:nvGraphicFramePr>
            <p:cNvPr id="102" name="Object 3"/>
            <p:cNvGraphicFramePr>
              <a:graphicFrameLocks noChangeAspect="1"/>
            </p:cNvGraphicFramePr>
            <p:nvPr/>
          </p:nvGraphicFramePr>
          <p:xfrm>
            <a:off x="7591521" y="2660185"/>
            <a:ext cx="637098" cy="446402"/>
          </p:xfrm>
          <a:graphic>
            <a:graphicData uri="http://schemas.openxmlformats.org/presentationml/2006/ole">
              <p:oleObj spid="_x0000_s187404" name="Equation" r:id="rId12" imgW="342720" imgH="241200" progId="">
                <p:embed/>
              </p:oleObj>
            </a:graphicData>
          </a:graphic>
        </p:graphicFrame>
        <p:graphicFrame>
          <p:nvGraphicFramePr>
            <p:cNvPr id="103" name="Object 3"/>
            <p:cNvGraphicFramePr>
              <a:graphicFrameLocks noChangeAspect="1"/>
            </p:cNvGraphicFramePr>
            <p:nvPr/>
          </p:nvGraphicFramePr>
          <p:xfrm>
            <a:off x="5064779" y="2224617"/>
            <a:ext cx="281710" cy="327218"/>
          </p:xfrm>
          <a:graphic>
            <a:graphicData uri="http://schemas.openxmlformats.org/presentationml/2006/ole">
              <p:oleObj spid="_x0000_s187405" name="Equation" r:id="rId13" imgW="152280" imgH="177480" progId="">
                <p:embed/>
              </p:oleObj>
            </a:graphicData>
          </a:graphic>
        </p:graphicFrame>
        <p:graphicFrame>
          <p:nvGraphicFramePr>
            <p:cNvPr id="104" name="Object 3"/>
            <p:cNvGraphicFramePr>
              <a:graphicFrameLocks noChangeAspect="1"/>
            </p:cNvGraphicFramePr>
            <p:nvPr/>
          </p:nvGraphicFramePr>
          <p:xfrm>
            <a:off x="3428694" y="2166109"/>
            <a:ext cx="305546" cy="444234"/>
          </p:xfrm>
          <a:graphic>
            <a:graphicData uri="http://schemas.openxmlformats.org/presentationml/2006/ole">
              <p:oleObj spid="_x0000_s187406" name="Equation" r:id="rId14" imgW="164880" imgH="241200" progId="">
                <p:embed/>
              </p:oleObj>
            </a:graphicData>
          </a:graphic>
        </p:graphicFrame>
        <p:graphicFrame>
          <p:nvGraphicFramePr>
            <p:cNvPr id="105" name="Object 3"/>
            <p:cNvGraphicFramePr>
              <a:graphicFrameLocks noChangeAspect="1"/>
            </p:cNvGraphicFramePr>
            <p:nvPr/>
          </p:nvGraphicFramePr>
          <p:xfrm>
            <a:off x="4399666" y="3147759"/>
            <a:ext cx="329384" cy="444236"/>
          </p:xfrm>
          <a:graphic>
            <a:graphicData uri="http://schemas.openxmlformats.org/presentationml/2006/ole">
              <p:oleObj spid="_x0000_s187407" name="Equation" r:id="rId15" imgW="177480" imgH="241200" progId="">
                <p:embed/>
              </p:oleObj>
            </a:graphicData>
          </a:graphic>
        </p:graphicFrame>
        <p:sp>
          <p:nvSpPr>
            <p:cNvPr id="106" name="Bogen 105"/>
            <p:cNvSpPr/>
            <p:nvPr/>
          </p:nvSpPr>
          <p:spPr>
            <a:xfrm>
              <a:off x="7155946" y="2120776"/>
              <a:ext cx="1222193" cy="1473397"/>
            </a:xfrm>
            <a:prstGeom prst="arc">
              <a:avLst>
                <a:gd name="adj1" fmla="val 16200000"/>
                <a:gd name="adj2" fmla="val 5386373"/>
              </a:avLst>
            </a:prstGeom>
            <a:ln w="63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7" name="Object 3"/>
            <p:cNvGraphicFramePr>
              <a:graphicFrameLocks noChangeAspect="1"/>
            </p:cNvGraphicFramePr>
            <p:nvPr/>
          </p:nvGraphicFramePr>
          <p:xfrm>
            <a:off x="8414987" y="2660185"/>
            <a:ext cx="496242" cy="446402"/>
          </p:xfrm>
          <a:graphic>
            <a:graphicData uri="http://schemas.openxmlformats.org/presentationml/2006/ole">
              <p:oleObj spid="_x0000_s187408" name="Equation" r:id="rId16" imgW="266400" imgH="241200" progId="">
                <p:embed/>
              </p:oleObj>
            </a:graphicData>
          </a:graphic>
        </p:graphicFrame>
        <p:graphicFrame>
          <p:nvGraphicFramePr>
            <p:cNvPr id="108" name="Object 3"/>
            <p:cNvGraphicFramePr>
              <a:graphicFrameLocks noChangeAspect="1"/>
            </p:cNvGraphicFramePr>
            <p:nvPr/>
          </p:nvGraphicFramePr>
          <p:xfrm>
            <a:off x="2871774" y="2564844"/>
            <a:ext cx="374892" cy="444234"/>
          </p:xfrm>
          <a:graphic>
            <a:graphicData uri="http://schemas.openxmlformats.org/presentationml/2006/ole">
              <p:oleObj spid="_x0000_s187409" name="Equation" r:id="rId17" imgW="203040" imgH="241200" progId="">
                <p:embed/>
              </p:oleObj>
            </a:graphicData>
          </a:graphic>
        </p:graphicFrame>
      </p:grpSp>
      <p:grpSp>
        <p:nvGrpSpPr>
          <p:cNvPr id="125" name="Gruppieren 124"/>
          <p:cNvGrpSpPr/>
          <p:nvPr/>
        </p:nvGrpSpPr>
        <p:grpSpPr>
          <a:xfrm>
            <a:off x="5796136" y="2924944"/>
            <a:ext cx="2157771" cy="909478"/>
            <a:chOff x="525575" y="1871450"/>
            <a:chExt cx="7852564" cy="1722729"/>
          </a:xfrm>
        </p:grpSpPr>
        <p:sp>
          <p:nvSpPr>
            <p:cNvPr id="126" name="Oval 13"/>
            <p:cNvSpPr>
              <a:spLocks noChangeArrowheads="1"/>
            </p:cNvSpPr>
            <p:nvPr/>
          </p:nvSpPr>
          <p:spPr bwMode="auto">
            <a:xfrm>
              <a:off x="4729050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7" name="Oval 14"/>
            <p:cNvSpPr>
              <a:spLocks noChangeArrowheads="1"/>
            </p:cNvSpPr>
            <p:nvPr/>
          </p:nvSpPr>
          <p:spPr bwMode="auto">
            <a:xfrm>
              <a:off x="4967341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8" name="Oval 15"/>
            <p:cNvSpPr>
              <a:spLocks noChangeArrowheads="1"/>
            </p:cNvSpPr>
            <p:nvPr/>
          </p:nvSpPr>
          <p:spPr bwMode="auto">
            <a:xfrm>
              <a:off x="5205633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9" name="Oval 16"/>
            <p:cNvSpPr>
              <a:spLocks noChangeArrowheads="1"/>
            </p:cNvSpPr>
            <p:nvPr/>
          </p:nvSpPr>
          <p:spPr bwMode="auto">
            <a:xfrm>
              <a:off x="5443924" y="1871450"/>
              <a:ext cx="238291" cy="504478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0" name="Line 32"/>
            <p:cNvSpPr>
              <a:spLocks noChangeShapeType="1"/>
            </p:cNvSpPr>
            <p:nvPr/>
          </p:nvSpPr>
          <p:spPr bwMode="auto">
            <a:xfrm>
              <a:off x="5909577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33"/>
            <p:cNvSpPr>
              <a:spLocks noChangeShapeType="1"/>
            </p:cNvSpPr>
            <p:nvPr/>
          </p:nvSpPr>
          <p:spPr bwMode="auto">
            <a:xfrm>
              <a:off x="5909577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2" name="Group 18"/>
            <p:cNvGrpSpPr>
              <a:grpSpLocks/>
            </p:cNvGrpSpPr>
            <p:nvPr/>
          </p:nvGrpSpPr>
          <p:grpSpPr bwMode="auto">
            <a:xfrm rot="16200000">
              <a:off x="2821913" y="1857098"/>
              <a:ext cx="476740" cy="1009822"/>
              <a:chOff x="3072" y="1056"/>
              <a:chExt cx="192" cy="384"/>
            </a:xfrm>
          </p:grpSpPr>
          <p:sp>
            <p:nvSpPr>
              <p:cNvPr id="166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" name="Rechteck 132"/>
            <p:cNvSpPr/>
            <p:nvPr/>
          </p:nvSpPr>
          <p:spPr>
            <a:xfrm>
              <a:off x="7396489" y="2521500"/>
              <a:ext cx="195031" cy="682610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4631534" y="2131437"/>
              <a:ext cx="1170189" cy="292547"/>
            </a:xfrm>
            <a:prstGeom prst="rect">
              <a:avLst/>
            </a:prstGeom>
            <a:solidFill>
              <a:schemeClr val="bg1"/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Gewinkelte Verbindung 190"/>
            <p:cNvCxnSpPr>
              <a:stCxn id="133" idx="0"/>
              <a:endCxn id="129" idx="6"/>
            </p:cNvCxnSpPr>
            <p:nvPr/>
          </p:nvCxnSpPr>
          <p:spPr>
            <a:xfrm rot="16200000" flipV="1">
              <a:off x="6389205" y="1416699"/>
              <a:ext cx="397811" cy="1811790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winkelte Verbindung 190"/>
            <p:cNvCxnSpPr>
              <a:stCxn id="133" idx="2"/>
            </p:cNvCxnSpPr>
            <p:nvPr/>
          </p:nvCxnSpPr>
          <p:spPr>
            <a:xfrm rot="5400000">
              <a:off x="3980548" y="80721"/>
              <a:ext cx="390068" cy="6636847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36"/>
            <p:cNvCxnSpPr>
              <a:stCxn id="126" idx="2"/>
            </p:cNvCxnSpPr>
            <p:nvPr/>
          </p:nvCxnSpPr>
          <p:spPr>
            <a:xfrm rot="10800000">
              <a:off x="3565195" y="2123689"/>
              <a:ext cx="1163855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8"/>
            <p:cNvGrpSpPr>
              <a:grpSpLocks/>
            </p:cNvGrpSpPr>
            <p:nvPr/>
          </p:nvGrpSpPr>
          <p:grpSpPr bwMode="auto">
            <a:xfrm>
              <a:off x="3900543" y="2486835"/>
              <a:ext cx="476740" cy="1009822"/>
              <a:chOff x="3072" y="1056"/>
              <a:chExt cx="192" cy="384"/>
            </a:xfrm>
          </p:grpSpPr>
          <p:sp>
            <p:nvSpPr>
              <p:cNvPr id="158" name="Line 19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2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0" cy="19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21"/>
              <p:cNvSpPr>
                <a:spLocks noChangeShapeType="1"/>
              </p:cNvSpPr>
              <p:nvPr/>
            </p:nvSpPr>
            <p:spPr bwMode="auto">
              <a:xfrm flipH="1">
                <a:off x="3120" y="1152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22"/>
              <p:cNvSpPr>
                <a:spLocks noChangeShapeType="1"/>
              </p:cNvSpPr>
              <p:nvPr/>
            </p:nvSpPr>
            <p:spPr bwMode="auto">
              <a:xfrm flipH="1">
                <a:off x="3120" y="1344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23"/>
              <p:cNvSpPr>
                <a:spLocks noChangeShapeType="1"/>
              </p:cNvSpPr>
              <p:nvPr/>
            </p:nvSpPr>
            <p:spPr bwMode="auto">
              <a:xfrm>
                <a:off x="3264" y="1056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24"/>
              <p:cNvSpPr>
                <a:spLocks noChangeShapeType="1"/>
              </p:cNvSpPr>
              <p:nvPr/>
            </p:nvSpPr>
            <p:spPr bwMode="auto">
              <a:xfrm>
                <a:off x="3264" y="1344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25"/>
              <p:cNvSpPr>
                <a:spLocks noChangeShapeType="1"/>
              </p:cNvSpPr>
              <p:nvPr/>
            </p:nvSpPr>
            <p:spPr bwMode="auto">
              <a:xfrm flipH="1">
                <a:off x="3120" y="1248"/>
                <a:ext cx="144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26"/>
              <p:cNvSpPr>
                <a:spLocks noChangeShapeType="1"/>
              </p:cNvSpPr>
              <p:nvPr/>
            </p:nvSpPr>
            <p:spPr bwMode="auto">
              <a:xfrm>
                <a:off x="3264" y="1248"/>
                <a:ext cx="0" cy="96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39" name="Gerade Verbindung 138"/>
            <p:cNvCxnSpPr/>
            <p:nvPr/>
          </p:nvCxnSpPr>
          <p:spPr>
            <a:xfrm rot="5400000" flipH="1" flipV="1">
              <a:off x="5949315" y="2452680"/>
              <a:ext cx="65798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39"/>
            <p:cNvCxnSpPr/>
            <p:nvPr/>
          </p:nvCxnSpPr>
          <p:spPr>
            <a:xfrm rot="16200000" flipV="1">
              <a:off x="5937002" y="3252868"/>
              <a:ext cx="682609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0"/>
            <p:cNvCxnSpPr>
              <a:stCxn id="162" idx="0"/>
            </p:cNvCxnSpPr>
            <p:nvPr/>
          </p:nvCxnSpPr>
          <p:spPr>
            <a:xfrm rot="5400000" flipH="1">
              <a:off x="4199582" y="2309135"/>
              <a:ext cx="355398" cy="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1"/>
            <p:cNvCxnSpPr>
              <a:endCxn id="163" idx="1"/>
            </p:cNvCxnSpPr>
            <p:nvPr/>
          </p:nvCxnSpPr>
          <p:spPr>
            <a:xfrm rot="16200000" flipV="1">
              <a:off x="4328527" y="3545413"/>
              <a:ext cx="97516" cy="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Line 32"/>
            <p:cNvSpPr>
              <a:spLocks noChangeShapeType="1"/>
            </p:cNvSpPr>
            <p:nvPr/>
          </p:nvSpPr>
          <p:spPr bwMode="auto">
            <a:xfrm>
              <a:off x="1716403" y="2781671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33"/>
            <p:cNvSpPr>
              <a:spLocks noChangeShapeType="1"/>
            </p:cNvSpPr>
            <p:nvPr/>
          </p:nvSpPr>
          <p:spPr bwMode="auto">
            <a:xfrm>
              <a:off x="1716403" y="2911563"/>
              <a:ext cx="71727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5" name="Gerade Verbindung 144"/>
            <p:cNvCxnSpPr/>
            <p:nvPr/>
          </p:nvCxnSpPr>
          <p:spPr>
            <a:xfrm rot="5400000" flipH="1" flipV="1">
              <a:off x="1759832" y="2456738"/>
              <a:ext cx="650605" cy="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45"/>
            <p:cNvCxnSpPr/>
            <p:nvPr/>
          </p:nvCxnSpPr>
          <p:spPr>
            <a:xfrm rot="5400000" flipH="1" flipV="1">
              <a:off x="1743827" y="3252868"/>
              <a:ext cx="682611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Ellipse 146"/>
            <p:cNvSpPr/>
            <p:nvPr/>
          </p:nvSpPr>
          <p:spPr>
            <a:xfrm>
              <a:off x="525575" y="2540938"/>
              <a:ext cx="663172" cy="663172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Gewinkelte Verbindung 190"/>
            <p:cNvCxnSpPr/>
            <p:nvPr/>
          </p:nvCxnSpPr>
          <p:spPr>
            <a:xfrm rot="5400000" flipH="1" flipV="1">
              <a:off x="1496185" y="1485002"/>
              <a:ext cx="420163" cy="1698212"/>
            </a:xfrm>
            <a:prstGeom prst="bentConnector2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48"/>
            <p:cNvCxnSpPr>
              <a:endCxn id="147" idx="4"/>
            </p:cNvCxnSpPr>
            <p:nvPr/>
          </p:nvCxnSpPr>
          <p:spPr>
            <a:xfrm rot="5400000" flipH="1" flipV="1">
              <a:off x="662125" y="3399143"/>
              <a:ext cx="390068" cy="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0" name="Object 3"/>
            <p:cNvGraphicFramePr>
              <a:graphicFrameLocks noChangeAspect="1"/>
            </p:cNvGraphicFramePr>
            <p:nvPr/>
          </p:nvGraphicFramePr>
          <p:xfrm>
            <a:off x="645622" y="2660193"/>
            <a:ext cx="400343" cy="447098"/>
          </p:xfrm>
          <a:graphic>
            <a:graphicData uri="http://schemas.openxmlformats.org/presentationml/2006/ole">
              <p:oleObj spid="_x0000_s187410" name="Equation" r:id="rId18" imgW="215640" imgH="241200" progId="">
                <p:embed/>
              </p:oleObj>
            </a:graphicData>
          </a:graphic>
        </p:graphicFrame>
        <p:graphicFrame>
          <p:nvGraphicFramePr>
            <p:cNvPr id="151" name="Object 3"/>
            <p:cNvGraphicFramePr>
              <a:graphicFrameLocks noChangeAspect="1"/>
            </p:cNvGraphicFramePr>
            <p:nvPr/>
          </p:nvGraphicFramePr>
          <p:xfrm>
            <a:off x="7591521" y="2660185"/>
            <a:ext cx="637098" cy="446402"/>
          </p:xfrm>
          <a:graphic>
            <a:graphicData uri="http://schemas.openxmlformats.org/presentationml/2006/ole">
              <p:oleObj spid="_x0000_s187411" name="Equation" r:id="rId19" imgW="342720" imgH="241200" progId="">
                <p:embed/>
              </p:oleObj>
            </a:graphicData>
          </a:graphic>
        </p:graphicFrame>
        <p:graphicFrame>
          <p:nvGraphicFramePr>
            <p:cNvPr id="152" name="Object 3"/>
            <p:cNvGraphicFramePr>
              <a:graphicFrameLocks noChangeAspect="1"/>
            </p:cNvGraphicFramePr>
            <p:nvPr/>
          </p:nvGraphicFramePr>
          <p:xfrm>
            <a:off x="5064779" y="2224617"/>
            <a:ext cx="281710" cy="327218"/>
          </p:xfrm>
          <a:graphic>
            <a:graphicData uri="http://schemas.openxmlformats.org/presentationml/2006/ole">
              <p:oleObj spid="_x0000_s187412" name="Equation" r:id="rId20" imgW="152280" imgH="177480" progId="">
                <p:embed/>
              </p:oleObj>
            </a:graphicData>
          </a:graphic>
        </p:graphicFrame>
        <p:graphicFrame>
          <p:nvGraphicFramePr>
            <p:cNvPr id="153" name="Object 3"/>
            <p:cNvGraphicFramePr>
              <a:graphicFrameLocks noChangeAspect="1"/>
            </p:cNvGraphicFramePr>
            <p:nvPr/>
          </p:nvGraphicFramePr>
          <p:xfrm>
            <a:off x="3428694" y="2166109"/>
            <a:ext cx="305546" cy="444234"/>
          </p:xfrm>
          <a:graphic>
            <a:graphicData uri="http://schemas.openxmlformats.org/presentationml/2006/ole">
              <p:oleObj spid="_x0000_s187413" name="Equation" r:id="rId21" imgW="164880" imgH="241200" progId="">
                <p:embed/>
              </p:oleObj>
            </a:graphicData>
          </a:graphic>
        </p:graphicFrame>
        <p:graphicFrame>
          <p:nvGraphicFramePr>
            <p:cNvPr id="154" name="Object 3"/>
            <p:cNvGraphicFramePr>
              <a:graphicFrameLocks noChangeAspect="1"/>
            </p:cNvGraphicFramePr>
            <p:nvPr/>
          </p:nvGraphicFramePr>
          <p:xfrm>
            <a:off x="4399666" y="3147759"/>
            <a:ext cx="329384" cy="444236"/>
          </p:xfrm>
          <a:graphic>
            <a:graphicData uri="http://schemas.openxmlformats.org/presentationml/2006/ole">
              <p:oleObj spid="_x0000_s187414" name="Equation" r:id="rId22" imgW="177480" imgH="241200" progId="">
                <p:embed/>
              </p:oleObj>
            </a:graphicData>
          </a:graphic>
        </p:graphicFrame>
        <p:sp>
          <p:nvSpPr>
            <p:cNvPr id="155" name="Bogen 154"/>
            <p:cNvSpPr/>
            <p:nvPr/>
          </p:nvSpPr>
          <p:spPr>
            <a:xfrm>
              <a:off x="7155946" y="2120776"/>
              <a:ext cx="1222193" cy="1473397"/>
            </a:xfrm>
            <a:prstGeom prst="arc">
              <a:avLst>
                <a:gd name="adj1" fmla="val 16200000"/>
                <a:gd name="adj2" fmla="val 5386373"/>
              </a:avLst>
            </a:prstGeom>
            <a:ln w="63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57" name="Object 3"/>
            <p:cNvGraphicFramePr>
              <a:graphicFrameLocks noChangeAspect="1"/>
            </p:cNvGraphicFramePr>
            <p:nvPr/>
          </p:nvGraphicFramePr>
          <p:xfrm>
            <a:off x="2871774" y="2564844"/>
            <a:ext cx="374892" cy="444234"/>
          </p:xfrm>
          <a:graphic>
            <a:graphicData uri="http://schemas.openxmlformats.org/presentationml/2006/ole">
              <p:oleObj spid="_x0000_s187416" name="Equation" r:id="rId23" imgW="203040" imgH="241200" progId="">
                <p:embed/>
              </p:oleObj>
            </a:graphicData>
          </a:graphic>
        </p:graphicFrame>
      </p:grpSp>
      <p:sp>
        <p:nvSpPr>
          <p:cNvPr id="174" name="Rechteck 173"/>
          <p:cNvSpPr/>
          <p:nvPr/>
        </p:nvSpPr>
        <p:spPr>
          <a:xfrm>
            <a:off x="5868144" y="1525619"/>
            <a:ext cx="1872208" cy="792088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Rechteck 174"/>
          <p:cNvSpPr/>
          <p:nvPr/>
        </p:nvSpPr>
        <p:spPr>
          <a:xfrm>
            <a:off x="6876256" y="3068960"/>
            <a:ext cx="864096" cy="792088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7" name="Gerade Verbindung 176"/>
          <p:cNvCxnSpPr/>
          <p:nvPr/>
        </p:nvCxnSpPr>
        <p:spPr>
          <a:xfrm>
            <a:off x="6228184" y="1525619"/>
            <a:ext cx="0" cy="79208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 Verbindung 177"/>
          <p:cNvCxnSpPr/>
          <p:nvPr/>
        </p:nvCxnSpPr>
        <p:spPr>
          <a:xfrm>
            <a:off x="7380312" y="1525619"/>
            <a:ext cx="0" cy="79208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 Verbindung 178"/>
          <p:cNvCxnSpPr/>
          <p:nvPr/>
        </p:nvCxnSpPr>
        <p:spPr>
          <a:xfrm>
            <a:off x="7380312" y="3068960"/>
            <a:ext cx="0" cy="79208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feld 188"/>
          <p:cNvSpPr txBox="1"/>
          <p:nvPr/>
        </p:nvSpPr>
        <p:spPr>
          <a:xfrm>
            <a:off x="5943115" y="1124744"/>
            <a:ext cx="861133" cy="30777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Phase 1</a:t>
            </a:r>
            <a:endParaRPr lang="de-DE" sz="1400" b="1"/>
          </a:p>
        </p:txBody>
      </p:sp>
      <p:sp>
        <p:nvSpPr>
          <p:cNvPr id="190" name="Textfeld 189"/>
          <p:cNvSpPr txBox="1"/>
          <p:nvPr/>
        </p:nvSpPr>
        <p:spPr>
          <a:xfrm>
            <a:off x="5943115" y="2689175"/>
            <a:ext cx="861133" cy="30777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Phase 2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DC-DC Buck Converters: The ASIC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354ED6-3E7E-4F54-8B7F-D19F02442E3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Novel Powering Schemes</a:t>
            </a:r>
            <a:endParaRPr lang="de-DE"/>
          </a:p>
        </p:txBody>
      </p:sp>
      <p:sp>
        <p:nvSpPr>
          <p:cNvPr id="183" name="Textfeld 182"/>
          <p:cNvSpPr txBox="1"/>
          <p:nvPr/>
        </p:nvSpPr>
        <p:spPr>
          <a:xfrm>
            <a:off x="202080" y="1124744"/>
            <a:ext cx="8186344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ASIC includes transistors and voltage regulation circuit (PWM)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Custom radiation-tolerant ASICs by CERN-PH-ESE (Faccio et al.) since 2008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0000FF"/>
                </a:solidFill>
              </a:rPr>
              <a:t>Latest prototype in </a:t>
            </a:r>
            <a:r>
              <a:rPr lang="de-DE" b="1" smtClean="0">
                <a:solidFill>
                  <a:srgbClr val="0000FF"/>
                </a:solidFill>
                <a:sym typeface="Wingdings" pitchFamily="2" charset="2"/>
              </a:rPr>
              <a:t>A</a:t>
            </a:r>
            <a:r>
              <a:rPr lang="de-DE" b="1" smtClean="0">
                <a:solidFill>
                  <a:srgbClr val="0000FF"/>
                </a:solidFill>
              </a:rPr>
              <a:t>MIS I3T80 0.35µm CMOS (ON Semiconductor, US)</a:t>
            </a:r>
          </a:p>
        </p:txBody>
      </p:sp>
      <p:sp>
        <p:nvSpPr>
          <p:cNvPr id="195" name="Textfeld 194"/>
          <p:cNvSpPr txBox="1"/>
          <p:nvPr/>
        </p:nvSpPr>
        <p:spPr>
          <a:xfrm>
            <a:off x="395536" y="2348880"/>
            <a:ext cx="3528392" cy="13542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0000FF"/>
                </a:solidFill>
              </a:rPr>
              <a:t>AMIS4 operating parameters: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 V</a:t>
            </a:r>
            <a:r>
              <a:rPr lang="de-DE" sz="1600" baseline="-25000" smtClean="0"/>
              <a:t>in</a:t>
            </a:r>
            <a:r>
              <a:rPr lang="de-DE" sz="1600" smtClean="0"/>
              <a:t> &lt; 10V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 I</a:t>
            </a:r>
            <a:r>
              <a:rPr lang="de-DE" sz="1600" baseline="-25000" smtClean="0"/>
              <a:t>out</a:t>
            </a:r>
            <a:r>
              <a:rPr lang="de-DE" sz="1600" smtClean="0"/>
              <a:t> &lt; 3A   (4A @ -30°C)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 f</a:t>
            </a:r>
            <a:r>
              <a:rPr lang="de-DE" sz="1600" baseline="-25000" smtClean="0"/>
              <a:t>s</a:t>
            </a:r>
            <a:r>
              <a:rPr lang="de-DE" sz="1600" smtClean="0"/>
              <a:t> = 1-3MHz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 L = 200-500nH</a:t>
            </a:r>
          </a:p>
        </p:txBody>
      </p:sp>
      <p:pic>
        <p:nvPicPr>
          <p:cNvPr id="20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436096" y="2204864"/>
            <a:ext cx="3096344" cy="200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" name="Picture 3"/>
          <p:cNvPicPr>
            <a:picLocks noChangeAspect="1" noChangeArrowheads="1"/>
          </p:cNvPicPr>
          <p:nvPr/>
        </p:nvPicPr>
        <p:blipFill>
          <a:blip r:embed="rId4" cstate="print"/>
          <a:srcRect l="4697" t="14865" r="4896" b="9325"/>
          <a:stretch>
            <a:fillRect/>
          </a:stretch>
        </p:blipFill>
        <p:spPr bwMode="auto">
          <a:xfrm>
            <a:off x="4522582" y="4293097"/>
            <a:ext cx="458592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" name="Textfeld 201"/>
          <p:cNvSpPr txBox="1"/>
          <p:nvPr/>
        </p:nvSpPr>
        <p:spPr>
          <a:xfrm rot="16200000">
            <a:off x="3872397" y="4746231"/>
            <a:ext cx="13580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Efficiency [%]</a:t>
            </a:r>
            <a:endParaRPr lang="de-DE" sz="1400" b="1"/>
          </a:p>
        </p:txBody>
      </p:sp>
      <p:sp>
        <p:nvSpPr>
          <p:cNvPr id="187" name="Textfeld 186"/>
          <p:cNvSpPr txBox="1"/>
          <p:nvPr/>
        </p:nvSpPr>
        <p:spPr>
          <a:xfrm>
            <a:off x="395536" y="3861048"/>
            <a:ext cx="3816424" cy="23442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de-DE" b="1" smtClean="0">
                <a:solidFill>
                  <a:srgbClr val="0000FF"/>
                </a:solidFill>
              </a:rPr>
              <a:t>AMIS4 Features </a:t>
            </a:r>
            <a:r>
              <a:rPr lang="de-DE" smtClean="0"/>
              <a:t>(not exhaustive)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Bandgap and linear regulators integrated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Dead time handling with adaptive logic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Triplication and logic against SEU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Over-temperature protection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Input under-voltage protection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Soft start 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sz="1500" smtClean="0"/>
              <a:t> “Power good“ status signal</a:t>
            </a:r>
            <a:endParaRPr lang="de-DE" sz="1500"/>
          </a:p>
        </p:txBody>
      </p:sp>
      <p:sp>
        <p:nvSpPr>
          <p:cNvPr id="203" name="Textfeld 202"/>
          <p:cNvSpPr txBox="1"/>
          <p:nvPr/>
        </p:nvSpPr>
        <p:spPr>
          <a:xfrm>
            <a:off x="6300192" y="6237312"/>
            <a:ext cx="22664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smtClean="0"/>
              <a:t>Total Ionizing Dose (TID)</a:t>
            </a:r>
            <a:endParaRPr lang="de-DE" sz="1400" b="1"/>
          </a:p>
        </p:txBody>
      </p:sp>
      <p:sp>
        <p:nvSpPr>
          <p:cNvPr id="204" name="Ellipse 203"/>
          <p:cNvSpPr/>
          <p:nvPr/>
        </p:nvSpPr>
        <p:spPr>
          <a:xfrm>
            <a:off x="7452320" y="4509120"/>
            <a:ext cx="1080120" cy="3600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Rechteck 204"/>
          <p:cNvSpPr/>
          <p:nvPr/>
        </p:nvSpPr>
        <p:spPr>
          <a:xfrm>
            <a:off x="1331640" y="6309320"/>
            <a:ext cx="1952714" cy="307777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de-DE" sz="1400" b="1" smtClean="0"/>
              <a:t>2012 JINST 7 C01072</a:t>
            </a:r>
            <a:endParaRPr lang="de-DE" sz="1400" b="1"/>
          </a:p>
        </p:txBody>
      </p:sp>
      <p:sp>
        <p:nvSpPr>
          <p:cNvPr id="15" name="Textfeld 14"/>
          <p:cNvSpPr txBox="1"/>
          <p:nvPr/>
        </p:nvSpPr>
        <p:spPr>
          <a:xfrm>
            <a:off x="8303603" y="4293096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00FF"/>
                </a:solidFill>
              </a:rPr>
              <a:t>AMIS4</a:t>
            </a:r>
            <a:endParaRPr lang="de-DE" sz="1400" b="1">
              <a:solidFill>
                <a:srgbClr val="0000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740352" y="528146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0000"/>
                </a:solidFill>
              </a:rPr>
              <a:t>AMIS2</a:t>
            </a:r>
            <a:endParaRPr lang="de-DE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2336</Words>
  <Application>Microsoft Office PowerPoint</Application>
  <PresentationFormat>Bildschirmpräsentation (4:3)</PresentationFormat>
  <Paragraphs>598</Paragraphs>
  <Slides>30</Slides>
  <Notes>29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Arial</vt:lpstr>
      <vt:lpstr>Wingdings</vt:lpstr>
      <vt:lpstr>Symbol</vt:lpstr>
      <vt:lpstr>News Gothic MT</vt:lpstr>
      <vt:lpstr>Calibri</vt:lpstr>
      <vt:lpstr>Larissa-Design</vt:lpstr>
      <vt:lpstr>1_Larissa-Design</vt:lpstr>
      <vt:lpstr>Equation</vt:lpstr>
      <vt:lpstr>Folie 1</vt:lpstr>
      <vt:lpstr>Outline</vt:lpstr>
      <vt:lpstr>Tracker Power Distribution</vt:lpstr>
      <vt:lpstr>Tracker Power Distribution</vt:lpstr>
      <vt:lpstr>Tracker Power Distribution</vt:lpstr>
      <vt:lpstr>Powering Schemes</vt:lpstr>
      <vt:lpstr>DC-DC Conversion</vt:lpstr>
      <vt:lpstr>DC-DC Buck Converters</vt:lpstr>
      <vt:lpstr>DC-DC Buck Converters: The ASIC</vt:lpstr>
      <vt:lpstr>DC-DC Buck Converters</vt:lpstr>
      <vt:lpstr>Buck Converter Performance</vt:lpstr>
      <vt:lpstr>Buck Converter Material Considerations</vt:lpstr>
      <vt:lpstr>Buck Converters for CMS Pixel Upgrade</vt:lpstr>
      <vt:lpstr>Buck Converters for CMS Strip Upgrade</vt:lpstr>
      <vt:lpstr>Buck Converters for ATLAS Strip Upgrade</vt:lpstr>
      <vt:lpstr>Switched Capacitor DC-DC Converter</vt:lpstr>
      <vt:lpstr>Switched Capacitor DC-DC Converter</vt:lpstr>
      <vt:lpstr>Switched Capacitor in CMS Strips Upgrade</vt:lpstr>
      <vt:lpstr>Switched Capacitor in ATLAS Pixel Upgrade</vt:lpstr>
      <vt:lpstr>Serial Powering</vt:lpstr>
      <vt:lpstr>Serial Powering in ATLAS Strips</vt:lpstr>
      <vt:lpstr>Serial Powering in ATLAS Strips</vt:lpstr>
      <vt:lpstr>Material Budget</vt:lpstr>
      <vt:lpstr>Summary</vt:lpstr>
      <vt:lpstr>Folie 25</vt:lpstr>
      <vt:lpstr>DC-DC Buck Converters</vt:lpstr>
      <vt:lpstr>Serial Powering in ATLAS Pixels</vt:lpstr>
      <vt:lpstr>Serial Powering in ATLAS Pixels</vt:lpstr>
      <vt:lpstr>Material Budget</vt:lpstr>
      <vt:lpstr>Material Budget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Klein</dc:creator>
  <cp:lastModifiedBy>Klein</cp:lastModifiedBy>
  <cp:revision>1629</cp:revision>
  <dcterms:created xsi:type="dcterms:W3CDTF">2008-02-10T10:36:50Z</dcterms:created>
  <dcterms:modified xsi:type="dcterms:W3CDTF">2012-03-15T09:31:24Z</dcterms:modified>
</cp:coreProperties>
</file>