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7" r:id="rId4"/>
    <p:sldId id="262" r:id="rId5"/>
    <p:sldId id="261" r:id="rId6"/>
    <p:sldId id="307" r:id="rId7"/>
    <p:sldId id="310" r:id="rId8"/>
    <p:sldId id="292" r:id="rId9"/>
    <p:sldId id="313" r:id="rId10"/>
    <p:sldId id="276" r:id="rId11"/>
    <p:sldId id="304" r:id="rId12"/>
    <p:sldId id="303" r:id="rId13"/>
    <p:sldId id="300" r:id="rId14"/>
    <p:sldId id="278" r:id="rId15"/>
    <p:sldId id="312" r:id="rId16"/>
    <p:sldId id="295" r:id="rId17"/>
    <p:sldId id="286" r:id="rId18"/>
    <p:sldId id="291" r:id="rId19"/>
    <p:sldId id="306" r:id="rId20"/>
    <p:sldId id="308" r:id="rId21"/>
    <p:sldId id="309" r:id="rId22"/>
    <p:sldId id="275" r:id="rId23"/>
    <p:sldId id="290" r:id="rId24"/>
    <p:sldId id="289" r:id="rId25"/>
    <p:sldId id="288" r:id="rId26"/>
    <p:sldId id="287" r:id="rId27"/>
    <p:sldId id="296" r:id="rId28"/>
  </p:sldIdLst>
  <p:sldSz cx="9144000" cy="6858000" type="screen4x3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8103"/>
    <a:srgbClr val="C89800"/>
    <a:srgbClr val="920000"/>
    <a:srgbClr val="CC3300"/>
    <a:srgbClr val="008000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5183" autoAdjust="0"/>
  </p:normalViewPr>
  <p:slideViewPr>
    <p:cSldViewPr>
      <p:cViewPr>
        <p:scale>
          <a:sx n="130" d="100"/>
          <a:sy n="130" d="100"/>
        </p:scale>
        <p:origin x="-1074" y="-2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54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618" y="-102"/>
      </p:cViewPr>
      <p:guideLst>
        <p:guide orient="horz" pos="2983"/>
        <p:guide pos="22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AB356-B71F-4B23-B5DB-6A8C63CD5151}" type="datetimeFigureOut">
              <a:rPr lang="de-DE" smtClean="0"/>
              <a:t>20.12.2011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A51A-4B58-4013-AA93-466285D871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53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335" tIns="47668" rIns="95335" bIns="47668" anchor="ctr"/>
          <a:lstStyle/>
          <a:p>
            <a:endParaRPr lang="de-DE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335" tIns="47668" rIns="95335" bIns="47668" anchor="ctr"/>
          <a:lstStyle/>
          <a:p>
            <a:endParaRPr lang="de-DE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335" tIns="47668" rIns="95335" bIns="47668" anchor="ctr"/>
          <a:lstStyle/>
          <a:p>
            <a:endParaRPr lang="de-DE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335" tIns="47668" rIns="95335" bIns="47668" anchor="ctr"/>
          <a:lstStyle/>
          <a:p>
            <a:endParaRPr lang="de-DE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1"/>
            <a:ext cx="3077422" cy="51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335" tIns="47668" rIns="95335" bIns="47668" anchor="ctr"/>
          <a:lstStyle/>
          <a:p>
            <a:endParaRPr lang="de-DE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021878" y="1"/>
            <a:ext cx="3075750" cy="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335" tIns="47668" rIns="95335" bIns="47668" anchor="ctr"/>
          <a:lstStyle/>
          <a:p>
            <a:endParaRPr lang="de-DE"/>
          </a:p>
        </p:txBody>
      </p:sp>
      <p:sp>
        <p:nvSpPr>
          <p:cNvPr id="16391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06988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639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10432" y="4860002"/>
            <a:ext cx="5673422" cy="459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9720005"/>
            <a:ext cx="3077422" cy="51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335" tIns="47668" rIns="95335" bIns="47668" anchor="ctr"/>
          <a:lstStyle/>
          <a:p>
            <a:endParaRPr lang="de-DE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1878" y="9718361"/>
            <a:ext cx="3070736" cy="50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89" tIns="49544" rIns="99089" bIns="49544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54738" algn="l"/>
                <a:tab pos="1509476" algn="l"/>
                <a:tab pos="2264214" algn="l"/>
                <a:tab pos="3018953" algn="l"/>
              </a:tabLst>
              <a:defRPr sz="1400">
                <a:solidFill>
                  <a:srgbClr val="000000"/>
                </a:solidFill>
                <a:latin typeface="Calibri" pitchFamily="32" charset="0"/>
                <a:cs typeface="DejaVu Sans" charset="0"/>
              </a:defRPr>
            </a:lvl1pPr>
          </a:lstStyle>
          <a:p>
            <a:fld id="{F76443A3-C8E2-4F74-A259-1BFB4AF7256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61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791F10-8C94-43A8-8B33-42182120AB95}" type="slidenum">
              <a:rPr lang="de-DE"/>
              <a:pPr/>
              <a:t>1</a:t>
            </a:fld>
            <a:endParaRPr lang="de-DE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021878" y="9720005"/>
            <a:ext cx="3075750" cy="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89" tIns="49544" rIns="99089" bIns="4954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r">
              <a:buClrTx/>
              <a:buFontTx/>
              <a:buNone/>
            </a:pPr>
            <a:fld id="{B97CC696-363B-4A03-8F1E-926C4991550C}" type="slidenum">
              <a:rPr lang="de-DE" sz="1400">
                <a:latin typeface="Calibri" pitchFamily="32" charset="0"/>
                <a:cs typeface="DejaVu Sans" charset="0"/>
              </a:rPr>
              <a:pPr algn="r">
                <a:buClrTx/>
                <a:buFontTx/>
                <a:buNone/>
              </a:pPr>
              <a:t>1</a:t>
            </a:fld>
            <a:endParaRPr lang="de-DE" sz="1400">
              <a:latin typeface="Calibri" pitchFamily="32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168EBD-6472-47F0-AC25-A8F55FB89BE0}" type="slidenum">
              <a:rPr lang="de-DE"/>
              <a:pPr/>
              <a:t>2</a:t>
            </a:fld>
            <a:endParaRPr lang="de-DE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021878" y="9720005"/>
            <a:ext cx="3075750" cy="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89" tIns="49544" rIns="99089" bIns="4954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r">
              <a:buClrTx/>
              <a:buFontTx/>
              <a:buNone/>
            </a:pPr>
            <a:fld id="{25D0D7E0-6CDF-425C-BF1C-7E7B6C84759C}" type="slidenum">
              <a:rPr lang="de-DE" sz="1400">
                <a:latin typeface="Calibri" pitchFamily="32" charset="0"/>
                <a:cs typeface="DejaVu Sans" charset="0"/>
              </a:rPr>
              <a:pPr algn="r">
                <a:buClrTx/>
                <a:buFontTx/>
                <a:buNone/>
              </a:pPr>
              <a:t>2</a:t>
            </a:fld>
            <a:endParaRPr lang="de-DE" sz="1400">
              <a:latin typeface="Calibri" pitchFamily="32" charset="0"/>
              <a:cs typeface="DejaVu Sans" charset="0"/>
            </a:endParaRPr>
          </a:p>
        </p:txBody>
      </p:sp>
      <p:sp>
        <p:nvSpPr>
          <p:cNvPr id="389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32" y="4860003"/>
            <a:ext cx="5675093" cy="46018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2D87CF-25D7-4181-AC09-9C3133D32C72}" type="slidenum">
              <a:rPr lang="de-DE"/>
              <a:pPr/>
              <a:t>4</a:t>
            </a:fld>
            <a:endParaRPr lang="de-DE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021878" y="9720005"/>
            <a:ext cx="3075750" cy="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89" tIns="49544" rIns="99089" bIns="4954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r">
              <a:buClrTx/>
              <a:buFontTx/>
              <a:buNone/>
            </a:pPr>
            <a:fld id="{41A4DB59-9AB4-47EF-AE35-49CDA11A60FD}" type="slidenum">
              <a:rPr lang="de-DE" sz="1400">
                <a:latin typeface="Calibri" pitchFamily="32" charset="0"/>
                <a:cs typeface="DejaVu Sans" charset="0"/>
              </a:rPr>
              <a:pPr algn="r">
                <a:buClrTx/>
                <a:buFontTx/>
                <a:buNone/>
              </a:pPr>
              <a:t>4</a:t>
            </a:fld>
            <a:endParaRPr lang="de-DE" sz="1400">
              <a:latin typeface="Calibri" pitchFamily="32" charset="0"/>
              <a:cs typeface="DejaVu Sans" charset="0"/>
            </a:endParaRPr>
          </a:p>
        </p:txBody>
      </p:sp>
      <p:sp>
        <p:nvSpPr>
          <p:cNvPr id="440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32" y="4860003"/>
            <a:ext cx="5675093" cy="46018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90E14B-F9A7-4D84-8E07-BC7C0F74708A}" type="slidenum">
              <a:rPr lang="de-DE"/>
              <a:pPr/>
              <a:t>5</a:t>
            </a:fld>
            <a:endParaRPr lang="de-DE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3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32" y="4860003"/>
            <a:ext cx="5675093" cy="46018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EC5708-6A4D-490A-B3BD-BBAF9121F80A}" type="slidenum">
              <a:rPr lang="de-DE"/>
              <a:pPr/>
              <a:t>6</a:t>
            </a:fld>
            <a:endParaRPr lang="de-DE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021878" y="9720005"/>
            <a:ext cx="3075750" cy="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89" tIns="49544" rIns="99089" bIns="4954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r">
              <a:buClrTx/>
              <a:buFontTx/>
              <a:buNone/>
            </a:pPr>
            <a:fld id="{2ED03786-9CC8-4028-9B55-E0BCC0315321}" type="slidenum">
              <a:rPr lang="de-DE" sz="1400">
                <a:latin typeface="Calibri" pitchFamily="32" charset="0"/>
                <a:cs typeface="DejaVu Sans" charset="0"/>
              </a:rPr>
              <a:pPr algn="r">
                <a:buClrTx/>
                <a:buFontTx/>
                <a:buNone/>
              </a:pPr>
              <a:t>6</a:t>
            </a:fld>
            <a:endParaRPr lang="de-DE" sz="1400">
              <a:latin typeface="Calibri" pitchFamily="32" charset="0"/>
              <a:cs typeface="DejaVu Sans" charset="0"/>
            </a:endParaRPr>
          </a:p>
        </p:txBody>
      </p:sp>
      <p:sp>
        <p:nvSpPr>
          <p:cNvPr id="49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32" y="4860003"/>
            <a:ext cx="5670079" cy="4595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10381" y="4859951"/>
            <a:ext cx="5680019" cy="4512465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41D3B6-8542-44AE-B2D2-6983C26442B9}" type="slidenum">
              <a:rPr lang="de-DE"/>
              <a:pPr/>
              <a:t>20</a:t>
            </a:fld>
            <a:endParaRPr lang="de-DE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021878" y="9720005"/>
            <a:ext cx="3075750" cy="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89" tIns="49544" rIns="99089" bIns="4954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r">
              <a:buClrTx/>
              <a:buFontTx/>
              <a:buNone/>
            </a:pPr>
            <a:fld id="{F6C7EC33-E9F0-4024-9DD7-3837F906993F}" type="slidenum">
              <a:rPr lang="de-DE" sz="1400">
                <a:latin typeface="Calibri" pitchFamily="32" charset="0"/>
                <a:cs typeface="DejaVu Sans" charset="0"/>
              </a:rPr>
              <a:pPr algn="r">
                <a:buClrTx/>
                <a:buFontTx/>
                <a:buNone/>
              </a:pPr>
              <a:t>20</a:t>
            </a:fld>
            <a:endParaRPr lang="de-DE" sz="1400">
              <a:latin typeface="Calibri" pitchFamily="32" charset="0"/>
              <a:cs typeface="DejaVu Sans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32" y="4860003"/>
            <a:ext cx="5670079" cy="4595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4B9DCD-03C8-496B-AABC-4E93D7CA1643}" type="slidenum">
              <a:rPr lang="de-DE"/>
              <a:pPr/>
              <a:t>21</a:t>
            </a:fld>
            <a:endParaRPr lang="de-DE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021878" y="9720005"/>
            <a:ext cx="3075750" cy="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89" tIns="49544" rIns="99089" bIns="4954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r">
              <a:buClrTx/>
              <a:buFontTx/>
              <a:buNone/>
            </a:pPr>
            <a:fld id="{0D39B811-AB53-42AA-B609-844534C1A796}" type="slidenum">
              <a:rPr lang="de-DE" sz="1400">
                <a:latin typeface="Calibri" pitchFamily="32" charset="0"/>
                <a:cs typeface="DejaVu Sans" charset="0"/>
              </a:rPr>
              <a:pPr algn="r">
                <a:buClrTx/>
                <a:buFontTx/>
                <a:buNone/>
              </a:pPr>
              <a:t>21</a:t>
            </a:fld>
            <a:endParaRPr lang="de-DE" sz="1400">
              <a:latin typeface="Calibri" pitchFamily="32" charset="0"/>
              <a:cs typeface="DejaVu Sans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32" y="4860003"/>
            <a:ext cx="5670079" cy="4595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A80235-7889-4225-B7AB-5D2FDA9D26E0}" type="slidenum">
              <a:rPr lang="de-DE"/>
              <a:pPr/>
              <a:t>22</a:t>
            </a:fld>
            <a:endParaRPr lang="de-DE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4021878" y="9720005"/>
            <a:ext cx="3075750" cy="5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89" tIns="49544" rIns="99089" bIns="4954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r">
              <a:buClrTx/>
              <a:buFontTx/>
              <a:buNone/>
            </a:pPr>
            <a:fld id="{F80E2A84-85A1-4DE7-83D8-4AD2AC63AB2B}" type="slidenum">
              <a:rPr lang="de-DE" sz="1400">
                <a:latin typeface="Calibri" pitchFamily="32" charset="0"/>
                <a:cs typeface="DejaVu Sans" charset="0"/>
              </a:rPr>
              <a:pPr algn="r">
                <a:buClrTx/>
                <a:buFontTx/>
                <a:buNone/>
              </a:pPr>
              <a:t>22</a:t>
            </a:fld>
            <a:endParaRPr lang="de-DE" sz="1400">
              <a:latin typeface="Calibri" pitchFamily="32" charset="0"/>
              <a:cs typeface="DejaVu Sans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32" y="4860003"/>
            <a:ext cx="5675093" cy="46018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Overview of the HPK-campaign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47638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47638"/>
            <a:ext cx="1050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47638"/>
            <a:ext cx="731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0381"/>
            <a:ext cx="1495383" cy="2863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54" y="248281"/>
            <a:ext cx="1339058" cy="5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0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6388" y="1223963"/>
            <a:ext cx="2085975" cy="52403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223963"/>
            <a:ext cx="6108700" cy="52403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17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87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71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44688"/>
            <a:ext cx="409733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944688"/>
            <a:ext cx="4097338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8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058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55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44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1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20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71488" y="6443663"/>
            <a:ext cx="8672512" cy="414337"/>
          </a:xfrm>
          <a:prstGeom prst="rect">
            <a:avLst/>
          </a:prstGeom>
          <a:solidFill>
            <a:srgbClr val="8888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426200"/>
            <a:ext cx="454025" cy="4318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71488" y="6426200"/>
            <a:ext cx="8672512" cy="46038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858125" y="6318250"/>
            <a:ext cx="1588" cy="539750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143375" y="6318250"/>
            <a:ext cx="1588" cy="539750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168775" y="6462713"/>
            <a:ext cx="3403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lnSpc>
                <a:spcPts val="1350"/>
              </a:lnSpc>
              <a:buClrTx/>
              <a:buFontTx/>
              <a:buNone/>
            </a:pPr>
            <a:r>
              <a:rPr lang="de-DE" sz="1300" b="1" dirty="0" smtClean="0">
                <a:solidFill>
                  <a:srgbClr val="FFFFFF"/>
                </a:solidFill>
                <a:latin typeface="Calibri" pitchFamily="32" charset="0"/>
              </a:rPr>
              <a:t>Joachim </a:t>
            </a:r>
            <a:r>
              <a:rPr lang="de-DE" sz="1300" b="1" dirty="0" err="1" smtClean="0">
                <a:solidFill>
                  <a:srgbClr val="FFFFFF"/>
                </a:solidFill>
                <a:latin typeface="Calibri" pitchFamily="32" charset="0"/>
              </a:rPr>
              <a:t>Erfle</a:t>
            </a:r>
            <a:endParaRPr lang="de-DE" sz="1300" b="1" dirty="0">
              <a:solidFill>
                <a:srgbClr val="FFFFFF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</a:pPr>
            <a:r>
              <a:rPr lang="de-DE" sz="900" b="1" dirty="0" smtClean="0">
                <a:solidFill>
                  <a:srgbClr val="FFFFFF"/>
                </a:solidFill>
                <a:latin typeface="Calibri" pitchFamily="32" charset="0"/>
              </a:rPr>
              <a:t>joachim.erfle@desy.de</a:t>
            </a:r>
            <a:endParaRPr lang="de-DE" sz="900" b="1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483767" y="116632"/>
            <a:ext cx="655272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44688"/>
            <a:ext cx="8347075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500063" y="6413500"/>
            <a:ext cx="363696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5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300" b="1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en-US" dirty="0" smtClean="0"/>
              <a:t>Overview of the HPK-campaign</a:t>
            </a:r>
            <a:endParaRPr lang="de-DE" dirty="0"/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7883525" y="6621463"/>
            <a:ext cx="1127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883524" y="6388100"/>
            <a:ext cx="108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000000"/>
          </a:solidFill>
          <a:latin typeface="Calibri" pitchFamily="32" charset="0"/>
          <a:ea typeface="AR PL UMing HK" charset="0"/>
          <a:cs typeface="AR PL UMing HK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000000"/>
          </a:solidFill>
          <a:latin typeface="Calibri" pitchFamily="32" charset="0"/>
          <a:ea typeface="AR PL UMing HK" charset="0"/>
          <a:cs typeface="AR PL UMing HK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000000"/>
          </a:solidFill>
          <a:latin typeface="Calibri" pitchFamily="32" charset="0"/>
          <a:ea typeface="AR PL UMing HK" charset="0"/>
          <a:cs typeface="AR PL UMing HK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000000"/>
          </a:solidFill>
          <a:latin typeface="Calibri" pitchFamily="32" charset="0"/>
          <a:ea typeface="AR PL UMing HK" charset="0"/>
          <a:cs typeface="AR PL UMing HK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000000"/>
          </a:solidFill>
          <a:latin typeface="Calibri" pitchFamily="32" charset="0"/>
          <a:ea typeface="AR PL UMing HK" charset="0"/>
          <a:cs typeface="AR PL UMing HK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000000"/>
          </a:solidFill>
          <a:latin typeface="Calibri" pitchFamily="32" charset="0"/>
          <a:ea typeface="AR PL UMing HK" charset="0"/>
          <a:cs typeface="AR PL UMing HK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000000"/>
          </a:solidFill>
          <a:latin typeface="Calibri" pitchFamily="32" charset="0"/>
          <a:ea typeface="AR PL UMing HK" charset="0"/>
          <a:cs typeface="AR PL UMing HK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000000"/>
          </a:solidFill>
          <a:latin typeface="Calibri" pitchFamily="32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ts val="2563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ts val="215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ts val="195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ts val="165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ts val="165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ts val="165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ts val="165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ts val="165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7504" y="1612900"/>
            <a:ext cx="8856984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600" b="1" dirty="0" smtClean="0">
                <a:latin typeface="Calibri" pitchFamily="32" charset="0"/>
              </a:rPr>
              <a:t>Overview of the HPK-campaign</a:t>
            </a:r>
            <a:endParaRPr lang="en-US" sz="2600" b="1" dirty="0">
              <a:latin typeface="Calibri" pitchFamily="32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3388" y="3240088"/>
            <a:ext cx="80454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/>
              <a:t>20 December 2011</a:t>
            </a:r>
            <a:endParaRPr lang="en-US" dirty="0"/>
          </a:p>
          <a:p>
            <a:pPr algn="ctr">
              <a:buClrTx/>
              <a:buFontTx/>
              <a:buNone/>
            </a:pPr>
            <a:endParaRPr lang="en-US" dirty="0"/>
          </a:p>
          <a:p>
            <a:pPr algn="ctr">
              <a:buClrTx/>
              <a:buFontTx/>
              <a:buNone/>
            </a:pPr>
            <a:r>
              <a:rPr lang="en-US" dirty="0"/>
              <a:t>Joachim </a:t>
            </a:r>
            <a:r>
              <a:rPr lang="en-US" dirty="0" err="1"/>
              <a:t>Erfle</a:t>
            </a:r>
            <a:endParaRPr lang="en-US" dirty="0"/>
          </a:p>
          <a:p>
            <a:pPr algn="ctr">
              <a:buClrTx/>
              <a:buFontTx/>
              <a:buNone/>
            </a:pPr>
            <a:r>
              <a:rPr lang="en-US" dirty="0"/>
              <a:t>University of </a:t>
            </a:r>
            <a:r>
              <a:rPr lang="en-US" dirty="0" smtClean="0"/>
              <a:t>Hamburg</a:t>
            </a:r>
          </a:p>
          <a:p>
            <a:pPr algn="ctr">
              <a:buClrTx/>
              <a:buFontTx/>
              <a:buNone/>
            </a:pP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Overview of the HPK-campaign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2" y="1691516"/>
            <a:ext cx="7795449" cy="389772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</a:t>
            </a:r>
            <a:r>
              <a:rPr lang="de-DE" dirty="0" smtClean="0"/>
              <a:t>olume </a:t>
            </a:r>
            <a:r>
              <a:rPr lang="de-DE" dirty="0" err="1" smtClean="0"/>
              <a:t>current</a:t>
            </a:r>
            <a:r>
              <a:rPr lang="de-DE" dirty="0" smtClean="0"/>
              <a:t> versus </a:t>
            </a:r>
            <a:r>
              <a:rPr lang="de-DE" dirty="0" err="1" smtClean="0"/>
              <a:t>fluence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Overview of the HPK-campaign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5733256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Currents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match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expected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value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M.Moll‘s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thesis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within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uncertainties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-&gt; dose </a:t>
            </a:r>
            <a:r>
              <a:rPr lang="de-DE" dirty="0" err="1" smtClean="0">
                <a:solidFill>
                  <a:schemeClr val="tx1"/>
                </a:solidFill>
              </a:rPr>
              <a:t>measurements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ok.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580111" y="4293096"/>
            <a:ext cx="350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currents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measured</a:t>
            </a:r>
            <a:r>
              <a:rPr lang="de-DE" sz="1400" dirty="0" smtClean="0">
                <a:solidFill>
                  <a:schemeClr val="tx1"/>
                </a:solidFill>
              </a:rPr>
              <a:t> after </a:t>
            </a:r>
            <a:r>
              <a:rPr lang="de-DE" sz="1400" dirty="0" err="1" smtClean="0">
                <a:solidFill>
                  <a:schemeClr val="tx1"/>
                </a:solidFill>
              </a:rPr>
              <a:t>annealing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of</a:t>
            </a:r>
            <a:r>
              <a:rPr lang="de-DE" sz="1400" dirty="0" smtClean="0">
                <a:solidFill>
                  <a:schemeClr val="tx1"/>
                </a:solidFill>
              </a:rPr>
              <a:t> 10 min@ 60°C </a:t>
            </a:r>
            <a:r>
              <a:rPr lang="de-DE" sz="1400" dirty="0" err="1" smtClean="0">
                <a:solidFill>
                  <a:schemeClr val="tx1"/>
                </a:solidFill>
              </a:rPr>
              <a:t>at</a:t>
            </a:r>
            <a:r>
              <a:rPr lang="de-DE" sz="1400" dirty="0" smtClean="0">
                <a:solidFill>
                  <a:schemeClr val="tx1"/>
                </a:solidFill>
              </a:rPr>
              <a:t> 0°C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scaled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 20°C</a:t>
            </a:r>
            <a:endParaRPr lang="de-DE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769755" y="1556792"/>
                <a:ext cx="1316451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sSub>
                        <m:sSub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755" y="1556792"/>
                <a:ext cx="1316451" cy="612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6796855" y="522978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J. </a:t>
            </a:r>
            <a:r>
              <a:rPr lang="de-DE" sz="800" dirty="0" err="1" smtClean="0">
                <a:solidFill>
                  <a:schemeClr val="tx1"/>
                </a:solidFill>
              </a:rPr>
              <a:t>Erfle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03648" y="392376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neutrons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83077" y="28529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neutrons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87824" y="410843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protons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60032" y="270490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protons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Volume </a:t>
            </a:r>
            <a:r>
              <a:rPr lang="de-DE" dirty="0" err="1" smtClean="0"/>
              <a:t>current</a:t>
            </a:r>
            <a:r>
              <a:rPr lang="de-DE" dirty="0" smtClean="0"/>
              <a:t> versus </a:t>
            </a:r>
            <a:r>
              <a:rPr lang="de-DE" dirty="0" err="1" smtClean="0"/>
              <a:t>fluence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Baby </a:t>
            </a:r>
            <a:r>
              <a:rPr lang="de-DE" dirty="0" err="1" smtClean="0"/>
              <a:t>sensors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" y="1196752"/>
            <a:ext cx="7324805" cy="5175611"/>
          </a:xfrm>
        </p:spPr>
      </p:pic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002638" y="5656766"/>
            <a:ext cx="1492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smtClean="0">
                <a:solidFill>
                  <a:schemeClr val="tx1"/>
                </a:solidFill>
              </a:rPr>
              <a:t>A. Nürnberg, KIT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40152" y="1435082"/>
            <a:ext cx="3366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First Baby </a:t>
            </a:r>
            <a:r>
              <a:rPr lang="de-DE" dirty="0" err="1" smtClean="0">
                <a:solidFill>
                  <a:schemeClr val="tx1"/>
                </a:solidFill>
              </a:rPr>
              <a:t>sensors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show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higher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currents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than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expected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volume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current</a:t>
            </a:r>
            <a:r>
              <a:rPr lang="de-DE" dirty="0" smtClean="0">
                <a:solidFill>
                  <a:schemeClr val="tx1"/>
                </a:solidFill>
              </a:rPr>
              <a:t> (M. Moll)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-&gt; </a:t>
            </a:r>
            <a:r>
              <a:rPr lang="de-DE" dirty="0" err="1" smtClean="0">
                <a:solidFill>
                  <a:schemeClr val="tx1"/>
                </a:solidFill>
              </a:rPr>
              <a:t>maybe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surface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effect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or</a:t>
            </a:r>
            <a:r>
              <a:rPr lang="de-DE" dirty="0" smtClean="0">
                <a:solidFill>
                  <a:schemeClr val="tx1"/>
                </a:solidFill>
              </a:rPr>
              <a:t> 	</a:t>
            </a:r>
            <a:r>
              <a:rPr lang="de-DE" dirty="0" err="1" smtClean="0">
                <a:solidFill>
                  <a:schemeClr val="tx1"/>
                </a:solidFill>
              </a:rPr>
              <a:t>internal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gain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30901" y="4792670"/>
            <a:ext cx="36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currents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measured</a:t>
            </a:r>
            <a:r>
              <a:rPr lang="de-DE" sz="1400" dirty="0" smtClean="0">
                <a:solidFill>
                  <a:schemeClr val="tx1"/>
                </a:solidFill>
              </a:rPr>
              <a:t> after </a:t>
            </a:r>
            <a:r>
              <a:rPr lang="de-DE" sz="1400" dirty="0" err="1" smtClean="0">
                <a:solidFill>
                  <a:schemeClr val="tx1"/>
                </a:solidFill>
              </a:rPr>
              <a:t>annealing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of</a:t>
            </a:r>
            <a:r>
              <a:rPr lang="de-DE" sz="1400" dirty="0" smtClean="0">
                <a:solidFill>
                  <a:schemeClr val="tx1"/>
                </a:solidFill>
              </a:rPr>
              <a:t> 10 min@ 60°C </a:t>
            </a:r>
            <a:r>
              <a:rPr lang="de-DE" sz="1400" dirty="0" err="1" smtClean="0">
                <a:solidFill>
                  <a:schemeClr val="tx1"/>
                </a:solidFill>
              </a:rPr>
              <a:t>at</a:t>
            </a:r>
            <a:r>
              <a:rPr lang="de-DE" sz="1400" dirty="0" smtClean="0">
                <a:solidFill>
                  <a:schemeClr val="tx1"/>
                </a:solidFill>
              </a:rPr>
              <a:t> -20°C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scaled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 20°C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01057" y="125041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neutron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irradiated</a:t>
            </a:r>
            <a:r>
              <a:rPr lang="de-DE" dirty="0" smtClean="0">
                <a:solidFill>
                  <a:schemeClr val="tx1"/>
                </a:solidFill>
              </a:rPr>
              <a:t> Baby </a:t>
            </a:r>
            <a:r>
              <a:rPr lang="de-DE" dirty="0" err="1" smtClean="0">
                <a:solidFill>
                  <a:schemeClr val="tx1"/>
                </a:solidFill>
              </a:rPr>
              <a:t>sensors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72200" y="3024529"/>
            <a:ext cx="15841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38103"/>
                </a:solidFill>
              </a:rPr>
              <a:t>Expected</a:t>
            </a:r>
            <a:r>
              <a:rPr lang="de-DE" sz="1400" dirty="0" smtClean="0">
                <a:solidFill>
                  <a:srgbClr val="F38103"/>
                </a:solidFill>
              </a:rPr>
              <a:t> </a:t>
            </a:r>
            <a:r>
              <a:rPr lang="de-DE" sz="1400" dirty="0" err="1" smtClean="0">
                <a:solidFill>
                  <a:srgbClr val="F38103"/>
                </a:solidFill>
              </a:rPr>
              <a:t>volume</a:t>
            </a:r>
            <a:r>
              <a:rPr lang="de-DE" sz="1400" dirty="0" smtClean="0">
                <a:solidFill>
                  <a:srgbClr val="F38103"/>
                </a:solidFill>
              </a:rPr>
              <a:t> </a:t>
            </a:r>
            <a:r>
              <a:rPr lang="de-DE" sz="1400" dirty="0" err="1" smtClean="0">
                <a:solidFill>
                  <a:srgbClr val="F38103"/>
                </a:solidFill>
              </a:rPr>
              <a:t>current</a:t>
            </a:r>
            <a:r>
              <a:rPr lang="de-DE" sz="1400" dirty="0" smtClean="0">
                <a:solidFill>
                  <a:srgbClr val="F38103"/>
                </a:solidFill>
              </a:rPr>
              <a:t> (M. Moll)</a:t>
            </a:r>
            <a:endParaRPr lang="de-DE" sz="1400" dirty="0">
              <a:solidFill>
                <a:srgbClr val="F381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2" charset="0"/>
              </a:rPr>
              <a:t>Material characteristics of thin </a:t>
            </a:r>
            <a:r>
              <a:rPr lang="en-US" dirty="0" smtClean="0">
                <a:latin typeface="Calibri" pitchFamily="32" charset="0"/>
              </a:rPr>
              <a:t>FZ:</a:t>
            </a:r>
            <a:br>
              <a:rPr lang="en-US" dirty="0" smtClean="0">
                <a:latin typeface="Calibri" pitchFamily="32" charset="0"/>
              </a:rPr>
            </a:br>
            <a:r>
              <a:rPr lang="en-US" dirty="0" smtClean="0">
                <a:latin typeface="Calibri" pitchFamily="32" charset="0"/>
              </a:rPr>
              <a:t>deep </a:t>
            </a:r>
            <a:r>
              <a:rPr lang="en-US" dirty="0" smtClean="0">
                <a:latin typeface="Calibri" pitchFamily="32" charset="0"/>
              </a:rPr>
              <a:t>diffusion before irradiation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63431"/>
            <a:ext cx="36004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143125"/>
            <a:ext cx="57150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36" y="1618961"/>
            <a:ext cx="172085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86" y="1718642"/>
            <a:ext cx="16097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44008" y="1248742"/>
            <a:ext cx="37798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178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lnSpc>
                <a:spcPts val="2563"/>
              </a:lnSpc>
              <a:spcBef>
                <a:spcPts val="600"/>
              </a:spcBef>
              <a:buClrTx/>
              <a:buFontTx/>
              <a:buNone/>
            </a:pPr>
            <a:r>
              <a:rPr lang="en-US" dirty="0">
                <a:latin typeface="Calibri" pitchFamily="32" charset="0"/>
              </a:rPr>
              <a:t>Concentration profile from </a:t>
            </a:r>
            <a:r>
              <a:rPr lang="en-US" dirty="0" smtClean="0">
                <a:latin typeface="Calibri" pitchFamily="32" charset="0"/>
              </a:rPr>
              <a:t>CV-curve:</a:t>
            </a:r>
            <a:endParaRPr lang="en-US" dirty="0">
              <a:latin typeface="Calibri" pitchFamily="32" charset="0"/>
            </a:endParaRPr>
          </a:p>
          <a:p>
            <a:pPr>
              <a:lnSpc>
                <a:spcPts val="2563"/>
              </a:lnSpc>
              <a:spcBef>
                <a:spcPts val="600"/>
              </a:spcBef>
              <a:buClrTx/>
              <a:buFontTx/>
              <a:buNone/>
            </a:pPr>
            <a:endParaRPr lang="en-US" dirty="0">
              <a:latin typeface="Calibri" pitchFamily="32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83025" y="5419725"/>
            <a:ext cx="1492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front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191000" y="5126038"/>
            <a:ext cx="4763" cy="3667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446963" y="3784600"/>
            <a:ext cx="968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 dirty="0" smtClean="0"/>
              <a:t>320</a:t>
            </a:r>
            <a:r>
              <a:rPr lang="en-US" sz="1400" dirty="0" smtClean="0">
                <a:cs typeface="Arial" charset="0"/>
              </a:rPr>
              <a:t>µm N</a:t>
            </a:r>
            <a:endParaRPr lang="en-US" sz="1400" dirty="0">
              <a:cs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40475" y="3840163"/>
            <a:ext cx="9683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120</a:t>
            </a:r>
            <a:r>
              <a:rPr lang="en-US" sz="1400" dirty="0" smtClean="0">
                <a:solidFill>
                  <a:srgbClr val="FF0000"/>
                </a:solidFill>
                <a:cs typeface="Arial" charset="0"/>
              </a:rPr>
              <a:t>µm P</a:t>
            </a:r>
            <a:endParaRPr lang="en-US" sz="1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619625" y="3862388"/>
            <a:ext cx="958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120</a:t>
            </a:r>
            <a:r>
              <a:rPr lang="en-US" sz="1400" dirty="0" smtClean="0">
                <a:solidFill>
                  <a:srgbClr val="0000FF"/>
                </a:solidFill>
                <a:cs typeface="Arial" charset="0"/>
              </a:rPr>
              <a:t>µm P</a:t>
            </a:r>
            <a:endParaRPr 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6102350" y="4017963"/>
            <a:ext cx="298450" cy="1587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1650" y="4029075"/>
            <a:ext cx="234950" cy="1588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8069263" y="4064000"/>
            <a:ext cx="222250" cy="282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175" y="4335463"/>
            <a:ext cx="3879850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latin typeface="Calibri" pitchFamily="32" charset="0"/>
              </a:rPr>
              <a:t>Diodes </a:t>
            </a:r>
            <a:r>
              <a:rPr lang="de-DE" dirty="0" err="1">
                <a:latin typeface="Calibri" pitchFamily="32" charset="0"/>
              </a:rPr>
              <a:t>behave</a:t>
            </a:r>
            <a:r>
              <a:rPr lang="de-DE" dirty="0">
                <a:latin typeface="Calibri" pitchFamily="32" charset="0"/>
              </a:rPr>
              <a:t> </a:t>
            </a:r>
            <a:r>
              <a:rPr lang="de-DE" dirty="0" err="1">
                <a:latin typeface="Calibri" pitchFamily="32" charset="0"/>
              </a:rPr>
              <a:t>like</a:t>
            </a:r>
            <a:r>
              <a:rPr lang="de-DE" dirty="0">
                <a:latin typeface="Calibri" pitchFamily="32" charset="0"/>
              </a:rPr>
              <a:t> parallel-</a:t>
            </a:r>
            <a:r>
              <a:rPr lang="de-DE" dirty="0" err="1">
                <a:latin typeface="Calibri" pitchFamily="32" charset="0"/>
              </a:rPr>
              <a:t>plate</a:t>
            </a:r>
            <a:r>
              <a:rPr lang="de-DE" dirty="0">
                <a:latin typeface="Calibri" pitchFamily="32" charset="0"/>
              </a:rPr>
              <a:t> </a:t>
            </a:r>
            <a:r>
              <a:rPr lang="de-DE" dirty="0" err="1">
                <a:latin typeface="Calibri" pitchFamily="32" charset="0"/>
              </a:rPr>
              <a:t>capacitors</a:t>
            </a:r>
            <a:r>
              <a:rPr lang="de-DE" dirty="0">
                <a:latin typeface="Calibri" pitchFamily="32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de-DE" dirty="0">
                <a:latin typeface="Calibri" pitchFamily="32" charset="0"/>
              </a:rPr>
              <a:t>→ 	</a:t>
            </a:r>
            <a:r>
              <a:rPr lang="de-DE" dirty="0" err="1">
                <a:latin typeface="Calibri" pitchFamily="32" charset="0"/>
              </a:rPr>
              <a:t>measure</a:t>
            </a:r>
            <a:r>
              <a:rPr lang="de-DE" dirty="0">
                <a:latin typeface="Calibri" pitchFamily="32" charset="0"/>
              </a:rPr>
              <a:t> </a:t>
            </a:r>
            <a:r>
              <a:rPr lang="de-DE" dirty="0" err="1">
                <a:latin typeface="Calibri" pitchFamily="32" charset="0"/>
              </a:rPr>
              <a:t>capacitance</a:t>
            </a:r>
            <a:r>
              <a:rPr lang="de-DE" dirty="0">
                <a:latin typeface="Calibri" pitchFamily="32" charset="0"/>
              </a:rPr>
              <a:t> </a:t>
            </a:r>
            <a:r>
              <a:rPr lang="de-DE" dirty="0" err="1">
                <a:latin typeface="Calibri" pitchFamily="32" charset="0"/>
              </a:rPr>
              <a:t>vs</a:t>
            </a:r>
            <a:r>
              <a:rPr lang="de-DE" dirty="0">
                <a:latin typeface="Calibri" pitchFamily="32" charset="0"/>
              </a:rPr>
              <a:t> 	</a:t>
            </a:r>
            <a:r>
              <a:rPr lang="de-DE" dirty="0" err="1" smtClean="0">
                <a:latin typeface="Calibri" pitchFamily="32" charset="0"/>
              </a:rPr>
              <a:t>voltage</a:t>
            </a:r>
            <a:r>
              <a:rPr lang="de-DE" dirty="0" smtClean="0">
                <a:latin typeface="Calibri" pitchFamily="32" charset="0"/>
              </a:rPr>
              <a:t> </a:t>
            </a:r>
            <a:r>
              <a:rPr lang="de-DE" dirty="0" err="1">
                <a:latin typeface="Calibri" pitchFamily="32" charset="0"/>
              </a:rPr>
              <a:t>to</a:t>
            </a:r>
            <a:r>
              <a:rPr lang="de-DE" dirty="0">
                <a:latin typeface="Calibri" pitchFamily="32" charset="0"/>
              </a:rPr>
              <a:t> </a:t>
            </a:r>
            <a:r>
              <a:rPr lang="de-DE" dirty="0" err="1">
                <a:latin typeface="Calibri" pitchFamily="32" charset="0"/>
              </a:rPr>
              <a:t>determine</a:t>
            </a:r>
            <a:r>
              <a:rPr lang="de-DE" dirty="0">
                <a:latin typeface="Calibri" pitchFamily="32" charset="0"/>
              </a:rPr>
              <a:t> </a:t>
            </a:r>
            <a:r>
              <a:rPr lang="de-DE" dirty="0" err="1" smtClean="0">
                <a:latin typeface="Calibri" pitchFamily="32" charset="0"/>
              </a:rPr>
              <a:t>depletion</a:t>
            </a:r>
            <a:r>
              <a:rPr lang="de-DE" dirty="0" smtClean="0">
                <a:latin typeface="Calibri" pitchFamily="32" charset="0"/>
              </a:rPr>
              <a:t> </a:t>
            </a:r>
            <a:r>
              <a:rPr lang="de-DE" dirty="0" err="1" smtClean="0">
                <a:latin typeface="Calibri" pitchFamily="32" charset="0"/>
              </a:rPr>
              <a:t>depth</a:t>
            </a:r>
            <a:r>
              <a:rPr lang="de-DE" dirty="0" smtClean="0">
                <a:latin typeface="Calibri" pitchFamily="32" charset="0"/>
              </a:rPr>
              <a:t> </a:t>
            </a:r>
            <a:r>
              <a:rPr lang="de-DE" dirty="0" err="1" smtClean="0">
                <a:latin typeface="Calibri" pitchFamily="32" charset="0"/>
              </a:rPr>
              <a:t>and</a:t>
            </a:r>
            <a:r>
              <a:rPr lang="de-DE" dirty="0" smtClean="0">
                <a:latin typeface="Calibri" pitchFamily="32" charset="0"/>
              </a:rPr>
              <a:t> </a:t>
            </a:r>
            <a:r>
              <a:rPr lang="de-DE" dirty="0" err="1" smtClean="0">
                <a:latin typeface="Calibri" pitchFamily="32" charset="0"/>
              </a:rPr>
              <a:t>charge</a:t>
            </a:r>
            <a:r>
              <a:rPr lang="de-DE" dirty="0" smtClean="0">
                <a:latin typeface="Calibri" pitchFamily="32" charset="0"/>
              </a:rPr>
              <a:t> </a:t>
            </a:r>
            <a:r>
              <a:rPr lang="de-DE" dirty="0" err="1">
                <a:latin typeface="Calibri" pitchFamily="32" charset="0"/>
              </a:rPr>
              <a:t>carrier</a:t>
            </a:r>
            <a:r>
              <a:rPr lang="de-DE" dirty="0">
                <a:latin typeface="Calibri" pitchFamily="32" charset="0"/>
              </a:rPr>
              <a:t> 	</a:t>
            </a:r>
            <a:r>
              <a:rPr lang="de-DE" dirty="0" err="1" smtClean="0">
                <a:latin typeface="Calibri" pitchFamily="32" charset="0"/>
              </a:rPr>
              <a:t>concentration</a:t>
            </a:r>
            <a:endParaRPr lang="de-DE" dirty="0">
              <a:latin typeface="Calibri" pitchFamily="32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 flipV="1">
            <a:off x="5395913" y="4316413"/>
            <a:ext cx="366712" cy="12668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395913" y="4856163"/>
            <a:ext cx="366712" cy="7270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760913" y="5661024"/>
            <a:ext cx="34194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Deep diffusion influences effective doping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83768" y="414966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J. </a:t>
            </a:r>
            <a:r>
              <a:rPr lang="de-DE" sz="800" dirty="0" err="1" smtClean="0">
                <a:solidFill>
                  <a:schemeClr val="tx1"/>
                </a:solidFill>
              </a:rPr>
              <a:t>Erfle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999928" y="528463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J. </a:t>
            </a:r>
            <a:r>
              <a:rPr lang="de-DE" sz="800" dirty="0" err="1" smtClean="0">
                <a:solidFill>
                  <a:schemeClr val="tx1"/>
                </a:solidFill>
              </a:rPr>
              <a:t>Erfle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</a:t>
            </a:r>
            <a:r>
              <a:rPr lang="de-DE" baseline="-25000" dirty="0" smtClean="0"/>
              <a:t>eff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materials</a:t>
            </a:r>
            <a:r>
              <a:rPr lang="de-DE" dirty="0" smtClean="0"/>
              <a:t> / </a:t>
            </a:r>
            <a:r>
              <a:rPr lang="de-DE" dirty="0" err="1" smtClean="0"/>
              <a:t>irradiations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Overview of the HPK-campaign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25274" y="214477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protons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25275" y="389246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neutrons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552" y="5566020"/>
            <a:ext cx="582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All </a:t>
            </a:r>
            <a:r>
              <a:rPr lang="de-DE" dirty="0" err="1" smtClean="0">
                <a:solidFill>
                  <a:schemeClr val="tx1"/>
                </a:solidFill>
              </a:rPr>
              <a:t>measured</a:t>
            </a:r>
            <a:r>
              <a:rPr lang="de-DE" dirty="0" smtClean="0">
                <a:solidFill>
                  <a:schemeClr val="tx1"/>
                </a:solidFill>
              </a:rPr>
              <a:t> n-type </a:t>
            </a:r>
            <a:r>
              <a:rPr lang="de-DE" dirty="0" err="1" smtClean="0">
                <a:solidFill>
                  <a:schemeClr val="tx1"/>
                </a:solidFill>
              </a:rPr>
              <a:t>materials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dirty="0" smtClean="0">
                <a:solidFill>
                  <a:schemeClr val="tx1"/>
                </a:solidFill>
              </a:rPr>
              <a:t>FZ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MCz</a:t>
            </a:r>
            <a:r>
              <a:rPr lang="de-DE" dirty="0" smtClean="0">
                <a:solidFill>
                  <a:schemeClr val="tx1"/>
                </a:solidFill>
              </a:rPr>
              <a:t>)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type-</a:t>
            </a:r>
            <a:r>
              <a:rPr lang="de-DE" dirty="0" err="1" smtClean="0">
                <a:solidFill>
                  <a:schemeClr val="tx1"/>
                </a:solidFill>
              </a:rPr>
              <a:t>inverted</a:t>
            </a:r>
            <a:r>
              <a:rPr lang="de-DE" dirty="0" smtClean="0">
                <a:solidFill>
                  <a:schemeClr val="tx1"/>
                </a:solidFill>
              </a:rPr>
              <a:t> after </a:t>
            </a:r>
            <a:r>
              <a:rPr lang="de-DE" dirty="0" err="1" smtClean="0">
                <a:solidFill>
                  <a:schemeClr val="tx1"/>
                </a:solidFill>
              </a:rPr>
              <a:t>neutron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proton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irradiation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" y="1364292"/>
            <a:ext cx="3960000" cy="191049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" y="3344292"/>
            <a:ext cx="3960000" cy="191049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745695" y="9807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n-type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902994" y="5242855"/>
            <a:ext cx="249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tx1"/>
                </a:solidFill>
              </a:rPr>
              <a:t>capacitances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are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measured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at</a:t>
            </a:r>
            <a:r>
              <a:rPr lang="de-DE" sz="1200" dirty="0" smtClean="0">
                <a:solidFill>
                  <a:schemeClr val="tx1"/>
                </a:solidFill>
              </a:rPr>
              <a:t> 0°C, 1kHz after </a:t>
            </a:r>
            <a:r>
              <a:rPr lang="de-DE" sz="1200" dirty="0" err="1" smtClean="0">
                <a:solidFill>
                  <a:schemeClr val="tx1"/>
                </a:solidFill>
              </a:rPr>
              <a:t>annealing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of</a:t>
            </a:r>
            <a:r>
              <a:rPr lang="de-DE" sz="1200" dirty="0" smtClean="0">
                <a:solidFill>
                  <a:schemeClr val="tx1"/>
                </a:solidFill>
              </a:rPr>
              <a:t> 10min@60°C</a:t>
            </a:r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41" y="1114174"/>
            <a:ext cx="1400225" cy="51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3131840" y="5097098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J. </a:t>
            </a:r>
            <a:r>
              <a:rPr lang="de-DE" sz="800" dirty="0" err="1" smtClean="0">
                <a:solidFill>
                  <a:schemeClr val="tx1"/>
                </a:solidFill>
              </a:rPr>
              <a:t>Erfle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174439" y="3106564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J. </a:t>
            </a:r>
            <a:r>
              <a:rPr lang="de-DE" sz="800" dirty="0" err="1" smtClean="0">
                <a:solidFill>
                  <a:schemeClr val="tx1"/>
                </a:solidFill>
              </a:rPr>
              <a:t>Erfle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" y="1364292"/>
            <a:ext cx="3960000" cy="191049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28" y="1364292"/>
            <a:ext cx="3960000" cy="191049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28" y="3344292"/>
            <a:ext cx="3960000" cy="191049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" y="3344292"/>
            <a:ext cx="3960000" cy="191049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</a:t>
            </a:r>
            <a:r>
              <a:rPr lang="de-DE" baseline="-25000" dirty="0"/>
              <a:t>eff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materials</a:t>
            </a:r>
            <a:r>
              <a:rPr lang="de-DE" dirty="0" smtClean="0"/>
              <a:t> / </a:t>
            </a:r>
            <a:r>
              <a:rPr lang="de-DE" dirty="0" err="1" smtClean="0"/>
              <a:t>irradiations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Overview of the HPK-campaign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45695" y="9807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n-type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345695" y="9807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p-type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808579" y="195304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protons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808580" y="370074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neutrons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561442" y="4881653"/>
            <a:ext cx="249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tx1"/>
                </a:solidFill>
              </a:rPr>
              <a:t>capacitances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are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measured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at</a:t>
            </a:r>
            <a:r>
              <a:rPr lang="de-DE" sz="1200" dirty="0" smtClean="0">
                <a:solidFill>
                  <a:schemeClr val="tx1"/>
                </a:solidFill>
              </a:rPr>
              <a:t> 0°C, 1kHz after </a:t>
            </a:r>
            <a:r>
              <a:rPr lang="de-DE" sz="1200" dirty="0" err="1" smtClean="0">
                <a:solidFill>
                  <a:schemeClr val="tx1"/>
                </a:solidFill>
              </a:rPr>
              <a:t>annealing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of</a:t>
            </a:r>
            <a:r>
              <a:rPr lang="de-DE" sz="1200" dirty="0" smtClean="0">
                <a:solidFill>
                  <a:schemeClr val="tx1"/>
                </a:solidFill>
              </a:rPr>
              <a:t> 10min@60°C</a:t>
            </a:r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41" y="1114174"/>
            <a:ext cx="1400225" cy="51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 rot="16200000">
            <a:off x="7649949" y="4502272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J. </a:t>
            </a:r>
            <a:r>
              <a:rPr lang="de-DE" sz="800" dirty="0" err="1" smtClean="0">
                <a:solidFill>
                  <a:schemeClr val="tx1"/>
                </a:solidFill>
              </a:rPr>
              <a:t>Erfle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7634257" y="2606747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J. </a:t>
            </a:r>
            <a:r>
              <a:rPr lang="de-DE" sz="800" dirty="0" err="1" smtClean="0">
                <a:solidFill>
                  <a:schemeClr val="tx1"/>
                </a:solidFill>
              </a:rPr>
              <a:t>Erfle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131840" y="5097098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J. </a:t>
            </a:r>
            <a:r>
              <a:rPr lang="de-DE" sz="800" dirty="0" err="1" smtClean="0">
                <a:solidFill>
                  <a:schemeClr val="tx1"/>
                </a:solidFill>
              </a:rPr>
              <a:t>Erfle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174439" y="3106564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J. </a:t>
            </a:r>
            <a:r>
              <a:rPr lang="de-DE" sz="800" dirty="0" err="1" smtClean="0">
                <a:solidFill>
                  <a:schemeClr val="tx1"/>
                </a:solidFill>
              </a:rPr>
              <a:t>Erfle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1372" y="5375838"/>
            <a:ext cx="8265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All n-type </a:t>
            </a:r>
            <a:r>
              <a:rPr lang="de-DE" dirty="0" err="1" smtClean="0">
                <a:solidFill>
                  <a:schemeClr val="tx1"/>
                </a:solidFill>
              </a:rPr>
              <a:t>materials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undergo</a:t>
            </a:r>
            <a:r>
              <a:rPr lang="de-DE" dirty="0" smtClean="0">
                <a:solidFill>
                  <a:schemeClr val="tx1"/>
                </a:solidFill>
              </a:rPr>
              <a:t> type </a:t>
            </a:r>
            <a:r>
              <a:rPr lang="de-DE" dirty="0" err="1" smtClean="0">
                <a:solidFill>
                  <a:schemeClr val="tx1"/>
                </a:solidFill>
              </a:rPr>
              <a:t>inversion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 p-type material </a:t>
            </a:r>
            <a:r>
              <a:rPr lang="de-DE" dirty="0" err="1" smtClean="0">
                <a:solidFill>
                  <a:schemeClr val="tx1"/>
                </a:solidFill>
              </a:rPr>
              <a:t>undergoes</a:t>
            </a:r>
            <a:r>
              <a:rPr lang="de-DE" dirty="0" smtClean="0">
                <a:solidFill>
                  <a:schemeClr val="tx1"/>
                </a:solidFill>
              </a:rPr>
              <a:t> type </a:t>
            </a:r>
            <a:r>
              <a:rPr lang="de-DE" dirty="0" err="1" smtClean="0">
                <a:solidFill>
                  <a:schemeClr val="tx1"/>
                </a:solidFill>
              </a:rPr>
              <a:t>inversion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All p-type </a:t>
            </a:r>
            <a:r>
              <a:rPr lang="de-DE" dirty="0" err="1" smtClean="0">
                <a:solidFill>
                  <a:schemeClr val="tx1"/>
                </a:solidFill>
              </a:rPr>
              <a:t>materials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show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steep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increase</a:t>
            </a:r>
            <a:r>
              <a:rPr lang="de-DE" dirty="0" smtClean="0">
                <a:solidFill>
                  <a:schemeClr val="tx1"/>
                </a:solidFill>
              </a:rPr>
              <a:t> in N</a:t>
            </a:r>
            <a:r>
              <a:rPr lang="de-DE" baseline="-25000" dirty="0" smtClean="0">
                <a:solidFill>
                  <a:schemeClr val="tx1"/>
                </a:solidFill>
              </a:rPr>
              <a:t>eff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therefor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depletion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voltage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non-HPK </a:t>
            </a:r>
            <a:r>
              <a:rPr lang="de-DE" dirty="0" err="1" smtClean="0"/>
              <a:t>materials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Picture 4" descr="NEFF_MCZ_FZ_MP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/>
          <a:stretch/>
        </p:blipFill>
        <p:spPr bwMode="auto">
          <a:xfrm>
            <a:off x="0" y="1783474"/>
            <a:ext cx="5098132" cy="351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>
            <a:spLocks noGrp="1"/>
          </p:cNvSpPr>
          <p:nvPr>
            <p:ph idx="1"/>
          </p:nvPr>
        </p:nvSpPr>
        <p:spPr>
          <a:xfrm>
            <a:off x="4751512" y="1495442"/>
            <a:ext cx="4392488" cy="4121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  Type </a:t>
            </a:r>
            <a:r>
              <a:rPr lang="de-DE" b="1" dirty="0" err="1"/>
              <a:t>inversion</a:t>
            </a:r>
            <a:r>
              <a:rPr lang="de-DE" b="1" dirty="0"/>
              <a:t> for 100 </a:t>
            </a:r>
            <a:r>
              <a:rPr lang="de-DE" b="1" dirty="0">
                <a:latin typeface="Symbol" charset="2"/>
                <a:cs typeface="Symbol" charset="2"/>
              </a:rPr>
              <a:t>m</a:t>
            </a:r>
            <a:r>
              <a:rPr lang="de-DE" b="1" dirty="0"/>
              <a:t>m FZ </a:t>
            </a:r>
            <a:r>
              <a:rPr lang="de-DE" b="1" dirty="0" smtClean="0">
                <a:latin typeface="Zapf Dingbats"/>
                <a:ea typeface="Zapf Dingbats"/>
                <a:cs typeface="Zapf Dingbats"/>
              </a:rPr>
              <a:t>✔</a:t>
            </a:r>
            <a:endParaRPr lang="de-DE" b="1" dirty="0"/>
          </a:p>
          <a:p>
            <a:r>
              <a:rPr lang="de-DE" b="1" dirty="0" smtClean="0"/>
              <a:t>  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/>
              <a:t>type </a:t>
            </a:r>
            <a:r>
              <a:rPr lang="de-DE" b="1" dirty="0" err="1"/>
              <a:t>inversion</a:t>
            </a:r>
            <a:r>
              <a:rPr lang="de-DE" b="1" dirty="0"/>
              <a:t> for 100 </a:t>
            </a:r>
            <a:r>
              <a:rPr lang="de-DE" b="1" dirty="0">
                <a:latin typeface="Symbol" charset="2"/>
                <a:cs typeface="Symbol" charset="2"/>
              </a:rPr>
              <a:t>m</a:t>
            </a:r>
            <a:r>
              <a:rPr lang="de-DE" b="1" dirty="0"/>
              <a:t>m </a:t>
            </a:r>
            <a:r>
              <a:rPr lang="de-DE" b="1" dirty="0" err="1"/>
              <a:t>MCz</a:t>
            </a:r>
            <a:r>
              <a:rPr lang="de-DE" b="1" dirty="0"/>
              <a:t> </a:t>
            </a:r>
            <a:r>
              <a:rPr lang="de-DE" b="1" dirty="0" smtClean="0">
                <a:latin typeface="Zapf Dingbats"/>
                <a:ea typeface="Zapf Dingbats"/>
                <a:cs typeface="Zapf Dingbats"/>
              </a:rPr>
              <a:t>✔</a:t>
            </a:r>
            <a:endParaRPr lang="de-DE" b="1" dirty="0" smtClean="0"/>
          </a:p>
          <a:p>
            <a:r>
              <a:rPr lang="de-DE" b="1" dirty="0" smtClean="0"/>
              <a:t>  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/>
              <a:t>type </a:t>
            </a:r>
            <a:r>
              <a:rPr lang="de-DE" b="1" dirty="0" err="1"/>
              <a:t>inversion</a:t>
            </a:r>
            <a:r>
              <a:rPr lang="de-DE" b="1" dirty="0"/>
              <a:t> for 50 </a:t>
            </a:r>
            <a:r>
              <a:rPr lang="de-DE" b="1" dirty="0">
                <a:latin typeface="Symbol" charset="2"/>
                <a:cs typeface="Symbol" charset="2"/>
              </a:rPr>
              <a:t>m</a:t>
            </a:r>
            <a:r>
              <a:rPr lang="de-DE" b="1" dirty="0"/>
              <a:t>m FZ </a:t>
            </a:r>
            <a:r>
              <a:rPr lang="de-DE" b="1" dirty="0" smtClean="0">
                <a:latin typeface="Zapf Dingbats"/>
                <a:ea typeface="Zapf Dingbats"/>
                <a:cs typeface="Zapf Dingbats"/>
              </a:rPr>
              <a:t>✗</a:t>
            </a:r>
          </a:p>
          <a:p>
            <a:endParaRPr lang="de-DE" dirty="0" smtClean="0"/>
          </a:p>
          <a:p>
            <a:r>
              <a:rPr lang="de-DE" dirty="0" smtClean="0"/>
              <a:t>Radiation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same,</a:t>
            </a:r>
          </a:p>
          <a:p>
            <a:r>
              <a:rPr lang="de-DE" dirty="0" err="1" smtClean="0"/>
              <a:t>oxygen</a:t>
            </a:r>
            <a:r>
              <a:rPr lang="de-DE" dirty="0" smtClean="0"/>
              <a:t> high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MCz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50 µm FZ!</a:t>
            </a:r>
            <a:r>
              <a:rPr lang="de-DE" b="1" dirty="0" smtClean="0"/>
              <a:t> 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: </a:t>
            </a:r>
          </a:p>
          <a:p>
            <a:r>
              <a:rPr lang="de-DE" dirty="0" err="1"/>
              <a:t>Differences</a:t>
            </a:r>
            <a:r>
              <a:rPr lang="de-DE" dirty="0"/>
              <a:t> for n- </a:t>
            </a:r>
            <a:r>
              <a:rPr lang="de-DE" dirty="0" err="1"/>
              <a:t>and</a:t>
            </a:r>
            <a:r>
              <a:rPr lang="de-DE" dirty="0"/>
              <a:t> p-type material</a:t>
            </a:r>
          </a:p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</a:t>
            </a:r>
            <a:r>
              <a:rPr lang="de-DE" baseline="-25000" dirty="0"/>
              <a:t>eff,0</a:t>
            </a:r>
            <a:r>
              <a:rPr lang="de-DE" dirty="0"/>
              <a:t>, [O] (</a:t>
            </a:r>
            <a:r>
              <a:rPr lang="de-DE" dirty="0" err="1"/>
              <a:t>and</a:t>
            </a:r>
            <a:r>
              <a:rPr lang="de-DE" dirty="0"/>
              <a:t> [C], [H], [N</a:t>
            </a:r>
            <a:r>
              <a:rPr lang="de-DE" dirty="0" smtClean="0"/>
              <a:t>])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347864" y="5085080"/>
            <a:ext cx="14510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A. </a:t>
            </a:r>
            <a:r>
              <a:rPr lang="de-DE" sz="800" dirty="0" err="1" smtClean="0">
                <a:solidFill>
                  <a:schemeClr val="tx1"/>
                </a:solidFill>
              </a:rPr>
              <a:t>Junkes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414142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N-type </a:t>
            </a:r>
            <a:r>
              <a:rPr lang="de-DE" dirty="0" err="1" smtClean="0">
                <a:solidFill>
                  <a:schemeClr val="tx1"/>
                </a:solidFill>
              </a:rPr>
              <a:t>materials</a:t>
            </a:r>
            <a:r>
              <a:rPr lang="de-DE" dirty="0" smtClean="0">
                <a:solidFill>
                  <a:schemeClr val="tx1"/>
                </a:solidFill>
              </a:rPr>
              <a:t>, 23 </a:t>
            </a:r>
            <a:r>
              <a:rPr lang="de-DE" dirty="0" err="1" smtClean="0">
                <a:solidFill>
                  <a:schemeClr val="tx1"/>
                </a:solidFill>
              </a:rPr>
              <a:t>GeV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proton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irradiated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97" y="1124744"/>
            <a:ext cx="2904214" cy="13681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Time </a:t>
            </a:r>
            <a:r>
              <a:rPr lang="de-DE" sz="2400" dirty="0" err="1" smtClean="0"/>
              <a:t>resolved</a:t>
            </a:r>
            <a:r>
              <a:rPr lang="de-DE" sz="2400" dirty="0" smtClean="0"/>
              <a:t> </a:t>
            </a:r>
            <a:r>
              <a:rPr lang="de-DE" sz="2400" dirty="0" err="1" smtClean="0"/>
              <a:t>charge</a:t>
            </a:r>
            <a:r>
              <a:rPr lang="de-DE" sz="2400" dirty="0" smtClean="0"/>
              <a:t> </a:t>
            </a:r>
            <a:r>
              <a:rPr lang="de-DE" sz="2400" dirty="0" err="1" smtClean="0"/>
              <a:t>collection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measurement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TCT </a:t>
            </a:r>
            <a:r>
              <a:rPr lang="de-DE" sz="2400" dirty="0" err="1" smtClean="0"/>
              <a:t>shows</a:t>
            </a:r>
            <a:r>
              <a:rPr lang="de-DE" sz="2400" dirty="0" smtClean="0"/>
              <a:t> type </a:t>
            </a:r>
            <a:r>
              <a:rPr lang="de-DE" sz="2400" dirty="0" err="1" smtClean="0"/>
              <a:t>inversion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05424"/>
            <a:ext cx="3240000" cy="240968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50682" y="243675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FZ320P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3" y="2781142"/>
            <a:ext cx="3240000" cy="24096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0" y="241180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FZ320N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9455" y="534521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not type </a:t>
            </a:r>
            <a:r>
              <a:rPr lang="de-DE" dirty="0" err="1" smtClean="0">
                <a:solidFill>
                  <a:schemeClr val="tx1"/>
                </a:solidFill>
              </a:rPr>
              <a:t>inverted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48593" y="534521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type </a:t>
            </a:r>
            <a:r>
              <a:rPr lang="de-DE" dirty="0" err="1" smtClean="0">
                <a:solidFill>
                  <a:schemeClr val="tx1"/>
                </a:solidFill>
              </a:rPr>
              <a:t>inverted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36540" y="336539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unirradiated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95237" y="382560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p@3E14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2123728" y="3550062"/>
            <a:ext cx="61281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4139488" y="3550062"/>
            <a:ext cx="8645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>
            <a:stCxn id="14" idx="1"/>
          </p:cNvCxnSpPr>
          <p:nvPr/>
        </p:nvCxnSpPr>
        <p:spPr bwMode="auto">
          <a:xfrm flipH="1">
            <a:off x="1619672" y="4010267"/>
            <a:ext cx="127556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>
            <a:stCxn id="8" idx="1"/>
          </p:cNvCxnSpPr>
          <p:nvPr/>
        </p:nvCxnSpPr>
        <p:spPr bwMode="auto">
          <a:xfrm flipV="1">
            <a:off x="4000993" y="3985985"/>
            <a:ext cx="1619999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299456" y="5083107"/>
            <a:ext cx="1491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139488" y="5083107"/>
            <a:ext cx="1491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50621" y="24150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- </a:t>
            </a:r>
            <a:r>
              <a:rPr lang="de-DE" dirty="0" err="1" smtClean="0">
                <a:solidFill>
                  <a:schemeClr val="tx1"/>
                </a:solidFill>
              </a:rPr>
              <a:t>holes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472281" y="241505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- </a:t>
            </a:r>
            <a:r>
              <a:rPr lang="de-DE" dirty="0" err="1" smtClean="0">
                <a:solidFill>
                  <a:schemeClr val="tx1"/>
                </a:solidFill>
              </a:rPr>
              <a:t>electrons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21845" y="5345217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U=300V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257454" y="5345217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U=600V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884368" y="2492896"/>
            <a:ext cx="1116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J. Lange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022907" y="4188120"/>
            <a:ext cx="249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Laser: 672 </a:t>
            </a:r>
            <a:r>
              <a:rPr lang="de-DE" dirty="0" err="1" smtClean="0">
                <a:solidFill>
                  <a:schemeClr val="tx1"/>
                </a:solidFill>
              </a:rPr>
              <a:t>nm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red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3µm </a:t>
            </a:r>
            <a:r>
              <a:rPr lang="de-DE" dirty="0" err="1" smtClean="0">
                <a:solidFill>
                  <a:schemeClr val="tx1"/>
                </a:solidFill>
              </a:rPr>
              <a:t>penetration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depth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748861" y="5730417"/>
            <a:ext cx="481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type </a:t>
            </a:r>
            <a:r>
              <a:rPr lang="de-DE" dirty="0" err="1" smtClean="0">
                <a:solidFill>
                  <a:schemeClr val="tx1"/>
                </a:solidFill>
              </a:rPr>
              <a:t>inversion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FZ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MCz</a:t>
            </a:r>
            <a:r>
              <a:rPr lang="de-DE" dirty="0" smtClean="0">
                <a:solidFill>
                  <a:schemeClr val="tx1"/>
                </a:solidFill>
              </a:rPr>
              <a:t> n-type </a:t>
            </a:r>
            <a:r>
              <a:rPr lang="de-DE" dirty="0" err="1" smtClean="0">
                <a:solidFill>
                  <a:schemeClr val="tx1"/>
                </a:solidFill>
              </a:rPr>
              <a:t>materials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confirmed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de-DE" dirty="0" smtClean="0">
                <a:solidFill>
                  <a:schemeClr val="tx1"/>
                </a:solidFill>
              </a:rPr>
              <a:t> TCT.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902994" y="5805264"/>
            <a:ext cx="249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Signals </a:t>
            </a:r>
            <a:r>
              <a:rPr lang="de-DE" sz="1200" dirty="0" err="1" smtClean="0">
                <a:solidFill>
                  <a:schemeClr val="tx1"/>
                </a:solidFill>
              </a:rPr>
              <a:t>are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measured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at</a:t>
            </a:r>
            <a:r>
              <a:rPr lang="de-DE" sz="1200" dirty="0" smtClean="0">
                <a:solidFill>
                  <a:schemeClr val="tx1"/>
                </a:solidFill>
              </a:rPr>
              <a:t> 0°C, after </a:t>
            </a:r>
            <a:r>
              <a:rPr lang="de-DE" sz="1200" dirty="0" err="1" smtClean="0">
                <a:solidFill>
                  <a:schemeClr val="tx1"/>
                </a:solidFill>
              </a:rPr>
              <a:t>annealing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of</a:t>
            </a:r>
            <a:r>
              <a:rPr lang="de-DE" sz="1200" dirty="0" smtClean="0">
                <a:solidFill>
                  <a:schemeClr val="tx1"/>
                </a:solidFill>
              </a:rPr>
              <a:t> 10min@60°C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7022908" y="1700808"/>
            <a:ext cx="177566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4" name="Gerade Verbindung 33"/>
          <p:cNvCxnSpPr/>
          <p:nvPr/>
        </p:nvCxnSpPr>
        <p:spPr bwMode="auto">
          <a:xfrm flipV="1">
            <a:off x="4858311" y="1556792"/>
            <a:ext cx="0" cy="360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4858311" y="1556792"/>
            <a:ext cx="557355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5415666" y="1772816"/>
            <a:ext cx="0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/>
          <p:nvPr/>
        </p:nvCxnSpPr>
        <p:spPr bwMode="auto">
          <a:xfrm>
            <a:off x="4714295" y="1988840"/>
            <a:ext cx="86409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 flipV="1">
            <a:off x="4714295" y="1412776"/>
            <a:ext cx="0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feld 46"/>
          <p:cNvSpPr txBox="1"/>
          <p:nvPr/>
        </p:nvSpPr>
        <p:spPr>
          <a:xfrm rot="16200000">
            <a:off x="4416282" y="1385169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</a:rPr>
              <a:t>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5218351" y="198884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solidFill>
                  <a:schemeClr val="tx1"/>
                </a:solidFill>
              </a:rPr>
              <a:t>depth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218351" y="1166555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solidFill>
                  <a:schemeClr val="tx1"/>
                </a:solidFill>
              </a:rPr>
              <a:t>Rear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714295" y="1166555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F</a:t>
            </a:r>
            <a:r>
              <a:rPr lang="de-DE" sz="1000" dirty="0" smtClean="0">
                <a:solidFill>
                  <a:schemeClr val="tx1"/>
                </a:solidFill>
              </a:rPr>
              <a:t>ront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81848" y="1592469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72" y="369159"/>
            <a:ext cx="2019527" cy="9513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8" y="1609038"/>
            <a:ext cx="4164603" cy="34748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38" y="1592777"/>
            <a:ext cx="4182064" cy="347486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diodes</a:t>
            </a:r>
            <a:r>
              <a:rPr lang="de-DE" dirty="0"/>
              <a:t>, after p@3E14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777460" y="2680610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p-type:</a:t>
            </a:r>
          </a:p>
          <a:p>
            <a:r>
              <a:rPr lang="de-DE" dirty="0" smtClean="0">
                <a:solidFill>
                  <a:schemeClr val="accent2"/>
                </a:solidFill>
              </a:rPr>
              <a:t>hole</a:t>
            </a:r>
          </a:p>
          <a:p>
            <a:r>
              <a:rPr lang="de-DE" dirty="0" err="1" smtClean="0">
                <a:solidFill>
                  <a:schemeClr val="accent2"/>
                </a:solidFill>
              </a:rPr>
              <a:t>collection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99592" y="3501058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n-type: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electron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collection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85125" y="126876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i</a:t>
            </a:r>
            <a:r>
              <a:rPr lang="de-DE" dirty="0" err="1" smtClean="0">
                <a:solidFill>
                  <a:schemeClr val="tx1"/>
                </a:solidFill>
              </a:rPr>
              <a:t>nfrared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laser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15249" y="1268760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red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laser</a:t>
            </a:r>
            <a:r>
              <a:rPr lang="de-DE" dirty="0" smtClean="0">
                <a:solidFill>
                  <a:schemeClr val="tx1"/>
                </a:solidFill>
              </a:rPr>
              <a:t>, front </a:t>
            </a:r>
            <a:r>
              <a:rPr lang="de-DE" dirty="0" err="1" smtClean="0">
                <a:solidFill>
                  <a:schemeClr val="tx1"/>
                </a:solidFill>
              </a:rPr>
              <a:t>injection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420591" y="34186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p-type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35561" y="34186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n-type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2304" y="5031754"/>
            <a:ext cx="240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tx1"/>
                </a:solidFill>
              </a:rPr>
              <a:t>m</a:t>
            </a:r>
            <a:r>
              <a:rPr lang="de-DE" sz="1000" dirty="0" err="1" smtClean="0">
                <a:solidFill>
                  <a:schemeClr val="tx1"/>
                </a:solidFill>
              </a:rPr>
              <a:t>easurements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are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performed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at</a:t>
            </a:r>
            <a:r>
              <a:rPr lang="de-DE" sz="1000" dirty="0" smtClean="0">
                <a:solidFill>
                  <a:schemeClr val="tx1"/>
                </a:solidFill>
              </a:rPr>
              <a:t> 0°C </a:t>
            </a:r>
            <a:r>
              <a:rPr lang="de-DE" sz="1000" dirty="0" err="1" smtClean="0">
                <a:solidFill>
                  <a:schemeClr val="tx1"/>
                </a:solidFill>
              </a:rPr>
              <a:t>and</a:t>
            </a:r>
            <a:r>
              <a:rPr lang="de-DE" sz="1000" dirty="0" smtClean="0">
                <a:solidFill>
                  <a:schemeClr val="tx1"/>
                </a:solidFill>
              </a:rPr>
              <a:t> 600V, </a:t>
            </a:r>
            <a:r>
              <a:rPr lang="de-DE" sz="1000" dirty="0" err="1" smtClean="0">
                <a:solidFill>
                  <a:schemeClr val="tx1"/>
                </a:solidFill>
              </a:rPr>
              <a:t>with</a:t>
            </a:r>
            <a:r>
              <a:rPr lang="de-DE" sz="1000" dirty="0" smtClean="0">
                <a:solidFill>
                  <a:schemeClr val="tx1"/>
                </a:solidFill>
              </a:rPr>
              <a:t> 20ns </a:t>
            </a:r>
            <a:r>
              <a:rPr lang="de-DE" sz="1000" dirty="0" err="1" smtClean="0">
                <a:solidFill>
                  <a:schemeClr val="tx1"/>
                </a:solidFill>
              </a:rPr>
              <a:t>integration</a:t>
            </a:r>
            <a:r>
              <a:rPr lang="de-DE" sz="1000" dirty="0" smtClean="0">
                <a:solidFill>
                  <a:schemeClr val="tx1"/>
                </a:solidFill>
              </a:rPr>
              <a:t> time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923928" y="1566084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B0F0"/>
                </a:solidFill>
              </a:rPr>
              <a:t>unirradiated</a:t>
            </a:r>
            <a:endParaRPr lang="de-DE" sz="1400" dirty="0">
              <a:solidFill>
                <a:srgbClr val="00B0F0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flipH="1">
            <a:off x="539552" y="1719972"/>
            <a:ext cx="3384376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 bwMode="auto">
          <a:xfrm flipH="1">
            <a:off x="5179782" y="1719972"/>
            <a:ext cx="3384376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6200000">
            <a:off x="7988528" y="4178475"/>
            <a:ext cx="1491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3286093" y="4241197"/>
            <a:ext cx="1491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r>
              <a:rPr lang="de-DE" sz="800" dirty="0" smtClean="0">
                <a:solidFill>
                  <a:schemeClr val="tx1"/>
                </a:solidFill>
              </a:rPr>
              <a:t>, UHH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947612" y="1318819"/>
            <a:ext cx="1116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J. Lange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38316" y="5094132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i</a:t>
            </a:r>
            <a:r>
              <a:rPr lang="de-DE" dirty="0" err="1" smtClean="0">
                <a:solidFill>
                  <a:schemeClr val="tx1"/>
                </a:solidFill>
              </a:rPr>
              <a:t>nfrared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laser</a:t>
            </a:r>
            <a:r>
              <a:rPr lang="de-DE" dirty="0" smtClean="0">
                <a:solidFill>
                  <a:schemeClr val="tx1"/>
                </a:solidFill>
              </a:rPr>
              <a:t>: CCE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about</a:t>
            </a:r>
            <a:r>
              <a:rPr lang="de-DE" dirty="0" smtClean="0">
                <a:solidFill>
                  <a:schemeClr val="tx1"/>
                </a:solidFill>
              </a:rPr>
              <a:t> 90%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6142" y="5589240"/>
            <a:ext cx="64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E</a:t>
            </a:r>
            <a:r>
              <a:rPr lang="de-DE" dirty="0" err="1" smtClean="0">
                <a:solidFill>
                  <a:schemeClr val="tx1"/>
                </a:solidFill>
              </a:rPr>
              <a:t>lectrons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only</a:t>
            </a:r>
            <a:r>
              <a:rPr lang="de-DE" dirty="0" smtClean="0">
                <a:solidFill>
                  <a:schemeClr val="tx1"/>
                </a:solidFill>
              </a:rPr>
              <a:t>: CCE ~ 85%, </a:t>
            </a:r>
            <a:r>
              <a:rPr lang="de-DE" dirty="0" err="1" smtClean="0">
                <a:solidFill>
                  <a:schemeClr val="tx1"/>
                </a:solidFill>
              </a:rPr>
              <a:t>holes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collection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only</a:t>
            </a:r>
            <a:r>
              <a:rPr lang="de-DE" dirty="0" smtClean="0">
                <a:solidFill>
                  <a:schemeClr val="tx1"/>
                </a:solidFill>
              </a:rPr>
              <a:t>: CCE ~ 67%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Electron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readout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performs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better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7603384" y="811515"/>
            <a:ext cx="1547664" cy="74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690827" y="673015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infrared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51161"/>
            <a:ext cx="6723901" cy="506025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</a:t>
            </a:r>
            <a:r>
              <a:rPr lang="de-DE" dirty="0" smtClean="0"/>
              <a:t>ignal </a:t>
            </a:r>
            <a:r>
              <a:rPr lang="de-DE" dirty="0" err="1" smtClean="0"/>
              <a:t>of</a:t>
            </a:r>
            <a:r>
              <a:rPr lang="de-DE" dirty="0" smtClean="0"/>
              <a:t> FZ320P </a:t>
            </a:r>
            <a:r>
              <a:rPr lang="de-DE" dirty="0" err="1" smtClean="0"/>
              <a:t>baby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, </a:t>
            </a:r>
            <a:r>
              <a:rPr lang="de-DE" dirty="0"/>
              <a:t>after p@3E14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178029" y="1772816"/>
            <a:ext cx="1965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Signal </a:t>
            </a:r>
            <a:r>
              <a:rPr lang="de-DE" sz="1400" dirty="0" err="1" smtClean="0">
                <a:solidFill>
                  <a:schemeClr val="tx1"/>
                </a:solidFill>
              </a:rPr>
              <a:t>induced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by</a:t>
            </a:r>
            <a:r>
              <a:rPr lang="de-DE" sz="1400" dirty="0" smtClean="0">
                <a:solidFill>
                  <a:schemeClr val="tx1"/>
                </a:solidFill>
              </a:rPr>
              <a:t> a </a:t>
            </a:r>
            <a:r>
              <a:rPr lang="de-DE" sz="1400" baseline="30000" dirty="0" smtClean="0">
                <a:solidFill>
                  <a:schemeClr val="tx1"/>
                </a:solidFill>
              </a:rPr>
              <a:t>90</a:t>
            </a:r>
            <a:r>
              <a:rPr lang="de-DE" sz="1400" dirty="0" smtClean="0">
                <a:solidFill>
                  <a:schemeClr val="tx1"/>
                </a:solidFill>
              </a:rPr>
              <a:t>Sr </a:t>
            </a:r>
            <a:r>
              <a:rPr lang="de-DE" sz="1400" dirty="0" err="1" smtClean="0">
                <a:solidFill>
                  <a:schemeClr val="tx1"/>
                </a:solidFill>
              </a:rPr>
              <a:t>source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</a:rPr>
              <a:t>readout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ALiBaVa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 flipV="1">
            <a:off x="2640266" y="2328555"/>
            <a:ext cx="172648" cy="18466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2740753" y="245426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V</a:t>
            </a:r>
            <a:r>
              <a:rPr lang="de-DE" baseline="-25000" dirty="0" err="1" smtClean="0">
                <a:solidFill>
                  <a:schemeClr val="tx1"/>
                </a:solidFill>
              </a:rPr>
              <a:t>depl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3275856" y="2790220"/>
            <a:ext cx="288032" cy="2067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2627784" y="1987279"/>
            <a:ext cx="0" cy="7356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3563888" y="2680937"/>
            <a:ext cx="0" cy="739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1187624" y="5916304"/>
            <a:ext cx="1452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K. Hoffman, KIT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16040" y="4010654"/>
            <a:ext cx="2964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CCE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FZ320 p-type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about</a:t>
            </a:r>
            <a:r>
              <a:rPr lang="de-DE" dirty="0" smtClean="0">
                <a:solidFill>
                  <a:schemeClr val="tx1"/>
                </a:solidFill>
              </a:rPr>
              <a:t> 87% </a:t>
            </a:r>
            <a:r>
              <a:rPr lang="de-DE" dirty="0" err="1" smtClean="0">
                <a:solidFill>
                  <a:schemeClr val="tx1"/>
                </a:solidFill>
              </a:rPr>
              <a:t>at</a:t>
            </a:r>
            <a:r>
              <a:rPr lang="de-DE" dirty="0" smtClean="0">
                <a:solidFill>
                  <a:schemeClr val="tx1"/>
                </a:solidFill>
              </a:rPr>
              <a:t> p@3E14, </a:t>
            </a:r>
            <a:r>
              <a:rPr lang="de-DE" dirty="0" err="1" smtClean="0">
                <a:solidFill>
                  <a:schemeClr val="tx1"/>
                </a:solidFill>
              </a:rPr>
              <a:t>compared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non-</a:t>
            </a:r>
            <a:r>
              <a:rPr lang="de-DE" dirty="0" err="1" smtClean="0">
                <a:solidFill>
                  <a:schemeClr val="tx1"/>
                </a:solidFill>
              </a:rPr>
              <a:t>irradiated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285688" y="5914808"/>
            <a:ext cx="23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</a:rPr>
              <a:t>m</a:t>
            </a:r>
            <a:r>
              <a:rPr lang="de-DE" sz="1400" dirty="0" err="1" smtClean="0">
                <a:solidFill>
                  <a:schemeClr val="tx1"/>
                </a:solidFill>
              </a:rPr>
              <a:t>easurements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performed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at</a:t>
            </a:r>
            <a:r>
              <a:rPr lang="de-DE" sz="1400" dirty="0" smtClean="0">
                <a:solidFill>
                  <a:schemeClr val="tx1"/>
                </a:solidFill>
              </a:rPr>
              <a:t> -20°C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23928" y="436510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Some experimental structures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lvl="0"/>
            <a:r>
              <a:rPr lang="de-DE" smtClean="0"/>
              <a:t>Overview of the HPK-campaign</a:t>
            </a:r>
            <a:endParaRPr lang="de-DE"/>
          </a:p>
        </p:txBody>
      </p:sp>
      <p:sp>
        <p:nvSpPr>
          <p:cNvPr id="13" name="Datumsplatzhalt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lvl="0"/>
            <a:r>
              <a:rPr lang="de-DE" smtClean="0"/>
              <a:t>20/12/11</a:t>
            </a:r>
            <a:endParaRPr lang="de-DE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Seite </a:t>
            </a:r>
            <a:fld id="{7499F51A-E2B0-4813-B2D3-4A4D960A00DB}" type="slidenum">
              <a:t>19</a:t>
            </a:fld>
            <a:endParaRPr lang="de-DE"/>
          </a:p>
        </p:txBody>
      </p:sp>
      <p:sp>
        <p:nvSpPr>
          <p:cNvPr id="9" name="Textplatzhalter 8"/>
          <p:cNvSpPr txBox="1">
            <a:spLocks noGrp="1"/>
          </p:cNvSpPr>
          <p:nvPr>
            <p:ph type="body" idx="4294967295"/>
          </p:nvPr>
        </p:nvSpPr>
        <p:spPr>
          <a:xfrm>
            <a:off x="5248275" y="1844824"/>
            <a:ext cx="3895725" cy="2006600"/>
          </a:xfrm>
        </p:spPr>
        <p:txBody>
          <a:bodyPr/>
          <a:lstStyle>
            <a:defPPr marL="342720" marR="0" lvl="0" indent="-342720" algn="l" rtl="0" hangingPunct="0"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defPPr>
            <a:lvl1pPr marL="342720" marR="0" lvl="0" indent="-342720" algn="l" rtl="0" hangingPunct="0"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1pPr>
            <a:lvl2pPr marL="180720" marR="0" lvl="1" indent="-180720" algn="l" rtl="0" hangingPunct="0">
              <a:spcBef>
                <a:spcPts val="598"/>
              </a:spcBef>
              <a:spcAft>
                <a:spcPts val="0"/>
              </a:spcAft>
              <a:buSzPts val="2450"/>
              <a:buBlip>
                <a:blip r:embed="rId3"/>
              </a:buBlip>
              <a:tabLst>
                <a:tab pos="733320" algn="l"/>
                <a:tab pos="1647720" algn="l"/>
                <a:tab pos="2562119" algn="l"/>
                <a:tab pos="3476520" algn="l"/>
                <a:tab pos="4390920" algn="l"/>
                <a:tab pos="5305319" algn="l"/>
                <a:tab pos="6219720" algn="l"/>
                <a:tab pos="7134120" algn="l"/>
                <a:tab pos="8048520" algn="l"/>
                <a:tab pos="8962920" algn="l"/>
                <a:tab pos="987732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2pPr>
            <a:lvl3pPr marL="361800" marR="0" lvl="2" indent="-181080" algn="l" rtl="0" hangingPunct="0">
              <a:spcBef>
                <a:spcPts val="598"/>
              </a:spcBef>
              <a:spcAft>
                <a:spcPts val="0"/>
              </a:spcAft>
              <a:buSzPts val="1644"/>
              <a:buBlip>
                <a:blip r:embed="rId4"/>
              </a:buBlip>
              <a:tabLst>
                <a:tab pos="552240" algn="l"/>
                <a:tab pos="1466640" algn="l"/>
                <a:tab pos="2381039" algn="l"/>
                <a:tab pos="3295440" algn="l"/>
                <a:tab pos="4209840" algn="l"/>
                <a:tab pos="5124239" algn="l"/>
                <a:tab pos="6038640" algn="l"/>
                <a:tab pos="6953040" algn="l"/>
                <a:tab pos="7867440" algn="l"/>
                <a:tab pos="8781840" algn="l"/>
                <a:tab pos="9696240" algn="l"/>
              </a:tabLst>
              <a:defRPr lang="en-U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3pPr>
            <a:lvl4pPr marL="542879" marR="0" lvl="3" indent="-181080" algn="l" rtl="0" hangingPunct="0">
              <a:spcBef>
                <a:spcPts val="598"/>
              </a:spcBef>
              <a:spcAft>
                <a:spcPts val="0"/>
              </a:spcAft>
              <a:buSzPts val="1441"/>
              <a:buBlip>
                <a:blip r:embed="rId4"/>
              </a:buBlip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en-U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4pPr>
            <a:lvl5pPr marL="714240" marR="0" lvl="4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5pPr>
            <a:lvl6pPr marL="714240" marR="0" lvl="5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6pPr>
            <a:lvl7pPr marL="714240" marR="0" lvl="6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7pPr>
            <a:lvl8pPr marL="714240" marR="0" lvl="7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8pPr>
            <a:lvl9pPr marL="714240" marR="0" lvl="8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9pPr>
          </a:lstStyle>
          <a:p>
            <a:pPr lvl="0"/>
            <a:r>
              <a:rPr lang="en-US" dirty="0"/>
              <a:t>Idea to reduce occupancy and increase resolution</a:t>
            </a:r>
          </a:p>
          <a:p>
            <a:pPr lvl="0"/>
            <a:r>
              <a:rPr lang="en-US" dirty="0" smtClean="0"/>
              <a:t>To be able to read out from the sides, inner strips are routed out in the first metal layer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3800" y="3086968"/>
            <a:ext cx="3109319" cy="303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09" y="1527448"/>
            <a:ext cx="2621100" cy="15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0" y="3004887"/>
            <a:ext cx="1184040" cy="8233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>
              <a:alpha val="65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 PL UMing HK" pitchFamily="2"/>
              <a:cs typeface="Lohit Hindi" pitchFamily="2"/>
            </a:endParaRPr>
          </a:p>
        </p:txBody>
      </p:sp>
      <p:sp>
        <p:nvSpPr>
          <p:cNvPr id="6" name="Gerade Verbindung 5"/>
          <p:cNvSpPr/>
          <p:nvPr/>
        </p:nvSpPr>
        <p:spPr>
          <a:xfrm flipV="1">
            <a:off x="904680" y="2758648"/>
            <a:ext cx="693360" cy="28727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 PL UMing HK" pitchFamily="2"/>
              <a:cs typeface="Lohit Hindi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1340768"/>
            <a:ext cx="1731599" cy="1475873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 PL UMing HK" pitchFamily="2"/>
                <a:cs typeface="Lohit Hindi" pitchFamily="2"/>
              </a:rPr>
              <a:t>Strip-sensor with integrated </a:t>
            </a:r>
            <a:r>
              <a:rPr lang="en-US" sz="18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 PL UMing HK" pitchFamily="2"/>
                <a:cs typeface="Lohit Hindi" pitchFamily="2"/>
              </a:rPr>
              <a:t>Pitchadapter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 PL UMing HK" pitchFamily="2"/>
                <a:cs typeface="Lohit Hindi" pitchFamily="2"/>
              </a:rPr>
              <a:t> in the first metal layer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AR PL UMing HK" pitchFamily="2"/>
              <a:cs typeface="Lohit Hindi" pitchFamily="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03160" y="1340768"/>
            <a:ext cx="23616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Arial" pitchFamily="18"/>
                <a:ea typeface="AR PL UMing HK" pitchFamily="2"/>
                <a:cs typeface="Lohit Hindi" pitchFamily="2"/>
              </a:rPr>
              <a:t>Strixel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 PL UMing HK" pitchFamily="2"/>
                <a:cs typeface="Lohit Hindi" pitchFamily="2"/>
              </a:rPr>
              <a:t>-sensor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AR PL UMing HK" pitchFamily="2"/>
              <a:cs typeface="Lohit Hindi" pitchFamily="2"/>
            </a:endParaRPr>
          </a:p>
        </p:txBody>
      </p:sp>
      <p:sp>
        <p:nvSpPr>
          <p:cNvPr id="7" name="Textplatzhalter 6"/>
          <p:cNvSpPr txBox="1">
            <a:spLocks noGrp="1"/>
          </p:cNvSpPr>
          <p:nvPr>
            <p:ph idx="1"/>
          </p:nvPr>
        </p:nvSpPr>
        <p:spPr>
          <a:xfrm>
            <a:off x="2123727" y="3086968"/>
            <a:ext cx="2808313" cy="3089300"/>
          </a:xfrm>
        </p:spPr>
        <p:txBody>
          <a:bodyPr/>
          <a:lstStyle>
            <a:defPPr marL="342720" marR="0" lvl="0" indent="-342720" algn="l" rtl="0" hangingPunct="0"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defPPr>
            <a:lvl1pPr marL="342720" marR="0" lvl="0" indent="-342720" algn="l" rtl="0" hangingPunct="0"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1pPr>
            <a:lvl2pPr marL="180720" marR="0" lvl="1" indent="-180720" algn="l" rtl="0" hangingPunct="0">
              <a:spcBef>
                <a:spcPts val="598"/>
              </a:spcBef>
              <a:spcAft>
                <a:spcPts val="0"/>
              </a:spcAft>
              <a:buSzPts val="2450"/>
              <a:buBlip>
                <a:blip r:embed="rId3"/>
              </a:buBlip>
              <a:tabLst>
                <a:tab pos="733320" algn="l"/>
                <a:tab pos="1647720" algn="l"/>
                <a:tab pos="2562119" algn="l"/>
                <a:tab pos="3476520" algn="l"/>
                <a:tab pos="4390920" algn="l"/>
                <a:tab pos="5305319" algn="l"/>
                <a:tab pos="6219720" algn="l"/>
                <a:tab pos="7134120" algn="l"/>
                <a:tab pos="8048520" algn="l"/>
                <a:tab pos="8962920" algn="l"/>
                <a:tab pos="987732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2pPr>
            <a:lvl3pPr marL="361800" marR="0" lvl="2" indent="-181080" algn="l" rtl="0" hangingPunct="0">
              <a:spcBef>
                <a:spcPts val="598"/>
              </a:spcBef>
              <a:spcAft>
                <a:spcPts val="0"/>
              </a:spcAft>
              <a:buSzPts val="1644"/>
              <a:buBlip>
                <a:blip r:embed="rId4"/>
              </a:buBlip>
              <a:tabLst>
                <a:tab pos="552240" algn="l"/>
                <a:tab pos="1466640" algn="l"/>
                <a:tab pos="2381039" algn="l"/>
                <a:tab pos="3295440" algn="l"/>
                <a:tab pos="4209840" algn="l"/>
                <a:tab pos="5124239" algn="l"/>
                <a:tab pos="6038640" algn="l"/>
                <a:tab pos="6953040" algn="l"/>
                <a:tab pos="7867440" algn="l"/>
                <a:tab pos="8781840" algn="l"/>
                <a:tab pos="9696240" algn="l"/>
              </a:tabLst>
              <a:defRPr lang="en-U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3pPr>
            <a:lvl4pPr marL="542879" marR="0" lvl="3" indent="-181080" algn="l" rtl="0" hangingPunct="0">
              <a:spcBef>
                <a:spcPts val="598"/>
              </a:spcBef>
              <a:spcAft>
                <a:spcPts val="0"/>
              </a:spcAft>
              <a:buSzPts val="1441"/>
              <a:buBlip>
                <a:blip r:embed="rId4"/>
              </a:buBlip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en-U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4pPr>
            <a:lvl5pPr marL="714240" marR="0" lvl="4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5pPr>
            <a:lvl6pPr marL="714240" marR="0" lvl="5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6pPr>
            <a:lvl7pPr marL="714240" marR="0" lvl="6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7pPr>
            <a:lvl8pPr marL="714240" marR="0" lvl="7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8pPr>
            <a:lvl9pPr marL="714240" marR="0" lvl="8" indent="-171360" algn="l" rtl="0" hangingPunct="0">
              <a:spcBef>
                <a:spcPts val="598"/>
              </a:spcBef>
              <a:spcAft>
                <a:spcPts val="0"/>
              </a:spcAft>
              <a:buSzPts val="1235"/>
              <a:buBlip>
                <a:blip r:embed="rId4"/>
              </a:buBlip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en-US" sz="1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 PL UMing HK" pitchFamily="2"/>
                <a:cs typeface="Lohit Hindi" pitchFamily="2"/>
              </a:defRPr>
            </a:lvl9pPr>
          </a:lstStyle>
          <a:p>
            <a:pPr lvl="0"/>
            <a:r>
              <a:rPr lang="en-US" dirty="0" err="1"/>
              <a:t>Pitchadapter</a:t>
            </a:r>
            <a:r>
              <a:rPr lang="en-US" dirty="0"/>
              <a:t> needed for </a:t>
            </a:r>
            <a:r>
              <a:rPr lang="en-US" dirty="0" smtClean="0"/>
              <a:t>readout-chip </a:t>
            </a:r>
            <a:r>
              <a:rPr lang="en-US" dirty="0"/>
              <a:t>connection</a:t>
            </a:r>
          </a:p>
          <a:p>
            <a:pPr lvl="0"/>
            <a:r>
              <a:rPr lang="en-US" dirty="0"/>
              <a:t>Is it possible to integrate it on the sensor without loosing active area?</a:t>
            </a:r>
          </a:p>
        </p:txBody>
      </p:sp>
      <p:pic>
        <p:nvPicPr>
          <p:cNvPr id="1026" name="Picture 2" descr="D:\Dropbox\other documents\rd11\Strixel_zoom_mitBeschriftung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08872"/>
            <a:ext cx="4185717" cy="19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7514616" y="6015126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smtClean="0">
                <a:solidFill>
                  <a:schemeClr val="tx1"/>
                </a:solidFill>
              </a:rPr>
              <a:t>A. </a:t>
            </a:r>
            <a:r>
              <a:rPr lang="de-DE" sz="800" dirty="0" err="1" smtClean="0">
                <a:solidFill>
                  <a:schemeClr val="tx1"/>
                </a:solidFill>
              </a:rPr>
              <a:t>Kornmayer</a:t>
            </a:r>
            <a:r>
              <a:rPr lang="de-DE" sz="800" dirty="0" smtClean="0">
                <a:solidFill>
                  <a:schemeClr val="tx1"/>
                </a:solidFill>
              </a:rPr>
              <a:t>, KIT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73394"/>
            <a:ext cx="5426037" cy="33843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</a:t>
            </a:r>
            <a:r>
              <a:rPr lang="de-DE" dirty="0" err="1" smtClean="0"/>
              <a:t>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268760"/>
            <a:ext cx="8347075" cy="4519612"/>
          </a:xfrm>
        </p:spPr>
        <p:txBody>
          <a:bodyPr/>
          <a:lstStyle/>
          <a:p>
            <a:pPr>
              <a:buFont typeface="Symbol" charset="2"/>
              <a:buChar char=""/>
            </a:pPr>
            <a:r>
              <a:rPr lang="en-US" dirty="0" smtClean="0">
                <a:latin typeface="Calibri" pitchFamily="32" charset="0"/>
              </a:rPr>
              <a:t>Introduction </a:t>
            </a:r>
            <a:r>
              <a:rPr lang="en-US" dirty="0">
                <a:latin typeface="Calibri" pitchFamily="32" charset="0"/>
              </a:rPr>
              <a:t>to the </a:t>
            </a:r>
            <a:r>
              <a:rPr lang="en-US" dirty="0" smtClean="0">
                <a:latin typeface="Calibri" pitchFamily="32" charset="0"/>
              </a:rPr>
              <a:t>HPK-campaign</a:t>
            </a:r>
          </a:p>
          <a:p>
            <a:pPr lvl="2">
              <a:buFont typeface="Symbol" charset="2"/>
              <a:buChar char=""/>
            </a:pPr>
            <a:r>
              <a:rPr lang="en-US" dirty="0" smtClean="0">
                <a:latin typeface="Calibri" pitchFamily="32" charset="0"/>
              </a:rPr>
              <a:t>Devices</a:t>
            </a:r>
          </a:p>
          <a:p>
            <a:pPr lvl="2">
              <a:buFont typeface="Symbol" charset="2"/>
              <a:buChar char=""/>
            </a:pPr>
            <a:r>
              <a:rPr lang="en-US" dirty="0" smtClean="0">
                <a:latin typeface="Calibri" pitchFamily="32" charset="0"/>
              </a:rPr>
              <a:t>Materials</a:t>
            </a:r>
          </a:p>
          <a:p>
            <a:pPr lvl="2">
              <a:buFont typeface="Symbol" charset="2"/>
              <a:buChar char=""/>
            </a:pPr>
            <a:r>
              <a:rPr lang="en-US" dirty="0" smtClean="0">
                <a:latin typeface="Calibri" pitchFamily="32" charset="0"/>
              </a:rPr>
              <a:t>Measurements and irradiations</a:t>
            </a:r>
          </a:p>
          <a:p>
            <a:pPr marL="914400" lvl="2" indent="0"/>
            <a:endParaRPr lang="en-US" dirty="0">
              <a:latin typeface="Calibri" pitchFamily="32" charset="0"/>
            </a:endParaRPr>
          </a:p>
          <a:p>
            <a:pPr>
              <a:buFont typeface="Symbol" charset="2"/>
              <a:buChar char=""/>
            </a:pPr>
            <a:r>
              <a:rPr lang="en-US" dirty="0" smtClean="0">
                <a:latin typeface="Calibri" pitchFamily="32" charset="0"/>
              </a:rPr>
              <a:t>Results </a:t>
            </a:r>
            <a:r>
              <a:rPr lang="en-US" dirty="0">
                <a:latin typeface="Calibri" pitchFamily="32" charset="0"/>
              </a:rPr>
              <a:t>of  first irradiations</a:t>
            </a:r>
          </a:p>
          <a:p>
            <a:pPr lvl="2">
              <a:buFont typeface="Symbol" charset="2"/>
              <a:buChar char=""/>
            </a:pPr>
            <a:r>
              <a:rPr lang="en-US" dirty="0" smtClean="0">
                <a:latin typeface="Calibri" pitchFamily="32" charset="0"/>
              </a:rPr>
              <a:t>Dark current</a:t>
            </a:r>
            <a:endParaRPr lang="en-US" dirty="0">
              <a:latin typeface="Calibri" pitchFamily="32" charset="0"/>
            </a:endParaRPr>
          </a:p>
          <a:p>
            <a:pPr lvl="2">
              <a:buFont typeface="Symbol" charset="2"/>
              <a:buChar char=""/>
            </a:pPr>
            <a:r>
              <a:rPr lang="en-US" dirty="0" smtClean="0">
                <a:latin typeface="Calibri" pitchFamily="32" charset="0"/>
              </a:rPr>
              <a:t>Effective doping concentration</a:t>
            </a:r>
            <a:endParaRPr lang="en-US" dirty="0">
              <a:latin typeface="Calibri" pitchFamily="32" charset="0"/>
            </a:endParaRPr>
          </a:p>
          <a:p>
            <a:pPr lvl="2">
              <a:buFont typeface="Symbol" charset="2"/>
              <a:buChar char=""/>
            </a:pPr>
            <a:r>
              <a:rPr lang="en-US" dirty="0" smtClean="0">
                <a:latin typeface="Calibri" pitchFamily="32" charset="0"/>
              </a:rPr>
              <a:t>Signal collection</a:t>
            </a:r>
          </a:p>
          <a:p>
            <a:pPr>
              <a:buFont typeface="Symbol" charset="2"/>
              <a:buChar char=""/>
            </a:pPr>
            <a:endParaRPr lang="en-US" dirty="0" smtClean="0">
              <a:latin typeface="Calibri" pitchFamily="32" charset="0"/>
            </a:endParaRPr>
          </a:p>
          <a:p>
            <a:pPr>
              <a:buFont typeface="Symbol" charset="2"/>
              <a:buChar char=""/>
            </a:pPr>
            <a:r>
              <a:rPr lang="en-US" dirty="0" smtClean="0">
                <a:latin typeface="Calibri" pitchFamily="32" charset="0"/>
              </a:rPr>
              <a:t>Conclusions</a:t>
            </a:r>
            <a:endParaRPr lang="en-US" dirty="0">
              <a:latin typeface="Calibri" pitchFamily="32" charset="0"/>
            </a:endParaRPr>
          </a:p>
          <a:p>
            <a:pPr lvl="2">
              <a:buFont typeface="Symbol" charset="2"/>
              <a:buChar char=""/>
            </a:pPr>
            <a:endParaRPr lang="en-US" dirty="0">
              <a:latin typeface="Calibri" pitchFamily="32" charset="0"/>
            </a:endParaRPr>
          </a:p>
          <a:p>
            <a:pPr>
              <a:buFont typeface="Symbol" charset="2"/>
              <a:buChar char=""/>
            </a:pPr>
            <a:endParaRPr lang="en-US" dirty="0" smtClean="0">
              <a:latin typeface="Calibri" pitchFamily="32" charset="0"/>
            </a:endParaRPr>
          </a:p>
          <a:p>
            <a:pPr lvl="2">
              <a:buFont typeface="Symbol" charset="2"/>
              <a:buChar char=""/>
            </a:pPr>
            <a:endParaRPr lang="en-US" dirty="0" smtClean="0">
              <a:latin typeface="Calibri" pitchFamily="32" charset="0"/>
            </a:endParaRPr>
          </a:p>
          <a:p>
            <a:pPr marL="0" indent="0"/>
            <a:endParaRPr lang="en-US" dirty="0">
              <a:latin typeface="Calibri" pitchFamily="32" charset="0"/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Overview of the HPK-campaign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56055" y="6165884"/>
            <a:ext cx="1500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A. </a:t>
            </a:r>
            <a:r>
              <a:rPr lang="de-DE" sz="800" dirty="0" err="1" smtClean="0">
                <a:solidFill>
                  <a:schemeClr val="tx1"/>
                </a:solidFill>
              </a:rPr>
              <a:t>Dierlamm</a:t>
            </a:r>
            <a:r>
              <a:rPr lang="de-DE" sz="800" dirty="0" smtClean="0">
                <a:solidFill>
                  <a:schemeClr val="tx1"/>
                </a:solidFill>
              </a:rPr>
              <a:t>, KIT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80143" y="227687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17 </a:t>
            </a:r>
            <a:r>
              <a:rPr lang="de-DE" dirty="0" err="1" smtClean="0">
                <a:solidFill>
                  <a:schemeClr val="tx1"/>
                </a:solidFill>
              </a:rPr>
              <a:t>institutes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involved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658285" y="5823291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2" charset="0"/>
              </a:rPr>
              <a:t>First results for integrated pitch </a:t>
            </a:r>
            <a:r>
              <a:rPr lang="en-US" dirty="0" smtClean="0">
                <a:latin typeface="Calibri" pitchFamily="32" charset="0"/>
              </a:rPr>
              <a:t>adapter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672680"/>
            <a:ext cx="8347075" cy="4519612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Datumsplatzhalt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23" name="Foliennummernplatzhalter 3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page </a:t>
            </a:r>
            <a:fld id="{CC48597D-740A-48C6-A59F-FC217D877607}" type="slidenum">
              <a:rPr lang="de-DE"/>
              <a:pPr/>
              <a:t>20</a:t>
            </a:fld>
            <a:endParaRPr lang="de-DE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0063" y="6523038"/>
            <a:ext cx="3641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lnSpc>
                <a:spcPts val="1313"/>
              </a:lnSpc>
              <a:buClrTx/>
              <a:buFontTx/>
              <a:buNone/>
            </a:pPr>
            <a:r>
              <a:rPr lang="de-DE" sz="1300" b="1">
                <a:solidFill>
                  <a:srgbClr val="FFFFFF"/>
                </a:solidFill>
                <a:latin typeface="Calibri" pitchFamily="32" charset="0"/>
                <a:cs typeface="DejaVu Sans" charset="0"/>
              </a:rPr>
              <a:t>Silicon Sensor Developments for the CMS Tracker Upgrade</a:t>
            </a:r>
          </a:p>
          <a:p>
            <a:pPr>
              <a:lnSpc>
                <a:spcPts val="1313"/>
              </a:lnSpc>
              <a:buClrTx/>
              <a:buFontTx/>
              <a:buNone/>
            </a:pPr>
            <a:endParaRPr lang="de-DE" sz="1300" b="1">
              <a:solidFill>
                <a:srgbClr val="FFFFFF"/>
              </a:solidFill>
              <a:latin typeface="Calibri" pitchFamily="32" charset="0"/>
              <a:cs typeface="DejaVu Sans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288" y="1222375"/>
            <a:ext cx="83534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endParaRPr lang="en-US" sz="2600" b="1" dirty="0">
              <a:latin typeface="Calibri" pitchFamily="32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556792"/>
            <a:ext cx="42513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6715125" y="1844130"/>
            <a:ext cx="23813" cy="2535237"/>
          </a:xfrm>
          <a:prstGeom prst="line">
            <a:avLst/>
          </a:prstGeom>
          <a:noFill/>
          <a:ln w="38160">
            <a:solidFill>
              <a:srgbClr val="A0007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8455025" y="2247355"/>
            <a:ext cx="1588" cy="2132012"/>
          </a:xfrm>
          <a:prstGeom prst="line">
            <a:avLst/>
          </a:prstGeom>
          <a:noFill/>
          <a:ln w="3816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698455"/>
            <a:ext cx="19288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8712200" y="4961980"/>
            <a:ext cx="23813" cy="1108075"/>
          </a:xfrm>
          <a:prstGeom prst="line">
            <a:avLst/>
          </a:prstGeom>
          <a:noFill/>
          <a:ln w="3816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7248525" y="5120730"/>
            <a:ext cx="547688" cy="530225"/>
          </a:xfrm>
          <a:prstGeom prst="ellipse">
            <a:avLst/>
          </a:prstGeom>
          <a:solidFill>
            <a:srgbClr val="009682">
              <a:alpha val="67000"/>
            </a:srgbClr>
          </a:solidFill>
          <a:ln w="25560">
            <a:solidFill>
              <a:srgbClr val="006E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7921625" y="4961980"/>
            <a:ext cx="23813" cy="1108075"/>
          </a:xfrm>
          <a:prstGeom prst="line">
            <a:avLst/>
          </a:prstGeom>
          <a:noFill/>
          <a:ln w="38160">
            <a:solidFill>
              <a:srgbClr val="A0007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7669213" y="5120730"/>
            <a:ext cx="547687" cy="530225"/>
          </a:xfrm>
          <a:prstGeom prst="ellipse">
            <a:avLst/>
          </a:prstGeom>
          <a:solidFill>
            <a:srgbClr val="009682">
              <a:alpha val="67000"/>
            </a:srgbClr>
          </a:solidFill>
          <a:ln w="25560">
            <a:solidFill>
              <a:srgbClr val="006E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8091488" y="5120730"/>
            <a:ext cx="547687" cy="530225"/>
          </a:xfrm>
          <a:prstGeom prst="ellipse">
            <a:avLst/>
          </a:prstGeom>
          <a:solidFill>
            <a:srgbClr val="009682">
              <a:alpha val="67000"/>
            </a:srgbClr>
          </a:solidFill>
          <a:ln w="25560">
            <a:solidFill>
              <a:srgbClr val="006E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8459788" y="5120730"/>
            <a:ext cx="547687" cy="530225"/>
          </a:xfrm>
          <a:prstGeom prst="ellipse">
            <a:avLst/>
          </a:prstGeom>
          <a:solidFill>
            <a:srgbClr val="009682">
              <a:alpha val="67000"/>
            </a:srgbClr>
          </a:solidFill>
          <a:ln w="25560">
            <a:solidFill>
              <a:srgbClr val="006E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56792"/>
            <a:ext cx="42513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698455"/>
            <a:ext cx="17287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200025" y="5596980"/>
            <a:ext cx="490538" cy="474662"/>
          </a:xfrm>
          <a:prstGeom prst="ellipse">
            <a:avLst/>
          </a:prstGeom>
          <a:solidFill>
            <a:srgbClr val="009682">
              <a:alpha val="67000"/>
            </a:srgbClr>
          </a:solidFill>
          <a:ln w="25560">
            <a:solidFill>
              <a:srgbClr val="006E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577850" y="5596980"/>
            <a:ext cx="490538" cy="474662"/>
          </a:xfrm>
          <a:prstGeom prst="ellipse">
            <a:avLst/>
          </a:prstGeom>
          <a:solidFill>
            <a:srgbClr val="009682">
              <a:alpha val="67000"/>
            </a:srgbClr>
          </a:solidFill>
          <a:ln w="25560">
            <a:solidFill>
              <a:srgbClr val="006E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955675" y="5596980"/>
            <a:ext cx="490538" cy="474662"/>
          </a:xfrm>
          <a:prstGeom prst="ellipse">
            <a:avLst/>
          </a:prstGeom>
          <a:solidFill>
            <a:srgbClr val="009682">
              <a:alpha val="67000"/>
            </a:srgbClr>
          </a:solidFill>
          <a:ln w="25560">
            <a:solidFill>
              <a:srgbClr val="006E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246438" y="4619080"/>
            <a:ext cx="29098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Calibri" pitchFamily="32" charset="0"/>
              </a:rPr>
              <a:t>Electron from a Sr</a:t>
            </a:r>
            <a:r>
              <a:rPr lang="en-US" baseline="33000">
                <a:latin typeface="Calibri" pitchFamily="32" charset="0"/>
              </a:rPr>
              <a:t>90</a:t>
            </a:r>
            <a:r>
              <a:rPr lang="en-US">
                <a:latin typeface="Calibri" pitchFamily="32" charset="0"/>
              </a:rPr>
              <a:t>-source</a:t>
            </a:r>
          </a:p>
          <a:p>
            <a:pPr>
              <a:buClrTx/>
              <a:buFontTx/>
              <a:buNone/>
            </a:pPr>
            <a:r>
              <a:rPr lang="en-US">
                <a:latin typeface="Calibri" pitchFamily="32" charset="0"/>
              </a:rPr>
              <a:t>at different positions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952625" y="5293767"/>
            <a:ext cx="22272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Calibri" pitchFamily="32" charset="0"/>
              </a:rPr>
              <a:t>Flat S/N in standard region of about 17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975225" y="5274717"/>
            <a:ext cx="21653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Calibri" pitchFamily="32" charset="0"/>
              </a:rPr>
              <a:t>Reduced S/N in PA-region, noise stays constant</a:t>
            </a:r>
          </a:p>
        </p:txBody>
      </p:sp>
      <p:sp>
        <p:nvSpPr>
          <p:cNvPr id="26" name="Textfeld 25"/>
          <p:cNvSpPr txBox="1"/>
          <p:nvPr/>
        </p:nvSpPr>
        <p:spPr>
          <a:xfrm rot="16200000">
            <a:off x="-678452" y="3728131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smtClean="0">
                <a:solidFill>
                  <a:schemeClr val="tx1"/>
                </a:solidFill>
              </a:rPr>
              <a:t>A. </a:t>
            </a:r>
            <a:r>
              <a:rPr lang="de-DE" sz="800" dirty="0" err="1" smtClean="0">
                <a:solidFill>
                  <a:schemeClr val="tx1"/>
                </a:solidFill>
              </a:rPr>
              <a:t>Kornmayer</a:t>
            </a:r>
            <a:r>
              <a:rPr lang="de-DE" sz="800" dirty="0" smtClean="0">
                <a:solidFill>
                  <a:schemeClr val="tx1"/>
                </a:solidFill>
              </a:rPr>
              <a:t>, KIT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 rot="16200000">
            <a:off x="8242052" y="3728131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smtClean="0">
                <a:solidFill>
                  <a:schemeClr val="tx1"/>
                </a:solidFill>
              </a:rPr>
              <a:t>A. </a:t>
            </a:r>
            <a:r>
              <a:rPr lang="de-DE" sz="800" dirty="0" err="1" smtClean="0">
                <a:solidFill>
                  <a:schemeClr val="tx1"/>
                </a:solidFill>
              </a:rPr>
              <a:t>Kornmayer</a:t>
            </a:r>
            <a:r>
              <a:rPr lang="de-DE" sz="800" dirty="0" smtClean="0">
                <a:solidFill>
                  <a:schemeClr val="tx1"/>
                </a:solidFill>
              </a:rPr>
              <a:t>, KIT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178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2" charset="0"/>
              </a:rPr>
              <a:t>First results for </a:t>
            </a:r>
            <a:r>
              <a:rPr lang="en-US" dirty="0" err="1">
                <a:latin typeface="Calibri" pitchFamily="32" charset="0"/>
              </a:rPr>
              <a:t>strixel</a:t>
            </a:r>
            <a:r>
              <a:rPr lang="en-US" dirty="0">
                <a:latin typeface="Calibri" pitchFamily="32" charset="0"/>
              </a:rPr>
              <a:t> </a:t>
            </a:r>
            <a:r>
              <a:rPr lang="en-US" dirty="0" smtClean="0">
                <a:latin typeface="Calibri" pitchFamily="32" charset="0"/>
              </a:rPr>
              <a:t>sensors</a:t>
            </a:r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26" name="Foliennummernplatzhalter 3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page </a:t>
            </a:r>
            <a:fld id="{CEB84CF7-795C-4C9F-86F1-0BEF06516D44}" type="slidenum">
              <a:rPr lang="de-DE"/>
              <a:pPr/>
              <a:t>21</a:t>
            </a:fld>
            <a:endParaRPr lang="de-DE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57551"/>
            <a:ext cx="43434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00063" y="6523038"/>
            <a:ext cx="3641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lnSpc>
                <a:spcPts val="1313"/>
              </a:lnSpc>
              <a:buClrTx/>
              <a:buFontTx/>
              <a:buNone/>
            </a:pPr>
            <a:r>
              <a:rPr lang="de-DE" sz="1300" b="1">
                <a:solidFill>
                  <a:srgbClr val="FFFFFF"/>
                </a:solidFill>
                <a:latin typeface="Calibri" pitchFamily="32" charset="0"/>
                <a:cs typeface="DejaVu Sans" charset="0"/>
              </a:rPr>
              <a:t>Silicon Sensor Developments for the CMS Tracker Upgrade</a:t>
            </a:r>
          </a:p>
          <a:p>
            <a:pPr>
              <a:lnSpc>
                <a:spcPts val="1313"/>
              </a:lnSpc>
              <a:buClrTx/>
              <a:buFontTx/>
              <a:buNone/>
            </a:pPr>
            <a:endParaRPr lang="de-DE" sz="1300" b="1">
              <a:solidFill>
                <a:srgbClr val="FFFFFF"/>
              </a:solidFill>
              <a:latin typeface="Calibri" pitchFamily="32" charset="0"/>
              <a:cs typeface="DejaVu Sans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90663"/>
            <a:ext cx="43434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260600" y="4938613"/>
            <a:ext cx="169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Seed strip (far)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182813" y="4562376"/>
            <a:ext cx="1778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FF"/>
                </a:solidFill>
                <a:ea typeface="AR PL UMing HK" charset="0"/>
                <a:cs typeface="AR PL UMing HK" charset="0"/>
              </a:rPr>
              <a:t>1. far neighbour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084388" y="4173438"/>
            <a:ext cx="19669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0000"/>
                </a:solidFill>
                <a:ea typeface="AR PL UMing HK" charset="0"/>
                <a:cs typeface="AR PL UMing HK" charset="0"/>
              </a:rPr>
              <a:t>1. near neighbour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909763" y="2998688"/>
            <a:ext cx="1879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Seed strip (near)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024063" y="2630388"/>
            <a:ext cx="19669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FF"/>
                </a:solidFill>
                <a:ea typeface="AR PL UMing HK" charset="0"/>
                <a:cs typeface="AR PL UMing HK" charset="0"/>
              </a:rPr>
              <a:t>1. near neighbour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197100" y="2270026"/>
            <a:ext cx="1778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0000"/>
                </a:solidFill>
                <a:ea typeface="AR PL UMing HK" charset="0"/>
                <a:cs typeface="AR PL UMing HK" charset="0"/>
              </a:rPr>
              <a:t>1. far neighbour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0" y="1490563"/>
            <a:ext cx="55641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Calibri" pitchFamily="32" charset="0"/>
              </a:rPr>
              <a:t>Electron from a Sr</a:t>
            </a:r>
            <a:r>
              <a:rPr lang="en-US" baseline="33000">
                <a:latin typeface="Calibri" pitchFamily="32" charset="0"/>
              </a:rPr>
              <a:t>90</a:t>
            </a:r>
            <a:r>
              <a:rPr lang="en-US">
                <a:latin typeface="Calibri" pitchFamily="32" charset="0"/>
              </a:rPr>
              <a:t>-source at near area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172075" y="3108226"/>
            <a:ext cx="2909888" cy="2936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930301"/>
            <a:ext cx="914400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363538" y="2825651"/>
            <a:ext cx="311150" cy="311150"/>
          </a:xfrm>
          <a:prstGeom prst="ellipse">
            <a:avLst/>
          </a:prstGeom>
          <a:solidFill>
            <a:srgbClr val="4664AA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1759" name="AutoShape 15"/>
          <p:cNvCxnSpPr>
            <a:cxnSpLocks noChangeShapeType="1"/>
            <a:endCxn id="31758" idx="0"/>
          </p:cNvCxnSpPr>
          <p:nvPr/>
        </p:nvCxnSpPr>
        <p:spPr bwMode="auto">
          <a:xfrm>
            <a:off x="514350" y="1855688"/>
            <a:ext cx="4763" cy="9699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363688"/>
            <a:ext cx="41148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4192488"/>
            <a:ext cx="91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8497888" y="4657626"/>
            <a:ext cx="311150" cy="311150"/>
          </a:xfrm>
          <a:prstGeom prst="ellipse">
            <a:avLst/>
          </a:prstGeom>
          <a:solidFill>
            <a:srgbClr val="4664AA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287963" y="1500088"/>
            <a:ext cx="381000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latin typeface="Calibri" pitchFamily="32" charset="0"/>
              </a:rPr>
              <a:t>Electron from a Sr</a:t>
            </a:r>
            <a:r>
              <a:rPr lang="en-US" baseline="33000" dirty="0">
                <a:latin typeface="Calibri" pitchFamily="32" charset="0"/>
              </a:rPr>
              <a:t>90</a:t>
            </a:r>
            <a:r>
              <a:rPr lang="en-US" dirty="0">
                <a:latin typeface="Calibri" pitchFamily="32" charset="0"/>
              </a:rPr>
              <a:t>-source at far area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6238875" y="3008213"/>
            <a:ext cx="169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Seed strip (far)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6161088" y="2657376"/>
            <a:ext cx="1778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FF"/>
                </a:solidFill>
                <a:ea typeface="AR PL UMing HK" charset="0"/>
                <a:cs typeface="AR PL UMing HK" charset="0"/>
              </a:rPr>
              <a:t>1. far neighbour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6070600" y="2331938"/>
            <a:ext cx="1966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0000"/>
                </a:solidFill>
                <a:ea typeface="AR PL UMing HK" charset="0"/>
                <a:cs typeface="AR PL UMing HK" charset="0"/>
              </a:rPr>
              <a:t>1. near neighbour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5172075" y="4417912"/>
            <a:ext cx="2865438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 smtClean="0"/>
              <a:t>Signal in the far area only measured on strips in the far area.</a:t>
            </a:r>
          </a:p>
          <a:p>
            <a:pPr>
              <a:buClrTx/>
              <a:buFontTx/>
              <a:buNone/>
            </a:pPr>
            <a:r>
              <a:rPr lang="en-US" dirty="0" smtClean="0"/>
              <a:t>Signals </a:t>
            </a:r>
            <a:r>
              <a:rPr lang="en-US" dirty="0"/>
              <a:t>in near area appear also on far strips</a:t>
            </a:r>
          </a:p>
        </p:txBody>
      </p:sp>
      <p:sp>
        <p:nvSpPr>
          <p:cNvPr id="27" name="Textfeld 26"/>
          <p:cNvSpPr txBox="1"/>
          <p:nvPr/>
        </p:nvSpPr>
        <p:spPr>
          <a:xfrm rot="16200000">
            <a:off x="-527411" y="4733056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smtClean="0">
                <a:solidFill>
                  <a:schemeClr val="tx1"/>
                </a:solidFill>
              </a:rPr>
              <a:t>A. </a:t>
            </a:r>
            <a:r>
              <a:rPr lang="de-DE" sz="800" dirty="0" err="1" smtClean="0">
                <a:solidFill>
                  <a:schemeClr val="tx1"/>
                </a:solidFill>
              </a:rPr>
              <a:t>Kornmayer</a:t>
            </a:r>
            <a:r>
              <a:rPr lang="de-DE" sz="800" dirty="0" smtClean="0">
                <a:solidFill>
                  <a:schemeClr val="tx1"/>
                </a:solidFill>
              </a:rPr>
              <a:t>, KIT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473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5288" y="1268760"/>
            <a:ext cx="8353425" cy="52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2" charset="0"/>
              </a:rPr>
              <a:t>HPK-campaign is making progress</a:t>
            </a: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2" charset="0"/>
              </a:rPr>
              <a:t>Diode currents at low fluencies as expected</a:t>
            </a: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2" charset="0"/>
              </a:rPr>
              <a:t>Baby sensors at high fluencies have additional current</a:t>
            </a: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2" charset="0"/>
              </a:rPr>
              <a:t>N</a:t>
            </a:r>
            <a:r>
              <a:rPr lang="en-US" sz="2000" baseline="-25000" dirty="0" smtClean="0">
                <a:latin typeface="Calibri" pitchFamily="32" charset="0"/>
              </a:rPr>
              <a:t>eff </a:t>
            </a:r>
            <a:r>
              <a:rPr lang="en-US" sz="2000" dirty="0" smtClean="0">
                <a:latin typeface="Calibri" pitchFamily="32" charset="0"/>
              </a:rPr>
              <a:t> develops not as expected: 	- type inversion for all n-type</a:t>
            </a:r>
          </a:p>
          <a:p>
            <a:pPr marL="3657600" lvl="8" indent="0">
              <a:lnSpc>
                <a:spcPts val="2563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2" charset="0"/>
              </a:rPr>
              <a:t>	- no type inversion for p-type</a:t>
            </a:r>
          </a:p>
          <a:p>
            <a:pPr marL="3657600" lvl="8" indent="0">
              <a:lnSpc>
                <a:spcPts val="2563"/>
              </a:lnSpc>
              <a:spcBef>
                <a:spcPts val="600"/>
              </a:spcBef>
            </a:pPr>
            <a:r>
              <a:rPr lang="en-US" sz="2000" dirty="0">
                <a:latin typeface="Calibri" pitchFamily="32" charset="0"/>
              </a:rPr>
              <a:t>	</a:t>
            </a:r>
            <a:r>
              <a:rPr lang="en-US" sz="2000" dirty="0" smtClean="0">
                <a:latin typeface="Calibri" pitchFamily="32" charset="0"/>
              </a:rPr>
              <a:t>- steep increase for p-type</a:t>
            </a: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2" charset="0"/>
              </a:rPr>
              <a:t>CCE with baby sensors and diodes reduced to ~90% after 3E14 proton irradiation</a:t>
            </a: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endParaRPr lang="en-US" sz="2000" dirty="0">
              <a:latin typeface="Calibri" pitchFamily="32" charset="0"/>
            </a:endParaRP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2" charset="0"/>
              </a:rPr>
              <a:t>M</a:t>
            </a:r>
            <a:r>
              <a:rPr lang="en-US" sz="2000" dirty="0" smtClean="0">
                <a:latin typeface="Calibri" pitchFamily="32" charset="0"/>
              </a:rPr>
              <a:t>ore irradiations to come (irradiations with 20cm equivalent </a:t>
            </a:r>
            <a:r>
              <a:rPr lang="en-US" sz="2000" dirty="0" err="1" smtClean="0">
                <a:latin typeface="Calibri" pitchFamily="32" charset="0"/>
              </a:rPr>
              <a:t>fluence</a:t>
            </a:r>
            <a:r>
              <a:rPr lang="en-US" sz="2000" dirty="0" smtClean="0">
                <a:latin typeface="Calibri" pitchFamily="32" charset="0"/>
              </a:rPr>
              <a:t> finished, radiation clearance measurements have to be done)</a:t>
            </a: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2" charset="0"/>
              </a:rPr>
              <a:t>Trying to understand material properties in </a:t>
            </a:r>
            <a:r>
              <a:rPr lang="en-US" sz="2000" dirty="0" smtClean="0">
                <a:latin typeface="Calibri" pitchFamily="32" charset="0"/>
              </a:rPr>
              <a:t>detail</a:t>
            </a: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2" charset="0"/>
              </a:rPr>
              <a:t>F</a:t>
            </a:r>
            <a:r>
              <a:rPr lang="en-US" sz="2000" dirty="0" smtClean="0">
                <a:latin typeface="Calibri" pitchFamily="32" charset="0"/>
              </a:rPr>
              <a:t>ull annealing studies to be done</a:t>
            </a: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endParaRPr lang="en-US" sz="2000" dirty="0">
              <a:latin typeface="Calibri" pitchFamily="3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2" charset="0"/>
              </a:rPr>
              <a:t>Conclusions and </a:t>
            </a:r>
            <a:r>
              <a:rPr lang="en-US" dirty="0" smtClean="0">
                <a:latin typeface="Calibri" pitchFamily="32" charset="0"/>
              </a:rPr>
              <a:t>outlook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Overview of the HPK-campaign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dirty="0" smtClean="0"/>
              <a:t>ackup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54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CCE </a:t>
            </a:r>
            <a:r>
              <a:rPr lang="de-DE" dirty="0" err="1" smtClean="0"/>
              <a:t>of</a:t>
            </a:r>
            <a:r>
              <a:rPr lang="de-DE" dirty="0" smtClean="0"/>
              <a:t> FZ320 after </a:t>
            </a:r>
            <a:r>
              <a:rPr lang="de-DE" dirty="0" err="1" smtClean="0"/>
              <a:t>proton</a:t>
            </a:r>
            <a:r>
              <a:rPr lang="de-DE" dirty="0" smtClean="0"/>
              <a:t> </a:t>
            </a:r>
            <a:r>
              <a:rPr lang="de-DE" dirty="0" err="1" smtClean="0"/>
              <a:t>irradiation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99136"/>
            <a:ext cx="4486902" cy="376136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423" y="5888657"/>
            <a:ext cx="23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</a:rPr>
              <a:t>m</a:t>
            </a:r>
            <a:r>
              <a:rPr lang="de-DE" sz="1400" dirty="0" err="1" smtClean="0">
                <a:solidFill>
                  <a:schemeClr val="tx1"/>
                </a:solidFill>
              </a:rPr>
              <a:t>easurements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performed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at</a:t>
            </a:r>
            <a:r>
              <a:rPr lang="de-DE" sz="1400" dirty="0" smtClean="0">
                <a:solidFill>
                  <a:schemeClr val="tx1"/>
                </a:solidFill>
              </a:rPr>
              <a:t> 0°C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28162" y="5520284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TCT </a:t>
            </a:r>
            <a:r>
              <a:rPr lang="de-DE" dirty="0" err="1" smtClean="0"/>
              <a:t>pulses</a:t>
            </a:r>
            <a:r>
              <a:rPr lang="de-DE" dirty="0" smtClean="0"/>
              <a:t> – p-type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77" y="2386800"/>
            <a:ext cx="3240000" cy="24096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79" y="2386798"/>
            <a:ext cx="3240000" cy="24096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16" y="2386799"/>
            <a:ext cx="3240000" cy="24096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86322" y="20181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FZ200P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71078" y="20181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FZ320P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86410" y="201813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MCZ200P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94965" y="577706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not type </a:t>
            </a:r>
            <a:r>
              <a:rPr lang="de-DE" dirty="0" err="1" smtClean="0">
                <a:solidFill>
                  <a:schemeClr val="tx1"/>
                </a:solidFill>
              </a:rPr>
              <a:t>inverted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666068" y="4796487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83968" y="4796485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73155" y="4796485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091725" y="512774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300V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262060" y="512774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600V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221752" y="512774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250V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0" y="5777065"/>
            <a:ext cx="27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</a:rPr>
              <a:t>m</a:t>
            </a:r>
            <a:r>
              <a:rPr lang="de-DE" sz="1400" dirty="0" err="1" smtClean="0">
                <a:solidFill>
                  <a:schemeClr val="tx1"/>
                </a:solidFill>
              </a:rPr>
              <a:t>easurements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performed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at</a:t>
            </a:r>
            <a:r>
              <a:rPr lang="de-DE" sz="1400" dirty="0" smtClean="0">
                <a:solidFill>
                  <a:schemeClr val="tx1"/>
                </a:solidFill>
              </a:rPr>
              <a:t> 0°C, </a:t>
            </a:r>
            <a:r>
              <a:rPr lang="de-DE" sz="1400" dirty="0" err="1" smtClean="0">
                <a:solidFill>
                  <a:schemeClr val="tx1"/>
                </a:solidFill>
              </a:rPr>
              <a:t>using</a:t>
            </a:r>
            <a:r>
              <a:rPr lang="de-DE" sz="1400" dirty="0" smtClean="0">
                <a:solidFill>
                  <a:schemeClr val="tx1"/>
                </a:solidFill>
              </a:rPr>
              <a:t> a </a:t>
            </a:r>
            <a:r>
              <a:rPr lang="de-DE" sz="1400" dirty="0" err="1" smtClean="0">
                <a:solidFill>
                  <a:schemeClr val="tx1"/>
                </a:solidFill>
              </a:rPr>
              <a:t>red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laser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TCT </a:t>
            </a:r>
            <a:r>
              <a:rPr lang="de-DE" dirty="0" err="1" smtClean="0"/>
              <a:t>pulses</a:t>
            </a:r>
            <a:r>
              <a:rPr lang="de-DE" dirty="0" smtClean="0"/>
              <a:t> – n-type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" y="2387465"/>
            <a:ext cx="3240000" cy="240968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86322" y="20181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FZ200N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2" y="2387465"/>
            <a:ext cx="3240000" cy="24096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71078" y="20181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FZ320N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28" y="2387465"/>
            <a:ext cx="3240000" cy="240968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086410" y="201813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MCZ200N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74923" y="566934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type </a:t>
            </a:r>
            <a:r>
              <a:rPr lang="de-DE" dirty="0" err="1" smtClean="0">
                <a:solidFill>
                  <a:schemeClr val="tx1"/>
                </a:solidFill>
              </a:rPr>
              <a:t>inverted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5777065"/>
            <a:ext cx="27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</a:rPr>
              <a:t>m</a:t>
            </a:r>
            <a:r>
              <a:rPr lang="de-DE" sz="1400" dirty="0" err="1" smtClean="0">
                <a:solidFill>
                  <a:schemeClr val="tx1"/>
                </a:solidFill>
              </a:rPr>
              <a:t>easurements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performed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at</a:t>
            </a:r>
            <a:r>
              <a:rPr lang="de-DE" sz="1400" dirty="0" smtClean="0">
                <a:solidFill>
                  <a:schemeClr val="tx1"/>
                </a:solidFill>
              </a:rPr>
              <a:t> 0°C, </a:t>
            </a:r>
            <a:r>
              <a:rPr lang="de-DE" sz="1400" dirty="0" err="1" smtClean="0">
                <a:solidFill>
                  <a:schemeClr val="tx1"/>
                </a:solidFill>
              </a:rPr>
              <a:t>using</a:t>
            </a:r>
            <a:r>
              <a:rPr lang="de-DE" sz="1400" dirty="0" smtClean="0">
                <a:solidFill>
                  <a:schemeClr val="tx1"/>
                </a:solidFill>
              </a:rPr>
              <a:t> a </a:t>
            </a:r>
            <a:r>
              <a:rPr lang="de-DE" sz="1400" dirty="0" err="1" smtClean="0">
                <a:solidFill>
                  <a:schemeClr val="tx1"/>
                </a:solidFill>
              </a:rPr>
              <a:t>red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laser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08304" y="4797152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74096" y="4797152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89339" y="4797152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T. </a:t>
            </a:r>
            <a:r>
              <a:rPr lang="de-DE" sz="800" dirty="0" err="1" smtClean="0">
                <a:solidFill>
                  <a:schemeClr val="tx1"/>
                </a:solidFill>
              </a:rPr>
              <a:t>Pöhlsen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320508" y="511654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200V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64448" y="51165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300V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204867" y="511654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300V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oxygen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27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84956"/>
              </p:ext>
            </p:extLst>
          </p:nvPr>
        </p:nvGraphicFramePr>
        <p:xfrm>
          <a:off x="899592" y="2132856"/>
          <a:ext cx="6190933" cy="3337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32000"/>
                <a:gridCol w="2032000"/>
                <a:gridCol w="212693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effectLst/>
                        </a:rPr>
                        <a:t>material</a:t>
                      </a:r>
                      <a:endParaRPr lang="de-D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err="1">
                          <a:effectLst/>
                        </a:rPr>
                        <a:t>bulk</a:t>
                      </a:r>
                      <a:r>
                        <a:rPr lang="de-DE" baseline="0" dirty="0">
                          <a:effectLst/>
                        </a:rPr>
                        <a:t> </a:t>
                      </a:r>
                      <a:r>
                        <a:rPr lang="de-DE" baseline="0" dirty="0" err="1">
                          <a:effectLst/>
                        </a:rPr>
                        <a:t>resistivity</a:t>
                      </a:r>
                      <a:endParaRPr lang="de-D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err="1">
                          <a:effectLst/>
                        </a:rPr>
                        <a:t>oxide</a:t>
                      </a:r>
                      <a:r>
                        <a:rPr lang="de-DE" baseline="0" dirty="0">
                          <a:effectLst/>
                        </a:rPr>
                        <a:t> </a:t>
                      </a:r>
                      <a:r>
                        <a:rPr lang="de-DE" baseline="0" dirty="0" err="1">
                          <a:effectLst/>
                        </a:rPr>
                        <a:t>concentration</a:t>
                      </a:r>
                      <a:endParaRPr lang="de-D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FZ320P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3-8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3,50E+016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FZ200P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3-8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3,00E+017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FZ120P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3-8</a:t>
                      </a:r>
                      <a:endParaRPr lang="de-DE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5,00E+017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FZ320N</a:t>
                      </a:r>
                      <a:endParaRPr lang="de-DE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1.2-2.4</a:t>
                      </a:r>
                      <a:endParaRPr lang="de-DE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1,80E+016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FZ200P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1.2-2.4</a:t>
                      </a:r>
                      <a:endParaRPr lang="de-DE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3,00E+017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FZ120P</a:t>
                      </a:r>
                      <a:endParaRPr lang="de-DE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1.2-2.4</a:t>
                      </a:r>
                      <a:endParaRPr lang="de-DE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5,00E+017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MCZ200P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&gt;2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3,75E+017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MCZ200N</a:t>
                      </a:r>
                      <a:endParaRPr lang="de-DE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&gt;0.5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3,00E+017</a:t>
                      </a:r>
                      <a:endParaRPr lang="de-D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4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Goals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HKP-</a:t>
            </a:r>
            <a:r>
              <a:rPr lang="de-DE" dirty="0" err="1"/>
              <a:t>c</a:t>
            </a:r>
            <a:r>
              <a:rPr lang="de-DE" dirty="0" err="1" smtClean="0"/>
              <a:t>ampaign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824536"/>
          </a:xfrm>
        </p:spPr>
        <p:txBody>
          <a:bodyPr/>
          <a:lstStyle/>
          <a:p>
            <a:pPr marL="0" indent="0"/>
            <a:r>
              <a:rPr lang="de-DE" dirty="0" smtClean="0"/>
              <a:t>The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tracker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HL-LHC will </a:t>
            </a:r>
            <a:r>
              <a:rPr lang="de-DE" dirty="0" err="1" smtClean="0"/>
              <a:t>be</a:t>
            </a:r>
            <a:r>
              <a:rPr lang="de-DE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de-DE" dirty="0" smtClean="0"/>
              <a:t>Higher </a:t>
            </a:r>
            <a:r>
              <a:rPr lang="de-DE" dirty="0" err="1" smtClean="0"/>
              <a:t>radiation</a:t>
            </a:r>
            <a:r>
              <a:rPr lang="de-DE" dirty="0" smtClean="0"/>
              <a:t> dose</a:t>
            </a:r>
          </a:p>
          <a:p>
            <a:pPr lvl="2">
              <a:buFont typeface="Arial" pitchFamily="34" charset="0"/>
              <a:buChar char="•"/>
            </a:pPr>
            <a:r>
              <a:rPr lang="de-DE" dirty="0" smtClean="0"/>
              <a:t>Higher </a:t>
            </a:r>
            <a:r>
              <a:rPr lang="de-DE" dirty="0" err="1" smtClean="0"/>
              <a:t>occupancy</a:t>
            </a:r>
            <a:endParaRPr lang="de-DE" dirty="0" smtClean="0"/>
          </a:p>
          <a:p>
            <a:pPr marL="0" indent="0"/>
            <a:r>
              <a:rPr lang="de-DE" dirty="0" smtClean="0"/>
              <a:t>The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tracker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not </a:t>
            </a:r>
            <a:r>
              <a:rPr lang="de-DE" dirty="0" err="1" smtClean="0"/>
              <a:t>withstand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also </a:t>
            </a:r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occupancy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endParaRPr lang="de-DE" dirty="0" smtClean="0"/>
          </a:p>
          <a:p>
            <a:pPr marL="0" indent="0"/>
            <a:r>
              <a:rPr lang="de-DE" dirty="0" smtClean="0"/>
              <a:t>→ Find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suitable</a:t>
            </a:r>
            <a:r>
              <a:rPr lang="de-DE" dirty="0" smtClean="0"/>
              <a:t> </a:t>
            </a:r>
            <a:r>
              <a:rPr lang="de-DE" dirty="0" err="1" smtClean="0"/>
              <a:t>silicon</a:t>
            </a:r>
            <a:r>
              <a:rPr lang="de-DE" dirty="0" smtClean="0"/>
              <a:t> material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 smtClean="0"/>
          </a:p>
          <a:p>
            <a:pPr marL="0" indent="0"/>
            <a:endParaRPr lang="de-DE" dirty="0" smtClean="0"/>
          </a:p>
          <a:p>
            <a:pPr marL="0" indent="0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investigate</a:t>
            </a:r>
            <a:r>
              <a:rPr lang="de-DE" dirty="0" smtClean="0"/>
              <a:t> a large </a:t>
            </a:r>
            <a:r>
              <a:rPr lang="de-DE" dirty="0" err="1" smtClean="0"/>
              <a:t>variety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de-DE" dirty="0" smtClean="0"/>
              <a:t>Different </a:t>
            </a:r>
            <a:r>
              <a:rPr lang="de-DE" dirty="0" err="1" smtClean="0"/>
              <a:t>oxygen</a:t>
            </a:r>
            <a:r>
              <a:rPr lang="de-DE" dirty="0" smtClean="0"/>
              <a:t>, </a:t>
            </a:r>
            <a:r>
              <a:rPr lang="de-DE" dirty="0" err="1" smtClean="0"/>
              <a:t>carbon</a:t>
            </a:r>
            <a:r>
              <a:rPr lang="de-DE" dirty="0" smtClean="0"/>
              <a:t>,… </a:t>
            </a:r>
            <a:r>
              <a:rPr lang="de-DE" dirty="0" err="1" smtClean="0"/>
              <a:t>content</a:t>
            </a:r>
            <a:endParaRPr lang="de-DE" dirty="0" smtClean="0"/>
          </a:p>
          <a:p>
            <a:pPr lvl="2">
              <a:buFont typeface="Arial" pitchFamily="34" charset="0"/>
              <a:buChar char="•"/>
            </a:pPr>
            <a:r>
              <a:rPr lang="de-DE" dirty="0" smtClean="0"/>
              <a:t>Different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doping</a:t>
            </a:r>
            <a:r>
              <a:rPr lang="de-DE" dirty="0" smtClean="0"/>
              <a:t> (n </a:t>
            </a:r>
            <a:r>
              <a:rPr lang="de-DE" dirty="0" err="1" smtClean="0"/>
              <a:t>and</a:t>
            </a:r>
            <a:r>
              <a:rPr lang="de-DE" dirty="0" smtClean="0"/>
              <a:t> p)</a:t>
            </a:r>
          </a:p>
          <a:p>
            <a:pPr marL="114300" indent="0"/>
            <a:r>
              <a:rPr lang="de-DE" dirty="0" smtClean="0"/>
              <a:t>Test </a:t>
            </a:r>
            <a:r>
              <a:rPr lang="de-DE" dirty="0" err="1" smtClean="0"/>
              <a:t>sensor</a:t>
            </a:r>
            <a:r>
              <a:rPr lang="de-DE" dirty="0" smtClean="0"/>
              <a:t> geometries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layouts</a:t>
            </a:r>
            <a:endParaRPr lang="de-DE" dirty="0" smtClean="0"/>
          </a:p>
          <a:p>
            <a:pPr marL="114300" indent="0"/>
            <a:r>
              <a:rPr lang="de-DE" dirty="0" err="1" smtClean="0"/>
              <a:t>Irradiations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neutrons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/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protons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simulate</a:t>
            </a:r>
            <a:r>
              <a:rPr lang="de-DE" dirty="0" smtClean="0"/>
              <a:t> HL-LHC </a:t>
            </a:r>
            <a:r>
              <a:rPr lang="de-DE" dirty="0" err="1" smtClean="0"/>
              <a:t>radiation</a:t>
            </a:r>
            <a:r>
              <a:rPr lang="de-DE" dirty="0" smtClean="0"/>
              <a:t> dose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8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766888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355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52198"/>
              </p:ext>
            </p:extLst>
          </p:nvPr>
        </p:nvGraphicFramePr>
        <p:xfrm>
          <a:off x="4452938" y="1579563"/>
          <a:ext cx="4664075" cy="4489949"/>
        </p:xfrm>
        <a:graphic>
          <a:graphicData uri="http://schemas.openxmlformats.org/drawingml/2006/table">
            <a:tbl>
              <a:tblPr/>
              <a:tblGrid>
                <a:gridCol w="2333625"/>
                <a:gridCol w="233045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structure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to study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4C4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pad diodes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material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baby strip sensor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reference design / material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baby strip sensor with integrated pitch adapter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design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pixel sensor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reference Design / material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multigeometry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 pixel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layout parameters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multigeometry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 strips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layout parameters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baby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strixel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90000" marR="90000" marT="12916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design</a:t>
                      </a:r>
                    </a:p>
                  </a:txBody>
                  <a:tcPr marL="90000" marR="90000" marT="12916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test-structures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AR PL UMing HK" charset="0"/>
                          <a:cs typeface="AR PL UMing HK" charset="0"/>
                        </a:rPr>
                        <a:t>process parameters</a:t>
                      </a:r>
                    </a:p>
                  </a:txBody>
                  <a:tcPr marL="90000" marR="90000" marT="8920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578" name="Line 26"/>
          <p:cNvSpPr>
            <a:spLocks noChangeShapeType="1"/>
          </p:cNvSpPr>
          <p:nvPr/>
        </p:nvSpPr>
        <p:spPr bwMode="auto">
          <a:xfrm flipH="1">
            <a:off x="3260725" y="2276475"/>
            <a:ext cx="1190625" cy="6350"/>
          </a:xfrm>
          <a:prstGeom prst="line">
            <a:avLst/>
          </a:prstGeom>
          <a:noFill/>
          <a:ln w="18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H="1" flipV="1">
            <a:off x="2774950" y="2289175"/>
            <a:ext cx="1666875" cy="411163"/>
          </a:xfrm>
          <a:prstGeom prst="line">
            <a:avLst/>
          </a:prstGeom>
          <a:noFill/>
          <a:ln w="18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 flipV="1">
            <a:off x="4022725" y="3267075"/>
            <a:ext cx="436563" cy="658813"/>
          </a:xfrm>
          <a:prstGeom prst="line">
            <a:avLst/>
          </a:prstGeom>
          <a:noFill/>
          <a:ln w="18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 flipV="1">
            <a:off x="4167188" y="4464050"/>
            <a:ext cx="282575" cy="147638"/>
          </a:xfrm>
          <a:prstGeom prst="line">
            <a:avLst/>
          </a:prstGeom>
          <a:noFill/>
          <a:ln w="18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H="1" flipV="1">
            <a:off x="2513013" y="4716463"/>
            <a:ext cx="1927225" cy="285750"/>
          </a:xfrm>
          <a:prstGeom prst="line">
            <a:avLst/>
          </a:prstGeom>
          <a:noFill/>
          <a:ln w="18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 flipV="1">
            <a:off x="3835400" y="3016250"/>
            <a:ext cx="585788" cy="519113"/>
          </a:xfrm>
          <a:prstGeom prst="line">
            <a:avLst/>
          </a:prstGeom>
          <a:noFill/>
          <a:ln w="18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 flipV="1">
            <a:off x="1873250" y="5121275"/>
            <a:ext cx="2557463" cy="242888"/>
          </a:xfrm>
          <a:prstGeom prst="line">
            <a:avLst/>
          </a:prstGeom>
          <a:noFill/>
          <a:ln w="18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 flipV="1">
            <a:off x="3730625" y="5383213"/>
            <a:ext cx="700088" cy="409575"/>
          </a:xfrm>
          <a:prstGeom prst="line">
            <a:avLst/>
          </a:prstGeom>
          <a:noFill/>
          <a:ln w="18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2" charset="0"/>
              </a:rPr>
              <a:t>Wafer </a:t>
            </a:r>
            <a:r>
              <a:rPr lang="en-US" dirty="0" smtClean="0">
                <a:latin typeface="Calibri" pitchFamily="32" charset="0"/>
              </a:rPr>
              <a:t>overview: HPK-campaign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Overview of the HPK-campaign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Silicon material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Overview of the HPK-campaign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20/12/11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73665"/>
              </p:ext>
            </p:extLst>
          </p:nvPr>
        </p:nvGraphicFramePr>
        <p:xfrm>
          <a:off x="1043608" y="1772816"/>
          <a:ext cx="6600056" cy="2225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8112"/>
                <a:gridCol w="1800200"/>
                <a:gridCol w="1872208"/>
                <a:gridCol w="191953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material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>
                          <a:effectLst/>
                        </a:rPr>
                        <a:t>thinning</a:t>
                      </a:r>
                      <a:r>
                        <a:rPr lang="de-DE" dirty="0">
                          <a:effectLst/>
                        </a:rPr>
                        <a:t> </a:t>
                      </a:r>
                      <a:r>
                        <a:rPr lang="de-DE" dirty="0" err="1">
                          <a:effectLst/>
                        </a:rPr>
                        <a:t>method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>
                          <a:effectLst/>
                        </a:rPr>
                        <a:t>active</a:t>
                      </a:r>
                      <a:r>
                        <a:rPr lang="de-DE" dirty="0">
                          <a:effectLst/>
                        </a:rPr>
                        <a:t> </a:t>
                      </a:r>
                      <a:r>
                        <a:rPr lang="de-DE" dirty="0" err="1">
                          <a:effectLst/>
                        </a:rPr>
                        <a:t>thickness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>
                          <a:effectLst/>
                        </a:rPr>
                        <a:t>physical</a:t>
                      </a:r>
                      <a:r>
                        <a:rPr lang="de-DE" dirty="0">
                          <a:effectLst/>
                        </a:rPr>
                        <a:t> </a:t>
                      </a:r>
                      <a:r>
                        <a:rPr lang="de-DE" dirty="0" err="1">
                          <a:effectLst/>
                        </a:rPr>
                        <a:t>thickness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FZ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deep diffusion</a:t>
                      </a:r>
                      <a:endParaRPr lang="de-DE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120,200,300</a:t>
                      </a:r>
                      <a:r>
                        <a:rPr lang="de-DE" baseline="0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320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FZ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---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200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200</a:t>
                      </a:r>
                      <a:r>
                        <a:rPr lang="de-DE" baseline="0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FZ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handling wafer</a:t>
                      </a:r>
                      <a:endParaRPr lang="de-DE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120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320</a:t>
                      </a:r>
                      <a:r>
                        <a:rPr lang="de-DE" baseline="0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err="1">
                          <a:effectLst/>
                        </a:rPr>
                        <a:t>MCz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---</a:t>
                      </a:r>
                      <a:endParaRPr lang="de-DE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200</a:t>
                      </a:r>
                      <a:r>
                        <a:rPr lang="de-DE" baseline="0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200</a:t>
                      </a:r>
                      <a:r>
                        <a:rPr lang="de-DE" baseline="0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err="1">
                          <a:effectLst/>
                        </a:rPr>
                        <a:t>Epi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>
                          <a:effectLst/>
                        </a:rPr>
                        <a:t>handling</a:t>
                      </a:r>
                      <a:r>
                        <a:rPr lang="de-DE" dirty="0">
                          <a:effectLst/>
                        </a:rPr>
                        <a:t> </a:t>
                      </a:r>
                      <a:r>
                        <a:rPr lang="de-DE" dirty="0" err="1">
                          <a:effectLst/>
                        </a:rPr>
                        <a:t>wafer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50,100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effectLst/>
                        </a:rPr>
                        <a:t>320</a:t>
                      </a:r>
                      <a:r>
                        <a:rPr lang="de-DE" baseline="0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μ</a:t>
                      </a:r>
                      <a:r>
                        <a:rPr lang="de-DE" dirty="0" smtClean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dirty="0" err="1" smtClean="0"/>
              <a:t>page</a:t>
            </a:r>
            <a:r>
              <a:rPr lang="de-DE" dirty="0" smtClean="0"/>
              <a:t>  </a:t>
            </a:r>
            <a:fld id="{4DA00DD0-A112-4D57-8807-818F4CE5AEA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43608" y="443711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each</a:t>
            </a:r>
            <a:r>
              <a:rPr lang="de-DE" dirty="0" smtClean="0">
                <a:solidFill>
                  <a:schemeClr val="tx1"/>
                </a:solidFill>
              </a:rPr>
              <a:t> material </a:t>
            </a:r>
            <a:r>
              <a:rPr lang="de-DE" dirty="0" err="1" smtClean="0">
                <a:solidFill>
                  <a:schemeClr val="tx1"/>
                </a:solidFill>
              </a:rPr>
              <a:t>there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3 different </a:t>
            </a:r>
            <a:r>
              <a:rPr lang="de-DE" dirty="0" err="1" smtClean="0">
                <a:solidFill>
                  <a:schemeClr val="tx1"/>
                </a:solidFill>
              </a:rPr>
              <a:t>types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pPr marL="1028700" lvl="1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n-type (N)</a:t>
            </a:r>
          </a:p>
          <a:p>
            <a:pPr lvl="1" indent="0"/>
            <a:r>
              <a:rPr lang="de-DE" dirty="0" err="1" smtClean="0">
                <a:solidFill>
                  <a:schemeClr val="tx1"/>
                </a:solidFill>
              </a:rPr>
              <a:t>Two</a:t>
            </a:r>
            <a:r>
              <a:rPr lang="de-DE" dirty="0" smtClean="0">
                <a:solidFill>
                  <a:schemeClr val="tx1"/>
                </a:solidFill>
              </a:rPr>
              <a:t> different </a:t>
            </a:r>
            <a:r>
              <a:rPr lang="de-DE" dirty="0" err="1" smtClean="0">
                <a:solidFill>
                  <a:schemeClr val="tx1"/>
                </a:solidFill>
              </a:rPr>
              <a:t>strip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isolation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technologies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p-</a:t>
            </a:r>
            <a:r>
              <a:rPr lang="de-DE" dirty="0" err="1" smtClean="0">
                <a:solidFill>
                  <a:schemeClr val="tx1"/>
                </a:solidFill>
              </a:rPr>
              <a:t>bulk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pPr marL="1028700" lvl="1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p-type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p-</a:t>
            </a:r>
            <a:r>
              <a:rPr lang="de-DE" dirty="0" err="1" smtClean="0">
                <a:solidFill>
                  <a:schemeClr val="tx1"/>
                </a:solidFill>
              </a:rPr>
              <a:t>stop</a:t>
            </a:r>
            <a:r>
              <a:rPr lang="de-DE" dirty="0" smtClean="0">
                <a:solidFill>
                  <a:schemeClr val="tx1"/>
                </a:solidFill>
              </a:rPr>
              <a:t> (P)</a:t>
            </a:r>
          </a:p>
          <a:p>
            <a:pPr marL="1028700" lvl="1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p-type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p-spray (Y)</a:t>
            </a:r>
          </a:p>
          <a:p>
            <a:pPr marL="1028700" lvl="1">
              <a:buFontTx/>
              <a:buChar char="-"/>
            </a:pP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2" charset="0"/>
              </a:rPr>
              <a:t>Wafer-Processing </a:t>
            </a:r>
            <a:r>
              <a:rPr lang="en-US" dirty="0" smtClean="0">
                <a:latin typeface="Calibri" pitchFamily="32" charset="0"/>
              </a:rPr>
              <a:t>(deep diffusion)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page </a:t>
            </a:r>
            <a:fld id="{C328AE0F-B826-4C3A-89E2-7057E3017248}" type="slidenum">
              <a:rPr lang="de-DE"/>
              <a:pPr/>
              <a:t>6</a:t>
            </a:fld>
            <a:endParaRPr lang="de-DE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508" y="3284984"/>
            <a:ext cx="4283968" cy="328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 marL="350838" indent="-17621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latin typeface="Calibri" pitchFamily="32" charset="0"/>
              </a:rPr>
              <a:t>Standard method for thinning:  wafer bonding of Si to Si-substrate (low </a:t>
            </a:r>
            <a:r>
              <a:rPr lang="en-US" dirty="0" err="1" smtClean="0">
                <a:latin typeface="Calibri" pitchFamily="32" charset="0"/>
              </a:rPr>
              <a:t>ohmic</a:t>
            </a:r>
            <a:r>
              <a:rPr lang="en-US" dirty="0" smtClean="0">
                <a:latin typeface="Calibri" pitchFamily="32" charset="0"/>
              </a:rPr>
              <a:t>)</a:t>
            </a:r>
          </a:p>
          <a:p>
            <a:pPr lvl="1"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Calibri" pitchFamily="32" charset="0"/>
              </a:rPr>
              <a:t>Well known process</a:t>
            </a:r>
          </a:p>
          <a:p>
            <a:pPr lvl="1"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Calibri" pitchFamily="32" charset="0"/>
              </a:rPr>
              <a:t>Relatively expensive</a:t>
            </a: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latin typeface="Calibri" pitchFamily="32" charset="0"/>
              </a:rPr>
              <a:t>New method: deep diffusion</a:t>
            </a:r>
          </a:p>
          <a:p>
            <a:pPr lvl="1"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latin typeface="Calibri" pitchFamily="32" charset="0"/>
              </a:rPr>
              <a:t>Active volume of </a:t>
            </a:r>
            <a:r>
              <a:rPr lang="en-US" dirty="0">
                <a:latin typeface="Calibri" pitchFamily="32" charset="0"/>
              </a:rPr>
              <a:t>a 320</a:t>
            </a:r>
            <a:r>
              <a:rPr lang="en-US" dirty="0">
                <a:latin typeface="DejaVu Sans" charset="0"/>
                <a:cs typeface="DejaVu Sans" charset="0"/>
              </a:rPr>
              <a:t>μ</a:t>
            </a:r>
            <a:r>
              <a:rPr lang="en-US" dirty="0">
                <a:latin typeface="Calibri" pitchFamily="32" charset="0"/>
                <a:cs typeface="DejaVu Sans" charset="0"/>
              </a:rPr>
              <a:t>m</a:t>
            </a:r>
            <a:r>
              <a:rPr lang="en-US" dirty="0">
                <a:latin typeface="Calibri" pitchFamily="32" charset="0"/>
              </a:rPr>
              <a:t> wafer </a:t>
            </a:r>
            <a:r>
              <a:rPr lang="en-US" dirty="0" smtClean="0">
                <a:latin typeface="Calibri" pitchFamily="32" charset="0"/>
              </a:rPr>
              <a:t>reduced by diffusing high doping from the back.</a:t>
            </a:r>
          </a:p>
          <a:p>
            <a:pPr marL="1371600" lvl="3" indent="0">
              <a:lnSpc>
                <a:spcPts val="2113"/>
              </a:lnSpc>
              <a:spcBef>
                <a:spcPts val="600"/>
              </a:spcBef>
            </a:pPr>
            <a:endParaRPr lang="en-US" dirty="0">
              <a:latin typeface="Calibri" pitchFamily="32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572000" cy="343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748" y="1196752"/>
            <a:ext cx="91085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 marL="350838" indent="-17621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latin typeface="Calibri" pitchFamily="32" charset="0"/>
              </a:rPr>
              <a:t>At high irradiation thick sensors not fully </a:t>
            </a:r>
            <a:r>
              <a:rPr lang="en-US" dirty="0" err="1" smtClean="0">
                <a:latin typeface="Calibri" pitchFamily="32" charset="0"/>
              </a:rPr>
              <a:t>depletable</a:t>
            </a:r>
            <a:endParaRPr lang="en-US" dirty="0" smtClean="0">
              <a:latin typeface="Calibri" pitchFamily="32" charset="0"/>
            </a:endParaRPr>
          </a:p>
          <a:p>
            <a:pPr>
              <a:lnSpc>
                <a:spcPts val="2563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latin typeface="Calibri" pitchFamily="32" charset="0"/>
              </a:rPr>
              <a:t>Mean </a:t>
            </a:r>
            <a:r>
              <a:rPr lang="en-US" dirty="0">
                <a:latin typeface="Calibri" pitchFamily="32" charset="0"/>
              </a:rPr>
              <a:t>free </a:t>
            </a:r>
            <a:r>
              <a:rPr lang="en-US" dirty="0" smtClean="0">
                <a:latin typeface="Calibri" pitchFamily="32" charset="0"/>
              </a:rPr>
              <a:t>path of charge carriers severely reduced due to trapping for highly irradiated sensors</a:t>
            </a:r>
          </a:p>
          <a:p>
            <a:pPr marL="0" indent="0">
              <a:lnSpc>
                <a:spcPts val="2563"/>
              </a:lnSpc>
              <a:spcBef>
                <a:spcPts val="600"/>
              </a:spcBef>
            </a:pPr>
            <a:r>
              <a:rPr lang="en-US" dirty="0" smtClean="0">
                <a:latin typeface="Calibri" pitchFamily="32" charset="0"/>
              </a:rPr>
              <a:t>	</a:t>
            </a:r>
            <a:r>
              <a:rPr lang="en-US" dirty="0" smtClean="0">
                <a:latin typeface="Calibri" pitchFamily="32" charset="0"/>
              </a:rPr>
              <a:t>→ </a:t>
            </a:r>
            <a:r>
              <a:rPr lang="en-US" dirty="0" smtClean="0">
                <a:latin typeface="Calibri" pitchFamily="32" charset="0"/>
              </a:rPr>
              <a:t>In thin sensors less charge is trapped and</a:t>
            </a:r>
          </a:p>
          <a:p>
            <a:pPr marL="0" indent="0">
              <a:lnSpc>
                <a:spcPts val="2563"/>
              </a:lnSpc>
              <a:spcBef>
                <a:spcPts val="600"/>
              </a:spcBef>
            </a:pPr>
            <a:r>
              <a:rPr lang="en-US" dirty="0">
                <a:latin typeface="Calibri" pitchFamily="32" charset="0"/>
              </a:rPr>
              <a:t>	</a:t>
            </a:r>
            <a:r>
              <a:rPr lang="en-US" dirty="0" smtClean="0">
                <a:latin typeface="Calibri" pitchFamily="32" charset="0"/>
              </a:rPr>
              <a:t> voltage needed for full depletion is lower.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idx="10"/>
          </p:nvPr>
        </p:nvSpPr>
        <p:spPr>
          <a:xfrm>
            <a:off x="500063" y="6413500"/>
            <a:ext cx="3636962" cy="487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Overview of the HPK-campaign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idx="11"/>
          </p:nvPr>
        </p:nvSpPr>
        <p:spPr>
          <a:xfrm>
            <a:off x="7883525" y="6621463"/>
            <a:ext cx="1127125" cy="244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20/12/11</a:t>
            </a: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 bwMode="auto">
          <a:xfrm flipV="1">
            <a:off x="4987522" y="5301208"/>
            <a:ext cx="0" cy="50405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4318108" y="58052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pn-junction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6478750" y="5301208"/>
            <a:ext cx="0" cy="2880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5559267" y="551723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active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thickness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12950" y="3705906"/>
            <a:ext cx="13126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</a:rPr>
              <a:t>a</a:t>
            </a:r>
            <a:r>
              <a:rPr lang="de-DE" sz="1400" dirty="0" err="1" smtClean="0">
                <a:solidFill>
                  <a:schemeClr val="tx1"/>
                </a:solidFill>
              </a:rPr>
              <a:t>ctive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volume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6974" y="3705906"/>
            <a:ext cx="14774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inactive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volume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V="1">
            <a:off x="8892480" y="5362138"/>
            <a:ext cx="0" cy="44312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7154947" y="580526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physical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thickness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5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erfle\Dropbox\other documents\rd11\fluences_radii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5289"/>
            <a:ext cx="3185116" cy="23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irradiations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47075" cy="2585063"/>
          </a:xfrm>
        </p:spPr>
      </p:pic>
      <p:sp>
        <p:nvSpPr>
          <p:cNvPr id="10" name="Textfeld 9"/>
          <p:cNvSpPr txBox="1"/>
          <p:nvPr/>
        </p:nvSpPr>
        <p:spPr>
          <a:xfrm>
            <a:off x="539551" y="4149080"/>
            <a:ext cx="43909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err="1" smtClean="0">
                <a:solidFill>
                  <a:schemeClr val="tx1"/>
                </a:solidFill>
              </a:rPr>
              <a:t>Pre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qualification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First </a:t>
            </a:r>
            <a:r>
              <a:rPr lang="de-DE" dirty="0" err="1" smtClean="0">
                <a:solidFill>
                  <a:schemeClr val="tx1"/>
                </a:solidFill>
              </a:rPr>
              <a:t>irradiation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Single </a:t>
            </a:r>
            <a:r>
              <a:rPr lang="de-DE" dirty="0" err="1" smtClean="0">
                <a:solidFill>
                  <a:schemeClr val="tx1"/>
                </a:solidFill>
              </a:rPr>
              <a:t>irradiation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qualification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Second </a:t>
            </a:r>
            <a:r>
              <a:rPr lang="de-DE" dirty="0" err="1" smtClean="0">
                <a:solidFill>
                  <a:schemeClr val="tx1"/>
                </a:solidFill>
              </a:rPr>
              <a:t>irradiation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>
                <a:solidFill>
                  <a:schemeClr val="tx1"/>
                </a:solidFill>
              </a:rPr>
              <a:t>Measurements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time </a:t>
            </a:r>
            <a:r>
              <a:rPr lang="de-DE" dirty="0" err="1" smtClean="0">
                <a:solidFill>
                  <a:schemeClr val="tx1"/>
                </a:solidFill>
              </a:rPr>
              <a:t>development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	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defect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dirty="0" err="1" smtClean="0">
                <a:solidFill>
                  <a:schemeClr val="tx1"/>
                </a:solidFill>
              </a:rPr>
              <a:t>annealing</a:t>
            </a:r>
            <a:r>
              <a:rPr lang="de-DE" dirty="0" smtClean="0">
                <a:solidFill>
                  <a:schemeClr val="tx1"/>
                </a:solidFill>
              </a:rPr>
              <a:t>) </a:t>
            </a:r>
            <a:r>
              <a:rPr lang="de-DE" dirty="0" err="1" smtClean="0">
                <a:solidFill>
                  <a:schemeClr val="tx1"/>
                </a:solidFill>
              </a:rPr>
              <a:t>studies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8177828" y="2703492"/>
            <a:ext cx="1500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 smtClean="0">
                <a:solidFill>
                  <a:schemeClr val="tx1"/>
                </a:solidFill>
              </a:rPr>
              <a:t> A. </a:t>
            </a:r>
            <a:r>
              <a:rPr lang="de-DE" sz="800" dirty="0" err="1" smtClean="0">
                <a:solidFill>
                  <a:schemeClr val="tx1"/>
                </a:solidFill>
              </a:rPr>
              <a:t>Dierlamm</a:t>
            </a:r>
            <a:r>
              <a:rPr lang="de-DE" sz="800" dirty="0" smtClean="0">
                <a:solidFill>
                  <a:schemeClr val="tx1"/>
                </a:solidFill>
              </a:rPr>
              <a:t>, KIT</a:t>
            </a:r>
            <a:endParaRPr lang="de-DE" sz="800" dirty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V="1">
            <a:off x="5975179" y="6163647"/>
            <a:ext cx="0" cy="1292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7705908" y="6202396"/>
            <a:ext cx="1330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smtClean="0">
                <a:solidFill>
                  <a:schemeClr val="tx1"/>
                </a:solidFill>
              </a:rPr>
              <a:t>S. Müller, KIT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112166" y="3675507"/>
            <a:ext cx="2509046" cy="36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dirty="0"/>
              <a:t>HL-LHC: L</a:t>
            </a:r>
            <a:r>
              <a:rPr lang="en-US" sz="1600" baseline="-33000" dirty="0"/>
              <a:t>int</a:t>
            </a:r>
            <a:r>
              <a:rPr lang="en-US" sz="1600" dirty="0"/>
              <a:t>=3000 fb</a:t>
            </a:r>
            <a:r>
              <a:rPr lang="en-US" sz="1600" baseline="33000" dirty="0"/>
              <a:t>-1</a:t>
            </a:r>
          </a:p>
        </p:txBody>
      </p:sp>
      <p:cxnSp>
        <p:nvCxnSpPr>
          <p:cNvPr id="27" name="Gerade Verbindung mit Pfeil 26"/>
          <p:cNvCxnSpPr/>
          <p:nvPr/>
        </p:nvCxnSpPr>
        <p:spPr bwMode="auto">
          <a:xfrm flipV="1">
            <a:off x="6091363" y="6163200"/>
            <a:ext cx="0" cy="12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 flipV="1">
            <a:off x="6221128" y="6163200"/>
            <a:ext cx="0" cy="1292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/>
          <p:nvPr/>
        </p:nvCxnSpPr>
        <p:spPr bwMode="auto">
          <a:xfrm flipV="1">
            <a:off x="6341839" y="6163200"/>
            <a:ext cx="0" cy="1292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 flipV="1">
            <a:off x="6834586" y="6163200"/>
            <a:ext cx="0" cy="1292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82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</a:t>
            </a:r>
            <a:r>
              <a:rPr lang="de-DE" dirty="0" err="1" smtClean="0"/>
              <a:t>rradations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47075" cy="4519612"/>
          </a:xfrm>
        </p:spPr>
        <p:txBody>
          <a:bodyPr/>
          <a:lstStyle/>
          <a:p>
            <a:r>
              <a:rPr lang="de-DE" dirty="0" smtClean="0"/>
              <a:t>Neutrons: 1 </a:t>
            </a:r>
            <a:r>
              <a:rPr lang="de-DE" dirty="0" err="1" smtClean="0"/>
              <a:t>MeV</a:t>
            </a:r>
            <a:r>
              <a:rPr lang="de-DE" dirty="0" smtClean="0"/>
              <a:t> (TRIGA </a:t>
            </a:r>
            <a:r>
              <a:rPr lang="de-DE" dirty="0" err="1" smtClean="0"/>
              <a:t>Reactor</a:t>
            </a:r>
            <a:r>
              <a:rPr lang="de-DE" dirty="0" smtClean="0"/>
              <a:t> Ljubljana)</a:t>
            </a:r>
          </a:p>
          <a:p>
            <a:r>
              <a:rPr lang="de-DE" dirty="0" smtClean="0"/>
              <a:t>Protons: 23 </a:t>
            </a:r>
            <a:r>
              <a:rPr lang="de-DE" dirty="0" err="1" smtClean="0"/>
              <a:t>MeV</a:t>
            </a:r>
            <a:r>
              <a:rPr lang="de-DE" dirty="0" smtClean="0"/>
              <a:t> (Karlsruhe </a:t>
            </a:r>
            <a:r>
              <a:rPr lang="de-DE" dirty="0" err="1" smtClean="0"/>
              <a:t>cyclotron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37819"/>
              </p:ext>
            </p:extLst>
          </p:nvPr>
        </p:nvGraphicFramePr>
        <p:xfrm>
          <a:off x="381640" y="4161368"/>
          <a:ext cx="8438832" cy="2219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4451"/>
                <a:gridCol w="2022538"/>
                <a:gridCol w="2139061"/>
                <a:gridCol w="1732598"/>
                <a:gridCol w="1730184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effectLst/>
                        </a:rPr>
                        <a:t>radius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effectLst/>
                        </a:rPr>
                        <a:t>protons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Φ</a:t>
                      </a:r>
                      <a:r>
                        <a:rPr lang="de-DE" baseline="-25000" dirty="0" err="1" smtClean="0">
                          <a:effectLst/>
                        </a:rPr>
                        <a:t>eq</a:t>
                      </a:r>
                      <a:r>
                        <a:rPr lang="de-DE" dirty="0" smtClean="0">
                          <a:effectLst/>
                        </a:rPr>
                        <a:t> [</a:t>
                      </a:r>
                      <a:r>
                        <a:rPr lang="de-DE" baseline="0" dirty="0" smtClean="0">
                          <a:effectLst/>
                        </a:rPr>
                        <a:t>cm</a:t>
                      </a:r>
                      <a:r>
                        <a:rPr lang="de-DE" baseline="30000" dirty="0" smtClean="0">
                          <a:effectLst/>
                        </a:rPr>
                        <a:t>-2</a:t>
                      </a:r>
                      <a:r>
                        <a:rPr lang="de-DE" baseline="0" dirty="0" smtClean="0">
                          <a:effectLst/>
                        </a:rPr>
                        <a:t>]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effectLst/>
                        </a:rPr>
                        <a:t>neutrons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Φ</a:t>
                      </a:r>
                      <a:r>
                        <a:rPr lang="de-DE" baseline="-25000" dirty="0" err="1" smtClean="0">
                          <a:effectLst/>
                        </a:rPr>
                        <a:t>eq</a:t>
                      </a:r>
                      <a:r>
                        <a:rPr lang="de-DE" dirty="0" smtClean="0">
                          <a:effectLst/>
                        </a:rPr>
                        <a:t> [</a:t>
                      </a:r>
                      <a:r>
                        <a:rPr lang="de-DE" baseline="0" dirty="0" smtClean="0">
                          <a:effectLst/>
                        </a:rPr>
                        <a:t>cm</a:t>
                      </a:r>
                      <a:r>
                        <a:rPr lang="de-DE" baseline="30000" dirty="0" smtClean="0">
                          <a:effectLst/>
                        </a:rPr>
                        <a:t>-2</a:t>
                      </a:r>
                      <a:r>
                        <a:rPr lang="de-DE" baseline="0" dirty="0" smtClean="0">
                          <a:effectLst/>
                        </a:rPr>
                        <a:t>]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total </a:t>
                      </a:r>
                      <a:r>
                        <a:rPr lang="el-GR" dirty="0" smtClean="0">
                          <a:effectLst/>
                        </a:rPr>
                        <a:t>Φ</a:t>
                      </a:r>
                      <a:r>
                        <a:rPr lang="de-DE" baseline="-25000" dirty="0" err="1" smtClean="0">
                          <a:effectLst/>
                        </a:rPr>
                        <a:t>eq</a:t>
                      </a:r>
                      <a:r>
                        <a:rPr lang="de-DE" dirty="0" smtClean="0">
                          <a:effectLst/>
                        </a:rPr>
                        <a:t> [</a:t>
                      </a:r>
                      <a:r>
                        <a:rPr lang="de-DE" baseline="0" dirty="0" smtClean="0">
                          <a:effectLst/>
                        </a:rPr>
                        <a:t>cm</a:t>
                      </a:r>
                      <a:r>
                        <a:rPr lang="de-DE" baseline="30000" dirty="0" smtClean="0">
                          <a:effectLst/>
                        </a:rPr>
                        <a:t>-2</a:t>
                      </a:r>
                      <a:r>
                        <a:rPr lang="de-DE" baseline="0" dirty="0" smtClean="0">
                          <a:effectLst/>
                        </a:rPr>
                        <a:t>]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effectLst/>
                        </a:rPr>
                        <a:t>active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r>
                        <a:rPr lang="de-DE" dirty="0" err="1" smtClean="0">
                          <a:effectLst/>
                        </a:rPr>
                        <a:t>thickness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40 cm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3 ∙ 10</a:t>
                      </a:r>
                      <a:r>
                        <a:rPr lang="de-DE" baseline="30000" dirty="0" smtClean="0">
                          <a:effectLst/>
                        </a:rPr>
                        <a:t>14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4 ∙ 10</a:t>
                      </a:r>
                      <a:r>
                        <a:rPr lang="de-DE" baseline="30000" dirty="0" smtClean="0">
                          <a:effectLst/>
                        </a:rPr>
                        <a:t>14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7 ∙ 10</a:t>
                      </a:r>
                      <a:r>
                        <a:rPr lang="de-DE" baseline="30000" dirty="0" smtClean="0">
                          <a:effectLst/>
                        </a:rPr>
                        <a:t>14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effectLst/>
                        </a:rPr>
                        <a:t>≥ 200 μ</a:t>
                      </a:r>
                      <a:r>
                        <a:rPr lang="de-DE" dirty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20 cm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1 ∙ 10</a:t>
                      </a:r>
                      <a:r>
                        <a:rPr lang="de-DE" baseline="30000" dirty="0" smtClean="0">
                          <a:effectLst/>
                        </a:rPr>
                        <a:t>15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5 ∙ 10</a:t>
                      </a:r>
                      <a:r>
                        <a:rPr lang="de-DE" baseline="30000" dirty="0" smtClean="0">
                          <a:effectLst/>
                        </a:rPr>
                        <a:t>14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1.5 ∙ 10</a:t>
                      </a:r>
                      <a:r>
                        <a:rPr lang="de-DE" baseline="30000" dirty="0" smtClean="0">
                          <a:effectLst/>
                        </a:rPr>
                        <a:t>15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effectLst/>
                        </a:rPr>
                        <a:t>≥ 200 μ</a:t>
                      </a:r>
                      <a:r>
                        <a:rPr lang="de-DE" dirty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15 cm</a:t>
                      </a:r>
                      <a:endParaRPr lang="de-DE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1.5 ∙ 10</a:t>
                      </a:r>
                      <a:r>
                        <a:rPr lang="de-DE" baseline="30000" dirty="0" smtClean="0">
                          <a:effectLst/>
                        </a:rPr>
                        <a:t>15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6 ∙ 10</a:t>
                      </a:r>
                      <a:r>
                        <a:rPr lang="de-DE" baseline="30000" dirty="0" smtClean="0">
                          <a:effectLst/>
                        </a:rPr>
                        <a:t>14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2.1 ∙ 10</a:t>
                      </a:r>
                      <a:r>
                        <a:rPr lang="de-DE" baseline="30000" dirty="0" smtClean="0">
                          <a:effectLst/>
                        </a:rPr>
                        <a:t>15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≥ 200 μ</a:t>
                      </a:r>
                      <a:r>
                        <a:rPr lang="de-DE">
                          <a:effectLst/>
                        </a:rPr>
                        <a:t>m</a:t>
                      </a:r>
                      <a:endParaRPr lang="de-DE"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10 cm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3 ∙ 10</a:t>
                      </a:r>
                      <a:r>
                        <a:rPr lang="de-DE" baseline="30000" dirty="0" smtClean="0">
                          <a:effectLst/>
                        </a:rPr>
                        <a:t>15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7 ∙ 10</a:t>
                      </a:r>
                      <a:r>
                        <a:rPr lang="de-DE" baseline="30000" dirty="0" smtClean="0">
                          <a:effectLst/>
                        </a:rPr>
                        <a:t>14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3.7 ∙ 10</a:t>
                      </a:r>
                      <a:r>
                        <a:rPr lang="de-DE" baseline="30000" dirty="0" smtClean="0">
                          <a:effectLst/>
                        </a:rPr>
                        <a:t>15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effectLst/>
                        </a:rPr>
                        <a:t>≤ 200 μ</a:t>
                      </a:r>
                      <a:r>
                        <a:rPr lang="de-DE" dirty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5 cm</a:t>
                      </a:r>
                      <a:endParaRPr lang="de-DE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1.3 ∙ 10</a:t>
                      </a:r>
                      <a:r>
                        <a:rPr lang="de-DE" baseline="30000" dirty="0" smtClean="0">
                          <a:effectLst/>
                        </a:rPr>
                        <a:t>16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1 ∙ 10</a:t>
                      </a:r>
                      <a:r>
                        <a:rPr lang="de-DE" baseline="30000" dirty="0" smtClean="0">
                          <a:effectLst/>
                        </a:rPr>
                        <a:t>15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1.4 ∙ 10</a:t>
                      </a:r>
                      <a:r>
                        <a:rPr lang="de-DE" baseline="30000" dirty="0" smtClean="0">
                          <a:effectLst/>
                        </a:rPr>
                        <a:t>16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effectLst/>
                        </a:rPr>
                        <a:t>&lt; 200 μ</a:t>
                      </a:r>
                      <a:r>
                        <a:rPr lang="de-DE" dirty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Users\erfle\Dropbox\other documents\rd11\fluences_radii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78" y="1365943"/>
            <a:ext cx="3715570" cy="27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 bwMode="auto">
          <a:xfrm flipV="1">
            <a:off x="5505315" y="3931399"/>
            <a:ext cx="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V="1">
            <a:off x="5657715" y="3931399"/>
            <a:ext cx="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 flipV="1">
            <a:off x="5940152" y="3931399"/>
            <a:ext cx="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6516216" y="3933056"/>
            <a:ext cx="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V="1">
            <a:off x="5796136" y="3933056"/>
            <a:ext cx="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llipse 14"/>
          <p:cNvSpPr/>
          <p:nvPr/>
        </p:nvSpPr>
        <p:spPr bwMode="auto">
          <a:xfrm>
            <a:off x="1533768" y="4458714"/>
            <a:ext cx="1426319" cy="494742"/>
          </a:xfrm>
          <a:prstGeom prst="ellipse">
            <a:avLst/>
          </a:prstGeom>
          <a:solidFill>
            <a:srgbClr val="00B8FF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3549992" y="4458714"/>
            <a:ext cx="1426319" cy="494742"/>
          </a:xfrm>
          <a:prstGeom prst="ellipse">
            <a:avLst/>
          </a:prstGeom>
          <a:solidFill>
            <a:srgbClr val="00B8FF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97148" y="3933056"/>
            <a:ext cx="13420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tx1"/>
                </a:solidFill>
              </a:rPr>
              <a:t>courtesy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of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smtClean="0">
                <a:solidFill>
                  <a:schemeClr val="tx1"/>
                </a:solidFill>
              </a:rPr>
              <a:t>S. Müller, KIT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88137" y="1052736"/>
            <a:ext cx="245586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/>
              <a:t>HL-LHC: L</a:t>
            </a:r>
            <a:r>
              <a:rPr lang="en-US" baseline="-33000" dirty="0"/>
              <a:t>int</a:t>
            </a:r>
            <a:r>
              <a:rPr lang="en-US" dirty="0"/>
              <a:t>=3000 fb</a:t>
            </a:r>
            <a:r>
              <a:rPr lang="en-US" baseline="33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0610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Involvement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DESY </a:t>
            </a:r>
            <a:r>
              <a:rPr lang="de-DE" dirty="0" err="1"/>
              <a:t>and</a:t>
            </a:r>
            <a:r>
              <a:rPr lang="de-DE" dirty="0"/>
              <a:t> UHH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Overview of the HPK-campaign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20/12/11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smtClean="0"/>
              <a:t>page  </a:t>
            </a:r>
            <a:fld id="{4DA00DD0-A112-4D57-8807-818F4CE5AEA4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496981"/>
              </p:ext>
            </p:extLst>
          </p:nvPr>
        </p:nvGraphicFramePr>
        <p:xfrm>
          <a:off x="179512" y="1412776"/>
          <a:ext cx="8759611" cy="4521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31187"/>
                <a:gridCol w="642842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/>
                        <a:t>Doris Eckstein,</a:t>
                      </a:r>
                      <a:r>
                        <a:rPr lang="de-DE" sz="1800" b="0" baseline="0" dirty="0" smtClean="0"/>
                        <a:t> DESY</a:t>
                      </a:r>
                      <a:endParaRPr lang="de-DE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err="1" smtClean="0"/>
                        <a:t>Coordination</a:t>
                      </a:r>
                      <a:r>
                        <a:rPr lang="de-DE" sz="1800" b="0" dirty="0" smtClean="0"/>
                        <a:t> </a:t>
                      </a:r>
                      <a:r>
                        <a:rPr lang="de-DE" sz="1800" b="0" dirty="0" err="1" smtClean="0"/>
                        <a:t>of</a:t>
                      </a:r>
                      <a:r>
                        <a:rPr lang="de-DE" sz="1800" b="0" dirty="0" smtClean="0"/>
                        <a:t> </a:t>
                      </a:r>
                      <a:r>
                        <a:rPr lang="de-DE" sz="1800" b="0" dirty="0" err="1" smtClean="0"/>
                        <a:t>diode</a:t>
                      </a:r>
                      <a:r>
                        <a:rPr lang="de-DE" sz="1800" b="0" dirty="0" smtClean="0"/>
                        <a:t> </a:t>
                      </a:r>
                      <a:r>
                        <a:rPr lang="de-DE" sz="1800" b="0" dirty="0" err="1" smtClean="0"/>
                        <a:t>measurements</a:t>
                      </a:r>
                      <a:endParaRPr lang="de-DE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Georg Steinbrück, UHH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800" dirty="0" smtClean="0"/>
                        <a:t>Central European </a:t>
                      </a:r>
                      <a:r>
                        <a:rPr lang="de-DE" sz="1800" dirty="0" err="1" smtClean="0"/>
                        <a:t>Consortium</a:t>
                      </a:r>
                      <a:r>
                        <a:rPr lang="de-DE" sz="1800" dirty="0" smtClean="0"/>
                        <a:t> Project </a:t>
                      </a:r>
                      <a:r>
                        <a:rPr lang="de-DE" sz="1800" dirty="0" err="1" smtClean="0"/>
                        <a:t>leader</a:t>
                      </a:r>
                      <a:endParaRPr lang="de-DE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Joachim </a:t>
                      </a:r>
                      <a:r>
                        <a:rPr lang="de-DE" dirty="0" err="1" smtClean="0"/>
                        <a:t>Erfle</a:t>
                      </a:r>
                      <a:r>
                        <a:rPr lang="de-DE" sz="1800" dirty="0" smtClean="0"/>
                        <a:t>, UHH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IV/CV </a:t>
                      </a:r>
                      <a:r>
                        <a:rPr lang="de-DE" sz="1800" dirty="0" err="1" smtClean="0"/>
                        <a:t>diode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measurements</a:t>
                      </a:r>
                      <a:endParaRPr lang="de-DE" sz="18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Setting </a:t>
                      </a:r>
                      <a:r>
                        <a:rPr lang="de-DE" sz="1800" dirty="0" err="1" smtClean="0"/>
                        <a:t>up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ALiBaVa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station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for</a:t>
                      </a:r>
                      <a:r>
                        <a:rPr lang="de-DE" sz="1800" dirty="0" smtClean="0"/>
                        <a:t> CCE </a:t>
                      </a:r>
                      <a:r>
                        <a:rPr lang="de-DE" sz="1800" dirty="0" err="1" smtClean="0"/>
                        <a:t>measurement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of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strip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sensors</a:t>
                      </a:r>
                      <a:endParaRPr lang="de-DE" sz="18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/>
                        <a:t>Initiating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transfers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dirty="0" err="1" smtClean="0"/>
                        <a:t>tracking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parts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and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checking</a:t>
                      </a:r>
                      <a:r>
                        <a:rPr lang="de-DE" sz="1800" dirty="0" smtClean="0"/>
                        <a:t> DB </a:t>
                      </a:r>
                      <a:r>
                        <a:rPr lang="de-DE" sz="1800" dirty="0" err="1" smtClean="0"/>
                        <a:t>consistency</a:t>
                      </a:r>
                      <a:endParaRPr lang="de-DE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Thomas </a:t>
                      </a:r>
                      <a:r>
                        <a:rPr lang="de-DE" sz="1800" dirty="0" err="1" smtClean="0"/>
                        <a:t>Pöhlsen</a:t>
                      </a:r>
                      <a:r>
                        <a:rPr lang="de-DE" sz="1800" dirty="0" smtClean="0"/>
                        <a:t>, UHH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TCT/CCE </a:t>
                      </a:r>
                      <a:r>
                        <a:rPr lang="de-DE" dirty="0" err="1" smtClean="0"/>
                        <a:t>diode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</a:t>
                      </a:r>
                      <a:r>
                        <a:rPr lang="de-DE" dirty="0" err="1" smtClean="0"/>
                        <a:t>easurements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Alexandra </a:t>
                      </a:r>
                      <a:r>
                        <a:rPr lang="de-DE" dirty="0" err="1" smtClean="0"/>
                        <a:t>Junkes</a:t>
                      </a:r>
                      <a:r>
                        <a:rPr lang="de-DE" sz="1800" dirty="0" smtClean="0"/>
                        <a:t>, UHH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Microscopic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defect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measurements</a:t>
                      </a:r>
                      <a:endParaRPr lang="de-D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IV/CV </a:t>
                      </a:r>
                      <a:r>
                        <a:rPr lang="de-DE" sz="1800" dirty="0" err="1" smtClean="0"/>
                        <a:t>diode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measurements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Peter Buhmann, UHH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Technical </a:t>
                      </a:r>
                      <a:r>
                        <a:rPr lang="de-DE" dirty="0" err="1" smtClean="0"/>
                        <a:t>support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Coralie </a:t>
                      </a:r>
                      <a:r>
                        <a:rPr lang="de-DE" sz="1800" dirty="0" err="1" smtClean="0"/>
                        <a:t>Neubüser</a:t>
                      </a:r>
                      <a:r>
                        <a:rPr lang="de-DE" sz="1800" dirty="0" smtClean="0"/>
                        <a:t>, UHH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IV/CV </a:t>
                      </a:r>
                      <a:r>
                        <a:rPr lang="de-DE" sz="1800" dirty="0" err="1" smtClean="0"/>
                        <a:t>diode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measurements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Christian</a:t>
                      </a:r>
                      <a:r>
                        <a:rPr lang="de-DE" baseline="0" dirty="0" smtClean="0"/>
                        <a:t> Scharf</a:t>
                      </a:r>
                      <a:r>
                        <a:rPr lang="de-DE" sz="1800" dirty="0" smtClean="0"/>
                        <a:t>, UHH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IV/CV </a:t>
                      </a:r>
                      <a:r>
                        <a:rPr lang="de-DE" sz="1800" dirty="0" err="1" smtClean="0"/>
                        <a:t>diode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measurements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Henning </a:t>
                      </a:r>
                      <a:r>
                        <a:rPr lang="de-DE" dirty="0" err="1" smtClean="0"/>
                        <a:t>Wenck</a:t>
                      </a:r>
                      <a:r>
                        <a:rPr lang="de-DE" sz="1800" dirty="0" smtClean="0"/>
                        <a:t>, UHH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IV/CV </a:t>
                      </a:r>
                      <a:r>
                        <a:rPr lang="de-DE" sz="1800" dirty="0" err="1" smtClean="0"/>
                        <a:t>diode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measurements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Evangelos Nagel</a:t>
                      </a:r>
                      <a:r>
                        <a:rPr lang="de-DE" sz="1800" dirty="0" smtClean="0"/>
                        <a:t>, UHH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TCT/CCE </a:t>
                      </a:r>
                      <a:r>
                        <a:rPr lang="de-DE" dirty="0" err="1" smtClean="0"/>
                        <a:t>diode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</a:t>
                      </a:r>
                      <a:r>
                        <a:rPr lang="de-DE" dirty="0" err="1" smtClean="0"/>
                        <a:t>easurements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AR PL UMing HK"/>
        <a:cs typeface="AR PL UMing HK"/>
      </a:majorFont>
      <a:minorFont>
        <a:latin typeface="Calibri"/>
        <a:ea typeface="AR PL UMing HK"/>
        <a:cs typeface="AR PL UMing HK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1741</Words>
  <Application>Microsoft Office PowerPoint</Application>
  <PresentationFormat>Bildschirmpräsentation (4:3)</PresentationFormat>
  <Paragraphs>474</Paragraphs>
  <Slides>27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PowerPoint-Präsentation</vt:lpstr>
      <vt:lpstr>Overview</vt:lpstr>
      <vt:lpstr>Goals of the HKP-campaign</vt:lpstr>
      <vt:lpstr>Wafer overview: HPK-campaign</vt:lpstr>
      <vt:lpstr>Silicon material</vt:lpstr>
      <vt:lpstr>Wafer-Processing (deep diffusion)</vt:lpstr>
      <vt:lpstr>Sequence of Measurements and irradiations</vt:lpstr>
      <vt:lpstr>Irradations</vt:lpstr>
      <vt:lpstr>Involvement of DESY and UHH</vt:lpstr>
      <vt:lpstr>Volume current versus fluence</vt:lpstr>
      <vt:lpstr>Volume current versus fluence: Baby sensors</vt:lpstr>
      <vt:lpstr>Material characteristics of thin FZ: deep diffusion before irradiation</vt:lpstr>
      <vt:lpstr>Neff for different materials / irradiations</vt:lpstr>
      <vt:lpstr>Neff for different materials / irradiations</vt:lpstr>
      <vt:lpstr>Comparison to non-HPK materials</vt:lpstr>
      <vt:lpstr>Time resolved charge collection measurement with TCT shows type inversion</vt:lpstr>
      <vt:lpstr>CCE of diodes, after p@3E14</vt:lpstr>
      <vt:lpstr>Signal of FZ320P baby sensor, after p@3E14</vt:lpstr>
      <vt:lpstr>Some experimental structures</vt:lpstr>
      <vt:lpstr>First results for integrated pitch adapter</vt:lpstr>
      <vt:lpstr>First results for strixel sensors</vt:lpstr>
      <vt:lpstr>Conclusions and outlook</vt:lpstr>
      <vt:lpstr>Backup</vt:lpstr>
      <vt:lpstr>CCE of FZ320 after proton irradiation </vt:lpstr>
      <vt:lpstr>TCT pulses – p-type</vt:lpstr>
      <vt:lpstr>TCT pulses – n-type</vt:lpstr>
      <vt:lpstr>oxygen content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erfle</dc:creator>
  <cp:lastModifiedBy>erfle</cp:lastModifiedBy>
  <cp:revision>251</cp:revision>
  <cp:lastPrinted>2011-11-04T09:15:01Z</cp:lastPrinted>
  <dcterms:created xsi:type="dcterms:W3CDTF">2011-03-23T12:03:26Z</dcterms:created>
  <dcterms:modified xsi:type="dcterms:W3CDTF">2011-12-20T11:04:38Z</dcterms:modified>
</cp:coreProperties>
</file>