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379" r:id="rId2"/>
    <p:sldId id="382" r:id="rId3"/>
    <p:sldId id="381" r:id="rId4"/>
    <p:sldId id="380" r:id="rId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4CEAD2-ED3A-4FA6-8E09-703AD6F0ADAC}" type="datetimeFigureOut">
              <a:rPr lang="de-DE" smtClean="0"/>
              <a:t>11.01.2026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FCAF75-AFC9-461F-BCC9-C9F7040EF42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922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757E8A-5192-979A-FD41-6E7D4A25C8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0ED3D1D4-5BF7-3CA5-D680-C292EE5449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BE04F1FD-E6E3-F4F5-A4C6-8B3346EA59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 defTabSz="914400">
              <a:lnSpc>
                <a:spcPct val="110000"/>
              </a:lnSpc>
              <a:spcBef>
                <a:spcPts val="1199"/>
              </a:spcBef>
              <a:buClr>
                <a:srgbClr val="0271BB"/>
              </a:buClr>
              <a:buFont typeface="Wingdings" charset="2"/>
              <a:buChar char=""/>
            </a:pPr>
            <a:r>
              <a:rPr lang="en-US" sz="1600" b="0" strike="noStrike" spc="-1" dirty="0">
                <a:solidFill>
                  <a:schemeClr val="dk1"/>
                </a:solidFill>
                <a:latin typeface="Arial"/>
              </a:rPr>
              <a:t>Top superconductor sees majority of rf field</a:t>
            </a:r>
            <a:br>
              <a:rPr lang="en-US" sz="1600" b="0" strike="noStrike" spc="-1" dirty="0">
                <a:solidFill>
                  <a:schemeClr val="dk1"/>
                </a:solidFill>
                <a:latin typeface="Arial"/>
              </a:rPr>
            </a:br>
            <a:r>
              <a:rPr lang="en-US" sz="1600" b="1" strike="noStrike" spc="-1" dirty="0">
                <a:solidFill>
                  <a:schemeClr val="dk1"/>
                </a:solidFill>
                <a:latin typeface="Arial"/>
              </a:rPr>
              <a:t>→ </a:t>
            </a:r>
            <a:r>
              <a:rPr lang="en-US" sz="1600" b="1" spc="-1" dirty="0">
                <a:solidFill>
                  <a:schemeClr val="dk1"/>
                </a:solidFill>
                <a:latin typeface="Arial"/>
              </a:rPr>
              <a:t>Surface resistance </a:t>
            </a:r>
            <a:r>
              <a:rPr lang="en-US" sz="1600" b="1" strike="noStrike" spc="-1" dirty="0">
                <a:solidFill>
                  <a:schemeClr val="dk1"/>
                </a:solidFill>
                <a:latin typeface="Arial"/>
              </a:rPr>
              <a:t>improves</a:t>
            </a:r>
            <a:endParaRPr lang="de-DE" sz="1600" b="1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10000"/>
              </a:lnSpc>
              <a:spcBef>
                <a:spcPts val="1199"/>
              </a:spcBef>
              <a:buClr>
                <a:srgbClr val="0271BB"/>
              </a:buClr>
              <a:buFont typeface="Wingdings" charset="2"/>
              <a:buChar char=""/>
            </a:pPr>
            <a:r>
              <a:rPr lang="en-US" sz="1600" spc="-1" dirty="0">
                <a:solidFill>
                  <a:schemeClr val="dk1"/>
                </a:solidFill>
              </a:rPr>
              <a:t>Insulating layer creates more interfaces</a:t>
            </a:r>
            <a:br>
              <a:rPr lang="en-US" sz="1600" spc="-1" dirty="0">
                <a:solidFill>
                  <a:schemeClr val="dk1"/>
                </a:solidFill>
              </a:rPr>
            </a:br>
            <a:r>
              <a:rPr lang="en-US" sz="1600" b="1" strike="noStrike" spc="-1" dirty="0">
                <a:solidFill>
                  <a:schemeClr val="dk1"/>
                </a:solidFill>
                <a:latin typeface="Arial"/>
              </a:rPr>
              <a:t>→ </a:t>
            </a:r>
            <a:r>
              <a:rPr lang="en-US" sz="1600" b="1" spc="-1" dirty="0">
                <a:solidFill>
                  <a:schemeClr val="dk1"/>
                </a:solidFill>
              </a:rPr>
              <a:t>More counter currents</a:t>
            </a:r>
            <a:endParaRPr lang="de-DE" sz="1600" b="1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10000"/>
              </a:lnSpc>
              <a:spcBef>
                <a:spcPts val="1199"/>
              </a:spcBef>
              <a:buClr>
                <a:srgbClr val="0271BB"/>
              </a:buClr>
              <a:buFont typeface="Wingdings" charset="2"/>
              <a:buChar char=""/>
            </a:pPr>
            <a:r>
              <a:rPr lang="en-US" sz="1600" spc="-1" dirty="0">
                <a:solidFill>
                  <a:schemeClr val="dk1"/>
                </a:solidFill>
                <a:latin typeface="Arial"/>
                <a:ea typeface="Noto Sans SC Regular"/>
              </a:rPr>
              <a:t>L</a:t>
            </a:r>
            <a:r>
              <a:rPr lang="en-US" sz="1600" b="0" strike="noStrike" spc="-1" dirty="0">
                <a:solidFill>
                  <a:schemeClr val="dk1"/>
                </a:solidFill>
                <a:latin typeface="Arial"/>
                <a:ea typeface="Noto Sans SC Regular"/>
              </a:rPr>
              <a:t>ayers must be thinner than </a:t>
            </a:r>
            <a:r>
              <a:rPr lang="el-GR" sz="1600" b="0" i="1" strike="noStrike" spc="-1" dirty="0">
                <a:solidFill>
                  <a:schemeClr val="dk1"/>
                </a:solidFill>
                <a:latin typeface="Arial"/>
              </a:rPr>
              <a:t>λ</a:t>
            </a:r>
            <a:r>
              <a:rPr lang="de-DE" sz="1600" b="0" strike="noStrike" spc="-1" baseline="-25000" dirty="0">
                <a:solidFill>
                  <a:schemeClr val="dk1"/>
                </a:solidFill>
                <a:latin typeface="Arial"/>
              </a:rPr>
              <a:t>L</a:t>
            </a:r>
            <a:r>
              <a:rPr lang="en-US" sz="1600" b="0" strike="noStrike" spc="-1" baseline="-25000" dirty="0">
                <a:solidFill>
                  <a:schemeClr val="dk1"/>
                </a:solidFill>
                <a:latin typeface="Arial"/>
              </a:rPr>
              <a:t>,Top</a:t>
            </a:r>
            <a:br>
              <a:rPr lang="en-US" sz="1600" b="0" strike="noStrike" spc="-1" baseline="-25000" dirty="0">
                <a:solidFill>
                  <a:schemeClr val="dk1"/>
                </a:solidFill>
                <a:latin typeface="Arial"/>
              </a:rPr>
            </a:br>
            <a:r>
              <a:rPr lang="en-US" sz="1600" b="1" strike="noStrike" spc="-1" dirty="0">
                <a:solidFill>
                  <a:schemeClr val="dk1"/>
                </a:solidFill>
                <a:latin typeface="Arial"/>
              </a:rPr>
              <a:t>→ </a:t>
            </a:r>
            <a:r>
              <a:rPr lang="de-DE" sz="1600" b="1" spc="-1" dirty="0">
                <a:solidFill>
                  <a:schemeClr val="dk1"/>
                </a:solidFill>
                <a:latin typeface="Arial"/>
                <a:ea typeface="Noto Sans SC Regular"/>
              </a:rPr>
              <a:t>RF </a:t>
            </a:r>
            <a:r>
              <a:rPr lang="de-DE" sz="1600" b="1" spc="-1" dirty="0" err="1">
                <a:solidFill>
                  <a:schemeClr val="dk1"/>
                </a:solidFill>
                <a:latin typeface="Arial"/>
                <a:ea typeface="Noto Sans SC Regular"/>
              </a:rPr>
              <a:t>f</a:t>
            </a:r>
            <a:r>
              <a:rPr lang="de-DE" sz="1600" b="1" strike="noStrike" spc="-1" dirty="0" err="1">
                <a:solidFill>
                  <a:schemeClr val="dk1"/>
                </a:solidFill>
                <a:latin typeface="Arial"/>
                <a:ea typeface="Noto Sans SC Regular"/>
              </a:rPr>
              <a:t>ield</a:t>
            </a:r>
            <a:r>
              <a:rPr lang="de-DE" sz="1600" b="1" strike="noStrike" spc="-1" dirty="0">
                <a:solidFill>
                  <a:schemeClr val="dk1"/>
                </a:solidFill>
                <a:latin typeface="Arial"/>
                <a:ea typeface="Noto Sans SC Regular"/>
              </a:rPr>
              <a:t> </a:t>
            </a:r>
            <a:r>
              <a:rPr lang="de-DE" sz="1600" b="1" strike="noStrike" spc="-1" dirty="0" err="1">
                <a:solidFill>
                  <a:schemeClr val="dk1"/>
                </a:solidFill>
                <a:latin typeface="Arial"/>
                <a:ea typeface="Noto Sans SC Regular"/>
              </a:rPr>
              <a:t>is</a:t>
            </a:r>
            <a:r>
              <a:rPr lang="de-DE" sz="1600" b="1" strike="noStrike" spc="-1" dirty="0">
                <a:solidFill>
                  <a:schemeClr val="dk1"/>
                </a:solidFill>
                <a:latin typeface="Arial"/>
                <a:ea typeface="Noto Sans SC Regular"/>
              </a:rPr>
              <a:t> </a:t>
            </a:r>
            <a:r>
              <a:rPr lang="de-DE" sz="1600" b="1" strike="noStrike" spc="-1" dirty="0" err="1">
                <a:solidFill>
                  <a:schemeClr val="dk1"/>
                </a:solidFill>
                <a:latin typeface="Arial"/>
                <a:ea typeface="Noto Sans SC Regular"/>
              </a:rPr>
              <a:t>affected</a:t>
            </a:r>
            <a:r>
              <a:rPr lang="de-DE" sz="1600" b="1" strike="noStrike" spc="-1" dirty="0">
                <a:solidFill>
                  <a:schemeClr val="dk1"/>
                </a:solidFill>
                <a:latin typeface="Arial"/>
                <a:ea typeface="Noto Sans SC Regular"/>
              </a:rPr>
              <a:t> </a:t>
            </a:r>
            <a:r>
              <a:rPr lang="de-DE" sz="1600" b="1" strike="noStrike" spc="-1" dirty="0" err="1">
                <a:solidFill>
                  <a:schemeClr val="dk1"/>
                </a:solidFill>
                <a:latin typeface="Arial"/>
                <a:ea typeface="Noto Sans SC Regular"/>
              </a:rPr>
              <a:t>by</a:t>
            </a:r>
            <a:r>
              <a:rPr lang="de-DE" sz="1600" b="1" strike="noStrike" spc="-1" dirty="0">
                <a:solidFill>
                  <a:schemeClr val="dk1"/>
                </a:solidFill>
                <a:latin typeface="Arial"/>
                <a:ea typeface="Noto Sans SC Regular"/>
              </a:rPr>
              <a:t> </a:t>
            </a:r>
            <a:r>
              <a:rPr lang="de-DE" sz="1600" b="1" strike="noStrike" spc="-1" dirty="0" err="1">
                <a:solidFill>
                  <a:schemeClr val="dk1"/>
                </a:solidFill>
                <a:latin typeface="Arial"/>
                <a:ea typeface="Noto Sans SC Regular"/>
              </a:rPr>
              <a:t>counter</a:t>
            </a:r>
            <a:r>
              <a:rPr lang="de-DE" sz="1600" b="1" strike="noStrike" spc="-1" dirty="0">
                <a:solidFill>
                  <a:schemeClr val="dk1"/>
                </a:solidFill>
                <a:latin typeface="Arial"/>
                <a:ea typeface="Noto Sans SC Regular"/>
              </a:rPr>
              <a:t> </a:t>
            </a:r>
            <a:r>
              <a:rPr lang="de-DE" sz="1600" b="1" strike="noStrike" spc="-1" dirty="0" err="1">
                <a:solidFill>
                  <a:schemeClr val="dk1"/>
                </a:solidFill>
                <a:latin typeface="Arial"/>
                <a:ea typeface="Noto Sans SC Regular"/>
              </a:rPr>
              <a:t>currents</a:t>
            </a:r>
            <a:endParaRPr lang="de-DE" sz="1600" b="1" strike="noStrike" spc="-1" dirty="0">
              <a:solidFill>
                <a:schemeClr val="dk1"/>
              </a:solidFill>
              <a:latin typeface="Arial"/>
              <a:ea typeface="Noto Sans SC Regular"/>
            </a:endParaRPr>
          </a:p>
          <a:p>
            <a:pPr>
              <a:lnSpc>
                <a:spcPct val="110000"/>
              </a:lnSpc>
              <a:spcBef>
                <a:spcPts val="1199"/>
              </a:spcBef>
              <a:buClr>
                <a:srgbClr val="0271BB"/>
              </a:buClr>
              <a:buFont typeface="Wingdings" charset="2"/>
              <a:buChar char=""/>
            </a:pPr>
            <a:endParaRPr lang="de-DE" sz="1600" b="1" strike="noStrike" spc="-1" baseline="-25000" dirty="0">
              <a:solidFill>
                <a:schemeClr val="dk1"/>
              </a:solidFill>
              <a:latin typeface="Arial"/>
            </a:endParaRPr>
          </a:p>
          <a:p>
            <a:pPr>
              <a:lnSpc>
                <a:spcPct val="110000"/>
              </a:lnSpc>
              <a:spcBef>
                <a:spcPts val="1199"/>
              </a:spcBef>
              <a:buClr>
                <a:srgbClr val="0271BB"/>
              </a:buClr>
              <a:buFont typeface="Wingdings" charset="2"/>
              <a:buChar char=""/>
            </a:pPr>
            <a:endParaRPr lang="de-DE" sz="1600" b="1" strike="noStrike" spc="-1" baseline="-25000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10000"/>
              </a:lnSpc>
              <a:spcBef>
                <a:spcPts val="1199"/>
              </a:spcBef>
              <a:buClr>
                <a:srgbClr val="0271BB"/>
              </a:buClr>
              <a:buFont typeface="Wingdings" charset="2"/>
              <a:buChar char=""/>
            </a:pPr>
            <a:endParaRPr lang="de-DE" sz="1600" b="1" strike="noStrike" spc="-1" baseline="-25000" dirty="0">
              <a:solidFill>
                <a:srgbClr val="000000"/>
              </a:solidFill>
              <a:latin typeface="Calibri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TheSans UHH" panose="020B0502050302020203" pitchFamily="34" charset="0"/>
                <a:ea typeface="+mn-ea"/>
                <a:cs typeface="+mn-cs"/>
              </a:rPr>
              <a:t>❑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TheSans UHH" panose="020B0502050302020203" pitchFamily="34" charset="0"/>
                <a:ea typeface="+mn-ea"/>
                <a:cs typeface="+mn-cs"/>
              </a:rPr>
              <a:t>Superconductor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TheSans UHH" panose="020B0502050302020203" pitchFamily="34" charset="0"/>
                <a:ea typeface="+mn-ea"/>
                <a:cs typeface="+mn-cs"/>
              </a:rPr>
              <a:t> (S)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TheSans UHH" panose="020B0502050302020203" pitchFamily="34" charset="0"/>
                <a:ea typeface="+mn-ea"/>
                <a:cs typeface="+mn-cs"/>
              </a:rPr>
              <a:t>layer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TheSans UHH" panose="020B0502050302020203" pitchFamily="34" charset="0"/>
                <a:ea typeface="+mn-ea"/>
                <a:cs typeface="+mn-cs"/>
              </a:rPr>
              <a:t>: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TheSans UHH" panose="020B0502050302020203" pitchFamily="34" charset="0"/>
                <a:ea typeface="+mn-ea"/>
                <a:cs typeface="+mn-cs"/>
              </a:rPr>
              <a:t>	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TheSans UHH" panose="020B0502050302020203" pitchFamily="34" charset="0"/>
                <a:ea typeface="+mn-ea"/>
                <a:cs typeface="+mn-cs"/>
              </a:rPr>
              <a:t>provide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TheSans UHH" panose="020B0502050302020203" pitchFamily="34" charset="0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TheSans UHH" panose="020B0502050302020203" pitchFamily="34" charset="0"/>
                <a:ea typeface="+mn-ea"/>
                <a:cs typeface="+mn-cs"/>
              </a:rPr>
              <a:t>magnetic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TheSans UHH" panose="020B0502050302020203" pitchFamily="34" charset="0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TheSans UHH" panose="020B0502050302020203" pitchFamily="34" charset="0"/>
                <a:ea typeface="+mn-ea"/>
                <a:cs typeface="+mn-cs"/>
              </a:rPr>
              <a:t>screening</a:t>
            </a:r>
            <a:endParaRPr lang="de-DE" sz="1200" kern="1200" dirty="0">
              <a:solidFill>
                <a:schemeClr val="tx1"/>
              </a:solidFill>
              <a:effectLst/>
              <a:latin typeface="TheSans UHH" panose="020B0502050302020203" pitchFamily="34" charset="0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TheSans UHH" panose="020B0502050302020203" pitchFamily="34" charset="0"/>
                <a:ea typeface="+mn-ea"/>
                <a:cs typeface="+mn-cs"/>
              </a:rPr>
              <a:t>❑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TheSans UHH" panose="020B0502050302020203" pitchFamily="34" charset="0"/>
                <a:ea typeface="+mn-ea"/>
                <a:cs typeface="+mn-cs"/>
              </a:rPr>
              <a:t>Insulator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TheSans UHH" panose="020B0502050302020203" pitchFamily="34" charset="0"/>
                <a:ea typeface="+mn-ea"/>
                <a:cs typeface="+mn-cs"/>
              </a:rPr>
              <a:t> (I)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TheSans UHH" panose="020B0502050302020203" pitchFamily="34" charset="0"/>
                <a:ea typeface="+mn-ea"/>
                <a:cs typeface="+mn-cs"/>
              </a:rPr>
              <a:t>layer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TheSans UHH" panose="020B0502050302020203" pitchFamily="34" charset="0"/>
                <a:ea typeface="+mn-ea"/>
                <a:cs typeface="+mn-cs"/>
              </a:rPr>
              <a:t>: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TheSans UHH" panose="020B0502050302020203" pitchFamily="34" charset="0"/>
                <a:ea typeface="+mn-ea"/>
                <a:cs typeface="+mn-cs"/>
              </a:rPr>
              <a:t>	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TheSans UHH" panose="020B0502050302020203" pitchFamily="34" charset="0"/>
                <a:ea typeface="+mn-ea"/>
                <a:cs typeface="+mn-cs"/>
              </a:rPr>
              <a:t>stabilizes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TheSans UHH" panose="020B0502050302020203" pitchFamily="34" charset="0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TheSans UHH" panose="020B0502050302020203" pitchFamily="34" charset="0"/>
                <a:ea typeface="+mn-ea"/>
                <a:cs typeface="+mn-cs"/>
              </a:rPr>
              <a:t>coating</a:t>
            </a:r>
            <a:endParaRPr lang="de-DE" sz="1200" kern="1200" dirty="0">
              <a:solidFill>
                <a:schemeClr val="tx1"/>
              </a:solidFill>
              <a:effectLst/>
              <a:latin typeface="TheSans UHH" panose="020B0502050302020203" pitchFamily="34" charset="0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TheSans UHH" panose="020B0502050302020203" pitchFamily="34" charset="0"/>
                <a:ea typeface="+mn-ea"/>
                <a:cs typeface="+mn-cs"/>
              </a:rPr>
              <a:t>	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TheSans UHH" panose="020B0502050302020203" pitchFamily="34" charset="0"/>
                <a:ea typeface="+mn-ea"/>
                <a:cs typeface="+mn-cs"/>
              </a:rPr>
              <a:t>prevents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TheSans UHH" panose="020B0502050302020203" pitchFamily="34" charset="0"/>
                <a:ea typeface="+mn-ea"/>
                <a:cs typeface="+mn-cs"/>
              </a:rPr>
              <a:t> global vortex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TheSans UHH" panose="020B0502050302020203" pitchFamily="34" charset="0"/>
                <a:ea typeface="+mn-ea"/>
                <a:cs typeface="+mn-cs"/>
              </a:rPr>
              <a:t>penetration</a:t>
            </a:r>
            <a:endParaRPr lang="de-DE" sz="1600" b="1" strike="noStrike" spc="-1" baseline="-25000" dirty="0">
              <a:solidFill>
                <a:schemeClr val="dk1"/>
              </a:solidFill>
              <a:latin typeface="Arial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1A065B7-2D30-BDBA-BEAD-ED77313761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606240-9D1C-3843-B28E-77756B6151FD}" type="slidenum">
              <a:rPr lang="de-DE" smtClean="0"/>
              <a:pPr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6802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757E8A-5192-979A-FD41-6E7D4A25C8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0ED3D1D4-5BF7-3CA5-D680-C292EE5449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BE04F1FD-E6E3-F4F5-A4C6-8B3346EA59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 defTabSz="914400">
              <a:lnSpc>
                <a:spcPct val="110000"/>
              </a:lnSpc>
              <a:spcBef>
                <a:spcPts val="1199"/>
              </a:spcBef>
              <a:buClr>
                <a:srgbClr val="0271BB"/>
              </a:buClr>
              <a:buFont typeface="Wingdings" charset="2"/>
              <a:buChar char=""/>
            </a:pPr>
            <a:r>
              <a:rPr lang="en-US" sz="1600" b="0" strike="noStrike" spc="-1" dirty="0">
                <a:solidFill>
                  <a:schemeClr val="dk1"/>
                </a:solidFill>
                <a:latin typeface="Arial"/>
              </a:rPr>
              <a:t>Top superconductor sees majority of rf field</a:t>
            </a:r>
            <a:br>
              <a:rPr lang="en-US" sz="1600" b="0" strike="noStrike" spc="-1" dirty="0">
                <a:solidFill>
                  <a:schemeClr val="dk1"/>
                </a:solidFill>
                <a:latin typeface="Arial"/>
              </a:rPr>
            </a:br>
            <a:r>
              <a:rPr lang="en-US" sz="1600" b="1" strike="noStrike" spc="-1" dirty="0">
                <a:solidFill>
                  <a:schemeClr val="dk1"/>
                </a:solidFill>
                <a:latin typeface="Arial"/>
              </a:rPr>
              <a:t>→ </a:t>
            </a:r>
            <a:r>
              <a:rPr lang="en-US" sz="1600" b="1" spc="-1" dirty="0">
                <a:solidFill>
                  <a:schemeClr val="dk1"/>
                </a:solidFill>
                <a:latin typeface="Arial"/>
              </a:rPr>
              <a:t>Surface resistance </a:t>
            </a:r>
            <a:r>
              <a:rPr lang="en-US" sz="1600" b="1" strike="noStrike" spc="-1" dirty="0">
                <a:solidFill>
                  <a:schemeClr val="dk1"/>
                </a:solidFill>
                <a:latin typeface="Arial"/>
              </a:rPr>
              <a:t>improves</a:t>
            </a:r>
            <a:endParaRPr lang="de-DE" sz="1600" b="1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10000"/>
              </a:lnSpc>
              <a:spcBef>
                <a:spcPts val="1199"/>
              </a:spcBef>
              <a:buClr>
                <a:srgbClr val="0271BB"/>
              </a:buClr>
              <a:buFont typeface="Wingdings" charset="2"/>
              <a:buChar char=""/>
            </a:pPr>
            <a:r>
              <a:rPr lang="en-US" sz="1600" spc="-1" dirty="0">
                <a:solidFill>
                  <a:schemeClr val="dk1"/>
                </a:solidFill>
              </a:rPr>
              <a:t>Insulating layer creates more interfaces</a:t>
            </a:r>
            <a:br>
              <a:rPr lang="en-US" sz="1600" spc="-1" dirty="0">
                <a:solidFill>
                  <a:schemeClr val="dk1"/>
                </a:solidFill>
              </a:rPr>
            </a:br>
            <a:r>
              <a:rPr lang="en-US" sz="1600" b="1" strike="noStrike" spc="-1" dirty="0">
                <a:solidFill>
                  <a:schemeClr val="dk1"/>
                </a:solidFill>
                <a:latin typeface="Arial"/>
              </a:rPr>
              <a:t>→ </a:t>
            </a:r>
            <a:r>
              <a:rPr lang="en-US" sz="1600" b="1" spc="-1" dirty="0">
                <a:solidFill>
                  <a:schemeClr val="dk1"/>
                </a:solidFill>
              </a:rPr>
              <a:t>More counter currents</a:t>
            </a:r>
            <a:endParaRPr lang="de-DE" sz="1600" b="1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10000"/>
              </a:lnSpc>
              <a:spcBef>
                <a:spcPts val="1199"/>
              </a:spcBef>
              <a:buClr>
                <a:srgbClr val="0271BB"/>
              </a:buClr>
              <a:buFont typeface="Wingdings" charset="2"/>
              <a:buChar char=""/>
            </a:pPr>
            <a:r>
              <a:rPr lang="en-US" sz="1600" spc="-1" dirty="0">
                <a:solidFill>
                  <a:schemeClr val="dk1"/>
                </a:solidFill>
                <a:latin typeface="Arial"/>
                <a:ea typeface="Noto Sans SC Regular"/>
              </a:rPr>
              <a:t>L</a:t>
            </a:r>
            <a:r>
              <a:rPr lang="en-US" sz="1600" b="0" strike="noStrike" spc="-1" dirty="0">
                <a:solidFill>
                  <a:schemeClr val="dk1"/>
                </a:solidFill>
                <a:latin typeface="Arial"/>
                <a:ea typeface="Noto Sans SC Regular"/>
              </a:rPr>
              <a:t>ayers must be thinner than </a:t>
            </a:r>
            <a:r>
              <a:rPr lang="el-GR" sz="1600" b="0" i="1" strike="noStrike" spc="-1" dirty="0">
                <a:solidFill>
                  <a:schemeClr val="dk1"/>
                </a:solidFill>
                <a:latin typeface="Arial"/>
              </a:rPr>
              <a:t>λ</a:t>
            </a:r>
            <a:r>
              <a:rPr lang="de-DE" sz="1600" b="0" strike="noStrike" spc="-1" baseline="-25000" dirty="0">
                <a:solidFill>
                  <a:schemeClr val="dk1"/>
                </a:solidFill>
                <a:latin typeface="Arial"/>
              </a:rPr>
              <a:t>L</a:t>
            </a:r>
            <a:r>
              <a:rPr lang="en-US" sz="1600" b="0" strike="noStrike" spc="-1" baseline="-25000" dirty="0">
                <a:solidFill>
                  <a:schemeClr val="dk1"/>
                </a:solidFill>
                <a:latin typeface="Arial"/>
              </a:rPr>
              <a:t>,Top</a:t>
            </a:r>
            <a:br>
              <a:rPr lang="en-US" sz="1600" b="0" strike="noStrike" spc="-1" baseline="-25000" dirty="0">
                <a:solidFill>
                  <a:schemeClr val="dk1"/>
                </a:solidFill>
                <a:latin typeface="Arial"/>
              </a:rPr>
            </a:br>
            <a:r>
              <a:rPr lang="en-US" sz="1600" b="1" strike="noStrike" spc="-1" dirty="0">
                <a:solidFill>
                  <a:schemeClr val="dk1"/>
                </a:solidFill>
                <a:latin typeface="Arial"/>
              </a:rPr>
              <a:t>→ </a:t>
            </a:r>
            <a:r>
              <a:rPr lang="de-DE" sz="1600" b="1" spc="-1" dirty="0">
                <a:solidFill>
                  <a:schemeClr val="dk1"/>
                </a:solidFill>
                <a:latin typeface="Arial"/>
                <a:ea typeface="Noto Sans SC Regular"/>
              </a:rPr>
              <a:t>RF </a:t>
            </a:r>
            <a:r>
              <a:rPr lang="de-DE" sz="1600" b="1" spc="-1" dirty="0" err="1">
                <a:solidFill>
                  <a:schemeClr val="dk1"/>
                </a:solidFill>
                <a:latin typeface="Arial"/>
                <a:ea typeface="Noto Sans SC Regular"/>
              </a:rPr>
              <a:t>f</a:t>
            </a:r>
            <a:r>
              <a:rPr lang="de-DE" sz="1600" b="1" strike="noStrike" spc="-1" dirty="0" err="1">
                <a:solidFill>
                  <a:schemeClr val="dk1"/>
                </a:solidFill>
                <a:latin typeface="Arial"/>
                <a:ea typeface="Noto Sans SC Regular"/>
              </a:rPr>
              <a:t>ield</a:t>
            </a:r>
            <a:r>
              <a:rPr lang="de-DE" sz="1600" b="1" strike="noStrike" spc="-1" dirty="0">
                <a:solidFill>
                  <a:schemeClr val="dk1"/>
                </a:solidFill>
                <a:latin typeface="Arial"/>
                <a:ea typeface="Noto Sans SC Regular"/>
              </a:rPr>
              <a:t> </a:t>
            </a:r>
            <a:r>
              <a:rPr lang="de-DE" sz="1600" b="1" strike="noStrike" spc="-1" dirty="0" err="1">
                <a:solidFill>
                  <a:schemeClr val="dk1"/>
                </a:solidFill>
                <a:latin typeface="Arial"/>
                <a:ea typeface="Noto Sans SC Regular"/>
              </a:rPr>
              <a:t>is</a:t>
            </a:r>
            <a:r>
              <a:rPr lang="de-DE" sz="1600" b="1" strike="noStrike" spc="-1" dirty="0">
                <a:solidFill>
                  <a:schemeClr val="dk1"/>
                </a:solidFill>
                <a:latin typeface="Arial"/>
                <a:ea typeface="Noto Sans SC Regular"/>
              </a:rPr>
              <a:t> </a:t>
            </a:r>
            <a:r>
              <a:rPr lang="de-DE" sz="1600" b="1" strike="noStrike" spc="-1" dirty="0" err="1">
                <a:solidFill>
                  <a:schemeClr val="dk1"/>
                </a:solidFill>
                <a:latin typeface="Arial"/>
                <a:ea typeface="Noto Sans SC Regular"/>
              </a:rPr>
              <a:t>affected</a:t>
            </a:r>
            <a:r>
              <a:rPr lang="de-DE" sz="1600" b="1" strike="noStrike" spc="-1" dirty="0">
                <a:solidFill>
                  <a:schemeClr val="dk1"/>
                </a:solidFill>
                <a:latin typeface="Arial"/>
                <a:ea typeface="Noto Sans SC Regular"/>
              </a:rPr>
              <a:t> </a:t>
            </a:r>
            <a:r>
              <a:rPr lang="de-DE" sz="1600" b="1" strike="noStrike" spc="-1" dirty="0" err="1">
                <a:solidFill>
                  <a:schemeClr val="dk1"/>
                </a:solidFill>
                <a:latin typeface="Arial"/>
                <a:ea typeface="Noto Sans SC Regular"/>
              </a:rPr>
              <a:t>by</a:t>
            </a:r>
            <a:r>
              <a:rPr lang="de-DE" sz="1600" b="1" strike="noStrike" spc="-1" dirty="0">
                <a:solidFill>
                  <a:schemeClr val="dk1"/>
                </a:solidFill>
                <a:latin typeface="Arial"/>
                <a:ea typeface="Noto Sans SC Regular"/>
              </a:rPr>
              <a:t> </a:t>
            </a:r>
            <a:r>
              <a:rPr lang="de-DE" sz="1600" b="1" strike="noStrike" spc="-1" dirty="0" err="1">
                <a:solidFill>
                  <a:schemeClr val="dk1"/>
                </a:solidFill>
                <a:latin typeface="Arial"/>
                <a:ea typeface="Noto Sans SC Regular"/>
              </a:rPr>
              <a:t>counter</a:t>
            </a:r>
            <a:r>
              <a:rPr lang="de-DE" sz="1600" b="1" strike="noStrike" spc="-1" dirty="0">
                <a:solidFill>
                  <a:schemeClr val="dk1"/>
                </a:solidFill>
                <a:latin typeface="Arial"/>
                <a:ea typeface="Noto Sans SC Regular"/>
              </a:rPr>
              <a:t> </a:t>
            </a:r>
            <a:r>
              <a:rPr lang="de-DE" sz="1600" b="1" strike="noStrike" spc="-1" dirty="0" err="1">
                <a:solidFill>
                  <a:schemeClr val="dk1"/>
                </a:solidFill>
                <a:latin typeface="Arial"/>
                <a:ea typeface="Noto Sans SC Regular"/>
              </a:rPr>
              <a:t>currents</a:t>
            </a:r>
            <a:endParaRPr lang="de-DE" sz="1600" b="1" strike="noStrike" spc="-1" dirty="0">
              <a:solidFill>
                <a:schemeClr val="dk1"/>
              </a:solidFill>
              <a:latin typeface="Arial"/>
              <a:ea typeface="Noto Sans SC Regular"/>
            </a:endParaRPr>
          </a:p>
          <a:p>
            <a:pPr>
              <a:lnSpc>
                <a:spcPct val="110000"/>
              </a:lnSpc>
              <a:spcBef>
                <a:spcPts val="1199"/>
              </a:spcBef>
              <a:buClr>
                <a:srgbClr val="0271BB"/>
              </a:buClr>
              <a:buFont typeface="Wingdings" charset="2"/>
              <a:buChar char=""/>
            </a:pPr>
            <a:endParaRPr lang="de-DE" sz="1600" b="1" strike="noStrike" spc="-1" baseline="-25000" dirty="0">
              <a:solidFill>
                <a:schemeClr val="dk1"/>
              </a:solidFill>
              <a:latin typeface="Arial"/>
            </a:endParaRPr>
          </a:p>
          <a:p>
            <a:pPr>
              <a:lnSpc>
                <a:spcPct val="110000"/>
              </a:lnSpc>
              <a:spcBef>
                <a:spcPts val="1199"/>
              </a:spcBef>
              <a:buClr>
                <a:srgbClr val="0271BB"/>
              </a:buClr>
              <a:buFont typeface="Wingdings" charset="2"/>
              <a:buChar char=""/>
            </a:pPr>
            <a:endParaRPr lang="de-DE" sz="1600" b="1" strike="noStrike" spc="-1" baseline="-25000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10000"/>
              </a:lnSpc>
              <a:spcBef>
                <a:spcPts val="1199"/>
              </a:spcBef>
              <a:buClr>
                <a:srgbClr val="0271BB"/>
              </a:buClr>
              <a:buFont typeface="Wingdings" charset="2"/>
              <a:buChar char=""/>
            </a:pPr>
            <a:endParaRPr lang="de-DE" sz="1600" b="1" strike="noStrike" spc="-1" baseline="-25000" dirty="0">
              <a:solidFill>
                <a:srgbClr val="000000"/>
              </a:solidFill>
              <a:latin typeface="Calibri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TheSans UHH" panose="020B0502050302020203" pitchFamily="34" charset="0"/>
                <a:ea typeface="+mn-ea"/>
                <a:cs typeface="+mn-cs"/>
              </a:rPr>
              <a:t>❑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TheSans UHH" panose="020B0502050302020203" pitchFamily="34" charset="0"/>
                <a:ea typeface="+mn-ea"/>
                <a:cs typeface="+mn-cs"/>
              </a:rPr>
              <a:t>Superconductor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TheSans UHH" panose="020B0502050302020203" pitchFamily="34" charset="0"/>
                <a:ea typeface="+mn-ea"/>
                <a:cs typeface="+mn-cs"/>
              </a:rPr>
              <a:t> (S)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TheSans UHH" panose="020B0502050302020203" pitchFamily="34" charset="0"/>
                <a:ea typeface="+mn-ea"/>
                <a:cs typeface="+mn-cs"/>
              </a:rPr>
              <a:t>layer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TheSans UHH" panose="020B0502050302020203" pitchFamily="34" charset="0"/>
                <a:ea typeface="+mn-ea"/>
                <a:cs typeface="+mn-cs"/>
              </a:rPr>
              <a:t>: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TheSans UHH" panose="020B0502050302020203" pitchFamily="34" charset="0"/>
                <a:ea typeface="+mn-ea"/>
                <a:cs typeface="+mn-cs"/>
              </a:rPr>
              <a:t>	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TheSans UHH" panose="020B0502050302020203" pitchFamily="34" charset="0"/>
                <a:ea typeface="+mn-ea"/>
                <a:cs typeface="+mn-cs"/>
              </a:rPr>
              <a:t>provide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TheSans UHH" panose="020B0502050302020203" pitchFamily="34" charset="0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TheSans UHH" panose="020B0502050302020203" pitchFamily="34" charset="0"/>
                <a:ea typeface="+mn-ea"/>
                <a:cs typeface="+mn-cs"/>
              </a:rPr>
              <a:t>magnetic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TheSans UHH" panose="020B0502050302020203" pitchFamily="34" charset="0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TheSans UHH" panose="020B0502050302020203" pitchFamily="34" charset="0"/>
                <a:ea typeface="+mn-ea"/>
                <a:cs typeface="+mn-cs"/>
              </a:rPr>
              <a:t>screening</a:t>
            </a:r>
            <a:endParaRPr lang="de-DE" sz="1200" kern="1200" dirty="0">
              <a:solidFill>
                <a:schemeClr val="tx1"/>
              </a:solidFill>
              <a:effectLst/>
              <a:latin typeface="TheSans UHH" panose="020B0502050302020203" pitchFamily="34" charset="0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TheSans UHH" panose="020B0502050302020203" pitchFamily="34" charset="0"/>
                <a:ea typeface="+mn-ea"/>
                <a:cs typeface="+mn-cs"/>
              </a:rPr>
              <a:t>❑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TheSans UHH" panose="020B0502050302020203" pitchFamily="34" charset="0"/>
                <a:ea typeface="+mn-ea"/>
                <a:cs typeface="+mn-cs"/>
              </a:rPr>
              <a:t>Insulator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TheSans UHH" panose="020B0502050302020203" pitchFamily="34" charset="0"/>
                <a:ea typeface="+mn-ea"/>
                <a:cs typeface="+mn-cs"/>
              </a:rPr>
              <a:t> (I)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TheSans UHH" panose="020B0502050302020203" pitchFamily="34" charset="0"/>
                <a:ea typeface="+mn-ea"/>
                <a:cs typeface="+mn-cs"/>
              </a:rPr>
              <a:t>layer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TheSans UHH" panose="020B0502050302020203" pitchFamily="34" charset="0"/>
                <a:ea typeface="+mn-ea"/>
                <a:cs typeface="+mn-cs"/>
              </a:rPr>
              <a:t>: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TheSans UHH" panose="020B0502050302020203" pitchFamily="34" charset="0"/>
                <a:ea typeface="+mn-ea"/>
                <a:cs typeface="+mn-cs"/>
              </a:rPr>
              <a:t>	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TheSans UHH" panose="020B0502050302020203" pitchFamily="34" charset="0"/>
                <a:ea typeface="+mn-ea"/>
                <a:cs typeface="+mn-cs"/>
              </a:rPr>
              <a:t>stabilizes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TheSans UHH" panose="020B0502050302020203" pitchFamily="34" charset="0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TheSans UHH" panose="020B0502050302020203" pitchFamily="34" charset="0"/>
                <a:ea typeface="+mn-ea"/>
                <a:cs typeface="+mn-cs"/>
              </a:rPr>
              <a:t>coating</a:t>
            </a:r>
            <a:endParaRPr lang="de-DE" sz="1200" kern="1200" dirty="0">
              <a:solidFill>
                <a:schemeClr val="tx1"/>
              </a:solidFill>
              <a:effectLst/>
              <a:latin typeface="TheSans UHH" panose="020B0502050302020203" pitchFamily="34" charset="0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TheSans UHH" panose="020B0502050302020203" pitchFamily="34" charset="0"/>
                <a:ea typeface="+mn-ea"/>
                <a:cs typeface="+mn-cs"/>
              </a:rPr>
              <a:t>	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TheSans UHH" panose="020B0502050302020203" pitchFamily="34" charset="0"/>
                <a:ea typeface="+mn-ea"/>
                <a:cs typeface="+mn-cs"/>
              </a:rPr>
              <a:t>prevents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TheSans UHH" panose="020B0502050302020203" pitchFamily="34" charset="0"/>
                <a:ea typeface="+mn-ea"/>
                <a:cs typeface="+mn-cs"/>
              </a:rPr>
              <a:t> global vortex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TheSans UHH" panose="020B0502050302020203" pitchFamily="34" charset="0"/>
                <a:ea typeface="+mn-ea"/>
                <a:cs typeface="+mn-cs"/>
              </a:rPr>
              <a:t>penetration</a:t>
            </a:r>
            <a:endParaRPr lang="de-DE" sz="1600" b="1" strike="noStrike" spc="-1" baseline="-25000" dirty="0">
              <a:solidFill>
                <a:schemeClr val="dk1"/>
              </a:solidFill>
              <a:latin typeface="Arial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1A065B7-2D30-BDBA-BEAD-ED77313761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606240-9D1C-3843-B28E-77756B6151FD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551489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757E8A-5192-979A-FD41-6E7D4A25C8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0ED3D1D4-5BF7-3CA5-D680-C292EE5449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BE04F1FD-E6E3-F4F5-A4C6-8B3346EA59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 defTabSz="914400">
              <a:lnSpc>
                <a:spcPct val="110000"/>
              </a:lnSpc>
              <a:spcBef>
                <a:spcPts val="1199"/>
              </a:spcBef>
              <a:buClr>
                <a:srgbClr val="0271BB"/>
              </a:buClr>
              <a:buFont typeface="Wingdings" charset="2"/>
              <a:buChar char=""/>
            </a:pPr>
            <a:r>
              <a:rPr lang="en-US" sz="1600" b="0" strike="noStrike" spc="-1" dirty="0">
                <a:solidFill>
                  <a:schemeClr val="dk1"/>
                </a:solidFill>
                <a:latin typeface="Arial"/>
              </a:rPr>
              <a:t>Top superconductor sees majority of rf field</a:t>
            </a:r>
            <a:br>
              <a:rPr lang="en-US" sz="1600" b="0" strike="noStrike" spc="-1" dirty="0">
                <a:solidFill>
                  <a:schemeClr val="dk1"/>
                </a:solidFill>
                <a:latin typeface="Arial"/>
              </a:rPr>
            </a:br>
            <a:r>
              <a:rPr lang="en-US" sz="1600" b="1" strike="noStrike" spc="-1" dirty="0">
                <a:solidFill>
                  <a:schemeClr val="dk1"/>
                </a:solidFill>
                <a:latin typeface="Arial"/>
              </a:rPr>
              <a:t>→ </a:t>
            </a:r>
            <a:r>
              <a:rPr lang="en-US" sz="1600" b="1" spc="-1" dirty="0">
                <a:solidFill>
                  <a:schemeClr val="dk1"/>
                </a:solidFill>
                <a:latin typeface="Arial"/>
              </a:rPr>
              <a:t>Surface resistance </a:t>
            </a:r>
            <a:r>
              <a:rPr lang="en-US" sz="1600" b="1" strike="noStrike" spc="-1" dirty="0">
                <a:solidFill>
                  <a:schemeClr val="dk1"/>
                </a:solidFill>
                <a:latin typeface="Arial"/>
              </a:rPr>
              <a:t>improves</a:t>
            </a:r>
            <a:endParaRPr lang="de-DE" sz="1600" b="1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10000"/>
              </a:lnSpc>
              <a:spcBef>
                <a:spcPts val="1199"/>
              </a:spcBef>
              <a:buClr>
                <a:srgbClr val="0271BB"/>
              </a:buClr>
              <a:buFont typeface="Wingdings" charset="2"/>
              <a:buChar char=""/>
            </a:pPr>
            <a:r>
              <a:rPr lang="en-US" sz="1600" spc="-1" dirty="0">
                <a:solidFill>
                  <a:schemeClr val="dk1"/>
                </a:solidFill>
              </a:rPr>
              <a:t>Insulating layer creates more interfaces</a:t>
            </a:r>
            <a:br>
              <a:rPr lang="en-US" sz="1600" spc="-1" dirty="0">
                <a:solidFill>
                  <a:schemeClr val="dk1"/>
                </a:solidFill>
              </a:rPr>
            </a:br>
            <a:r>
              <a:rPr lang="en-US" sz="1600" b="1" strike="noStrike" spc="-1" dirty="0">
                <a:solidFill>
                  <a:schemeClr val="dk1"/>
                </a:solidFill>
                <a:latin typeface="Arial"/>
              </a:rPr>
              <a:t>→ </a:t>
            </a:r>
            <a:r>
              <a:rPr lang="en-US" sz="1600" b="1" spc="-1" dirty="0">
                <a:solidFill>
                  <a:schemeClr val="dk1"/>
                </a:solidFill>
              </a:rPr>
              <a:t>More counter currents</a:t>
            </a:r>
            <a:endParaRPr lang="de-DE" sz="1600" b="1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10000"/>
              </a:lnSpc>
              <a:spcBef>
                <a:spcPts val="1199"/>
              </a:spcBef>
              <a:buClr>
                <a:srgbClr val="0271BB"/>
              </a:buClr>
              <a:buFont typeface="Wingdings" charset="2"/>
              <a:buChar char=""/>
            </a:pPr>
            <a:r>
              <a:rPr lang="en-US" sz="1600" spc="-1" dirty="0">
                <a:solidFill>
                  <a:schemeClr val="dk1"/>
                </a:solidFill>
                <a:latin typeface="Arial"/>
                <a:ea typeface="Noto Sans SC Regular"/>
              </a:rPr>
              <a:t>L</a:t>
            </a:r>
            <a:r>
              <a:rPr lang="en-US" sz="1600" b="0" strike="noStrike" spc="-1" dirty="0">
                <a:solidFill>
                  <a:schemeClr val="dk1"/>
                </a:solidFill>
                <a:latin typeface="Arial"/>
                <a:ea typeface="Noto Sans SC Regular"/>
              </a:rPr>
              <a:t>ayers must be thinner than </a:t>
            </a:r>
            <a:r>
              <a:rPr lang="el-GR" sz="1600" b="0" i="1" strike="noStrike" spc="-1" dirty="0">
                <a:solidFill>
                  <a:schemeClr val="dk1"/>
                </a:solidFill>
                <a:latin typeface="Arial"/>
              </a:rPr>
              <a:t>λ</a:t>
            </a:r>
            <a:r>
              <a:rPr lang="de-DE" sz="1600" b="0" strike="noStrike" spc="-1" baseline="-25000" dirty="0">
                <a:solidFill>
                  <a:schemeClr val="dk1"/>
                </a:solidFill>
                <a:latin typeface="Arial"/>
              </a:rPr>
              <a:t>L</a:t>
            </a:r>
            <a:r>
              <a:rPr lang="en-US" sz="1600" b="0" strike="noStrike" spc="-1" baseline="-25000" dirty="0">
                <a:solidFill>
                  <a:schemeClr val="dk1"/>
                </a:solidFill>
                <a:latin typeface="Arial"/>
              </a:rPr>
              <a:t>,Top</a:t>
            </a:r>
            <a:br>
              <a:rPr lang="en-US" sz="1600" b="0" strike="noStrike" spc="-1" baseline="-25000" dirty="0">
                <a:solidFill>
                  <a:schemeClr val="dk1"/>
                </a:solidFill>
                <a:latin typeface="Arial"/>
              </a:rPr>
            </a:br>
            <a:r>
              <a:rPr lang="en-US" sz="1600" b="1" strike="noStrike" spc="-1" dirty="0">
                <a:solidFill>
                  <a:schemeClr val="dk1"/>
                </a:solidFill>
                <a:latin typeface="Arial"/>
              </a:rPr>
              <a:t>→ </a:t>
            </a:r>
            <a:r>
              <a:rPr lang="de-DE" sz="1600" b="1" spc="-1" dirty="0">
                <a:solidFill>
                  <a:schemeClr val="dk1"/>
                </a:solidFill>
                <a:latin typeface="Arial"/>
                <a:ea typeface="Noto Sans SC Regular"/>
              </a:rPr>
              <a:t>RF </a:t>
            </a:r>
            <a:r>
              <a:rPr lang="de-DE" sz="1600" b="1" spc="-1" dirty="0" err="1">
                <a:solidFill>
                  <a:schemeClr val="dk1"/>
                </a:solidFill>
                <a:latin typeface="Arial"/>
                <a:ea typeface="Noto Sans SC Regular"/>
              </a:rPr>
              <a:t>f</a:t>
            </a:r>
            <a:r>
              <a:rPr lang="de-DE" sz="1600" b="1" strike="noStrike" spc="-1" dirty="0" err="1">
                <a:solidFill>
                  <a:schemeClr val="dk1"/>
                </a:solidFill>
                <a:latin typeface="Arial"/>
                <a:ea typeface="Noto Sans SC Regular"/>
              </a:rPr>
              <a:t>ield</a:t>
            </a:r>
            <a:r>
              <a:rPr lang="de-DE" sz="1600" b="1" strike="noStrike" spc="-1" dirty="0">
                <a:solidFill>
                  <a:schemeClr val="dk1"/>
                </a:solidFill>
                <a:latin typeface="Arial"/>
                <a:ea typeface="Noto Sans SC Regular"/>
              </a:rPr>
              <a:t> </a:t>
            </a:r>
            <a:r>
              <a:rPr lang="de-DE" sz="1600" b="1" strike="noStrike" spc="-1" dirty="0" err="1">
                <a:solidFill>
                  <a:schemeClr val="dk1"/>
                </a:solidFill>
                <a:latin typeface="Arial"/>
                <a:ea typeface="Noto Sans SC Regular"/>
              </a:rPr>
              <a:t>is</a:t>
            </a:r>
            <a:r>
              <a:rPr lang="de-DE" sz="1600" b="1" strike="noStrike" spc="-1" dirty="0">
                <a:solidFill>
                  <a:schemeClr val="dk1"/>
                </a:solidFill>
                <a:latin typeface="Arial"/>
                <a:ea typeface="Noto Sans SC Regular"/>
              </a:rPr>
              <a:t> </a:t>
            </a:r>
            <a:r>
              <a:rPr lang="de-DE" sz="1600" b="1" strike="noStrike" spc="-1" dirty="0" err="1">
                <a:solidFill>
                  <a:schemeClr val="dk1"/>
                </a:solidFill>
                <a:latin typeface="Arial"/>
                <a:ea typeface="Noto Sans SC Regular"/>
              </a:rPr>
              <a:t>affected</a:t>
            </a:r>
            <a:r>
              <a:rPr lang="de-DE" sz="1600" b="1" strike="noStrike" spc="-1" dirty="0">
                <a:solidFill>
                  <a:schemeClr val="dk1"/>
                </a:solidFill>
                <a:latin typeface="Arial"/>
                <a:ea typeface="Noto Sans SC Regular"/>
              </a:rPr>
              <a:t> </a:t>
            </a:r>
            <a:r>
              <a:rPr lang="de-DE" sz="1600" b="1" strike="noStrike" spc="-1" dirty="0" err="1">
                <a:solidFill>
                  <a:schemeClr val="dk1"/>
                </a:solidFill>
                <a:latin typeface="Arial"/>
                <a:ea typeface="Noto Sans SC Regular"/>
              </a:rPr>
              <a:t>by</a:t>
            </a:r>
            <a:r>
              <a:rPr lang="de-DE" sz="1600" b="1" strike="noStrike" spc="-1" dirty="0">
                <a:solidFill>
                  <a:schemeClr val="dk1"/>
                </a:solidFill>
                <a:latin typeface="Arial"/>
                <a:ea typeface="Noto Sans SC Regular"/>
              </a:rPr>
              <a:t> </a:t>
            </a:r>
            <a:r>
              <a:rPr lang="de-DE" sz="1600" b="1" strike="noStrike" spc="-1" dirty="0" err="1">
                <a:solidFill>
                  <a:schemeClr val="dk1"/>
                </a:solidFill>
                <a:latin typeface="Arial"/>
                <a:ea typeface="Noto Sans SC Regular"/>
              </a:rPr>
              <a:t>counter</a:t>
            </a:r>
            <a:r>
              <a:rPr lang="de-DE" sz="1600" b="1" strike="noStrike" spc="-1" dirty="0">
                <a:solidFill>
                  <a:schemeClr val="dk1"/>
                </a:solidFill>
                <a:latin typeface="Arial"/>
                <a:ea typeface="Noto Sans SC Regular"/>
              </a:rPr>
              <a:t> </a:t>
            </a:r>
            <a:r>
              <a:rPr lang="de-DE" sz="1600" b="1" strike="noStrike" spc="-1" dirty="0" err="1">
                <a:solidFill>
                  <a:schemeClr val="dk1"/>
                </a:solidFill>
                <a:latin typeface="Arial"/>
                <a:ea typeface="Noto Sans SC Regular"/>
              </a:rPr>
              <a:t>currents</a:t>
            </a:r>
            <a:endParaRPr lang="de-DE" sz="1600" b="1" strike="noStrike" spc="-1" dirty="0">
              <a:solidFill>
                <a:schemeClr val="dk1"/>
              </a:solidFill>
              <a:latin typeface="Arial"/>
              <a:ea typeface="Noto Sans SC Regular"/>
            </a:endParaRPr>
          </a:p>
          <a:p>
            <a:pPr>
              <a:lnSpc>
                <a:spcPct val="110000"/>
              </a:lnSpc>
              <a:spcBef>
                <a:spcPts val="1199"/>
              </a:spcBef>
              <a:buClr>
                <a:srgbClr val="0271BB"/>
              </a:buClr>
              <a:buFont typeface="Wingdings" charset="2"/>
              <a:buChar char=""/>
            </a:pPr>
            <a:endParaRPr lang="de-DE" sz="1600" b="1" strike="noStrike" spc="-1" baseline="-25000" dirty="0">
              <a:solidFill>
                <a:schemeClr val="dk1"/>
              </a:solidFill>
              <a:latin typeface="Arial"/>
            </a:endParaRPr>
          </a:p>
          <a:p>
            <a:pPr>
              <a:lnSpc>
                <a:spcPct val="110000"/>
              </a:lnSpc>
              <a:spcBef>
                <a:spcPts val="1199"/>
              </a:spcBef>
              <a:buClr>
                <a:srgbClr val="0271BB"/>
              </a:buClr>
              <a:buFont typeface="Wingdings" charset="2"/>
              <a:buChar char=""/>
            </a:pPr>
            <a:endParaRPr lang="de-DE" sz="1600" b="1" strike="noStrike" spc="-1" baseline="-25000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10000"/>
              </a:lnSpc>
              <a:spcBef>
                <a:spcPts val="1199"/>
              </a:spcBef>
              <a:buClr>
                <a:srgbClr val="0271BB"/>
              </a:buClr>
              <a:buFont typeface="Wingdings" charset="2"/>
              <a:buChar char=""/>
            </a:pPr>
            <a:endParaRPr lang="de-DE" sz="1600" b="1" strike="noStrike" spc="-1" baseline="-25000" dirty="0">
              <a:solidFill>
                <a:srgbClr val="000000"/>
              </a:solidFill>
              <a:latin typeface="Calibri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TheSans UHH" panose="020B0502050302020203" pitchFamily="34" charset="0"/>
                <a:ea typeface="+mn-ea"/>
                <a:cs typeface="+mn-cs"/>
              </a:rPr>
              <a:t>❑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TheSans UHH" panose="020B0502050302020203" pitchFamily="34" charset="0"/>
                <a:ea typeface="+mn-ea"/>
                <a:cs typeface="+mn-cs"/>
              </a:rPr>
              <a:t>Superconductor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TheSans UHH" panose="020B0502050302020203" pitchFamily="34" charset="0"/>
                <a:ea typeface="+mn-ea"/>
                <a:cs typeface="+mn-cs"/>
              </a:rPr>
              <a:t> (S)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TheSans UHH" panose="020B0502050302020203" pitchFamily="34" charset="0"/>
                <a:ea typeface="+mn-ea"/>
                <a:cs typeface="+mn-cs"/>
              </a:rPr>
              <a:t>layer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TheSans UHH" panose="020B0502050302020203" pitchFamily="34" charset="0"/>
                <a:ea typeface="+mn-ea"/>
                <a:cs typeface="+mn-cs"/>
              </a:rPr>
              <a:t>: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TheSans UHH" panose="020B0502050302020203" pitchFamily="34" charset="0"/>
                <a:ea typeface="+mn-ea"/>
                <a:cs typeface="+mn-cs"/>
              </a:rPr>
              <a:t>	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TheSans UHH" panose="020B0502050302020203" pitchFamily="34" charset="0"/>
                <a:ea typeface="+mn-ea"/>
                <a:cs typeface="+mn-cs"/>
              </a:rPr>
              <a:t>provide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TheSans UHH" panose="020B0502050302020203" pitchFamily="34" charset="0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TheSans UHH" panose="020B0502050302020203" pitchFamily="34" charset="0"/>
                <a:ea typeface="+mn-ea"/>
                <a:cs typeface="+mn-cs"/>
              </a:rPr>
              <a:t>magnetic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TheSans UHH" panose="020B0502050302020203" pitchFamily="34" charset="0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TheSans UHH" panose="020B0502050302020203" pitchFamily="34" charset="0"/>
                <a:ea typeface="+mn-ea"/>
                <a:cs typeface="+mn-cs"/>
              </a:rPr>
              <a:t>screening</a:t>
            </a:r>
            <a:endParaRPr lang="de-DE" sz="1200" kern="1200" dirty="0">
              <a:solidFill>
                <a:schemeClr val="tx1"/>
              </a:solidFill>
              <a:effectLst/>
              <a:latin typeface="TheSans UHH" panose="020B0502050302020203" pitchFamily="34" charset="0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TheSans UHH" panose="020B0502050302020203" pitchFamily="34" charset="0"/>
                <a:ea typeface="+mn-ea"/>
                <a:cs typeface="+mn-cs"/>
              </a:rPr>
              <a:t>❑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TheSans UHH" panose="020B0502050302020203" pitchFamily="34" charset="0"/>
                <a:ea typeface="+mn-ea"/>
                <a:cs typeface="+mn-cs"/>
              </a:rPr>
              <a:t>Insulator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TheSans UHH" panose="020B0502050302020203" pitchFamily="34" charset="0"/>
                <a:ea typeface="+mn-ea"/>
                <a:cs typeface="+mn-cs"/>
              </a:rPr>
              <a:t> (I)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TheSans UHH" panose="020B0502050302020203" pitchFamily="34" charset="0"/>
                <a:ea typeface="+mn-ea"/>
                <a:cs typeface="+mn-cs"/>
              </a:rPr>
              <a:t>layer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TheSans UHH" panose="020B0502050302020203" pitchFamily="34" charset="0"/>
                <a:ea typeface="+mn-ea"/>
                <a:cs typeface="+mn-cs"/>
              </a:rPr>
              <a:t>: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TheSans UHH" panose="020B0502050302020203" pitchFamily="34" charset="0"/>
                <a:ea typeface="+mn-ea"/>
                <a:cs typeface="+mn-cs"/>
              </a:rPr>
              <a:t>	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TheSans UHH" panose="020B0502050302020203" pitchFamily="34" charset="0"/>
                <a:ea typeface="+mn-ea"/>
                <a:cs typeface="+mn-cs"/>
              </a:rPr>
              <a:t>stabilizes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TheSans UHH" panose="020B0502050302020203" pitchFamily="34" charset="0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TheSans UHH" panose="020B0502050302020203" pitchFamily="34" charset="0"/>
                <a:ea typeface="+mn-ea"/>
                <a:cs typeface="+mn-cs"/>
              </a:rPr>
              <a:t>coating</a:t>
            </a:r>
            <a:endParaRPr lang="de-DE" sz="1200" kern="1200" dirty="0">
              <a:solidFill>
                <a:schemeClr val="tx1"/>
              </a:solidFill>
              <a:effectLst/>
              <a:latin typeface="TheSans UHH" panose="020B0502050302020203" pitchFamily="34" charset="0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TheSans UHH" panose="020B0502050302020203" pitchFamily="34" charset="0"/>
                <a:ea typeface="+mn-ea"/>
                <a:cs typeface="+mn-cs"/>
              </a:rPr>
              <a:t>	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TheSans UHH" panose="020B0502050302020203" pitchFamily="34" charset="0"/>
                <a:ea typeface="+mn-ea"/>
                <a:cs typeface="+mn-cs"/>
              </a:rPr>
              <a:t>prevents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TheSans UHH" panose="020B0502050302020203" pitchFamily="34" charset="0"/>
                <a:ea typeface="+mn-ea"/>
                <a:cs typeface="+mn-cs"/>
              </a:rPr>
              <a:t> global vortex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TheSans UHH" panose="020B0502050302020203" pitchFamily="34" charset="0"/>
                <a:ea typeface="+mn-ea"/>
                <a:cs typeface="+mn-cs"/>
              </a:rPr>
              <a:t>penetration</a:t>
            </a:r>
            <a:endParaRPr lang="de-DE" sz="1600" b="1" strike="noStrike" spc="-1" baseline="-25000" dirty="0">
              <a:solidFill>
                <a:schemeClr val="dk1"/>
              </a:solidFill>
              <a:latin typeface="Arial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1A065B7-2D30-BDBA-BEAD-ED77313761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606240-9D1C-3843-B28E-77756B6151FD}" type="slidenum">
              <a:rPr lang="de-DE" smtClean="0"/>
              <a:pPr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9185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1C419-AE0C-73F3-4871-7C51A8B565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1093BF-89AD-69E2-BEA0-228CCECC92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890C51-F653-BBBD-FCFC-A8FB59578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D1083-2428-4204-87B2-E441CB7CEF5C}" type="datetimeFigureOut">
              <a:rPr lang="de-DE" smtClean="0"/>
              <a:t>11.01.2026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033DEA-29B7-8534-1D86-97B695427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15A74B-4287-C4DB-7E77-CC3A0E3BD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15BA8-6914-4648-9B81-CE2CB31212A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1904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69D7C-65F0-7595-E861-21DFBDA04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55A107-A8A9-2339-EB2C-01ADF7E0D9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E2B710-AA79-891F-013E-F37ACA3D1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D1083-2428-4204-87B2-E441CB7CEF5C}" type="datetimeFigureOut">
              <a:rPr lang="de-DE" smtClean="0"/>
              <a:t>11.01.2026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2A9547-B862-300D-5C0C-893B98659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251275-EE4E-2E35-2747-B05B3D64A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15BA8-6914-4648-9B81-CE2CB31212A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887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915B4B-D424-CC88-5911-1ED7780425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5F5C5C-8696-A784-5DD4-08F277A75E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E84196-C10D-F44B-3EE9-CC5BE2554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D1083-2428-4204-87B2-E441CB7CEF5C}" type="datetimeFigureOut">
              <a:rPr lang="de-DE" smtClean="0"/>
              <a:t>11.01.2026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AD935F-3C59-D664-04BE-0DB62A856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476355-16BE-E00E-C16C-2B8171489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15BA8-6914-4648-9B81-CE2CB31212A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98450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a_Headline_und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erade Verbindung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1124744"/>
            <a:ext cx="12192000" cy="0"/>
          </a:xfrm>
          <a:prstGeom prst="line">
            <a:avLst/>
          </a:prstGeom>
          <a:ln w="25400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itel 1">
            <a:extLst>
              <a:ext uri="{FF2B5EF4-FFF2-40B4-BE49-F238E27FC236}">
                <a16:creationId xmlns:a16="http://schemas.microsoft.com/office/drawing/2014/main" id="{853C8E57-9E26-F24E-A712-1E94C05C3C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35629" y="452901"/>
            <a:ext cx="9217023" cy="671843"/>
          </a:xfrm>
          <a:prstGeom prst="rect">
            <a:avLst/>
          </a:prstGeom>
        </p:spPr>
        <p:txBody>
          <a:bodyPr/>
          <a:lstStyle>
            <a:lvl1pPr marL="0" marR="0" indent="0" algn="r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67" b="1" i="0">
                <a:solidFill>
                  <a:schemeClr val="tx1"/>
                </a:solidFill>
                <a:latin typeface="TheSans UHH" panose="020B0502050302020203" pitchFamily="34" charset="0"/>
                <a:cs typeface="TheSans UHH" panose="020B0502050302020203" pitchFamily="34" charset="0"/>
              </a:defRPr>
            </a:lvl1pPr>
          </a:lstStyle>
          <a:p>
            <a:r>
              <a:rPr lang="de-DE" dirty="0"/>
              <a:t>Hier steht die Folien-Überschrift</a:t>
            </a:r>
          </a:p>
        </p:txBody>
      </p:sp>
      <p:sp>
        <p:nvSpPr>
          <p:cNvPr id="8" name="Textplatzhalter 9"/>
          <p:cNvSpPr>
            <a:spLocks noGrp="1"/>
          </p:cNvSpPr>
          <p:nvPr>
            <p:ph type="body" sz="quarter" idx="14"/>
          </p:nvPr>
        </p:nvSpPr>
        <p:spPr>
          <a:xfrm>
            <a:off x="286359" y="1412791"/>
            <a:ext cx="11666292" cy="48005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667">
                <a:latin typeface="TheSans UHH" panose="020B0502050302020203" pitchFamily="34" charset="0"/>
              </a:defRPr>
            </a:lvl1pPr>
            <a:lvl2pPr>
              <a:defRPr sz="3467">
                <a:latin typeface="TheSans UHH Bold Caps"/>
              </a:defRPr>
            </a:lvl2pPr>
            <a:lvl3pPr>
              <a:defRPr sz="3467">
                <a:latin typeface="TheSans UHH Bold Caps"/>
              </a:defRPr>
            </a:lvl3pPr>
            <a:lvl4pPr>
              <a:defRPr sz="3467">
                <a:latin typeface="TheSans UHH Bold Caps"/>
              </a:defRPr>
            </a:lvl4pPr>
            <a:lvl5pPr>
              <a:defRPr sz="3467">
                <a:latin typeface="TheSans UHH Bold Caps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" name="Datumsplatzhalter 3">
            <a:extLst>
              <a:ext uri="{FF2B5EF4-FFF2-40B4-BE49-F238E27FC236}">
                <a16:creationId xmlns:a16="http://schemas.microsoft.com/office/drawing/2014/main" id="{6E6BE4AB-CCD8-723F-27F7-68DCFAA9C3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31372" y="6548252"/>
            <a:ext cx="2844800" cy="365125"/>
          </a:xfrm>
          <a:prstGeom prst="rect">
            <a:avLst/>
          </a:prstGeom>
        </p:spPr>
        <p:txBody>
          <a:bodyPr vert="horz" lIns="0" tIns="45720" rIns="90000" bIns="45720" rtlCol="0" anchor="ctr"/>
          <a:lstStyle>
            <a:lvl1pPr algn="l">
              <a:defRPr sz="1600">
                <a:solidFill>
                  <a:schemeClr val="tx1"/>
                </a:solidFill>
                <a:latin typeface="TheSans UHH" panose="020B0502050302020203" pitchFamily="34" charset="0"/>
              </a:defRPr>
            </a:lvl1pPr>
          </a:lstStyle>
          <a:p>
            <a:r>
              <a:rPr lang="de-DE"/>
              <a:t>12 January 2026</a:t>
            </a:r>
            <a:endParaRPr lang="de-DE" dirty="0"/>
          </a:p>
        </p:txBody>
      </p:sp>
      <p:sp>
        <p:nvSpPr>
          <p:cNvPr id="3" name="Fußzeilenplatzhalter 4">
            <a:extLst>
              <a:ext uri="{FF2B5EF4-FFF2-40B4-BE49-F238E27FC236}">
                <a16:creationId xmlns:a16="http://schemas.microsoft.com/office/drawing/2014/main" id="{557F65F8-9F38-643A-211A-7691D40709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99722" y="6548252"/>
            <a:ext cx="57133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/>
                </a:solidFill>
                <a:latin typeface="TheSans UHH" panose="020B0502050302020203" pitchFamily="34" charset="0"/>
              </a:defRPr>
            </a:lvl1pPr>
          </a:lstStyle>
          <a:p>
            <a:r>
              <a:rPr lang="de-DE"/>
              <a:t>SESAME Kick Off – Lea Preece – Beyond Bulk Niobium R&amp;D</a:t>
            </a:r>
            <a:endParaRPr lang="de-DE" dirty="0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6DD4AE1D-CCAD-D13C-C0E1-96DD8CB339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840416" y="6548252"/>
            <a:ext cx="1824201" cy="365125"/>
          </a:xfrm>
          <a:prstGeom prst="rect">
            <a:avLst/>
          </a:prstGeom>
        </p:spPr>
        <p:txBody>
          <a:bodyPr vert="horz" lIns="91440" tIns="46800" rIns="0" bIns="45720" rtlCol="0" anchor="ctr"/>
          <a:lstStyle>
            <a:lvl1pPr algn="r">
              <a:defRPr sz="1600">
                <a:solidFill>
                  <a:schemeClr val="tx1"/>
                </a:solidFill>
                <a:latin typeface="TheSans UHH" panose="020B0502050302020203" pitchFamily="34" charset="0"/>
              </a:defRPr>
            </a:lvl1pPr>
          </a:lstStyle>
          <a:p>
            <a:fld id="{3E01A2B2-10AD-754B-9B4C-E5B6FED423D0}" type="slidenum">
              <a:rPr lang="de-DE" smtClean="0"/>
              <a:pPr/>
              <a:t>‹#›</a:t>
            </a:fld>
            <a:endParaRPr lang="de-DE" dirty="0"/>
          </a:p>
        </p:txBody>
      </p:sp>
      <p:cxnSp>
        <p:nvCxnSpPr>
          <p:cNvPr id="10" name="Gerade Verbindung 9">
            <a:extLst>
              <a:ext uri="{FF2B5EF4-FFF2-40B4-BE49-F238E27FC236}">
                <a16:creationId xmlns:a16="http://schemas.microsoft.com/office/drawing/2014/main" id="{549043EF-412F-E7B4-6297-98BF9851DD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6548252"/>
            <a:ext cx="12192000" cy="0"/>
          </a:xfrm>
          <a:prstGeom prst="line">
            <a:avLst/>
          </a:prstGeom>
          <a:noFill/>
          <a:ln w="3175" cap="flat" cmpd="sng" algn="ctr">
            <a:solidFill>
              <a:schemeClr val="tx1"/>
            </a:soli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1175612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91A1A-5ED2-7797-A091-3127ADE54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4ADDA6-0733-DE08-222B-4FB02A2303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CF4573-62F9-2EEA-3522-30ED674BD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D1083-2428-4204-87B2-E441CB7CEF5C}" type="datetimeFigureOut">
              <a:rPr lang="de-DE" smtClean="0"/>
              <a:t>11.01.2026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E12241-C974-3664-0FB0-1B1022735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B08C49-C62E-5810-CEBF-5ABF01363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15BA8-6914-4648-9B81-CE2CB31212A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7743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3AAA1-D804-7289-CACB-7F23B6485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525860-096F-F7DA-C25C-CADBE27CF6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F9EE20-41ED-3E4C-5E7F-2949F5B86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D1083-2428-4204-87B2-E441CB7CEF5C}" type="datetimeFigureOut">
              <a:rPr lang="de-DE" smtClean="0"/>
              <a:t>11.01.2026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C1F0CD-5BC3-2203-3EA6-A4DB9F2A4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56A1BB-A58D-7514-CEE8-7FC4ABBD1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15BA8-6914-4648-9B81-CE2CB31212A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1775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60046-2FF3-3F7B-FB0D-0E3D0CE1B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413E48-9C4E-1735-AAAE-AAFDCB3B88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D44070-9433-1662-7C92-C745B38F3E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7469BD-FB1C-3062-079E-3EC9276EA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D1083-2428-4204-87B2-E441CB7CEF5C}" type="datetimeFigureOut">
              <a:rPr lang="de-DE" smtClean="0"/>
              <a:t>11.01.2026</a:t>
            </a:fld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14537A-46B7-F735-8226-AA4306A51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991018-9609-AA6F-B5B1-4D6D879EC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15BA8-6914-4648-9B81-CE2CB31212A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6164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F071F-F0D8-94CB-3211-6C2E75DC8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91C7AB-10A9-40B5-742B-52BFB5AEAD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4C4FB2-4D59-6E9D-A916-D6A43ECD85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04D326-CF1B-06E0-9376-578381D6BF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24856BC-A54F-FEE8-62E3-0C539D827B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9C55C4B-D488-082C-19D3-205E16911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D1083-2428-4204-87B2-E441CB7CEF5C}" type="datetimeFigureOut">
              <a:rPr lang="de-DE" smtClean="0"/>
              <a:t>11.01.2026</a:t>
            </a:fld>
            <a:endParaRPr lang="de-D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58EE2C-893E-6503-7DA2-C6E1BE795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5CE003-FCD3-33D3-28D4-3167C069D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15BA8-6914-4648-9B81-CE2CB31212A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2763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BBB2E-292D-CB18-4F24-94403D7D4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2A6EE4-E667-E6E3-6232-7E7CBBBF9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D1083-2428-4204-87B2-E441CB7CEF5C}" type="datetimeFigureOut">
              <a:rPr lang="de-DE" smtClean="0"/>
              <a:t>11.01.2026</a:t>
            </a:fld>
            <a:endParaRPr lang="de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CE9C4C-A477-E043-9208-5154F4B36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B7B8AC-47B0-830B-E1D7-7EE0581D4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15BA8-6914-4648-9B81-CE2CB31212A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6176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623737-71B5-0150-F900-9E0B50C82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D1083-2428-4204-87B2-E441CB7CEF5C}" type="datetimeFigureOut">
              <a:rPr lang="de-DE" smtClean="0"/>
              <a:t>11.01.2026</a:t>
            </a:fld>
            <a:endParaRPr lang="de-D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C4719E-9087-BD2D-C6D4-146A63805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3D7C71-9895-84CB-4581-ED3B48DA9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15BA8-6914-4648-9B81-CE2CB31212A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9344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699BF-C385-2260-C68A-5410C5358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FD4CF2-CBE1-98E9-14FC-05E22F70C1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92C80F-79A2-0C06-14F9-99EC89DED0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0AA334-F7DD-2BCC-2337-E85098471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D1083-2428-4204-87B2-E441CB7CEF5C}" type="datetimeFigureOut">
              <a:rPr lang="de-DE" smtClean="0"/>
              <a:t>11.01.2026</a:t>
            </a:fld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05ACAC-E9E7-3CCE-BEF8-FB1BB879C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1D285F-0F9A-AB18-5C11-49CA04046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15BA8-6914-4648-9B81-CE2CB31212A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0847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CDE1B-5F19-E297-DC06-6AA0A380E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FF1C11-4FC4-2A66-144E-C74F231BA2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21B179-75C3-57C1-6F3B-9951BB076A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21B045-AF8E-8AAD-0C32-852C1104F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D1083-2428-4204-87B2-E441CB7CEF5C}" type="datetimeFigureOut">
              <a:rPr lang="de-DE" smtClean="0"/>
              <a:t>11.01.2026</a:t>
            </a:fld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796FA9-5865-AA83-38DD-A56566922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DDD315-EB68-5A11-0BDE-83387A62F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15BA8-6914-4648-9B81-CE2CB31212A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9045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D98793C-DD87-60D2-F273-9254B110D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D0EA3C-2EF7-5A38-B52C-068F6CF3D5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789403-1C95-CBAD-7838-0BAF96DAC0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A0D1083-2428-4204-87B2-E441CB7CEF5C}" type="datetimeFigureOut">
              <a:rPr lang="de-DE" smtClean="0"/>
              <a:t>11.01.2026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17A19D-CB96-C137-F389-2CDDF74DBE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D23B04-9068-0EEA-D29E-FDDE1C3C1E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3E15BA8-6914-4648-9B81-CE2CB31212A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6876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2D1676-57A3-3834-BCB3-67077550B4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B29D08-C2CB-4906-535F-974C9B5E6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52901"/>
            <a:ext cx="9217023" cy="671843"/>
          </a:xfrm>
        </p:spPr>
        <p:txBody>
          <a:bodyPr/>
          <a:lstStyle/>
          <a:p>
            <a:pPr algn="l"/>
            <a:r>
              <a:rPr lang="de-DE" dirty="0"/>
              <a:t>Welcome </a:t>
            </a:r>
            <a:r>
              <a:rPr lang="de-DE" dirty="0" err="1"/>
              <a:t>to</a:t>
            </a:r>
            <a:r>
              <a:rPr lang="de-DE" dirty="0"/>
              <a:t> Hamburg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71D7A33-FD02-A883-6DDC-49B944A672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E01A2B2-10AD-754B-9B4C-E5B6FED423D0}" type="slidenum">
              <a:rPr lang="de-DE" smtClean="0"/>
              <a:pPr/>
              <a:t>1</a:t>
            </a:fld>
            <a:endParaRPr lang="de-DE" dirty="0"/>
          </a:p>
        </p:txBody>
      </p:sp>
      <p:sp>
        <p:nvSpPr>
          <p:cNvPr id="35" name="Freihandform 34">
            <a:extLst>
              <a:ext uri="{FF2B5EF4-FFF2-40B4-BE49-F238E27FC236}">
                <a16:creationId xmlns:a16="http://schemas.microsoft.com/office/drawing/2014/main" id="{38B7CF57-EB96-1C3E-45E4-87516607E7D0}"/>
              </a:ext>
            </a:extLst>
          </p:cNvPr>
          <p:cNvSpPr/>
          <p:nvPr/>
        </p:nvSpPr>
        <p:spPr>
          <a:xfrm>
            <a:off x="9383672" y="2817353"/>
            <a:ext cx="2235200" cy="1302756"/>
          </a:xfrm>
          <a:custGeom>
            <a:avLst/>
            <a:gdLst>
              <a:gd name="connsiteX0" fmla="*/ 0 w 1676400"/>
              <a:gd name="connsiteY0" fmla="*/ 0 h 977067"/>
              <a:gd name="connsiteX1" fmla="*/ 58615 w 1676400"/>
              <a:gd name="connsiteY1" fmla="*/ 238369 h 977067"/>
              <a:gd name="connsiteX2" fmla="*/ 140677 w 1676400"/>
              <a:gd name="connsiteY2" fmla="*/ 488461 h 977067"/>
              <a:gd name="connsiteX3" fmla="*/ 261815 w 1676400"/>
              <a:gd name="connsiteY3" fmla="*/ 711200 h 977067"/>
              <a:gd name="connsiteX4" fmla="*/ 449384 w 1676400"/>
              <a:gd name="connsiteY4" fmla="*/ 875323 h 977067"/>
              <a:gd name="connsiteX5" fmla="*/ 687754 w 1676400"/>
              <a:gd name="connsiteY5" fmla="*/ 945661 h 977067"/>
              <a:gd name="connsiteX6" fmla="*/ 984738 w 1676400"/>
              <a:gd name="connsiteY6" fmla="*/ 973015 h 977067"/>
              <a:gd name="connsiteX7" fmla="*/ 1324708 w 1676400"/>
              <a:gd name="connsiteY7" fmla="*/ 976923 h 977067"/>
              <a:gd name="connsiteX8" fmla="*/ 1633415 w 1676400"/>
              <a:gd name="connsiteY8" fmla="*/ 976923 h 977067"/>
              <a:gd name="connsiteX9" fmla="*/ 1676400 w 1676400"/>
              <a:gd name="connsiteY9" fmla="*/ 976923 h 977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76400" h="977067">
                <a:moveTo>
                  <a:pt x="0" y="0"/>
                </a:moveTo>
                <a:cubicBezTo>
                  <a:pt x="17584" y="78479"/>
                  <a:pt x="35169" y="156959"/>
                  <a:pt x="58615" y="238369"/>
                </a:cubicBezTo>
                <a:cubicBezTo>
                  <a:pt x="82061" y="319779"/>
                  <a:pt x="106810" y="409656"/>
                  <a:pt x="140677" y="488461"/>
                </a:cubicBezTo>
                <a:cubicBezTo>
                  <a:pt x="174544" y="567266"/>
                  <a:pt x="210364" y="646723"/>
                  <a:pt x="261815" y="711200"/>
                </a:cubicBezTo>
                <a:cubicBezTo>
                  <a:pt x="313266" y="775677"/>
                  <a:pt x="378394" y="836246"/>
                  <a:pt x="449384" y="875323"/>
                </a:cubicBezTo>
                <a:cubicBezTo>
                  <a:pt x="520374" y="914400"/>
                  <a:pt x="598528" y="929379"/>
                  <a:pt x="687754" y="945661"/>
                </a:cubicBezTo>
                <a:cubicBezTo>
                  <a:pt x="776980" y="961943"/>
                  <a:pt x="878579" y="967805"/>
                  <a:pt x="984738" y="973015"/>
                </a:cubicBezTo>
                <a:cubicBezTo>
                  <a:pt x="1090897" y="978225"/>
                  <a:pt x="1324708" y="976923"/>
                  <a:pt x="1324708" y="976923"/>
                </a:cubicBezTo>
                <a:lnTo>
                  <a:pt x="1633415" y="976923"/>
                </a:lnTo>
                <a:lnTo>
                  <a:pt x="1676400" y="976923"/>
                </a:lnTo>
              </a:path>
            </a:pathLst>
          </a:cu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8" name="Datumsplatzhalter 4">
            <a:extLst>
              <a:ext uri="{FF2B5EF4-FFF2-40B4-BE49-F238E27FC236}">
                <a16:creationId xmlns:a16="http://schemas.microsoft.com/office/drawing/2014/main" id="{32416D81-A2F3-1E7F-E1C9-C7C4462815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31372" y="6548252"/>
            <a:ext cx="3168349" cy="365125"/>
          </a:xfrm>
        </p:spPr>
        <p:txBody>
          <a:bodyPr/>
          <a:lstStyle/>
          <a:p>
            <a:r>
              <a:rPr lang="de-DE"/>
              <a:t>12 January 2026</a:t>
            </a:r>
            <a:endParaRPr lang="de-DE" dirty="0"/>
          </a:p>
        </p:txBody>
      </p:sp>
      <p:sp>
        <p:nvSpPr>
          <p:cNvPr id="12" name="Fußzeilenplatzhalter 11">
            <a:extLst>
              <a:ext uri="{FF2B5EF4-FFF2-40B4-BE49-F238E27FC236}">
                <a16:creationId xmlns:a16="http://schemas.microsoft.com/office/drawing/2014/main" id="{9DF93E11-C5AA-8EDC-6AE0-EB07D41FBA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/>
              <a:t>SESAME Kick Off – Wolfgang Hillert</a:t>
            </a:r>
          </a:p>
        </p:txBody>
      </p:sp>
      <p:pic>
        <p:nvPicPr>
          <p:cNvPr id="1026" name="Picture 2" descr="Winter in Hamburg: Fototipps für Hamburg im Winter am Nikolaifleet -  Elbville">
            <a:extLst>
              <a:ext uri="{FF2B5EF4-FFF2-40B4-BE49-F238E27FC236}">
                <a16:creationId xmlns:a16="http://schemas.microsoft.com/office/drawing/2014/main" id="{82A6EF14-153F-2A86-C15B-91FC5915B9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290" y="1423359"/>
            <a:ext cx="3664501" cy="4580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F2E31DE-398A-D03A-4B98-79229F859D4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5220" b="20756"/>
          <a:stretch/>
        </p:blipFill>
        <p:spPr>
          <a:xfrm>
            <a:off x="4479114" y="1423359"/>
            <a:ext cx="6858000" cy="439084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74ECA1CA-E82D-D575-BB68-4B6E23D8632B}"/>
              </a:ext>
            </a:extLst>
          </p:cNvPr>
          <p:cNvSpPr txBox="1"/>
          <p:nvPr/>
        </p:nvSpPr>
        <p:spPr>
          <a:xfrm rot="5400000">
            <a:off x="9959683" y="5564223"/>
            <a:ext cx="133709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="1" dirty="0" err="1"/>
              <a:t>ChatGPT</a:t>
            </a:r>
            <a:endParaRPr lang="de-DE" sz="1000" b="1" dirty="0"/>
          </a:p>
        </p:txBody>
      </p:sp>
    </p:spTree>
    <p:extLst>
      <p:ext uri="{BB962C8B-B14F-4D97-AF65-F5344CB8AC3E}">
        <p14:creationId xmlns:p14="http://schemas.microsoft.com/office/powerpoint/2010/main" val="1898878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2D1676-57A3-3834-BCB3-67077550B4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B29D08-C2CB-4906-535F-974C9B5E6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52901"/>
            <a:ext cx="9217023" cy="671843"/>
          </a:xfrm>
        </p:spPr>
        <p:txBody>
          <a:bodyPr/>
          <a:lstStyle/>
          <a:p>
            <a:pPr algn="l"/>
            <a:r>
              <a:rPr lang="de-DE" dirty="0"/>
              <a:t>Plan </a:t>
            </a:r>
            <a:r>
              <a:rPr lang="de-DE" dirty="0" err="1"/>
              <a:t>for</a:t>
            </a:r>
            <a:r>
              <a:rPr lang="de-DE" dirty="0"/>
              <a:t> Today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71D7A33-FD02-A883-6DDC-49B944A672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E01A2B2-10AD-754B-9B4C-E5B6FED423D0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35" name="Freihandform 34">
            <a:extLst>
              <a:ext uri="{FF2B5EF4-FFF2-40B4-BE49-F238E27FC236}">
                <a16:creationId xmlns:a16="http://schemas.microsoft.com/office/drawing/2014/main" id="{38B7CF57-EB96-1C3E-45E4-87516607E7D0}"/>
              </a:ext>
            </a:extLst>
          </p:cNvPr>
          <p:cNvSpPr/>
          <p:nvPr/>
        </p:nvSpPr>
        <p:spPr>
          <a:xfrm>
            <a:off x="9383672" y="2817353"/>
            <a:ext cx="2235200" cy="1302756"/>
          </a:xfrm>
          <a:custGeom>
            <a:avLst/>
            <a:gdLst>
              <a:gd name="connsiteX0" fmla="*/ 0 w 1676400"/>
              <a:gd name="connsiteY0" fmla="*/ 0 h 977067"/>
              <a:gd name="connsiteX1" fmla="*/ 58615 w 1676400"/>
              <a:gd name="connsiteY1" fmla="*/ 238369 h 977067"/>
              <a:gd name="connsiteX2" fmla="*/ 140677 w 1676400"/>
              <a:gd name="connsiteY2" fmla="*/ 488461 h 977067"/>
              <a:gd name="connsiteX3" fmla="*/ 261815 w 1676400"/>
              <a:gd name="connsiteY3" fmla="*/ 711200 h 977067"/>
              <a:gd name="connsiteX4" fmla="*/ 449384 w 1676400"/>
              <a:gd name="connsiteY4" fmla="*/ 875323 h 977067"/>
              <a:gd name="connsiteX5" fmla="*/ 687754 w 1676400"/>
              <a:gd name="connsiteY5" fmla="*/ 945661 h 977067"/>
              <a:gd name="connsiteX6" fmla="*/ 984738 w 1676400"/>
              <a:gd name="connsiteY6" fmla="*/ 973015 h 977067"/>
              <a:gd name="connsiteX7" fmla="*/ 1324708 w 1676400"/>
              <a:gd name="connsiteY7" fmla="*/ 976923 h 977067"/>
              <a:gd name="connsiteX8" fmla="*/ 1633415 w 1676400"/>
              <a:gd name="connsiteY8" fmla="*/ 976923 h 977067"/>
              <a:gd name="connsiteX9" fmla="*/ 1676400 w 1676400"/>
              <a:gd name="connsiteY9" fmla="*/ 976923 h 977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76400" h="977067">
                <a:moveTo>
                  <a:pt x="0" y="0"/>
                </a:moveTo>
                <a:cubicBezTo>
                  <a:pt x="17584" y="78479"/>
                  <a:pt x="35169" y="156959"/>
                  <a:pt x="58615" y="238369"/>
                </a:cubicBezTo>
                <a:cubicBezTo>
                  <a:pt x="82061" y="319779"/>
                  <a:pt x="106810" y="409656"/>
                  <a:pt x="140677" y="488461"/>
                </a:cubicBezTo>
                <a:cubicBezTo>
                  <a:pt x="174544" y="567266"/>
                  <a:pt x="210364" y="646723"/>
                  <a:pt x="261815" y="711200"/>
                </a:cubicBezTo>
                <a:cubicBezTo>
                  <a:pt x="313266" y="775677"/>
                  <a:pt x="378394" y="836246"/>
                  <a:pt x="449384" y="875323"/>
                </a:cubicBezTo>
                <a:cubicBezTo>
                  <a:pt x="520374" y="914400"/>
                  <a:pt x="598528" y="929379"/>
                  <a:pt x="687754" y="945661"/>
                </a:cubicBezTo>
                <a:cubicBezTo>
                  <a:pt x="776980" y="961943"/>
                  <a:pt x="878579" y="967805"/>
                  <a:pt x="984738" y="973015"/>
                </a:cubicBezTo>
                <a:cubicBezTo>
                  <a:pt x="1090897" y="978225"/>
                  <a:pt x="1324708" y="976923"/>
                  <a:pt x="1324708" y="976923"/>
                </a:cubicBezTo>
                <a:lnTo>
                  <a:pt x="1633415" y="976923"/>
                </a:lnTo>
                <a:lnTo>
                  <a:pt x="1676400" y="976923"/>
                </a:lnTo>
              </a:path>
            </a:pathLst>
          </a:cu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8" name="Datumsplatzhalter 4">
            <a:extLst>
              <a:ext uri="{FF2B5EF4-FFF2-40B4-BE49-F238E27FC236}">
                <a16:creationId xmlns:a16="http://schemas.microsoft.com/office/drawing/2014/main" id="{32416D81-A2F3-1E7F-E1C9-C7C4462815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31372" y="6548252"/>
            <a:ext cx="3168349" cy="365125"/>
          </a:xfrm>
        </p:spPr>
        <p:txBody>
          <a:bodyPr/>
          <a:lstStyle/>
          <a:p>
            <a:r>
              <a:rPr lang="de-DE"/>
              <a:t>12 January 2026</a:t>
            </a:r>
            <a:endParaRPr lang="de-DE" dirty="0"/>
          </a:p>
        </p:txBody>
      </p:sp>
      <p:sp>
        <p:nvSpPr>
          <p:cNvPr id="12" name="Fußzeilenplatzhalter 11">
            <a:extLst>
              <a:ext uri="{FF2B5EF4-FFF2-40B4-BE49-F238E27FC236}">
                <a16:creationId xmlns:a16="http://schemas.microsoft.com/office/drawing/2014/main" id="{9DF93E11-C5AA-8EDC-6AE0-EB07D41FBA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/>
              <a:t>SESAME Kick Off – Wolfgang Hillert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18B31E22-EF78-CB0B-F3E7-19B573E54F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49" y="1604513"/>
            <a:ext cx="7393740" cy="4342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39FC44A-B180-7120-AB25-1CAE861D01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3389" y="3006993"/>
            <a:ext cx="3800205" cy="3429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53FDB8E-498F-CEDC-C46F-9684549FD9DA}"/>
              </a:ext>
            </a:extLst>
          </p:cNvPr>
          <p:cNvSpPr txBox="1"/>
          <p:nvPr/>
        </p:nvSpPr>
        <p:spPr>
          <a:xfrm>
            <a:off x="3599721" y="5210357"/>
            <a:ext cx="2001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DESY </a:t>
            </a:r>
            <a:r>
              <a:rPr lang="de-DE" b="1" dirty="0" err="1"/>
              <a:t>Canteen</a:t>
            </a:r>
            <a:endParaRPr lang="de-DE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E10FCE-0FDA-54AB-3B54-69A15D605806}"/>
              </a:ext>
            </a:extLst>
          </p:cNvPr>
          <p:cNvSpPr txBox="1"/>
          <p:nvPr/>
        </p:nvSpPr>
        <p:spPr>
          <a:xfrm>
            <a:off x="687718" y="5901921"/>
            <a:ext cx="51503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Interest in „</a:t>
            </a:r>
            <a:r>
              <a:rPr lang="de-DE" b="1" dirty="0" err="1"/>
              <a:t>sight</a:t>
            </a:r>
            <a:r>
              <a:rPr lang="de-DE" b="1" dirty="0"/>
              <a:t> </a:t>
            </a:r>
            <a:r>
              <a:rPr lang="de-DE" b="1" dirty="0" err="1"/>
              <a:t>seeing</a:t>
            </a:r>
            <a:r>
              <a:rPr lang="de-DE" b="1" dirty="0"/>
              <a:t>“ </a:t>
            </a:r>
            <a:r>
              <a:rPr lang="de-DE" b="1" dirty="0" err="1"/>
              <a:t>afterwards</a:t>
            </a:r>
            <a:r>
              <a:rPr lang="de-DE" b="1" dirty="0"/>
              <a:t>? </a:t>
            </a:r>
          </a:p>
          <a:p>
            <a:r>
              <a:rPr lang="de-DE" b="1" dirty="0"/>
              <a:t>e.g. AMTF, </a:t>
            </a:r>
            <a:r>
              <a:rPr lang="de-DE" b="1" dirty="0" err="1"/>
              <a:t>HiGrade</a:t>
            </a:r>
            <a:r>
              <a:rPr lang="de-DE" b="1" dirty="0"/>
              <a:t> Lab</a:t>
            </a:r>
          </a:p>
        </p:txBody>
      </p:sp>
    </p:spTree>
    <p:extLst>
      <p:ext uri="{BB962C8B-B14F-4D97-AF65-F5344CB8AC3E}">
        <p14:creationId xmlns:p14="http://schemas.microsoft.com/office/powerpoint/2010/main" val="1444809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EC2CF-5E6E-5737-7F7A-E53479794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52901"/>
            <a:ext cx="9217023" cy="671843"/>
          </a:xfrm>
        </p:spPr>
        <p:txBody>
          <a:bodyPr/>
          <a:lstStyle/>
          <a:p>
            <a:pPr algn="l"/>
            <a:r>
              <a:rPr lang="de-DE" dirty="0"/>
              <a:t>Organizational Things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D204EA-D4EF-9DE7-E282-43AD9BC1B1D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err="1"/>
              <a:t>Kooperationsvereinbarung</a:t>
            </a:r>
            <a:r>
              <a:rPr lang="en-US" sz="2600" dirty="0"/>
              <a:t> is signed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/>
              <a:t>First report requested for 2025 – Deadline 30.4.2026</a:t>
            </a:r>
          </a:p>
          <a:p>
            <a:pPr marL="1143000" lvl="1" indent="-457200"/>
            <a:r>
              <a:rPr lang="en-US" sz="2400" dirty="0"/>
              <a:t>Only virtual report – no „offline“ document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/>
              <a:t>We will check if a separate document for “</a:t>
            </a:r>
            <a:r>
              <a:rPr lang="en-US" sz="2600" dirty="0" err="1"/>
              <a:t>Kooperationsübersicht</a:t>
            </a:r>
            <a:r>
              <a:rPr lang="en-US" sz="2600" dirty="0"/>
              <a:t>” is required </a:t>
            </a:r>
          </a:p>
        </p:txBody>
      </p:sp>
      <p:pic>
        <p:nvPicPr>
          <p:cNvPr id="2050" name="Picture 2" descr="Checkmark PNG, Checkmark Transparent Background - FreeIconsPNG">
            <a:extLst>
              <a:ext uri="{FF2B5EF4-FFF2-40B4-BE49-F238E27FC236}">
                <a16:creationId xmlns:a16="http://schemas.microsoft.com/office/drawing/2014/main" id="{44E8BAA3-06F6-024B-7275-1964D97739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3570" y="1333950"/>
            <a:ext cx="564860" cy="520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43715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2D1676-57A3-3834-BCB3-67077550B4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B29D08-C2CB-4906-535F-974C9B5E6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52901"/>
            <a:ext cx="9217023" cy="671843"/>
          </a:xfrm>
        </p:spPr>
        <p:txBody>
          <a:bodyPr/>
          <a:lstStyle/>
          <a:p>
            <a:pPr algn="l"/>
            <a:r>
              <a:rPr lang="en-US"/>
              <a:t>Milestones for 2026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71D7A33-FD02-A883-6DDC-49B944A672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E01A2B2-10AD-754B-9B4C-E5B6FED423D0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8" name="Datumsplatzhalter 4">
            <a:extLst>
              <a:ext uri="{FF2B5EF4-FFF2-40B4-BE49-F238E27FC236}">
                <a16:creationId xmlns:a16="http://schemas.microsoft.com/office/drawing/2014/main" id="{32416D81-A2F3-1E7F-E1C9-C7C4462815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31372" y="6548252"/>
            <a:ext cx="3168349" cy="365125"/>
          </a:xfrm>
        </p:spPr>
        <p:txBody>
          <a:bodyPr/>
          <a:lstStyle/>
          <a:p>
            <a:r>
              <a:rPr lang="en-US"/>
              <a:t>12 January 2026</a:t>
            </a:r>
          </a:p>
        </p:txBody>
      </p:sp>
      <p:sp>
        <p:nvSpPr>
          <p:cNvPr id="12" name="Fußzeilenplatzhalter 11">
            <a:extLst>
              <a:ext uri="{FF2B5EF4-FFF2-40B4-BE49-F238E27FC236}">
                <a16:creationId xmlns:a16="http://schemas.microsoft.com/office/drawing/2014/main" id="{9DF93E11-C5AA-8EDC-6AE0-EB07D41FBA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SESAME Kick Off – Wolfgang Hillert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99FB83-6AD3-B7D6-0046-8A0650ACEC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871" y="1250830"/>
            <a:ext cx="7642327" cy="4977442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DFE799AA-435C-454F-8C51-94E6405FF812}"/>
              </a:ext>
            </a:extLst>
          </p:cNvPr>
          <p:cNvSpPr txBox="1"/>
          <p:nvPr/>
        </p:nvSpPr>
        <p:spPr>
          <a:xfrm>
            <a:off x="7910947" y="1174633"/>
            <a:ext cx="4030762" cy="486287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114300" dist="1143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rgbClr val="0070C0"/>
                </a:solidFill>
              </a:rPr>
              <a:t>Work Packages / Tasks:</a:t>
            </a:r>
          </a:p>
          <a:p>
            <a:pPr>
              <a:spcBef>
                <a:spcPts val="600"/>
              </a:spcBef>
            </a:pPr>
            <a:r>
              <a:rPr lang="en-US" sz="1600" b="1" dirty="0"/>
              <a:t>A: Film production and treatment</a:t>
            </a:r>
            <a:endParaRPr lang="en-US" sz="1600" dirty="0"/>
          </a:p>
          <a:p>
            <a:pPr marL="144000" indent="-144000">
              <a:buFont typeface="Arial" panose="020B0604020202020204" pitchFamily="34" charset="0"/>
              <a:buChar char="•"/>
            </a:pPr>
            <a:r>
              <a:rPr lang="en-US" sz="1400" dirty="0"/>
              <a:t>A1: Sample preparation</a:t>
            </a:r>
          </a:p>
          <a:p>
            <a:pPr marL="144000" indent="-144000">
              <a:buFont typeface="Arial" panose="020B0604020202020204" pitchFamily="34" charset="0"/>
              <a:buChar char="•"/>
            </a:pPr>
            <a:r>
              <a:rPr lang="en-US" sz="1400" dirty="0"/>
              <a:t>A2: PE-ALD coating of cavities</a:t>
            </a:r>
          </a:p>
          <a:p>
            <a:pPr marL="144000" indent="-144000">
              <a:buFont typeface="Arial" panose="020B0604020202020204" pitchFamily="34" charset="0"/>
              <a:buChar char="•"/>
            </a:pPr>
            <a:r>
              <a:rPr lang="en-US" sz="1400" dirty="0"/>
              <a:t>A3: Sputtering studies of new materials</a:t>
            </a:r>
          </a:p>
          <a:p>
            <a:pPr marL="144000" indent="-144000">
              <a:buFont typeface="Arial" panose="020B0604020202020204" pitchFamily="34" charset="0"/>
              <a:buChar char="•"/>
            </a:pPr>
            <a:r>
              <a:rPr lang="en-US" sz="1400" dirty="0"/>
              <a:t>A4: </a:t>
            </a:r>
            <a:r>
              <a:rPr lang="en-US" sz="1400" dirty="0" err="1"/>
              <a:t>Laserpolishing</a:t>
            </a:r>
            <a:endParaRPr lang="en-US" sz="1400" dirty="0"/>
          </a:p>
          <a:p>
            <a:pPr>
              <a:spcBef>
                <a:spcPts val="600"/>
              </a:spcBef>
            </a:pPr>
            <a:r>
              <a:rPr lang="en-US" sz="1600" b="1" dirty="0"/>
              <a:t>B: Microstructure characterization </a:t>
            </a:r>
          </a:p>
          <a:p>
            <a:pPr marL="144000" indent="-144000">
              <a:buFont typeface="Arial" panose="020B0604020202020204" pitchFamily="34" charset="0"/>
              <a:buChar char="•"/>
            </a:pPr>
            <a:r>
              <a:rPr lang="en-US" sz="1400" dirty="0"/>
              <a:t>B1: Material characterization</a:t>
            </a:r>
          </a:p>
          <a:p>
            <a:pPr marL="144000" indent="-144000">
              <a:buFont typeface="Arial" panose="020B0604020202020204" pitchFamily="34" charset="0"/>
              <a:buChar char="•"/>
            </a:pPr>
            <a:r>
              <a:rPr lang="en-US" sz="1400" dirty="0"/>
              <a:t>B2: Measurement parasitic FE and SEV</a:t>
            </a:r>
          </a:p>
          <a:p>
            <a:pPr marL="144000" indent="-144000">
              <a:buFont typeface="Arial" panose="020B0604020202020204" pitchFamily="34" charset="0"/>
              <a:buChar char="•"/>
            </a:pPr>
            <a:r>
              <a:rPr lang="en-US" sz="1400" dirty="0"/>
              <a:t>B3: Thermal transmittance studies</a:t>
            </a:r>
          </a:p>
          <a:p>
            <a:pPr>
              <a:spcBef>
                <a:spcPts val="600"/>
              </a:spcBef>
            </a:pPr>
            <a:r>
              <a:rPr lang="en-US" sz="1600" b="1" dirty="0"/>
              <a:t>C: e</a:t>
            </a:r>
            <a:r>
              <a:rPr lang="en-US" sz="1600" b="1" baseline="30000" dirty="0"/>
              <a:t>+</a:t>
            </a:r>
            <a:r>
              <a:rPr lang="en-US" sz="1600" b="1" dirty="0"/>
              <a:t> spectroscopy of thin film structures</a:t>
            </a:r>
          </a:p>
          <a:p>
            <a:pPr marL="144000" indent="-144000">
              <a:buFont typeface="Arial" panose="020B0604020202020204" pitchFamily="34" charset="0"/>
              <a:buChar char="•"/>
            </a:pPr>
            <a:r>
              <a:rPr lang="en-US" sz="1400" dirty="0"/>
              <a:t>C1: Depth resolved defect analysis at ELBE</a:t>
            </a:r>
          </a:p>
          <a:p>
            <a:pPr marL="144000" indent="-144000">
              <a:buFont typeface="Arial" panose="020B0604020202020204" pitchFamily="34" charset="0"/>
              <a:buChar char="•"/>
            </a:pPr>
            <a:r>
              <a:rPr lang="en-US" sz="1400" dirty="0"/>
              <a:t>C2: In-situ sputtering studies</a:t>
            </a:r>
          </a:p>
          <a:p>
            <a:pPr>
              <a:spcBef>
                <a:spcPts val="600"/>
              </a:spcBef>
            </a:pPr>
            <a:r>
              <a:rPr lang="en-US" sz="1600" b="1" dirty="0"/>
              <a:t>D: SC characterization of samples</a:t>
            </a:r>
          </a:p>
          <a:p>
            <a:pPr marL="144000" indent="-144000">
              <a:buFont typeface="Arial" panose="020B0604020202020204" pitchFamily="34" charset="0"/>
              <a:buChar char="•"/>
            </a:pPr>
            <a:r>
              <a:rPr lang="en-US" sz="1400" dirty="0"/>
              <a:t>D1: Magnetometry of samples</a:t>
            </a:r>
          </a:p>
          <a:p>
            <a:pPr marL="144000" indent="-144000">
              <a:buFont typeface="Arial" panose="020B0604020202020204" pitchFamily="34" charset="0"/>
              <a:buChar char="•"/>
            </a:pPr>
            <a:r>
              <a:rPr lang="en-US" sz="1400" dirty="0"/>
              <a:t>D2: </a:t>
            </a:r>
            <a:r>
              <a:rPr lang="en-US" sz="1400" dirty="0" err="1"/>
              <a:t>RaSTA</a:t>
            </a:r>
            <a:r>
              <a:rPr lang="en-US" sz="1400" dirty="0"/>
              <a:t> testing</a:t>
            </a:r>
          </a:p>
          <a:p>
            <a:pPr marL="144000" indent="-144000">
              <a:buFont typeface="Arial" panose="020B0604020202020204" pitchFamily="34" charset="0"/>
              <a:buChar char="•"/>
            </a:pPr>
            <a:r>
              <a:rPr lang="en-US" sz="1400" dirty="0"/>
              <a:t>D3: Flux-Trapping studies</a:t>
            </a:r>
          </a:p>
          <a:p>
            <a:pPr marL="144000" indent="-144000">
              <a:buFont typeface="Arial" panose="020B0604020202020204" pitchFamily="34" charset="0"/>
              <a:buChar char="•"/>
            </a:pPr>
            <a:r>
              <a:rPr lang="en-US" sz="1400" dirty="0"/>
              <a:t>D4: RF testing of QPR samples</a:t>
            </a:r>
          </a:p>
          <a:p>
            <a:pPr marL="144000" indent="-144000">
              <a:buFont typeface="Arial" panose="020B0604020202020204" pitchFamily="34" charset="0"/>
              <a:buChar char="•"/>
            </a:pPr>
            <a:r>
              <a:rPr lang="en-US" sz="1400" dirty="0"/>
              <a:t>D5: Cavity testing</a:t>
            </a:r>
          </a:p>
        </p:txBody>
      </p:sp>
    </p:spTree>
    <p:extLst>
      <p:ext uri="{BB962C8B-B14F-4D97-AF65-F5344CB8AC3E}">
        <p14:creationId xmlns:p14="http://schemas.microsoft.com/office/powerpoint/2010/main" val="14055517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397</Words>
  <Application>Microsoft Office PowerPoint</Application>
  <PresentationFormat>Widescreen</PresentationFormat>
  <Paragraphs>78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Aptos</vt:lpstr>
      <vt:lpstr>Aptos Display</vt:lpstr>
      <vt:lpstr>Arial</vt:lpstr>
      <vt:lpstr>Calibri</vt:lpstr>
      <vt:lpstr>TheSans UHH</vt:lpstr>
      <vt:lpstr>TheSans UHH Bold Caps</vt:lpstr>
      <vt:lpstr>Wingdings</vt:lpstr>
      <vt:lpstr>Office Theme</vt:lpstr>
      <vt:lpstr>Welcome to Hamburg</vt:lpstr>
      <vt:lpstr>Plan for Today</vt:lpstr>
      <vt:lpstr>Organizational Things</vt:lpstr>
      <vt:lpstr>Milestones for 2026</vt:lpstr>
    </vt:vector>
  </TitlesOfParts>
  <Company>DESY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Hamburg</dc:title>
  <dc:creator>Wenskat, Marc</dc:creator>
  <cp:lastModifiedBy>Wenskat, Marc</cp:lastModifiedBy>
  <cp:revision>34</cp:revision>
  <dcterms:created xsi:type="dcterms:W3CDTF">2026-01-11T10:10:48Z</dcterms:created>
  <dcterms:modified xsi:type="dcterms:W3CDTF">2026-01-11T11:57:15Z</dcterms:modified>
</cp:coreProperties>
</file>