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sldIdLst>
    <p:sldId id="257" r:id="rId2"/>
    <p:sldId id="258" r:id="rId3"/>
    <p:sldId id="260" r:id="rId4"/>
    <p:sldId id="280" r:id="rId5"/>
    <p:sldId id="278" r:id="rId6"/>
    <p:sldId id="276" r:id="rId7"/>
    <p:sldId id="269" r:id="rId8"/>
    <p:sldId id="277" r:id="rId9"/>
    <p:sldId id="271" r:id="rId10"/>
    <p:sldId id="265" r:id="rId11"/>
    <p:sldId id="293" r:id="rId12"/>
    <p:sldId id="279" r:id="rId13"/>
    <p:sldId id="261" r:id="rId14"/>
    <p:sldId id="266" r:id="rId15"/>
    <p:sldId id="294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81E"/>
    <a:srgbClr val="005AA0"/>
    <a:srgbClr val="005A9A"/>
    <a:srgbClr val="E6007E"/>
    <a:srgbClr val="F5B891"/>
    <a:srgbClr val="7EABCB"/>
    <a:srgbClr val="EE7326"/>
    <a:srgbClr val="C6C6C6"/>
    <a:srgbClr val="F18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020" autoAdjust="0"/>
  </p:normalViewPr>
  <p:slideViewPr>
    <p:cSldViewPr snapToGrid="0">
      <p:cViewPr>
        <p:scale>
          <a:sx n="75" d="100"/>
          <a:sy n="75" d="100"/>
        </p:scale>
        <p:origin x="20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B56A-BD67-4CEB-9E59-5B3B38DB9011}" type="datetimeFigureOut">
              <a:rPr lang="de-DE" smtClean="0"/>
              <a:t>11.01.2026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8" name="Kopfzeilenplatzhalter 7">
            <a:extLst>
              <a:ext uri="{FF2B5EF4-FFF2-40B4-BE49-F238E27FC236}">
                <a16:creationId xmlns:a16="http://schemas.microsoft.com/office/drawing/2014/main" id="{0F4BF162-DEE6-4092-8060-F246A87446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3EE6E7B-7535-4890-9475-D19B638AE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1AFB0-480A-455A-872D-4BCD17C0B8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24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8000" y="1409700"/>
            <a:ext cx="11376000" cy="3657600"/>
          </a:xfrm>
          <a:solidFill>
            <a:srgbClr val="E6007E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noProof="0" dirty="0"/>
              <a:t>on</a:t>
            </a:r>
            <a:r>
              <a:rPr lang="en-US" dirty="0"/>
              <a:t> symbol to add image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408000" y="5067300"/>
            <a:ext cx="11376000" cy="1494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5158740"/>
            <a:ext cx="10503391" cy="50395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5711297"/>
            <a:ext cx="8786497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0" y="6187442"/>
            <a:ext cx="8786497" cy="137506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Text Master Styles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F7CD036-ED6C-4ECF-9230-9F954A24C9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122D4B7E-6FB3-4913-8B6C-C5E1D8CF923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23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1D5C0AFF-1970-45EF-A4B2-C56B8DA1B8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158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12" y="5945880"/>
            <a:ext cx="1371783" cy="5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9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1409700"/>
            <a:ext cx="11376000" cy="5152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3428730"/>
            <a:ext cx="10583828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976725"/>
            <a:ext cx="10600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1" y="6187441"/>
            <a:ext cx="8709000" cy="197317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Text Master Styles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5F965800-EC66-4256-A2B9-6F514E0D63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23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58792609-4929-4ECD-98A4-64618D34E4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158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7F16462-43AC-4369-B784-9087FA5BE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12" y="5945880"/>
            <a:ext cx="1371783" cy="5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1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293078"/>
            <a:ext cx="11376000" cy="6268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2" y="6187441"/>
            <a:ext cx="8786496" cy="189296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Text Master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2906606"/>
            <a:ext cx="10583828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463147"/>
            <a:ext cx="10600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557E734-8DBE-47CE-94F7-8E7E9694F9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50" y="421513"/>
            <a:ext cx="1810516" cy="74371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12" y="5945880"/>
            <a:ext cx="1371783" cy="5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0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24381DEF-DABA-4270-8BAD-E4011AECFB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BF652E5A-5CA0-445F-BB46-1D00FFAB13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Edit Text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11087100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5395065-0631-4480-820A-334BE008A6B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38B8CF6-7CD9-43DE-9398-A263A9A39CF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11DFF9A-9F71-4460-9E13-C259935B12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DBEE7E9F-3710-4368-812D-719F6112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1" y="492369"/>
            <a:ext cx="11087100" cy="43899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0630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re, Bild 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4344" y="492369"/>
            <a:ext cx="5341257" cy="40971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44344" y="1535723"/>
            <a:ext cx="5341257" cy="4641241"/>
          </a:xfrm>
        </p:spPr>
        <p:txBody>
          <a:bodyPr>
            <a:noAutofit/>
          </a:bodyPr>
          <a:lstStyle/>
          <a:p>
            <a:pPr lvl="0"/>
            <a:r>
              <a:rPr lang="en-US" noProof="0" dirty="0"/>
              <a:t>Edit Text Master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444344" y="931362"/>
            <a:ext cx="5341257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285750"/>
            <a:ext cx="5579533" cy="5911850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on symbol to add image</a:t>
            </a:r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E2BBD6BF-7910-48C7-BC5B-D3F3BACCD6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partner logo</a:t>
            </a:r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01142CDC-0FF1-4F93-A609-E3A4A263AB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partner logo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44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>
                  <a:solidFill>
                    <a:srgbClr val="333333"/>
                  </a:solidFill>
                </a:rPr>
              </a:br>
              <a:r>
                <a:rPr lang="en-US" sz="1000" noProof="0" dirty="0">
                  <a:solidFill>
                    <a:srgbClr val="333333"/>
                  </a:solidFill>
                </a:rPr>
                <a:t>home // paragraph // list level</a:t>
              </a:r>
            </a:p>
          </p:txBody>
        </p: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46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Increase list level</a:t>
                </a:r>
              </a:p>
            </p:txBody>
          </p:sp>
          <p:sp>
            <p:nvSpPr>
              <p:cNvPr id="49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list level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6578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2 Bilder 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1" y="492369"/>
            <a:ext cx="7019756" cy="409714"/>
          </a:xfrm>
        </p:spPr>
        <p:txBody>
          <a:bodyPr>
            <a:normAutofit/>
          </a:bodyPr>
          <a:lstStyle/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8501" y="1535723"/>
            <a:ext cx="7019756" cy="4641240"/>
          </a:xfrm>
        </p:spPr>
        <p:txBody>
          <a:bodyPr/>
          <a:lstStyle/>
          <a:p>
            <a:pPr lvl="0"/>
            <a:r>
              <a:rPr lang="en-US" noProof="0" dirty="0"/>
              <a:t>Edit Text Master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7019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8147352" y="285751"/>
            <a:ext cx="3638248" cy="2849336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on symbol to add image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 hasCustomPrompt="1"/>
          </p:nvPr>
        </p:nvSpPr>
        <p:spPr>
          <a:xfrm>
            <a:off x="8147352" y="3327627"/>
            <a:ext cx="3638248" cy="2849336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on symbol to add image</a:t>
            </a:r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6BB26055-2A6A-48FB-BDD8-76CA4A52F20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partner logo</a:t>
            </a: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BC7C8351-B0D1-4526-99A8-C5A15539A9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partner logo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38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>
                  <a:solidFill>
                    <a:srgbClr val="333333"/>
                  </a:solidFill>
                </a:rPr>
              </a:br>
              <a:r>
                <a:rPr lang="en-US" sz="1000" noProof="0" dirty="0">
                  <a:solidFill>
                    <a:srgbClr val="333333"/>
                  </a:solidFill>
                </a:rPr>
                <a:t>home // paragraph // list level</a:t>
              </a:r>
            </a:p>
          </p:txBody>
        </p: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40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Increase list level</a:t>
                </a:r>
              </a:p>
            </p:txBody>
          </p:sp>
          <p:sp>
            <p:nvSpPr>
              <p:cNvPr id="43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list level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712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title master format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05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1B29FB91-D68B-4962-B3D3-C04392BD12A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758" y="6396800"/>
            <a:ext cx="1005842" cy="1889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1" y="492369"/>
            <a:ext cx="110871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1" y="1535723"/>
            <a:ext cx="11087100" cy="46412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text master format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807" y="6308727"/>
            <a:ext cx="61427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7335" y="6308727"/>
            <a:ext cx="452966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155" y="6308727"/>
            <a:ext cx="533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EB721F-1515-4815-8BAC-2C06E19CB9A5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E931392-A1E0-4D48-8861-E04FD216DF05}"/>
              </a:ext>
            </a:extLst>
          </p:cNvPr>
          <p:cNvGrpSpPr/>
          <p:nvPr userDrawn="1"/>
        </p:nvGrpSpPr>
        <p:grpSpPr>
          <a:xfrm>
            <a:off x="-626533" y="-469900"/>
            <a:ext cx="13400133" cy="7764100"/>
            <a:chOff x="-469900" y="-469900"/>
            <a:chExt cx="10050100" cy="7764100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8C7248-3EE2-433A-ADE9-88EDFE8891BC}"/>
                </a:ext>
              </a:extLst>
            </p:cNvPr>
            <p:cNvGrpSpPr/>
            <p:nvPr userDrawn="1"/>
          </p:nvGrpSpPr>
          <p:grpSpPr>
            <a:xfrm>
              <a:off x="511175" y="-469900"/>
              <a:ext cx="0" cy="7764100"/>
              <a:chOff x="523875" y="-469900"/>
              <a:chExt cx="0" cy="7764100"/>
            </a:xfrm>
          </p:grpSpPr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F504C1D3-B806-4A63-9021-4438B44D294B}"/>
                  </a:ext>
                </a:extLst>
              </p:cNvPr>
              <p:cNvCxnSpPr/>
              <p:nvPr userDrawn="1"/>
            </p:nvCxnSpPr>
            <p:spPr>
              <a:xfrm>
                <a:off x="523875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7D68EEE1-138B-464F-94A9-9A7B8D366E6D}"/>
                  </a:ext>
                </a:extLst>
              </p:cNvPr>
              <p:cNvCxnSpPr/>
              <p:nvPr userDrawn="1"/>
            </p:nvCxnSpPr>
            <p:spPr>
              <a:xfrm>
                <a:off x="523875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00E6947D-6BC0-4772-9A13-FCC219252CD2}"/>
                </a:ext>
              </a:extLst>
            </p:cNvPr>
            <p:cNvGrpSpPr/>
            <p:nvPr userDrawn="1"/>
          </p:nvGrpSpPr>
          <p:grpSpPr>
            <a:xfrm>
              <a:off x="8832850" y="-469900"/>
              <a:ext cx="0" cy="7764100"/>
              <a:chOff x="8515350" y="-469900"/>
              <a:chExt cx="0" cy="7764100"/>
            </a:xfrm>
          </p:grpSpPr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83107247-8158-465C-91EE-38F232EF9002}"/>
                  </a:ext>
                </a:extLst>
              </p:cNvPr>
              <p:cNvCxnSpPr/>
              <p:nvPr userDrawn="1"/>
            </p:nvCxnSpPr>
            <p:spPr>
              <a:xfrm>
                <a:off x="8515350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BF9E29DE-C229-4366-B67D-84601A075A78}"/>
                  </a:ext>
                </a:extLst>
              </p:cNvPr>
              <p:cNvCxnSpPr/>
              <p:nvPr userDrawn="1"/>
            </p:nvCxnSpPr>
            <p:spPr>
              <a:xfrm>
                <a:off x="8515350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7A546391-9534-4D35-8625-78FFDFCCC7A9}"/>
                </a:ext>
              </a:extLst>
            </p:cNvPr>
            <p:cNvGrpSpPr/>
            <p:nvPr userDrawn="1"/>
          </p:nvGrpSpPr>
          <p:grpSpPr>
            <a:xfrm>
              <a:off x="-469900" y="6202364"/>
              <a:ext cx="10050100" cy="0"/>
              <a:chOff x="-469900" y="6354764"/>
              <a:chExt cx="10050100" cy="0"/>
            </a:xfrm>
          </p:grpSpPr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1FD58811-5F05-4092-B10D-7C37F321F784}"/>
                  </a:ext>
                </a:extLst>
              </p:cNvPr>
              <p:cNvCxnSpPr/>
              <p:nvPr userDrawn="1"/>
            </p:nvCxnSpPr>
            <p:spPr>
              <a:xfrm>
                <a:off x="92202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E2981AC0-EE73-476A-9A1D-EABC661E12D3}"/>
                  </a:ext>
                </a:extLst>
              </p:cNvPr>
              <p:cNvCxnSpPr/>
              <p:nvPr userDrawn="1"/>
            </p:nvCxnSpPr>
            <p:spPr>
              <a:xfrm>
                <a:off x="-4699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167CA611-DFAA-4EA5-A690-281B0DBADDFD}"/>
                </a:ext>
              </a:extLst>
            </p:cNvPr>
            <p:cNvGrpSpPr/>
            <p:nvPr userDrawn="1"/>
          </p:nvGrpSpPr>
          <p:grpSpPr>
            <a:xfrm>
              <a:off x="-469900" y="1520866"/>
              <a:ext cx="10050100" cy="2157"/>
              <a:chOff x="-469900" y="1520866"/>
              <a:chExt cx="10050100" cy="2157"/>
            </a:xfrm>
          </p:grpSpPr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12E7E94B-6545-460C-B370-BE200C4BE355}"/>
                  </a:ext>
                </a:extLst>
              </p:cNvPr>
              <p:cNvCxnSpPr/>
              <p:nvPr userDrawn="1"/>
            </p:nvCxnSpPr>
            <p:spPr>
              <a:xfrm>
                <a:off x="9220200" y="1523023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97289D65-223E-4BF4-BB12-B5E565B7BA18}"/>
                  </a:ext>
                </a:extLst>
              </p:cNvPr>
              <p:cNvCxnSpPr/>
              <p:nvPr userDrawn="1"/>
            </p:nvCxnSpPr>
            <p:spPr>
              <a:xfrm>
                <a:off x="-469900" y="1520866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A1960674-AA03-4969-8CF8-731ED6176232}"/>
              </a:ext>
            </a:extLst>
          </p:cNvPr>
          <p:cNvSpPr/>
          <p:nvPr userDrawn="1"/>
        </p:nvSpPr>
        <p:spPr>
          <a:xfrm>
            <a:off x="0" y="0"/>
            <a:ext cx="288000" cy="288000"/>
          </a:xfrm>
          <a:prstGeom prst="rect">
            <a:avLst/>
          </a:prstGeom>
          <a:solidFill>
            <a:srgbClr val="F07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79" y="6267768"/>
            <a:ext cx="919040" cy="4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97" r:id="rId3"/>
    <p:sldLayoutId id="2147483686" r:id="rId4"/>
    <p:sldLayoutId id="2147483698" r:id="rId5"/>
    <p:sldLayoutId id="2147483699" r:id="rId6"/>
    <p:sldLayoutId id="2147483700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04" userDrawn="1">
          <p15:clr>
            <a:srgbClr val="F26B43"/>
          </p15:clr>
        </p15:guide>
        <p15:guide id="2" pos="7424" userDrawn="1">
          <p15:clr>
            <a:srgbClr val="F26B43"/>
          </p15:clr>
        </p15:guide>
        <p15:guide id="3" pos="427" userDrawn="1">
          <p15:clr>
            <a:srgbClr val="F26B43"/>
          </p15:clr>
        </p15:guide>
        <p15:guide id="4" orient="horz" pos="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64710" y="3395133"/>
            <a:ext cx="10583828" cy="546016"/>
          </a:xfrm>
        </p:spPr>
        <p:txBody>
          <a:bodyPr/>
          <a:lstStyle/>
          <a:p>
            <a:r>
              <a:rPr lang="en-US" dirty="0"/>
              <a:t>SESAME </a:t>
            </a:r>
            <a:r>
              <a:rPr lang="en-US" dirty="0" err="1"/>
              <a:t>KickOff</a:t>
            </a:r>
            <a:r>
              <a:rPr lang="en-US" dirty="0"/>
              <a:t> Meeting @DESY, Hamburg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US" b="1" dirty="0"/>
              <a:t>Project Status: HZDR - </a:t>
            </a:r>
            <a:r>
              <a:rPr lang="en-US" b="1" noProof="0" dirty="0"/>
              <a:t>Sebastian Klug</a:t>
            </a:r>
            <a:br>
              <a:rPr lang="en-US" b="1" noProof="0" dirty="0"/>
            </a:br>
            <a:r>
              <a:rPr lang="en-US" b="1" noProof="0" dirty="0"/>
              <a:t>12.01.2026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rtl="0" eaLnBrk="1" latinLnBrk="0" hangingPunct="1"/>
            <a:r>
              <a:rPr lang="en-US" sz="10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Institute of Radiation Physics · Department of Nuclear Physics · Sebastian Klug · s.klug@hzdr.de · www.hzdr.de</a:t>
            </a:r>
            <a:endParaRPr lang="de-DE" dirty="0">
              <a:effectLst/>
            </a:endParaRP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45DA2F2-8E41-492E-9B39-6679603A4A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9D95505-9D89-494E-B7AC-CA07D6C9E2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35576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059E3B5A-36DF-4EED-BAC3-141A5085F1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F2655B8-4217-4E8B-8BB1-52D87B7A88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D7AB16-7243-474D-B3F8-73BF06F14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>
                <a:solidFill>
                  <a:schemeClr val="tx2"/>
                </a:solidFill>
              </a:rPr>
              <a:t>Remain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focus</a:t>
            </a:r>
            <a:r>
              <a:rPr lang="de-DE" b="1" dirty="0">
                <a:solidFill>
                  <a:schemeClr val="tx2"/>
                </a:solidFill>
              </a:rPr>
              <a:t> on Nb</a:t>
            </a:r>
            <a:r>
              <a:rPr lang="de-DE" b="1" baseline="-25000" dirty="0">
                <a:solidFill>
                  <a:schemeClr val="tx2"/>
                </a:solidFill>
              </a:rPr>
              <a:t>3</a:t>
            </a:r>
            <a:r>
              <a:rPr lang="de-DE" b="1" dirty="0">
                <a:solidFill>
                  <a:schemeClr val="tx2"/>
                </a:solidFill>
              </a:rPr>
              <a:t>Sn </a:t>
            </a:r>
            <a:r>
              <a:rPr lang="de-DE" b="1" dirty="0" err="1">
                <a:solidFill>
                  <a:schemeClr val="tx2"/>
                </a:solidFill>
              </a:rPr>
              <a:t>films</a:t>
            </a:r>
            <a:endParaRPr lang="de-DE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Combine multiple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methods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Other </a:t>
            </a:r>
            <a:r>
              <a:rPr lang="de-DE" dirty="0" err="1"/>
              <a:t>substrates</a:t>
            </a:r>
            <a:r>
              <a:rPr lang="de-DE" dirty="0"/>
              <a:t> </a:t>
            </a:r>
            <a:r>
              <a:rPr lang="de-DE" b="1" dirty="0"/>
              <a:t>Al</a:t>
            </a:r>
            <a:r>
              <a:rPr lang="de-DE" b="1" baseline="-25000" dirty="0"/>
              <a:t>2</a:t>
            </a:r>
            <a:r>
              <a:rPr lang="de-DE" b="1" dirty="0"/>
              <a:t>O</a:t>
            </a:r>
            <a:r>
              <a:rPr lang="de-DE" b="1" baseline="-25000" dirty="0"/>
              <a:t>3</a:t>
            </a:r>
            <a:r>
              <a:rPr lang="de-DE" dirty="0"/>
              <a:t> and </a:t>
            </a:r>
            <a:r>
              <a:rPr lang="de-DE" b="1" dirty="0" err="1"/>
              <a:t>AlN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Systematic</a:t>
            </a:r>
            <a:r>
              <a:rPr lang="de-DE" b="1" dirty="0"/>
              <a:t> </a:t>
            </a:r>
            <a:r>
              <a:rPr lang="de-DE" b="1" dirty="0" err="1"/>
              <a:t>HiPIMS</a:t>
            </a:r>
            <a:r>
              <a:rPr lang="de-DE" b="1" dirty="0"/>
              <a:t> </a:t>
            </a:r>
            <a:r>
              <a:rPr lang="de-DE" dirty="0" err="1"/>
              <a:t>studies</a:t>
            </a:r>
            <a:r>
              <a:rPr lang="de-DE" dirty="0"/>
              <a:t>:</a:t>
            </a:r>
          </a:p>
          <a:p>
            <a:pPr marL="514350" lvl="2" indent="-285750">
              <a:buFont typeface="Arial" panose="020B0604020202020204" pitchFamily="34" charset="0"/>
              <a:buChar char="•"/>
            </a:pPr>
            <a:r>
              <a:rPr lang="de-DE" b="1" dirty="0"/>
              <a:t>Substrate </a:t>
            </a:r>
            <a:r>
              <a:rPr lang="de-DE" b="1" dirty="0" err="1"/>
              <a:t>bias</a:t>
            </a:r>
            <a:endParaRPr lang="de-DE" dirty="0"/>
          </a:p>
          <a:p>
            <a:pPr marL="514350" lvl="2" indent="-285750">
              <a:buFont typeface="Arial" panose="020B0604020202020204" pitchFamily="34" charset="0"/>
              <a:buChar char="•"/>
            </a:pPr>
            <a:r>
              <a:rPr lang="de-DE" b="1" dirty="0"/>
              <a:t>Pulse </a:t>
            </a:r>
            <a:r>
              <a:rPr lang="de-DE" b="1" dirty="0" err="1"/>
              <a:t>width</a:t>
            </a:r>
            <a:r>
              <a:rPr lang="de-DE" b="1" dirty="0"/>
              <a:t>, </a:t>
            </a:r>
            <a:r>
              <a:rPr lang="de-DE" b="1" dirty="0" err="1"/>
              <a:t>frequency</a:t>
            </a:r>
            <a:r>
              <a:rPr lang="de-DE" b="1" dirty="0"/>
              <a:t>, etc</a:t>
            </a:r>
            <a:r>
              <a:rPr lang="de-DE" dirty="0"/>
              <a:t>… (</a:t>
            </a:r>
            <a:r>
              <a:rPr lang="de-DE" dirty="0" err="1"/>
              <a:t>HiPIMS-specific</a:t>
            </a:r>
            <a:r>
              <a:rPr lang="de-DE" dirty="0"/>
              <a:t> </a:t>
            </a:r>
            <a:r>
              <a:rPr lang="de-DE" dirty="0" err="1"/>
              <a:t>parameter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/>
              <a:t>----------------------------------------------------------------------------------------</a:t>
            </a:r>
          </a:p>
          <a:p>
            <a:endParaRPr lang="de-DE" b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Later</a:t>
            </a:r>
            <a:r>
              <a:rPr lang="de-DE" dirty="0"/>
              <a:t>: </a:t>
            </a:r>
            <a:r>
              <a:rPr lang="de-DE" dirty="0" err="1"/>
              <a:t>Multilayered</a:t>
            </a:r>
            <a:r>
              <a:rPr lang="de-DE" dirty="0"/>
              <a:t> </a:t>
            </a:r>
            <a:r>
              <a:rPr lang="de-DE" dirty="0" err="1"/>
              <a:t>films</a:t>
            </a:r>
            <a:r>
              <a:rPr lang="de-DE" dirty="0"/>
              <a:t>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deposited</a:t>
            </a:r>
            <a:r>
              <a:rPr lang="de-DE" b="1" dirty="0"/>
              <a:t> </a:t>
            </a:r>
            <a:r>
              <a:rPr lang="de-DE" b="1" dirty="0" err="1"/>
              <a:t>insulating</a:t>
            </a:r>
            <a:r>
              <a:rPr lang="de-DE" b="1" dirty="0"/>
              <a:t> </a:t>
            </a:r>
            <a:r>
              <a:rPr lang="de-DE" b="1" dirty="0" err="1"/>
              <a:t>layer</a:t>
            </a:r>
            <a:endParaRPr lang="de-DE" b="1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E861F075-D19E-4CF3-833E-A57AF3AB23E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Next Studies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3259651-600B-477E-81E7-81CC6A01717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494C3C3-4F6F-467F-890F-12740E4B500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C98AE20-CA73-4D3F-B6AF-ACD64FA4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Outlook</a:t>
            </a:r>
            <a:endParaRPr lang="en-GB" dirty="0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2D39426A-1EAF-47F2-8468-43575A138B3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347335" y="6308724"/>
            <a:ext cx="4529668" cy="365125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0B83437-D25F-40CA-B9A6-F743A59878AC}"/>
              </a:ext>
            </a:extLst>
          </p:cNvPr>
          <p:cNvSpPr/>
          <p:nvPr/>
        </p:nvSpPr>
        <p:spPr>
          <a:xfrm>
            <a:off x="8737969" y="5757319"/>
            <a:ext cx="939065" cy="3386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C979617-CC7A-46E7-9FD2-5FED8CDE49A6}"/>
              </a:ext>
            </a:extLst>
          </p:cNvPr>
          <p:cNvSpPr/>
          <p:nvPr/>
        </p:nvSpPr>
        <p:spPr>
          <a:xfrm>
            <a:off x="8737967" y="5404002"/>
            <a:ext cx="939065" cy="1754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B2F7C93-8D93-4F1A-B762-593A2F385A55}"/>
              </a:ext>
            </a:extLst>
          </p:cNvPr>
          <p:cNvSpPr/>
          <p:nvPr/>
        </p:nvSpPr>
        <p:spPr>
          <a:xfrm>
            <a:off x="8737966" y="5581805"/>
            <a:ext cx="939065" cy="1754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D00AD5E-6928-4F0D-81DC-7F9C9AE27112}"/>
              </a:ext>
            </a:extLst>
          </p:cNvPr>
          <p:cNvSpPr/>
          <p:nvPr/>
        </p:nvSpPr>
        <p:spPr>
          <a:xfrm>
            <a:off x="8737966" y="5226201"/>
            <a:ext cx="939065" cy="1754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4BD1266-8490-48B4-B842-E975C1931B66}"/>
              </a:ext>
            </a:extLst>
          </p:cNvPr>
          <p:cNvSpPr txBox="1"/>
          <p:nvPr/>
        </p:nvSpPr>
        <p:spPr>
          <a:xfrm>
            <a:off x="9660464" y="5118965"/>
            <a:ext cx="1820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500" i="1" dirty="0"/>
              <a:t>Nb</a:t>
            </a:r>
            <a:r>
              <a:rPr lang="de-DE" sz="1500" i="1" baseline="-25000" dirty="0"/>
              <a:t>3</a:t>
            </a:r>
            <a:r>
              <a:rPr lang="de-DE" sz="1500" i="1" dirty="0"/>
              <a:t>Sn</a:t>
            </a:r>
          </a:p>
          <a:p>
            <a:pPr algn="l"/>
            <a:r>
              <a:rPr lang="de-DE" sz="1500" i="1" dirty="0" err="1"/>
              <a:t>Insulating</a:t>
            </a:r>
            <a:r>
              <a:rPr lang="de-DE" sz="1500" i="1" dirty="0"/>
              <a:t> </a:t>
            </a:r>
            <a:r>
              <a:rPr lang="de-DE" sz="1500" i="1" dirty="0" err="1"/>
              <a:t>layer</a:t>
            </a:r>
            <a:endParaRPr lang="de-DE" sz="1500" i="1" dirty="0"/>
          </a:p>
          <a:p>
            <a:pPr algn="l"/>
            <a:r>
              <a:rPr lang="de-DE" sz="1500" i="1" dirty="0"/>
              <a:t>Nb</a:t>
            </a:r>
          </a:p>
          <a:p>
            <a:pPr algn="l"/>
            <a:r>
              <a:rPr lang="de-DE" sz="1500" i="1" dirty="0" err="1"/>
              <a:t>Cu</a:t>
            </a:r>
            <a:r>
              <a:rPr lang="de-DE" sz="1500" i="1" dirty="0"/>
              <a:t> </a:t>
            </a:r>
            <a:r>
              <a:rPr lang="de-DE" sz="1500" i="1" dirty="0" err="1"/>
              <a:t>or</a:t>
            </a:r>
            <a:r>
              <a:rPr lang="de-DE" sz="1500" i="1" dirty="0"/>
              <a:t> Si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3614737F-5F5C-47D9-A5F7-169A523D5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2" y="2993771"/>
            <a:ext cx="2922059" cy="1572312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79362E1E-2433-4E01-BE6E-3F699B1D3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7134" y="2098589"/>
            <a:ext cx="720000" cy="7200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51AC4234-9103-4022-ACEC-8B17AA13B0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352757">
            <a:off x="7155630" y="1960865"/>
            <a:ext cx="720000" cy="7200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F77AFDAB-6F41-47E5-B519-1389760352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90602" y="144691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48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A185EF-D389-4C67-B2D5-7F29D8828D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93A74C-9446-41AC-BC81-7AF408D4B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Acknowledgements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55DB0C-8A3F-4BEF-A769-3CD2D263A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1" y="1535723"/>
            <a:ext cx="5397499" cy="4641240"/>
          </a:xfrm>
        </p:spPr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Chair </a:t>
            </a:r>
            <a:r>
              <a:rPr lang="de-DE" b="1" dirty="0" err="1">
                <a:solidFill>
                  <a:schemeClr val="tx2"/>
                </a:solidFill>
              </a:rPr>
              <a:t>of</a:t>
            </a:r>
            <a:r>
              <a:rPr lang="de-DE" b="1" dirty="0">
                <a:solidFill>
                  <a:schemeClr val="tx2"/>
                </a:solidFill>
              </a:rPr>
              <a:t> Surface and Materials Technology, University </a:t>
            </a:r>
            <a:r>
              <a:rPr lang="de-DE" b="1" dirty="0" err="1">
                <a:solidFill>
                  <a:schemeClr val="tx2"/>
                </a:solidFill>
              </a:rPr>
              <a:t>of</a:t>
            </a:r>
            <a:r>
              <a:rPr lang="de-DE" b="1" dirty="0">
                <a:solidFill>
                  <a:schemeClr val="tx2"/>
                </a:solidFill>
              </a:rPr>
              <a:t> Siegen, Germany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Bharath Reddy Lakki Reddy Venkata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Yu Gothic" panose="020B0400000000000000" pitchFamily="34" charset="-128"/>
                <a:cs typeface="Times New Roman" panose="02020603050405020304" pitchFamily="18" charset="0"/>
              </a:rPr>
              <a:t>Aleksandr Zubtsovskii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ea typeface="Yu Gothic" panose="020B0400000000000000" pitchFamily="34" charset="-128"/>
                <a:cs typeface="Times New Roman" panose="02020603050405020304" pitchFamily="18" charset="0"/>
              </a:rPr>
              <a:t>Xin Jiang</a:t>
            </a:r>
            <a:endParaRPr lang="de-DE" dirty="0"/>
          </a:p>
          <a:p>
            <a:endParaRPr lang="de-DE" dirty="0"/>
          </a:p>
          <a:p>
            <a:r>
              <a:rPr lang="de-DE" b="1" dirty="0">
                <a:solidFill>
                  <a:schemeClr val="tx2"/>
                </a:solidFill>
              </a:rPr>
              <a:t>Institute </a:t>
            </a:r>
            <a:r>
              <a:rPr lang="de-DE" b="1" dirty="0" err="1">
                <a:solidFill>
                  <a:schemeClr val="tx2"/>
                </a:solidFill>
              </a:rPr>
              <a:t>of</a:t>
            </a:r>
            <a:r>
              <a:rPr lang="de-DE" b="1" dirty="0">
                <a:solidFill>
                  <a:schemeClr val="tx2"/>
                </a:solidFill>
              </a:rPr>
              <a:t> Experimental Physics, University </a:t>
            </a:r>
            <a:r>
              <a:rPr lang="de-DE" b="1" dirty="0" err="1">
                <a:solidFill>
                  <a:schemeClr val="tx2"/>
                </a:solidFill>
              </a:rPr>
              <a:t>of</a:t>
            </a:r>
            <a:r>
              <a:rPr lang="de-DE" b="1" dirty="0">
                <a:solidFill>
                  <a:schemeClr val="tx2"/>
                </a:solidFill>
              </a:rPr>
              <a:t> Hamburg,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Lea </a:t>
            </a:r>
            <a:r>
              <a:rPr lang="de-DE" dirty="0" err="1"/>
              <a:t>Preece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Marc </a:t>
            </a:r>
            <a:r>
              <a:rPr lang="de-DE" dirty="0" err="1"/>
              <a:t>Wenskat</a:t>
            </a:r>
            <a:endParaRPr lang="de-DE" dirty="0"/>
          </a:p>
          <a:p>
            <a:endParaRPr lang="de-DE" dirty="0">
              <a:solidFill>
                <a:schemeClr val="tx2"/>
              </a:solidFill>
            </a:endParaRPr>
          </a:p>
          <a:p>
            <a:endParaRPr lang="de-DE" dirty="0">
              <a:solidFill>
                <a:schemeClr val="tx2"/>
              </a:solidFill>
            </a:endParaRPr>
          </a:p>
          <a:p>
            <a:endParaRPr lang="de-DE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170330-2F3E-4126-BDAB-34B1B64B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07/03/2025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0339A0-3603-45BC-8963-B49F8C414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7335" y="6308727"/>
            <a:ext cx="452966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NOVALIS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A47151-BC8A-4EE2-87D0-D8008737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155" y="6308727"/>
            <a:ext cx="533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EB721F-1515-4815-8BAC-2C06E19CB9A5}" type="slidenum">
              <a:rPr lang="en-US" smtClean="0"/>
              <a:pPr/>
              <a:t>11</a:t>
            </a:fld>
            <a:endParaRPr lang="en-US" noProof="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7B22FD2-D409-4303-8F83-88CD97F772E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ED2B2EC-7FC8-448F-AA5A-D313598318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FA9650-2F85-4B42-9476-114592C5B3DC}"/>
              </a:ext>
            </a:extLst>
          </p:cNvPr>
          <p:cNvSpPr txBox="1"/>
          <p:nvPr/>
        </p:nvSpPr>
        <p:spPr>
          <a:xfrm>
            <a:off x="6305786" y="1520825"/>
            <a:ext cx="54798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Institute </a:t>
            </a:r>
            <a:r>
              <a:rPr lang="de-DE" b="1" dirty="0" err="1">
                <a:solidFill>
                  <a:schemeClr val="tx2"/>
                </a:solidFill>
              </a:rPr>
              <a:t>of</a:t>
            </a:r>
            <a:r>
              <a:rPr lang="de-DE" b="1" dirty="0">
                <a:solidFill>
                  <a:schemeClr val="tx2"/>
                </a:solidFill>
              </a:rPr>
              <a:t> Radiation Physics, HZDR, Dresden,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Maik Butterling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Andreas Wagner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Eric Hirschmann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Ahmed G. </a:t>
            </a:r>
            <a:r>
              <a:rPr lang="de-DE" dirty="0" err="1"/>
              <a:t>Attallah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Zhiwei</a:t>
            </a:r>
            <a:r>
              <a:rPr lang="de-DE" dirty="0"/>
              <a:t> 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Maciej Oskar Liedke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D9D67AC2-D4FE-4F4E-A4AE-0BBD0EEA6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86" y="4792519"/>
            <a:ext cx="25717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Universität Siegen – Wikipedia">
            <a:extLst>
              <a:ext uri="{FF2B5EF4-FFF2-40B4-BE49-F238E27FC236}">
                <a16:creationId xmlns:a16="http://schemas.microsoft.com/office/drawing/2014/main" id="{50AB5CBE-0909-474A-AC6E-5C5FC69B5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69" y="2583538"/>
            <a:ext cx="2230026" cy="89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elmholtz-Zentrum Berlin für ...">
            <a:extLst>
              <a:ext uri="{FF2B5EF4-FFF2-40B4-BE49-F238E27FC236}">
                <a16:creationId xmlns:a16="http://schemas.microsoft.com/office/drawing/2014/main" id="{518BE567-D898-4191-8DD2-4F6ACA1AD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4279474"/>
            <a:ext cx="2315633" cy="79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78C8E9F3-0F55-4654-9093-D50F336E2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884" y="2288341"/>
            <a:ext cx="2320754" cy="127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337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A393DDA9-6B9A-4D5E-96E1-473D8E8378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5E986AA9-6FFA-4A6E-8C3E-804FC927E5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Backup </a:t>
            </a:r>
            <a:r>
              <a:rPr lang="de-DE" dirty="0" err="1"/>
              <a:t>slides</a:t>
            </a:r>
            <a:endParaRPr lang="en-GB" dirty="0"/>
          </a:p>
        </p:txBody>
      </p:sp>
      <p:sp>
        <p:nvSpPr>
          <p:cNvPr id="19" name="Untertitel 18">
            <a:extLst>
              <a:ext uri="{FF2B5EF4-FFF2-40B4-BE49-F238E27FC236}">
                <a16:creationId xmlns:a16="http://schemas.microsoft.com/office/drawing/2014/main" id="{6BD966C4-A79E-41A3-8870-CBDB9C6C27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E4C9B1B-6AB6-482E-949B-B0A9995FD2A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08725"/>
            <a:ext cx="533400" cy="365125"/>
          </a:xfrm>
        </p:spPr>
        <p:txBody>
          <a:bodyPr/>
          <a:lstStyle/>
          <a:p>
            <a:fld id="{EBEB721F-1515-4815-8BAC-2C06E19CB9A5}" type="slidenum">
              <a:rPr lang="en-US" noProof="0" smtClean="0"/>
              <a:pPr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52488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059E3B5A-36DF-4EED-BAC3-141A5085F1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F2655B8-4217-4E8B-8BB1-52D87B7A88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E861F075-D19E-4CF3-833E-A57AF3AB23E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Nb and Nb3Sn on Si 1/2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3259651-600B-477E-81E7-81CC6A01717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963A922-5A65-432E-9EB6-FC96FBD3FE6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494C3C3-4F6F-467F-890F-12740E4B500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C98AE20-CA73-4D3F-B6AF-ACD64FA4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Short </a:t>
            </a:r>
            <a:r>
              <a:rPr lang="de-DE" b="1" dirty="0" err="1">
                <a:solidFill>
                  <a:schemeClr val="tx2"/>
                </a:solidFill>
              </a:rPr>
              <a:t>summary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of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my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Ph.D</a:t>
            </a:r>
            <a:r>
              <a:rPr lang="de-DE" b="1" dirty="0">
                <a:solidFill>
                  <a:schemeClr val="tx2"/>
                </a:solidFill>
              </a:rPr>
              <a:t>. </a:t>
            </a:r>
            <a:r>
              <a:rPr lang="de-DE" b="1" dirty="0" err="1">
                <a:solidFill>
                  <a:schemeClr val="tx2"/>
                </a:solidFill>
              </a:rPr>
              <a:t>project</a:t>
            </a:r>
            <a:endParaRPr lang="en-GB" dirty="0"/>
          </a:p>
        </p:txBody>
      </p:sp>
      <p:sp>
        <p:nvSpPr>
          <p:cNvPr id="14" name="Pfeil: gebogen 13">
            <a:extLst>
              <a:ext uri="{FF2B5EF4-FFF2-40B4-BE49-F238E27FC236}">
                <a16:creationId xmlns:a16="http://schemas.microsoft.com/office/drawing/2014/main" id="{3D37ACFC-BC16-4712-B1D8-87965CF2A326}"/>
              </a:ext>
            </a:extLst>
          </p:cNvPr>
          <p:cNvSpPr/>
          <p:nvPr/>
        </p:nvSpPr>
        <p:spPr>
          <a:xfrm rot="18582434">
            <a:off x="8077680" y="398356"/>
            <a:ext cx="826858" cy="747441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>
              <a:solidFill>
                <a:srgbClr val="C00000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2E06D68-AB20-4319-B7AC-B170989D1049}"/>
              </a:ext>
            </a:extLst>
          </p:cNvPr>
          <p:cNvSpPr/>
          <p:nvPr/>
        </p:nvSpPr>
        <p:spPr>
          <a:xfrm>
            <a:off x="8928101" y="8032"/>
            <a:ext cx="310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SRF2025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552C96D-9285-4B65-8A0D-885D9732BE2B}"/>
              </a:ext>
            </a:extLst>
          </p:cNvPr>
          <p:cNvSpPr txBox="1"/>
          <p:nvPr/>
        </p:nvSpPr>
        <p:spPr>
          <a:xfrm>
            <a:off x="4876801" y="998374"/>
            <a:ext cx="6315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Poster: 	Point defects in Nb-based superconducting films 	probed by positron annihilation spectroscopy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EC87224E-D7A2-49AD-8B04-5B741B086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500" y="1660915"/>
            <a:ext cx="11087100" cy="4390245"/>
          </a:xfrm>
        </p:spPr>
      </p:pic>
    </p:spTree>
    <p:extLst>
      <p:ext uri="{BB962C8B-B14F-4D97-AF65-F5344CB8AC3E}">
        <p14:creationId xmlns:p14="http://schemas.microsoft.com/office/powerpoint/2010/main" val="252585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059E3B5A-36DF-4EED-BAC3-141A5085F1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F2655B8-4217-4E8B-8BB1-52D87B7A88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E861F075-D19E-4CF3-833E-A57AF3AB23E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Nb and Nb3Sn on Si 2/2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3259651-600B-477E-81E7-81CC6A01717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963A922-5A65-432E-9EB6-FC96FBD3FE6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494C3C3-4F6F-467F-890F-12740E4B500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C98AE20-CA73-4D3F-B6AF-ACD64FA4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Short </a:t>
            </a:r>
            <a:r>
              <a:rPr lang="de-DE" b="1" dirty="0" err="1">
                <a:solidFill>
                  <a:schemeClr val="tx2"/>
                </a:solidFill>
              </a:rPr>
              <a:t>summary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of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my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Ph.D</a:t>
            </a:r>
            <a:r>
              <a:rPr lang="de-DE" b="1" dirty="0">
                <a:solidFill>
                  <a:schemeClr val="tx2"/>
                </a:solidFill>
              </a:rPr>
              <a:t>. </a:t>
            </a:r>
            <a:r>
              <a:rPr lang="de-DE" b="1" dirty="0" err="1">
                <a:solidFill>
                  <a:schemeClr val="tx2"/>
                </a:solidFill>
              </a:rPr>
              <a:t>project</a:t>
            </a:r>
            <a:endParaRPr lang="en-GB" dirty="0"/>
          </a:p>
        </p:txBody>
      </p:sp>
      <p:sp>
        <p:nvSpPr>
          <p:cNvPr id="19" name="Pfeil: gebogen 18">
            <a:extLst>
              <a:ext uri="{FF2B5EF4-FFF2-40B4-BE49-F238E27FC236}">
                <a16:creationId xmlns:a16="http://schemas.microsoft.com/office/drawing/2014/main" id="{E388AC36-7DF5-4C0B-9CFD-5586BFC88581}"/>
              </a:ext>
            </a:extLst>
          </p:cNvPr>
          <p:cNvSpPr/>
          <p:nvPr/>
        </p:nvSpPr>
        <p:spPr>
          <a:xfrm rot="18582434">
            <a:off x="8077680" y="398356"/>
            <a:ext cx="826858" cy="747441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>
              <a:solidFill>
                <a:srgbClr val="C00000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DA3B0ED-5695-4DD8-99F4-506C5F728C95}"/>
              </a:ext>
            </a:extLst>
          </p:cNvPr>
          <p:cNvSpPr/>
          <p:nvPr/>
        </p:nvSpPr>
        <p:spPr>
          <a:xfrm>
            <a:off x="8928101" y="8032"/>
            <a:ext cx="310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SRF2025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9F82330D-5854-4712-87B0-FFD7F9FC3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500" y="2185016"/>
            <a:ext cx="11087100" cy="3342044"/>
          </a:xfr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E47126F-B5FF-4F4C-AFC1-B3FCFD1D692F}"/>
              </a:ext>
            </a:extLst>
          </p:cNvPr>
          <p:cNvSpPr txBox="1"/>
          <p:nvPr/>
        </p:nvSpPr>
        <p:spPr>
          <a:xfrm>
            <a:off x="4876801" y="998374"/>
            <a:ext cx="6315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Poster: 	Point defects in Nb-based superconducting films 	probed by positron annihilation spectroscopy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1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F0AAC4D9-C890-452B-B043-554D8D8BA1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D12DB61-8E34-4650-B104-A137414848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59D952-612F-4133-BC26-1E12A4863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999BE514-E1FE-494F-8458-4D44694E741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61C2906-74D3-47B2-A61B-220468D2511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052181F-009D-4F09-848D-F63608C3FC0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9D4A0FD-9DFE-497F-A279-1CF41FC336F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DA3BBDBC-FE70-4497-990D-4D00C64B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HiPIMS</a:t>
            </a:r>
            <a:r>
              <a:rPr lang="de-DE" dirty="0"/>
              <a:t> </a:t>
            </a:r>
            <a:r>
              <a:rPr lang="de-DE" dirty="0" err="1"/>
              <a:t>parameter</a:t>
            </a:r>
            <a:r>
              <a:rPr lang="de-DE" dirty="0"/>
              <a:t> </a:t>
            </a:r>
            <a:r>
              <a:rPr lang="de-DE" dirty="0" err="1"/>
              <a:t>list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F0835AA-E7B6-4EEB-8FDF-E5EFF0628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1" y="1370355"/>
            <a:ext cx="6026214" cy="532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4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25648B95-1365-44C6-80E4-949C9BEBD1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DFA6B13-3635-4F08-AA53-78CA7DFCA4F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2A71FEF-DB64-4F18-B212-6D2E8668C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>
                <a:solidFill>
                  <a:schemeClr val="tx2"/>
                </a:solidFill>
              </a:rPr>
              <a:t>Beamtime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proposals</a:t>
            </a:r>
            <a:r>
              <a:rPr lang="de-DE" b="1" dirty="0">
                <a:solidFill>
                  <a:schemeClr val="tx2"/>
                </a:solidFill>
              </a:rPr>
              <a:t> at </a:t>
            </a:r>
            <a:r>
              <a:rPr lang="de-DE" b="1" dirty="0" err="1">
                <a:solidFill>
                  <a:schemeClr val="tx2"/>
                </a:solidFill>
              </a:rPr>
              <a:t>pELBE</a:t>
            </a:r>
            <a:endParaRPr lang="de-DE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Own </a:t>
            </a:r>
            <a:r>
              <a:rPr lang="de-DE" dirty="0" err="1"/>
              <a:t>proposal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proposals</a:t>
            </a:r>
            <a:endParaRPr lang="de-DE" dirty="0"/>
          </a:p>
          <a:p>
            <a:endParaRPr lang="de-DE" b="1" dirty="0">
              <a:solidFill>
                <a:schemeClr val="tx2"/>
              </a:solidFill>
            </a:endParaRPr>
          </a:p>
          <a:p>
            <a:r>
              <a:rPr lang="de-DE" b="1" dirty="0">
                <a:solidFill>
                  <a:schemeClr val="tx2"/>
                </a:solidFill>
              </a:rPr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Updates on AIDA-II </a:t>
            </a:r>
            <a:r>
              <a:rPr lang="de-DE" dirty="0" err="1"/>
              <a:t>Sputtering</a:t>
            </a:r>
            <a:r>
              <a:rPr lang="de-DE" dirty="0"/>
              <a:t> Chamber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Nb</a:t>
            </a:r>
            <a:r>
              <a:rPr lang="de-DE" baseline="-25000" dirty="0"/>
              <a:t>3</a:t>
            </a:r>
            <a:r>
              <a:rPr lang="de-DE" dirty="0"/>
              <a:t>Sn Studies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Strategic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Nb</a:t>
            </a:r>
            <a:r>
              <a:rPr lang="de-DE" baseline="-25000" dirty="0"/>
              <a:t>3</a:t>
            </a:r>
            <a:r>
              <a:rPr lang="de-DE" dirty="0"/>
              <a:t>Sn</a:t>
            </a:r>
            <a:endParaRPr lang="de-DE" b="1" dirty="0"/>
          </a:p>
          <a:p>
            <a:endParaRPr lang="de-DE" b="1" dirty="0"/>
          </a:p>
          <a:p>
            <a:r>
              <a:rPr lang="de-DE" b="1" dirty="0">
                <a:solidFill>
                  <a:schemeClr val="tx2"/>
                </a:solidFill>
              </a:rPr>
              <a:t>Outlook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Next Studies</a:t>
            </a:r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83F7540D-76B5-47A2-8694-306BE6DE807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D6B034-86DD-4795-8B8A-FA87DCE3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8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02A1C152-0562-43A8-B194-DC144BA507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60D2B4B-4A48-4029-A7E8-5540CB80D2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33B8E5-7099-4223-A4E1-D873FB3EE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u="sng" dirty="0">
                <a:solidFill>
                  <a:schemeClr val="tx2"/>
                </a:solidFill>
              </a:rPr>
              <a:t>25203827-SebastianKlug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2025/2 beamtime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Study of DCMS and </a:t>
            </a:r>
            <a:r>
              <a:rPr lang="en-GB" b="1" dirty="0" err="1"/>
              <a:t>HiPIMS</a:t>
            </a:r>
            <a:r>
              <a:rPr lang="en-GB" b="1" dirty="0"/>
              <a:t> Nb</a:t>
            </a:r>
            <a:r>
              <a:rPr lang="en-GB" b="1" baseline="-25000" dirty="0"/>
              <a:t>3</a:t>
            </a:r>
            <a:r>
              <a:rPr lang="en-GB" b="1" dirty="0"/>
              <a:t>Sn on Si and YSZ</a:t>
            </a:r>
          </a:p>
          <a:p>
            <a:pPr marL="514350" lvl="2" indent="-285750">
              <a:buFont typeface="Arial" panose="020B0604020202020204" pitchFamily="34" charset="0"/>
              <a:buChar char="•"/>
            </a:pPr>
            <a:r>
              <a:rPr lang="en-GB" dirty="0"/>
              <a:t>Lost beamtime of ~ </a:t>
            </a:r>
            <a:r>
              <a:rPr lang="en-GB" b="1" dirty="0"/>
              <a:t>1 shift (12 hrs)</a:t>
            </a:r>
            <a:endParaRPr lang="en-GB" b="1" dirty="0">
              <a:sym typeface="Wingdings" panose="05000000000000000000" pitchFamily="2" charset="2"/>
            </a:endParaRPr>
          </a:p>
          <a:p>
            <a:pPr marL="819150" lvl="3" indent="-285750">
              <a:buFont typeface="Courier New" panose="02070309020205020404" pitchFamily="49" charset="0"/>
              <a:buChar char="o"/>
            </a:pPr>
            <a:r>
              <a:rPr lang="en-GB" dirty="0">
                <a:sym typeface="Wingdings" panose="05000000000000000000" pitchFamily="2" charset="2"/>
              </a:rPr>
              <a:t>Power and pressure study </a:t>
            </a:r>
            <a:r>
              <a:rPr lang="en-GB" dirty="0" err="1">
                <a:sym typeface="Wingdings" panose="05000000000000000000" pitchFamily="2" charset="2"/>
              </a:rPr>
              <a:t>HiPIMS</a:t>
            </a:r>
            <a:r>
              <a:rPr lang="en-GB" dirty="0">
                <a:sym typeface="Wingdings" panose="05000000000000000000" pitchFamily="2" charset="2"/>
              </a:rPr>
              <a:t> Nb</a:t>
            </a:r>
            <a:r>
              <a:rPr lang="en-GB" baseline="-25000" dirty="0">
                <a:sym typeface="Wingdings" panose="05000000000000000000" pitchFamily="2" charset="2"/>
              </a:rPr>
              <a:t>3</a:t>
            </a:r>
            <a:r>
              <a:rPr lang="en-GB" dirty="0">
                <a:sym typeface="Wingdings" panose="05000000000000000000" pitchFamily="2" charset="2"/>
              </a:rPr>
              <a:t>Sn </a:t>
            </a:r>
          </a:p>
          <a:p>
            <a:pPr marL="1187450" lvl="4" indent="-285750">
              <a:buFont typeface="Wingdings" panose="05000000000000000000" pitchFamily="2" charset="2"/>
              <a:buChar char="Ø"/>
            </a:pPr>
            <a:r>
              <a:rPr lang="en-GB" b="1" dirty="0">
                <a:sym typeface="Wingdings" panose="05000000000000000000" pitchFamily="2" charset="2"/>
              </a:rPr>
              <a:t>sadly not measured with PALS yet</a:t>
            </a:r>
            <a:endParaRPr lang="en-GB" dirty="0"/>
          </a:p>
          <a:p>
            <a:pPr marL="514350" lvl="2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514350" lvl="2" indent="-285750">
              <a:buFont typeface="Arial" panose="020B0604020202020204" pitchFamily="34" charset="0"/>
              <a:buChar char="•"/>
            </a:pPr>
            <a:r>
              <a:rPr lang="en-GB" b="1" dirty="0"/>
              <a:t>What was done?</a:t>
            </a:r>
          </a:p>
          <a:p>
            <a:pPr marL="819150" lvl="3" indent="-285750">
              <a:buFont typeface="Wingdings" panose="05000000000000000000" pitchFamily="2" charset="2"/>
              <a:buChar char="ü"/>
            </a:pPr>
            <a:r>
              <a:rPr lang="en-GB" dirty="0"/>
              <a:t>Annealing study (In-situ and ex-situ)</a:t>
            </a:r>
          </a:p>
          <a:p>
            <a:pPr marL="819150" lvl="3" indent="-285750">
              <a:buFont typeface="Wingdings" panose="05000000000000000000" pitchFamily="2" charset="2"/>
              <a:buChar char="ü"/>
            </a:pPr>
            <a:r>
              <a:rPr lang="en-GB" dirty="0"/>
              <a:t>DCMS on YSZ </a:t>
            </a:r>
            <a:r>
              <a:rPr lang="en-GB" dirty="0">
                <a:sym typeface="Wingdings" panose="05000000000000000000" pitchFamily="2" charset="2"/>
              </a:rPr>
              <a:t> different orientations</a:t>
            </a:r>
          </a:p>
          <a:p>
            <a:pPr lvl="2" indent="0">
              <a:buNone/>
            </a:pP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86AAEE6A-D419-43CB-BF39-2412ADA5558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Own </a:t>
            </a:r>
            <a:r>
              <a:rPr lang="de-DE" dirty="0" err="1"/>
              <a:t>proposal</a:t>
            </a:r>
            <a:endParaRPr lang="de-DE" dirty="0"/>
          </a:p>
          <a:p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5FAFBB7-0E66-489F-93D1-C9A74346BD3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5A49FC5-CC1E-4802-B59D-1B5A158C733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1905EF8-BA1F-4854-94D2-479B80D53C6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E666F53-F58C-4E3A-9AC5-3DFF0759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solidFill>
                  <a:schemeClr val="tx2"/>
                </a:solidFill>
              </a:rPr>
              <a:t>Beamtime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proposals</a:t>
            </a:r>
            <a:r>
              <a:rPr lang="de-DE" b="1" dirty="0">
                <a:solidFill>
                  <a:schemeClr val="tx2"/>
                </a:solidFill>
              </a:rPr>
              <a:t> at </a:t>
            </a:r>
            <a:r>
              <a:rPr lang="de-DE" b="1" dirty="0" err="1">
                <a:solidFill>
                  <a:schemeClr val="tx2"/>
                </a:solidFill>
              </a:rPr>
              <a:t>pELBE</a:t>
            </a:r>
            <a:endParaRPr lang="de-DE" b="1" dirty="0">
              <a:solidFill>
                <a:schemeClr val="tx2"/>
              </a:solidFill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753B2547-5DF7-4A57-9F17-A820435E8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533" y="2771857"/>
            <a:ext cx="3539067" cy="20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0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059E3B5A-36DF-4EED-BAC3-141A5085F1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F2655B8-4217-4E8B-8BB1-52D87B7A88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D7AB16-7243-474D-B3F8-73BF06F14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u="sng" dirty="0">
                <a:solidFill>
                  <a:schemeClr val="tx2"/>
                </a:solidFill>
              </a:rPr>
              <a:t>25203794-BharathVenkata </a:t>
            </a:r>
          </a:p>
          <a:p>
            <a:r>
              <a:rPr lang="de-DE" b="1" i="1" dirty="0"/>
              <a:t>DCMS and </a:t>
            </a:r>
            <a:r>
              <a:rPr lang="de-DE" b="1" i="1" dirty="0" err="1"/>
              <a:t>HiPIMS</a:t>
            </a:r>
            <a:r>
              <a:rPr lang="de-DE" b="1" i="1" dirty="0"/>
              <a:t> </a:t>
            </a:r>
            <a:r>
              <a:rPr lang="de-DE" b="1" i="1" dirty="0" err="1"/>
              <a:t>NbTiN</a:t>
            </a:r>
            <a:r>
              <a:rPr lang="de-DE" b="1" i="1" dirty="0"/>
              <a:t> </a:t>
            </a:r>
            <a:r>
              <a:rPr lang="de-DE" b="1" i="1" dirty="0" err="1"/>
              <a:t>as</a:t>
            </a:r>
            <a:r>
              <a:rPr lang="de-DE" b="1" i="1" dirty="0"/>
              <a:t> </a:t>
            </a:r>
            <a:r>
              <a:rPr lang="de-DE" b="1" i="1" dirty="0" err="1"/>
              <a:t>well</a:t>
            </a:r>
            <a:r>
              <a:rPr lang="de-DE" b="1" i="1" dirty="0"/>
              <a:t> </a:t>
            </a:r>
            <a:r>
              <a:rPr lang="de-DE" b="1" i="1" dirty="0" err="1"/>
              <a:t>as</a:t>
            </a:r>
            <a:r>
              <a:rPr lang="de-DE" b="1" i="1" dirty="0"/>
              <a:t> SIS Nb/</a:t>
            </a:r>
            <a:r>
              <a:rPr lang="de-DE" b="1" i="1" dirty="0" err="1"/>
              <a:t>AlN</a:t>
            </a:r>
            <a:r>
              <a:rPr lang="de-DE" b="1" i="1" dirty="0"/>
              <a:t>/</a:t>
            </a:r>
            <a:r>
              <a:rPr lang="de-DE" b="1" i="1" dirty="0" err="1"/>
              <a:t>NbTiN</a:t>
            </a:r>
            <a:r>
              <a:rPr lang="de-DE" b="1" i="1" dirty="0"/>
              <a:t> </a:t>
            </a:r>
            <a:r>
              <a:rPr lang="de-DE" b="1" i="1" dirty="0" err="1"/>
              <a:t>multilayer</a:t>
            </a:r>
            <a:endParaRPr lang="de-DE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Data </a:t>
            </a:r>
            <a:r>
              <a:rPr lang="de-DE" dirty="0" err="1"/>
              <a:t>fitted</a:t>
            </a:r>
            <a:r>
              <a:rPr lang="de-DE" dirty="0"/>
              <a:t> and </a:t>
            </a:r>
            <a:r>
              <a:rPr lang="de-DE" dirty="0" err="1"/>
              <a:t>sent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Bharath, he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plot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now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Discussion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(</a:t>
            </a:r>
            <a:r>
              <a:rPr lang="de-DE" dirty="0" err="1"/>
              <a:t>soon</a:t>
            </a:r>
            <a:r>
              <a:rPr lang="de-DE" dirty="0"/>
              <a:t>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b="1" u="sng" dirty="0">
                <a:solidFill>
                  <a:schemeClr val="tx2"/>
                </a:solidFill>
              </a:rPr>
              <a:t>25203804-OliverKugeler</a:t>
            </a:r>
            <a:endParaRPr lang="de-DE" b="1" u="sng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r>
              <a:rPr lang="de-DE" b="1" i="1" dirty="0">
                <a:sym typeface="Wingdings" panose="05000000000000000000" pitchFamily="2" charset="2"/>
              </a:rPr>
              <a:t>Nb3Sn </a:t>
            </a:r>
            <a:r>
              <a:rPr lang="de-DE" b="1" i="1" dirty="0" err="1">
                <a:sym typeface="Wingdings" panose="05000000000000000000" pitchFamily="2" charset="2"/>
              </a:rPr>
              <a:t>thin</a:t>
            </a:r>
            <a:r>
              <a:rPr lang="de-DE" b="1" i="1" dirty="0">
                <a:sym typeface="Wingdings" panose="05000000000000000000" pitchFamily="2" charset="2"/>
              </a:rPr>
              <a:t> </a:t>
            </a:r>
            <a:r>
              <a:rPr lang="de-DE" b="1" i="1" dirty="0" err="1">
                <a:sym typeface="Wingdings" panose="05000000000000000000" pitchFamily="2" charset="2"/>
              </a:rPr>
              <a:t>films</a:t>
            </a:r>
            <a:r>
              <a:rPr lang="de-DE" b="1" i="1" dirty="0">
                <a:sym typeface="Wingdings" panose="05000000000000000000" pitchFamily="2" charset="2"/>
              </a:rPr>
              <a:t> </a:t>
            </a:r>
            <a:r>
              <a:rPr lang="de-DE" b="1" i="1" dirty="0" err="1">
                <a:sym typeface="Wingdings" panose="05000000000000000000" pitchFamily="2" charset="2"/>
              </a:rPr>
              <a:t>with</a:t>
            </a:r>
            <a:r>
              <a:rPr lang="de-DE" b="1" i="1" dirty="0">
                <a:sym typeface="Wingdings" panose="05000000000000000000" pitchFamily="2" charset="2"/>
              </a:rPr>
              <a:t> different </a:t>
            </a:r>
            <a:r>
              <a:rPr lang="de-DE" b="1" i="1" dirty="0" err="1">
                <a:sym typeface="Wingdings" panose="05000000000000000000" pitchFamily="2" charset="2"/>
              </a:rPr>
              <a:t>recipes</a:t>
            </a:r>
            <a:endParaRPr lang="de-DE" b="1" i="1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ym typeface="Wingdings" panose="05000000000000000000" pitchFamily="2" charset="2"/>
              </a:rPr>
              <a:t>Could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interesting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compare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my</a:t>
            </a:r>
            <a:r>
              <a:rPr lang="de-DE" dirty="0">
                <a:sym typeface="Wingdings" panose="05000000000000000000" pitchFamily="2" charset="2"/>
              </a:rPr>
              <a:t> own </a:t>
            </a:r>
            <a:r>
              <a:rPr lang="de-DE" dirty="0" err="1">
                <a:sym typeface="Wingdings" panose="05000000000000000000" pitchFamily="2" charset="2"/>
              </a:rPr>
              <a:t>samples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ym typeface="Wingdings" panose="05000000000000000000" pitchFamily="2" charset="2"/>
              </a:rPr>
              <a:t>Data </a:t>
            </a:r>
            <a:r>
              <a:rPr lang="de-DE" dirty="0" err="1">
                <a:sym typeface="Wingdings" panose="05000000000000000000" pitchFamily="2" charset="2"/>
              </a:rPr>
              <a:t>fitted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>
                <a:sym typeface="Wingdings" panose="05000000000000000000" pitchFamily="2" charset="2"/>
              </a:rPr>
              <a:t>Plotting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Discussion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needed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soon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E861F075-D19E-4CF3-833E-A57AF3AB23E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proposals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3259651-600B-477E-81E7-81CC6A01717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494C3C3-4F6F-467F-890F-12740E4B500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C98AE20-CA73-4D3F-B6AF-ACD64FA4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solidFill>
                  <a:schemeClr val="tx2"/>
                </a:solidFill>
              </a:rPr>
              <a:t>Beamtime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proposals</a:t>
            </a:r>
            <a:r>
              <a:rPr lang="de-DE" b="1" dirty="0">
                <a:solidFill>
                  <a:schemeClr val="tx2"/>
                </a:solidFill>
              </a:rPr>
              <a:t> at </a:t>
            </a:r>
            <a:r>
              <a:rPr lang="de-DE" b="1" dirty="0" err="1">
                <a:solidFill>
                  <a:schemeClr val="tx2"/>
                </a:solidFill>
              </a:rPr>
              <a:t>pELBE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2D39426A-1EAF-47F2-8468-43575A138B3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347335" y="6308727"/>
            <a:ext cx="4529668" cy="365125"/>
          </a:xfrm>
        </p:spPr>
        <p:txBody>
          <a:bodyPr/>
          <a:lstStyle/>
          <a:p>
            <a:endParaRPr lang="en-US" noProof="0" dirty="0"/>
          </a:p>
        </p:txBody>
      </p:sp>
      <p:pic>
        <p:nvPicPr>
          <p:cNvPr id="15362" name="Picture 2" descr="Universität Siegen – Wikipedia">
            <a:extLst>
              <a:ext uri="{FF2B5EF4-FFF2-40B4-BE49-F238E27FC236}">
                <a16:creationId xmlns:a16="http://schemas.microsoft.com/office/drawing/2014/main" id="{43D275E2-3694-41EF-9898-33F63204C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01" y="1535723"/>
            <a:ext cx="2859089" cy="114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elmholtz-Zentrum Berlin für ...">
            <a:extLst>
              <a:ext uri="{FF2B5EF4-FFF2-40B4-BE49-F238E27FC236}">
                <a16:creationId xmlns:a16="http://schemas.microsoft.com/office/drawing/2014/main" id="{28FD073F-0D3B-4741-A182-82D0604BB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28" y="4273487"/>
            <a:ext cx="3348038" cy="114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28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02A1C152-0562-43A8-B194-DC144BA507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60D2B4B-4A48-4029-A7E8-5540CB80D2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33B8E5-7099-4223-A4E1-D873FB3EE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Technical </a:t>
            </a:r>
            <a:r>
              <a:rPr lang="de-DE" b="1" dirty="0" err="1">
                <a:solidFill>
                  <a:schemeClr val="tx2"/>
                </a:solidFill>
              </a:rPr>
              <a:t>difficulties</a:t>
            </a:r>
            <a:endParaRPr lang="de-DE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Inconsistence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sample </a:t>
            </a:r>
            <a:r>
              <a:rPr lang="de-DE" dirty="0" err="1"/>
              <a:t>transfer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chambers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Issure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Magnetrons (Nb </a:t>
            </a:r>
            <a:r>
              <a:rPr lang="de-DE" dirty="0" err="1"/>
              <a:t>target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substrate</a:t>
            </a:r>
            <a:r>
              <a:rPr lang="de-DE" dirty="0"/>
              <a:t> </a:t>
            </a:r>
            <a:r>
              <a:rPr lang="de-DE" dirty="0" err="1"/>
              <a:t>bias</a:t>
            </a:r>
            <a:r>
              <a:rPr lang="de-DE" dirty="0"/>
              <a:t> </a:t>
            </a:r>
            <a:r>
              <a:rPr lang="de-DE" dirty="0" err="1"/>
              <a:t>applicable</a:t>
            </a:r>
            <a:r>
              <a:rPr lang="de-DE" dirty="0"/>
              <a:t> </a:t>
            </a:r>
            <a:r>
              <a:rPr lang="de-DE" dirty="0" err="1"/>
              <a:t>atm</a:t>
            </a:r>
            <a:endParaRPr lang="de-DE" dirty="0"/>
          </a:p>
          <a:p>
            <a:endParaRPr lang="de-DE" b="1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In-situ PALS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Issues with positron beam quality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More time needed for optimization</a:t>
            </a:r>
          </a:p>
          <a:p>
            <a:endParaRPr lang="de-DE" b="1" dirty="0">
              <a:solidFill>
                <a:schemeClr val="tx2"/>
              </a:solidFill>
            </a:endParaRPr>
          </a:p>
          <a:p>
            <a:r>
              <a:rPr lang="de-DE" b="1" dirty="0" err="1">
                <a:solidFill>
                  <a:schemeClr val="tx2"/>
                </a:solidFill>
              </a:rPr>
              <a:t>Thin</a:t>
            </a:r>
            <a:r>
              <a:rPr lang="de-DE" b="1" dirty="0">
                <a:solidFill>
                  <a:schemeClr val="tx2"/>
                </a:solidFill>
              </a:rPr>
              <a:t> film </a:t>
            </a:r>
            <a:r>
              <a:rPr lang="de-DE" b="1" dirty="0" err="1">
                <a:solidFill>
                  <a:schemeClr val="tx2"/>
                </a:solidFill>
              </a:rPr>
              <a:t>growth</a:t>
            </a:r>
            <a:endParaRPr lang="de-DE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Material: </a:t>
            </a:r>
            <a:r>
              <a:rPr lang="en-GB" b="1" dirty="0"/>
              <a:t>Nb</a:t>
            </a:r>
            <a:r>
              <a:rPr lang="en-GB" b="1" baseline="-25000" dirty="0"/>
              <a:t>3</a:t>
            </a:r>
            <a:r>
              <a:rPr lang="en-GB" b="1" dirty="0"/>
              <a:t>Sn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DCMS and </a:t>
            </a:r>
            <a:r>
              <a:rPr lang="en-GB" dirty="0" err="1"/>
              <a:t>HiPIMS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Tc up to ~ 14 K </a:t>
            </a:r>
            <a:r>
              <a:rPr lang="en-GB" dirty="0" err="1"/>
              <a:t>atm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More film quality improvements needed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86AAEE6A-D419-43CB-BF39-2412ADA5558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5FAFBB7-0E66-489F-93D1-C9A74346BD3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5A49FC5-CC1E-4802-B59D-1B5A158C733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1905EF8-BA1F-4854-94D2-479B80D53C6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E666F53-F58C-4E3A-9AC5-3DFF0759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Updates at AIDA-II </a:t>
            </a:r>
            <a:r>
              <a:rPr lang="de-DE" b="1" dirty="0" err="1">
                <a:solidFill>
                  <a:schemeClr val="tx2"/>
                </a:solidFill>
              </a:rPr>
              <a:t>Sputtering</a:t>
            </a:r>
            <a:r>
              <a:rPr lang="de-DE" b="1" dirty="0">
                <a:solidFill>
                  <a:schemeClr val="tx2"/>
                </a:solidFill>
              </a:rPr>
              <a:t> Chamber</a:t>
            </a:r>
          </a:p>
        </p:txBody>
      </p:sp>
      <p:pic>
        <p:nvPicPr>
          <p:cNvPr id="14338" name="Picture 2" descr="The A15 crystal structure of the Nb 3 Sn superconducting intermetallic compound. ">
            <a:extLst>
              <a:ext uri="{FF2B5EF4-FFF2-40B4-BE49-F238E27FC236}">
                <a16:creationId xmlns:a16="http://schemas.microsoft.com/office/drawing/2014/main" id="{B31A00C7-0328-4266-9A3B-3BE28230C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2" y="3950534"/>
            <a:ext cx="2525892" cy="239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B31B235-5103-408D-8131-CC4801C36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085" y="1202981"/>
            <a:ext cx="4881814" cy="29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0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BA22056C-2C3E-48B2-BB05-C7E3A5DB21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5BFB9EA-2102-47DB-B624-DF7CDB0A76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1308FF-D9BF-4F10-BD8F-9C73FB538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3C29CABF-01D4-40CC-9E0E-413717EB71C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D0EDC24-75F5-4B22-A678-BCA32092C70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7D0E733-5E3B-4557-BCE3-F230C55A6CD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2446EB4-018B-4216-AF77-04643C8ACF7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6611734-99F8-4011-9164-8522D105E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764C0DB-8400-4C5E-B1C0-E7E7226C4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625" y="233639"/>
            <a:ext cx="8042755" cy="6403986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079EDA2A-28D9-4511-A71E-CEF1CFDAA54E}"/>
              </a:ext>
            </a:extLst>
          </p:cNvPr>
          <p:cNvSpPr/>
          <p:nvPr/>
        </p:nvSpPr>
        <p:spPr>
          <a:xfrm>
            <a:off x="3763703" y="1215967"/>
            <a:ext cx="951540" cy="5092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4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059E3B5A-36DF-4EED-BAC3-141A5085F1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F2655B8-4217-4E8B-8BB1-52D87B7A88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D7AB16-7243-474D-B3F8-73BF06F14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1" y="1535723"/>
            <a:ext cx="10098506" cy="4641240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Impact of DC deposition power (RT, 30min)</a:t>
            </a:r>
            <a:endParaRPr lang="de-DE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r>
              <a:rPr lang="en-GB" b="1" dirty="0"/>
              <a:t>Variation of power between 30W and 90W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Int1</a:t>
            </a:r>
            <a:r>
              <a:rPr lang="en-GB" dirty="0"/>
              <a:t> is dominant</a:t>
            </a:r>
          </a:p>
          <a:p>
            <a:pPr marL="5143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00000"/>
                </a:solidFill>
              </a:rPr>
              <a:t>Saturation for </a:t>
            </a:r>
            <a:r>
              <a:rPr lang="en-GB" b="1" dirty="0">
                <a:solidFill>
                  <a:srgbClr val="300000"/>
                </a:solidFill>
              </a:rPr>
              <a:t>AD 30W </a:t>
            </a:r>
            <a:r>
              <a:rPr lang="en-GB" dirty="0"/>
              <a:t>and </a:t>
            </a:r>
            <a:r>
              <a:rPr lang="en-GB" b="1" dirty="0">
                <a:solidFill>
                  <a:srgbClr val="8B0800"/>
                </a:solidFill>
              </a:rPr>
              <a:t>45W</a:t>
            </a:r>
            <a:r>
              <a:rPr lang="en-GB" dirty="0"/>
              <a:t> </a:t>
            </a:r>
          </a:p>
          <a:p>
            <a:pPr marL="514350" lvl="2" indent="-285750">
              <a:buFont typeface="Arial" panose="020B0604020202020204" pitchFamily="34" charset="0"/>
              <a:buChar char="•"/>
            </a:pPr>
            <a:r>
              <a:rPr lang="en-GB" dirty="0"/>
              <a:t>Less </a:t>
            </a:r>
            <a:r>
              <a:rPr lang="en-GB" b="1" dirty="0"/>
              <a:t>Int1</a:t>
            </a:r>
            <a:r>
              <a:rPr lang="en-GB" dirty="0"/>
              <a:t> for higher power</a:t>
            </a:r>
          </a:p>
          <a:p>
            <a:pPr marL="5143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clear trend for defect sizes</a:t>
            </a:r>
          </a:p>
          <a:p>
            <a:pPr marL="514350" lvl="2" indent="-285750">
              <a:buFont typeface="Arial" panose="020B0604020202020204" pitchFamily="34" charset="0"/>
              <a:buChar char="•"/>
            </a:pPr>
            <a:r>
              <a:rPr lang="en-GB" dirty="0"/>
              <a:t>Combination with phase changes</a:t>
            </a:r>
          </a:p>
          <a:p>
            <a:pPr marL="514350" lvl="2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E51800"/>
                </a:solidFill>
              </a:rPr>
              <a:t>AD 60W </a:t>
            </a:r>
            <a:r>
              <a:rPr lang="en-GB" dirty="0"/>
              <a:t>and </a:t>
            </a:r>
            <a:r>
              <a:rPr lang="en-GB" b="1" dirty="0">
                <a:solidFill>
                  <a:srgbClr val="FF3E1C"/>
                </a:solidFill>
              </a:rPr>
              <a:t>90W</a:t>
            </a:r>
            <a:r>
              <a:rPr lang="en-GB" dirty="0"/>
              <a:t> show lower </a:t>
            </a:r>
            <a:r>
              <a:rPr lang="en-GB" b="1" dirty="0"/>
              <a:t>LT</a:t>
            </a:r>
            <a:r>
              <a:rPr lang="en-GB" dirty="0"/>
              <a:t>s</a:t>
            </a:r>
          </a:p>
          <a:p>
            <a:pPr marL="5143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Reduction of defect sizes and </a:t>
            </a:r>
            <a:br>
              <a:rPr lang="en-GB" dirty="0"/>
            </a:br>
            <a:r>
              <a:rPr lang="en-GB" dirty="0"/>
              <a:t>lowering of defect concentration (</a:t>
            </a:r>
            <a:r>
              <a:rPr lang="en-GB" b="1" dirty="0"/>
              <a:t>Int1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E861F075-D19E-4CF3-833E-A57AF3AB23E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err="1"/>
              <a:t>Annealing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(in-situ)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3259651-600B-477E-81E7-81CC6A01717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963A922-5A65-432E-9EB6-FC96FBD3FE6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494C3C3-4F6F-467F-890F-12740E4B500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C98AE20-CA73-4D3F-B6AF-ACD64FA4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Nb</a:t>
            </a:r>
            <a:r>
              <a:rPr lang="de-DE" baseline="-25000" dirty="0"/>
              <a:t>3</a:t>
            </a:r>
            <a:r>
              <a:rPr lang="de-DE" dirty="0"/>
              <a:t>Sn Studies</a:t>
            </a:r>
            <a:endParaRPr lang="de-DE" b="1" dirty="0">
              <a:solidFill>
                <a:schemeClr val="tx2"/>
              </a:solidFill>
            </a:endParaRPr>
          </a:p>
        </p:txBody>
      </p:sp>
      <p:graphicFrame>
        <p:nvGraphicFramePr>
          <p:cNvPr id="17" name="Objekt 16">
            <a:extLst>
              <a:ext uri="{FF2B5EF4-FFF2-40B4-BE49-F238E27FC236}">
                <a16:creationId xmlns:a16="http://schemas.microsoft.com/office/drawing/2014/main" id="{C9BE688C-1D9E-4C83-B738-356BA103E3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9623" y="2692070"/>
          <a:ext cx="3757164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6" name="Graph" r:id="rId3" imgW="9123876" imgH="8740069" progId="Origin95.Graph">
                  <p:embed/>
                </p:oleObj>
              </mc:Choice>
              <mc:Fallback>
                <p:oleObj name="Graph" r:id="rId3" imgW="9123876" imgH="8740069" progId="Origin95.Graph">
                  <p:embed/>
                  <p:pic>
                    <p:nvPicPr>
                      <p:cNvPr id="17" name="Objekt 16">
                        <a:extLst>
                          <a:ext uri="{FF2B5EF4-FFF2-40B4-BE49-F238E27FC236}">
                            <a16:creationId xmlns:a16="http://schemas.microsoft.com/office/drawing/2014/main" id="{C9BE688C-1D9E-4C83-B738-356BA103E3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9623" y="2692070"/>
                        <a:ext cx="3757164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5633A54B-47B5-4C86-9F42-8FDE598B7B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46695" y="1009109"/>
          <a:ext cx="3374190" cy="180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7" name="Graph" r:id="rId5" imgW="14063401" imgH="7530042" progId="Origin95.Graph">
                  <p:embed/>
                </p:oleObj>
              </mc:Choice>
              <mc:Fallback>
                <p:oleObj name="Graph" r:id="rId5" imgW="14063401" imgH="7530042" progId="Origin95.Graph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5633A54B-47B5-4C86-9F42-8FDE598B7B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46695" y="1009109"/>
                        <a:ext cx="3374190" cy="1806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928BB6D9-7CDA-4615-9CA1-5E9C59DE0B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34836" y="2692070"/>
          <a:ext cx="3757164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8" name="Graph" r:id="rId7" imgW="9123876" imgH="8740069" progId="Origin95.Graph">
                  <p:embed/>
                </p:oleObj>
              </mc:Choice>
              <mc:Fallback>
                <p:oleObj name="Graph" r:id="rId7" imgW="9123876" imgH="8740069" progId="Origin95.Graph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928BB6D9-7CDA-4615-9CA1-5E9C59DE0B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34836" y="2692070"/>
                        <a:ext cx="3757164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701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059E3B5A-36DF-4EED-BAC3-141A5085F1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F2655B8-4217-4E8B-8BB1-52D87B7A88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D7AB16-7243-474D-B3F8-73BF06F14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>
                <a:solidFill>
                  <a:schemeClr val="tx2"/>
                </a:solidFill>
              </a:rPr>
              <a:t>Usage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of</a:t>
            </a:r>
            <a:r>
              <a:rPr lang="de-DE" b="1" dirty="0">
                <a:solidFill>
                  <a:schemeClr val="tx2"/>
                </a:solidFill>
              </a:rPr>
              <a:t> different </a:t>
            </a:r>
            <a:r>
              <a:rPr lang="de-DE" b="1" dirty="0" err="1">
                <a:solidFill>
                  <a:schemeClr val="tx2"/>
                </a:solidFill>
              </a:rPr>
              <a:t>substrates</a:t>
            </a:r>
            <a:endParaRPr lang="de-DE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YSZ with different orientations:</a:t>
            </a:r>
          </a:p>
          <a:p>
            <a:pPr marL="514350" lvl="2" indent="-285750">
              <a:buFont typeface="Arial" panose="020B0604020202020204" pitchFamily="34" charset="0"/>
              <a:buChar char="•"/>
            </a:pPr>
            <a:r>
              <a:rPr lang="en-GB" b="1" dirty="0"/>
              <a:t>(100), (110), (111)</a:t>
            </a:r>
          </a:p>
          <a:p>
            <a:pPr lvl="1"/>
            <a:endParaRPr lang="en-GB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Good Nb</a:t>
            </a:r>
            <a:r>
              <a:rPr lang="en-GB" baseline="-25000" dirty="0"/>
              <a:t>3</a:t>
            </a:r>
            <a:r>
              <a:rPr lang="en-GB" dirty="0"/>
              <a:t>Sn </a:t>
            </a:r>
            <a:r>
              <a:rPr lang="en-GB" b="0" dirty="0"/>
              <a:t>phase development</a:t>
            </a:r>
          </a:p>
          <a:p>
            <a:pPr marL="514350" lvl="2" indent="-285750">
              <a:buFont typeface="Arial" panose="020B0604020202020204" pitchFamily="34" charset="0"/>
              <a:buChar char="•"/>
            </a:pPr>
            <a:r>
              <a:rPr lang="en-GB" dirty="0"/>
              <a:t>(200), (210), (211) </a:t>
            </a:r>
            <a:r>
              <a:rPr lang="en-GB" dirty="0">
                <a:sym typeface="Wingdings" panose="05000000000000000000" pitchFamily="2" charset="2"/>
              </a:rPr>
              <a:t> expected from literature</a:t>
            </a:r>
          </a:p>
          <a:p>
            <a:pPr marL="514350" lvl="2" indent="-285750">
              <a:buFont typeface="Arial" panose="020B0604020202020204" pitchFamily="34" charset="0"/>
              <a:buChar char="•"/>
            </a:pPr>
            <a:endParaRPr lang="en-GB" b="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Tc still not good enough, </a:t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>more improvements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0" dirty="0" err="1">
                <a:sym typeface="Wingdings" panose="05000000000000000000" pitchFamily="2" charset="2"/>
              </a:rPr>
              <a:t>HiPIMS</a:t>
            </a:r>
            <a:r>
              <a:rPr lang="en-GB" b="0" dirty="0">
                <a:sym typeface="Wingdings" panose="05000000000000000000" pitchFamily="2" charset="2"/>
              </a:rPr>
              <a:t> method</a:t>
            </a:r>
          </a:p>
          <a:p>
            <a:pPr marL="514350" lvl="2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Already started sample series</a:t>
            </a:r>
          </a:p>
          <a:p>
            <a:pPr marL="514350" lvl="2" indent="-285750">
              <a:buFont typeface="Arial" panose="020B0604020202020204" pitchFamily="34" charset="0"/>
              <a:buChar char="•"/>
            </a:pPr>
            <a:r>
              <a:rPr lang="en-GB" b="0" dirty="0">
                <a:sym typeface="Wingdings" panose="05000000000000000000" pitchFamily="2" charset="2"/>
              </a:rPr>
              <a:t>but: </a:t>
            </a:r>
            <a:r>
              <a:rPr lang="en-GB" b="0" dirty="0" err="1">
                <a:sym typeface="Wingdings" panose="05000000000000000000" pitchFamily="2" charset="2"/>
              </a:rPr>
              <a:t>atm</a:t>
            </a:r>
            <a:r>
              <a:rPr lang="en-GB" b="0" dirty="0">
                <a:sym typeface="Wingdings" panose="05000000000000000000" pitchFamily="2" charset="2"/>
              </a:rPr>
              <a:t> problem with applying </a:t>
            </a:r>
            <a:r>
              <a:rPr lang="en-GB" b="1" dirty="0">
                <a:sym typeface="Wingdings" panose="05000000000000000000" pitchFamily="2" charset="2"/>
              </a:rPr>
              <a:t>substrate bias</a:t>
            </a:r>
          </a:p>
          <a:p>
            <a:pPr marL="514350" lvl="2" indent="-285750">
              <a:buFont typeface="Arial" panose="020B0604020202020204" pitchFamily="34" charset="0"/>
              <a:buChar char="•"/>
            </a:pPr>
            <a:endParaRPr lang="en-GB" b="0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E861F075-D19E-4CF3-833E-A57AF3AB23E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Nb</a:t>
            </a:r>
            <a:r>
              <a:rPr lang="de-DE" baseline="-25000" dirty="0"/>
              <a:t>3</a:t>
            </a:r>
            <a:r>
              <a:rPr lang="de-DE" dirty="0"/>
              <a:t>Sn on YSZ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3259651-600B-477E-81E7-81CC6A01717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963A922-5A65-432E-9EB6-FC96FBD3FE6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494C3C3-4F6F-467F-890F-12740E4B500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C98AE20-CA73-4D3F-B6AF-ACD64FA4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Nb</a:t>
            </a:r>
            <a:r>
              <a:rPr lang="de-DE" baseline="-25000" dirty="0"/>
              <a:t>3</a:t>
            </a:r>
            <a:r>
              <a:rPr lang="de-DE" dirty="0"/>
              <a:t>Sn Studies</a:t>
            </a:r>
            <a:endParaRPr lang="de-DE" b="1" dirty="0">
              <a:solidFill>
                <a:schemeClr val="tx2"/>
              </a:solidFill>
            </a:endParaRPr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A842C4BF-2614-4EEA-9A8B-DE8A05E5DE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01250" y="279713"/>
          <a:ext cx="3400930" cy="292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" name="Graph" r:id="rId3" imgW="8438253" imgH="7269339" progId="Origin95.Graph">
                  <p:embed/>
                </p:oleObj>
              </mc:Choice>
              <mc:Fallback>
                <p:oleObj name="Graph" r:id="rId3" imgW="8438253" imgH="7269339" progId="Origin95.Graph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A842C4BF-2614-4EEA-9A8B-DE8A05E5D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01250" y="279713"/>
                        <a:ext cx="3400930" cy="292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6B467D8-3C84-4267-B778-856CAA4A00CD}"/>
              </a:ext>
            </a:extLst>
          </p:cNvPr>
          <p:cNvCxnSpPr>
            <a:cxnSpLocks/>
          </p:cNvCxnSpPr>
          <p:nvPr/>
        </p:nvCxnSpPr>
        <p:spPr>
          <a:xfrm>
            <a:off x="9739313" y="1535723"/>
            <a:ext cx="35718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797798E7-ACD2-493E-8F9B-1ED07F708D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8728" y="306832"/>
          <a:ext cx="5102522" cy="2731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5" name="Graph" r:id="rId5" imgW="14063401" imgH="7530042" progId="Origin95.Graph">
                  <p:embed/>
                </p:oleObj>
              </mc:Choice>
              <mc:Fallback>
                <p:oleObj name="Graph" r:id="rId5" imgW="14063401" imgH="7530042" progId="Origin95.Graph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797798E7-ACD2-493E-8F9B-1ED07F708D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98728" y="306832"/>
                        <a:ext cx="5102522" cy="2731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6A821C2F-A626-4EF9-82C7-115D247CC5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4580" y="2978632"/>
          <a:ext cx="3757164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6" name="Graph" r:id="rId7" imgW="9123876" imgH="8740069" progId="Origin95.Graph">
                  <p:embed/>
                </p:oleObj>
              </mc:Choice>
              <mc:Fallback>
                <p:oleObj name="Graph" r:id="rId7" imgW="9123876" imgH="8740069" progId="Origin95.Graph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6A821C2F-A626-4EF9-82C7-115D247CC5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4580" y="2978632"/>
                        <a:ext cx="3757164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13B031E2-B549-40AE-95AB-CF2137095F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97910" y="2978632"/>
          <a:ext cx="3757164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7" name="Graph" r:id="rId9" imgW="9123876" imgH="8740069" progId="Origin95.Graph">
                  <p:embed/>
                </p:oleObj>
              </mc:Choice>
              <mc:Fallback>
                <p:oleObj name="Graph" r:id="rId9" imgW="9123876" imgH="8740069" progId="Origin95.Graph">
                  <p:embed/>
                  <p:pic>
                    <p:nvPicPr>
                      <p:cNvPr id="15" name="Objekt 14">
                        <a:extLst>
                          <a:ext uri="{FF2B5EF4-FFF2-40B4-BE49-F238E27FC236}">
                            <a16:creationId xmlns:a16="http://schemas.microsoft.com/office/drawing/2014/main" id="{13B031E2-B549-40AE-95AB-CF2137095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597910" y="2978632"/>
                        <a:ext cx="3757164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2251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e 10">
            <a:extLst>
              <a:ext uri="{FF2B5EF4-FFF2-40B4-BE49-F238E27FC236}">
                <a16:creationId xmlns:a16="http://schemas.microsoft.com/office/drawing/2014/main" id="{B1A8A428-1CE5-4D47-9A60-A704766CF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526182"/>
              </p:ext>
            </p:extLst>
          </p:nvPr>
        </p:nvGraphicFramePr>
        <p:xfrm>
          <a:off x="407447" y="1535723"/>
          <a:ext cx="11377106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026">
                  <a:extLst>
                    <a:ext uri="{9D8B030D-6E8A-4147-A177-3AD203B41FA5}">
                      <a16:colId xmlns:a16="http://schemas.microsoft.com/office/drawing/2014/main" val="3773634329"/>
                    </a:ext>
                  </a:extLst>
                </a:gridCol>
                <a:gridCol w="2159270">
                  <a:extLst>
                    <a:ext uri="{9D8B030D-6E8A-4147-A177-3AD203B41FA5}">
                      <a16:colId xmlns:a16="http://schemas.microsoft.com/office/drawing/2014/main" val="688148832"/>
                    </a:ext>
                  </a:extLst>
                </a:gridCol>
                <a:gridCol w="2159270">
                  <a:extLst>
                    <a:ext uri="{9D8B030D-6E8A-4147-A177-3AD203B41FA5}">
                      <a16:colId xmlns:a16="http://schemas.microsoft.com/office/drawing/2014/main" val="514334379"/>
                    </a:ext>
                  </a:extLst>
                </a:gridCol>
                <a:gridCol w="2159270">
                  <a:extLst>
                    <a:ext uri="{9D8B030D-6E8A-4147-A177-3AD203B41FA5}">
                      <a16:colId xmlns:a16="http://schemas.microsoft.com/office/drawing/2014/main" val="434829943"/>
                    </a:ext>
                  </a:extLst>
                </a:gridCol>
                <a:gridCol w="2159270">
                  <a:extLst>
                    <a:ext uri="{9D8B030D-6E8A-4147-A177-3AD203B41FA5}">
                      <a16:colId xmlns:a16="http://schemas.microsoft.com/office/drawing/2014/main" val="2531771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Phases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Defects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Superconductivity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Surface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520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Higher Power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Promising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>
                          <a:solidFill>
                            <a:srgbClr val="00B050"/>
                          </a:solidFill>
                        </a:rPr>
                        <a:t>Good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???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>
                          <a:solidFill>
                            <a:srgbClr val="00B050"/>
                          </a:solidFill>
                        </a:rPr>
                        <a:t>Good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2243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Substrate </a:t>
                      </a:r>
                      <a:r>
                        <a:rPr lang="de-DE" sz="1600" b="1" dirty="0" err="1"/>
                        <a:t>heating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Bad (Si)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Promising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~ 14.2 K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>
                          <a:solidFill>
                            <a:srgbClr val="FF0000"/>
                          </a:solidFill>
                        </a:rPr>
                        <a:t>Problematic</a:t>
                      </a:r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(Si)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1236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UHV </a:t>
                      </a:r>
                      <a:r>
                        <a:rPr lang="de-DE" sz="1600" b="1" dirty="0" err="1"/>
                        <a:t>Furnace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annealing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3"/>
                          </a:solidFill>
                        </a:rPr>
                        <a:t>Not </a:t>
                      </a:r>
                      <a:r>
                        <a:rPr lang="de-DE" sz="1600" dirty="0" err="1">
                          <a:solidFill>
                            <a:schemeClr val="accent3"/>
                          </a:solidFill>
                        </a:rPr>
                        <a:t>good</a:t>
                      </a:r>
                      <a:r>
                        <a:rPr lang="de-DE" sz="1600" dirty="0">
                          <a:solidFill>
                            <a:schemeClr val="accent3"/>
                          </a:solidFill>
                        </a:rPr>
                        <a:t>,</a:t>
                      </a:r>
                      <a:br>
                        <a:rPr lang="de-DE" sz="1600" dirty="0">
                          <a:solidFill>
                            <a:schemeClr val="accent3"/>
                          </a:solidFill>
                        </a:rPr>
                      </a:br>
                      <a:r>
                        <a:rPr lang="de-DE" sz="1600" dirty="0">
                          <a:solidFill>
                            <a:schemeClr val="accent3"/>
                          </a:solidFill>
                        </a:rPr>
                        <a:t>but promising</a:t>
                      </a:r>
                      <a:endParaRPr lang="en-GB" sz="16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Promising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accent3"/>
                          </a:solidFill>
                        </a:rPr>
                        <a:t>&lt; 12 K</a:t>
                      </a:r>
                      <a:endParaRPr lang="en-GB" sz="16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B050"/>
                          </a:solidFill>
                        </a:rPr>
                        <a:t>Good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7310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YSZ </a:t>
                      </a:r>
                      <a:r>
                        <a:rPr lang="de-DE" sz="1600" b="1" dirty="0" err="1"/>
                        <a:t>substrates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>
                          <a:solidFill>
                            <a:srgbClr val="00B050"/>
                          </a:solidFill>
                        </a:rPr>
                        <a:t>Good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Promising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~ 14.5 K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???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478892"/>
                  </a:ext>
                </a:extLst>
              </a:tr>
            </a:tbl>
          </a:graphicData>
        </a:graphic>
      </p:graphicFrame>
      <p:sp>
        <p:nvSpPr>
          <p:cNvPr id="2" name="Bildplatzhalter 1">
            <a:extLst>
              <a:ext uri="{FF2B5EF4-FFF2-40B4-BE49-F238E27FC236}">
                <a16:creationId xmlns:a16="http://schemas.microsoft.com/office/drawing/2014/main" id="{059E3B5A-36DF-4EED-BAC3-141A5085F1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F2655B8-4217-4E8B-8BB1-52D87B7A88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E861F075-D19E-4CF3-833E-A57AF3AB23E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3259651-600B-477E-81E7-81CC6A01717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963A922-5A65-432E-9EB6-FC96FBD3FE6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494C3C3-4F6F-467F-890F-12740E4B500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C98AE20-CA73-4D3F-B6AF-ACD64FA4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Strategic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Nb</a:t>
            </a:r>
            <a:r>
              <a:rPr lang="de-DE" baseline="-25000" dirty="0"/>
              <a:t>3</a:t>
            </a:r>
            <a:r>
              <a:rPr lang="de-DE" dirty="0"/>
              <a:t>Sn</a:t>
            </a:r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8679EA18-CE4D-4E49-8CCB-2FA648C11E7E}"/>
              </a:ext>
            </a:extLst>
          </p:cNvPr>
          <p:cNvSpPr/>
          <p:nvPr/>
        </p:nvSpPr>
        <p:spPr>
          <a:xfrm>
            <a:off x="8388596" y="3999415"/>
            <a:ext cx="438150" cy="47513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4" name="Pfeil: nach unten 23">
            <a:extLst>
              <a:ext uri="{FF2B5EF4-FFF2-40B4-BE49-F238E27FC236}">
                <a16:creationId xmlns:a16="http://schemas.microsoft.com/office/drawing/2014/main" id="{07C6D755-4031-467D-B852-BBFDAB446374}"/>
              </a:ext>
            </a:extLst>
          </p:cNvPr>
          <p:cNvSpPr/>
          <p:nvPr/>
        </p:nvSpPr>
        <p:spPr>
          <a:xfrm>
            <a:off x="3981450" y="3999415"/>
            <a:ext cx="438150" cy="47513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5" name="Pfeil: nach unten 24">
            <a:extLst>
              <a:ext uri="{FF2B5EF4-FFF2-40B4-BE49-F238E27FC236}">
                <a16:creationId xmlns:a16="http://schemas.microsoft.com/office/drawing/2014/main" id="{696C8208-86A0-470F-B623-981E4FE07224}"/>
              </a:ext>
            </a:extLst>
          </p:cNvPr>
          <p:cNvSpPr/>
          <p:nvPr/>
        </p:nvSpPr>
        <p:spPr>
          <a:xfrm>
            <a:off x="6047195" y="3999415"/>
            <a:ext cx="438150" cy="47513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6" name="Pfeil: nach unten 25">
            <a:extLst>
              <a:ext uri="{FF2B5EF4-FFF2-40B4-BE49-F238E27FC236}">
                <a16:creationId xmlns:a16="http://schemas.microsoft.com/office/drawing/2014/main" id="{106E7DAB-50CA-4AC5-886D-4B0E96BB4E4C}"/>
              </a:ext>
            </a:extLst>
          </p:cNvPr>
          <p:cNvSpPr/>
          <p:nvPr/>
        </p:nvSpPr>
        <p:spPr>
          <a:xfrm>
            <a:off x="10559116" y="3999415"/>
            <a:ext cx="438150" cy="47513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681A8D27-A3E7-4B07-AFC3-E7C0305482DE}"/>
              </a:ext>
            </a:extLst>
          </p:cNvPr>
          <p:cNvSpPr/>
          <p:nvPr/>
        </p:nvSpPr>
        <p:spPr>
          <a:xfrm>
            <a:off x="3295650" y="4641289"/>
            <a:ext cx="1924050" cy="10433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</a:rPr>
              <a:t>Si </a:t>
            </a:r>
            <a:r>
              <a:rPr lang="de-DE" sz="1500" dirty="0" err="1">
                <a:solidFill>
                  <a:schemeClr val="tx1"/>
                </a:solidFill>
              </a:rPr>
              <a:t>is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main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problem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for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bad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phases</a:t>
            </a:r>
            <a:endParaRPr lang="de-DE" sz="1500" dirty="0">
              <a:solidFill>
                <a:schemeClr val="tx1"/>
              </a:solidFill>
            </a:endParaRPr>
          </a:p>
          <a:p>
            <a:pPr algn="ctr"/>
            <a:r>
              <a:rPr lang="de-DE" sz="1500" b="1" dirty="0">
                <a:solidFill>
                  <a:schemeClr val="tx1"/>
                </a:solidFill>
                <a:sym typeface="Wingdings" panose="05000000000000000000" pitchFamily="2" charset="2"/>
              </a:rPr>
              <a:t> solvable</a:t>
            </a:r>
            <a:endParaRPr lang="en-GB" sz="1500" b="1" dirty="0">
              <a:solidFill>
                <a:schemeClr val="tx1"/>
              </a:solidFill>
            </a:endParaRP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4C4B5D2F-6489-41AF-9E08-0B28ACFF708A}"/>
              </a:ext>
            </a:extLst>
          </p:cNvPr>
          <p:cNvSpPr/>
          <p:nvPr/>
        </p:nvSpPr>
        <p:spPr>
          <a:xfrm>
            <a:off x="5381625" y="4641289"/>
            <a:ext cx="1924050" cy="10433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 err="1">
                <a:solidFill>
                  <a:schemeClr val="tx1"/>
                </a:solidFill>
              </a:rPr>
              <a:t>Significant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influence</a:t>
            </a:r>
            <a:r>
              <a:rPr lang="de-DE" sz="1500" dirty="0">
                <a:solidFill>
                  <a:schemeClr val="tx1"/>
                </a:solidFill>
              </a:rPr>
              <a:t> on </a:t>
            </a:r>
            <a:br>
              <a:rPr lang="de-DE" sz="1500" dirty="0">
                <a:solidFill>
                  <a:schemeClr val="tx1"/>
                </a:solidFill>
              </a:rPr>
            </a:br>
            <a:r>
              <a:rPr lang="de-DE" sz="1500" b="1" dirty="0">
                <a:solidFill>
                  <a:schemeClr val="tx1"/>
                </a:solidFill>
              </a:rPr>
              <a:t>LT1,2</a:t>
            </a:r>
            <a:r>
              <a:rPr lang="de-DE" sz="1500" dirty="0">
                <a:solidFill>
                  <a:schemeClr val="tx1"/>
                </a:solidFill>
              </a:rPr>
              <a:t> and </a:t>
            </a:r>
            <a:r>
              <a:rPr lang="de-DE" sz="1500" b="1" dirty="0">
                <a:solidFill>
                  <a:schemeClr val="tx1"/>
                </a:solidFill>
              </a:rPr>
              <a:t>I1,2</a:t>
            </a:r>
            <a:endParaRPr lang="en-GB" sz="1500" b="1" dirty="0">
              <a:solidFill>
                <a:schemeClr val="tx1"/>
              </a:solidFill>
            </a:endParaRP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726EB64D-209D-481E-901E-096B365EF453}"/>
              </a:ext>
            </a:extLst>
          </p:cNvPr>
          <p:cNvSpPr/>
          <p:nvPr/>
        </p:nvSpPr>
        <p:spPr>
          <a:xfrm>
            <a:off x="7581900" y="4641289"/>
            <a:ext cx="2108032" cy="10433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</a:rPr>
              <a:t>More </a:t>
            </a:r>
            <a:r>
              <a:rPr lang="de-DE" sz="1500" dirty="0" err="1">
                <a:solidFill>
                  <a:schemeClr val="tx1"/>
                </a:solidFill>
              </a:rPr>
              <a:t>measurements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needed</a:t>
            </a:r>
            <a:r>
              <a:rPr lang="de-DE" sz="1500" dirty="0">
                <a:solidFill>
                  <a:schemeClr val="tx1"/>
                </a:solidFill>
              </a:rPr>
              <a:t>, but </a:t>
            </a:r>
            <a:r>
              <a:rPr lang="de-DE" sz="1500" dirty="0" err="1">
                <a:solidFill>
                  <a:schemeClr val="tx1"/>
                </a:solidFill>
              </a:rPr>
              <a:t>direction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is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clear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1A12A920-A25F-4E04-BA02-638CE3E23602}"/>
              </a:ext>
            </a:extLst>
          </p:cNvPr>
          <p:cNvSpPr/>
          <p:nvPr/>
        </p:nvSpPr>
        <p:spPr>
          <a:xfrm>
            <a:off x="9803865" y="4641289"/>
            <a:ext cx="2188110" cy="10433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</a:rPr>
              <a:t>Bad </a:t>
            </a:r>
            <a:r>
              <a:rPr lang="de-DE" sz="1500" dirty="0" err="1">
                <a:solidFill>
                  <a:schemeClr val="tx1"/>
                </a:solidFill>
              </a:rPr>
              <a:t>surface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connected</a:t>
            </a:r>
            <a:r>
              <a:rPr lang="de-DE" sz="1500" dirty="0">
                <a:solidFill>
                  <a:schemeClr val="tx1"/>
                </a:solidFill>
              </a:rPr>
              <a:t> </a:t>
            </a:r>
            <a:r>
              <a:rPr lang="de-DE" sz="1500" dirty="0" err="1">
                <a:solidFill>
                  <a:schemeClr val="tx1"/>
                </a:solidFill>
              </a:rPr>
              <a:t>to</a:t>
            </a:r>
            <a:r>
              <a:rPr lang="de-DE" sz="1500" dirty="0">
                <a:solidFill>
                  <a:schemeClr val="tx1"/>
                </a:solidFill>
              </a:rPr>
              <a:t> Si-substrate at high </a:t>
            </a:r>
            <a:r>
              <a:rPr lang="de-DE" sz="1500" dirty="0" err="1">
                <a:solidFill>
                  <a:schemeClr val="tx1"/>
                </a:solidFill>
              </a:rPr>
              <a:t>temperatures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30" name="Pfeil: nach unten 29">
            <a:extLst>
              <a:ext uri="{FF2B5EF4-FFF2-40B4-BE49-F238E27FC236}">
                <a16:creationId xmlns:a16="http://schemas.microsoft.com/office/drawing/2014/main" id="{89571E84-EBB3-4C34-B772-E57B0983EC26}"/>
              </a:ext>
            </a:extLst>
          </p:cNvPr>
          <p:cNvSpPr/>
          <p:nvPr/>
        </p:nvSpPr>
        <p:spPr>
          <a:xfrm rot="16200000">
            <a:off x="3524806" y="1791882"/>
            <a:ext cx="438150" cy="47513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E5649CCB-1842-49FB-A77A-DC1AE7EB1E6B}"/>
              </a:ext>
            </a:extLst>
          </p:cNvPr>
          <p:cNvSpPr/>
          <p:nvPr/>
        </p:nvSpPr>
        <p:spPr>
          <a:xfrm>
            <a:off x="4200525" y="1848421"/>
            <a:ext cx="3133725" cy="3632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b="1" dirty="0">
                <a:solidFill>
                  <a:schemeClr val="tx1"/>
                </a:solidFill>
              </a:rPr>
              <a:t>General </a:t>
            </a:r>
            <a:r>
              <a:rPr lang="de-DE" sz="1500" b="1" dirty="0" err="1">
                <a:solidFill>
                  <a:schemeClr val="tx1"/>
                </a:solidFill>
              </a:rPr>
              <a:t>useful</a:t>
            </a:r>
            <a:endParaRPr lang="en-GB" sz="1500" b="1" dirty="0">
              <a:solidFill>
                <a:schemeClr val="tx1"/>
              </a:solidFill>
            </a:endParaRPr>
          </a:p>
        </p:txBody>
      </p:sp>
      <p:sp>
        <p:nvSpPr>
          <p:cNvPr id="34" name="Pfeil: nach unten 33">
            <a:extLst>
              <a:ext uri="{FF2B5EF4-FFF2-40B4-BE49-F238E27FC236}">
                <a16:creationId xmlns:a16="http://schemas.microsoft.com/office/drawing/2014/main" id="{9DB20B52-7A3B-4BD7-836A-E4901EA002ED}"/>
              </a:ext>
            </a:extLst>
          </p:cNvPr>
          <p:cNvSpPr/>
          <p:nvPr/>
        </p:nvSpPr>
        <p:spPr>
          <a:xfrm rot="16200000">
            <a:off x="3524806" y="2224711"/>
            <a:ext cx="438150" cy="47513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14F6B0A5-A277-434D-87AD-181DB9DF18B6}"/>
              </a:ext>
            </a:extLst>
          </p:cNvPr>
          <p:cNvSpPr/>
          <p:nvPr/>
        </p:nvSpPr>
        <p:spPr>
          <a:xfrm>
            <a:off x="4200525" y="2281250"/>
            <a:ext cx="3133725" cy="3632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b="1" dirty="0">
                <a:solidFill>
                  <a:schemeClr val="tx1"/>
                </a:solidFill>
              </a:rPr>
              <a:t>General </a:t>
            </a:r>
            <a:r>
              <a:rPr lang="de-DE" sz="1500" b="1" dirty="0" err="1">
                <a:solidFill>
                  <a:schemeClr val="tx1"/>
                </a:solidFill>
              </a:rPr>
              <a:t>useful</a:t>
            </a:r>
            <a:endParaRPr lang="en-GB" sz="1500" b="1" dirty="0">
              <a:solidFill>
                <a:schemeClr val="tx1"/>
              </a:solidFill>
            </a:endParaRPr>
          </a:p>
        </p:txBody>
      </p:sp>
      <p:sp>
        <p:nvSpPr>
          <p:cNvPr id="36" name="Pfeil: nach unten 35">
            <a:extLst>
              <a:ext uri="{FF2B5EF4-FFF2-40B4-BE49-F238E27FC236}">
                <a16:creationId xmlns:a16="http://schemas.microsoft.com/office/drawing/2014/main" id="{3322D3D5-9FE9-4F91-A548-C510F5CA8A5F}"/>
              </a:ext>
            </a:extLst>
          </p:cNvPr>
          <p:cNvSpPr/>
          <p:nvPr/>
        </p:nvSpPr>
        <p:spPr>
          <a:xfrm rot="16200000">
            <a:off x="3534331" y="2691436"/>
            <a:ext cx="438150" cy="47513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04579195-6D88-404E-BEEE-6AF80E6AD721}"/>
              </a:ext>
            </a:extLst>
          </p:cNvPr>
          <p:cNvSpPr/>
          <p:nvPr/>
        </p:nvSpPr>
        <p:spPr>
          <a:xfrm>
            <a:off x="4210049" y="2747975"/>
            <a:ext cx="6486525" cy="3632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b="1" dirty="0">
                <a:solidFill>
                  <a:schemeClr val="tx1"/>
                </a:solidFill>
              </a:rPr>
              <a:t>Needs additional time. </a:t>
            </a:r>
            <a:r>
              <a:rPr lang="de-DE" sz="1500" b="1" dirty="0" err="1">
                <a:solidFill>
                  <a:schemeClr val="tx1"/>
                </a:solidFill>
              </a:rPr>
              <a:t>Only</a:t>
            </a:r>
            <a:r>
              <a:rPr lang="de-DE" sz="1500" b="1" dirty="0">
                <a:solidFill>
                  <a:schemeClr val="tx1"/>
                </a:solidFill>
              </a:rPr>
              <a:t> </a:t>
            </a:r>
            <a:r>
              <a:rPr lang="de-DE" sz="1500" b="1" dirty="0" err="1">
                <a:solidFill>
                  <a:schemeClr val="tx1"/>
                </a:solidFill>
              </a:rPr>
              <a:t>to</a:t>
            </a:r>
            <a:r>
              <a:rPr lang="de-DE" sz="1500" b="1" dirty="0">
                <a:solidFill>
                  <a:schemeClr val="tx1"/>
                </a:solidFill>
              </a:rPr>
              <a:t> </a:t>
            </a:r>
            <a:r>
              <a:rPr lang="de-DE" sz="1500" b="1" dirty="0" err="1">
                <a:solidFill>
                  <a:schemeClr val="tx1"/>
                </a:solidFill>
              </a:rPr>
              <a:t>improve</a:t>
            </a:r>
            <a:r>
              <a:rPr lang="de-DE" sz="1500" b="1" dirty="0">
                <a:solidFill>
                  <a:schemeClr val="tx1"/>
                </a:solidFill>
              </a:rPr>
              <a:t> </a:t>
            </a:r>
            <a:r>
              <a:rPr lang="de-DE" sz="1500" b="1" dirty="0" err="1">
                <a:solidFill>
                  <a:schemeClr val="tx1"/>
                </a:solidFill>
              </a:rPr>
              <a:t>already</a:t>
            </a:r>
            <a:r>
              <a:rPr lang="de-DE" sz="1500" b="1" dirty="0">
                <a:solidFill>
                  <a:schemeClr val="tx1"/>
                </a:solidFill>
              </a:rPr>
              <a:t> </a:t>
            </a:r>
            <a:r>
              <a:rPr lang="de-DE" sz="1500" b="1" dirty="0" err="1">
                <a:solidFill>
                  <a:schemeClr val="tx1"/>
                </a:solidFill>
              </a:rPr>
              <a:t>good</a:t>
            </a:r>
            <a:r>
              <a:rPr lang="de-DE" sz="1500" b="1" dirty="0">
                <a:solidFill>
                  <a:schemeClr val="tx1"/>
                </a:solidFill>
              </a:rPr>
              <a:t> </a:t>
            </a:r>
            <a:r>
              <a:rPr lang="de-DE" sz="1500" b="1" dirty="0" err="1">
                <a:solidFill>
                  <a:schemeClr val="tx1"/>
                </a:solidFill>
              </a:rPr>
              <a:t>recipes</a:t>
            </a:r>
            <a:r>
              <a:rPr lang="de-DE" sz="1500" b="1" dirty="0">
                <a:solidFill>
                  <a:schemeClr val="tx1"/>
                </a:solidFill>
              </a:rPr>
              <a:t>!</a:t>
            </a:r>
            <a:endParaRPr lang="en-GB" sz="1500" b="1" dirty="0">
              <a:solidFill>
                <a:schemeClr val="tx1"/>
              </a:solidFill>
            </a:endParaRPr>
          </a:p>
        </p:txBody>
      </p:sp>
      <p:sp>
        <p:nvSpPr>
          <p:cNvPr id="40" name="Pfeil: nach unten 39">
            <a:extLst>
              <a:ext uri="{FF2B5EF4-FFF2-40B4-BE49-F238E27FC236}">
                <a16:creationId xmlns:a16="http://schemas.microsoft.com/office/drawing/2014/main" id="{1579357B-653A-4FF0-A60F-8DBC80FB04C8}"/>
              </a:ext>
            </a:extLst>
          </p:cNvPr>
          <p:cNvSpPr/>
          <p:nvPr/>
        </p:nvSpPr>
        <p:spPr>
          <a:xfrm rot="16200000">
            <a:off x="3562906" y="3154983"/>
            <a:ext cx="438150" cy="47513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7B155AAD-24BE-431E-B213-7E92FB01583E}"/>
              </a:ext>
            </a:extLst>
          </p:cNvPr>
          <p:cNvSpPr/>
          <p:nvPr/>
        </p:nvSpPr>
        <p:spPr>
          <a:xfrm>
            <a:off x="4204756" y="3211522"/>
            <a:ext cx="7248526" cy="3632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b="1" dirty="0">
                <a:solidFill>
                  <a:schemeClr val="tx1"/>
                </a:solidFill>
              </a:rPr>
              <a:t>Promising </a:t>
            </a:r>
            <a:r>
              <a:rPr lang="de-DE" sz="1500" b="1" dirty="0" err="1">
                <a:solidFill>
                  <a:schemeClr val="tx1"/>
                </a:solidFill>
              </a:rPr>
              <a:t>results</a:t>
            </a:r>
            <a:r>
              <a:rPr lang="de-DE" sz="1500" b="1" dirty="0">
                <a:solidFill>
                  <a:schemeClr val="tx1"/>
                </a:solidFill>
              </a:rPr>
              <a:t> </a:t>
            </a:r>
            <a:r>
              <a:rPr lang="de-DE" sz="1500" b="1" dirty="0" err="1">
                <a:solidFill>
                  <a:schemeClr val="tx1"/>
                </a:solidFill>
              </a:rPr>
              <a:t>compared</a:t>
            </a:r>
            <a:r>
              <a:rPr lang="de-DE" sz="1500" b="1" dirty="0">
                <a:solidFill>
                  <a:schemeClr val="tx1"/>
                </a:solidFill>
              </a:rPr>
              <a:t> </a:t>
            </a:r>
            <a:r>
              <a:rPr lang="de-DE" sz="1500" b="1" dirty="0" err="1">
                <a:solidFill>
                  <a:schemeClr val="tx1"/>
                </a:solidFill>
              </a:rPr>
              <a:t>to</a:t>
            </a:r>
            <a:r>
              <a:rPr lang="de-DE" sz="1500" b="1" dirty="0">
                <a:solidFill>
                  <a:schemeClr val="tx1"/>
                </a:solidFill>
              </a:rPr>
              <a:t> Si </a:t>
            </a:r>
            <a:r>
              <a:rPr lang="de-DE" sz="1500" b="1" dirty="0">
                <a:solidFill>
                  <a:schemeClr val="tx1"/>
                </a:solidFill>
                <a:sym typeface="Wingdings" panose="05000000000000000000" pitchFamily="2" charset="2"/>
              </a:rPr>
              <a:t> Al</a:t>
            </a:r>
            <a:r>
              <a:rPr lang="de-DE" sz="1500" b="1" baseline="-25000" dirty="0">
                <a:solidFill>
                  <a:schemeClr val="tx1"/>
                </a:solidFill>
                <a:sym typeface="Wingdings" panose="05000000000000000000" pitchFamily="2" charset="2"/>
              </a:rPr>
              <a:t>2</a:t>
            </a:r>
            <a:r>
              <a:rPr lang="de-DE" sz="1500" b="1" dirty="0">
                <a:solidFill>
                  <a:schemeClr val="tx1"/>
                </a:solidFill>
                <a:sym typeface="Wingdings" panose="05000000000000000000" pitchFamily="2" charset="2"/>
              </a:rPr>
              <a:t>O</a:t>
            </a:r>
            <a:r>
              <a:rPr lang="de-DE" sz="1500" b="1" baseline="-25000" dirty="0">
                <a:solidFill>
                  <a:schemeClr val="tx1"/>
                </a:solidFill>
                <a:sym typeface="Wingdings" panose="05000000000000000000" pitchFamily="2" charset="2"/>
              </a:rPr>
              <a:t>3</a:t>
            </a:r>
            <a:r>
              <a:rPr lang="de-DE" sz="1500" b="1" dirty="0">
                <a:solidFill>
                  <a:schemeClr val="tx1"/>
                </a:solidFill>
                <a:sym typeface="Wingdings" panose="05000000000000000000" pitchFamily="2" charset="2"/>
              </a:rPr>
              <a:t> and </a:t>
            </a:r>
            <a:r>
              <a:rPr lang="de-DE" sz="1500" b="1" dirty="0" err="1">
                <a:solidFill>
                  <a:schemeClr val="tx1"/>
                </a:solidFill>
                <a:sym typeface="Wingdings" panose="05000000000000000000" pitchFamily="2" charset="2"/>
              </a:rPr>
              <a:t>AlN</a:t>
            </a:r>
            <a:r>
              <a:rPr lang="de-DE" sz="15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sym typeface="Wingdings" panose="05000000000000000000" pitchFamily="2" charset="2"/>
              </a:rPr>
              <a:t>should</a:t>
            </a:r>
            <a:r>
              <a:rPr lang="de-DE" sz="15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sym typeface="Wingdings" panose="05000000000000000000" pitchFamily="2" charset="2"/>
              </a:rPr>
              <a:t>work</a:t>
            </a:r>
            <a:r>
              <a:rPr lang="de-DE" sz="15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sym typeface="Wingdings" panose="05000000000000000000" pitchFamily="2" charset="2"/>
              </a:rPr>
              <a:t>better</a:t>
            </a:r>
            <a:r>
              <a:rPr lang="de-DE" sz="1500" b="1" dirty="0">
                <a:solidFill>
                  <a:schemeClr val="tx1"/>
                </a:solidFill>
                <a:sym typeface="Wingdings" panose="05000000000000000000" pitchFamily="2" charset="2"/>
              </a:rPr>
              <a:t> !</a:t>
            </a:r>
            <a:endParaRPr lang="en-GB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0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25" grpId="0" animBg="1"/>
      <p:bldP spid="26" grpId="0" animBg="1"/>
      <p:bldP spid="21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HZDR_Office_Design">
  <a:themeElements>
    <a:clrScheme name="HZDR_Farben">
      <a:dk1>
        <a:sysClr val="windowText" lastClr="000000"/>
      </a:dk1>
      <a:lt1>
        <a:sysClr val="window" lastClr="FFFFFF"/>
      </a:lt1>
      <a:dk2>
        <a:srgbClr val="005AA0"/>
      </a:dk2>
      <a:lt2>
        <a:srgbClr val="C6C6C6"/>
      </a:lt2>
      <a:accent1>
        <a:srgbClr val="005AA0"/>
      </a:accent1>
      <a:accent2>
        <a:srgbClr val="7EABCB"/>
      </a:accent2>
      <a:accent3>
        <a:srgbClr val="F0781E"/>
      </a:accent3>
      <a:accent4>
        <a:srgbClr val="F5B891"/>
      </a:accent4>
      <a:accent5>
        <a:srgbClr val="7F7F7F"/>
      </a:accent5>
      <a:accent6>
        <a:srgbClr val="C6C6C6"/>
      </a:accent6>
      <a:hlink>
        <a:srgbClr val="E6007E"/>
      </a:hlink>
      <a:folHlink>
        <a:srgbClr val="F0781E"/>
      </a:folHlink>
    </a:clrScheme>
    <a:fontScheme name="HZDR_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5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ZDR_ppt_template_16_9_ENGLISH.pptx" id="{1746AFC9-9D9A-4C2D-B2BC-D7E3E2E0EBCD}" vid="{BE5915EC-7EBA-43DB-B7F5-8C1C5FBF44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HZDR_ppt_template_16_9_ENGLISH</Template>
  <TotalTime>0</TotalTime>
  <Words>687</Words>
  <Application>Microsoft Office PowerPoint</Application>
  <PresentationFormat>Breitbild</PresentationFormat>
  <Paragraphs>182</Paragraphs>
  <Slides>15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HZDR_Office_Design</vt:lpstr>
      <vt:lpstr>Graph</vt:lpstr>
      <vt:lpstr>SESAME KickOff Meeting @DESY, Hamburg</vt:lpstr>
      <vt:lpstr>Content</vt:lpstr>
      <vt:lpstr>Beamtime proposals at pELBE</vt:lpstr>
      <vt:lpstr>Beamtime proposals at pELBE</vt:lpstr>
      <vt:lpstr>Updates at AIDA-II Sputtering Chamber</vt:lpstr>
      <vt:lpstr>PowerPoint-Präsentation</vt:lpstr>
      <vt:lpstr>Nb3Sn Studies</vt:lpstr>
      <vt:lpstr>Nb3Sn Studies</vt:lpstr>
      <vt:lpstr>Strategic Overview for Nb3Sn</vt:lpstr>
      <vt:lpstr>Outlook</vt:lpstr>
      <vt:lpstr>Acknowledgements</vt:lpstr>
      <vt:lpstr>Backup slides</vt:lpstr>
      <vt:lpstr>Short summary of my Ph.D. project</vt:lpstr>
      <vt:lpstr>Short summary of my Ph.D. project</vt:lpstr>
      <vt:lpstr>HiPIMS parameter list</vt:lpstr>
    </vt:vector>
  </TitlesOfParts>
  <Company>HZDR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Klug, Sebastian</dc:creator>
  <cp:lastModifiedBy>Klug, Sebastian (FWKK) - 168506</cp:lastModifiedBy>
  <cp:revision>270</cp:revision>
  <dcterms:created xsi:type="dcterms:W3CDTF">2024-07-01T11:28:56Z</dcterms:created>
  <dcterms:modified xsi:type="dcterms:W3CDTF">2026-01-12T06:22:18Z</dcterms:modified>
</cp:coreProperties>
</file>