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459" r:id="rId2"/>
    <p:sldId id="4473" r:id="rId3"/>
    <p:sldId id="4474" r:id="rId4"/>
    <p:sldId id="4467" r:id="rId5"/>
    <p:sldId id="4454" r:id="rId6"/>
    <p:sldId id="4479" r:id="rId7"/>
    <p:sldId id="4487" r:id="rId8"/>
    <p:sldId id="4480" r:id="rId9"/>
    <p:sldId id="4481" r:id="rId10"/>
    <p:sldId id="4482" r:id="rId11"/>
    <p:sldId id="4483" r:id="rId12"/>
    <p:sldId id="4484" r:id="rId13"/>
    <p:sldId id="4485" r:id="rId14"/>
    <p:sldId id="4486" r:id="rId15"/>
    <p:sldId id="4475" r:id="rId16"/>
  </p:sldIdLst>
  <p:sldSz cx="12192000" cy="6858000"/>
  <p:notesSz cx="6858000" cy="9144000"/>
  <p:embeddedFontLst>
    <p:embeddedFont>
      <p:font typeface="DesySans Office" panose="020B0604020202020204" charset="0"/>
      <p:regular r:id="rId19"/>
      <p:bold r:id="rId20"/>
      <p:italic r:id="rId21"/>
      <p:boldItalic r:id="rId22"/>
    </p:embeddedFont>
    <p:embeddedFont>
      <p:font typeface="DesySans Office Cn Bold" panose="020B0604020202020204" charset="0"/>
      <p:regular r:id="rId23"/>
    </p:embeddedFont>
    <p:embeddedFont>
      <p:font typeface="DesySans Office Cn Heavy" panose="020B0604020202020204" charset="0"/>
      <p:regular r:id="rId24"/>
    </p:embeddedFont>
    <p:embeddedFont>
      <p:font typeface="DesySans Office Cn Medium" panose="020B0604020202020204" charset="0"/>
      <p:regular r:id="rId25"/>
    </p:embeddedFont>
    <p:embeddedFont>
      <p:font typeface="DesySans Office Cn Regular" panose="020B0604020202020204" charset="0"/>
      <p:regular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E8D1"/>
    <a:srgbClr val="C0E399"/>
    <a:srgbClr val="FFCC99"/>
    <a:srgbClr val="00233C"/>
    <a:srgbClr val="FF0066"/>
    <a:srgbClr val="828282"/>
    <a:srgbClr val="797979"/>
    <a:srgbClr val="969696"/>
    <a:srgbClr val="007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550AFEE-AA60-49FA-939E-7A5CFF426D33}">
  <a:tblStyle styleId="{7550AFEE-AA60-49FA-939E-7A5CFF426D33}" styleName="DESY: on white background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V>
      <a:tcStyle>
        <a:tcBdr/>
        <a:fill>
          <a:solidFill>
            <a:schemeClr val="accent1">
              <a:tint val="15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  <a:bottom>
            <a:ln w="3175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F5BD4321-5A55-4BF0-89E4-40E6ED13D237}" styleName="DESY: on dark background">
    <a:wholeTbl>
      <a:tcTxStyle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dk2">
              <a:alpha val="20000"/>
            </a:schemeClr>
          </a:solidFill>
        </a:fill>
      </a:tcStyle>
    </a:band1H>
    <a:band2H>
      <a:tcStyle>
        <a:tcBdr/>
      </a:tcStyle>
    </a:band2H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dk2"/>
              </a:solidFill>
            </a:ln>
          </a:top>
        </a:tcBdr>
        <a:fill>
          <a:solidFill>
            <a:schemeClr val="dk2">
              <a:alpha val="50000"/>
            </a:schemeClr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dk2"/>
              </a:solidFill>
            </a:ln>
          </a:top>
          <a:bottom>
            <a:ln w="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406" autoAdjust="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531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FA64C5-A2DC-DEB9-9C78-6A225356D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0E8E7E-E92D-89DF-DA41-3C5489915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22DF-306A-404F-BB0E-179426359AD8}" type="datetimeFigureOut">
              <a:rPr lang="de-DE" smtClean="0"/>
              <a:t>11.12.2025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9789E-B06D-4C2C-0D7D-A4EC761D1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FE640-9FED-D227-78B0-79761F757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0E1-91B1-9149-BADB-C8C9C7151F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2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4144268F-05ED-448A-9733-8A4E564114DB}" type="datetimeFigureOut">
              <a:rPr lang="de-DE" smtClean="0"/>
              <a:pPr/>
              <a:t>11.12.2025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82BF6212-DF09-4E39-9308-E46D7D825E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23888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09737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7840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21439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7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164415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702676"/>
            <a:ext cx="11428412" cy="4273324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9635359" cy="968772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/>
              <a:t>Sachliche Headline, beschreibend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6F2EC-B9EF-4F61-9D27-5B978D4A1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07DE6-81EF-4029-934D-56DE7B162AD1}"/>
              </a:ext>
            </a:extLst>
          </p:cNvPr>
          <p:cNvSpPr txBox="1"/>
          <p:nvPr userDrawn="1"/>
        </p:nvSpPr>
        <p:spPr>
          <a:xfrm>
            <a:off x="10016359" y="10510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HOMSC2025</a:t>
            </a:r>
            <a:r>
              <a:rPr lang="en-US" sz="2800" b="1" dirty="0">
                <a:solidFill>
                  <a:srgbClr val="EB6E0F"/>
                </a:solidFill>
              </a:rPr>
              <a:t>.</a:t>
            </a:r>
            <a:endParaRPr lang="de-DE" sz="2000" b="1" dirty="0">
              <a:solidFill>
                <a:srgbClr val="EB6E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14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88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20637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12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6CFD88-2720-4B30-BD21-28BD94644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-6427" r="18624" b="32504"/>
          <a:stretch/>
        </p:blipFill>
        <p:spPr>
          <a:xfrm>
            <a:off x="0" y="-655608"/>
            <a:ext cx="12191999" cy="75136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34" y="86880"/>
            <a:ext cx="11971283" cy="1826003"/>
          </a:xfrm>
        </p:spPr>
        <p:txBody>
          <a:bodyPr anchor="b"/>
          <a:lstStyle>
            <a:lvl1pPr>
              <a:lnSpc>
                <a:spcPct val="83000"/>
              </a:lnSpc>
              <a:defRPr lang="de-DE" sz="8000" dirty="0"/>
            </a:lvl1pPr>
          </a:lstStyle>
          <a:p>
            <a:r>
              <a:rPr lang="de-DE" dirty="0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8666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6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42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37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4600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0162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5753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27376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5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09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 dirty="0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346863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24025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421994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539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7309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198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3489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98611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845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281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1796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291840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63874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32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93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973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1891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115302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4322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271902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4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19121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38227"/>
            <a:ext cx="11428412" cy="4270342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16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966852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499413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DE120A50-57DC-31B4-4BCD-6E03326E04B4}"/>
              </a:ext>
            </a:extLst>
          </p:cNvPr>
          <p:cNvSpPr txBox="1">
            <a:spLocks/>
          </p:cNvSpPr>
          <p:nvPr userDrawn="1"/>
        </p:nvSpPr>
        <p:spPr>
          <a:xfrm>
            <a:off x="5763732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D8564D66-C9A9-8B55-1B35-9A73595AE1EF}"/>
              </a:ext>
            </a:extLst>
          </p:cNvPr>
          <p:cNvSpPr txBox="1">
            <a:spLocks/>
          </p:cNvSpPr>
          <p:nvPr userDrawn="1"/>
        </p:nvSpPr>
        <p:spPr>
          <a:xfrm>
            <a:off x="984981" y="6475413"/>
            <a:ext cx="331900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021FBB-38C2-E89F-4EFB-345B41524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C67227-E95B-67DC-3EF7-8AC02C51925E}"/>
              </a:ext>
            </a:extLst>
          </p:cNvPr>
          <p:cNvSpPr txBox="1"/>
          <p:nvPr userDrawn="1"/>
        </p:nvSpPr>
        <p:spPr>
          <a:xfrm>
            <a:off x="10529118" y="-64945"/>
            <a:ext cx="1662882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HOMSC2025</a:t>
            </a:r>
            <a:r>
              <a:rPr lang="en-US" sz="2400" b="1" dirty="0">
                <a:solidFill>
                  <a:srgbClr val="EB6E0F"/>
                </a:solidFill>
              </a:rPr>
              <a:t>.</a:t>
            </a:r>
            <a:endParaRPr lang="de-DE" sz="1800" b="1" dirty="0">
              <a:solidFill>
                <a:srgbClr val="EB6E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71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9635359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E7626D30-F016-C135-3038-241CC96B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EE8FBCD-AD75-0CCE-17A2-2B399E861E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25302-30B2-B6EA-169D-B7B6B7117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7BBF3F-187E-8F3F-A4B2-3E434BA8FEF7}"/>
              </a:ext>
            </a:extLst>
          </p:cNvPr>
          <p:cNvSpPr txBox="1"/>
          <p:nvPr userDrawn="1"/>
        </p:nvSpPr>
        <p:spPr>
          <a:xfrm>
            <a:off x="10529118" y="-64945"/>
            <a:ext cx="1662882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HOMSC2025</a:t>
            </a:r>
            <a:r>
              <a:rPr lang="en-US" sz="2400" b="1" dirty="0">
                <a:solidFill>
                  <a:srgbClr val="EB6E0F"/>
                </a:solidFill>
              </a:rPr>
              <a:t>.</a:t>
            </a:r>
            <a:endParaRPr lang="de-DE" sz="1800" b="1" dirty="0">
              <a:solidFill>
                <a:srgbClr val="EB6E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8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66507"/>
            <a:ext cx="5534206" cy="4289196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9635359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1866507"/>
            <a:ext cx="5534206" cy="4289196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8D1B8E1B-25C8-C233-4577-2B80E416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E9E18C48-7166-72D3-E1DF-1153082A64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9C4116-4FCA-96DE-7329-6EAF7455D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D8057-215A-0D49-1E81-24FB7427602E}"/>
              </a:ext>
            </a:extLst>
          </p:cNvPr>
          <p:cNvSpPr txBox="1"/>
          <p:nvPr userDrawn="1"/>
        </p:nvSpPr>
        <p:spPr>
          <a:xfrm>
            <a:off x="10529118" y="-64945"/>
            <a:ext cx="1662882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HOMSC2025</a:t>
            </a:r>
            <a:r>
              <a:rPr lang="en-US" sz="2400" b="1" dirty="0">
                <a:solidFill>
                  <a:srgbClr val="EB6E0F"/>
                </a:solidFill>
              </a:rPr>
              <a:t>.</a:t>
            </a:r>
            <a:endParaRPr lang="de-DE" sz="1800" b="1" dirty="0">
              <a:solidFill>
                <a:srgbClr val="EB6E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16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9635359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BEB2B389-DF1B-AF9F-78F6-E97600A6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2C040533-8EDE-B74F-75CE-E7EC02D830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70D091-69A8-64E2-8954-DF475277E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9969FC-6761-12C6-1D49-9016483A6EF2}"/>
              </a:ext>
            </a:extLst>
          </p:cNvPr>
          <p:cNvSpPr txBox="1"/>
          <p:nvPr userDrawn="1"/>
        </p:nvSpPr>
        <p:spPr>
          <a:xfrm>
            <a:off x="10529118" y="-64945"/>
            <a:ext cx="1662882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HOMSC2025</a:t>
            </a:r>
            <a:r>
              <a:rPr lang="en-US" sz="2400" b="1" dirty="0">
                <a:solidFill>
                  <a:srgbClr val="EB6E0F"/>
                </a:solidFill>
              </a:rPr>
              <a:t>.</a:t>
            </a:r>
            <a:endParaRPr lang="de-DE" sz="1800" b="1" dirty="0">
              <a:solidFill>
                <a:srgbClr val="EB6E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2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722268"/>
            <a:ext cx="3569470" cy="4253732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9677400" cy="1015807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1722268"/>
            <a:ext cx="3569470" cy="4253732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1722268"/>
            <a:ext cx="3569470" cy="4253732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Textplatzhalter lassen sich nur kopieren, wenn sie mindestens ein Zeichen enthalten.</a:t>
            </a:r>
            <a:br>
              <a:rPr lang="de-DE" dirty="0"/>
            </a:br>
            <a:r>
              <a:rPr lang="de-DE" dirty="0"/>
              <a:t>Copy,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Copy, 14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Bulletpoint</a:t>
            </a:r>
            <a:r>
              <a:rPr lang="de-DE" dirty="0"/>
              <a:t>,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Spiegelstrich, 14 </a:t>
            </a:r>
            <a:r>
              <a:rPr lang="de-DE" dirty="0" err="1"/>
              <a:t>pt</a:t>
            </a:r>
            <a:endParaRPr lang="de-DE" dirty="0"/>
          </a:p>
          <a:p>
            <a:pPr lvl="6"/>
            <a:r>
              <a:rPr lang="de-DE" dirty="0"/>
              <a:t>Zwischenüberschrift, 16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Zwischenüberschrift, 14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Intro,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8F0192F7-DDEA-4172-59BB-85861964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6CBF150C-AF46-238A-5536-C8AF41A023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DC0743-AF6B-E8EA-B1B1-5C5A1963A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2EE4F4-C4DF-BFA6-46D4-9A0BE99F238C}"/>
              </a:ext>
            </a:extLst>
          </p:cNvPr>
          <p:cNvSpPr txBox="1"/>
          <p:nvPr userDrawn="1"/>
        </p:nvSpPr>
        <p:spPr>
          <a:xfrm>
            <a:off x="10529118" y="-64945"/>
            <a:ext cx="1662882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HOMSC2025</a:t>
            </a:r>
            <a:r>
              <a:rPr lang="en-US" sz="2400" b="1" dirty="0">
                <a:solidFill>
                  <a:srgbClr val="EB6E0F"/>
                </a:solidFill>
              </a:rPr>
              <a:t>.</a:t>
            </a:r>
            <a:endParaRPr lang="de-DE" sz="1800" b="1" dirty="0">
              <a:solidFill>
                <a:srgbClr val="EB6E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9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87195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00698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1803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84772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6422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8A59BF06-285F-7210-CA6F-A4A39FC4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6F4835C-B86E-CDFF-5B05-B48175FD26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B5B87E-8E3F-0021-ABB6-5210EBE4E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40533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8590E550-6E30-4F64-DB2F-28CFB221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732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74416FC4-161B-246A-C2D4-8E79199663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4981" y="6475413"/>
            <a:ext cx="3319005" cy="162000"/>
          </a:xfrm>
        </p:spPr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369DB-2E11-800A-98D2-5AA1A9AE1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28409" r="25331" b="59647"/>
          <a:stretch/>
        </p:blipFill>
        <p:spPr>
          <a:xfrm>
            <a:off x="6453352" y="5842193"/>
            <a:ext cx="5738648" cy="10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25752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98222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63748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0" y="2259597"/>
            <a:ext cx="12192000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500" dirty="0">
                <a:solidFill>
                  <a:schemeClr val="tx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DesySans Office Cn Bold" panose="020B0806040000020003" pitchFamily="34" charset="0"/>
              </a:rPr>
              <a:t>Two</a:t>
            </a:r>
            <a:r>
              <a:rPr lang="en-US" sz="11500" baseline="0" dirty="0">
                <a:solidFill>
                  <a:schemeClr val="tx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DesySans Office Cn Bold" panose="020B0806040000020003" pitchFamily="34" charset="0"/>
              </a:rPr>
              <a:t>         locations</a:t>
            </a:r>
            <a:endParaRPr lang="de-DE" sz="11500" dirty="0">
              <a:solidFill>
                <a:schemeClr val="tx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DesySans Office Cn Bold" panose="020B0806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 userDrawn="1"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 dirty="0" err="1">
                <a:solidFill>
                  <a:schemeClr val="tx2"/>
                </a:solidFill>
                <a:latin typeface="DesySans Office Cn Bold" panose="020B0806040000020003" pitchFamily="34" charset="0"/>
              </a:rPr>
              <a:t>Four</a:t>
            </a:r>
            <a:r>
              <a:rPr lang="de-DE" sz="8000" baseline="0" dirty="0">
                <a:solidFill>
                  <a:schemeClr val="tx2"/>
                </a:solidFill>
                <a:latin typeface="DesySans Office Cn Bold" panose="020B0806040000020003" pitchFamily="34" charset="0"/>
              </a:rPr>
              <a:t> </a:t>
            </a:r>
            <a:r>
              <a:rPr lang="de-DE" sz="8000" baseline="0" dirty="0" err="1">
                <a:solidFill>
                  <a:schemeClr val="tx2"/>
                </a:solidFill>
                <a:latin typeface="DesySans Office Cn Bold" panose="020B0806040000020003" pitchFamily="34" charset="0"/>
              </a:rPr>
              <a:t>Reserach</a:t>
            </a:r>
            <a:r>
              <a:rPr lang="de-DE" sz="8000" baseline="0" dirty="0">
                <a:solidFill>
                  <a:schemeClr val="tx2"/>
                </a:solidFill>
                <a:latin typeface="DesySans Office Cn Bold" panose="020B0806040000020003" pitchFamily="34" charset="0"/>
              </a:rPr>
              <a:t> Areas</a:t>
            </a:r>
            <a:endParaRPr lang="de-DE" sz="8000" dirty="0">
              <a:solidFill>
                <a:schemeClr val="tx2"/>
              </a:solidFill>
              <a:latin typeface="DesySans Office Cn Bold" panose="020B08060400000200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 userDrawn="1"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 userDrawn="1"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 userDrawn="1"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 userDrawn="1"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1746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5918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71255" y="6475413"/>
            <a:ext cx="311487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9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762" r:id="rId3"/>
    <p:sldLayoutId id="2147483736" r:id="rId4"/>
    <p:sldLayoutId id="2147483679" r:id="rId5"/>
    <p:sldLayoutId id="2147483681" r:id="rId6"/>
    <p:sldLayoutId id="2147483665" r:id="rId7"/>
    <p:sldLayoutId id="2147483766" r:id="rId8"/>
    <p:sldLayoutId id="2147483739" r:id="rId9"/>
    <p:sldLayoutId id="2147483676" r:id="rId10"/>
    <p:sldLayoutId id="2147483674" r:id="rId11"/>
    <p:sldLayoutId id="2147483677" r:id="rId12"/>
    <p:sldLayoutId id="2147483683" r:id="rId13"/>
    <p:sldLayoutId id="2147483684" r:id="rId14"/>
    <p:sldLayoutId id="2147483675" r:id="rId15"/>
    <p:sldLayoutId id="2147483662" r:id="rId16"/>
    <p:sldLayoutId id="2147483738" r:id="rId17"/>
    <p:sldLayoutId id="2147483708" r:id="rId18"/>
    <p:sldLayoutId id="2147483716" r:id="rId19"/>
    <p:sldLayoutId id="2147483737" r:id="rId20"/>
    <p:sldLayoutId id="2147483722" r:id="rId21"/>
    <p:sldLayoutId id="2147483740" r:id="rId22"/>
    <p:sldLayoutId id="2147483688" r:id="rId23"/>
    <p:sldLayoutId id="2147483689" r:id="rId24"/>
    <p:sldLayoutId id="2147483690" r:id="rId25"/>
    <p:sldLayoutId id="2147483693" r:id="rId26"/>
    <p:sldLayoutId id="2147483765" r:id="rId27"/>
    <p:sldLayoutId id="2147483699" r:id="rId28"/>
    <p:sldLayoutId id="2147483725" r:id="rId29"/>
    <p:sldLayoutId id="2147483726" r:id="rId30"/>
    <p:sldLayoutId id="2147483700" r:id="rId31"/>
    <p:sldLayoutId id="2147483696" r:id="rId32"/>
    <p:sldLayoutId id="2147483702" r:id="rId33"/>
    <p:sldLayoutId id="2147483703" r:id="rId34"/>
    <p:sldLayoutId id="2147483705" r:id="rId35"/>
    <p:sldLayoutId id="2147483707" r:id="rId36"/>
    <p:sldLayoutId id="2147483709" r:id="rId37"/>
    <p:sldLayoutId id="2147483710" r:id="rId38"/>
    <p:sldLayoutId id="2147483711" r:id="rId39"/>
    <p:sldLayoutId id="2147483701" r:id="rId40"/>
    <p:sldLayoutId id="2147483697" r:id="rId41"/>
    <p:sldLayoutId id="2147483698" r:id="rId42"/>
    <p:sldLayoutId id="2147483713" r:id="rId43"/>
    <p:sldLayoutId id="2147483714" r:id="rId44"/>
    <p:sldLayoutId id="2147483715" r:id="rId45"/>
    <p:sldLayoutId id="2147483718" r:id="rId46"/>
    <p:sldLayoutId id="2147483734" r:id="rId47"/>
    <p:sldLayoutId id="2147483732" r:id="rId48"/>
    <p:sldLayoutId id="2147483733" r:id="rId49"/>
    <p:sldLayoutId id="2147483741" r:id="rId50"/>
    <p:sldLayoutId id="2147483742" r:id="rId51"/>
    <p:sldLayoutId id="2147483761" r:id="rId52"/>
    <p:sldLayoutId id="2147483750" r:id="rId53"/>
    <p:sldLayoutId id="2147483751" r:id="rId54"/>
    <p:sldLayoutId id="2147483752" r:id="rId55"/>
    <p:sldLayoutId id="2147483764" r:id="rId56"/>
    <p:sldLayoutId id="2147483753" r:id="rId57"/>
    <p:sldLayoutId id="2147483754" r:id="rId58"/>
    <p:sldLayoutId id="2147483757" r:id="rId59"/>
    <p:sldLayoutId id="2147483755" r:id="rId60"/>
    <p:sldLayoutId id="2147483756" r:id="rId61"/>
    <p:sldLayoutId id="2147483759" r:id="rId62"/>
    <p:sldLayoutId id="2147483760" r:id="rId63"/>
    <p:sldLayoutId id="2147483758" r:id="rId64"/>
    <p:sldLayoutId id="2147483735" r:id="rId65"/>
  </p:sldLayoutIdLst>
  <p:hf hd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1368" userDrawn="1">
          <p15:clr>
            <a:srgbClr val="F26B43"/>
          </p15:clr>
        </p15:guide>
        <p15:guide id="5" pos="1456" userDrawn="1">
          <p15:clr>
            <a:srgbClr val="F26B43"/>
          </p15:clr>
        </p15:guide>
        <p15:guide id="6" pos="2584" userDrawn="1">
          <p15:clr>
            <a:srgbClr val="F26B43"/>
          </p15:clr>
        </p15:guide>
        <p15:guide id="7" pos="2672" userDrawn="1">
          <p15:clr>
            <a:srgbClr val="F26B43"/>
          </p15:clr>
        </p15:guide>
        <p15:guide id="8" pos="3800" userDrawn="1">
          <p15:clr>
            <a:srgbClr val="F26B43"/>
          </p15:clr>
        </p15:guide>
        <p15:guide id="9" pos="3880" userDrawn="1">
          <p15:clr>
            <a:srgbClr val="F26B43"/>
          </p15:clr>
        </p15:guide>
        <p15:guide id="10" pos="5008" userDrawn="1">
          <p15:clr>
            <a:srgbClr val="F26B43"/>
          </p15:clr>
        </p15:guide>
        <p15:guide id="11" pos="5096" userDrawn="1">
          <p15:clr>
            <a:srgbClr val="F26B43"/>
          </p15:clr>
        </p15:guide>
        <p15:guide id="12" pos="6224" userDrawn="1">
          <p15:clr>
            <a:srgbClr val="F26B43"/>
          </p15:clr>
        </p15:guide>
        <p15:guide id="13" pos="6312" userDrawn="1">
          <p15:clr>
            <a:srgbClr val="F26B43"/>
          </p15:clr>
        </p15:guide>
        <p15:guide id="14" pos="744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240" userDrawn="1">
          <p15:clr>
            <a:srgbClr val="F26B43"/>
          </p15:clr>
        </p15:guide>
        <p15:guide id="18" orient="horz" pos="4080" userDrawn="1">
          <p15:clr>
            <a:srgbClr val="F26B43"/>
          </p15:clr>
        </p15:guide>
        <p15:guide id="20" orient="horz" pos="376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465683/" TargetMode="External"/><Relationship Id="rId2" Type="http://schemas.openxmlformats.org/officeDocument/2006/relationships/hyperlink" Target="https://indico.classe.cornell.edu/event/185/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hyperlink" Target="https://www.classe.cornell.edu/Events/HOM10/Agenda.html" TargetMode="External"/><Relationship Id="rId4" Type="http://schemas.openxmlformats.org/officeDocument/2006/relationships/hyperlink" Target="https://indico.fnal.gov/event/7942/timetable/#2014071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Indico.desy.de/e/homsc2025" TargetMode="Externa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courier.com/a/teslas-high-gradient-march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9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hyperlink" Target="https://www.echo4d.de/" TargetMode="Externa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71A71-D946-4467-BC2C-410FFE6F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5" y="86881"/>
            <a:ext cx="11918731" cy="3183542"/>
          </a:xfrm>
          <a:effectLst>
            <a:outerShdw dist="12700" dir="2700000" algn="tl" rotWithShape="0">
              <a:schemeClr val="bg1">
                <a:lumMod val="65000"/>
              </a:schemeClr>
            </a:outerShdw>
          </a:effec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6000" noProof="0" dirty="0">
                <a:solidFill>
                  <a:srgbClr val="FFC000"/>
                </a:solidFill>
              </a:rPr>
              <a:t>Report from the Workshop on </a:t>
            </a:r>
            <a:br>
              <a:rPr lang="en-US" sz="6000" noProof="0" dirty="0">
                <a:solidFill>
                  <a:srgbClr val="FFC000"/>
                </a:solidFill>
              </a:rPr>
            </a:br>
            <a:r>
              <a:rPr lang="en-US" sz="6000" noProof="0" dirty="0">
                <a:solidFill>
                  <a:srgbClr val="FFC000"/>
                </a:solidFill>
              </a:rPr>
              <a:t>Higher Order Modes in Superconducting Cavities </a:t>
            </a:r>
            <a:r>
              <a:rPr lang="en-US" sz="5400" noProof="0" dirty="0">
                <a:solidFill>
                  <a:srgbClr val="FFC000"/>
                </a:solidFill>
              </a:rPr>
              <a:t>(</a:t>
            </a:r>
            <a:r>
              <a:rPr lang="en-US" sz="5400" u="sng" noProof="0" dirty="0">
                <a:solidFill>
                  <a:srgbClr val="FFC000"/>
                </a:solidFill>
              </a:rPr>
              <a:t>HOMSC2025</a:t>
            </a:r>
            <a:r>
              <a:rPr lang="en-US" sz="5400" noProof="0" dirty="0">
                <a:solidFill>
                  <a:srgbClr val="FFC000"/>
                </a:solidFill>
              </a:rPr>
              <a:t>)</a:t>
            </a:r>
            <a:br>
              <a:rPr lang="en-US" sz="6000" noProof="0" dirty="0">
                <a:solidFill>
                  <a:srgbClr val="FFC000"/>
                </a:solidFill>
              </a:rPr>
            </a:br>
            <a:r>
              <a:rPr lang="en-US" sz="1800" noProof="0" dirty="0">
                <a:solidFill>
                  <a:srgbClr val="FFC000"/>
                </a:solidFill>
              </a:rPr>
              <a:t> </a:t>
            </a:r>
            <a:br>
              <a:rPr lang="en-US" sz="6000" noProof="0" dirty="0">
                <a:solidFill>
                  <a:srgbClr val="FFC000"/>
                </a:solidFill>
              </a:rPr>
            </a:br>
            <a:r>
              <a:rPr lang="en-US" sz="3600" noProof="0" dirty="0">
                <a:solidFill>
                  <a:srgbClr val="FFC000"/>
                </a:solidFill>
              </a:rPr>
              <a:t>Hamburg, 6 – 8 Oct. 2025</a:t>
            </a:r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AE8128CD-E785-4DF3-9DB1-D0E1165772A4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/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EF7D0C90-E198-4E8C-B5E5-170DE4AF19DD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D927E8A-4710-58CC-89F8-FB60F34E05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0212" y="3582653"/>
            <a:ext cx="3717326" cy="1356991"/>
          </a:xfrm>
        </p:spPr>
        <p:txBody>
          <a:bodyPr/>
          <a:lstStyle/>
          <a:p>
            <a:r>
              <a:rPr lang="en-US" noProof="0" dirty="0"/>
              <a:t>Nicoleta </a:t>
            </a:r>
            <a:r>
              <a:rPr lang="en-US" noProof="0" dirty="0" err="1"/>
              <a:t>Baboi</a:t>
            </a:r>
            <a:r>
              <a:rPr lang="en-US" noProof="0" dirty="0"/>
              <a:t> , DESY</a:t>
            </a:r>
          </a:p>
          <a:p>
            <a:br>
              <a:rPr lang="en-US" noProof="0" dirty="0"/>
            </a:br>
            <a:r>
              <a:rPr lang="en-US" noProof="0" dirty="0"/>
              <a:t>DESY-TEMF Collaboration Meeting</a:t>
            </a:r>
          </a:p>
          <a:p>
            <a:r>
              <a:rPr lang="en-US" noProof="0" dirty="0"/>
              <a:t>Hamburg, 11 Dec.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D49B9-0820-9519-4A98-B618A858A39C}"/>
              </a:ext>
            </a:extLst>
          </p:cNvPr>
          <p:cNvSpPr txBox="1"/>
          <p:nvPr/>
        </p:nvSpPr>
        <p:spPr>
          <a:xfrm>
            <a:off x="5606592" y="6377064"/>
            <a:ext cx="1582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85000"/>
                  </a:schemeClr>
                </a:solidFill>
              </a:rPr>
              <a:t>Photo by Sergey Tomin</a:t>
            </a:r>
            <a:endParaRPr lang="de-DE" sz="10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RF absorber development at </a:t>
            </a:r>
            <a:r>
              <a:rPr lang="en-US" b="1" dirty="0" err="1"/>
              <a:t>IJCLab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Akira Miyazaki (CNRS/IN2P3/</a:t>
            </a:r>
            <a:r>
              <a:rPr lang="de-DE" dirty="0" err="1"/>
              <a:t>IJCLab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Studies on material choice and possible vendors for the BLA in PERLE cavities at </a:t>
            </a:r>
            <a:r>
              <a:rPr lang="en-GB" sz="1400" dirty="0" err="1"/>
              <a:t>IJCLab</a:t>
            </a:r>
            <a:r>
              <a:rPr lang="en-GB" sz="1400" dirty="0"/>
              <a:t> (operating at 40 K) and the underlying theory of dielectric loss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WG3: Design of SRF Cavities </a:t>
            </a:r>
            <a:br>
              <a:rPr lang="en-US" dirty="0"/>
            </a:br>
            <a:r>
              <a:rPr lang="en-US" dirty="0"/>
              <a:t>           and HOM Damping Schemes</a:t>
            </a:r>
            <a:r>
              <a:rPr lang="en-US" sz="2400" dirty="0">
                <a:solidFill>
                  <a:srgbClr val="EB6E0F"/>
                </a:solidFill>
              </a:rPr>
              <a:t> (1)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Design of HOM damped SRF Cavities for CW Operation in Storage Rings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Andranik </a:t>
            </a:r>
            <a:r>
              <a:rPr lang="en-US" dirty="0" err="1"/>
              <a:t>Tsakanian</a:t>
            </a:r>
            <a:r>
              <a:rPr lang="en-US" dirty="0"/>
              <a:t> </a:t>
            </a:r>
            <a:r>
              <a:rPr lang="en-US" sz="1600" dirty="0"/>
              <a:t>(HZB)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HOM power distribution analysis and the importance of integrating HOM damping early in the cavity design stage, illustrated with examples from the BESSY VSR cavity design</a:t>
            </a: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HOM damping for the EIC ESR SRF Cryomodule</a:t>
            </a:r>
            <a:r>
              <a:rPr lang="en-US" dirty="0"/>
              <a:t>, </a:t>
            </a:r>
            <a:r>
              <a:rPr lang="en-US" dirty="0" err="1"/>
              <a:t>Jiquan</a:t>
            </a:r>
            <a:r>
              <a:rPr lang="en-US" dirty="0"/>
              <a:t> Guo (JLAB)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Latest updates on the EIC cavity design, from single- to two-cavity module, addressing impedance limitations and BLA design for kW-level HOM power</a:t>
            </a: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61D549-67CA-F99B-B7FC-34889F978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49134"/>
            <a:ext cx="3813520" cy="2126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68EEF7-0C20-496E-95FE-D326C7CB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912" y="3683441"/>
            <a:ext cx="3001311" cy="20179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089D56-C57A-63AA-11C1-A0537C68F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787" y="3980266"/>
            <a:ext cx="2469502" cy="23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Compact Coaxial HOM Damper for SRF Cavities</a:t>
            </a:r>
            <a:r>
              <a:rPr lang="de-DE" dirty="0"/>
              <a:t>, Andrei </a:t>
            </a:r>
            <a:r>
              <a:rPr lang="de-DE" dirty="0" err="1"/>
              <a:t>Lunin</a:t>
            </a:r>
            <a:r>
              <a:rPr lang="de-DE" dirty="0"/>
              <a:t> (</a:t>
            </a:r>
            <a:r>
              <a:rPr lang="de-DE" dirty="0" err="1"/>
              <a:t>Fermilab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new compact HOM damper based on a radially sectioned coaxial design was proposed, providing effective and compact HOM suppression especially for low frequency cavities</a:t>
            </a: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WG3: Design of SRF Cavities </a:t>
            </a:r>
            <a:br>
              <a:rPr lang="en-US" dirty="0"/>
            </a:br>
            <a:r>
              <a:rPr lang="en-US" dirty="0"/>
              <a:t>           and HOM Damping Schemes</a:t>
            </a:r>
            <a:r>
              <a:rPr lang="en-US" sz="2400" dirty="0">
                <a:solidFill>
                  <a:srgbClr val="EB6E0F"/>
                </a:solidFill>
              </a:rPr>
              <a:t> (2)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Progress of HOM couplers for PERLE SRF cavities</a:t>
            </a:r>
            <a:r>
              <a:rPr lang="en-US" dirty="0"/>
              <a:t>, Patricia Duchesne </a:t>
            </a:r>
            <a:r>
              <a:rPr lang="en-US" sz="1600" dirty="0"/>
              <a:t>(CNRS/IN2P3/</a:t>
            </a:r>
            <a:r>
              <a:rPr lang="en-US" sz="1600" dirty="0" err="1"/>
              <a:t>IJClab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summary of the thermomechanical analysis for SC coaxial HOM couplers, focusing on the hook-type coupler for PERLE cavities</a:t>
            </a: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HOM Damping in 166MHz beta=1 QWR for High Energy Photon Source</a:t>
            </a:r>
            <a:r>
              <a:rPr lang="en-US" dirty="0"/>
              <a:t>, </a:t>
            </a:r>
            <a:r>
              <a:rPr lang="en-US" dirty="0" err="1"/>
              <a:t>Hongjuan</a:t>
            </a:r>
            <a:r>
              <a:rPr lang="en-US" dirty="0"/>
              <a:t> Zheng (IHEP)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HOM damping in 166.6 MHz cavities using large-radius ferrite absorbers, addressing challenges such as brazing, ferrite tile peel-off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3526B2FC-B5DD-6ADA-CF3D-ADC8C3A2DCFC}"/>
              </a:ext>
            </a:extLst>
          </p:cNvPr>
          <p:cNvGrpSpPr/>
          <p:nvPr/>
        </p:nvGrpSpPr>
        <p:grpSpPr>
          <a:xfrm>
            <a:off x="4216474" y="3624602"/>
            <a:ext cx="3094516" cy="2733860"/>
            <a:chOff x="9151620" y="3680855"/>
            <a:chExt cx="3094516" cy="2733860"/>
          </a:xfrm>
        </p:grpSpPr>
        <p:grpSp>
          <p:nvGrpSpPr>
            <p:cNvPr id="9" name="Groupe 119">
              <a:extLst>
                <a:ext uri="{FF2B5EF4-FFF2-40B4-BE49-F238E27FC236}">
                  <a16:creationId xmlns:a16="http://schemas.microsoft.com/office/drawing/2014/main" id="{6CFE1909-71E1-7B19-E00B-B87A4CB14A33}"/>
                </a:ext>
              </a:extLst>
            </p:cNvPr>
            <p:cNvGrpSpPr/>
            <p:nvPr/>
          </p:nvGrpSpPr>
          <p:grpSpPr>
            <a:xfrm>
              <a:off x="9151620" y="3904216"/>
              <a:ext cx="3094516" cy="2510499"/>
              <a:chOff x="8086411" y="3883581"/>
              <a:chExt cx="3677121" cy="2983151"/>
            </a:xfrm>
          </p:grpSpPr>
          <p:grpSp>
            <p:nvGrpSpPr>
              <p:cNvPr id="11" name="Groupe 112">
                <a:extLst>
                  <a:ext uri="{FF2B5EF4-FFF2-40B4-BE49-F238E27FC236}">
                    <a16:creationId xmlns:a16="http://schemas.microsoft.com/office/drawing/2014/main" id="{AEA60A8D-71ED-5886-9C82-FADDB8C463FC}"/>
                  </a:ext>
                </a:extLst>
              </p:cNvPr>
              <p:cNvGrpSpPr/>
              <p:nvPr/>
            </p:nvGrpSpPr>
            <p:grpSpPr>
              <a:xfrm>
                <a:off x="8086411" y="3883581"/>
                <a:ext cx="3677121" cy="2983151"/>
                <a:chOff x="4873644" y="4217683"/>
                <a:chExt cx="4206188" cy="3412369"/>
              </a:xfrm>
            </p:grpSpPr>
            <p:grpSp>
              <p:nvGrpSpPr>
                <p:cNvPr id="16" name="Groupe 111">
                  <a:extLst>
                    <a:ext uri="{FF2B5EF4-FFF2-40B4-BE49-F238E27FC236}">
                      <a16:creationId xmlns:a16="http://schemas.microsoft.com/office/drawing/2014/main" id="{A577CD7B-27C2-7986-2F3E-98F532F02FCB}"/>
                    </a:ext>
                  </a:extLst>
                </p:cNvPr>
                <p:cNvGrpSpPr/>
                <p:nvPr/>
              </p:nvGrpSpPr>
              <p:grpSpPr>
                <a:xfrm>
                  <a:off x="4873644" y="4217683"/>
                  <a:ext cx="4206188" cy="3412369"/>
                  <a:chOff x="4873644" y="4217683"/>
                  <a:chExt cx="4206188" cy="3412369"/>
                </a:xfrm>
              </p:grpSpPr>
              <p:grpSp>
                <p:nvGrpSpPr>
                  <p:cNvPr id="18" name="Groupe 93">
                    <a:extLst>
                      <a:ext uri="{FF2B5EF4-FFF2-40B4-BE49-F238E27FC236}">
                        <a16:creationId xmlns:a16="http://schemas.microsoft.com/office/drawing/2014/main" id="{80B23517-AFDE-DB4F-DAF3-86C4272E9247}"/>
                      </a:ext>
                    </a:extLst>
                  </p:cNvPr>
                  <p:cNvGrpSpPr/>
                  <p:nvPr/>
                </p:nvGrpSpPr>
                <p:grpSpPr>
                  <a:xfrm>
                    <a:off x="4873644" y="4247114"/>
                    <a:ext cx="3492290" cy="3382938"/>
                    <a:chOff x="2980052" y="3093343"/>
                    <a:chExt cx="3492290" cy="3382938"/>
                  </a:xfrm>
                </p:grpSpPr>
                <p:pic>
                  <p:nvPicPr>
                    <p:cNvPr id="20" name="Image 87">
                      <a:extLst>
                        <a:ext uri="{FF2B5EF4-FFF2-40B4-BE49-F238E27FC236}">
                          <a16:creationId xmlns:a16="http://schemas.microsoft.com/office/drawing/2014/main" id="{43935626-9443-0C4D-5B8D-71D1D4955A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 t="2762" r="48645" b="2260"/>
                    <a:stretch/>
                  </p:blipFill>
                  <p:spPr>
                    <a:xfrm>
                      <a:off x="2980052" y="3093343"/>
                      <a:ext cx="3336406" cy="33829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1" name="ZoneTexte 90">
                      <a:extLst>
                        <a:ext uri="{FF2B5EF4-FFF2-40B4-BE49-F238E27FC236}">
                          <a16:creationId xmlns:a16="http://schemas.microsoft.com/office/drawing/2014/main" id="{03D66B24-4A6E-A264-A261-50DB87ADD2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5471" y="4659882"/>
                      <a:ext cx="606871" cy="3346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00" b="1" dirty="0">
                          <a:solidFill>
                            <a:srgbClr val="FF0000"/>
                          </a:solidFill>
                        </a:rPr>
                        <a:t>4.8K</a:t>
                      </a:r>
                    </a:p>
                  </p:txBody>
                </p:sp>
                <p:cxnSp>
                  <p:nvCxnSpPr>
                    <p:cNvPr id="22" name="Connecteur droit avec flèche 92">
                      <a:extLst>
                        <a:ext uri="{FF2B5EF4-FFF2-40B4-BE49-F238E27FC236}">
                          <a16:creationId xmlns:a16="http://schemas.microsoft.com/office/drawing/2014/main" id="{EED1C269-FCE9-D422-FE10-372EC7D75C1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257800" y="4853868"/>
                      <a:ext cx="552969" cy="47833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" name="ZoneTexte 115">
                    <a:extLst>
                      <a:ext uri="{FF2B5EF4-FFF2-40B4-BE49-F238E27FC236}">
                        <a16:creationId xmlns:a16="http://schemas.microsoft.com/office/drawing/2014/main" id="{AA13A4EA-1E66-6A73-7E0B-2A4F79A1B2A4}"/>
                      </a:ext>
                    </a:extLst>
                  </p:cNvPr>
                  <p:cNvSpPr txBox="1"/>
                  <p:nvPr/>
                </p:nvSpPr>
                <p:spPr>
                  <a:xfrm>
                    <a:off x="7254068" y="4217683"/>
                    <a:ext cx="1825764" cy="4576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lvl="4"/>
                    <a:r>
                      <a:rPr lang="en-GB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all heat loads</a:t>
                    </a:r>
                  </a:p>
                  <a:p>
                    <a:pPr marL="0" lvl="4"/>
                    <a:r>
                      <a:rPr lang="en-GB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= 100 </a:t>
                    </a:r>
                    <a:r>
                      <a:rPr lang="en-GB" sz="1000" b="1" dirty="0" err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mW</a:t>
                    </a:r>
                    <a:r>
                      <a:rPr lang="en-GB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+ 150 </a:t>
                    </a:r>
                    <a:r>
                      <a:rPr lang="en-GB" sz="1000" b="1" dirty="0" err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mW</a:t>
                    </a:r>
                    <a:endParaRPr lang="en-GB" sz="1000" b="1" dirty="0">
                      <a:ea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7" name="Connecteur droit avec flèche 116">
                  <a:extLst>
                    <a:ext uri="{FF2B5EF4-FFF2-40B4-BE49-F238E27FC236}">
                      <a16:creationId xmlns:a16="http://schemas.microsoft.com/office/drawing/2014/main" id="{7D405BE3-CDE9-CA37-FFE7-3CB5FE2E0549}"/>
                    </a:ext>
                  </a:extLst>
                </p:cNvPr>
                <p:cNvCxnSpPr/>
                <p:nvPr/>
              </p:nvCxnSpPr>
              <p:spPr>
                <a:xfrm flipH="1">
                  <a:off x="7074425" y="4392057"/>
                  <a:ext cx="230505" cy="1163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ZoneTexte 121">
                <a:extLst>
                  <a:ext uri="{FF2B5EF4-FFF2-40B4-BE49-F238E27FC236}">
                    <a16:creationId xmlns:a16="http://schemas.microsoft.com/office/drawing/2014/main" id="{2E34BDD3-036B-5527-B723-CF2E1DADC75A}"/>
                  </a:ext>
                </a:extLst>
              </p:cNvPr>
              <p:cNvSpPr txBox="1"/>
              <p:nvPr/>
            </p:nvSpPr>
            <p:spPr>
              <a:xfrm>
                <a:off x="10355421" y="4495798"/>
                <a:ext cx="784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Liquid helium</a:t>
                </a:r>
              </a:p>
            </p:txBody>
          </p:sp>
          <p:sp>
            <p:nvSpPr>
              <p:cNvPr id="13" name="ZoneTexte 122">
                <a:extLst>
                  <a:ext uri="{FF2B5EF4-FFF2-40B4-BE49-F238E27FC236}">
                    <a16:creationId xmlns:a16="http://schemas.microsoft.com/office/drawing/2014/main" id="{DF450FD0-97BC-E917-46A8-D0CCF841C8C2}"/>
                  </a:ext>
                </a:extLst>
              </p:cNvPr>
              <p:cNvSpPr txBox="1"/>
              <p:nvPr/>
            </p:nvSpPr>
            <p:spPr>
              <a:xfrm>
                <a:off x="8408555" y="5239037"/>
                <a:ext cx="1060120" cy="292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Cavity @2K</a:t>
                </a:r>
              </a:p>
            </p:txBody>
          </p:sp>
          <p:cxnSp>
            <p:nvCxnSpPr>
              <p:cNvPr id="14" name="Connecteur droit avec flèche 123">
                <a:extLst>
                  <a:ext uri="{FF2B5EF4-FFF2-40B4-BE49-F238E27FC236}">
                    <a16:creationId xmlns:a16="http://schemas.microsoft.com/office/drawing/2014/main" id="{C0F1AEBD-0942-060B-C123-2617EBF18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208" y="5569375"/>
                <a:ext cx="91484" cy="1540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24">
                <a:extLst>
                  <a:ext uri="{FF2B5EF4-FFF2-40B4-BE49-F238E27FC236}">
                    <a16:creationId xmlns:a16="http://schemas.microsoft.com/office/drawing/2014/main" id="{598D72CF-D15B-7F90-5BAE-497DBD388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6971" y="4714740"/>
                <a:ext cx="285947" cy="2003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ZoneTexte 64">
              <a:extLst>
                <a:ext uri="{FF2B5EF4-FFF2-40B4-BE49-F238E27FC236}">
                  <a16:creationId xmlns:a16="http://schemas.microsoft.com/office/drawing/2014/main" id="{FDA0761C-4AD0-A7F8-92C1-A05B2F39FDC1}"/>
                </a:ext>
              </a:extLst>
            </p:cNvPr>
            <p:cNvSpPr txBox="1"/>
            <p:nvPr/>
          </p:nvSpPr>
          <p:spPr>
            <a:xfrm>
              <a:off x="9655661" y="3680855"/>
              <a:ext cx="21725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T° in nominal condition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DDB89CA-74E8-37D3-542F-DB3A259E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6" y="3546660"/>
            <a:ext cx="3574623" cy="23387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04A507-9581-E9C9-8857-8E01A2144D18}"/>
              </a:ext>
            </a:extLst>
          </p:cNvPr>
          <p:cNvSpPr txBox="1"/>
          <p:nvPr/>
        </p:nvSpPr>
        <p:spPr>
          <a:xfrm>
            <a:off x="1276376" y="5948707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EIC 394 MHz Crab Cavity</a:t>
            </a:r>
            <a:endParaRPr lang="de-DE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251B4D-BDAA-7600-0A2C-27135E4B4C5E}"/>
              </a:ext>
            </a:extLst>
          </p:cNvPr>
          <p:cNvSpPr txBox="1"/>
          <p:nvPr/>
        </p:nvSpPr>
        <p:spPr>
          <a:xfrm>
            <a:off x="2551176" y="3565322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SOMs</a:t>
            </a:r>
            <a:endParaRPr lang="de-DE" sz="1000" dirty="0"/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6F8AF41E-BB9D-970F-27A1-AC5C4641A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b="27887"/>
          <a:stretch/>
        </p:blipFill>
        <p:spPr bwMode="auto">
          <a:xfrm>
            <a:off x="8461576" y="3724449"/>
            <a:ext cx="3293858" cy="222425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2F5935-DCA3-B32B-FA86-676E0B1755ED}"/>
              </a:ext>
            </a:extLst>
          </p:cNvPr>
          <p:cNvSpPr txBox="1"/>
          <p:nvPr/>
        </p:nvSpPr>
        <p:spPr>
          <a:xfrm>
            <a:off x="8765691" y="3706898"/>
            <a:ext cx="2719173" cy="503590"/>
          </a:xfrm>
          <a:prstGeom prst="rect">
            <a:avLst/>
          </a:prstGeom>
          <a:solidFill>
            <a:srgbClr val="FFFFCC">
              <a:alpha val="50196"/>
            </a:srgbClr>
          </a:solidFill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/>
              <a:t>HEPS: beam current reached 100 mA on Sep. 23, 2025  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18621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Evanescent mode coupling in coaxial HOM filters</a:t>
            </a:r>
            <a:r>
              <a:rPr lang="de-DE" dirty="0"/>
              <a:t>, Kai Papke (DESY)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Overview of coaxial HOM coupler design theory and a systematic design approach from filter function to 3D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WG3: Design of SRF Cavities </a:t>
            </a:r>
            <a:br>
              <a:rPr lang="en-US" dirty="0"/>
            </a:br>
            <a:r>
              <a:rPr lang="en-US" dirty="0"/>
              <a:t>           and HOM Damping Schemes</a:t>
            </a:r>
            <a:r>
              <a:rPr lang="en-US" sz="2400" dirty="0">
                <a:solidFill>
                  <a:srgbClr val="EB6E0F"/>
                </a:solidFill>
              </a:rPr>
              <a:t> (3)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HOM Damping for EIC Crab Cavities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Binping</a:t>
            </a:r>
            <a:r>
              <a:rPr lang="en-US" dirty="0"/>
              <a:t> Xiao </a:t>
            </a:r>
            <a:r>
              <a:rPr lang="en-US" sz="1600" dirty="0"/>
              <a:t>(BNL)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Recent progress on HOM impedance threshold calculations and HOM damping design for the 197 MHz and 394 MHz EIC crab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 err="1"/>
              <a:t>QMiR</a:t>
            </a:r>
            <a:r>
              <a:rPr lang="en-US" b="1" dirty="0"/>
              <a:t> Cavities RF Analysis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Nuaman</a:t>
            </a:r>
            <a:r>
              <a:rPr lang="en-US" dirty="0"/>
              <a:t> Shafqat (</a:t>
            </a:r>
            <a:r>
              <a:rPr lang="en-US" dirty="0" err="1"/>
              <a:t>Elettra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QMiR</a:t>
            </a:r>
            <a:r>
              <a:rPr lang="en-US" sz="1400" dirty="0"/>
              <a:t> 3.0 GHz and 3.25 GHz crab cavities for </a:t>
            </a:r>
            <a:r>
              <a:rPr lang="en-US" sz="1400" dirty="0" err="1"/>
              <a:t>Elettra</a:t>
            </a:r>
            <a:r>
              <a:rPr lang="en-US" sz="1400" dirty="0"/>
              <a:t> 2.0 designed without HOM couplers, with challenges from high-Q, low-R/Q HOMs trapped in the beam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Followed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discussion</a:t>
            </a: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073213-1A6E-4D47-7CE2-50E3433CFEA2}"/>
              </a:ext>
            </a:extLst>
          </p:cNvPr>
          <p:cNvGrpSpPr/>
          <p:nvPr/>
        </p:nvGrpSpPr>
        <p:grpSpPr bwMode="auto">
          <a:xfrm>
            <a:off x="381000" y="3731918"/>
            <a:ext cx="3132546" cy="2159443"/>
            <a:chOff x="0" y="0"/>
            <a:chExt cx="3132546" cy="2159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CFA99D-92D8-C5BA-BE1D-41DC6DDB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2533875" cy="19246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CC316D-E3C1-EE2F-5F89-121597281A84}"/>
                </a:ext>
              </a:extLst>
            </p:cNvPr>
            <p:cNvSpPr txBox="1"/>
            <p:nvPr/>
          </p:nvSpPr>
          <p:spPr bwMode="auto">
            <a:xfrm>
              <a:off x="105833" y="1915242"/>
              <a:ext cx="3026713" cy="244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bg1">
                      <a:lumMod val="50000"/>
                    </a:schemeClr>
                  </a:solidFill>
                </a:rPr>
                <a:t>R. Ainsworth, in Proc. IPAC2012, WEEPPB008</a:t>
              </a:r>
              <a:r>
                <a:rPr lang="en-US" sz="1000" b="0" i="0" u="none" strike="noStrike" cap="none" spc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 </a:t>
              </a:r>
              <a:endParaRPr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BBF1E4-D84B-89A6-0CA8-CED440E7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69776" y="548308"/>
              <a:ext cx="2162409" cy="111867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DC2C7E7-214D-CE72-3AEE-E106D2FA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95" y="3529313"/>
            <a:ext cx="3298874" cy="2214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FC72E5-43D6-C06B-17A0-B0998A452CEE}"/>
              </a:ext>
            </a:extLst>
          </p:cNvPr>
          <p:cNvSpPr txBox="1"/>
          <p:nvPr/>
        </p:nvSpPr>
        <p:spPr>
          <a:xfrm>
            <a:off x="5559777" y="5133975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394 MHz </a:t>
            </a:r>
            <a:r>
              <a:rPr lang="de-DE" dirty="0" err="1"/>
              <a:t>Cavity</a:t>
            </a:r>
            <a:endParaRPr lang="de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B2CE78-7CBD-6477-0EE6-1552A8B87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988227" y="4510673"/>
            <a:ext cx="4072895" cy="8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Interaction of degenerate HOMs in periodic accelerating structures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Andrei </a:t>
            </a:r>
            <a:r>
              <a:rPr lang="de-DE" dirty="0" err="1"/>
              <a:t>Lunin</a:t>
            </a:r>
            <a:r>
              <a:rPr lang="de-DE" dirty="0"/>
              <a:t> (</a:t>
            </a:r>
            <a:r>
              <a:rPr lang="de-DE" dirty="0" err="1"/>
              <a:t>Fermilab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Phenomenon of degenerate HOMs interaction in the PIP-II HB650 cavity can lead to flat passbands which should be avoided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WG4: Operation of SRF Facilities</a:t>
            </a:r>
            <a:r>
              <a:rPr lang="en-US" sz="2400" dirty="0">
                <a:solidFill>
                  <a:srgbClr val="EB6E0F"/>
                </a:solidFill>
              </a:rPr>
              <a:t> (1)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Cold Testing and HOM Coupler Qualification for HL-LHC Crab Cavity Systems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Amelia Edwards (</a:t>
            </a:r>
            <a:r>
              <a:rPr lang="en-US" sz="1600" dirty="0"/>
              <a:t>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HOM couplers for HL-LHC crab cavities well into production stage and being integrated into cavities and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Developing a Beam Spectrum for Transient Beams in the CERN Double Quarter Wave Crab Cavities</a:t>
            </a:r>
            <a:r>
              <a:rPr lang="en-US" dirty="0"/>
              <a:t>, Conor McFarlane (Lancaster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There were large discrepancies between measurements of crab cavities and the predictions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=&gt; Transient beam conditions should be considered for HOMs!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9" name="Content Placeholder 4" descr="A diagram of a machine&#10;&#10;AI-generated content may be incorrect.">
            <a:extLst>
              <a:ext uri="{FF2B5EF4-FFF2-40B4-BE49-F238E27FC236}">
                <a16:creationId xmlns:a16="http://schemas.microsoft.com/office/drawing/2014/main" id="{8A04546F-7845-58EC-CD4F-4ED13D2F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62" y="3682871"/>
            <a:ext cx="3404724" cy="2018134"/>
          </a:xfrm>
          <a:prstGeom prst="rect">
            <a:avLst/>
          </a:prstGeom>
        </p:spPr>
      </p:pic>
      <p:pic>
        <p:nvPicPr>
          <p:cNvPr id="10" name="Picture 9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10BAEC6-2C3C-0F20-AE57-2799DDB5AD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0" r="49872"/>
          <a:stretch/>
        </p:blipFill>
        <p:spPr>
          <a:xfrm>
            <a:off x="8499121" y="4177287"/>
            <a:ext cx="3125755" cy="1658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328BD1-CB13-991C-5FF5-648C9E1D1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1" y="3808891"/>
            <a:ext cx="2218276" cy="19512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6C87D-7F82-090C-E767-C050EB941A39}"/>
              </a:ext>
            </a:extLst>
          </p:cNvPr>
          <p:cNvSpPr txBox="1"/>
          <p:nvPr/>
        </p:nvSpPr>
        <p:spPr>
          <a:xfrm>
            <a:off x="503853" y="5806908"/>
            <a:ext cx="3103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 mixing in elliptical multicell cavities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78047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Observation and simulation on the fill-pattern dependence of HOM power in the </a:t>
            </a:r>
            <a:r>
              <a:rPr lang="en-US" b="1" dirty="0" err="1"/>
              <a:t>SuperKEKB</a:t>
            </a:r>
            <a:r>
              <a:rPr lang="en-US" b="1" dirty="0"/>
              <a:t> SC cavity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Takaaki</a:t>
            </a:r>
            <a:r>
              <a:rPr lang="de-DE" dirty="0"/>
              <a:t> Yamaguchi (KEK)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advanced method for evaluating HOM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EM fields inside materials are directly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WG4: Operation of SRF Facilities</a:t>
            </a:r>
            <a:r>
              <a:rPr lang="en-US" sz="2400" dirty="0">
                <a:solidFill>
                  <a:srgbClr val="EB6E0F"/>
                </a:solidFill>
              </a:rPr>
              <a:t> (2)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The UK XFEL project: conceptual design</a:t>
            </a:r>
            <a:r>
              <a:rPr lang="en-US" dirty="0"/>
              <a:t>,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Gilfellon</a:t>
            </a:r>
            <a:r>
              <a:rPr lang="en-US" dirty="0"/>
              <a:t> </a:t>
            </a:r>
            <a:r>
              <a:rPr lang="en-US" sz="1600" dirty="0"/>
              <a:t>(STFC)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Nice overview!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CW operation characteristics of the spare Eu-XFEL 3</a:t>
            </a:r>
            <a:r>
              <a:rPr lang="en-US" b="1" baseline="30000" dirty="0"/>
              <a:t>rd</a:t>
            </a:r>
            <a:r>
              <a:rPr lang="en-US" b="1" dirty="0"/>
              <a:t> harmonic module</a:t>
            </a:r>
            <a:r>
              <a:rPr lang="en-US" dirty="0"/>
              <a:t>, Karol </a:t>
            </a:r>
            <a:r>
              <a:rPr lang="en-US" dirty="0" err="1"/>
              <a:t>Kasprzak</a:t>
            </a:r>
            <a:r>
              <a:rPr lang="en-US" dirty="0"/>
              <a:t> (DESY)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modified design of HOM Couplers is required for the CW upgrade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FED35-098A-8148-1FC5-2216D9AE6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9481">
            <a:off x="3915471" y="2961929"/>
            <a:ext cx="3696524" cy="2763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1C31B-8711-E09A-6646-28A0F6AE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861" y="3226812"/>
            <a:ext cx="3867274" cy="2474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9EC26-35E8-117F-3226-3E969A5B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93" y="4066975"/>
            <a:ext cx="3242944" cy="21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0CA7B-1AE8-B96A-FDFE-F521A1E18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There is an </a:t>
            </a:r>
            <a:r>
              <a:rPr lang="en-US" sz="1800" dirty="0">
                <a:solidFill>
                  <a:srgbClr val="EB6E0F"/>
                </a:solidFill>
              </a:rPr>
              <a:t>increasing number </a:t>
            </a:r>
            <a:r>
              <a:rPr lang="en-US" sz="1800" dirty="0"/>
              <a:t>of facilities using superconducting RF</a:t>
            </a:r>
          </a:p>
          <a:p>
            <a:endParaRPr lang="en-US" sz="1800" dirty="0"/>
          </a:p>
          <a:p>
            <a:r>
              <a:rPr lang="en-US" sz="1800" dirty="0"/>
              <a:t>There is a clear need of discussion in the field of HOMs in superconducting cavities</a:t>
            </a:r>
          </a:p>
          <a:p>
            <a:r>
              <a:rPr lang="en-US" sz="1800" dirty="0"/>
              <a:t>The workshop was a place for exchange, for looking for answers for challenges</a:t>
            </a:r>
          </a:p>
          <a:p>
            <a:endParaRPr lang="en-US" sz="1800" dirty="0"/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EB6E0F"/>
                </a:solidFill>
              </a:rPr>
              <a:t>hybrid</a:t>
            </a:r>
            <a:r>
              <a:rPr lang="en-US" sz="1800" dirty="0"/>
              <a:t> format worked well, but </a:t>
            </a:r>
            <a:r>
              <a:rPr lang="en-US" sz="1800" dirty="0">
                <a:solidFill>
                  <a:srgbClr val="EB6E0F"/>
                </a:solidFill>
              </a:rPr>
              <a:t>in-person participation</a:t>
            </a:r>
            <a:r>
              <a:rPr lang="en-US" sz="1800" dirty="0"/>
              <a:t> is preferable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Hopefully the community can meet soon at the </a:t>
            </a:r>
            <a:r>
              <a:rPr lang="en-US" sz="1800" b="1" dirty="0">
                <a:solidFill>
                  <a:srgbClr val="C00000"/>
                </a:solidFill>
              </a:rPr>
              <a:t>next HOMSC Workshop</a:t>
            </a:r>
            <a:r>
              <a:rPr lang="en-US" sz="18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take place </a:t>
            </a:r>
            <a:r>
              <a:rPr lang="en-US" dirty="0">
                <a:solidFill>
                  <a:srgbClr val="EB6E0F"/>
                </a:solidFill>
              </a:rPr>
              <a:t>in 2028</a:t>
            </a:r>
            <a:r>
              <a:rPr lang="en-US" dirty="0"/>
              <a:t> (avoid years when an SRF conference takes place)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in 2 year rhythm (as before the pandemics)</a:t>
            </a:r>
          </a:p>
          <a:p>
            <a:endParaRPr lang="de-DE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11949-042D-37C1-6CBE-33DAC390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de-D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C5031B-20C7-39BD-2970-B291861BD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1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0A0579-6BDF-85C4-A360-BDBC36F6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A1005-DA59-C8EE-B0D7-2D18812C020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sz="1800" b="1" noProof="0" dirty="0"/>
              <a:t>Previous workshops</a:t>
            </a:r>
          </a:p>
          <a:p>
            <a:endParaRPr lang="en-US" sz="1800" noProof="0" dirty="0"/>
          </a:p>
          <a:p>
            <a:pPr lvl="1"/>
            <a:r>
              <a:rPr lang="en-US" noProof="0" dirty="0"/>
              <a:t>HOMSC2018, Cornell University</a:t>
            </a:r>
          </a:p>
          <a:p>
            <a:pPr lvl="2"/>
            <a:r>
              <a:rPr lang="en-US" sz="1400" i="1" noProof="0" dirty="0">
                <a:hlinkClick r:id="rId2"/>
              </a:rPr>
              <a:t>https://indico.classe.cornell.edu/event/185/</a:t>
            </a:r>
            <a:r>
              <a:rPr lang="en-US" sz="1400" i="1" noProof="0" dirty="0"/>
              <a:t> </a:t>
            </a:r>
          </a:p>
          <a:p>
            <a:pPr lvl="1"/>
            <a:r>
              <a:rPr lang="en-US" noProof="0" dirty="0"/>
              <a:t>HOMSC16, </a:t>
            </a:r>
            <a:r>
              <a:rPr lang="en-US" noProof="0" dirty="0" err="1"/>
              <a:t>Warnemunde</a:t>
            </a:r>
            <a:r>
              <a:rPr lang="en-US" noProof="0" dirty="0"/>
              <a:t> (University of Rostock)</a:t>
            </a:r>
          </a:p>
          <a:p>
            <a:pPr lvl="2"/>
            <a:r>
              <a:rPr lang="en-US" sz="1400" i="1" noProof="0" dirty="0">
                <a:hlinkClick r:id="rId3"/>
              </a:rPr>
              <a:t>https://indico.cern.ch/event/465683/</a:t>
            </a:r>
            <a:r>
              <a:rPr lang="en-US" sz="1400" i="1" noProof="0" dirty="0"/>
              <a:t> </a:t>
            </a:r>
          </a:p>
          <a:p>
            <a:pPr lvl="1"/>
            <a:r>
              <a:rPr lang="en-US" noProof="0" dirty="0"/>
              <a:t>HOMSC14, FNAL</a:t>
            </a:r>
          </a:p>
          <a:p>
            <a:pPr lvl="2"/>
            <a:r>
              <a:rPr lang="en-US" sz="1400" i="1" noProof="0" dirty="0">
                <a:hlinkClick r:id="rId4"/>
              </a:rPr>
              <a:t>https://indico.fnal.gov/event/7942/timetable/#20140714</a:t>
            </a:r>
            <a:r>
              <a:rPr lang="en-US" sz="1400" i="1" noProof="0" dirty="0"/>
              <a:t> </a:t>
            </a:r>
          </a:p>
          <a:p>
            <a:pPr lvl="1"/>
            <a:r>
              <a:rPr lang="en-US" noProof="0" dirty="0"/>
              <a:t>HOMSC12, Cockcroft University</a:t>
            </a:r>
          </a:p>
          <a:p>
            <a:pPr lvl="2"/>
            <a:r>
              <a:rPr lang="en-US" sz="1400" noProof="0" dirty="0"/>
              <a:t>(</a:t>
            </a:r>
            <a:r>
              <a:rPr lang="en-US" sz="1400" i="1" noProof="0" dirty="0"/>
              <a:t>the webpage apparently does not exist anymore</a:t>
            </a:r>
            <a:r>
              <a:rPr lang="en-US" sz="1400" noProof="0" dirty="0"/>
              <a:t>)</a:t>
            </a:r>
          </a:p>
          <a:p>
            <a:pPr lvl="1"/>
            <a:r>
              <a:rPr lang="en-US" noProof="0" dirty="0"/>
              <a:t>HOM10, Cornell University</a:t>
            </a:r>
          </a:p>
          <a:p>
            <a:pPr lvl="2"/>
            <a:r>
              <a:rPr lang="en-US" sz="1400" i="1" noProof="0" dirty="0">
                <a:hlinkClick r:id="rId5"/>
              </a:rPr>
              <a:t>https://www.classe.cornell.edu/Events/HOM10/Agenda.html</a:t>
            </a:r>
            <a:r>
              <a:rPr lang="en-US" sz="1400" i="1" noProof="0" dirty="0"/>
              <a:t> </a:t>
            </a:r>
          </a:p>
          <a:p>
            <a:pPr lvl="1"/>
            <a:r>
              <a:rPr lang="en-US" noProof="0" dirty="0"/>
              <a:t>HOMSC 2007, DESY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A010A-4930-B22E-B51A-5FABABAC4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Workshop series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2DD4B-DC57-66DA-F58A-EEDCD7C8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818097-05C3-0036-7E33-255B362D3C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8" name="Content Placeholder 17">
            <a:extLst>
              <a:ext uri="{FF2B5EF4-FFF2-40B4-BE49-F238E27FC236}">
                <a16:creationId xmlns:a16="http://schemas.microsoft.com/office/drawing/2014/main" id="{75829F6C-57DF-2E03-A55F-AB9A65ED3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1748" y="1866900"/>
            <a:ext cx="5212529" cy="428942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3397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A201F5-8758-7EAB-096B-5BF8F181B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/>
              <a:t>42 participants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2 supported </a:t>
            </a:r>
            <a:r>
              <a:rPr lang="en-US" u="sng" noProof="0" dirty="0"/>
              <a:t>PhD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Many could not come due to financial reasons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Hybrid format -&gt; worked relatively well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90ECC-5A34-FB5A-6BE4-49B64FF3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8AC89-6C95-C7B5-BA38-FDF47EDDA48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72408" y="1866507"/>
            <a:ext cx="5534206" cy="4289196"/>
          </a:xfrm>
        </p:spPr>
        <p:txBody>
          <a:bodyPr/>
          <a:lstStyle/>
          <a:p>
            <a:r>
              <a:rPr lang="en-US" b="1" noProof="0" dirty="0"/>
              <a:t>Scientific Programme Committee</a:t>
            </a: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72AD5-63E8-6705-47FC-874E0396E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Participants,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E9FDB-55CE-5FE9-10C7-5D416571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F6F5BF-E17F-CD77-A7C2-2B97D3D47C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E3754A-862C-C5B6-C48B-D5D97C0FA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521510"/>
              </p:ext>
            </p:extLst>
          </p:nvPr>
        </p:nvGraphicFramePr>
        <p:xfrm>
          <a:off x="1189451" y="2331890"/>
          <a:ext cx="311453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6329">
                  <a:extLst>
                    <a:ext uri="{9D8B030D-6E8A-4147-A177-3AD203B41FA5}">
                      <a16:colId xmlns:a16="http://schemas.microsoft.com/office/drawing/2014/main" val="850131522"/>
                    </a:ext>
                  </a:extLst>
                </a:gridCol>
                <a:gridCol w="1140977">
                  <a:extLst>
                    <a:ext uri="{9D8B030D-6E8A-4147-A177-3AD203B41FA5}">
                      <a16:colId xmlns:a16="http://schemas.microsoft.com/office/drawing/2014/main" val="3312216361"/>
                    </a:ext>
                  </a:extLst>
                </a:gridCol>
                <a:gridCol w="987229">
                  <a:extLst>
                    <a:ext uri="{9D8B030D-6E8A-4147-A177-3AD203B41FA5}">
                      <a16:colId xmlns:a16="http://schemas.microsoft.com/office/drawing/2014/main" val="2863474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local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online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827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22</a:t>
                      </a:r>
                      <a:endParaRPr lang="de-DE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Europe</a:t>
                      </a:r>
                      <a:endParaRPr lang="de-DE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de-DE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18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de-DE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Asia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de-DE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0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de-DE" sz="1600" dirty="0"/>
                    </a:p>
                  </a:txBody>
                  <a:tcPr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</a:t>
                      </a:r>
                      <a:endParaRPr lang="de-DE" sz="1600" dirty="0"/>
                    </a:p>
                  </a:txBody>
                  <a:tcPr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de-DE" sz="1600" dirty="0"/>
                    </a:p>
                  </a:txBody>
                  <a:tcPr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2197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FBEC7AE-ECDD-3E20-1A7F-39BDD3560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408" y="2193248"/>
            <a:ext cx="4064209" cy="2895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9DE460-CB2E-9F4E-51A6-91576D3F6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102" y="4386514"/>
            <a:ext cx="1174810" cy="8890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611335-DA07-6831-C989-2A9B345CBD63}"/>
              </a:ext>
            </a:extLst>
          </p:cNvPr>
          <p:cNvSpPr txBox="1">
            <a:spLocks/>
          </p:cNvSpPr>
          <p:nvPr/>
        </p:nvSpPr>
        <p:spPr>
          <a:xfrm>
            <a:off x="9836617" y="3669535"/>
            <a:ext cx="2212699" cy="7169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Local </a:t>
            </a:r>
            <a:r>
              <a:rPr lang="en-US" b="1" dirty="0" err="1"/>
              <a:t>Organising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239847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C40FFB-08F1-25B6-BE19-D8537D6D8CE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1866507"/>
            <a:ext cx="5713412" cy="4289196"/>
          </a:xfrm>
        </p:spPr>
        <p:txBody>
          <a:bodyPr/>
          <a:lstStyle/>
          <a:p>
            <a:r>
              <a:rPr lang="en-US" b="1" noProof="0" dirty="0"/>
              <a:t>HOM Damping Requirements for Future Facilities</a:t>
            </a:r>
          </a:p>
          <a:p>
            <a:r>
              <a:rPr lang="en-US" sz="1400" noProof="0" dirty="0"/>
              <a:t>    Organizers: Dmitry </a:t>
            </a:r>
            <a:r>
              <a:rPr lang="en-US" sz="1400" noProof="0" dirty="0" err="1"/>
              <a:t>Bazyl</a:t>
            </a:r>
            <a:r>
              <a:rPr lang="en-US" sz="1400" noProof="0" dirty="0"/>
              <a:t>, Vyacheslav Yakovlev, Pei Zhang</a:t>
            </a:r>
          </a:p>
          <a:p>
            <a:endParaRPr lang="en-US" sz="1400" noProof="0" dirty="0"/>
          </a:p>
          <a:p>
            <a:r>
              <a:rPr lang="en-US" b="1" noProof="0" dirty="0"/>
              <a:t>Numerical Simulations for SRF Cavities</a:t>
            </a:r>
          </a:p>
          <a:p>
            <a:r>
              <a:rPr lang="en-US" sz="1400" noProof="0" dirty="0"/>
              <a:t>    Organizers: Thomas </a:t>
            </a:r>
            <a:r>
              <a:rPr lang="en-US" sz="1400" noProof="0" dirty="0" err="1"/>
              <a:t>Flisgen</a:t>
            </a:r>
            <a:r>
              <a:rPr lang="en-US" sz="1400" noProof="0" dirty="0"/>
              <a:t>, Igor </a:t>
            </a:r>
            <a:r>
              <a:rPr lang="en-US" sz="1400" noProof="0" dirty="0" err="1"/>
              <a:t>Zagorodnov</a:t>
            </a:r>
            <a:endParaRPr lang="en-US" sz="1400" noProof="0" dirty="0"/>
          </a:p>
          <a:p>
            <a:endParaRPr lang="en-US" sz="1400" noProof="0" dirty="0"/>
          </a:p>
          <a:p>
            <a:r>
              <a:rPr lang="en-US" b="1" noProof="0" dirty="0"/>
              <a:t>Design of SRF Cavities and HOM Damping Schemes</a:t>
            </a:r>
          </a:p>
          <a:p>
            <a:r>
              <a:rPr lang="en-US" sz="1400" noProof="0" dirty="0"/>
              <a:t>    Organizers: </a:t>
            </a:r>
            <a:r>
              <a:rPr lang="en-US" sz="1400" noProof="0" dirty="0" err="1"/>
              <a:t>Sang-hoon</a:t>
            </a:r>
            <a:r>
              <a:rPr lang="en-US" sz="1400" noProof="0" dirty="0"/>
              <a:t> Kim, </a:t>
            </a:r>
            <a:r>
              <a:rPr lang="en-US" sz="1400" noProof="0" dirty="0" err="1"/>
              <a:t>Subashini</a:t>
            </a:r>
            <a:r>
              <a:rPr lang="en-US" sz="1400" noProof="0" dirty="0"/>
              <a:t> De Silva, </a:t>
            </a:r>
            <a:br>
              <a:rPr lang="en-US" sz="1400" noProof="0" dirty="0"/>
            </a:br>
            <a:r>
              <a:rPr lang="en-US" sz="1400" noProof="0" dirty="0"/>
              <a:t>                         Adolfo Velez, </a:t>
            </a:r>
            <a:r>
              <a:rPr lang="en-US" sz="1400" noProof="0" dirty="0" err="1"/>
              <a:t>Shahnam</a:t>
            </a:r>
            <a:r>
              <a:rPr lang="en-US" sz="1400" noProof="0" dirty="0"/>
              <a:t> Gorgi Zadeh</a:t>
            </a:r>
          </a:p>
          <a:p>
            <a:endParaRPr lang="en-US" sz="1400" noProof="0" dirty="0"/>
          </a:p>
          <a:p>
            <a:r>
              <a:rPr lang="en-US" b="1" noProof="0" dirty="0"/>
              <a:t>Operation of SRF Facilities</a:t>
            </a:r>
          </a:p>
          <a:p>
            <a:r>
              <a:rPr lang="en-US" sz="1400" noProof="0" dirty="0"/>
              <a:t>    Organizers: Roger Jones, Matthias </a:t>
            </a:r>
            <a:r>
              <a:rPr lang="en-US" sz="1400" noProof="0" dirty="0" err="1"/>
              <a:t>Liepe</a:t>
            </a:r>
            <a:r>
              <a:rPr lang="en-US" sz="1400" noProof="0" dirty="0"/>
              <a:t>, </a:t>
            </a:r>
            <a:r>
              <a:rPr lang="en-US" sz="1400" noProof="0" dirty="0" err="1"/>
              <a:t>Michiru</a:t>
            </a:r>
            <a:r>
              <a:rPr lang="en-US" sz="1400" noProof="0" dirty="0"/>
              <a:t> </a:t>
            </a:r>
            <a:r>
              <a:rPr lang="en-US" sz="1400" noProof="0" dirty="0" err="1"/>
              <a:t>Nishiwaki</a:t>
            </a:r>
            <a:endParaRPr lang="en-US" sz="1400" noProof="0" dirty="0"/>
          </a:p>
          <a:p>
            <a:endParaRPr lang="en-US" sz="1400" dirty="0"/>
          </a:p>
          <a:p>
            <a:endParaRPr lang="en-US" sz="1400" b="1" dirty="0"/>
          </a:p>
          <a:p>
            <a:endParaRPr lang="de-DE" sz="1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23030D-3A78-401C-8CA7-293FC42B6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  <a:p>
            <a:endParaRPr lang="en-US" dirty="0">
              <a:hlinkClick r:id="rId2" action="ppaction://hlinkfi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 action="ppaction://hlinkfile"/>
              </a:rPr>
              <a:t>indico.desy.de/e/homsc2025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 days, followed by </a:t>
            </a:r>
            <a:br>
              <a:rPr lang="en-US" dirty="0"/>
            </a:br>
            <a:r>
              <a:rPr lang="en-US" dirty="0"/>
              <a:t>visit to AMTF and the European XFEL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37 contributions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2A9788-D657-438F-B118-2E85CF89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Workshop </a:t>
            </a:r>
            <a:r>
              <a:rPr lang="en-US" noProof="0" dirty="0" err="1"/>
              <a:t>Programm</a:t>
            </a:r>
            <a:r>
              <a:rPr lang="en-US" noProof="0" dirty="0"/>
              <a:t>: 4 Working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1EF32-7E30-452C-B543-1A3CBAC6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350A-5A7C-4CAB-8DB7-70EE619CB9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HOMSC2025  |  N. </a:t>
            </a:r>
            <a:r>
              <a:rPr lang="en-US" dirty="0" err="1"/>
              <a:t>Baboi</a:t>
            </a:r>
            <a:r>
              <a:rPr lang="en-US" dirty="0"/>
              <a:t>  |  DESY-TEMF Meeting  |  11.12.2025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223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F0FECFC-8F10-420B-A4A6-65884428A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02" y="1232347"/>
            <a:ext cx="8223119" cy="5157071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2027A2D-BDF9-4466-87B5-477597B6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 of SRF Facilities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83BC9-C9E1-4BC3-A177-D2A25176AB5A}"/>
              </a:ext>
            </a:extLst>
          </p:cNvPr>
          <p:cNvSpPr txBox="1"/>
          <p:nvPr/>
        </p:nvSpPr>
        <p:spPr>
          <a:xfrm>
            <a:off x="3571022" y="5773865"/>
            <a:ext cx="52966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Ref: CERN Courier 10 Nov. 2020</a:t>
            </a:r>
            <a:br>
              <a:rPr lang="en-US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600" i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https://cerncourier.com/a/teslas-high-gradient-march</a:t>
            </a:r>
            <a:endParaRPr lang="de-DE" i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0934EDC-93DC-4ACA-9B02-83F3556587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014681-75F0-4647-AA32-AED8B640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B4B44-8B09-42DD-8213-F44BBD58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838" y="3310108"/>
            <a:ext cx="1670736" cy="22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E158A-FDFB-5152-A9B6-7570E569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New Projects in China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Pei Zhang (IHEP, 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Impressive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projects</a:t>
            </a:r>
            <a:r>
              <a:rPr lang="de-DE" sz="1400" dirty="0"/>
              <a:t>, </a:t>
            </a:r>
            <a:r>
              <a:rPr lang="de-DE" sz="1400" dirty="0" err="1"/>
              <a:t>most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SRF </a:t>
            </a:r>
            <a:r>
              <a:rPr lang="de-DE" sz="1400" dirty="0" err="1"/>
              <a:t>technology</a:t>
            </a:r>
            <a:endParaRPr lang="de-DE" sz="1400" dirty="0"/>
          </a:p>
          <a:p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D30E4-2A05-F068-DECE-9C38DEE5310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DESY SRF R&amp;D towards a possible high duty cycle upgrade of the </a:t>
            </a:r>
            <a:r>
              <a:rPr lang="en-US" b="1" dirty="0" err="1"/>
              <a:t>EuXFEL</a:t>
            </a:r>
            <a:r>
              <a:rPr lang="en-US" dirty="0"/>
              <a:t>, Hans Weise (DESY)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SRF technologies are being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Promising results of cavity treatment</a:t>
            </a:r>
          </a:p>
          <a:p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273E05-9D5B-EAB0-AAB9-B34BF703ADC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HOM Damping Requirements for New Circular Accelerators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Na Wang (IHEP, 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Study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both</a:t>
            </a:r>
            <a:r>
              <a:rPr lang="de-DE" sz="1400" dirty="0"/>
              <a:t> </a:t>
            </a:r>
            <a:r>
              <a:rPr lang="en-US" altLang="zh-CN" sz="1400" dirty="0"/>
              <a:t>e-p circular colliders and Synchrotron radiation facilities</a:t>
            </a:r>
            <a:endParaRPr lang="de-DE" sz="1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28331-647E-D20C-497B-5D5F5F68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26F1C6-3D0B-6ED2-1193-CC027F17B3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DF287-2358-9D05-B573-674D86D498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47" t="18980" r="3848" b="9748"/>
          <a:stretch/>
        </p:blipFill>
        <p:spPr>
          <a:xfrm>
            <a:off x="483574" y="3258350"/>
            <a:ext cx="3136640" cy="2678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F7B7F-62CA-512C-537C-656681B7F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629" y="3620394"/>
            <a:ext cx="2931369" cy="19542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F80D87-071B-9E10-3B4D-E24028E1EEA0}"/>
              </a:ext>
            </a:extLst>
          </p:cNvPr>
          <p:cNvSpPr txBox="1">
            <a:spLocks/>
          </p:cNvSpPr>
          <p:nvPr/>
        </p:nvSpPr>
        <p:spPr>
          <a:xfrm>
            <a:off x="6776955" y="4729016"/>
            <a:ext cx="1266035" cy="2433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FF0000"/>
                </a:solidFill>
              </a:rPr>
              <a:t>EuXFEL</a:t>
            </a:r>
            <a:r>
              <a:rPr lang="en-US" sz="1400" b="0" dirty="0">
                <a:solidFill>
                  <a:srgbClr val="FF0000"/>
                </a:solidFill>
              </a:rPr>
              <a:t> Recipe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74326E7C-EAD5-0F23-038D-91B754E851AF}"/>
              </a:ext>
            </a:extLst>
          </p:cNvPr>
          <p:cNvSpPr txBox="1">
            <a:spLocks/>
          </p:cNvSpPr>
          <p:nvPr/>
        </p:nvSpPr>
        <p:spPr>
          <a:xfrm>
            <a:off x="381000" y="323999"/>
            <a:ext cx="9635359" cy="10382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WG1: HOM Damping Requirements </a:t>
            </a:r>
            <a:br>
              <a:rPr lang="en-US" dirty="0"/>
            </a:br>
            <a:r>
              <a:rPr lang="en-US" dirty="0"/>
              <a:t>           for Future Facilities</a:t>
            </a:r>
            <a:r>
              <a:rPr lang="en-US" sz="2400" dirty="0">
                <a:solidFill>
                  <a:srgbClr val="EB6E0F"/>
                </a:solidFill>
              </a:rPr>
              <a:t> (1)</a:t>
            </a:r>
            <a:endParaRPr lang="de-DE" dirty="0"/>
          </a:p>
        </p:txBody>
      </p:sp>
      <p:pic>
        <p:nvPicPr>
          <p:cNvPr id="13" name="图片 7" descr="Zycompare.png">
            <a:extLst>
              <a:ext uri="{FF2B5EF4-FFF2-40B4-BE49-F238E27FC236}">
                <a16:creationId xmlns:a16="http://schemas.microsoft.com/office/drawing/2014/main" id="{0F38DF25-BEA6-F772-3EE8-0B8EBFF0F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28" y="3429000"/>
            <a:ext cx="2644832" cy="1985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8DDE6-4F1E-3525-378C-CAE7C5AE984F}"/>
              </a:ext>
            </a:extLst>
          </p:cNvPr>
          <p:cNvSpPr txBox="1"/>
          <p:nvPr/>
        </p:nvSpPr>
        <p:spPr>
          <a:xfrm>
            <a:off x="8239940" y="3712248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Effect of detuning </a:t>
            </a:r>
            <a:br>
              <a:rPr lang="en-US" sz="1200" dirty="0"/>
            </a:br>
            <a:r>
              <a:rPr lang="en-US" sz="1200" dirty="0"/>
              <a:t>on impedance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8631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08EE4B-B29D-C0DA-8F3E-F0028E29F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00" y="3753624"/>
            <a:ext cx="1423429" cy="97791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E96A93-0B52-8DA5-35E8-AD4FED76B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HOM Damping Strategies for the FCC-</a:t>
            </a:r>
            <a:r>
              <a:rPr lang="en-US" b="1" dirty="0" err="1"/>
              <a:t>ee</a:t>
            </a:r>
            <a:r>
              <a:rPr lang="en-US" b="1" dirty="0"/>
              <a:t> SC Cavities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Shahnam</a:t>
            </a:r>
            <a:r>
              <a:rPr lang="en-US" dirty="0"/>
              <a:t> Gorgi Zadeh (CERN)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2-cell 400 MHz and 6-cell 800 MHz </a:t>
            </a:r>
            <a:r>
              <a:rPr lang="de-DE" sz="1400" dirty="0" err="1"/>
              <a:t>cavities</a:t>
            </a:r>
            <a:r>
              <a:rPr lang="de-DE" sz="1400" dirty="0"/>
              <a:t> </a:t>
            </a:r>
            <a:r>
              <a:rPr lang="de-DE" sz="1400" dirty="0" err="1"/>
              <a:t>have</a:t>
            </a:r>
            <a:r>
              <a:rPr lang="de-DE" sz="1400" dirty="0"/>
              <a:t> </a:t>
            </a:r>
            <a:r>
              <a:rPr lang="de-DE" sz="1400" dirty="0" err="1"/>
              <a:t>been</a:t>
            </a:r>
            <a:r>
              <a:rPr lang="de-DE" sz="1400" dirty="0"/>
              <a:t> </a:t>
            </a:r>
            <a:r>
              <a:rPr lang="de-DE" sz="1400" dirty="0" err="1"/>
              <a:t>analysed</a:t>
            </a:r>
            <a:r>
              <a:rPr lang="de-DE" sz="1400" dirty="0"/>
              <a:t>, </a:t>
            </a:r>
            <a:r>
              <a:rPr lang="de-DE" sz="1400" dirty="0" err="1"/>
              <a:t>including</a:t>
            </a:r>
            <a:r>
              <a:rPr lang="de-DE" sz="1400" dirty="0"/>
              <a:t> e.g. </a:t>
            </a:r>
            <a:r>
              <a:rPr lang="de-DE" sz="1400" dirty="0" err="1"/>
              <a:t>multipacting</a:t>
            </a:r>
            <a:r>
              <a:rPr lang="de-DE" sz="1400" dirty="0"/>
              <a:t> at HOM </a:t>
            </a:r>
            <a:r>
              <a:rPr lang="de-DE" sz="1400" dirty="0" err="1"/>
              <a:t>couplers</a:t>
            </a:r>
            <a:endParaRPr lang="de-DE" sz="1400" dirty="0"/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D13135-C852-6ED8-36DD-3E581454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WG1: HOM Damping Requirements </a:t>
            </a:r>
            <a:br>
              <a:rPr lang="en-US" noProof="0" dirty="0"/>
            </a:br>
            <a:r>
              <a:rPr lang="en-US" noProof="0" dirty="0"/>
              <a:t>           for Future Facilities</a:t>
            </a:r>
            <a:r>
              <a:rPr lang="en-US" sz="2400" noProof="0" dirty="0">
                <a:solidFill>
                  <a:srgbClr val="EB6E0F"/>
                </a:solidFill>
              </a:rPr>
              <a:t> (2)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F614E-FFA9-FC61-3BDF-AEEB767C79E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Dipole </a:t>
            </a:r>
            <a:r>
              <a:rPr lang="en-US" b="1" dirty="0" err="1"/>
              <a:t>wakefields</a:t>
            </a:r>
            <a:r>
              <a:rPr lang="en-US" b="1" dirty="0"/>
              <a:t> and beam dyna-mics simulations for the UK XFEL</a:t>
            </a:r>
            <a:r>
              <a:rPr lang="en-US" dirty="0"/>
              <a:t>,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Anth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ony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Gilfellon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(STFC)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Benchmarked tracking codes (ELEGANT, PLACET); emit. growth </a:t>
            </a:r>
            <a:r>
              <a:rPr lang="en-US" sz="1400" dirty="0" err="1"/>
              <a:t>simu-lated</a:t>
            </a:r>
            <a:r>
              <a:rPr lang="en-US" sz="1400" dirty="0"/>
              <a:t> for simple and composite beams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E66A1C-3603-3300-C12E-3C9426EE76F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D581F-EA2F-B8AA-CFFC-EE6AB58E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61E66-6634-814A-37CE-F1071C03AA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99E122-6A51-A4FE-C93B-2F53D761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77" y="4856564"/>
            <a:ext cx="2854893" cy="7622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FCA3F2-0CEB-08B0-E733-458CA91388C6}"/>
              </a:ext>
            </a:extLst>
          </p:cNvPr>
          <p:cNvGrpSpPr/>
          <p:nvPr/>
        </p:nvGrpSpPr>
        <p:grpSpPr>
          <a:xfrm>
            <a:off x="4560868" y="3657600"/>
            <a:ext cx="2850100" cy="1777217"/>
            <a:chOff x="2313271" y="1999177"/>
            <a:chExt cx="3569471" cy="20405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6C6068-6291-B2E0-470C-8FA0ED504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2695"/>
            <a:stretch/>
          </p:blipFill>
          <p:spPr>
            <a:xfrm>
              <a:off x="2313271" y="1999177"/>
              <a:ext cx="3569471" cy="2040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BD8358-3474-EE0A-94B5-D15F196A7048}"/>
                </a:ext>
              </a:extLst>
            </p:cNvPr>
            <p:cNvSpPr txBox="1"/>
            <p:nvPr/>
          </p:nvSpPr>
          <p:spPr>
            <a:xfrm>
              <a:off x="4366920" y="2352546"/>
              <a:ext cx="953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test bunch</a:t>
              </a:r>
            </a:p>
          </p:txBody>
        </p:sp>
        <p:cxnSp>
          <p:nvCxnSpPr>
            <p:cNvPr id="17" name="Curved Connector 12">
              <a:extLst>
                <a:ext uri="{FF2B5EF4-FFF2-40B4-BE49-F238E27FC236}">
                  <a16:creationId xmlns:a16="http://schemas.microsoft.com/office/drawing/2014/main" id="{E4B53ABD-E388-BE9E-4CD4-7CA46BBF721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5320534" y="2167880"/>
              <a:ext cx="495330" cy="323166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193F7A-D3C6-CAC2-770A-B278CA4928D6}"/>
                </a:ext>
              </a:extLst>
            </p:cNvPr>
            <p:cNvSpPr txBox="1"/>
            <p:nvPr/>
          </p:nvSpPr>
          <p:spPr>
            <a:xfrm>
              <a:off x="3009149" y="3232248"/>
              <a:ext cx="1357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composite beam</a:t>
              </a:r>
            </a:p>
          </p:txBody>
        </p:sp>
      </p:grp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DB3F7D3-7193-EDC4-9EC1-984871B50CA7}"/>
              </a:ext>
            </a:extLst>
          </p:cNvPr>
          <p:cNvSpPr txBox="1">
            <a:spLocks/>
          </p:cNvSpPr>
          <p:nvPr/>
        </p:nvSpPr>
        <p:spPr>
          <a:xfrm>
            <a:off x="8392340" y="1722268"/>
            <a:ext cx="3569470" cy="4253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Beam Stability in the EIC ESR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Alexei </a:t>
            </a:r>
            <a:r>
              <a:rPr lang="en-US" dirty="0" err="1"/>
              <a:t>Blednykh</a:t>
            </a:r>
            <a:r>
              <a:rPr lang="en-US" dirty="0"/>
              <a:t> (BNL/EIC)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Contribution of the 2-cavity 591 MHz string </a:t>
            </a:r>
            <a:r>
              <a:rPr lang="en-US" sz="1400" dirty="0" err="1"/>
              <a:t>analysed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longitudinal damper is required; transverse one under investigation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947877-5F48-2FAE-47B5-47240A6AAAB0}"/>
              </a:ext>
            </a:extLst>
          </p:cNvPr>
          <p:cNvGrpSpPr/>
          <p:nvPr/>
        </p:nvGrpSpPr>
        <p:grpSpPr>
          <a:xfrm>
            <a:off x="8641369" y="3618141"/>
            <a:ext cx="3132929" cy="1234022"/>
            <a:chOff x="8707762" y="3883257"/>
            <a:chExt cx="2896660" cy="1036824"/>
          </a:xfrm>
        </p:grpSpPr>
        <p:pic>
          <p:nvPicPr>
            <p:cNvPr id="24" name="Picture 23" descr="A blue tube with black lines&#10;&#10;AI-generated content may be incorrect.">
              <a:extLst>
                <a:ext uri="{FF2B5EF4-FFF2-40B4-BE49-F238E27FC236}">
                  <a16:creationId xmlns:a16="http://schemas.microsoft.com/office/drawing/2014/main" id="{18CDC0B8-98A7-7BAC-7C59-1A4B9C95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8744" y="4172335"/>
              <a:ext cx="2854696" cy="7477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FF2784-D0C1-89E6-7DF0-C1CE6EA22AFF}"/>
                </a:ext>
              </a:extLst>
            </p:cNvPr>
            <p:cNvSpPr txBox="1"/>
            <p:nvPr/>
          </p:nvSpPr>
          <p:spPr>
            <a:xfrm>
              <a:off x="8707762" y="3883257"/>
              <a:ext cx="28966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Two back to back cavities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692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Concatenation</a:t>
            </a:r>
            <a:r>
              <a:rPr lang="de-DE" b="1" dirty="0"/>
              <a:t> Methods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Thomas </a:t>
            </a:r>
            <a:r>
              <a:rPr lang="de-DE" dirty="0" err="1"/>
              <a:t>Flisgen</a:t>
            </a:r>
            <a:r>
              <a:rPr lang="de-DE" dirty="0"/>
              <a:t> (BTU)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important tool to determine HOMs in cavity chains, but sometimes difficult to get a good description of individual segments 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WG2: Numerical Simulations for SRF Cavities</a:t>
            </a:r>
            <a:r>
              <a:rPr lang="en-US" sz="2400" dirty="0">
                <a:solidFill>
                  <a:srgbClr val="EB6E0F"/>
                </a:solidFill>
              </a:rPr>
              <a:t> (1)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Status of the ECHO Code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Igor </a:t>
            </a:r>
            <a:r>
              <a:rPr lang="en-US" sz="1600" dirty="0" err="1"/>
              <a:t>Zagorodnov</a:t>
            </a:r>
            <a:r>
              <a:rPr lang="en-US" sz="1600" dirty="0"/>
              <a:t> (DESY)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 accurately modeling wake fields and impedances in diverse accelerator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highlighted recent developments, capabilities, and applications in complex component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hlinkClick r:id="rId1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15"/>
              </a:rPr>
              <a:t>https://www.echo4d.de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Numerical Analysis of HOMs in SRF Resonators for Particle Accelerators</a:t>
            </a:r>
            <a:r>
              <a:rPr lang="en-US" dirty="0"/>
              <a:t>, Andrei Lunin (Fermilab)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Model the spread of HOM parameters caused by mechanical imperfections in superconducting cavities, enabling prediction of resonant RF losses and informing design for stable, efficient operation of high-current accelerators </a:t>
            </a: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9B1CB-3F80-536B-6F0E-B603C8D103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40032" y="4239894"/>
            <a:ext cx="3169378" cy="2235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91086-6273-8D18-DA55-CE2615FCDC07}"/>
              </a:ext>
            </a:extLst>
          </p:cNvPr>
          <p:cNvSpPr txBox="1"/>
          <p:nvPr/>
        </p:nvSpPr>
        <p:spPr>
          <a:xfrm>
            <a:off x="10372725" y="5699001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ILC Crab Cavity</a:t>
            </a:r>
            <a:endParaRPr lang="de-DE" sz="1200" dirty="0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80B498-0B73-B655-590E-8BD54E4500E8}"/>
              </a:ext>
            </a:extLst>
          </p:cNvPr>
          <p:cNvGrpSpPr/>
          <p:nvPr/>
        </p:nvGrpSpPr>
        <p:grpSpPr>
          <a:xfrm>
            <a:off x="465888" y="4239894"/>
            <a:ext cx="3484582" cy="800473"/>
            <a:chOff x="1489263" y="1763618"/>
            <a:chExt cx="9318625" cy="1419225"/>
          </a:xfrm>
        </p:grpSpPr>
        <p:sp>
          <p:nvSpPr>
            <p:cNvPr id="11" name="Abgerundetes Rechteck 14 2">
              <a:extLst>
                <a:ext uri="{FF2B5EF4-FFF2-40B4-BE49-F238E27FC236}">
                  <a16:creationId xmlns:a16="http://schemas.microsoft.com/office/drawing/2014/main" id="{7599C900-0170-567C-0F08-BB5FD1E12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263" y="1763618"/>
              <a:ext cx="9318625" cy="1419225"/>
            </a:xfrm>
            <a:prstGeom prst="roundRect">
              <a:avLst>
                <a:gd name="adj" fmla="val 8171"/>
              </a:avLst>
            </a:prstGeom>
            <a:solidFill>
              <a:srgbClr val="004A99">
                <a:alpha val="10196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DejaVu Sans" panose="020B0604020202020204" charset="0"/>
              </a:endParaRPr>
            </a:p>
          </p:txBody>
        </p:sp>
        <p:cxnSp>
          <p:nvCxnSpPr>
            <p:cNvPr id="12" name="Gerade Verbindung 17 1">
              <a:extLst>
                <a:ext uri="{FF2B5EF4-FFF2-40B4-BE49-F238E27FC236}">
                  <a16:creationId xmlns:a16="http://schemas.microsoft.com/office/drawing/2014/main" id="{A231EB61-157B-C627-FCC4-0DE4F92105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130988" y="2839943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erade Verbindung 3 7">
              <a:extLst>
                <a:ext uri="{FF2B5EF4-FFF2-40B4-BE49-F238E27FC236}">
                  <a16:creationId xmlns:a16="http://schemas.microsoft.com/office/drawing/2014/main" id="{1485CA3A-2722-D4B8-F323-7C96D24C2E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89325" y="2201768"/>
              <a:ext cx="24447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erade Verbindung 17 4">
              <a:extLst>
                <a:ext uri="{FF2B5EF4-FFF2-40B4-BE49-F238E27FC236}">
                  <a16:creationId xmlns:a16="http://schemas.microsoft.com/office/drawing/2014/main" id="{10BB4415-B262-4078-4945-BC95D6A207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89325" y="2327180"/>
              <a:ext cx="24447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erade Verbindung 21 3">
              <a:extLst>
                <a:ext uri="{FF2B5EF4-FFF2-40B4-BE49-F238E27FC236}">
                  <a16:creationId xmlns:a16="http://schemas.microsoft.com/office/drawing/2014/main" id="{71AF667D-E49F-CDFA-19AD-DB6F9D6D6A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90913" y="2487518"/>
              <a:ext cx="24288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erade Verbindung 22 3">
              <a:extLst>
                <a:ext uri="{FF2B5EF4-FFF2-40B4-BE49-F238E27FC236}">
                  <a16:creationId xmlns:a16="http://schemas.microsoft.com/office/drawing/2014/main" id="{5AB8BCE9-579D-95C3-65DF-7B1E270472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90913" y="2616105"/>
              <a:ext cx="24288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erade Verbindung mit Pfeil 6 3">
              <a:extLst>
                <a:ext uri="{FF2B5EF4-FFF2-40B4-BE49-F238E27FC236}">
                  <a16:creationId xmlns:a16="http://schemas.microsoft.com/office/drawing/2014/main" id="{A07E6A38-97E6-FDD2-676B-7B9196EE0F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68688" y="2201768"/>
              <a:ext cx="0" cy="128587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erade Verbindung mit Pfeil 29 3">
              <a:extLst>
                <a:ext uri="{FF2B5EF4-FFF2-40B4-BE49-F238E27FC236}">
                  <a16:creationId xmlns:a16="http://schemas.microsoft.com/office/drawing/2014/main" id="{E920E7F7-32F4-D5D2-47DA-2B3A111040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68688" y="2487518"/>
              <a:ext cx="0" cy="128587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erade Verbindung mit Pfeil 8 3">
              <a:extLst>
                <a:ext uri="{FF2B5EF4-FFF2-40B4-BE49-F238E27FC236}">
                  <a16:creationId xmlns:a16="http://schemas.microsoft.com/office/drawing/2014/main" id="{F2254AD1-A6E7-0367-3A40-673A311B3A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9813" y="2201768"/>
              <a:ext cx="65087" cy="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erade Verbindung mit Pfeil 34 3">
              <a:extLst>
                <a:ext uri="{FF2B5EF4-FFF2-40B4-BE49-F238E27FC236}">
                  <a16:creationId xmlns:a16="http://schemas.microsoft.com/office/drawing/2014/main" id="{B2528999-007B-B513-E2D2-20C92FFD86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9813" y="2487518"/>
              <a:ext cx="65087" cy="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erade Verbindung 3 8">
              <a:extLst>
                <a:ext uri="{FF2B5EF4-FFF2-40B4-BE49-F238E27FC236}">
                  <a16:creationId xmlns:a16="http://schemas.microsoft.com/office/drawing/2014/main" id="{429BF550-70EB-4E89-7513-64039AC469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13238" y="2201768"/>
              <a:ext cx="24447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erade Verbindung 17 5">
              <a:extLst>
                <a:ext uri="{FF2B5EF4-FFF2-40B4-BE49-F238E27FC236}">
                  <a16:creationId xmlns:a16="http://schemas.microsoft.com/office/drawing/2014/main" id="{C1B5C547-C71C-4328-4DCC-499F7BE6A2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13238" y="2331943"/>
              <a:ext cx="24447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erade Verbindung 21 4">
              <a:extLst>
                <a:ext uri="{FF2B5EF4-FFF2-40B4-BE49-F238E27FC236}">
                  <a16:creationId xmlns:a16="http://schemas.microsoft.com/office/drawing/2014/main" id="{FA320FFE-880B-95FE-556C-7269D57E42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13238" y="2487518"/>
              <a:ext cx="24447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erade Verbindung 22 4">
              <a:extLst>
                <a:ext uri="{FF2B5EF4-FFF2-40B4-BE49-F238E27FC236}">
                  <a16:creationId xmlns:a16="http://schemas.microsoft.com/office/drawing/2014/main" id="{08788BFB-118E-D9EB-9F96-CEBB03611E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13238" y="2616105"/>
              <a:ext cx="24447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erade Verbindung mit Pfeil 6 4">
              <a:extLst>
                <a:ext uri="{FF2B5EF4-FFF2-40B4-BE49-F238E27FC236}">
                  <a16:creationId xmlns:a16="http://schemas.microsoft.com/office/drawing/2014/main" id="{C15759E2-8E20-DE56-158B-5A3C15145C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4700" y="2201768"/>
              <a:ext cx="0" cy="130175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Gerade Verbindung mit Pfeil 29 4">
              <a:extLst>
                <a:ext uri="{FF2B5EF4-FFF2-40B4-BE49-F238E27FC236}">
                  <a16:creationId xmlns:a16="http://schemas.microsoft.com/office/drawing/2014/main" id="{E26750F9-ADFC-4C8C-E976-9802282867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4700" y="2487518"/>
              <a:ext cx="0" cy="128587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Gerade Verbindung mit Pfeil 8 4">
              <a:extLst>
                <a:ext uri="{FF2B5EF4-FFF2-40B4-BE49-F238E27FC236}">
                  <a16:creationId xmlns:a16="http://schemas.microsoft.com/office/drawing/2014/main" id="{9BFA6A30-6DF2-673D-CCAC-093117EEBF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02138" y="2201768"/>
              <a:ext cx="65087" cy="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Gerade Verbindung mit Pfeil 34 4">
              <a:extLst>
                <a:ext uri="{FF2B5EF4-FFF2-40B4-BE49-F238E27FC236}">
                  <a16:creationId xmlns:a16="http://schemas.microsoft.com/office/drawing/2014/main" id="{31F9B55A-DF71-9460-AABB-9C322D6719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03725" y="2487518"/>
              <a:ext cx="63500" cy="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hteck 7 1">
              <a:extLst>
                <a:ext uri="{FF2B5EF4-FFF2-40B4-BE49-F238E27FC236}">
                  <a16:creationId xmlns:a16="http://schemas.microsoft.com/office/drawing/2014/main" id="{D4F81494-D8BB-C91A-D350-A24D6D077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800" y="2108105"/>
              <a:ext cx="579438" cy="731838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DejaVu Sans" panose="020B0604020202020204" charset="0"/>
              </a:endParaRPr>
            </a:p>
          </p:txBody>
        </p:sp>
        <p:pic>
          <p:nvPicPr>
            <p:cNvPr id="30" name="Grafik 217">
              <a:extLst>
                <a:ext uri="{FF2B5EF4-FFF2-40B4-BE49-F238E27FC236}">
                  <a16:creationId xmlns:a16="http://schemas.microsoft.com/office/drawing/2014/main" id="{6B16B9DD-14F7-DDE2-F9FC-58A81C6A321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163" y="2719293"/>
              <a:ext cx="7937" cy="6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Grafik 218">
              <a:extLst>
                <a:ext uri="{FF2B5EF4-FFF2-40B4-BE49-F238E27FC236}">
                  <a16:creationId xmlns:a16="http://schemas.microsoft.com/office/drawing/2014/main" id="{5DF01ED2-277C-30AB-742A-6F822326AF6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650" y="2719293"/>
              <a:ext cx="6350" cy="6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uppieren 220">
              <a:extLst>
                <a:ext uri="{FF2B5EF4-FFF2-40B4-BE49-F238E27FC236}">
                  <a16:creationId xmlns:a16="http://schemas.microsoft.com/office/drawing/2014/main" id="{6D4FA50B-20BD-84C5-2931-E1A320C0A5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8063" y="2108105"/>
              <a:ext cx="1114425" cy="731838"/>
              <a:chOff x="8910982" y="2698660"/>
              <a:chExt cx="3741738" cy="2455316"/>
            </a:xfrm>
          </p:grpSpPr>
          <p:cxnSp>
            <p:nvCxnSpPr>
              <p:cNvPr id="33" name="Gerade Verbindung 3 9">
                <a:extLst>
                  <a:ext uri="{FF2B5EF4-FFF2-40B4-BE49-F238E27FC236}">
                    <a16:creationId xmlns:a16="http://schemas.microsoft.com/office/drawing/2014/main" id="{47E146CB-B021-22BA-C3D5-DF995B230D8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012191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erade Verbindung 17 6">
                <a:extLst>
                  <a:ext uri="{FF2B5EF4-FFF2-40B4-BE49-F238E27FC236}">
                    <a16:creationId xmlns:a16="http://schemas.microsoft.com/office/drawing/2014/main" id="{929F36BD-3A2F-E336-5BD3-D7144A1FE8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430497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erade Verbindung 21 5">
                <a:extLst>
                  <a:ext uri="{FF2B5EF4-FFF2-40B4-BE49-F238E27FC236}">
                    <a16:creationId xmlns:a16="http://schemas.microsoft.com/office/drawing/2014/main" id="{7E49017A-DF1B-3C8A-ADAE-AE5E28411C6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3968659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erade Verbindung 22 5">
                <a:extLst>
                  <a:ext uri="{FF2B5EF4-FFF2-40B4-BE49-F238E27FC236}">
                    <a16:creationId xmlns:a16="http://schemas.microsoft.com/office/drawing/2014/main" id="{0DD67B37-BBFE-3149-055E-5BAF8CE6EA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4400460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erade Verbindung mit Pfeil 6 5">
                <a:extLst>
                  <a:ext uri="{FF2B5EF4-FFF2-40B4-BE49-F238E27FC236}">
                    <a16:creationId xmlns:a16="http://schemas.microsoft.com/office/drawing/2014/main" id="{40251079-DDD5-53F1-F1DC-677F647C49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011397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erade Verbindung mit Pfeil 29 5">
                <a:extLst>
                  <a:ext uri="{FF2B5EF4-FFF2-40B4-BE49-F238E27FC236}">
                    <a16:creationId xmlns:a16="http://schemas.microsoft.com/office/drawing/2014/main" id="{9EF71783-07B7-1CCD-E758-7F2C41DE9AD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erade Verbindung mit Pfeil 8 5">
                <a:extLst>
                  <a:ext uri="{FF2B5EF4-FFF2-40B4-BE49-F238E27FC236}">
                    <a16:creationId xmlns:a16="http://schemas.microsoft.com/office/drawing/2014/main" id="{456B8BF6-DE7E-FE78-AD4F-2634C87644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5632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erade Verbindung mit Pfeil 34 5">
                <a:extLst>
                  <a:ext uri="{FF2B5EF4-FFF2-40B4-BE49-F238E27FC236}">
                    <a16:creationId xmlns:a16="http://schemas.microsoft.com/office/drawing/2014/main" id="{827EDA1B-8CE2-912A-0907-15FC622015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7220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erade Verbindung 3 10">
                <a:extLst>
                  <a:ext uri="{FF2B5EF4-FFF2-40B4-BE49-F238E27FC236}">
                    <a16:creationId xmlns:a16="http://schemas.microsoft.com/office/drawing/2014/main" id="{D27516D5-F64A-B853-34A8-2122C62B94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012191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erade Verbindung 17 7">
                <a:extLst>
                  <a:ext uri="{FF2B5EF4-FFF2-40B4-BE49-F238E27FC236}">
                    <a16:creationId xmlns:a16="http://schemas.microsoft.com/office/drawing/2014/main" id="{AA4F7FC2-A278-A68E-AEE3-7AEC814BD38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446372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erade Verbindung 21 6">
                <a:extLst>
                  <a:ext uri="{FF2B5EF4-FFF2-40B4-BE49-F238E27FC236}">
                    <a16:creationId xmlns:a16="http://schemas.microsoft.com/office/drawing/2014/main" id="{777159FE-CF41-AAF5-939C-756DEC2DA8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3968659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erade Verbindung 22 6">
                <a:extLst>
                  <a:ext uri="{FF2B5EF4-FFF2-40B4-BE49-F238E27FC236}">
                    <a16:creationId xmlns:a16="http://schemas.microsoft.com/office/drawing/2014/main" id="{B3E8AC73-6F7E-9C9F-4A37-DAA717025F2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4402047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erade Verbindung mit Pfeil 6 6">
                <a:extLst>
                  <a:ext uri="{FF2B5EF4-FFF2-40B4-BE49-F238E27FC236}">
                    <a16:creationId xmlns:a16="http://schemas.microsoft.com/office/drawing/2014/main" id="{31EEAEF8-B640-E614-1095-0254F8AB033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012985"/>
                <a:ext cx="0" cy="433387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erade Verbindung mit Pfeil 29 6">
                <a:extLst>
                  <a:ext uri="{FF2B5EF4-FFF2-40B4-BE49-F238E27FC236}">
                    <a16:creationId xmlns:a16="http://schemas.microsoft.com/office/drawing/2014/main" id="{52E6711C-AC08-18D7-27C6-81C9C98715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erade Verbindung mit Pfeil 8 6">
                <a:extLst>
                  <a:ext uri="{FF2B5EF4-FFF2-40B4-BE49-F238E27FC236}">
                    <a16:creationId xmlns:a16="http://schemas.microsoft.com/office/drawing/2014/main" id="{34907A6C-368E-0B59-DB66-6790F06627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4707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erade Verbindung mit Pfeil 34 6">
                <a:extLst>
                  <a:ext uri="{FF2B5EF4-FFF2-40B4-BE49-F238E27FC236}">
                    <a16:creationId xmlns:a16="http://schemas.microsoft.com/office/drawing/2014/main" id="{352645B4-405A-A08F-22D9-D9250B58C3A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6295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9" name="Rechteck 7 2">
                <a:extLst>
                  <a:ext uri="{FF2B5EF4-FFF2-40B4-BE49-F238E27FC236}">
                    <a16:creationId xmlns:a16="http://schemas.microsoft.com/office/drawing/2014/main" id="{D0A11E2A-0C75-7BE9-AF52-F9D1CC71E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3157" y="2698660"/>
                <a:ext cx="1943100" cy="2455316"/>
              </a:xfrm>
              <a:prstGeom prst="rect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de-DE" alt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DejaVu Sans" panose="020B0604020202020204" charset="0"/>
                </a:endParaRPr>
              </a:p>
            </p:txBody>
          </p:sp>
          <p:pic>
            <p:nvPicPr>
              <p:cNvPr id="50" name="Grafik 238">
                <a:extLst>
                  <a:ext uri="{FF2B5EF4-FFF2-40B4-BE49-F238E27FC236}">
                    <a16:creationId xmlns:a16="http://schemas.microsoft.com/office/drawing/2014/main" id="{0892C7D2-AE92-42FD-9B33-733CF526FA1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7782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Grafik 239">
                <a:extLst>
                  <a:ext uri="{FF2B5EF4-FFF2-40B4-BE49-F238E27FC236}">
                    <a16:creationId xmlns:a16="http://schemas.microsoft.com/office/drawing/2014/main" id="{48C681E4-8237-6D95-677F-A6B6609296F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62388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uppieren 240">
              <a:extLst>
                <a:ext uri="{FF2B5EF4-FFF2-40B4-BE49-F238E27FC236}">
                  <a16:creationId xmlns:a16="http://schemas.microsoft.com/office/drawing/2014/main" id="{146C44B3-208D-9B6D-CBC4-4BD91A080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7438" y="2108105"/>
              <a:ext cx="1114425" cy="731838"/>
              <a:chOff x="8910982" y="2698660"/>
              <a:chExt cx="3741738" cy="2455316"/>
            </a:xfrm>
          </p:grpSpPr>
          <p:cxnSp>
            <p:nvCxnSpPr>
              <p:cNvPr id="53" name="Gerade Verbindung 3 11">
                <a:extLst>
                  <a:ext uri="{FF2B5EF4-FFF2-40B4-BE49-F238E27FC236}">
                    <a16:creationId xmlns:a16="http://schemas.microsoft.com/office/drawing/2014/main" id="{80EA5DAE-7B21-42C4-A168-14ECC1EFE7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012191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erade Verbindung 17 8">
                <a:extLst>
                  <a:ext uri="{FF2B5EF4-FFF2-40B4-BE49-F238E27FC236}">
                    <a16:creationId xmlns:a16="http://schemas.microsoft.com/office/drawing/2014/main" id="{A3579808-455B-9AF7-0F93-54559FDFAF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73898" y="3447540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Gerade Verbindung 21 7">
                <a:extLst>
                  <a:ext uri="{FF2B5EF4-FFF2-40B4-BE49-F238E27FC236}">
                    <a16:creationId xmlns:a16="http://schemas.microsoft.com/office/drawing/2014/main" id="{CEF3E812-FD21-A51C-600A-DE19157976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3968659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Gerade Verbindung 22 7">
                <a:extLst>
                  <a:ext uri="{FF2B5EF4-FFF2-40B4-BE49-F238E27FC236}">
                    <a16:creationId xmlns:a16="http://schemas.microsoft.com/office/drawing/2014/main" id="{CE087574-1439-CC1D-7240-0AB701310A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4400460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Gerade Verbindung mit Pfeil 6 7">
                <a:extLst>
                  <a:ext uri="{FF2B5EF4-FFF2-40B4-BE49-F238E27FC236}">
                    <a16:creationId xmlns:a16="http://schemas.microsoft.com/office/drawing/2014/main" id="{1EFF2325-C901-CB8A-B1AF-E3AE321CD08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011397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" name="Gerade Verbindung mit Pfeil 29 7">
                <a:extLst>
                  <a:ext uri="{FF2B5EF4-FFF2-40B4-BE49-F238E27FC236}">
                    <a16:creationId xmlns:a16="http://schemas.microsoft.com/office/drawing/2014/main" id="{2C1F7194-1221-42F9-DB4E-4C6DC32790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" name="Gerade Verbindung mit Pfeil 8 7">
                <a:extLst>
                  <a:ext uri="{FF2B5EF4-FFF2-40B4-BE49-F238E27FC236}">
                    <a16:creationId xmlns:a16="http://schemas.microsoft.com/office/drawing/2014/main" id="{5494CB01-C4BE-7C62-5EE6-14DC0B32BA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5632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Gerade Verbindung mit Pfeil 34 7">
                <a:extLst>
                  <a:ext uri="{FF2B5EF4-FFF2-40B4-BE49-F238E27FC236}">
                    <a16:creationId xmlns:a16="http://schemas.microsoft.com/office/drawing/2014/main" id="{4F859FF2-78A7-175C-55AF-7318CCA861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7220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Gerade Verbindung 3 12">
                <a:extLst>
                  <a:ext uri="{FF2B5EF4-FFF2-40B4-BE49-F238E27FC236}">
                    <a16:creationId xmlns:a16="http://schemas.microsoft.com/office/drawing/2014/main" id="{199D9895-2754-9DB1-A7A0-E4F364E1CD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012191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Gerade Verbindung 17 9">
                <a:extLst>
                  <a:ext uri="{FF2B5EF4-FFF2-40B4-BE49-F238E27FC236}">
                    <a16:creationId xmlns:a16="http://schemas.microsoft.com/office/drawing/2014/main" id="{A993A930-AAD4-C8FC-EC81-B82DA333BD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446372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Gerade Verbindung 21 8">
                <a:extLst>
                  <a:ext uri="{FF2B5EF4-FFF2-40B4-BE49-F238E27FC236}">
                    <a16:creationId xmlns:a16="http://schemas.microsoft.com/office/drawing/2014/main" id="{6F4659B3-9899-FDBB-E600-C818EB8A35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3968659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Gerade Verbindung 22 8">
                <a:extLst>
                  <a:ext uri="{FF2B5EF4-FFF2-40B4-BE49-F238E27FC236}">
                    <a16:creationId xmlns:a16="http://schemas.microsoft.com/office/drawing/2014/main" id="{E973BD89-3B6F-69BD-949A-C414FB5CED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4402047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Gerade Verbindung mit Pfeil 6 8">
                <a:extLst>
                  <a:ext uri="{FF2B5EF4-FFF2-40B4-BE49-F238E27FC236}">
                    <a16:creationId xmlns:a16="http://schemas.microsoft.com/office/drawing/2014/main" id="{584A8325-EA22-7090-D20B-E0426D5D3B1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012985"/>
                <a:ext cx="0" cy="433387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Gerade Verbindung mit Pfeil 29 8">
                <a:extLst>
                  <a:ext uri="{FF2B5EF4-FFF2-40B4-BE49-F238E27FC236}">
                    <a16:creationId xmlns:a16="http://schemas.microsoft.com/office/drawing/2014/main" id="{3A44840A-EE8D-572F-E9BA-BA557130BD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Gerade Verbindung mit Pfeil 8 8">
                <a:extLst>
                  <a:ext uri="{FF2B5EF4-FFF2-40B4-BE49-F238E27FC236}">
                    <a16:creationId xmlns:a16="http://schemas.microsoft.com/office/drawing/2014/main" id="{292E202C-4A22-ADB0-CB24-72AA9C75C5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4707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Gerade Verbindung mit Pfeil 34 8">
                <a:extLst>
                  <a:ext uri="{FF2B5EF4-FFF2-40B4-BE49-F238E27FC236}">
                    <a16:creationId xmlns:a16="http://schemas.microsoft.com/office/drawing/2014/main" id="{2A55017B-775D-3BD6-7008-4A68235B59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6295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9" name="Rechteck 7 3">
                <a:extLst>
                  <a:ext uri="{FF2B5EF4-FFF2-40B4-BE49-F238E27FC236}">
                    <a16:creationId xmlns:a16="http://schemas.microsoft.com/office/drawing/2014/main" id="{416800B7-BBEA-D356-9430-23BCBA588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3157" y="2698660"/>
                <a:ext cx="1943100" cy="2455316"/>
              </a:xfrm>
              <a:prstGeom prst="rect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de-DE" alt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DejaVu Sans" panose="020B0604020202020204" charset="0"/>
                </a:endParaRPr>
              </a:p>
            </p:txBody>
          </p:sp>
          <p:pic>
            <p:nvPicPr>
              <p:cNvPr id="70" name="Grafik 258">
                <a:extLst>
                  <a:ext uri="{FF2B5EF4-FFF2-40B4-BE49-F238E27FC236}">
                    <a16:creationId xmlns:a16="http://schemas.microsoft.com/office/drawing/2014/main" id="{F866AC9C-F511-3486-5F7B-B55EF86C0DA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7782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Grafik 259">
                <a:extLst>
                  <a:ext uri="{FF2B5EF4-FFF2-40B4-BE49-F238E27FC236}">
                    <a16:creationId xmlns:a16="http://schemas.microsoft.com/office/drawing/2014/main" id="{E91C4C91-9AA3-6FC9-D87A-3D3F179DED7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62388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" name="Gruppieren 260">
              <a:extLst>
                <a:ext uri="{FF2B5EF4-FFF2-40B4-BE49-F238E27FC236}">
                  <a16:creationId xmlns:a16="http://schemas.microsoft.com/office/drawing/2014/main" id="{E1DF01C5-9F1C-336D-A92F-00032202D2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6813" y="2108105"/>
              <a:ext cx="1114425" cy="731838"/>
              <a:chOff x="8910982" y="2698660"/>
              <a:chExt cx="3741738" cy="2455316"/>
            </a:xfrm>
          </p:grpSpPr>
          <p:cxnSp>
            <p:nvCxnSpPr>
              <p:cNvPr id="73" name="Gerade Verbindung 3 13">
                <a:extLst>
                  <a:ext uri="{FF2B5EF4-FFF2-40B4-BE49-F238E27FC236}">
                    <a16:creationId xmlns:a16="http://schemas.microsoft.com/office/drawing/2014/main" id="{4978274D-3A46-0363-06D3-AE9A11C123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012191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Gerade Verbindung 17 10">
                <a:extLst>
                  <a:ext uri="{FF2B5EF4-FFF2-40B4-BE49-F238E27FC236}">
                    <a16:creationId xmlns:a16="http://schemas.microsoft.com/office/drawing/2014/main" id="{7ED9D033-710B-CA2B-6732-ABE6860FA0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430497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Gerade Verbindung 21 9">
                <a:extLst>
                  <a:ext uri="{FF2B5EF4-FFF2-40B4-BE49-F238E27FC236}">
                    <a16:creationId xmlns:a16="http://schemas.microsoft.com/office/drawing/2014/main" id="{42D1805B-5D8D-C442-7C0C-9D0270D59C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3968659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Gerade Verbindung 22 9">
                <a:extLst>
                  <a:ext uri="{FF2B5EF4-FFF2-40B4-BE49-F238E27FC236}">
                    <a16:creationId xmlns:a16="http://schemas.microsoft.com/office/drawing/2014/main" id="{D865E687-3B7D-213C-A3E9-E6476237647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4400460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Gerade Verbindung mit Pfeil 6 9">
                <a:extLst>
                  <a:ext uri="{FF2B5EF4-FFF2-40B4-BE49-F238E27FC236}">
                    <a16:creationId xmlns:a16="http://schemas.microsoft.com/office/drawing/2014/main" id="{85B892D5-4A1C-32B8-F904-8389AA753A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011397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Gerade Verbindung mit Pfeil 29 9">
                <a:extLst>
                  <a:ext uri="{FF2B5EF4-FFF2-40B4-BE49-F238E27FC236}">
                    <a16:creationId xmlns:a16="http://schemas.microsoft.com/office/drawing/2014/main" id="{4FE3A6B1-9DC7-3AEA-3E85-1EA3F7DAF1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Gerade Verbindung mit Pfeil 8 9">
                <a:extLst>
                  <a:ext uri="{FF2B5EF4-FFF2-40B4-BE49-F238E27FC236}">
                    <a16:creationId xmlns:a16="http://schemas.microsoft.com/office/drawing/2014/main" id="{AD8E86A5-E358-E21E-B380-A9EEF16C4BC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5632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" name="Gerade Verbindung mit Pfeil 34 9">
                <a:extLst>
                  <a:ext uri="{FF2B5EF4-FFF2-40B4-BE49-F238E27FC236}">
                    <a16:creationId xmlns:a16="http://schemas.microsoft.com/office/drawing/2014/main" id="{9A50B6E1-89AF-0D95-F2DF-4FF826F5CC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7220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Gerade Verbindung 3 14">
                <a:extLst>
                  <a:ext uri="{FF2B5EF4-FFF2-40B4-BE49-F238E27FC236}">
                    <a16:creationId xmlns:a16="http://schemas.microsoft.com/office/drawing/2014/main" id="{B7D8FAD8-E02F-7129-19C7-4302766FFD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012191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" name="Gerade Verbindung 17 11">
                <a:extLst>
                  <a:ext uri="{FF2B5EF4-FFF2-40B4-BE49-F238E27FC236}">
                    <a16:creationId xmlns:a16="http://schemas.microsoft.com/office/drawing/2014/main" id="{F75D1523-FDB9-E779-3228-971D7972AF6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446372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Gerade Verbindung 21 10">
                <a:extLst>
                  <a:ext uri="{FF2B5EF4-FFF2-40B4-BE49-F238E27FC236}">
                    <a16:creationId xmlns:a16="http://schemas.microsoft.com/office/drawing/2014/main" id="{76455840-2638-3135-D2AA-7A114A2846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3968659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Gerade Verbindung 22 10">
                <a:extLst>
                  <a:ext uri="{FF2B5EF4-FFF2-40B4-BE49-F238E27FC236}">
                    <a16:creationId xmlns:a16="http://schemas.microsoft.com/office/drawing/2014/main" id="{9E35713C-48BA-F800-A2B2-4C12CA554B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4402047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Gerade Verbindung mit Pfeil 6 10">
                <a:extLst>
                  <a:ext uri="{FF2B5EF4-FFF2-40B4-BE49-F238E27FC236}">
                    <a16:creationId xmlns:a16="http://schemas.microsoft.com/office/drawing/2014/main" id="{B2DE8B10-E3A8-78B8-9D4F-516D230F1E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012985"/>
                <a:ext cx="0" cy="433387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Gerade Verbindung mit Pfeil 29 10">
                <a:extLst>
                  <a:ext uri="{FF2B5EF4-FFF2-40B4-BE49-F238E27FC236}">
                    <a16:creationId xmlns:a16="http://schemas.microsoft.com/office/drawing/2014/main" id="{59D3B8F6-EE1C-7D46-FB18-993FD603D60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Gerade Verbindung mit Pfeil 8 10">
                <a:extLst>
                  <a:ext uri="{FF2B5EF4-FFF2-40B4-BE49-F238E27FC236}">
                    <a16:creationId xmlns:a16="http://schemas.microsoft.com/office/drawing/2014/main" id="{883660D9-D20A-C91C-47E6-F91C83D882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4707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Gerade Verbindung mit Pfeil 34 10">
                <a:extLst>
                  <a:ext uri="{FF2B5EF4-FFF2-40B4-BE49-F238E27FC236}">
                    <a16:creationId xmlns:a16="http://schemas.microsoft.com/office/drawing/2014/main" id="{32F40227-8E91-E721-7197-F0902BD2C90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6295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9" name="Rechteck 7 4">
                <a:extLst>
                  <a:ext uri="{FF2B5EF4-FFF2-40B4-BE49-F238E27FC236}">
                    <a16:creationId xmlns:a16="http://schemas.microsoft.com/office/drawing/2014/main" id="{BDA97DFE-91E9-5744-1A8E-5FEB30F99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3157" y="2698660"/>
                <a:ext cx="1943100" cy="2455316"/>
              </a:xfrm>
              <a:prstGeom prst="rect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de-DE" alt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DejaVu Sans" panose="020B0604020202020204" charset="0"/>
                </a:endParaRPr>
              </a:p>
            </p:txBody>
          </p:sp>
          <p:pic>
            <p:nvPicPr>
              <p:cNvPr id="90" name="Grafik 278">
                <a:extLst>
                  <a:ext uri="{FF2B5EF4-FFF2-40B4-BE49-F238E27FC236}">
                    <a16:creationId xmlns:a16="http://schemas.microsoft.com/office/drawing/2014/main" id="{59468CAB-3FC5-AD82-4265-EDFF64B1A53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7782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Grafik 279">
                <a:extLst>
                  <a:ext uri="{FF2B5EF4-FFF2-40B4-BE49-F238E27FC236}">
                    <a16:creationId xmlns:a16="http://schemas.microsoft.com/office/drawing/2014/main" id="{CD8626F9-703B-EB36-74A1-F7A163C01BA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62388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2" name="Gruppieren 280">
              <a:extLst>
                <a:ext uri="{FF2B5EF4-FFF2-40B4-BE49-F238E27FC236}">
                  <a16:creationId xmlns:a16="http://schemas.microsoft.com/office/drawing/2014/main" id="{26DE056D-E82C-63FE-D182-ED868E653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4600" y="2108105"/>
              <a:ext cx="1116013" cy="731838"/>
              <a:chOff x="8910982" y="2698660"/>
              <a:chExt cx="3741738" cy="2455316"/>
            </a:xfrm>
          </p:grpSpPr>
          <p:cxnSp>
            <p:nvCxnSpPr>
              <p:cNvPr id="93" name="Gerade Verbindung 3 15">
                <a:extLst>
                  <a:ext uri="{FF2B5EF4-FFF2-40B4-BE49-F238E27FC236}">
                    <a16:creationId xmlns:a16="http://schemas.microsoft.com/office/drawing/2014/main" id="{57DF490B-E38B-740B-9403-F1C911822DF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012191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4" name="Gerade Verbindung 17 12">
                <a:extLst>
                  <a:ext uri="{FF2B5EF4-FFF2-40B4-BE49-F238E27FC236}">
                    <a16:creationId xmlns:a16="http://schemas.microsoft.com/office/drawing/2014/main" id="{FE6F4EB3-32D3-E857-EC3A-813DA44F0F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447540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5" name="Gerade Verbindung 21 11">
                <a:extLst>
                  <a:ext uri="{FF2B5EF4-FFF2-40B4-BE49-F238E27FC236}">
                    <a16:creationId xmlns:a16="http://schemas.microsoft.com/office/drawing/2014/main" id="{D5CCB850-0D27-CCF5-0A09-4002FC8B51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3968659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6" name="Gerade Verbindung 22 11">
                <a:extLst>
                  <a:ext uri="{FF2B5EF4-FFF2-40B4-BE49-F238E27FC236}">
                    <a16:creationId xmlns:a16="http://schemas.microsoft.com/office/drawing/2014/main" id="{F74EEDD1-B06C-F547-A357-6C25FCD194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4400460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7" name="Gerade Verbindung mit Pfeil 6 11">
                <a:extLst>
                  <a:ext uri="{FF2B5EF4-FFF2-40B4-BE49-F238E27FC236}">
                    <a16:creationId xmlns:a16="http://schemas.microsoft.com/office/drawing/2014/main" id="{EF40347A-9AD4-2542-584D-367C9ADC45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011397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" name="Gerade Verbindung mit Pfeil 29 11">
                <a:extLst>
                  <a:ext uri="{FF2B5EF4-FFF2-40B4-BE49-F238E27FC236}">
                    <a16:creationId xmlns:a16="http://schemas.microsoft.com/office/drawing/2014/main" id="{0E990C98-C483-9F11-7CFE-21D17E4551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" name="Gerade Verbindung mit Pfeil 8 11">
                <a:extLst>
                  <a:ext uri="{FF2B5EF4-FFF2-40B4-BE49-F238E27FC236}">
                    <a16:creationId xmlns:a16="http://schemas.microsoft.com/office/drawing/2014/main" id="{9E77B2A0-F631-B353-A9BC-E0FBB1B6EE1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5632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" name="Gerade Verbindung mit Pfeil 34 11">
                <a:extLst>
                  <a:ext uri="{FF2B5EF4-FFF2-40B4-BE49-F238E27FC236}">
                    <a16:creationId xmlns:a16="http://schemas.microsoft.com/office/drawing/2014/main" id="{3915B840-2DF0-8744-19A2-910446C094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7220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1" name="Gerade Verbindung 3 16">
                <a:extLst>
                  <a:ext uri="{FF2B5EF4-FFF2-40B4-BE49-F238E27FC236}">
                    <a16:creationId xmlns:a16="http://schemas.microsoft.com/office/drawing/2014/main" id="{AF113760-3CD5-9FAF-BA4C-23B4BF74EFC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012191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" name="Gerade Verbindung 17 13">
                <a:extLst>
                  <a:ext uri="{FF2B5EF4-FFF2-40B4-BE49-F238E27FC236}">
                    <a16:creationId xmlns:a16="http://schemas.microsoft.com/office/drawing/2014/main" id="{8921DCE8-DA21-35AF-96D1-0A6FF52E899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446372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3" name="Gerade Verbindung 21 12">
                <a:extLst>
                  <a:ext uri="{FF2B5EF4-FFF2-40B4-BE49-F238E27FC236}">
                    <a16:creationId xmlns:a16="http://schemas.microsoft.com/office/drawing/2014/main" id="{7ABC3736-68E4-7F43-D733-86799CDAFE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3968659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4" name="Gerade Verbindung 22 12">
                <a:extLst>
                  <a:ext uri="{FF2B5EF4-FFF2-40B4-BE49-F238E27FC236}">
                    <a16:creationId xmlns:a16="http://schemas.microsoft.com/office/drawing/2014/main" id="{33B46D62-64D4-C126-E42F-24B13C9774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4402047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5" name="Gerade Verbindung mit Pfeil 6 12">
                <a:extLst>
                  <a:ext uri="{FF2B5EF4-FFF2-40B4-BE49-F238E27FC236}">
                    <a16:creationId xmlns:a16="http://schemas.microsoft.com/office/drawing/2014/main" id="{44204C70-0C6A-F704-0EEB-A2A5197C38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012985"/>
                <a:ext cx="0" cy="433387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" name="Gerade Verbindung mit Pfeil 29 12">
                <a:extLst>
                  <a:ext uri="{FF2B5EF4-FFF2-40B4-BE49-F238E27FC236}">
                    <a16:creationId xmlns:a16="http://schemas.microsoft.com/office/drawing/2014/main" id="{9D484722-AB85-3C10-4FA5-9384328FD3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" name="Gerade Verbindung mit Pfeil 8 12">
                <a:extLst>
                  <a:ext uri="{FF2B5EF4-FFF2-40B4-BE49-F238E27FC236}">
                    <a16:creationId xmlns:a16="http://schemas.microsoft.com/office/drawing/2014/main" id="{7AAF261E-20F7-F6AB-7C09-C4840D7F5CB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4707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8" name="Gerade Verbindung mit Pfeil 34 12">
                <a:extLst>
                  <a:ext uri="{FF2B5EF4-FFF2-40B4-BE49-F238E27FC236}">
                    <a16:creationId xmlns:a16="http://schemas.microsoft.com/office/drawing/2014/main" id="{5BB8B029-369B-388C-07D5-AC41F5317C2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6295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9" name="Rechteck 7 5">
                <a:extLst>
                  <a:ext uri="{FF2B5EF4-FFF2-40B4-BE49-F238E27FC236}">
                    <a16:creationId xmlns:a16="http://schemas.microsoft.com/office/drawing/2014/main" id="{F39BB44E-2252-1489-0232-7B2EB13D0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3157" y="2698660"/>
                <a:ext cx="1943100" cy="2455316"/>
              </a:xfrm>
              <a:prstGeom prst="rect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de-DE" alt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DejaVu Sans" panose="020B0604020202020204" charset="0"/>
                </a:endParaRPr>
              </a:p>
            </p:txBody>
          </p:sp>
          <p:pic>
            <p:nvPicPr>
              <p:cNvPr id="110" name="Grafik 298">
                <a:extLst>
                  <a:ext uri="{FF2B5EF4-FFF2-40B4-BE49-F238E27FC236}">
                    <a16:creationId xmlns:a16="http://schemas.microsoft.com/office/drawing/2014/main" id="{B8A6A656-D200-995F-A076-3DA99416D1E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7782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Grafik 299">
                <a:extLst>
                  <a:ext uri="{FF2B5EF4-FFF2-40B4-BE49-F238E27FC236}">
                    <a16:creationId xmlns:a16="http://schemas.microsoft.com/office/drawing/2014/main" id="{6B7A8A34-8AF2-7BE4-451D-9F62D7BF453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62388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" name="Gruppieren 300">
              <a:extLst>
                <a:ext uri="{FF2B5EF4-FFF2-40B4-BE49-F238E27FC236}">
                  <a16:creationId xmlns:a16="http://schemas.microsoft.com/office/drawing/2014/main" id="{D1356E34-9494-032F-A146-E65E10A0C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13975" y="2108105"/>
              <a:ext cx="1116013" cy="731838"/>
              <a:chOff x="8910982" y="2698660"/>
              <a:chExt cx="3741738" cy="2455316"/>
            </a:xfrm>
          </p:grpSpPr>
          <p:cxnSp>
            <p:nvCxnSpPr>
              <p:cNvPr id="113" name="Gerade Verbindung 3 17">
                <a:extLst>
                  <a:ext uri="{FF2B5EF4-FFF2-40B4-BE49-F238E27FC236}">
                    <a16:creationId xmlns:a16="http://schemas.microsoft.com/office/drawing/2014/main" id="{DB36C279-FA2A-8137-93C7-663C36F184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012191"/>
                <a:ext cx="820737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4" name="Gerade Verbindung 17 14">
                <a:extLst>
                  <a:ext uri="{FF2B5EF4-FFF2-40B4-BE49-F238E27FC236}">
                    <a16:creationId xmlns:a16="http://schemas.microsoft.com/office/drawing/2014/main" id="{A4104C88-3AEC-E90D-B5ED-CEC09E10FF9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2420" y="3449671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Gerade Verbindung 21 13">
                <a:extLst>
                  <a:ext uri="{FF2B5EF4-FFF2-40B4-BE49-F238E27FC236}">
                    <a16:creationId xmlns:a16="http://schemas.microsoft.com/office/drawing/2014/main" id="{23289D79-CE6F-DAE9-A5C7-59B72F80BF1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3968659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Gerade Verbindung 22 13">
                <a:extLst>
                  <a:ext uri="{FF2B5EF4-FFF2-40B4-BE49-F238E27FC236}">
                    <a16:creationId xmlns:a16="http://schemas.microsoft.com/office/drawing/2014/main" id="{F73848AA-9B08-E8CA-738B-6AF0584082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985595" y="4400460"/>
                <a:ext cx="817562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7" name="Gerade Verbindung mit Pfeil 6 13">
                <a:extLst>
                  <a:ext uri="{FF2B5EF4-FFF2-40B4-BE49-F238E27FC236}">
                    <a16:creationId xmlns:a16="http://schemas.microsoft.com/office/drawing/2014/main" id="{5501BCED-13B1-4EC5-E307-33A7993337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011397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8" name="Gerade Verbindung mit Pfeil 29 13">
                <a:extLst>
                  <a:ext uri="{FF2B5EF4-FFF2-40B4-BE49-F238E27FC236}">
                    <a16:creationId xmlns:a16="http://schemas.microsoft.com/office/drawing/2014/main" id="{AB19A2FC-9E46-945E-C8FA-6F750613F2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10982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9" name="Gerade Verbindung mit Pfeil 8 13">
                <a:extLst>
                  <a:ext uri="{FF2B5EF4-FFF2-40B4-BE49-F238E27FC236}">
                    <a16:creationId xmlns:a16="http://schemas.microsoft.com/office/drawing/2014/main" id="{629CAB35-1560-4ED7-5699-92F3FA7BC6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5632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0" name="Gerade Verbindung mit Pfeil 34 13">
                <a:extLst>
                  <a:ext uri="{FF2B5EF4-FFF2-40B4-BE49-F238E27FC236}">
                    <a16:creationId xmlns:a16="http://schemas.microsoft.com/office/drawing/2014/main" id="{ED982617-4C34-DF69-4B53-69E5E2CBE4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7220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1" name="Gerade Verbindung 3 18">
                <a:extLst>
                  <a:ext uri="{FF2B5EF4-FFF2-40B4-BE49-F238E27FC236}">
                    <a16:creationId xmlns:a16="http://schemas.microsoft.com/office/drawing/2014/main" id="{D2C49CE6-F9EE-A7D1-C361-D00C3F31C8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012191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Gerade Verbindung 17 15">
                <a:extLst>
                  <a:ext uri="{FF2B5EF4-FFF2-40B4-BE49-F238E27FC236}">
                    <a16:creationId xmlns:a16="http://schemas.microsoft.com/office/drawing/2014/main" id="{7F0BE53C-7860-3890-0B9D-39BC71FB0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3082" y="3446372"/>
                <a:ext cx="820738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Gerade Verbindung 21 14">
                <a:extLst>
                  <a:ext uri="{FF2B5EF4-FFF2-40B4-BE49-F238E27FC236}">
                    <a16:creationId xmlns:a16="http://schemas.microsoft.com/office/drawing/2014/main" id="{70112353-6C77-A742-1142-1B06D6E3810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3968659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" name="Gerade Verbindung 22 14">
                <a:extLst>
                  <a:ext uri="{FF2B5EF4-FFF2-40B4-BE49-F238E27FC236}">
                    <a16:creationId xmlns:a16="http://schemas.microsoft.com/office/drawing/2014/main" id="{5C4BCD14-2692-AE76-AAFF-0A97B73B6D8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746257" y="4402047"/>
                <a:ext cx="8175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5" name="Gerade Verbindung mit Pfeil 6 14">
                <a:extLst>
                  <a:ext uri="{FF2B5EF4-FFF2-40B4-BE49-F238E27FC236}">
                    <a16:creationId xmlns:a16="http://schemas.microsoft.com/office/drawing/2014/main" id="{4D5D3177-A66F-A873-2AF1-98C62653F0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012985"/>
                <a:ext cx="0" cy="433387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Gerade Verbindung mit Pfeil 29 14">
                <a:extLst>
                  <a:ext uri="{FF2B5EF4-FFF2-40B4-BE49-F238E27FC236}">
                    <a16:creationId xmlns:a16="http://schemas.microsoft.com/office/drawing/2014/main" id="{58F605E1-FBA9-CB4A-0F94-FE306ABD9C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52720" y="3968660"/>
                <a:ext cx="0" cy="431800"/>
              </a:xfrm>
              <a:prstGeom prst="straightConnector1">
                <a:avLst/>
              </a:prstGeom>
              <a:noFill/>
              <a:ln w="1270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Gerade Verbindung mit Pfeil 8 14">
                <a:extLst>
                  <a:ext uri="{FF2B5EF4-FFF2-40B4-BE49-F238E27FC236}">
                    <a16:creationId xmlns:a16="http://schemas.microsoft.com/office/drawing/2014/main" id="{FDB659E0-87CD-CCC8-CAFC-2D067011AD2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4707" y="3012191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Gerade Verbindung mit Pfeil 34 14">
                <a:extLst>
                  <a:ext uri="{FF2B5EF4-FFF2-40B4-BE49-F238E27FC236}">
                    <a16:creationId xmlns:a16="http://schemas.microsoft.com/office/drawing/2014/main" id="{0E4FDEB3-6F86-8627-DD45-AEC2C42A93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046295" y="3968659"/>
                <a:ext cx="215900" cy="0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9" name="Rechteck 7 6">
                <a:extLst>
                  <a:ext uri="{FF2B5EF4-FFF2-40B4-BE49-F238E27FC236}">
                    <a16:creationId xmlns:a16="http://schemas.microsoft.com/office/drawing/2014/main" id="{6C6C7D22-0B71-4754-6494-7B530D140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3157" y="2698660"/>
                <a:ext cx="1943100" cy="2455316"/>
              </a:xfrm>
              <a:prstGeom prst="rect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de-DE" alt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DejaVu Sans" panose="020B0604020202020204" charset="0"/>
                </a:endParaRPr>
              </a:p>
            </p:txBody>
          </p:sp>
          <p:pic>
            <p:nvPicPr>
              <p:cNvPr id="130" name="Grafik 318">
                <a:extLst>
                  <a:ext uri="{FF2B5EF4-FFF2-40B4-BE49-F238E27FC236}">
                    <a16:creationId xmlns:a16="http://schemas.microsoft.com/office/drawing/2014/main" id="{060FC232-696F-ACB9-D106-F3EA1EAB1BF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7782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Grafik 319">
                <a:extLst>
                  <a:ext uri="{FF2B5EF4-FFF2-40B4-BE49-F238E27FC236}">
                    <a16:creationId xmlns:a16="http://schemas.microsoft.com/office/drawing/2014/main" id="{566E47E4-B34F-4003-4374-981DDF4BD53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62388" y="4746877"/>
                <a:ext cx="25714" cy="20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32" name="Gerade Verbindung 3 19">
              <a:extLst>
                <a:ext uri="{FF2B5EF4-FFF2-40B4-BE49-F238E27FC236}">
                  <a16:creationId xmlns:a16="http://schemas.microsoft.com/office/drawing/2014/main" id="{262CCA88-E612-A2AB-82C5-6715362BDA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403913" y="2203355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Gerade Verbindung 3 20">
              <a:extLst>
                <a:ext uri="{FF2B5EF4-FFF2-40B4-BE49-F238E27FC236}">
                  <a16:creationId xmlns:a16="http://schemas.microsoft.com/office/drawing/2014/main" id="{E6BBDFE4-2095-4730-703D-FF1D1BE1AE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376925" y="2331943"/>
              <a:ext cx="31432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Gerade Verbindung 3 21">
              <a:extLst>
                <a:ext uri="{FF2B5EF4-FFF2-40B4-BE49-F238E27FC236}">
                  <a16:creationId xmlns:a16="http://schemas.microsoft.com/office/drawing/2014/main" id="{D67417DF-5986-6E06-41F5-FF38CD2862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384863" y="2485930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Gerade Verbindung 3 22">
              <a:extLst>
                <a:ext uri="{FF2B5EF4-FFF2-40B4-BE49-F238E27FC236}">
                  <a16:creationId xmlns:a16="http://schemas.microsoft.com/office/drawing/2014/main" id="{0CB232E5-DAC0-1ED8-EDC3-8550A54368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357875" y="2614518"/>
              <a:ext cx="31432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Gerade Verbindung 3 23">
              <a:extLst>
                <a:ext uri="{FF2B5EF4-FFF2-40B4-BE49-F238E27FC236}">
                  <a16:creationId xmlns:a16="http://schemas.microsoft.com/office/drawing/2014/main" id="{3C4E38C3-5645-BF31-8D30-85F20F20DE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57713" y="2203355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" name="Gerade Verbindung 3 24">
              <a:extLst>
                <a:ext uri="{FF2B5EF4-FFF2-40B4-BE49-F238E27FC236}">
                  <a16:creationId xmlns:a16="http://schemas.microsoft.com/office/drawing/2014/main" id="{0C2E77F0-F806-95E8-61C8-5923A3365D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0725" y="2331943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" name="Gerade Verbindung 3 25">
              <a:extLst>
                <a:ext uri="{FF2B5EF4-FFF2-40B4-BE49-F238E27FC236}">
                  <a16:creationId xmlns:a16="http://schemas.microsoft.com/office/drawing/2014/main" id="{FA8315EA-D532-91DB-D4B6-C0E3FA4AD4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8663" y="2485930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9" name="Gerade Verbindung 3 26">
              <a:extLst>
                <a:ext uri="{FF2B5EF4-FFF2-40B4-BE49-F238E27FC236}">
                  <a16:creationId xmlns:a16="http://schemas.microsoft.com/office/drawing/2014/main" id="{4B544996-A04F-45AD-C370-37FE84080B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11675" y="2614518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0" name="Gerade Verbindung 3 27">
              <a:extLst>
                <a:ext uri="{FF2B5EF4-FFF2-40B4-BE49-F238E27FC236}">
                  <a16:creationId xmlns:a16="http://schemas.microsoft.com/office/drawing/2014/main" id="{81592976-8BC1-EFD0-45F8-49A50FD7B7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46938" y="2201768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Gerade Verbindung 3 28">
              <a:extLst>
                <a:ext uri="{FF2B5EF4-FFF2-40B4-BE49-F238E27FC236}">
                  <a16:creationId xmlns:a16="http://schemas.microsoft.com/office/drawing/2014/main" id="{0B3FDC0A-260A-30F7-AC99-F462A180BA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19950" y="2330355"/>
              <a:ext cx="31432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Gerade Verbindung 3 29">
              <a:extLst>
                <a:ext uri="{FF2B5EF4-FFF2-40B4-BE49-F238E27FC236}">
                  <a16:creationId xmlns:a16="http://schemas.microsoft.com/office/drawing/2014/main" id="{2EDADC92-B24C-EB65-4A51-A0B07A2295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27888" y="2485930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Gerade Verbindung 3 30">
              <a:extLst>
                <a:ext uri="{FF2B5EF4-FFF2-40B4-BE49-F238E27FC236}">
                  <a16:creationId xmlns:a16="http://schemas.microsoft.com/office/drawing/2014/main" id="{8A30BE74-F09D-E2FB-372D-E269E95608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32650" y="2616105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" name="Gerade Verbindung 3 31">
              <a:extLst>
                <a:ext uri="{FF2B5EF4-FFF2-40B4-BE49-F238E27FC236}">
                  <a16:creationId xmlns:a16="http://schemas.microsoft.com/office/drawing/2014/main" id="{904AAC21-4757-511D-EA88-88F8F1F917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104250" y="2201768"/>
              <a:ext cx="31432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" name="Gerade Verbindung 3 32">
              <a:extLst>
                <a:ext uri="{FF2B5EF4-FFF2-40B4-BE49-F238E27FC236}">
                  <a16:creationId xmlns:a16="http://schemas.microsoft.com/office/drawing/2014/main" id="{0C947A56-5AF3-4D3A-FC56-10422B02BD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078850" y="2330355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Gerade Verbindung 3 33">
              <a:extLst>
                <a:ext uri="{FF2B5EF4-FFF2-40B4-BE49-F238E27FC236}">
                  <a16:creationId xmlns:a16="http://schemas.microsoft.com/office/drawing/2014/main" id="{26BCD661-33CD-674B-3C13-D70C5859FD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085200" y="2485930"/>
              <a:ext cx="314325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Gerade Verbindung 3 34">
              <a:extLst>
                <a:ext uri="{FF2B5EF4-FFF2-40B4-BE49-F238E27FC236}">
                  <a16:creationId xmlns:a16="http://schemas.microsoft.com/office/drawing/2014/main" id="{C764BDCB-34EB-C4A9-CA81-9BCFE0A8C1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091550" y="2616105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Gerade Verbindung 3 35">
              <a:extLst>
                <a:ext uri="{FF2B5EF4-FFF2-40B4-BE49-F238E27FC236}">
                  <a16:creationId xmlns:a16="http://schemas.microsoft.com/office/drawing/2014/main" id="{DBFEEB18-ACFF-C736-940B-B2FA01033A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440925" y="2203355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" name="Gerade Verbindung 3 36">
              <a:extLst>
                <a:ext uri="{FF2B5EF4-FFF2-40B4-BE49-F238E27FC236}">
                  <a16:creationId xmlns:a16="http://schemas.microsoft.com/office/drawing/2014/main" id="{B0370B0A-518C-B3CF-F9C3-BE8082A0F0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413938" y="2331943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" name="Gerade Verbindung 3 37">
              <a:extLst>
                <a:ext uri="{FF2B5EF4-FFF2-40B4-BE49-F238E27FC236}">
                  <a16:creationId xmlns:a16="http://schemas.microsoft.com/office/drawing/2014/main" id="{7B18D41B-7571-23A4-537B-937FDFA202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436163" y="2485930"/>
              <a:ext cx="312737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Gerade Verbindung 3 38">
              <a:extLst>
                <a:ext uri="{FF2B5EF4-FFF2-40B4-BE49-F238E27FC236}">
                  <a16:creationId xmlns:a16="http://schemas.microsoft.com/office/drawing/2014/main" id="{B424A676-37E0-D169-2A51-D7A3F04B27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434575" y="2614518"/>
              <a:ext cx="312738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" name="Gerade Verbindung 17 16">
              <a:extLst>
                <a:ext uri="{FF2B5EF4-FFF2-40B4-BE49-F238E27FC236}">
                  <a16:creationId xmlns:a16="http://schemas.microsoft.com/office/drawing/2014/main" id="{831C5B4B-3B83-8801-5823-E7292BD0EF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84625" y="1903318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" name="Gerade Verbindung mit Pfeil 6 15">
              <a:extLst>
                <a:ext uri="{FF2B5EF4-FFF2-40B4-BE49-F238E27FC236}">
                  <a16:creationId xmlns:a16="http://schemas.microsoft.com/office/drawing/2014/main" id="{0E18D1C1-8839-D177-75A7-A2420ED289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87800" y="1876330"/>
              <a:ext cx="147638" cy="0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" name="Gerade Verbindung 17 17">
              <a:extLst>
                <a:ext uri="{FF2B5EF4-FFF2-40B4-BE49-F238E27FC236}">
                  <a16:creationId xmlns:a16="http://schemas.microsoft.com/office/drawing/2014/main" id="{B280D933-D2D8-D354-DC34-B09E08F7B7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37025" y="1903318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" name="Gerade Verbindung mit Pfeil 8 15">
              <a:extLst>
                <a:ext uri="{FF2B5EF4-FFF2-40B4-BE49-F238E27FC236}">
                  <a16:creationId xmlns:a16="http://schemas.microsoft.com/office/drawing/2014/main" id="{14DB908F-D151-5048-4C2F-A7AC2D770E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484625" y="1976343"/>
              <a:ext cx="0" cy="539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6" name="Gerade Verbindung 17 18">
              <a:extLst>
                <a:ext uri="{FF2B5EF4-FFF2-40B4-BE49-F238E27FC236}">
                  <a16:creationId xmlns:a16="http://schemas.microsoft.com/office/drawing/2014/main" id="{F1C02E92-C634-E266-0A61-3430CA7541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140513" y="1903318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7" name="Gerade Verbindung mit Pfeil 6 16">
              <a:extLst>
                <a:ext uri="{FF2B5EF4-FFF2-40B4-BE49-F238E27FC236}">
                  <a16:creationId xmlns:a16="http://schemas.microsoft.com/office/drawing/2014/main" id="{098BCDB9-2FAB-987B-D10E-4FBC7217D7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3688" y="1876330"/>
              <a:ext cx="147637" cy="0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8" name="Gerade Verbindung 17 19">
              <a:extLst>
                <a:ext uri="{FF2B5EF4-FFF2-40B4-BE49-F238E27FC236}">
                  <a16:creationId xmlns:a16="http://schemas.microsoft.com/office/drawing/2014/main" id="{ED60362B-9BE2-C304-64D7-AC71D66BB0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92913" y="1903318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Gerade Verbindung mit Pfeil 8 16">
              <a:extLst>
                <a:ext uri="{FF2B5EF4-FFF2-40B4-BE49-F238E27FC236}">
                  <a16:creationId xmlns:a16="http://schemas.microsoft.com/office/drawing/2014/main" id="{84EB0AC7-DF46-62A5-BDBC-238FB97F52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140513" y="1976343"/>
              <a:ext cx="0" cy="539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0" name="Gerade Verbindung 17 20">
              <a:extLst>
                <a:ext uri="{FF2B5EF4-FFF2-40B4-BE49-F238E27FC236}">
                  <a16:creationId xmlns:a16="http://schemas.microsoft.com/office/drawing/2014/main" id="{EE7595D7-0A43-B188-F9FA-756A9E26AC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850375" y="1903318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1" name="Gerade Verbindung mit Pfeil 6 17">
              <a:extLst>
                <a:ext uri="{FF2B5EF4-FFF2-40B4-BE49-F238E27FC236}">
                  <a16:creationId xmlns:a16="http://schemas.microsoft.com/office/drawing/2014/main" id="{43E4AF94-C0C7-93F4-CAFA-5098C49018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851963" y="1876330"/>
              <a:ext cx="149225" cy="0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2" name="Gerade Verbindung 17 21">
              <a:extLst>
                <a:ext uri="{FF2B5EF4-FFF2-40B4-BE49-F238E27FC236}">
                  <a16:creationId xmlns:a16="http://schemas.microsoft.com/office/drawing/2014/main" id="{F47ED6CF-014C-A570-F123-357B737BA1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002775" y="1903318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" name="Gerade Verbindung mit Pfeil 8 17">
              <a:extLst>
                <a:ext uri="{FF2B5EF4-FFF2-40B4-BE49-F238E27FC236}">
                  <a16:creationId xmlns:a16="http://schemas.microsoft.com/office/drawing/2014/main" id="{C32ABA5C-4145-5F6F-F1C4-3BCB828665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850375" y="1976343"/>
              <a:ext cx="0" cy="539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64" name="Grafik 11">
              <a:extLst>
                <a:ext uri="{FF2B5EF4-FFF2-40B4-BE49-F238E27FC236}">
                  <a16:creationId xmlns:a16="http://schemas.microsoft.com/office/drawing/2014/main" id="{519EA0C3-8623-1521-E736-14FFBBEC166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7325" y="2447830"/>
              <a:ext cx="228600" cy="2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5" name="Gerade Verbindung mit Pfeil 6 18">
              <a:extLst>
                <a:ext uri="{FF2B5EF4-FFF2-40B4-BE49-F238E27FC236}">
                  <a16:creationId xmlns:a16="http://schemas.microsoft.com/office/drawing/2014/main" id="{18E5850D-7B89-4FF6-6C55-EDB74ABA03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27813" y="3079655"/>
              <a:ext cx="147637" cy="0"/>
            </a:xfrm>
            <a:prstGeom prst="straightConnector1">
              <a:avLst/>
            </a:prstGeom>
            <a:noFill/>
            <a:ln w="12700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" name="Gerade Verbindung 17 22">
              <a:extLst>
                <a:ext uri="{FF2B5EF4-FFF2-40B4-BE49-F238E27FC236}">
                  <a16:creationId xmlns:a16="http://schemas.microsoft.com/office/drawing/2014/main" id="{AA4EDA12-9EBC-86C6-B610-C776AEEC26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77038" y="2839943"/>
              <a:ext cx="0" cy="207962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7" name="Gerade Verbindung mit Pfeil 8 18">
              <a:extLst>
                <a:ext uri="{FF2B5EF4-FFF2-40B4-BE49-F238E27FC236}">
                  <a16:creationId xmlns:a16="http://schemas.microsoft.com/office/drawing/2014/main" id="{7A117890-77C2-21BE-D421-081B1C72A4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129400" y="2916143"/>
              <a:ext cx="0" cy="539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493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8FEFA9-6712-FE5D-133C-17EBA76F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577" y="3797420"/>
            <a:ext cx="2502742" cy="189836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36982-214A-85EB-FF46-4455E820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Numerical Analysis of HOM Couplers</a:t>
            </a:r>
            <a:r>
              <a:rPr lang="de-DE" dirty="0"/>
              <a:t>, </a:t>
            </a:r>
            <a:br>
              <a:rPr lang="de-DE" dirty="0"/>
            </a:br>
            <a:r>
              <a:rPr lang="en-US" dirty="0" err="1"/>
              <a:t>Sosoho</a:t>
            </a:r>
            <a:r>
              <a:rPr lang="en-US" dirty="0"/>
              <a:t>-Abasi </a:t>
            </a:r>
            <a:r>
              <a:rPr lang="en-US" dirty="0" err="1"/>
              <a:t>Udongwo</a:t>
            </a:r>
            <a:r>
              <a:rPr lang="en-US" dirty="0"/>
              <a:t> (</a:t>
            </a:r>
            <a:r>
              <a:rPr lang="de-DE" dirty="0"/>
              <a:t>BTU</a:t>
            </a:r>
            <a:r>
              <a:rPr lang="en-US" dirty="0"/>
              <a:t>)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Numerical simulation methods for analyzing HOM couplers in TESLA-type SRF cavities using S-parameter analysis (3D model and circuit model), optimization, and </a:t>
            </a:r>
            <a:r>
              <a:rPr lang="en-US" sz="1400" dirty="0" err="1"/>
              <a:t>multipacting</a:t>
            </a:r>
            <a:r>
              <a:rPr lang="en-US" sz="1400" dirty="0"/>
              <a:t> studies 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r>
              <a:rPr lang="en-US" b="1" dirty="0"/>
              <a:t>HOM Power Calculation of SHINE</a:t>
            </a:r>
            <a:r>
              <a:rPr lang="en-US" dirty="0"/>
              <a:t>, </a:t>
            </a:r>
            <a:r>
              <a:rPr lang="en-US" dirty="0" err="1"/>
              <a:t>JieXi</a:t>
            </a:r>
            <a:r>
              <a:rPr lang="en-US" dirty="0"/>
              <a:t> Zhang (</a:t>
            </a:r>
            <a:r>
              <a:rPr lang="en-US" dirty="0" err="1"/>
              <a:t>ShanghaiTech</a:t>
            </a:r>
            <a:r>
              <a:rPr lang="en-US" dirty="0"/>
              <a:t> Univ.)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dielectric properties of absorber materials are a critical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83744-3D2E-3938-6CD6-ABDB6F1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WG2: Numerical Simulations for SRF Cavities </a:t>
            </a:r>
            <a:r>
              <a:rPr lang="en-US" sz="2400" dirty="0">
                <a:solidFill>
                  <a:srgbClr val="EB6E0F"/>
                </a:solidFill>
              </a:rPr>
              <a:t>(2)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79167-8CBC-8D66-7D1B-0E1B6767E1F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b="1" dirty="0"/>
              <a:t>Surface Impedance of Multilayered</a:t>
            </a:r>
          </a:p>
          <a:p>
            <a:r>
              <a:rPr lang="en-US" b="1" dirty="0"/>
              <a:t>Superconducting Cavities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Aaron </a:t>
            </a:r>
            <a:r>
              <a:rPr lang="en-US" dirty="0" err="1"/>
              <a:t>Gobeyn</a:t>
            </a:r>
            <a:r>
              <a:rPr lang="en-US" dirty="0"/>
              <a:t> </a:t>
            </a:r>
            <a:r>
              <a:rPr lang="en-US" sz="1600" dirty="0"/>
              <a:t>(TU Darmstadt)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SIBC approach for a multilayer superconductor-insulator-superconductor as a cost-effective and higher-performing alternative to bulk niobium SRF cavities </a:t>
            </a:r>
            <a:endParaRPr lang="de-DE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1639E-7E2F-8AA7-814E-8F4168E04C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b="1" dirty="0"/>
              <a:t>HOM Damping for Conduction-Cooled 915 MHz SRF Cavities in High-Power 𝒆</a:t>
            </a:r>
            <a:r>
              <a:rPr lang="en-US" b="1" baseline="30000" dirty="0"/>
              <a:t>−</a:t>
            </a:r>
            <a:r>
              <a:rPr lang="en-US" b="1" dirty="0"/>
              <a:t> Beam Accelerators</a:t>
            </a:r>
            <a:r>
              <a:rPr lang="en-US" dirty="0"/>
              <a:t>, Alex Castilla (JLAB)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Assessment of HOMs in 915 MHz SRF cavities for industrial </a:t>
            </a:r>
            <a:r>
              <a:rPr lang="en-US" sz="1400" dirty="0" err="1"/>
              <a:t>linacs</a:t>
            </a:r>
            <a:r>
              <a:rPr lang="en-US" sz="1400" dirty="0"/>
              <a:t>, showing that stable, high-current operation is achievable without in-cell HOM couplers, enabling simpler, more efficient cavity designs for high-power applications </a:t>
            </a:r>
            <a:endParaRPr lang="de-DE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1DFE-E782-18E3-B678-43C8A66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A6C27B-A02E-C60B-FC3B-F681361BDF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HOMSC2025  |  N. Baboi  |  DESY-TEMF Meeting  |  11.12.2025</a:t>
            </a:r>
            <a:endParaRPr lang="de-D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1A35D0-41D3-31A0-2E4B-56E93B6D82FD}"/>
              </a:ext>
            </a:extLst>
          </p:cNvPr>
          <p:cNvGrpSpPr/>
          <p:nvPr/>
        </p:nvGrpSpPr>
        <p:grpSpPr>
          <a:xfrm>
            <a:off x="270623" y="3849134"/>
            <a:ext cx="3569470" cy="847994"/>
            <a:chOff x="280148" y="1218081"/>
            <a:chExt cx="5806572" cy="22852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11040B-22EC-D190-8307-3CA7CDD6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48" y="1312762"/>
              <a:ext cx="5806572" cy="1897109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C479D38-DA3B-4AE4-1991-309DE84926C7}"/>
                </a:ext>
              </a:extLst>
            </p:cNvPr>
            <p:cNvSpPr/>
            <p:nvPr/>
          </p:nvSpPr>
          <p:spPr>
            <a:xfrm rot="5400000">
              <a:off x="-319073" y="2342420"/>
              <a:ext cx="1954864" cy="367003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AA5319-F3FB-F7F5-EB5C-E1E9A13F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4930" y="1498227"/>
              <a:ext cx="513261" cy="183092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2D7563-D1D5-6DE3-A320-7D6D3AB47E72}"/>
                </a:ext>
              </a:extLst>
            </p:cNvPr>
            <p:cNvSpPr/>
            <p:nvPr/>
          </p:nvSpPr>
          <p:spPr>
            <a:xfrm rot="5400000">
              <a:off x="1838839" y="1182738"/>
              <a:ext cx="859530" cy="930215"/>
            </a:xfrm>
            <a:prstGeom prst="roundRect">
              <a:avLst/>
            </a:prstGeom>
            <a:solidFill>
              <a:srgbClr val="92D050">
                <a:alpha val="18824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867979-AD4E-C189-AF30-569F198361EC}"/>
                </a:ext>
              </a:extLst>
            </p:cNvPr>
            <p:cNvSpPr/>
            <p:nvPr/>
          </p:nvSpPr>
          <p:spPr>
            <a:xfrm rot="5400000">
              <a:off x="2197409" y="2220294"/>
              <a:ext cx="1631846" cy="288241"/>
            </a:xfrm>
            <a:prstGeom prst="roundRect">
              <a:avLst/>
            </a:prstGeom>
            <a:solidFill>
              <a:srgbClr val="FF7F0E">
                <a:alpha val="20000"/>
              </a:srgbClr>
            </a:solidFill>
            <a:ln>
              <a:solidFill>
                <a:srgbClr val="FF7F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FF5CB6D-5F2C-758F-3A31-9685F2DCFF41}"/>
                </a:ext>
              </a:extLst>
            </p:cNvPr>
            <p:cNvSpPr/>
            <p:nvPr/>
          </p:nvSpPr>
          <p:spPr>
            <a:xfrm rot="5400000">
              <a:off x="3023950" y="1415670"/>
              <a:ext cx="859531" cy="464356"/>
            </a:xfrm>
            <a:prstGeom prst="roundRect">
              <a:avLst/>
            </a:prstGeom>
            <a:solidFill>
              <a:srgbClr val="E8DF1C">
                <a:alpha val="20000"/>
              </a:srgbClr>
            </a:solidFill>
            <a:ln>
              <a:solidFill>
                <a:srgbClr val="E8DF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C96873-C9B2-DD92-AFB7-1FB698C45797}"/>
                </a:ext>
              </a:extLst>
            </p:cNvPr>
            <p:cNvSpPr/>
            <p:nvPr/>
          </p:nvSpPr>
          <p:spPr>
            <a:xfrm rot="5400000">
              <a:off x="3597954" y="1453838"/>
              <a:ext cx="859530" cy="388017"/>
            </a:xfrm>
            <a:prstGeom prst="roundRect">
              <a:avLst/>
            </a:prstGeom>
            <a:solidFill>
              <a:srgbClr val="E377C2">
                <a:alpha val="18824"/>
              </a:srgbClr>
            </a:solidFill>
            <a:ln>
              <a:solidFill>
                <a:srgbClr val="E377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55AAAEB-F7EF-41AA-924D-C5333DB868F4}"/>
                </a:ext>
              </a:extLst>
            </p:cNvPr>
            <p:cNvSpPr/>
            <p:nvPr/>
          </p:nvSpPr>
          <p:spPr>
            <a:xfrm rot="5400000">
              <a:off x="4199218" y="1454919"/>
              <a:ext cx="815186" cy="430199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071709D-D85D-BF97-CDAB-849E7CE5F9C8}"/>
                </a:ext>
              </a:extLst>
            </p:cNvPr>
            <p:cNvSpPr/>
            <p:nvPr/>
          </p:nvSpPr>
          <p:spPr>
            <a:xfrm rot="5400000">
              <a:off x="4238167" y="2208320"/>
              <a:ext cx="1631846" cy="464357"/>
            </a:xfrm>
            <a:prstGeom prst="roundRect">
              <a:avLst/>
            </a:prstGeom>
            <a:solidFill>
              <a:srgbClr val="AEC7E8">
                <a:alpha val="21176"/>
              </a:srgbClr>
            </a:solidFill>
            <a:ln>
              <a:solidFill>
                <a:srgbClr val="AEC7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A87D241-BA34-73CE-08C6-0D27A247DA98}"/>
                </a:ext>
              </a:extLst>
            </p:cNvPr>
            <p:cNvSpPr/>
            <p:nvPr/>
          </p:nvSpPr>
          <p:spPr>
            <a:xfrm rot="5400000">
              <a:off x="4960897" y="2199634"/>
              <a:ext cx="1683380" cy="430201"/>
            </a:xfrm>
            <a:prstGeom prst="roundRect">
              <a:avLst/>
            </a:prstGeom>
            <a:solidFill>
              <a:srgbClr val="92D050">
                <a:alpha val="18824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8BD69D5-C5E1-F8F0-2064-A6834FD4CF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9596" y="4898595"/>
            <a:ext cx="3569470" cy="783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8B7686-E84C-BCA8-14FB-0FE9B78D85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2812"/>
          <a:stretch/>
        </p:blipFill>
        <p:spPr>
          <a:xfrm>
            <a:off x="3580512" y="5361544"/>
            <a:ext cx="2411026" cy="14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66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newcommand{\ddwt}{\frac{\mathrm{d}^2}{\mathrm{d}t^2}}&#10;&#10;\begin{document}&#10;&#10;$\hdots$&#10;&#10;\end{document}"/>
  <p:tag name="IGUANATEXSIZE" val="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newcommand{\dwt}{\frac{\mathrm{d}}{\mathrm{d}t}}&#10;\begin{document}&#10;&#10;$\vdots$&#10;\end{document}"/>
  <p:tag name="IGUANATEXSIZE" val="18"/>
</p:tagLst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DESY-PPT-Master_05_2025</Template>
  <TotalTime>0</TotalTime>
  <Words>1716</Words>
  <Application>Microsoft Office PowerPoint</Application>
  <PresentationFormat>Widescreen</PresentationFormat>
  <Paragraphs>206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DesySans Office Cn Regular</vt:lpstr>
      <vt:lpstr>Arial</vt:lpstr>
      <vt:lpstr>Wingdings 3</vt:lpstr>
      <vt:lpstr>Calibri</vt:lpstr>
      <vt:lpstr>DesySans Office Cn Heavy</vt:lpstr>
      <vt:lpstr>Times New Roman</vt:lpstr>
      <vt:lpstr>DesySans Office</vt:lpstr>
      <vt:lpstr>DesySans Office Cn Medium</vt:lpstr>
      <vt:lpstr>Symbol</vt:lpstr>
      <vt:lpstr>DesySans Office Cn Bold</vt:lpstr>
      <vt:lpstr>DESY Master</vt:lpstr>
      <vt:lpstr>Report from the Workshop on  Higher Order Modes in Superconducting Cavities (HOMSC2025)   Hamburg, 6 – 8 Oct. 2025</vt:lpstr>
      <vt:lpstr>Overview</vt:lpstr>
      <vt:lpstr>Overview</vt:lpstr>
      <vt:lpstr>Workshop Programm: 4 Working Groups</vt:lpstr>
      <vt:lpstr>Overview of SRF Facilities</vt:lpstr>
      <vt:lpstr>PowerPoint Presentation</vt:lpstr>
      <vt:lpstr>WG1: HOM Damping Requirements             for Future Facilities (2)</vt:lpstr>
      <vt:lpstr>WG2: Numerical Simulations for SRF Cavities (1)</vt:lpstr>
      <vt:lpstr>WG2: Numerical Simulations for SRF Cavities (2)</vt:lpstr>
      <vt:lpstr>WG3: Design of SRF Cavities             and HOM Damping Schemes (1)</vt:lpstr>
      <vt:lpstr>WG3: Design of SRF Cavities             and HOM Damping Schemes (2)</vt:lpstr>
      <vt:lpstr>WG3: Design of SRF Cavities             and HOM Damping Schemes (3)</vt:lpstr>
      <vt:lpstr>WG4: Operation of SRF Facilities (1)</vt:lpstr>
      <vt:lpstr>WG4: Operation of SRF Facilities (2)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Headline.</dc:title>
  <dc:creator>Baboi, Nicoleta-Ionela</dc:creator>
  <cp:lastModifiedBy>Baboi, Nicoleta-Ionela</cp:lastModifiedBy>
  <cp:revision>100</cp:revision>
  <dcterms:created xsi:type="dcterms:W3CDTF">2025-09-29T08:56:48Z</dcterms:created>
  <dcterms:modified xsi:type="dcterms:W3CDTF">2025-12-11T11:17:06Z</dcterms:modified>
</cp:coreProperties>
</file>