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78" r:id="rId4"/>
    <p:sldId id="280" r:id="rId5"/>
    <p:sldId id="286" r:id="rId6"/>
    <p:sldId id="282" r:id="rId7"/>
    <p:sldId id="289" r:id="rId8"/>
    <p:sldId id="258" r:id="rId9"/>
    <p:sldId id="273" r:id="rId10"/>
    <p:sldId id="276" r:id="rId11"/>
    <p:sldId id="262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41E8D1F-CCA3-4273-9FB9-E217FC082ED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35B1D5B-0609-4548-B4A8-C439E159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14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8D1F-CCA3-4273-9FB9-E217FC082ED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1D5B-0609-4548-B4A8-C439E159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1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8D1F-CCA3-4273-9FB9-E217FC082ED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1D5B-0609-4548-B4A8-C439E159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1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8D1F-CCA3-4273-9FB9-E217FC082ED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1D5B-0609-4548-B4A8-C439E159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0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8D1F-CCA3-4273-9FB9-E217FC082ED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1D5B-0609-4548-B4A8-C439E159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8D1F-CCA3-4273-9FB9-E217FC082ED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1D5B-0609-4548-B4A8-C439E159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5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8D1F-CCA3-4273-9FB9-E217FC082ED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1D5B-0609-4548-B4A8-C439E159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05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8D1F-CCA3-4273-9FB9-E217FC082ED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1D5B-0609-4548-B4A8-C439E15936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20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8D1F-CCA3-4273-9FB9-E217FC082ED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1D5B-0609-4548-B4A8-C439E159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8D1F-CCA3-4273-9FB9-E217FC082ED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1D5B-0609-4548-B4A8-C439E159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0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8D1F-CCA3-4273-9FB9-E217FC082ED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1D5B-0609-4548-B4A8-C439E159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9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8D1F-CCA3-4273-9FB9-E217FC082ED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1D5B-0609-4548-B4A8-C439E159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8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8D1F-CCA3-4273-9FB9-E217FC082ED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1D5B-0609-4548-B4A8-C439E159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6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8D1F-CCA3-4273-9FB9-E217FC082ED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1D5B-0609-4548-B4A8-C439E159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8D1F-CCA3-4273-9FB9-E217FC082ED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1D5B-0609-4548-B4A8-C439E159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8D1F-CCA3-4273-9FB9-E217FC082ED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1D5B-0609-4548-B4A8-C439E159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9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8D1F-CCA3-4273-9FB9-E217FC082ED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1D5B-0609-4548-B4A8-C439E159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3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1E8D1F-CCA3-4273-9FB9-E217FC082ED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5B1D5B-0609-4548-B4A8-C439E159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61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3270-5538-A0EA-FF4E-4DFFE75BB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4420"/>
            <a:ext cx="4659086" cy="1065666"/>
          </a:xfrm>
        </p:spPr>
        <p:txBody>
          <a:bodyPr/>
          <a:lstStyle/>
          <a:p>
            <a:r>
              <a:rPr lang="en-US" dirty="0"/>
              <a:t>Test Beam 2025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138C36-71F2-1308-081D-888994EAA4AF}"/>
              </a:ext>
            </a:extLst>
          </p:cNvPr>
          <p:cNvSpPr txBox="1">
            <a:spLocks/>
          </p:cNvSpPr>
          <p:nvPr/>
        </p:nvSpPr>
        <p:spPr>
          <a:xfrm>
            <a:off x="1856014" y="1785258"/>
            <a:ext cx="8235043" cy="379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Gap Analysis</a:t>
            </a:r>
          </a:p>
          <a:p>
            <a:endParaRPr lang="en-US" dirty="0"/>
          </a:p>
          <a:p>
            <a:endParaRPr lang="en-US" sz="4400" dirty="0"/>
          </a:p>
          <a:p>
            <a:r>
              <a:rPr lang="en-US" sz="4400" dirty="0"/>
              <a:t>8 </a:t>
            </a:r>
            <a:r>
              <a:rPr lang="en-US" sz="4400" dirty="0" err="1"/>
              <a:t>Decembe</a:t>
            </a:r>
            <a:r>
              <a:rPr lang="en-US" sz="4400" dirty="0"/>
              <a:t> 2025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Ben Talmor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14054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03F52-35B4-52BE-9E46-62E076E26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FBA77-B967-17D3-3CBD-515435F3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0"/>
            <a:ext cx="10515600" cy="1325563"/>
          </a:xfrm>
        </p:spPr>
        <p:txBody>
          <a:bodyPr/>
          <a:lstStyle/>
          <a:p>
            <a:r>
              <a:rPr lang="en-US" u="sng" dirty="0"/>
              <a:t>Energy lost around the gap</a:t>
            </a:r>
          </a:p>
        </p:txBody>
      </p:sp>
      <p:pic>
        <p:nvPicPr>
          <p:cNvPr id="6" name="Picture 5" descr="A graph of energy and a line graph&#10;&#10;AI-generated content may be incorrect.">
            <a:extLst>
              <a:ext uri="{FF2B5EF4-FFF2-40B4-BE49-F238E27FC236}">
                <a16:creationId xmlns:a16="http://schemas.microsoft.com/office/drawing/2014/main" id="{768728BC-BA51-E43C-5759-8E7678AAE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711" y="1325563"/>
            <a:ext cx="6924675" cy="53402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492822-F14A-BFCB-299E-0FE7996DB857}"/>
                  </a:ext>
                </a:extLst>
              </p:cNvPr>
              <p:cNvSpPr txBox="1"/>
              <p:nvPr/>
            </p:nvSpPr>
            <p:spPr>
              <a:xfrm>
                <a:off x="5632450" y="2971800"/>
                <a:ext cx="20165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492822-F14A-BFCB-299E-0FE7996DB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450" y="2971800"/>
                <a:ext cx="2016578" cy="276999"/>
              </a:xfrm>
              <a:prstGeom prst="rect">
                <a:avLst/>
              </a:prstGeom>
              <a:blipFill>
                <a:blip r:embed="rId3"/>
                <a:stretch>
                  <a:fillRect l="-3625" r="-27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black text with a plus and a plus&#10;&#10;AI-generated content may be incorrect.">
            <a:extLst>
              <a:ext uri="{FF2B5EF4-FFF2-40B4-BE49-F238E27FC236}">
                <a16:creationId xmlns:a16="http://schemas.microsoft.com/office/drawing/2014/main" id="{A5F15F83-B292-3FD1-3BAB-564867388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4" y="1687881"/>
            <a:ext cx="4671786" cy="913594"/>
          </a:xfrm>
          <a:prstGeom prst="rect">
            <a:avLst/>
          </a:prstGeom>
        </p:spPr>
      </p:pic>
      <p:pic>
        <p:nvPicPr>
          <p:cNvPr id="18" name="Picture 1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FBDFBA0-F17A-078A-7196-11B8E2E1C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48" y="2971800"/>
            <a:ext cx="1876687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5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6AB7-9033-DC36-8F19-1CA393A7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Overlook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29482-48E9-6B09-5252-7BB8F4C5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7"/>
            <a:ext cx="10014857" cy="33437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Apply pad correction to data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Check the drop in </a:t>
            </a:r>
            <a:r>
              <a:rPr lang="en-US" sz="3200"/>
              <a:t>energy for various runs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619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CD9A-E044-3120-2ED0-1BCE97B5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85" y="261378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5723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D5FD-03B1-43C0-5290-DFB35C704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77293"/>
            <a:ext cx="11734801" cy="1961135"/>
          </a:xfrm>
        </p:spPr>
        <p:txBody>
          <a:bodyPr>
            <a:normAutofit/>
          </a:bodyPr>
          <a:lstStyle/>
          <a:p>
            <a:r>
              <a:rPr lang="en-US" sz="2800" dirty="0"/>
              <a:t>Relation between X position and energy measurement in Gap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Correct the energy loss to determine the full deposited energy of the particle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7E6FD7-62B7-24AD-5BD9-613A92F50E71}"/>
              </a:ext>
            </a:extLst>
          </p:cNvPr>
          <p:cNvSpPr txBox="1">
            <a:spLocks/>
          </p:cNvSpPr>
          <p:nvPr/>
        </p:nvSpPr>
        <p:spPr>
          <a:xfrm>
            <a:off x="185056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D045078-F7F3-9B63-8281-3FB68FFAEF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4656" y="4578112"/>
                <a:ext cx="10515600" cy="18303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Channel size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Distance between channels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Gap size (Distance between towers) – 2 [mm]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D045078-F7F3-9B63-8281-3FB68FFAE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56" y="4578112"/>
                <a:ext cx="10515600" cy="1830398"/>
              </a:xfrm>
              <a:prstGeom prst="rect">
                <a:avLst/>
              </a:prstGeom>
              <a:blipFill>
                <a:blip r:embed="rId2"/>
                <a:stretch>
                  <a:fillRect l="-1043" t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760AC0FF-A4F9-8208-9546-05654F848658}"/>
              </a:ext>
            </a:extLst>
          </p:cNvPr>
          <p:cNvSpPr txBox="1">
            <a:spLocks/>
          </p:cNvSpPr>
          <p:nvPr/>
        </p:nvSpPr>
        <p:spPr>
          <a:xfrm>
            <a:off x="274068" y="3611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11293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637B3-4F13-3765-A4CF-0F82028B3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/>
              <a:t>Contents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9EABB-50C0-1005-ED1F-644123F80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91390"/>
          </a:xfrm>
        </p:spPr>
        <p:txBody>
          <a:bodyPr>
            <a:normAutofit/>
          </a:bodyPr>
          <a:lstStyle/>
          <a:p>
            <a:r>
              <a:rPr lang="en-US" sz="3200" dirty="0"/>
              <a:t>Telescope and Dead Channels Reconstruction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Gap Data Loss</a:t>
            </a:r>
          </a:p>
        </p:txBody>
      </p:sp>
    </p:spTree>
    <p:extLst>
      <p:ext uri="{BB962C8B-B14F-4D97-AF65-F5344CB8AC3E}">
        <p14:creationId xmlns:p14="http://schemas.microsoft.com/office/powerpoint/2010/main" val="101797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6BED5-2182-6EB1-1D23-A6880E37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12" y="78618"/>
            <a:ext cx="10131425" cy="1456267"/>
          </a:xfrm>
        </p:spPr>
        <p:txBody>
          <a:bodyPr/>
          <a:lstStyle/>
          <a:p>
            <a:r>
              <a:rPr lang="en-US" u="sng" dirty="0"/>
              <a:t>Dead Channel reconstruction</a:t>
            </a:r>
          </a:p>
        </p:txBody>
      </p:sp>
      <p:pic>
        <p:nvPicPr>
          <p:cNvPr id="4" name="Picture 3" descr="A graph of a number of hits&#10;&#10;AI-generated content may be incorrect.">
            <a:extLst>
              <a:ext uri="{FF2B5EF4-FFF2-40B4-BE49-F238E27FC236}">
                <a16:creationId xmlns:a16="http://schemas.microsoft.com/office/drawing/2014/main" id="{0764D3B3-CDE1-E7A6-9750-865461641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687" y="1461768"/>
            <a:ext cx="6453476" cy="49686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551076-0EC6-3C6F-9A0B-065CDD90680D}"/>
              </a:ext>
            </a:extLst>
          </p:cNvPr>
          <p:cNvSpPr/>
          <p:nvPr/>
        </p:nvSpPr>
        <p:spPr>
          <a:xfrm>
            <a:off x="6520543" y="3755571"/>
            <a:ext cx="326571" cy="381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BD569-D787-5EEA-EC9C-6DF8D2CD08C3}"/>
              </a:ext>
            </a:extLst>
          </p:cNvPr>
          <p:cNvSpPr txBox="1"/>
          <p:nvPr/>
        </p:nvSpPr>
        <p:spPr>
          <a:xfrm>
            <a:off x="469837" y="2478298"/>
            <a:ext cx="37160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Run 1093 (8 XO)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Plane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Channel (5,5) = 105</a:t>
            </a:r>
          </a:p>
        </p:txBody>
      </p:sp>
    </p:spTree>
    <p:extLst>
      <p:ext uri="{BB962C8B-B14F-4D97-AF65-F5344CB8AC3E}">
        <p14:creationId xmlns:p14="http://schemas.microsoft.com/office/powerpoint/2010/main" val="28858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8196-5DC0-C656-7D93-51CC5D20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97" y="306061"/>
            <a:ext cx="10131425" cy="1456267"/>
          </a:xfrm>
        </p:spPr>
        <p:txBody>
          <a:bodyPr/>
          <a:lstStyle/>
          <a:p>
            <a:r>
              <a:rPr lang="en-US" u="sng" dirty="0"/>
              <a:t>Energy deposition histogram </a:t>
            </a:r>
            <a:br>
              <a:rPr lang="en-US" u="sng" dirty="0"/>
            </a:br>
            <a:r>
              <a:rPr lang="en-US" u="sng" dirty="0"/>
              <a:t>plane 4, channel 105</a:t>
            </a:r>
          </a:p>
        </p:txBody>
      </p:sp>
      <p:pic>
        <p:nvPicPr>
          <p:cNvPr id="4" name="Picture 3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C7D9B189-096D-312D-906E-85BED64CD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68" y="1762328"/>
            <a:ext cx="5457006" cy="4159024"/>
          </a:xfrm>
          <a:prstGeom prst="rect">
            <a:avLst/>
          </a:prstGeom>
        </p:spPr>
      </p:pic>
      <p:pic>
        <p:nvPicPr>
          <p:cNvPr id="8" name="Picture 7" descr="A graph of energy and energy&#10;&#10;AI-generated content may be incorrect.">
            <a:extLst>
              <a:ext uri="{FF2B5EF4-FFF2-40B4-BE49-F238E27FC236}">
                <a16:creationId xmlns:a16="http://schemas.microsoft.com/office/drawing/2014/main" id="{CC6350BD-02F8-01B0-D730-938F70BC5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312" y="1762328"/>
            <a:ext cx="5210206" cy="4159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FA2175-8670-7FD3-A1BD-99C62BECD119}"/>
              </a:ext>
            </a:extLst>
          </p:cNvPr>
          <p:cNvSpPr txBox="1"/>
          <p:nvPr/>
        </p:nvSpPr>
        <p:spPr>
          <a:xfrm>
            <a:off x="8142514" y="6172200"/>
            <a:ext cx="132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 Scale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1B11B0-EF0E-A9DD-F9EC-D5257918D48A}"/>
              </a:ext>
            </a:extLst>
          </p:cNvPr>
          <p:cNvSpPr txBox="1"/>
          <p:nvPr/>
        </p:nvSpPr>
        <p:spPr>
          <a:xfrm>
            <a:off x="2797632" y="6183085"/>
            <a:ext cx="1788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normal Scale</a:t>
            </a:r>
          </a:p>
        </p:txBody>
      </p:sp>
    </p:spTree>
    <p:extLst>
      <p:ext uri="{BB962C8B-B14F-4D97-AF65-F5344CB8AC3E}">
        <p14:creationId xmlns:p14="http://schemas.microsoft.com/office/powerpoint/2010/main" val="23917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79059-78B7-9212-0FA6-708034A3D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2C3-8661-6BD5-B1CB-0DC11394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0" y="233536"/>
            <a:ext cx="10131425" cy="1456267"/>
          </a:xfrm>
        </p:spPr>
        <p:txBody>
          <a:bodyPr/>
          <a:lstStyle/>
          <a:p>
            <a:r>
              <a:rPr lang="en-US" u="sng" dirty="0"/>
              <a:t>Origin – reconstructed </a:t>
            </a:r>
            <a:r>
              <a:rPr lang="en-US" u="sng" dirty="0" err="1"/>
              <a:t>histo</a:t>
            </a:r>
            <a:endParaRPr lang="en-US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714CE0-8661-8E00-0F32-2CF19B875AF2}"/>
              </a:ext>
            </a:extLst>
          </p:cNvPr>
          <p:cNvSpPr txBox="1"/>
          <p:nvPr/>
        </p:nvSpPr>
        <p:spPr>
          <a:xfrm>
            <a:off x="1836594" y="6097170"/>
            <a:ext cx="141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 Scale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635A90-BD96-D128-2540-89022C4FBC9D}"/>
              </a:ext>
            </a:extLst>
          </p:cNvPr>
          <p:cNvSpPr txBox="1"/>
          <p:nvPr/>
        </p:nvSpPr>
        <p:spPr>
          <a:xfrm>
            <a:off x="8255623" y="6011255"/>
            <a:ext cx="104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Scale</a:t>
            </a:r>
          </a:p>
        </p:txBody>
      </p:sp>
      <p:pic>
        <p:nvPicPr>
          <p:cNvPr id="14" name="Picture 13" descr="A graph with numbers and a blue square&#10;&#10;AI-generated content may be incorrect.">
            <a:extLst>
              <a:ext uri="{FF2B5EF4-FFF2-40B4-BE49-F238E27FC236}">
                <a16:creationId xmlns:a16="http://schemas.microsoft.com/office/drawing/2014/main" id="{C3906478-70D6-E573-38BA-6A4C89A52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6" y="1524200"/>
            <a:ext cx="5686425" cy="4333875"/>
          </a:xfrm>
          <a:prstGeom prst="rect">
            <a:avLst/>
          </a:prstGeom>
        </p:spPr>
      </p:pic>
      <p:pic>
        <p:nvPicPr>
          <p:cNvPr id="16" name="Picture 15" descr="A graph of a graph&#10;&#10;AI-generated content may be incorrect.">
            <a:extLst>
              <a:ext uri="{FF2B5EF4-FFF2-40B4-BE49-F238E27FC236}">
                <a16:creationId xmlns:a16="http://schemas.microsoft.com/office/drawing/2014/main" id="{7E9603A3-8BB9-6C77-071E-5A2DE0344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946" y="1524199"/>
            <a:ext cx="54292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3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F334-C613-1621-E029-D9C39E39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Roni’s results run 1340 11 layers of XO</a:t>
            </a:r>
          </a:p>
        </p:txBody>
      </p:sp>
      <p:pic>
        <p:nvPicPr>
          <p:cNvPr id="7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EBDE67E9-2095-697A-EAE3-939060AC1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" y="2663976"/>
            <a:ext cx="3135126" cy="2471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AEBFA6-799A-2068-2587-59025867B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37" y="2663976"/>
            <a:ext cx="3135126" cy="2471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95743A-C870-04E7-8853-F376967E4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00" y="2663976"/>
            <a:ext cx="3135126" cy="24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7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57A83-BC4F-F926-9842-0A98E502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57" y="53592"/>
            <a:ext cx="10515600" cy="1325563"/>
          </a:xfrm>
        </p:spPr>
        <p:txBody>
          <a:bodyPr/>
          <a:lstStyle/>
          <a:p>
            <a:r>
              <a:rPr lang="en-US" u="sng" dirty="0"/>
              <a:t>Run 1081 8 layers of XO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610D8-0785-9089-0FFC-76F0980BCC84}"/>
              </a:ext>
            </a:extLst>
          </p:cNvPr>
          <p:cNvSpPr txBox="1"/>
          <p:nvPr/>
        </p:nvSpPr>
        <p:spPr>
          <a:xfrm>
            <a:off x="6444343" y="60207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Average shower energy for telescope</a:t>
            </a:r>
          </a:p>
        </p:txBody>
      </p:sp>
      <p:pic>
        <p:nvPicPr>
          <p:cNvPr id="9" name="Picture 8" descr="A graph of a graph of a number of dots&#10;&#10;AI-generated content may be incorrect.">
            <a:extLst>
              <a:ext uri="{FF2B5EF4-FFF2-40B4-BE49-F238E27FC236}">
                <a16:creationId xmlns:a16="http://schemas.microsoft.com/office/drawing/2014/main" id="{6B02AEAF-19BE-A4E5-4291-1B1AF79BD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639" y="1379155"/>
            <a:ext cx="5391150" cy="4476750"/>
          </a:xfrm>
          <a:prstGeom prst="rect">
            <a:avLst/>
          </a:prstGeom>
        </p:spPr>
      </p:pic>
      <p:pic>
        <p:nvPicPr>
          <p:cNvPr id="11" name="Picture 10" descr="A graph of a number of hits&#10;&#10;AI-generated content may be incorrect.">
            <a:extLst>
              <a:ext uri="{FF2B5EF4-FFF2-40B4-BE49-F238E27FC236}">
                <a16:creationId xmlns:a16="http://schemas.microsoft.com/office/drawing/2014/main" id="{DF0E8FB2-9AC2-3D3D-226F-6710E052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7" y="1393514"/>
            <a:ext cx="5722007" cy="4476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CABB76-659E-868C-E51F-8DD7A19BECDA}"/>
              </a:ext>
            </a:extLst>
          </p:cNvPr>
          <p:cNvSpPr txBox="1"/>
          <p:nvPr/>
        </p:nvSpPr>
        <p:spPr>
          <a:xfrm>
            <a:off x="424543" y="602071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Amount of hits per pad in the first plane</a:t>
            </a:r>
          </a:p>
        </p:txBody>
      </p:sp>
    </p:spTree>
    <p:extLst>
      <p:ext uri="{BB962C8B-B14F-4D97-AF65-F5344CB8AC3E}">
        <p14:creationId xmlns:p14="http://schemas.microsoft.com/office/powerpoint/2010/main" val="424163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ACDB3-3D48-BE87-B94C-332D64C75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9099-F802-E940-FBC9-F11D67AC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256090"/>
            <a:ext cx="10515600" cy="1325563"/>
          </a:xfrm>
        </p:spPr>
        <p:txBody>
          <a:bodyPr/>
          <a:lstStyle/>
          <a:p>
            <a:r>
              <a:rPr lang="en-US" u="sng" dirty="0"/>
              <a:t>Dead channels run 1081</a:t>
            </a:r>
          </a:p>
        </p:txBody>
      </p:sp>
      <p:pic>
        <p:nvPicPr>
          <p:cNvPr id="6" name="Picture 5" descr="A blue grid with red dots&#10;&#10;AI-generated content may be incorrect.">
            <a:extLst>
              <a:ext uri="{FF2B5EF4-FFF2-40B4-BE49-F238E27FC236}">
                <a16:creationId xmlns:a16="http://schemas.microsoft.com/office/drawing/2014/main" id="{F308B8DC-5AAC-EF0B-1AE6-B66CC4AFD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4" y="1713725"/>
            <a:ext cx="10210800" cy="488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6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585</TotalTime>
  <Words>167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Wingdings</vt:lpstr>
      <vt:lpstr>Celestial</vt:lpstr>
      <vt:lpstr>Test Beam 2025</vt:lpstr>
      <vt:lpstr>PowerPoint Presentation</vt:lpstr>
      <vt:lpstr>Contents</vt:lpstr>
      <vt:lpstr>Dead Channel reconstruction</vt:lpstr>
      <vt:lpstr>Energy deposition histogram  plane 4, channel 105</vt:lpstr>
      <vt:lpstr>Origin – reconstructed histo</vt:lpstr>
      <vt:lpstr>Roni’s results run 1340 11 layers of XO</vt:lpstr>
      <vt:lpstr>Run 1081 8 layers of XO</vt:lpstr>
      <vt:lpstr>Dead channels run 1081</vt:lpstr>
      <vt:lpstr>Energy lost around the gap</vt:lpstr>
      <vt:lpstr>Overlook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 TALMOR</dc:creator>
  <cp:lastModifiedBy>BEN TALMOR</cp:lastModifiedBy>
  <cp:revision>30</cp:revision>
  <dcterms:created xsi:type="dcterms:W3CDTF">2025-09-17T07:38:53Z</dcterms:created>
  <dcterms:modified xsi:type="dcterms:W3CDTF">2025-12-08T14:06:00Z</dcterms:modified>
</cp:coreProperties>
</file>