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4F30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31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0322" name="Rectangle 82"/>
          <p:cNvSpPr>
            <a:spLocks noChangeArrowheads="1"/>
          </p:cNvSpPr>
          <p:nvPr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827463"/>
            <a:ext cx="7258050" cy="1704975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 anchor="ctr" anchorCtr="1"/>
          <a:lstStyle>
            <a:lvl1pPr marL="0" indent="0" algn="ctr">
              <a:defRPr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Thomas Tschentscher</a:t>
            </a:r>
          </a:p>
          <a:p>
            <a:pPr lvl="0"/>
            <a:r>
              <a:rPr lang="en-GB" noProof="0" smtClean="0"/>
              <a:t>conference, location, date</a:t>
            </a:r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89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/>
        <p:txBody>
          <a:bodyPr/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ltGray"/>
        <p:txBody>
          <a:bodyPr/>
          <a:lstStyle>
            <a:lvl1pPr>
              <a:defRPr/>
            </a:lvl1pPr>
          </a:lstStyle>
          <a:p>
            <a:fld id="{F4FDF152-CCDD-45D2-A883-C8FA0039B151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33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000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pPr algn="ctr" fontAlgn="base">
              <a:spcAft>
                <a:spcPct val="0"/>
              </a:spcAft>
            </a:pPr>
            <a:fld id="{B6FDC833-1C4A-45EC-94C3-6462BED2F35D}" type="slidenum">
              <a:rPr lang="en-GB" b="1">
                <a:solidFill>
                  <a:srgbClr val="FFFFFF"/>
                </a:solidFill>
              </a:rPr>
              <a:pPr algn="ctr" fontAlgn="base">
                <a:spcAft>
                  <a:spcPct val="0"/>
                </a:spcAft>
              </a:pPr>
              <a:t>‹#›</a:t>
            </a:fld>
            <a:endParaRPr lang="en-GB" b="1">
              <a:solidFill>
                <a:srgbClr val="FFFFFF"/>
              </a:solidFill>
            </a:endParaRP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5786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61748"/>
              </a:solidFill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FFFFFF"/>
                </a:solidFill>
              </a:rPr>
              <a:t> </a:t>
            </a:r>
            <a:endParaRPr lang="en-GB" sz="1000" dirty="0">
              <a:solidFill>
                <a:srgbClr val="FFFFFF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374650" y="1347788"/>
            <a:ext cx="8501063" cy="523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err="1" smtClean="0"/>
              <a:t>Fith</a:t>
            </a:r>
            <a:r>
              <a:rPr lang="en-GB" dirty="0" smtClean="0"/>
              <a:t> level</a:t>
            </a:r>
          </a:p>
        </p:txBody>
      </p:sp>
      <p:sp>
        <p:nvSpPr>
          <p:cNvPr id="11" name="Text Box 123"/>
          <p:cNvSpPr txBox="1">
            <a:spLocks noChangeArrowheads="1"/>
          </p:cNvSpPr>
          <p:nvPr userDrawn="1"/>
        </p:nvSpPr>
        <p:spPr bwMode="auto">
          <a:xfrm>
            <a:off x="57468" y="6568440"/>
            <a:ext cx="4819332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fontAlgn="base" hangingPunct="0">
              <a:spcAft>
                <a:spcPct val="0"/>
              </a:spcAft>
            </a:pPr>
            <a:r>
              <a:rPr lang="en-US" sz="800" dirty="0">
                <a:solidFill>
                  <a:srgbClr val="261748"/>
                </a:solidFill>
              </a:rPr>
              <a:t>Thomas </a:t>
            </a:r>
            <a:r>
              <a:rPr lang="en-US" sz="800" dirty="0" err="1">
                <a:solidFill>
                  <a:srgbClr val="261748"/>
                </a:solidFill>
              </a:rPr>
              <a:t>Tschentscher</a:t>
            </a:r>
            <a:r>
              <a:rPr lang="en-US" sz="800" dirty="0">
                <a:solidFill>
                  <a:srgbClr val="261748"/>
                </a:solidFill>
              </a:rPr>
              <a:t>, European XFEL, </a:t>
            </a:r>
          </a:p>
          <a:p>
            <a:pPr eaLnBrk="0" fontAlgn="base" hangingPunct="0">
              <a:spcAft>
                <a:spcPct val="0"/>
              </a:spcAft>
            </a:pPr>
            <a:r>
              <a:rPr lang="en-US" sz="800" dirty="0" smtClean="0">
                <a:solidFill>
                  <a:srgbClr val="261748"/>
                </a:solidFill>
              </a:rPr>
              <a:t>Hamburg, 13/11/2011</a:t>
            </a:r>
            <a:endParaRPr lang="en-GB" sz="800" dirty="0">
              <a:solidFill>
                <a:srgbClr val="2617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96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defRPr b="1">
          <a:solidFill>
            <a:schemeClr val="tx2"/>
          </a:solidFill>
          <a:latin typeface="+mn-lt"/>
          <a:ea typeface="+mn-ea"/>
          <a:cs typeface="+mn-cs"/>
        </a:defRPr>
      </a:lvl1pPr>
      <a:lvl2pPr marL="492125" indent="-220663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n"/>
        <a:defRPr>
          <a:solidFill>
            <a:schemeClr val="hlink"/>
          </a:solidFill>
          <a:latin typeface="+mn-lt"/>
          <a:ea typeface="+mn-ea"/>
        </a:defRPr>
      </a:lvl2pPr>
      <a:lvl3pPr marL="727075" indent="-233363" algn="l" rtl="0" fontAlgn="base">
        <a:spcBef>
          <a:spcPct val="20000"/>
        </a:spcBef>
        <a:spcAft>
          <a:spcPct val="0"/>
        </a:spcAft>
        <a:buClr>
          <a:srgbClr val="FF3300"/>
        </a:buClr>
        <a:buSzPct val="60000"/>
        <a:buFont typeface="Wingdings" pitchFamily="2" charset="2"/>
        <a:buChar char="è"/>
        <a:defRPr sz="1600" b="1">
          <a:solidFill>
            <a:srgbClr val="FF3300"/>
          </a:solidFill>
          <a:latin typeface="+mn-lt"/>
          <a:ea typeface="+mn-ea"/>
        </a:defRPr>
      </a:lvl3pPr>
      <a:lvl4pPr marL="927100" indent="-198438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100F2E"/>
          </a:solidFill>
          <a:latin typeface="+mn-lt"/>
          <a:ea typeface="+mn-ea"/>
        </a:defRPr>
      </a:lvl4pPr>
      <a:lvl5pPr marL="11525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5pPr>
      <a:lvl6pPr marL="16097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6pPr>
      <a:lvl7pPr marL="20669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7pPr>
      <a:lvl8pPr marL="25241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8pPr>
      <a:lvl9pPr marL="29813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77500" y="776736"/>
            <a:ext cx="9330019" cy="4488018"/>
            <a:chOff x="-77500" y="836712"/>
            <a:chExt cx="9330019" cy="4080016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073" r="-154"/>
            <a:stretch/>
          </p:blipFill>
          <p:spPr bwMode="auto">
            <a:xfrm rot="16200000">
              <a:off x="2547502" y="-1788290"/>
              <a:ext cx="4080016" cy="93300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841" name="Group 840"/>
            <p:cNvGrpSpPr/>
            <p:nvPr/>
          </p:nvGrpSpPr>
          <p:grpSpPr>
            <a:xfrm>
              <a:off x="971599" y="1640648"/>
              <a:ext cx="7613847" cy="2607879"/>
              <a:chOff x="971600" y="2435847"/>
              <a:chExt cx="7493474" cy="2607879"/>
            </a:xfrm>
          </p:grpSpPr>
          <p:grpSp>
            <p:nvGrpSpPr>
              <p:cNvPr id="842" name="Group 841"/>
              <p:cNvGrpSpPr/>
              <p:nvPr/>
            </p:nvGrpSpPr>
            <p:grpSpPr>
              <a:xfrm>
                <a:off x="971600" y="2437570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630" name="Group 1629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707" name="Group 170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20" name="Rectangle 171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1" name="Rectangle 172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2" name="Rectangle 172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3" name="Rectangle 172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4" name="Rectangle 172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708" name="Group 170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15" name="Rectangle 171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6" name="Rectangle 171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7" name="Rectangle 171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8" name="Rectangle 171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9" name="Rectangle 171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709" name="Group 170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10" name="Rectangle 170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1" name="Rectangle 171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2" name="Rectangle 171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3" name="Rectangle 171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4" name="Rectangle 171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31" name="Group 1630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89" name="Group 168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02" name="Rectangle 170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3" name="Rectangle 170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4" name="Rectangle 170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5" name="Rectangle 170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6" name="Rectangle 170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90" name="Group 168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97" name="Rectangle 169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8" name="Rectangle 169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9" name="Rectangle 169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0" name="Rectangle 169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1" name="Rectangle 170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91" name="Group 169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92" name="Rectangle 169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3" name="Rectangle 169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4" name="Rectangle 169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5" name="Rectangle 169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6" name="Rectangle 169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32" name="Group 1631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71" name="Group 167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84" name="Rectangle 168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5" name="Rectangle 168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6" name="Rectangle 168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7" name="Rectangle 168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8" name="Rectangle 168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72" name="Group 167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79" name="Rectangle 167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0" name="Rectangle 167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1" name="Rectangle 168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2" name="Rectangle 168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3" name="Rectangle 168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73" name="Group 167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74" name="Rectangle 167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5" name="Rectangle 167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6" name="Rectangle 167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7" name="Rectangle 167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8" name="Rectangle 167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33" name="Group 1632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53" name="Group 165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66" name="Rectangle 166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7" name="Rectangle 166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8" name="Rectangle 166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9" name="Rectangle 166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0" name="Rectangle 166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54" name="Group 165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61" name="Rectangle 166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2" name="Rectangle 166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3" name="Rectangle 166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4" name="Rectangle 166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5" name="Rectangle 166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55" name="Group 165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56" name="Rectangle 165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7" name="Rectangle 165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8" name="Rectangle 165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9" name="Rectangle 165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0" name="Rectangle 165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34" name="Group 1633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35" name="Group 163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48" name="Rectangle 164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9" name="Rectangle 164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0" name="Rectangle 164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1" name="Rectangle 165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2" name="Rectangle 165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36" name="Group 163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43" name="Rectangle 164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4" name="Rectangle 164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5" name="Rectangle 164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6" name="Rectangle 164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7" name="Rectangle 164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37" name="Group 163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38" name="Rectangle 163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39" name="Rectangle 163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0" name="Rectangle 163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1" name="Rectangle 164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2" name="Rectangle 164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3" name="Group 842"/>
              <p:cNvGrpSpPr/>
              <p:nvPr/>
            </p:nvGrpSpPr>
            <p:grpSpPr>
              <a:xfrm>
                <a:off x="1845552" y="2438165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535" name="Group 1534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12" name="Group 161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25" name="Rectangle 162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6" name="Rectangle 162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7" name="Rectangle 162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8" name="Rectangle 162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9" name="Rectangle 162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13" name="Group 161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20" name="Rectangle 161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1" name="Rectangle 162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2" name="Rectangle 162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3" name="Rectangle 162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4" name="Rectangle 162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14" name="Group 161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15" name="Rectangle 161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6" name="Rectangle 161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7" name="Rectangle 161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8" name="Rectangle 161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9" name="Rectangle 161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36" name="Group 1535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94" name="Group 159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07" name="Rectangle 160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8" name="Rectangle 160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9" name="Rectangle 160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0" name="Rectangle 160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1" name="Rectangle 161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95" name="Group 159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02" name="Rectangle 160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3" name="Rectangle 160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4" name="Rectangle 160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5" name="Rectangle 160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6" name="Rectangle 160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96" name="Group 159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97" name="Rectangle 159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8" name="Rectangle 159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9" name="Rectangle 159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0" name="Rectangle 159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1" name="Rectangle 160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37" name="Group 1536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76" name="Group 157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89" name="Rectangle 158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0" name="Rectangle 158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1" name="Rectangle 159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2" name="Rectangle 159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3" name="Rectangle 159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77" name="Group 157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84" name="Rectangle 158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5" name="Rectangle 158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6" name="Rectangle 158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7" name="Rectangle 158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8" name="Rectangle 158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78" name="Group 157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79" name="Rectangle 157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0" name="Rectangle 157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1" name="Rectangle 158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2" name="Rectangle 158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3" name="Rectangle 158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38" name="Group 1537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58" name="Group 155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71" name="Rectangle 157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2" name="Rectangle 157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3" name="Rectangle 157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4" name="Rectangle 157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5" name="Rectangle 157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59" name="Group 155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66" name="Rectangle 156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7" name="Rectangle 156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8" name="Rectangle 156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9" name="Rectangle 156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0" name="Rectangle 156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60" name="Group 155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61" name="Rectangle 156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2" name="Rectangle 156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3" name="Rectangle 156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4" name="Rectangle 156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5" name="Rectangle 156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39" name="Group 1538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40" name="Group 153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53" name="Rectangle 155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4" name="Rectangle 155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5" name="Rectangle 155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6" name="Rectangle 155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7" name="Rectangle 155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41" name="Group 154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48" name="Rectangle 154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49" name="Rectangle 154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0" name="Rectangle 154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1" name="Rectangle 155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2" name="Rectangle 155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42" name="Group 154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43" name="Rectangle 154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44" name="Rectangle 154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45" name="Rectangle 154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46" name="Rectangle 154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47" name="Rectangle 154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4" name="Group 843"/>
              <p:cNvGrpSpPr/>
              <p:nvPr/>
            </p:nvGrpSpPr>
            <p:grpSpPr>
              <a:xfrm>
                <a:off x="2714974" y="2438165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440" name="Group 1439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17" name="Group 151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30" name="Rectangle 152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1" name="Rectangle 153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2" name="Rectangle 153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3" name="Rectangle 153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4" name="Rectangle 153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18" name="Group 151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25" name="Rectangle 152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6" name="Rectangle 152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7" name="Rectangle 152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8" name="Rectangle 152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9" name="Rectangle 152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19" name="Group 151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20" name="Rectangle 151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1" name="Rectangle 152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2" name="Rectangle 152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3" name="Rectangle 152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4" name="Rectangle 152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41" name="Group 1440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99" name="Group 149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12" name="Rectangle 151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3" name="Rectangle 151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4" name="Rectangle 151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5" name="Rectangle 151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6" name="Rectangle 151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00" name="Group 149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07" name="Rectangle 150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8" name="Rectangle 150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9" name="Rectangle 150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0" name="Rectangle 150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1" name="Rectangle 151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01" name="Group 150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02" name="Rectangle 150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3" name="Rectangle 150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4" name="Rectangle 150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5" name="Rectangle 150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6" name="Rectangle 150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42" name="Group 1441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81" name="Group 148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94" name="Rectangle 149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5" name="Rectangle 149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6" name="Rectangle 149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7" name="Rectangle 149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8" name="Rectangle 149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82" name="Group 148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89" name="Rectangle 148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0" name="Rectangle 148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1" name="Rectangle 149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2" name="Rectangle 149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3" name="Rectangle 149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83" name="Group 148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84" name="Rectangle 148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5" name="Rectangle 148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6" name="Rectangle 148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7" name="Rectangle 148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8" name="Rectangle 148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43" name="Group 1442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63" name="Group 146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76" name="Rectangle 147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7" name="Rectangle 147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8" name="Rectangle 147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9" name="Rectangle 147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0" name="Rectangle 147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64" name="Group 146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71" name="Rectangle 147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2" name="Rectangle 147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3" name="Rectangle 147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4" name="Rectangle 147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5" name="Rectangle 147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65" name="Group 146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66" name="Rectangle 146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7" name="Rectangle 146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8" name="Rectangle 146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9" name="Rectangle 146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0" name="Rectangle 146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44" name="Group 1443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45" name="Group 144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58" name="Rectangle 145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9" name="Rectangle 145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0" name="Rectangle 145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1" name="Rectangle 146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2" name="Rectangle 146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46" name="Group 144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53" name="Rectangle 145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4" name="Rectangle 145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5" name="Rectangle 145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6" name="Rectangle 145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7" name="Rectangle 145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47" name="Group 144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48" name="Rectangle 144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49" name="Rectangle 144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0" name="Rectangle 144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1" name="Rectangle 145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2" name="Rectangle 145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5" name="Group 844"/>
              <p:cNvGrpSpPr/>
              <p:nvPr/>
            </p:nvGrpSpPr>
            <p:grpSpPr>
              <a:xfrm>
                <a:off x="3588033" y="2437602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345" name="Group 1344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22" name="Group 142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35" name="Rectangle 143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6" name="Rectangle 143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7" name="Rectangle 143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8" name="Rectangle 143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9" name="Rectangle 143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23" name="Group 142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30" name="Rectangle 142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1" name="Rectangle 143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2" name="Rectangle 143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3" name="Rectangle 143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4" name="Rectangle 143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24" name="Group 142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25" name="Rectangle 142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6" name="Rectangle 142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7" name="Rectangle 142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8" name="Rectangle 142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9" name="Rectangle 142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46" name="Group 1345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04" name="Group 140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17" name="Rectangle 141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8" name="Rectangle 141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9" name="Rectangle 141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0" name="Rectangle 141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1" name="Rectangle 142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05" name="Group 140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12" name="Rectangle 141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3" name="Rectangle 141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4" name="Rectangle 141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5" name="Rectangle 141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6" name="Rectangle 141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06" name="Group 140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07" name="Rectangle 140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8" name="Rectangle 140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9" name="Rectangle 140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0" name="Rectangle 140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1" name="Rectangle 141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47" name="Group 1346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86" name="Group 138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99" name="Rectangle 139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0" name="Rectangle 139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1" name="Rectangle 140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2" name="Rectangle 140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3" name="Rectangle 140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87" name="Group 138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94" name="Rectangle 139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5" name="Rectangle 139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6" name="Rectangle 139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7" name="Rectangle 139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8" name="Rectangle 139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88" name="Group 138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89" name="Rectangle 138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0" name="Rectangle 138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1" name="Rectangle 139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2" name="Rectangle 139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3" name="Rectangle 139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48" name="Group 1347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68" name="Group 136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81" name="Rectangle 138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2" name="Rectangle 138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3" name="Rectangle 138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4" name="Rectangle 138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5" name="Rectangle 138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69" name="Group 136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76" name="Rectangle 137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7" name="Rectangle 137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8" name="Rectangle 137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9" name="Rectangle 137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0" name="Rectangle 137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70" name="Group 136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71" name="Rectangle 137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2" name="Rectangle 137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3" name="Rectangle 137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4" name="Rectangle 137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5" name="Rectangle 137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49" name="Group 1348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50" name="Group 134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63" name="Rectangle 136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4" name="Rectangle 136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5" name="Rectangle 136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6" name="Rectangle 136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7" name="Rectangle 136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51" name="Group 135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58" name="Rectangle 135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59" name="Rectangle 135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0" name="Rectangle 135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1" name="Rectangle 136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2" name="Rectangle 136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52" name="Group 135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53" name="Rectangle 135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54" name="Rectangle 135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55" name="Rectangle 135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56" name="Rectangle 135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57" name="Rectangle 135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6" name="Group 845"/>
              <p:cNvGrpSpPr/>
              <p:nvPr/>
            </p:nvGrpSpPr>
            <p:grpSpPr>
              <a:xfrm>
                <a:off x="4460529" y="2437602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250" name="Group 1249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27" name="Group 132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40" name="Rectangle 133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1" name="Rectangle 134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2" name="Rectangle 134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3" name="Rectangle 134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4" name="Rectangle 134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28" name="Group 132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35" name="Rectangle 133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6" name="Rectangle 133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7" name="Rectangle 133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8" name="Rectangle 133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9" name="Rectangle 133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29" name="Group 132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30" name="Rectangle 132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1" name="Rectangle 133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2" name="Rectangle 133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3" name="Rectangle 133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4" name="Rectangle 133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51" name="Group 1250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09" name="Group 130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22" name="Rectangle 132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3" name="Rectangle 132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4" name="Rectangle 132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5" name="Rectangle 132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6" name="Rectangle 132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10" name="Group 130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17" name="Rectangle 131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8" name="Rectangle 131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9" name="Rectangle 131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0" name="Rectangle 131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1" name="Rectangle 132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11" name="Group 131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12" name="Rectangle 131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3" name="Rectangle 131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4" name="Rectangle 131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5" name="Rectangle 131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6" name="Rectangle 131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52" name="Group 1251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91" name="Group 129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04" name="Rectangle 130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5" name="Rectangle 130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6" name="Rectangle 130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7" name="Rectangle 130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8" name="Rectangle 130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92" name="Group 129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99" name="Rectangle 129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0" name="Rectangle 129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1" name="Rectangle 130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2" name="Rectangle 130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3" name="Rectangle 130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93" name="Group 129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94" name="Rectangle 129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5" name="Rectangle 129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6" name="Rectangle 129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7" name="Rectangle 129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8" name="Rectangle 129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53" name="Group 1252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73" name="Group 127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86" name="Rectangle 128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7" name="Rectangle 128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8" name="Rectangle 128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9" name="Rectangle 128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0" name="Rectangle 128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74" name="Group 127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81" name="Rectangle 128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2" name="Rectangle 128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3" name="Rectangle 128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4" name="Rectangle 128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5" name="Rectangle 128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75" name="Group 127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76" name="Rectangle 127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7" name="Rectangle 127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8" name="Rectangle 127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9" name="Rectangle 127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0" name="Rectangle 127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54" name="Group 1253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55" name="Group 125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68" name="Rectangle 126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9" name="Rectangle 126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0" name="Rectangle 126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1" name="Rectangle 127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2" name="Rectangle 127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56" name="Group 125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63" name="Rectangle 126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4" name="Rectangle 126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5" name="Rectangle 126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6" name="Rectangle 126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7" name="Rectangle 126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57" name="Group 125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58" name="Rectangle 125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59" name="Rectangle 125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0" name="Rectangle 125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1" name="Rectangle 126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2" name="Rectangle 126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7" name="Group 846"/>
              <p:cNvGrpSpPr/>
              <p:nvPr/>
            </p:nvGrpSpPr>
            <p:grpSpPr>
              <a:xfrm>
                <a:off x="5329388" y="2438165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155" name="Group 1154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32" name="Group 123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45" name="Rectangle 124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6" name="Rectangle 124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7" name="Rectangle 124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8" name="Rectangle 124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9" name="Rectangle 124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33" name="Group 123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40" name="Rectangle 123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1" name="Rectangle 124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2" name="Rectangle 124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3" name="Rectangle 124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4" name="Rectangle 124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34" name="Group 123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35" name="Rectangle 123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6" name="Rectangle 123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7" name="Rectangle 123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8" name="Rectangle 123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9" name="Rectangle 123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56" name="Group 1155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14" name="Group 121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27" name="Rectangle 122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8" name="Rectangle 122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9" name="Rectangle 122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0" name="Rectangle 122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1" name="Rectangle 123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15" name="Group 121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22" name="Rectangle 122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3" name="Rectangle 122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4" name="Rectangle 122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5" name="Rectangle 122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6" name="Rectangle 122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16" name="Group 121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17" name="Rectangle 121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8" name="Rectangle 121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9" name="Rectangle 121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0" name="Rectangle 121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1" name="Rectangle 122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57" name="Group 1156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96" name="Group 119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09" name="Rectangle 120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0" name="Rectangle 120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1" name="Rectangle 121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2" name="Rectangle 121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3" name="Rectangle 121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97" name="Group 119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04" name="Rectangle 120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5" name="Rectangle 120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6" name="Rectangle 120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7" name="Rectangle 120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8" name="Rectangle 120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98" name="Group 119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99" name="Rectangle 119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0" name="Rectangle 119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1" name="Rectangle 120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2" name="Rectangle 120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3" name="Rectangle 120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58" name="Group 1157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78" name="Group 117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91" name="Rectangle 119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2" name="Rectangle 119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3" name="Rectangle 119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4" name="Rectangle 119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5" name="Rectangle 119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79" name="Group 117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86" name="Rectangle 118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7" name="Rectangle 118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8" name="Rectangle 118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9" name="Rectangle 118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0" name="Rectangle 118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80" name="Group 117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81" name="Rectangle 118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2" name="Rectangle 118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3" name="Rectangle 118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4" name="Rectangle 118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5" name="Rectangle 118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59" name="Group 1158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60" name="Group 115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73" name="Rectangle 117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4" name="Rectangle 117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5" name="Rectangle 117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6" name="Rectangle 117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7" name="Rectangle 117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61" name="Group 116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68" name="Rectangle 116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69" name="Rectangle 116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0" name="Rectangle 116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1" name="Rectangle 117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2" name="Rectangle 117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62" name="Group 116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63" name="Rectangle 116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64" name="Rectangle 116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65" name="Rectangle 116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66" name="Rectangle 116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67" name="Rectangle 116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8" name="Group 847"/>
              <p:cNvGrpSpPr/>
              <p:nvPr/>
            </p:nvGrpSpPr>
            <p:grpSpPr>
              <a:xfrm>
                <a:off x="6203010" y="2435847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060" name="Group 1059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37" name="Group 113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50" name="Rectangle 114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1" name="Rectangle 115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2" name="Rectangle 115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3" name="Rectangle 115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4" name="Rectangle 115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38" name="Group 113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45" name="Rectangle 114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6" name="Rectangle 114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7" name="Rectangle 114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8" name="Rectangle 114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9" name="Rectangle 114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39" name="Group 113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40" name="Rectangle 113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1" name="Rectangle 114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2" name="Rectangle 114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3" name="Rectangle 114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4" name="Rectangle 114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61" name="Group 1060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19" name="Group 111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32" name="Rectangle 113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3" name="Rectangle 113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4" name="Rectangle 113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5" name="Rectangle 113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6" name="Rectangle 113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20" name="Group 111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27" name="Rectangle 112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8" name="Rectangle 112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9" name="Rectangle 112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0" name="Rectangle 112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1" name="Rectangle 113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21" name="Group 112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22" name="Rectangle 112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3" name="Rectangle 112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4" name="Rectangle 112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5" name="Rectangle 112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6" name="Rectangle 112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62" name="Group 1061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01" name="Group 110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14" name="Rectangle 111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5" name="Rectangle 111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6" name="Rectangle 111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7" name="Rectangle 111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8" name="Rectangle 111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02" name="Group 110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09" name="Rectangle 110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0" name="Rectangle 110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1" name="Rectangle 111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2" name="Rectangle 111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3" name="Rectangle 111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03" name="Group 110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04" name="Rectangle 110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5" name="Rectangle 110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6" name="Rectangle 110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7" name="Rectangle 110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8" name="Rectangle 110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63" name="Group 1062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83" name="Group 108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96" name="Rectangle 109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7" name="Rectangle 109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8" name="Rectangle 109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9" name="Rectangle 109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0" name="Rectangle 109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84" name="Group 108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91" name="Rectangle 109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2" name="Rectangle 109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3" name="Rectangle 109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4" name="Rectangle 109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5" name="Rectangle 109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85" name="Group 108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86" name="Rectangle 108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7" name="Rectangle 108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8" name="Rectangle 108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9" name="Rectangle 108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0" name="Rectangle 108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64" name="Group 1063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65" name="Group 106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78" name="Rectangle 107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9" name="Rectangle 107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0" name="Rectangle 107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1" name="Rectangle 108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2" name="Rectangle 108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66" name="Group 106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73" name="Rectangle 107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4" name="Rectangle 107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5" name="Rectangle 107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6" name="Rectangle 107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7" name="Rectangle 107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67" name="Group 106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68" name="Rectangle 106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69" name="Rectangle 106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0" name="Rectangle 106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1" name="Rectangle 107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2" name="Rectangle 107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9" name="Group 848"/>
              <p:cNvGrpSpPr/>
              <p:nvPr/>
            </p:nvGrpSpPr>
            <p:grpSpPr>
              <a:xfrm>
                <a:off x="7071869" y="2437602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965" name="Group 964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42" name="Group 104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55" name="Rectangle 105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6" name="Rectangle 105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7" name="Rectangle 105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8" name="Rectangle 105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9" name="Rectangle 105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43" name="Group 104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50" name="Rectangle 104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1" name="Rectangle 105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2" name="Rectangle 105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3" name="Rectangle 105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4" name="Rectangle 105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44" name="Group 104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45" name="Rectangle 104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6" name="Rectangle 104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7" name="Rectangle 104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8" name="Rectangle 104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9" name="Rectangle 104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66" name="Group 965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24" name="Group 102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37" name="Rectangle 103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8" name="Rectangle 103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9" name="Rectangle 103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0" name="Rectangle 103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1" name="Rectangle 104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25" name="Group 102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32" name="Rectangle 103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3" name="Rectangle 103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4" name="Rectangle 103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5" name="Rectangle 103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6" name="Rectangle 103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26" name="Group 102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27" name="Rectangle 102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8" name="Rectangle 102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9" name="Rectangle 102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0" name="Rectangle 102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1" name="Rectangle 103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67" name="Group 966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06" name="Group 100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19" name="Rectangle 101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0" name="Rectangle 101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1" name="Rectangle 102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2" name="Rectangle 102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3" name="Rectangle 102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07" name="Group 100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14" name="Rectangle 101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5" name="Rectangle 101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6" name="Rectangle 101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7" name="Rectangle 101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8" name="Rectangle 101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08" name="Group 100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09" name="Rectangle 100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0" name="Rectangle 100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1" name="Rectangle 101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2" name="Rectangle 101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3" name="Rectangle 101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68" name="Group 967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988" name="Group 98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01" name="Rectangle 100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2" name="Rectangle 100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3" name="Rectangle 100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4" name="Rectangle 100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5" name="Rectangle 100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89" name="Group 98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96" name="Rectangle 99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7" name="Rectangle 99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8" name="Rectangle 99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9" name="Rectangle 99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0" name="Rectangle 99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90" name="Group 98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91" name="Rectangle 99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2" name="Rectangle 99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3" name="Rectangle 99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4" name="Rectangle 99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5" name="Rectangle 99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69" name="Group 968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970" name="Group 96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83" name="Rectangle 98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4" name="Rectangle 98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5" name="Rectangle 98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6" name="Rectangle 98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7" name="Rectangle 98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71" name="Group 97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78" name="Rectangle 97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79" name="Rectangle 97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0" name="Rectangle 97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1" name="Rectangle 98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2" name="Rectangle 98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72" name="Group 97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73" name="Rectangle 97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74" name="Rectangle 97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75" name="Rectangle 97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76" name="Rectangle 97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77" name="Rectangle 97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50" name="Group 849"/>
              <p:cNvGrpSpPr>
                <a:grpSpLocks noChangeAspect="1"/>
              </p:cNvGrpSpPr>
              <p:nvPr/>
            </p:nvGrpSpPr>
            <p:grpSpPr>
              <a:xfrm>
                <a:off x="7940131" y="2437664"/>
                <a:ext cx="177027" cy="2598774"/>
                <a:chOff x="2661489" y="2046559"/>
                <a:chExt cx="182502" cy="2679148"/>
              </a:xfrm>
            </p:grpSpPr>
            <p:grpSp>
              <p:nvGrpSpPr>
                <p:cNvPr id="947" name="Group 946"/>
                <p:cNvGrpSpPr/>
                <p:nvPr/>
              </p:nvGrpSpPr>
              <p:grpSpPr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60" name="Rectangle 959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1" name="Rectangle 960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2" name="Rectangle 961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3" name="Rectangle 962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4" name="Rectangle 963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48" name="Group 947"/>
                <p:cNvGrpSpPr/>
                <p:nvPr/>
              </p:nvGrpSpPr>
              <p:grpSpPr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55" name="Rectangle 954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6" name="Rectangle 955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7" name="Rectangle 956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8" name="Rectangle 957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9" name="Rectangle 958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49" name="Group 948"/>
                <p:cNvGrpSpPr/>
                <p:nvPr/>
              </p:nvGrpSpPr>
              <p:grpSpPr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50" name="Rectangle 949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1" name="Rectangle 950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2" name="Rectangle 951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3" name="Rectangle 952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4" name="Rectangle 953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</p:grpSp>
          <p:grpSp>
            <p:nvGrpSpPr>
              <p:cNvPr id="851" name="Group 850"/>
              <p:cNvGrpSpPr>
                <a:grpSpLocks noChangeAspect="1"/>
              </p:cNvGrpSpPr>
              <p:nvPr/>
            </p:nvGrpSpPr>
            <p:grpSpPr>
              <a:xfrm>
                <a:off x="8111583" y="2437664"/>
                <a:ext cx="177027" cy="2598774"/>
                <a:chOff x="2661489" y="2046559"/>
                <a:chExt cx="182502" cy="2679148"/>
              </a:xfrm>
            </p:grpSpPr>
            <p:grpSp>
              <p:nvGrpSpPr>
                <p:cNvPr id="929" name="Group 928"/>
                <p:cNvGrpSpPr/>
                <p:nvPr/>
              </p:nvGrpSpPr>
              <p:grpSpPr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42" name="Rectangle 941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3" name="Rectangle 942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4" name="Rectangle 943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5" name="Rectangle 944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6" name="Rectangle 945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30" name="Group 929"/>
                <p:cNvGrpSpPr/>
                <p:nvPr/>
              </p:nvGrpSpPr>
              <p:grpSpPr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37" name="Rectangle 936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8" name="Rectangle 937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9" name="Rectangle 938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0" name="Rectangle 939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1" name="Rectangle 940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31" name="Group 930"/>
                <p:cNvGrpSpPr/>
                <p:nvPr/>
              </p:nvGrpSpPr>
              <p:grpSpPr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32" name="Rectangle 931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3" name="Rectangle 932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4" name="Rectangle 933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5" name="Rectangle 934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6" name="Rectangle 935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</p:grpSp>
          <p:grpSp>
            <p:nvGrpSpPr>
              <p:cNvPr id="852" name="Group 851"/>
              <p:cNvGrpSpPr>
                <a:grpSpLocks noChangeAspect="1"/>
              </p:cNvGrpSpPr>
              <p:nvPr/>
            </p:nvGrpSpPr>
            <p:grpSpPr>
              <a:xfrm>
                <a:off x="8288047" y="2444952"/>
                <a:ext cx="177027" cy="2598774"/>
                <a:chOff x="2661489" y="2046559"/>
                <a:chExt cx="182502" cy="2679148"/>
              </a:xfrm>
            </p:grpSpPr>
            <p:grpSp>
              <p:nvGrpSpPr>
                <p:cNvPr id="853" name="Group 852"/>
                <p:cNvGrpSpPr/>
                <p:nvPr/>
              </p:nvGrpSpPr>
              <p:grpSpPr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866" name="Rectangle 865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09" name="Rectangle 908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13" name="Rectangle 912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17" name="Rectangle 916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26" name="Rectangle 925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854" name="Group 853"/>
                <p:cNvGrpSpPr/>
                <p:nvPr/>
              </p:nvGrpSpPr>
              <p:grpSpPr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861" name="Rectangle 860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2" name="Rectangle 861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3" name="Rectangle 862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4" name="Rectangle 863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5" name="Rectangle 864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855" name="Group 854"/>
                <p:cNvGrpSpPr/>
                <p:nvPr/>
              </p:nvGrpSpPr>
              <p:grpSpPr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856" name="Rectangle 855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57" name="Rectangle 856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58" name="Rectangle 857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59" name="Rectangle 858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0" name="Rectangle 859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788" y="283692"/>
            <a:ext cx="7283450" cy="481012"/>
          </a:xfrm>
        </p:spPr>
        <p:txBody>
          <a:bodyPr/>
          <a:lstStyle/>
          <a:p>
            <a:r>
              <a:rPr lang="de-DE" dirty="0" err="1" smtClean="0"/>
              <a:t>Conceptual</a:t>
            </a:r>
            <a:r>
              <a:rPr lang="de-DE" dirty="0" smtClean="0"/>
              <a:t> </a:t>
            </a:r>
            <a:r>
              <a:rPr lang="de-DE" dirty="0" err="1" smtClean="0"/>
              <a:t>floor</a:t>
            </a:r>
            <a:r>
              <a:rPr lang="de-DE" dirty="0" smtClean="0"/>
              <a:t> plan for SASE 2 </a:t>
            </a:r>
            <a:r>
              <a:rPr lang="de-DE" dirty="0" err="1" smtClean="0"/>
              <a:t>instruments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040230"/>
            <a:ext cx="8501063" cy="300538"/>
          </a:xfrm>
        </p:spPr>
        <p:txBody>
          <a:bodyPr/>
          <a:lstStyle/>
          <a:p>
            <a:r>
              <a:rPr lang="de-DE" dirty="0" smtClean="0"/>
              <a:t>(</a:t>
            </a:r>
            <a:r>
              <a:rPr lang="de-DE" dirty="0" err="1" smtClean="0"/>
              <a:t>work</a:t>
            </a:r>
            <a:r>
              <a:rPr lang="de-DE" dirty="0" smtClean="0"/>
              <a:t> in </a:t>
            </a:r>
            <a:r>
              <a:rPr lang="de-DE" dirty="0" err="1" smtClean="0"/>
              <a:t>progress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>
                <a:solidFill>
                  <a:srgbClr val="FFFFFF"/>
                </a:solidFill>
              </a:rPr>
              <a:pPr/>
              <a:t>1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Line 43"/>
          <p:cNvSpPr>
            <a:spLocks noChangeShapeType="1"/>
          </p:cNvSpPr>
          <p:nvPr/>
        </p:nvSpPr>
        <p:spPr bwMode="auto">
          <a:xfrm rot="16200000">
            <a:off x="3343162" y="81644"/>
            <a:ext cx="0" cy="623617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8" name="Line 44"/>
          <p:cNvSpPr>
            <a:spLocks noChangeShapeType="1"/>
          </p:cNvSpPr>
          <p:nvPr/>
        </p:nvSpPr>
        <p:spPr bwMode="auto">
          <a:xfrm rot="16200000" flipH="1">
            <a:off x="1928801" y="1017226"/>
            <a:ext cx="0" cy="340745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" name="Line 45"/>
          <p:cNvSpPr>
            <a:spLocks noChangeShapeType="1"/>
          </p:cNvSpPr>
          <p:nvPr/>
        </p:nvSpPr>
        <p:spPr bwMode="auto">
          <a:xfrm rot="16200000" flipH="1">
            <a:off x="1166208" y="2472309"/>
            <a:ext cx="17623" cy="1899893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04" name="Rectangle 903"/>
          <p:cNvSpPr/>
          <p:nvPr/>
        </p:nvSpPr>
        <p:spPr bwMode="auto">
          <a:xfrm>
            <a:off x="3098696" y="1757460"/>
            <a:ext cx="1580667" cy="1538539"/>
          </a:xfrm>
          <a:custGeom>
            <a:avLst/>
            <a:gdLst>
              <a:gd name="connsiteX0" fmla="*/ 0 w 1910181"/>
              <a:gd name="connsiteY0" fmla="*/ 0 h 1612164"/>
              <a:gd name="connsiteX1" fmla="*/ 1910181 w 1910181"/>
              <a:gd name="connsiteY1" fmla="*/ 0 h 1612164"/>
              <a:gd name="connsiteX2" fmla="*/ 1910181 w 1910181"/>
              <a:gd name="connsiteY2" fmla="*/ 1612164 h 1612164"/>
              <a:gd name="connsiteX3" fmla="*/ 0 w 1910181"/>
              <a:gd name="connsiteY3" fmla="*/ 1612164 h 1612164"/>
              <a:gd name="connsiteX4" fmla="*/ 0 w 1910181"/>
              <a:gd name="connsiteY4" fmla="*/ 0 h 1612164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910181 w 1910181"/>
              <a:gd name="connsiteY2" fmla="*/ 11984 h 1624148"/>
              <a:gd name="connsiteX3" fmla="*/ 1910181 w 1910181"/>
              <a:gd name="connsiteY3" fmla="*/ 1624148 h 1624148"/>
              <a:gd name="connsiteX4" fmla="*/ 0 w 1910181"/>
              <a:gd name="connsiteY4" fmla="*/ 1624148 h 1624148"/>
              <a:gd name="connsiteX5" fmla="*/ 0 w 1910181"/>
              <a:gd name="connsiteY5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910181 w 1910181"/>
              <a:gd name="connsiteY2" fmla="*/ 11984 h 1624148"/>
              <a:gd name="connsiteX3" fmla="*/ 1905718 w 1910181"/>
              <a:gd name="connsiteY3" fmla="*/ 336884 h 1624148"/>
              <a:gd name="connsiteX4" fmla="*/ 1910181 w 1910181"/>
              <a:gd name="connsiteY4" fmla="*/ 1624148 h 1624148"/>
              <a:gd name="connsiteX5" fmla="*/ 0 w 1910181"/>
              <a:gd name="connsiteY5" fmla="*/ 1624148 h 1624148"/>
              <a:gd name="connsiteX6" fmla="*/ 0 w 1910181"/>
              <a:gd name="connsiteY6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573297 w 1910181"/>
              <a:gd name="connsiteY2" fmla="*/ 312773 h 1624148"/>
              <a:gd name="connsiteX3" fmla="*/ 1905718 w 1910181"/>
              <a:gd name="connsiteY3" fmla="*/ 336884 h 1624148"/>
              <a:gd name="connsiteX4" fmla="*/ 1910181 w 1910181"/>
              <a:gd name="connsiteY4" fmla="*/ 1624148 h 1624148"/>
              <a:gd name="connsiteX5" fmla="*/ 0 w 1910181"/>
              <a:gd name="connsiteY5" fmla="*/ 1624148 h 1624148"/>
              <a:gd name="connsiteX6" fmla="*/ 0 w 1910181"/>
              <a:gd name="connsiteY6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573297 w 1910181"/>
              <a:gd name="connsiteY2" fmla="*/ 312773 h 1624148"/>
              <a:gd name="connsiteX3" fmla="*/ 1905718 w 1910181"/>
              <a:gd name="connsiteY3" fmla="*/ 336884 h 1624148"/>
              <a:gd name="connsiteX4" fmla="*/ 1910181 w 1910181"/>
              <a:gd name="connsiteY4" fmla="*/ 1624148 h 1624148"/>
              <a:gd name="connsiteX5" fmla="*/ 0 w 1910181"/>
              <a:gd name="connsiteY5" fmla="*/ 1624148 h 1624148"/>
              <a:gd name="connsiteX6" fmla="*/ 0 w 1910181"/>
              <a:gd name="connsiteY6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573297 w 1910181"/>
              <a:gd name="connsiteY2" fmla="*/ 312773 h 1624148"/>
              <a:gd name="connsiteX3" fmla="*/ 1905718 w 1910181"/>
              <a:gd name="connsiteY3" fmla="*/ 336884 h 1624148"/>
              <a:gd name="connsiteX4" fmla="*/ 1910181 w 1910181"/>
              <a:gd name="connsiteY4" fmla="*/ 1624148 h 1624148"/>
              <a:gd name="connsiteX5" fmla="*/ 0 w 1910181"/>
              <a:gd name="connsiteY5" fmla="*/ 1624148 h 1624148"/>
              <a:gd name="connsiteX6" fmla="*/ 0 w 1910181"/>
              <a:gd name="connsiteY6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573297 w 1910181"/>
              <a:gd name="connsiteY2" fmla="*/ 312773 h 1624148"/>
              <a:gd name="connsiteX3" fmla="*/ 1905718 w 1910181"/>
              <a:gd name="connsiteY3" fmla="*/ 336884 h 1624148"/>
              <a:gd name="connsiteX4" fmla="*/ 1910181 w 1910181"/>
              <a:gd name="connsiteY4" fmla="*/ 1624148 h 1624148"/>
              <a:gd name="connsiteX5" fmla="*/ 0 w 1910181"/>
              <a:gd name="connsiteY5" fmla="*/ 1624148 h 1624148"/>
              <a:gd name="connsiteX6" fmla="*/ 0 w 1910181"/>
              <a:gd name="connsiteY6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573297 w 1910181"/>
              <a:gd name="connsiteY2" fmla="*/ 312773 h 1624148"/>
              <a:gd name="connsiteX3" fmla="*/ 1905718 w 1910181"/>
              <a:gd name="connsiteY3" fmla="*/ 336884 h 1624148"/>
              <a:gd name="connsiteX4" fmla="*/ 1910181 w 1910181"/>
              <a:gd name="connsiteY4" fmla="*/ 1624148 h 1624148"/>
              <a:gd name="connsiteX5" fmla="*/ 0 w 1910181"/>
              <a:gd name="connsiteY5" fmla="*/ 1624148 h 1624148"/>
              <a:gd name="connsiteX6" fmla="*/ 0 w 1910181"/>
              <a:gd name="connsiteY6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905718 w 1910181"/>
              <a:gd name="connsiteY2" fmla="*/ 336884 h 1624148"/>
              <a:gd name="connsiteX3" fmla="*/ 1910181 w 1910181"/>
              <a:gd name="connsiteY3" fmla="*/ 1624148 h 1624148"/>
              <a:gd name="connsiteX4" fmla="*/ 0 w 1910181"/>
              <a:gd name="connsiteY4" fmla="*/ 1624148 h 1624148"/>
              <a:gd name="connsiteX5" fmla="*/ 0 w 1910181"/>
              <a:gd name="connsiteY5" fmla="*/ 11984 h 1624148"/>
              <a:gd name="connsiteX0" fmla="*/ 0 w 2012686"/>
              <a:gd name="connsiteY0" fmla="*/ 11984 h 1624148"/>
              <a:gd name="connsiteX1" fmla="*/ 1568834 w 2012686"/>
              <a:gd name="connsiteY1" fmla="*/ 0 h 1624148"/>
              <a:gd name="connsiteX2" fmla="*/ 1910181 w 2012686"/>
              <a:gd name="connsiteY2" fmla="*/ 1624148 h 1624148"/>
              <a:gd name="connsiteX3" fmla="*/ 0 w 2012686"/>
              <a:gd name="connsiteY3" fmla="*/ 1624148 h 1624148"/>
              <a:gd name="connsiteX4" fmla="*/ 0 w 2012686"/>
              <a:gd name="connsiteY4" fmla="*/ 11984 h 1624148"/>
              <a:gd name="connsiteX0" fmla="*/ 0 w 2125758"/>
              <a:gd name="connsiteY0" fmla="*/ 0 h 1612164"/>
              <a:gd name="connsiteX1" fmla="*/ 1905718 w 2125758"/>
              <a:gd name="connsiteY1" fmla="*/ 47 h 1612164"/>
              <a:gd name="connsiteX2" fmla="*/ 1910181 w 2125758"/>
              <a:gd name="connsiteY2" fmla="*/ 1612164 h 1612164"/>
              <a:gd name="connsiteX3" fmla="*/ 0 w 2125758"/>
              <a:gd name="connsiteY3" fmla="*/ 1612164 h 1612164"/>
              <a:gd name="connsiteX4" fmla="*/ 0 w 2125758"/>
              <a:gd name="connsiteY4" fmla="*/ 0 h 1612164"/>
              <a:gd name="connsiteX0" fmla="*/ 0 w 2037900"/>
              <a:gd name="connsiteY0" fmla="*/ 0 h 1612164"/>
              <a:gd name="connsiteX1" fmla="*/ 1905718 w 2037900"/>
              <a:gd name="connsiteY1" fmla="*/ 47 h 1612164"/>
              <a:gd name="connsiteX2" fmla="*/ 1910181 w 2037900"/>
              <a:gd name="connsiteY2" fmla="*/ 1612164 h 1612164"/>
              <a:gd name="connsiteX3" fmla="*/ 0 w 2037900"/>
              <a:gd name="connsiteY3" fmla="*/ 1612164 h 1612164"/>
              <a:gd name="connsiteX4" fmla="*/ 0 w 2037900"/>
              <a:gd name="connsiteY4" fmla="*/ 0 h 1612164"/>
              <a:gd name="connsiteX0" fmla="*/ 0 w 2025733"/>
              <a:gd name="connsiteY0" fmla="*/ 0 h 1612164"/>
              <a:gd name="connsiteX1" fmla="*/ 1905718 w 2025733"/>
              <a:gd name="connsiteY1" fmla="*/ 47 h 1612164"/>
              <a:gd name="connsiteX2" fmla="*/ 1910181 w 2025733"/>
              <a:gd name="connsiteY2" fmla="*/ 1612164 h 1612164"/>
              <a:gd name="connsiteX3" fmla="*/ 0 w 2025733"/>
              <a:gd name="connsiteY3" fmla="*/ 1612164 h 1612164"/>
              <a:gd name="connsiteX4" fmla="*/ 0 w 2025733"/>
              <a:gd name="connsiteY4" fmla="*/ 0 h 1612164"/>
              <a:gd name="connsiteX0" fmla="*/ 0 w 1910181"/>
              <a:gd name="connsiteY0" fmla="*/ 0 h 1612164"/>
              <a:gd name="connsiteX1" fmla="*/ 1905718 w 1910181"/>
              <a:gd name="connsiteY1" fmla="*/ 47 h 1612164"/>
              <a:gd name="connsiteX2" fmla="*/ 1910181 w 1910181"/>
              <a:gd name="connsiteY2" fmla="*/ 1612164 h 1612164"/>
              <a:gd name="connsiteX3" fmla="*/ 0 w 1910181"/>
              <a:gd name="connsiteY3" fmla="*/ 1612164 h 1612164"/>
              <a:gd name="connsiteX4" fmla="*/ 0 w 1910181"/>
              <a:gd name="connsiteY4" fmla="*/ 0 h 1612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0181" h="1612164">
                <a:moveTo>
                  <a:pt x="0" y="0"/>
                </a:moveTo>
                <a:lnTo>
                  <a:pt x="1905718" y="47"/>
                </a:lnTo>
                <a:cubicBezTo>
                  <a:pt x="1907949" y="806105"/>
                  <a:pt x="1907949" y="806105"/>
                  <a:pt x="1910181" y="1612164"/>
                </a:cubicBezTo>
                <a:lnTo>
                  <a:pt x="0" y="1612164"/>
                </a:lnTo>
                <a:lnTo>
                  <a:pt x="0" y="0"/>
                </a:lnTo>
                <a:close/>
              </a:path>
            </a:pathLst>
          </a:custGeom>
          <a:noFill/>
          <a:ln w="152400" cap="flat" cmpd="sng" algn="ctr">
            <a:solidFill>
              <a:srgbClr val="4F3097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05" name="Rectangle 904"/>
          <p:cNvSpPr/>
          <p:nvPr/>
        </p:nvSpPr>
        <p:spPr bwMode="auto">
          <a:xfrm>
            <a:off x="1682980" y="1671084"/>
            <a:ext cx="1389307" cy="672367"/>
          </a:xfrm>
          <a:prstGeom prst="rect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07" name="TextBox 906"/>
          <p:cNvSpPr txBox="1"/>
          <p:nvPr/>
        </p:nvSpPr>
        <p:spPr>
          <a:xfrm>
            <a:off x="2106105" y="1741631"/>
            <a:ext cx="564578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HED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ctrl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08" name="Hexagon 907"/>
          <p:cNvSpPr/>
          <p:nvPr/>
        </p:nvSpPr>
        <p:spPr bwMode="auto">
          <a:xfrm>
            <a:off x="3622408" y="2407222"/>
            <a:ext cx="721904" cy="625642"/>
          </a:xfrm>
          <a:prstGeom prst="hexagon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14" name="Isosceles Triangle 913"/>
          <p:cNvSpPr/>
          <p:nvPr/>
        </p:nvSpPr>
        <p:spPr bwMode="auto">
          <a:xfrm rot="4116207" flipV="1">
            <a:off x="6543737" y="2106468"/>
            <a:ext cx="1355956" cy="1606382"/>
          </a:xfrm>
          <a:prstGeom prst="triangle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15" name="Rectangle 914"/>
          <p:cNvSpPr/>
          <p:nvPr/>
        </p:nvSpPr>
        <p:spPr bwMode="auto">
          <a:xfrm>
            <a:off x="5148064" y="1671084"/>
            <a:ext cx="791244" cy="1051144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16" name="TextBox 915"/>
          <p:cNvSpPr txBox="1"/>
          <p:nvPr/>
        </p:nvSpPr>
        <p:spPr>
          <a:xfrm>
            <a:off x="5299095" y="2060297"/>
            <a:ext cx="51328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MID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ctrl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20" name="TextBox 919"/>
          <p:cNvSpPr txBox="1"/>
          <p:nvPr/>
        </p:nvSpPr>
        <p:spPr>
          <a:xfrm>
            <a:off x="4941668" y="2708920"/>
            <a:ext cx="71045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>
                <a:solidFill>
                  <a:srgbClr val="261748"/>
                </a:solidFill>
              </a:rPr>
              <a:t>MID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optics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21" name="TextBox 920"/>
          <p:cNvSpPr txBox="1"/>
          <p:nvPr/>
        </p:nvSpPr>
        <p:spPr>
          <a:xfrm>
            <a:off x="1112925" y="2458944"/>
            <a:ext cx="1140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HED</a:t>
            </a:r>
            <a:r>
              <a:rPr lang="de-DE" sz="1400" b="1" dirty="0">
                <a:solidFill>
                  <a:srgbClr val="261748"/>
                </a:solidFill>
              </a:rPr>
              <a:t> </a:t>
            </a:r>
            <a:r>
              <a:rPr lang="de-DE" sz="1400" b="1" dirty="0" err="1" smtClean="0">
                <a:solidFill>
                  <a:srgbClr val="261748"/>
                </a:solidFill>
              </a:rPr>
              <a:t>optics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22" name="Rectangle 921"/>
          <p:cNvSpPr/>
          <p:nvPr/>
        </p:nvSpPr>
        <p:spPr bwMode="auto">
          <a:xfrm>
            <a:off x="978382" y="2814208"/>
            <a:ext cx="2120314" cy="1715525"/>
          </a:xfrm>
          <a:prstGeom prst="rect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24" name="Rectangle 923"/>
          <p:cNvSpPr/>
          <p:nvPr/>
        </p:nvSpPr>
        <p:spPr bwMode="auto">
          <a:xfrm>
            <a:off x="3108570" y="3511550"/>
            <a:ext cx="685308" cy="954516"/>
          </a:xfrm>
          <a:prstGeom prst="rect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28" name="TextBox 927"/>
          <p:cNvSpPr txBox="1"/>
          <p:nvPr/>
        </p:nvSpPr>
        <p:spPr>
          <a:xfrm>
            <a:off x="5107127" y="4610645"/>
            <a:ext cx="1281121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>
                <a:solidFill>
                  <a:srgbClr val="0000FF"/>
                </a:solidFill>
              </a:rPr>
              <a:t>Optical </a:t>
            </a:r>
            <a:r>
              <a:rPr lang="de-DE" sz="1400" b="1" dirty="0" err="1" smtClean="0">
                <a:solidFill>
                  <a:srgbClr val="0000FF"/>
                </a:solidFill>
              </a:rPr>
              <a:t>laser</a:t>
            </a:r>
            <a:endParaRPr lang="de-DE" sz="1400" b="1" dirty="0">
              <a:solidFill>
                <a:srgbClr val="0000FF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0000FF"/>
                </a:solidFill>
              </a:rPr>
              <a:t>(~26x6 </a:t>
            </a:r>
            <a:r>
              <a:rPr lang="de-DE" sz="1400" b="1" dirty="0" smtClean="0">
                <a:solidFill>
                  <a:srgbClr val="0000FF"/>
                </a:solidFill>
              </a:rPr>
              <a:t>m</a:t>
            </a:r>
            <a:r>
              <a:rPr lang="de-DE" sz="1400" b="1" baseline="30000" dirty="0" smtClean="0">
                <a:solidFill>
                  <a:srgbClr val="0000FF"/>
                </a:solidFill>
              </a:rPr>
              <a:t>2</a:t>
            </a:r>
            <a:r>
              <a:rPr lang="de-DE" sz="1400" b="1" dirty="0" smtClean="0">
                <a:solidFill>
                  <a:srgbClr val="0000FF"/>
                </a:solidFill>
              </a:rPr>
              <a:t>)</a:t>
            </a:r>
            <a:endParaRPr lang="de-DE" sz="1400" b="1" dirty="0">
              <a:solidFill>
                <a:srgbClr val="0000FF"/>
              </a:solidFill>
            </a:endParaRPr>
          </a:p>
        </p:txBody>
      </p:sp>
      <p:sp>
        <p:nvSpPr>
          <p:cNvPr id="33" name="Pie 32"/>
          <p:cNvSpPr/>
          <p:nvPr/>
        </p:nvSpPr>
        <p:spPr bwMode="auto">
          <a:xfrm rot="16200000" flipV="1">
            <a:off x="831225" y="2381475"/>
            <a:ext cx="2095753" cy="2073428"/>
          </a:xfrm>
          <a:prstGeom prst="pie">
            <a:avLst>
              <a:gd name="adj1" fmla="val 9371218"/>
              <a:gd name="adj2" fmla="val 16750433"/>
            </a:avLst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923" name="TextBox 922"/>
          <p:cNvSpPr txBox="1"/>
          <p:nvPr/>
        </p:nvSpPr>
        <p:spPr>
          <a:xfrm>
            <a:off x="1595587" y="3675738"/>
            <a:ext cx="123944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NNN</a:t>
            </a:r>
            <a:endParaRPr lang="de-DE" sz="1400" b="1" dirty="0">
              <a:solidFill>
                <a:srgbClr val="261748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>
                <a:solidFill>
                  <a:srgbClr val="261748"/>
                </a:solidFill>
              </a:rPr>
              <a:t>experiments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12" name="TextBox 911"/>
          <p:cNvSpPr txBox="1"/>
          <p:nvPr/>
        </p:nvSpPr>
        <p:spPr>
          <a:xfrm>
            <a:off x="6943347" y="2430092"/>
            <a:ext cx="123944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>
                <a:solidFill>
                  <a:srgbClr val="261748"/>
                </a:solidFill>
              </a:rPr>
              <a:t>MID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>
                <a:solidFill>
                  <a:srgbClr val="261748"/>
                </a:solidFill>
              </a:rPr>
              <a:t>experiments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03" name="Rectangle 18" descr="Wide upward diagonal"/>
          <p:cNvSpPr>
            <a:spLocks noChangeArrowheads="1"/>
          </p:cNvSpPr>
          <p:nvPr/>
        </p:nvSpPr>
        <p:spPr bwMode="auto">
          <a:xfrm>
            <a:off x="8343852" y="1688776"/>
            <a:ext cx="691803" cy="130465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200" b="1" dirty="0" smtClean="0">
                <a:solidFill>
                  <a:srgbClr val="261748"/>
                </a:solidFill>
              </a:rPr>
              <a:t>Crane 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200" b="1" dirty="0" smtClean="0">
                <a:solidFill>
                  <a:srgbClr val="261748"/>
                </a:solidFill>
              </a:rPr>
              <a:t>Area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200" b="1" dirty="0" smtClean="0">
                <a:solidFill>
                  <a:srgbClr val="261748"/>
                </a:solidFill>
              </a:rPr>
              <a:t>~4 x </a:t>
            </a:r>
            <a:r>
              <a:rPr lang="de-DE" sz="1200" b="1" dirty="0">
                <a:solidFill>
                  <a:srgbClr val="261748"/>
                </a:solidFill>
              </a:rPr>
              <a:t>7</a:t>
            </a:r>
            <a:r>
              <a:rPr lang="de-DE" sz="1200" b="1" dirty="0" smtClean="0">
                <a:solidFill>
                  <a:srgbClr val="261748"/>
                </a:solidFill>
              </a:rPr>
              <a:t> m</a:t>
            </a:r>
            <a:r>
              <a:rPr lang="de-DE" sz="1200" b="1" baseline="30000" dirty="0" smtClean="0">
                <a:solidFill>
                  <a:srgbClr val="261748"/>
                </a:solidFill>
              </a:rPr>
              <a:t>2</a:t>
            </a:r>
            <a:endParaRPr lang="de-DE" sz="1200" b="1" baseline="30000" dirty="0">
              <a:solidFill>
                <a:srgbClr val="261748"/>
              </a:solidFill>
            </a:endParaRPr>
          </a:p>
        </p:txBody>
      </p:sp>
      <p:sp>
        <p:nvSpPr>
          <p:cNvPr id="867" name="Rectangle 866"/>
          <p:cNvSpPr/>
          <p:nvPr/>
        </p:nvSpPr>
        <p:spPr bwMode="auto">
          <a:xfrm>
            <a:off x="4726129" y="1706592"/>
            <a:ext cx="431077" cy="1002271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868" name="TextBox 867"/>
          <p:cNvSpPr txBox="1"/>
          <p:nvPr/>
        </p:nvSpPr>
        <p:spPr>
          <a:xfrm rot="16200000">
            <a:off x="4433744" y="2058880"/>
            <a:ext cx="109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MID </a:t>
            </a:r>
            <a:r>
              <a:rPr lang="de-DE" sz="1400" b="1" dirty="0" err="1" smtClean="0">
                <a:solidFill>
                  <a:srgbClr val="261748"/>
                </a:solidFill>
              </a:rPr>
              <a:t>elec</a:t>
            </a:r>
            <a:r>
              <a:rPr lang="de-DE" sz="1400" b="1" dirty="0" smtClean="0">
                <a:solidFill>
                  <a:srgbClr val="261748"/>
                </a:solidFill>
              </a:rPr>
              <a:t>.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5938134" y="1671083"/>
            <a:ext cx="2666819" cy="1798919"/>
          </a:xfrm>
          <a:custGeom>
            <a:avLst/>
            <a:gdLst>
              <a:gd name="connsiteX0" fmla="*/ 0 w 2675106"/>
              <a:gd name="connsiteY0" fmla="*/ 9727 h 1887165"/>
              <a:gd name="connsiteX1" fmla="*/ 0 w 2675106"/>
              <a:gd name="connsiteY1" fmla="*/ 1887165 h 1887165"/>
              <a:gd name="connsiteX2" fmla="*/ 1070042 w 2675106"/>
              <a:gd name="connsiteY2" fmla="*/ 1877438 h 1887165"/>
              <a:gd name="connsiteX3" fmla="*/ 1070042 w 2675106"/>
              <a:gd name="connsiteY3" fmla="*/ 1468876 h 1887165"/>
              <a:gd name="connsiteX4" fmla="*/ 2675106 w 2675106"/>
              <a:gd name="connsiteY4" fmla="*/ 1429965 h 1887165"/>
              <a:gd name="connsiteX5" fmla="*/ 2665378 w 2675106"/>
              <a:gd name="connsiteY5" fmla="*/ 0 h 1887165"/>
              <a:gd name="connsiteX6" fmla="*/ 0 w 2675106"/>
              <a:gd name="connsiteY6" fmla="*/ 9727 h 1887165"/>
              <a:gd name="connsiteX0" fmla="*/ 0 w 2666314"/>
              <a:gd name="connsiteY0" fmla="*/ 9727 h 1887165"/>
              <a:gd name="connsiteX1" fmla="*/ 0 w 2666314"/>
              <a:gd name="connsiteY1" fmla="*/ 1887165 h 1887165"/>
              <a:gd name="connsiteX2" fmla="*/ 1070042 w 2666314"/>
              <a:gd name="connsiteY2" fmla="*/ 1877438 h 1887165"/>
              <a:gd name="connsiteX3" fmla="*/ 1070042 w 2666314"/>
              <a:gd name="connsiteY3" fmla="*/ 1468876 h 1887165"/>
              <a:gd name="connsiteX4" fmla="*/ 2665379 w 2666314"/>
              <a:gd name="connsiteY4" fmla="*/ 1468876 h 1887165"/>
              <a:gd name="connsiteX5" fmla="*/ 2665378 w 2666314"/>
              <a:gd name="connsiteY5" fmla="*/ 0 h 1887165"/>
              <a:gd name="connsiteX6" fmla="*/ 0 w 2666314"/>
              <a:gd name="connsiteY6" fmla="*/ 9727 h 1887165"/>
              <a:gd name="connsiteX0" fmla="*/ 0 w 2666314"/>
              <a:gd name="connsiteY0" fmla="*/ 9727 h 1887165"/>
              <a:gd name="connsiteX1" fmla="*/ 0 w 2666314"/>
              <a:gd name="connsiteY1" fmla="*/ 1887165 h 1887165"/>
              <a:gd name="connsiteX2" fmla="*/ 1070042 w 2666314"/>
              <a:gd name="connsiteY2" fmla="*/ 1877438 h 1887165"/>
              <a:gd name="connsiteX3" fmla="*/ 2665379 w 2666314"/>
              <a:gd name="connsiteY3" fmla="*/ 1468876 h 1887165"/>
              <a:gd name="connsiteX4" fmla="*/ 2665378 w 2666314"/>
              <a:gd name="connsiteY4" fmla="*/ 0 h 1887165"/>
              <a:gd name="connsiteX5" fmla="*/ 0 w 2666314"/>
              <a:gd name="connsiteY5" fmla="*/ 9727 h 1887165"/>
              <a:gd name="connsiteX0" fmla="*/ 0 w 2666314"/>
              <a:gd name="connsiteY0" fmla="*/ 9727 h 1887165"/>
              <a:gd name="connsiteX1" fmla="*/ 0 w 2666314"/>
              <a:gd name="connsiteY1" fmla="*/ 1887165 h 1887165"/>
              <a:gd name="connsiteX2" fmla="*/ 2665379 w 2666314"/>
              <a:gd name="connsiteY2" fmla="*/ 1468876 h 1887165"/>
              <a:gd name="connsiteX3" fmla="*/ 2665378 w 2666314"/>
              <a:gd name="connsiteY3" fmla="*/ 0 h 1887165"/>
              <a:gd name="connsiteX4" fmla="*/ 0 w 2666314"/>
              <a:gd name="connsiteY4" fmla="*/ 9727 h 1887165"/>
              <a:gd name="connsiteX0" fmla="*/ 0 w 2689443"/>
              <a:gd name="connsiteY0" fmla="*/ 9727 h 1899254"/>
              <a:gd name="connsiteX1" fmla="*/ 0 w 2689443"/>
              <a:gd name="connsiteY1" fmla="*/ 1887165 h 1899254"/>
              <a:gd name="connsiteX2" fmla="*/ 2689443 w 2689443"/>
              <a:gd name="connsiteY2" fmla="*/ 1899254 h 1899254"/>
              <a:gd name="connsiteX3" fmla="*/ 2665378 w 2689443"/>
              <a:gd name="connsiteY3" fmla="*/ 0 h 1899254"/>
              <a:gd name="connsiteX4" fmla="*/ 0 w 2689443"/>
              <a:gd name="connsiteY4" fmla="*/ 9727 h 1899254"/>
              <a:gd name="connsiteX0" fmla="*/ 0 w 2666314"/>
              <a:gd name="connsiteY0" fmla="*/ 9727 h 1887165"/>
              <a:gd name="connsiteX1" fmla="*/ 0 w 2666314"/>
              <a:gd name="connsiteY1" fmla="*/ 1887165 h 1887165"/>
              <a:gd name="connsiteX2" fmla="*/ 2665380 w 2666314"/>
              <a:gd name="connsiteY2" fmla="*/ 1877735 h 1887165"/>
              <a:gd name="connsiteX3" fmla="*/ 2665378 w 2666314"/>
              <a:gd name="connsiteY3" fmla="*/ 0 h 1887165"/>
              <a:gd name="connsiteX4" fmla="*/ 0 w 2666314"/>
              <a:gd name="connsiteY4" fmla="*/ 9727 h 1887165"/>
              <a:gd name="connsiteX0" fmla="*/ 0 w 2666314"/>
              <a:gd name="connsiteY0" fmla="*/ 9727 h 1888494"/>
              <a:gd name="connsiteX1" fmla="*/ 0 w 2666314"/>
              <a:gd name="connsiteY1" fmla="*/ 1887165 h 1888494"/>
              <a:gd name="connsiteX2" fmla="*/ 2665380 w 2666314"/>
              <a:gd name="connsiteY2" fmla="*/ 1888494 h 1888494"/>
              <a:gd name="connsiteX3" fmla="*/ 2665378 w 2666314"/>
              <a:gd name="connsiteY3" fmla="*/ 0 h 1888494"/>
              <a:gd name="connsiteX4" fmla="*/ 0 w 2666314"/>
              <a:gd name="connsiteY4" fmla="*/ 9727 h 1888494"/>
              <a:gd name="connsiteX0" fmla="*/ 0 w 2666819"/>
              <a:gd name="connsiteY0" fmla="*/ 9727 h 1888494"/>
              <a:gd name="connsiteX1" fmla="*/ 0 w 2666819"/>
              <a:gd name="connsiteY1" fmla="*/ 1887165 h 1888494"/>
              <a:gd name="connsiteX2" fmla="*/ 2665380 w 2666819"/>
              <a:gd name="connsiteY2" fmla="*/ 1888494 h 1888494"/>
              <a:gd name="connsiteX3" fmla="*/ 2665378 w 2666819"/>
              <a:gd name="connsiteY3" fmla="*/ 0 h 1888494"/>
              <a:gd name="connsiteX4" fmla="*/ 0 w 2666819"/>
              <a:gd name="connsiteY4" fmla="*/ 9727 h 1888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6819" h="1888494">
                <a:moveTo>
                  <a:pt x="0" y="9727"/>
                </a:moveTo>
                <a:lnTo>
                  <a:pt x="0" y="1887165"/>
                </a:lnTo>
                <a:lnTo>
                  <a:pt x="2665380" y="1888494"/>
                </a:lnTo>
                <a:cubicBezTo>
                  <a:pt x="2665379" y="944247"/>
                  <a:pt x="2668621" y="476655"/>
                  <a:pt x="2665378" y="0"/>
                </a:cubicBezTo>
                <a:lnTo>
                  <a:pt x="0" y="9727"/>
                </a:lnTo>
                <a:close/>
              </a:path>
            </a:pathLst>
          </a:custGeom>
          <a:noFill/>
          <a:ln w="25400">
            <a:solidFill>
              <a:srgbClr val="FFC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919" name="Rectangle 918"/>
          <p:cNvSpPr/>
          <p:nvPr/>
        </p:nvSpPr>
        <p:spPr bwMode="auto">
          <a:xfrm>
            <a:off x="4696248" y="2718879"/>
            <a:ext cx="1244946" cy="577120"/>
          </a:xfrm>
          <a:prstGeom prst="rect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870" name="TextBox 869"/>
          <p:cNvSpPr txBox="1"/>
          <p:nvPr/>
        </p:nvSpPr>
        <p:spPr>
          <a:xfrm>
            <a:off x="3059832" y="3401268"/>
            <a:ext cx="810232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NNN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>
                <a:solidFill>
                  <a:srgbClr val="261748"/>
                </a:solidFill>
              </a:rPr>
              <a:t>c</a:t>
            </a:r>
            <a:r>
              <a:rPr lang="de-DE" sz="1400" b="1" dirty="0" err="1" smtClean="0">
                <a:solidFill>
                  <a:srgbClr val="261748"/>
                </a:solidFill>
              </a:rPr>
              <a:t>trl</a:t>
            </a:r>
            <a:r>
              <a:rPr lang="de-DE" sz="1400" b="1" dirty="0" smtClean="0">
                <a:solidFill>
                  <a:srgbClr val="261748"/>
                </a:solidFill>
              </a:rPr>
              <a:t>.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&amp;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elec</a:t>
            </a:r>
            <a:r>
              <a:rPr lang="de-DE" sz="1400" b="1" dirty="0" smtClean="0">
                <a:solidFill>
                  <a:srgbClr val="261748"/>
                </a:solidFill>
              </a:rPr>
              <a:t>.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51829" y="5661248"/>
            <a:ext cx="79576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err="1" smtClean="0"/>
              <a:t>Some</a:t>
            </a:r>
            <a:r>
              <a:rPr lang="de-DE" sz="1600" dirty="0" smtClean="0"/>
              <a:t> </a:t>
            </a:r>
            <a:r>
              <a:rPr lang="de-DE" sz="1600" dirty="0" err="1" smtClean="0"/>
              <a:t>numbers</a:t>
            </a:r>
            <a:r>
              <a:rPr lang="de-DE" sz="1600" dirty="0"/>
              <a:t> </a:t>
            </a:r>
            <a:r>
              <a:rPr lang="de-DE" sz="1600" dirty="0" smtClean="0"/>
              <a:t>(</a:t>
            </a:r>
            <a:r>
              <a:rPr lang="de-DE" sz="1600" dirty="0" err="1"/>
              <a:t>boxes</a:t>
            </a:r>
            <a:r>
              <a:rPr lang="de-DE" sz="1600" dirty="0"/>
              <a:t> </a:t>
            </a:r>
            <a:r>
              <a:rPr lang="de-DE" sz="1600" dirty="0" smtClean="0"/>
              <a:t>1x1 </a:t>
            </a:r>
            <a:r>
              <a:rPr lang="de-DE" sz="1600" dirty="0"/>
              <a:t>m</a:t>
            </a:r>
            <a:r>
              <a:rPr lang="de-DE" sz="1600" baseline="30000" dirty="0"/>
              <a:t>2</a:t>
            </a:r>
            <a:r>
              <a:rPr lang="de-DE" sz="1600" dirty="0" smtClean="0"/>
              <a:t>)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400" dirty="0" smtClean="0"/>
              <a:t>Total SASE 2 </a:t>
            </a:r>
            <a:r>
              <a:rPr lang="de-DE" sz="1400" dirty="0" err="1" smtClean="0"/>
              <a:t>floor</a:t>
            </a:r>
            <a:r>
              <a:rPr lang="de-DE" sz="1400" dirty="0" smtClean="0"/>
              <a:t> </a:t>
            </a:r>
            <a:r>
              <a:rPr lang="de-DE" sz="1400" dirty="0" err="1" smtClean="0"/>
              <a:t>space</a:t>
            </a:r>
            <a:r>
              <a:rPr lang="de-DE" sz="1400" dirty="0" smtClean="0"/>
              <a:t>: ~43x15 m</a:t>
            </a:r>
            <a:r>
              <a:rPr lang="de-DE" sz="1400" baseline="30000" dirty="0" smtClean="0"/>
              <a:t>2 </a:t>
            </a:r>
            <a:r>
              <a:rPr lang="de-DE" sz="1400" dirty="0" smtClean="0"/>
              <a:t>(2 x 1.4 m </a:t>
            </a:r>
            <a:r>
              <a:rPr lang="de-DE" sz="1400" dirty="0" err="1" smtClean="0"/>
              <a:t>separation</a:t>
            </a:r>
            <a:r>
              <a:rPr lang="de-DE" sz="1400" dirty="0" smtClean="0"/>
              <a:t> </a:t>
            </a:r>
            <a:r>
              <a:rPr lang="de-DE" sz="1400" dirty="0" err="1" smtClean="0"/>
              <a:t>of</a:t>
            </a:r>
            <a:r>
              <a:rPr lang="de-DE" sz="1400" dirty="0" smtClean="0"/>
              <a:t> </a:t>
            </a:r>
            <a:r>
              <a:rPr lang="de-DE" sz="1400" dirty="0" err="1" smtClean="0"/>
              <a:t>incoming</a:t>
            </a:r>
            <a:r>
              <a:rPr lang="de-DE" sz="1400" dirty="0" smtClean="0"/>
              <a:t> x-</a:t>
            </a:r>
            <a:r>
              <a:rPr lang="de-DE" sz="1400" dirty="0" err="1" smtClean="0"/>
              <a:t>ray</a:t>
            </a:r>
            <a:r>
              <a:rPr lang="de-DE" sz="1400" dirty="0" smtClean="0"/>
              <a:t> </a:t>
            </a:r>
            <a:r>
              <a:rPr lang="de-DE" sz="1400" dirty="0" err="1" smtClean="0"/>
              <a:t>beams</a:t>
            </a:r>
            <a:r>
              <a:rPr lang="de-DE" sz="1400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400" dirty="0" err="1" smtClean="0"/>
              <a:t>Control</a:t>
            </a:r>
            <a:r>
              <a:rPr lang="de-DE" sz="1400" dirty="0" smtClean="0"/>
              <a:t>: ~18m</a:t>
            </a:r>
            <a:r>
              <a:rPr lang="de-DE" sz="1400" baseline="30000" dirty="0" smtClean="0"/>
              <a:t>2</a:t>
            </a:r>
            <a:r>
              <a:rPr lang="de-DE" sz="1400" dirty="0" smtClean="0"/>
              <a:t>, Electronics: 4x2 m2, </a:t>
            </a:r>
            <a:r>
              <a:rPr lang="de-DE" sz="1400" dirty="0" err="1" smtClean="0"/>
              <a:t>optics</a:t>
            </a:r>
            <a:r>
              <a:rPr lang="de-DE" sz="1400" dirty="0" smtClean="0"/>
              <a:t>: beam 50 cm </a:t>
            </a:r>
            <a:r>
              <a:rPr lang="de-DE" sz="1400" dirty="0" err="1" smtClean="0"/>
              <a:t>from</a:t>
            </a:r>
            <a:r>
              <a:rPr lang="de-DE" sz="1400" dirty="0" smtClean="0"/>
              <a:t> wall, 0.1 m x-</a:t>
            </a:r>
            <a:r>
              <a:rPr lang="de-DE" sz="1400" dirty="0" err="1" smtClean="0"/>
              <a:t>ray</a:t>
            </a:r>
            <a:r>
              <a:rPr lang="de-DE" sz="1400" dirty="0" smtClean="0"/>
              <a:t> wall </a:t>
            </a:r>
            <a:r>
              <a:rPr lang="de-DE" sz="1400" dirty="0" err="1" smtClean="0"/>
              <a:t>thickness</a:t>
            </a:r>
            <a:r>
              <a:rPr lang="de-DE" sz="1400" dirty="0" smtClean="0"/>
              <a:t>)</a:t>
            </a:r>
          </a:p>
        </p:txBody>
      </p:sp>
      <p:sp>
        <p:nvSpPr>
          <p:cNvPr id="871" name="Rectangle 870"/>
          <p:cNvSpPr/>
          <p:nvPr/>
        </p:nvSpPr>
        <p:spPr bwMode="auto">
          <a:xfrm>
            <a:off x="971600" y="2348880"/>
            <a:ext cx="2120314" cy="466029"/>
          </a:xfrm>
          <a:prstGeom prst="rect">
            <a:avLst/>
          </a:prstGeom>
          <a:noFill/>
          <a:ln w="25400" cap="flat" cmpd="sng" algn="ctr">
            <a:solidFill>
              <a:srgbClr val="4F3097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872" name="Rectangle 871"/>
          <p:cNvSpPr/>
          <p:nvPr/>
        </p:nvSpPr>
        <p:spPr bwMode="auto">
          <a:xfrm>
            <a:off x="971601" y="1676744"/>
            <a:ext cx="711380" cy="672367"/>
          </a:xfrm>
          <a:prstGeom prst="rect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873" name="TextBox 872"/>
          <p:cNvSpPr txBox="1"/>
          <p:nvPr/>
        </p:nvSpPr>
        <p:spPr>
          <a:xfrm>
            <a:off x="1063899" y="1741631"/>
            <a:ext cx="582211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HED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elec</a:t>
            </a:r>
            <a:r>
              <a:rPr lang="de-DE" sz="1400" b="1" dirty="0" smtClean="0">
                <a:solidFill>
                  <a:srgbClr val="261748"/>
                </a:solidFill>
              </a:rPr>
              <a:t>.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315316" y="3452154"/>
            <a:ext cx="2016224" cy="1080120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869" name="TextBox 868"/>
          <p:cNvSpPr txBox="1"/>
          <p:nvPr/>
        </p:nvSpPr>
        <p:spPr>
          <a:xfrm>
            <a:off x="6501961" y="3749484"/>
            <a:ext cx="1664174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dirty="0" smtClean="0">
                <a:solidFill>
                  <a:srgbClr val="261748"/>
                </a:solidFill>
              </a:rPr>
              <a:t>100TW-class</a:t>
            </a:r>
            <a:r>
              <a:rPr lang="de-DE" sz="1400" dirty="0" smtClean="0">
                <a:solidFill>
                  <a:srgbClr val="261748"/>
                </a:solidFill>
              </a:rPr>
              <a:t> </a:t>
            </a:r>
            <a:r>
              <a:rPr lang="de-DE" sz="1400" dirty="0" err="1" smtClean="0">
                <a:solidFill>
                  <a:srgbClr val="261748"/>
                </a:solidFill>
              </a:rPr>
              <a:t>laser</a:t>
            </a:r>
            <a:endParaRPr lang="de-DE" sz="1400" dirty="0">
              <a:solidFill>
                <a:srgbClr val="261748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dirty="0" smtClean="0">
                <a:solidFill>
                  <a:srgbClr val="261748"/>
                </a:solidFill>
              </a:rPr>
              <a:t>(~6x10 </a:t>
            </a:r>
            <a:r>
              <a:rPr lang="de-DE" sz="1400" dirty="0" smtClean="0">
                <a:solidFill>
                  <a:srgbClr val="261748"/>
                </a:solidFill>
              </a:rPr>
              <a:t>m</a:t>
            </a:r>
            <a:r>
              <a:rPr lang="de-DE" sz="1400" baseline="30000" dirty="0" smtClean="0">
                <a:solidFill>
                  <a:srgbClr val="261748"/>
                </a:solidFill>
              </a:rPr>
              <a:t>2</a:t>
            </a:r>
            <a:r>
              <a:rPr lang="de-DE" sz="1400" dirty="0" smtClean="0">
                <a:solidFill>
                  <a:srgbClr val="261748"/>
                </a:solidFill>
              </a:rPr>
              <a:t>)</a:t>
            </a:r>
            <a:endParaRPr lang="de-DE" sz="1400" dirty="0">
              <a:solidFill>
                <a:srgbClr val="261748"/>
              </a:solidFill>
            </a:endParaRPr>
          </a:p>
        </p:txBody>
      </p:sp>
      <p:sp>
        <p:nvSpPr>
          <p:cNvPr id="874" name="Rectangle 1"/>
          <p:cNvSpPr>
            <a:spLocks noChangeArrowheads="1"/>
          </p:cNvSpPr>
          <p:nvPr/>
        </p:nvSpPr>
        <p:spPr bwMode="auto">
          <a:xfrm>
            <a:off x="3813174" y="3378200"/>
            <a:ext cx="1263651" cy="1136650"/>
          </a:xfrm>
          <a:prstGeom prst="rect">
            <a:avLst/>
          </a:prstGeom>
          <a:solidFill>
            <a:srgbClr val="FF00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endParaRPr lang="de-DE"/>
          </a:p>
        </p:txBody>
      </p:sp>
      <p:cxnSp>
        <p:nvCxnSpPr>
          <p:cNvPr id="876" name="Straight Connector 783"/>
          <p:cNvCxnSpPr>
            <a:cxnSpLocks noChangeShapeType="1"/>
          </p:cNvCxnSpPr>
          <p:nvPr/>
        </p:nvCxnSpPr>
        <p:spPr bwMode="auto">
          <a:xfrm>
            <a:off x="3014663" y="3457575"/>
            <a:ext cx="1890712" cy="0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7" name="Straight Connector 784"/>
          <p:cNvCxnSpPr>
            <a:cxnSpLocks noChangeShapeType="1"/>
            <a:stCxn id="893" idx="0"/>
            <a:endCxn id="881" idx="4"/>
          </p:cNvCxnSpPr>
          <p:nvPr/>
        </p:nvCxnSpPr>
        <p:spPr bwMode="auto">
          <a:xfrm flipV="1">
            <a:off x="4457700" y="2260600"/>
            <a:ext cx="6350" cy="1270000"/>
          </a:xfrm>
          <a:prstGeom prst="line">
            <a:avLst/>
          </a:prstGeom>
          <a:noFill/>
          <a:ln w="7620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06" name="TextBox 905"/>
          <p:cNvSpPr txBox="1"/>
          <p:nvPr/>
        </p:nvSpPr>
        <p:spPr>
          <a:xfrm>
            <a:off x="3211023" y="2430754"/>
            <a:ext cx="123944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>
                <a:solidFill>
                  <a:srgbClr val="261748"/>
                </a:solidFill>
              </a:rPr>
              <a:t>HED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>
                <a:solidFill>
                  <a:srgbClr val="261748"/>
                </a:solidFill>
              </a:rPr>
              <a:t>experiments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cxnSp>
        <p:nvCxnSpPr>
          <p:cNvPr id="879" name="Straight Connector 783"/>
          <p:cNvCxnSpPr>
            <a:cxnSpLocks noChangeShapeType="1"/>
          </p:cNvCxnSpPr>
          <p:nvPr/>
        </p:nvCxnSpPr>
        <p:spPr bwMode="auto">
          <a:xfrm>
            <a:off x="4181475" y="2965450"/>
            <a:ext cx="746125" cy="0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 bwMode="auto">
          <a:xfrm>
            <a:off x="3797300" y="2025650"/>
            <a:ext cx="368300" cy="387350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cxnSp>
        <p:nvCxnSpPr>
          <p:cNvPr id="880" name="Straight Connector 783"/>
          <p:cNvCxnSpPr>
            <a:cxnSpLocks noChangeShapeType="1"/>
            <a:stCxn id="15" idx="3"/>
          </p:cNvCxnSpPr>
          <p:nvPr/>
        </p:nvCxnSpPr>
        <p:spPr bwMode="auto">
          <a:xfrm>
            <a:off x="4165600" y="2219325"/>
            <a:ext cx="254000" cy="3175"/>
          </a:xfrm>
          <a:prstGeom prst="line">
            <a:avLst/>
          </a:prstGeom>
          <a:noFill/>
          <a:ln w="7620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1" name="Oval 18"/>
          <p:cNvSpPr>
            <a:spLocks noChangeArrowheads="1"/>
          </p:cNvSpPr>
          <p:nvPr/>
        </p:nvSpPr>
        <p:spPr bwMode="auto">
          <a:xfrm>
            <a:off x="4406900" y="2159000"/>
            <a:ext cx="114300" cy="101600"/>
          </a:xfrm>
          <a:prstGeom prst="ellipse">
            <a:avLst/>
          </a:prstGeom>
          <a:solidFill>
            <a:schemeClr val="tx2"/>
          </a:solidFill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3738650" y="1981200"/>
            <a:ext cx="534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err="1" smtClean="0"/>
              <a:t>vac</a:t>
            </a:r>
            <a:r>
              <a:rPr lang="de-DE" sz="900" dirty="0" smtClean="0"/>
              <a:t>. </a:t>
            </a:r>
          </a:p>
          <a:p>
            <a:pPr algn="ctr"/>
            <a:r>
              <a:rPr lang="de-DE" sz="900" dirty="0" err="1" smtClean="0"/>
              <a:t>compr</a:t>
            </a:r>
            <a:r>
              <a:rPr lang="de-DE" sz="900" dirty="0" smtClean="0"/>
              <a:t>.</a:t>
            </a:r>
            <a:endParaRPr lang="de-DE" sz="900" dirty="0"/>
          </a:p>
        </p:txBody>
      </p:sp>
      <p:cxnSp>
        <p:nvCxnSpPr>
          <p:cNvPr id="890" name="Straight Connector 783"/>
          <p:cNvCxnSpPr>
            <a:cxnSpLocks noChangeShapeType="1"/>
          </p:cNvCxnSpPr>
          <p:nvPr/>
        </p:nvCxnSpPr>
        <p:spPr bwMode="auto">
          <a:xfrm>
            <a:off x="5029200" y="2965450"/>
            <a:ext cx="1457325" cy="3175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92" name="Straight Connector 784"/>
          <p:cNvCxnSpPr>
            <a:cxnSpLocks noChangeShapeType="1"/>
          </p:cNvCxnSpPr>
          <p:nvPr/>
        </p:nvCxnSpPr>
        <p:spPr bwMode="auto">
          <a:xfrm flipV="1">
            <a:off x="4972050" y="3016250"/>
            <a:ext cx="3175" cy="409575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8" name="Oval 18"/>
          <p:cNvSpPr>
            <a:spLocks noChangeArrowheads="1"/>
          </p:cNvSpPr>
          <p:nvPr/>
        </p:nvSpPr>
        <p:spPr bwMode="auto">
          <a:xfrm>
            <a:off x="4918075" y="2908300"/>
            <a:ext cx="114300" cy="101600"/>
          </a:xfrm>
          <a:prstGeom prst="ellipse">
            <a:avLst/>
          </a:prstGeom>
          <a:solidFill>
            <a:schemeClr val="tx2"/>
          </a:solidFill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de-DE"/>
          </a:p>
        </p:txBody>
      </p:sp>
      <p:sp>
        <p:nvSpPr>
          <p:cNvPr id="875" name="Oval 18"/>
          <p:cNvSpPr>
            <a:spLocks noChangeArrowheads="1"/>
          </p:cNvSpPr>
          <p:nvPr/>
        </p:nvSpPr>
        <p:spPr bwMode="auto">
          <a:xfrm>
            <a:off x="4908550" y="3403600"/>
            <a:ext cx="114300" cy="101600"/>
          </a:xfrm>
          <a:prstGeom prst="ellipse">
            <a:avLst/>
          </a:prstGeom>
          <a:solidFill>
            <a:schemeClr val="tx2"/>
          </a:solidFill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de-DE"/>
          </a:p>
        </p:txBody>
      </p:sp>
      <p:cxnSp>
        <p:nvCxnSpPr>
          <p:cNvPr id="896" name="Straight Connector 783"/>
          <p:cNvCxnSpPr>
            <a:cxnSpLocks noChangeShapeType="1"/>
          </p:cNvCxnSpPr>
          <p:nvPr/>
        </p:nvCxnSpPr>
        <p:spPr bwMode="auto">
          <a:xfrm>
            <a:off x="4508500" y="3581400"/>
            <a:ext cx="1925638" cy="0"/>
          </a:xfrm>
          <a:prstGeom prst="line">
            <a:avLst/>
          </a:prstGeom>
          <a:noFill/>
          <a:ln w="7620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93" name="Oval 18"/>
          <p:cNvSpPr>
            <a:spLocks noChangeArrowheads="1"/>
          </p:cNvSpPr>
          <p:nvPr/>
        </p:nvSpPr>
        <p:spPr bwMode="auto">
          <a:xfrm>
            <a:off x="4400550" y="3530600"/>
            <a:ext cx="114300" cy="101600"/>
          </a:xfrm>
          <a:prstGeom prst="ellipse">
            <a:avLst/>
          </a:prstGeom>
          <a:solidFill>
            <a:schemeClr val="tx2"/>
          </a:solidFill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de-DE"/>
          </a:p>
        </p:txBody>
      </p:sp>
      <p:sp>
        <p:nvSpPr>
          <p:cNvPr id="899" name="Oval 18"/>
          <p:cNvSpPr>
            <a:spLocks noChangeArrowheads="1"/>
          </p:cNvSpPr>
          <p:nvPr/>
        </p:nvSpPr>
        <p:spPr bwMode="auto">
          <a:xfrm>
            <a:off x="6396037" y="3535362"/>
            <a:ext cx="114300" cy="101600"/>
          </a:xfrm>
          <a:prstGeom prst="ellipse">
            <a:avLst/>
          </a:prstGeom>
          <a:solidFill>
            <a:schemeClr val="tx2"/>
          </a:solidFill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de-DE"/>
          </a:p>
        </p:txBody>
      </p:sp>
      <p:sp>
        <p:nvSpPr>
          <p:cNvPr id="34" name="Freeform 33"/>
          <p:cNvSpPr/>
          <p:nvPr/>
        </p:nvSpPr>
        <p:spPr bwMode="auto">
          <a:xfrm>
            <a:off x="3810000" y="3343275"/>
            <a:ext cx="4567238" cy="1181100"/>
          </a:xfrm>
          <a:custGeom>
            <a:avLst/>
            <a:gdLst>
              <a:gd name="connsiteX0" fmla="*/ 0 w 4567238"/>
              <a:gd name="connsiteY0" fmla="*/ 33338 h 1181100"/>
              <a:gd name="connsiteX1" fmla="*/ 4763 w 4567238"/>
              <a:gd name="connsiteY1" fmla="*/ 1181100 h 1181100"/>
              <a:gd name="connsiteX2" fmla="*/ 4562475 w 4567238"/>
              <a:gd name="connsiteY2" fmla="*/ 1171575 h 1181100"/>
              <a:gd name="connsiteX3" fmla="*/ 4567238 w 4567238"/>
              <a:gd name="connsiteY3" fmla="*/ 133350 h 1181100"/>
              <a:gd name="connsiteX4" fmla="*/ 2119313 w 4567238"/>
              <a:gd name="connsiteY4" fmla="*/ 133350 h 1181100"/>
              <a:gd name="connsiteX5" fmla="*/ 2128838 w 4567238"/>
              <a:gd name="connsiteY5" fmla="*/ 0 h 1181100"/>
              <a:gd name="connsiteX6" fmla="*/ 0 w 4567238"/>
              <a:gd name="connsiteY6" fmla="*/ 33338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67238" h="1181100">
                <a:moveTo>
                  <a:pt x="0" y="33338"/>
                </a:moveTo>
                <a:cubicBezTo>
                  <a:pt x="1588" y="415925"/>
                  <a:pt x="3175" y="798513"/>
                  <a:pt x="4763" y="1181100"/>
                </a:cubicBezTo>
                <a:lnTo>
                  <a:pt x="4562475" y="1171575"/>
                </a:lnTo>
                <a:cubicBezTo>
                  <a:pt x="4564063" y="825500"/>
                  <a:pt x="4565650" y="479425"/>
                  <a:pt x="4567238" y="133350"/>
                </a:cubicBezTo>
                <a:lnTo>
                  <a:pt x="2119313" y="133350"/>
                </a:lnTo>
                <a:lnTo>
                  <a:pt x="2128838" y="0"/>
                </a:lnTo>
                <a:lnTo>
                  <a:pt x="0" y="33338"/>
                </a:lnTo>
                <a:close/>
              </a:path>
            </a:pathLst>
          </a:custGeom>
          <a:noFill/>
          <a:ln w="57150">
            <a:solidFill>
              <a:srgbClr val="0000FF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902" name="TextBox 901"/>
          <p:cNvSpPr txBox="1"/>
          <p:nvPr/>
        </p:nvSpPr>
        <p:spPr>
          <a:xfrm>
            <a:off x="4015591" y="3782823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dirty="0" smtClean="0">
                <a:solidFill>
                  <a:srgbClr val="261748"/>
                </a:solidFill>
              </a:rPr>
              <a:t>PP-laser</a:t>
            </a:r>
            <a:endParaRPr lang="de-DE" sz="1400" dirty="0">
              <a:solidFill>
                <a:srgbClr val="261748"/>
              </a:solidFill>
            </a:endParaRPr>
          </a:p>
        </p:txBody>
      </p:sp>
      <p:sp>
        <p:nvSpPr>
          <p:cNvPr id="910" name="TextBox 909"/>
          <p:cNvSpPr txBox="1"/>
          <p:nvPr/>
        </p:nvSpPr>
        <p:spPr>
          <a:xfrm>
            <a:off x="5340068" y="3611360"/>
            <a:ext cx="635109" cy="6417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050" dirty="0" err="1" smtClean="0">
                <a:solidFill>
                  <a:srgbClr val="261748"/>
                </a:solidFill>
              </a:rPr>
              <a:t>Prep</a:t>
            </a:r>
            <a:r>
              <a:rPr lang="de-DE" sz="1050" dirty="0" smtClean="0">
                <a:solidFill>
                  <a:srgbClr val="261748"/>
                </a:solidFill>
              </a:rPr>
              <a:t>.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050" dirty="0" smtClean="0">
                <a:solidFill>
                  <a:srgbClr val="261748"/>
                </a:solidFill>
              </a:rPr>
              <a:t>Service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050" dirty="0" smtClean="0">
                <a:solidFill>
                  <a:srgbClr val="261748"/>
                </a:solidFill>
              </a:rPr>
              <a:t>spare</a:t>
            </a:r>
            <a:endParaRPr lang="de-DE" sz="1050" dirty="0">
              <a:solidFill>
                <a:srgbClr val="261748"/>
              </a:solidFill>
            </a:endParaRPr>
          </a:p>
        </p:txBody>
      </p:sp>
      <p:sp>
        <p:nvSpPr>
          <p:cNvPr id="911" name="Rectangle 799"/>
          <p:cNvSpPr>
            <a:spLocks noChangeArrowheads="1"/>
          </p:cNvSpPr>
          <p:nvPr/>
        </p:nvSpPr>
        <p:spPr bwMode="auto">
          <a:xfrm>
            <a:off x="5064125" y="4160520"/>
            <a:ext cx="549275" cy="341630"/>
          </a:xfrm>
          <a:prstGeom prst="rect">
            <a:avLst/>
          </a:prstGeom>
          <a:solidFill>
            <a:srgbClr val="251555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buFont typeface="Wingdings" pitchFamily="-109" charset="2"/>
              <a:buNone/>
            </a:pPr>
            <a:r>
              <a:rPr lang="de-DE" sz="1200" dirty="0"/>
              <a:t>lock</a:t>
            </a:r>
          </a:p>
        </p:txBody>
      </p:sp>
    </p:spTree>
    <p:extLst>
      <p:ext uri="{BB962C8B-B14F-4D97-AF65-F5344CB8AC3E}">
        <p14:creationId xmlns:p14="http://schemas.microsoft.com/office/powerpoint/2010/main" val="301420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77500" y="776736"/>
            <a:ext cx="9330019" cy="4488018"/>
            <a:chOff x="-77500" y="836712"/>
            <a:chExt cx="9330019" cy="4080016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073" r="-154"/>
            <a:stretch/>
          </p:blipFill>
          <p:spPr bwMode="auto">
            <a:xfrm rot="16200000">
              <a:off x="2547502" y="-1788290"/>
              <a:ext cx="4080016" cy="93300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841" name="Group 840"/>
            <p:cNvGrpSpPr/>
            <p:nvPr/>
          </p:nvGrpSpPr>
          <p:grpSpPr>
            <a:xfrm>
              <a:off x="971599" y="1640648"/>
              <a:ext cx="7613847" cy="2607879"/>
              <a:chOff x="971600" y="2435847"/>
              <a:chExt cx="7493474" cy="2607879"/>
            </a:xfrm>
          </p:grpSpPr>
          <p:grpSp>
            <p:nvGrpSpPr>
              <p:cNvPr id="842" name="Group 841"/>
              <p:cNvGrpSpPr/>
              <p:nvPr/>
            </p:nvGrpSpPr>
            <p:grpSpPr>
              <a:xfrm>
                <a:off x="971600" y="2437570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630" name="Group 1629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707" name="Group 170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20" name="Rectangle 171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1" name="Rectangle 172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2" name="Rectangle 172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3" name="Rectangle 172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4" name="Rectangle 172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708" name="Group 170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15" name="Rectangle 171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6" name="Rectangle 171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7" name="Rectangle 171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8" name="Rectangle 171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9" name="Rectangle 171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709" name="Group 170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10" name="Rectangle 170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1" name="Rectangle 171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2" name="Rectangle 171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3" name="Rectangle 171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4" name="Rectangle 171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31" name="Group 1630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89" name="Group 168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02" name="Rectangle 170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3" name="Rectangle 170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4" name="Rectangle 170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5" name="Rectangle 170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6" name="Rectangle 170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90" name="Group 168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97" name="Rectangle 169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8" name="Rectangle 169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9" name="Rectangle 169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0" name="Rectangle 169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1" name="Rectangle 170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91" name="Group 169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92" name="Rectangle 169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3" name="Rectangle 169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4" name="Rectangle 169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5" name="Rectangle 169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6" name="Rectangle 169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32" name="Group 1631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71" name="Group 167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84" name="Rectangle 168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5" name="Rectangle 168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6" name="Rectangle 168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7" name="Rectangle 168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8" name="Rectangle 168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72" name="Group 167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79" name="Rectangle 167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0" name="Rectangle 167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1" name="Rectangle 168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2" name="Rectangle 168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3" name="Rectangle 168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73" name="Group 167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74" name="Rectangle 167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5" name="Rectangle 167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6" name="Rectangle 167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7" name="Rectangle 167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8" name="Rectangle 167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33" name="Group 1632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53" name="Group 165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66" name="Rectangle 166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7" name="Rectangle 166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8" name="Rectangle 166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9" name="Rectangle 166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0" name="Rectangle 166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54" name="Group 165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61" name="Rectangle 166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2" name="Rectangle 166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3" name="Rectangle 166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4" name="Rectangle 166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5" name="Rectangle 166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55" name="Group 165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56" name="Rectangle 165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7" name="Rectangle 165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8" name="Rectangle 165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9" name="Rectangle 165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0" name="Rectangle 165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34" name="Group 1633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35" name="Group 163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48" name="Rectangle 164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9" name="Rectangle 164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0" name="Rectangle 164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1" name="Rectangle 165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2" name="Rectangle 165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36" name="Group 163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43" name="Rectangle 164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4" name="Rectangle 164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5" name="Rectangle 164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6" name="Rectangle 164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7" name="Rectangle 164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37" name="Group 163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38" name="Rectangle 163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39" name="Rectangle 163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0" name="Rectangle 163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1" name="Rectangle 164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2" name="Rectangle 164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3" name="Group 842"/>
              <p:cNvGrpSpPr/>
              <p:nvPr/>
            </p:nvGrpSpPr>
            <p:grpSpPr>
              <a:xfrm>
                <a:off x="1845552" y="2438165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535" name="Group 1534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12" name="Group 161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25" name="Rectangle 162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6" name="Rectangle 162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7" name="Rectangle 162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8" name="Rectangle 162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9" name="Rectangle 162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13" name="Group 161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20" name="Rectangle 161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1" name="Rectangle 162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2" name="Rectangle 162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3" name="Rectangle 162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4" name="Rectangle 162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14" name="Group 161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15" name="Rectangle 161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6" name="Rectangle 161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7" name="Rectangle 161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8" name="Rectangle 161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9" name="Rectangle 161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36" name="Group 1535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94" name="Group 159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07" name="Rectangle 160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8" name="Rectangle 160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9" name="Rectangle 160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0" name="Rectangle 160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1" name="Rectangle 161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95" name="Group 159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02" name="Rectangle 160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3" name="Rectangle 160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4" name="Rectangle 160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5" name="Rectangle 160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6" name="Rectangle 160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96" name="Group 159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97" name="Rectangle 159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8" name="Rectangle 159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9" name="Rectangle 159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0" name="Rectangle 159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1" name="Rectangle 160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37" name="Group 1536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76" name="Group 157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89" name="Rectangle 158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0" name="Rectangle 158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1" name="Rectangle 159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2" name="Rectangle 159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3" name="Rectangle 159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77" name="Group 157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84" name="Rectangle 158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5" name="Rectangle 158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6" name="Rectangle 158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7" name="Rectangle 158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8" name="Rectangle 158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78" name="Group 157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79" name="Rectangle 157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0" name="Rectangle 157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1" name="Rectangle 158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2" name="Rectangle 158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3" name="Rectangle 158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38" name="Group 1537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58" name="Group 155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71" name="Rectangle 157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2" name="Rectangle 157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3" name="Rectangle 157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4" name="Rectangle 157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5" name="Rectangle 157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59" name="Group 155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66" name="Rectangle 156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7" name="Rectangle 156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8" name="Rectangle 156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9" name="Rectangle 156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0" name="Rectangle 156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60" name="Group 155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61" name="Rectangle 156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2" name="Rectangle 156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3" name="Rectangle 156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4" name="Rectangle 156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5" name="Rectangle 156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39" name="Group 1538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40" name="Group 153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53" name="Rectangle 155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4" name="Rectangle 155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5" name="Rectangle 155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6" name="Rectangle 155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7" name="Rectangle 155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41" name="Group 154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48" name="Rectangle 154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49" name="Rectangle 154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0" name="Rectangle 154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1" name="Rectangle 155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2" name="Rectangle 155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42" name="Group 154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43" name="Rectangle 154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44" name="Rectangle 154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45" name="Rectangle 154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46" name="Rectangle 154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47" name="Rectangle 154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4" name="Group 843"/>
              <p:cNvGrpSpPr/>
              <p:nvPr/>
            </p:nvGrpSpPr>
            <p:grpSpPr>
              <a:xfrm>
                <a:off x="2714974" y="2438165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440" name="Group 1439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17" name="Group 151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30" name="Rectangle 152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1" name="Rectangle 153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2" name="Rectangle 153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3" name="Rectangle 153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4" name="Rectangle 153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18" name="Group 151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25" name="Rectangle 152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6" name="Rectangle 152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7" name="Rectangle 152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8" name="Rectangle 152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9" name="Rectangle 152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19" name="Group 151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20" name="Rectangle 151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1" name="Rectangle 152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2" name="Rectangle 152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3" name="Rectangle 152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4" name="Rectangle 152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41" name="Group 1440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99" name="Group 149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12" name="Rectangle 151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3" name="Rectangle 151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4" name="Rectangle 151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5" name="Rectangle 151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6" name="Rectangle 151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00" name="Group 149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07" name="Rectangle 150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8" name="Rectangle 150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9" name="Rectangle 150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0" name="Rectangle 150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1" name="Rectangle 151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01" name="Group 150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02" name="Rectangle 150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3" name="Rectangle 150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4" name="Rectangle 150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5" name="Rectangle 150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6" name="Rectangle 150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42" name="Group 1441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81" name="Group 148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94" name="Rectangle 149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5" name="Rectangle 149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6" name="Rectangle 149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7" name="Rectangle 149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8" name="Rectangle 149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82" name="Group 148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89" name="Rectangle 148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0" name="Rectangle 148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1" name="Rectangle 149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2" name="Rectangle 149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3" name="Rectangle 149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83" name="Group 148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84" name="Rectangle 148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5" name="Rectangle 148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6" name="Rectangle 148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7" name="Rectangle 148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8" name="Rectangle 148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43" name="Group 1442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63" name="Group 146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76" name="Rectangle 147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7" name="Rectangle 147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8" name="Rectangle 147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9" name="Rectangle 147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0" name="Rectangle 147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64" name="Group 146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71" name="Rectangle 147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2" name="Rectangle 147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3" name="Rectangle 147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4" name="Rectangle 147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5" name="Rectangle 147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65" name="Group 146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66" name="Rectangle 146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7" name="Rectangle 146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8" name="Rectangle 146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9" name="Rectangle 146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0" name="Rectangle 146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44" name="Group 1443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45" name="Group 144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58" name="Rectangle 145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9" name="Rectangle 145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0" name="Rectangle 145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1" name="Rectangle 146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2" name="Rectangle 146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46" name="Group 144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53" name="Rectangle 145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4" name="Rectangle 145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5" name="Rectangle 145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6" name="Rectangle 145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7" name="Rectangle 145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47" name="Group 144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48" name="Rectangle 144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49" name="Rectangle 144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0" name="Rectangle 144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1" name="Rectangle 145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2" name="Rectangle 145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5" name="Group 844"/>
              <p:cNvGrpSpPr/>
              <p:nvPr/>
            </p:nvGrpSpPr>
            <p:grpSpPr>
              <a:xfrm>
                <a:off x="3588033" y="2437602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345" name="Group 1344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22" name="Group 142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35" name="Rectangle 143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6" name="Rectangle 143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7" name="Rectangle 143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8" name="Rectangle 143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9" name="Rectangle 143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23" name="Group 142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30" name="Rectangle 142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1" name="Rectangle 143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2" name="Rectangle 143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3" name="Rectangle 143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4" name="Rectangle 143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24" name="Group 142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25" name="Rectangle 142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6" name="Rectangle 142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7" name="Rectangle 142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8" name="Rectangle 142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9" name="Rectangle 142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46" name="Group 1345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04" name="Group 140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17" name="Rectangle 141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8" name="Rectangle 141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9" name="Rectangle 141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0" name="Rectangle 141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1" name="Rectangle 142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05" name="Group 140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12" name="Rectangle 141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3" name="Rectangle 141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4" name="Rectangle 141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5" name="Rectangle 141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6" name="Rectangle 141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06" name="Group 140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07" name="Rectangle 140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8" name="Rectangle 140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9" name="Rectangle 140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0" name="Rectangle 140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1" name="Rectangle 141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47" name="Group 1346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86" name="Group 138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99" name="Rectangle 139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0" name="Rectangle 139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1" name="Rectangle 140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2" name="Rectangle 140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3" name="Rectangle 140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87" name="Group 138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94" name="Rectangle 139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5" name="Rectangle 139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6" name="Rectangle 139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7" name="Rectangle 139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8" name="Rectangle 139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88" name="Group 138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89" name="Rectangle 138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0" name="Rectangle 138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1" name="Rectangle 139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2" name="Rectangle 139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3" name="Rectangle 139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48" name="Group 1347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68" name="Group 136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81" name="Rectangle 138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2" name="Rectangle 138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3" name="Rectangle 138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4" name="Rectangle 138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5" name="Rectangle 138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69" name="Group 136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76" name="Rectangle 137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7" name="Rectangle 137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8" name="Rectangle 137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9" name="Rectangle 137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0" name="Rectangle 137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70" name="Group 136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71" name="Rectangle 137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2" name="Rectangle 137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3" name="Rectangle 137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4" name="Rectangle 137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5" name="Rectangle 137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49" name="Group 1348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50" name="Group 134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63" name="Rectangle 136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4" name="Rectangle 136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5" name="Rectangle 136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6" name="Rectangle 136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7" name="Rectangle 136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51" name="Group 135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58" name="Rectangle 135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59" name="Rectangle 135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0" name="Rectangle 135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1" name="Rectangle 136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2" name="Rectangle 136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52" name="Group 135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53" name="Rectangle 135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54" name="Rectangle 135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55" name="Rectangle 135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56" name="Rectangle 135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57" name="Rectangle 135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6" name="Group 845"/>
              <p:cNvGrpSpPr/>
              <p:nvPr/>
            </p:nvGrpSpPr>
            <p:grpSpPr>
              <a:xfrm>
                <a:off x="4460529" y="2437602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250" name="Group 1249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27" name="Group 132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40" name="Rectangle 133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1" name="Rectangle 134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2" name="Rectangle 134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3" name="Rectangle 134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4" name="Rectangle 134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28" name="Group 132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35" name="Rectangle 133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6" name="Rectangle 133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7" name="Rectangle 133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8" name="Rectangle 133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9" name="Rectangle 133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29" name="Group 132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30" name="Rectangle 132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1" name="Rectangle 133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2" name="Rectangle 133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3" name="Rectangle 133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4" name="Rectangle 133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51" name="Group 1250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09" name="Group 130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22" name="Rectangle 132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3" name="Rectangle 132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4" name="Rectangle 132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5" name="Rectangle 132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6" name="Rectangle 132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10" name="Group 130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17" name="Rectangle 131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8" name="Rectangle 131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9" name="Rectangle 131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0" name="Rectangle 131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1" name="Rectangle 132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11" name="Group 131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12" name="Rectangle 131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3" name="Rectangle 131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4" name="Rectangle 131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5" name="Rectangle 131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6" name="Rectangle 131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52" name="Group 1251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91" name="Group 129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04" name="Rectangle 130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5" name="Rectangle 130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6" name="Rectangle 130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7" name="Rectangle 130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8" name="Rectangle 130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92" name="Group 129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99" name="Rectangle 129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0" name="Rectangle 129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1" name="Rectangle 130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2" name="Rectangle 130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3" name="Rectangle 130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93" name="Group 129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94" name="Rectangle 129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5" name="Rectangle 129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6" name="Rectangle 129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7" name="Rectangle 129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8" name="Rectangle 129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53" name="Group 1252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73" name="Group 127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86" name="Rectangle 128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7" name="Rectangle 128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8" name="Rectangle 128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9" name="Rectangle 128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0" name="Rectangle 128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74" name="Group 127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81" name="Rectangle 128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2" name="Rectangle 128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3" name="Rectangle 128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4" name="Rectangle 128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5" name="Rectangle 128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75" name="Group 127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76" name="Rectangle 127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7" name="Rectangle 127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8" name="Rectangle 127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9" name="Rectangle 127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0" name="Rectangle 127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54" name="Group 1253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55" name="Group 125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68" name="Rectangle 126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9" name="Rectangle 126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0" name="Rectangle 126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1" name="Rectangle 127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2" name="Rectangle 127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56" name="Group 125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63" name="Rectangle 126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4" name="Rectangle 126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5" name="Rectangle 126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6" name="Rectangle 126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7" name="Rectangle 126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57" name="Group 125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58" name="Rectangle 125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59" name="Rectangle 125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0" name="Rectangle 125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1" name="Rectangle 126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2" name="Rectangle 126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7" name="Group 846"/>
              <p:cNvGrpSpPr/>
              <p:nvPr/>
            </p:nvGrpSpPr>
            <p:grpSpPr>
              <a:xfrm>
                <a:off x="5329388" y="2438165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155" name="Group 1154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32" name="Group 123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45" name="Rectangle 124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6" name="Rectangle 124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7" name="Rectangle 124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8" name="Rectangle 124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9" name="Rectangle 124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33" name="Group 123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40" name="Rectangle 123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1" name="Rectangle 124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2" name="Rectangle 124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3" name="Rectangle 124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4" name="Rectangle 124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34" name="Group 123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35" name="Rectangle 123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6" name="Rectangle 123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7" name="Rectangle 123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8" name="Rectangle 123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9" name="Rectangle 123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56" name="Group 1155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14" name="Group 121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27" name="Rectangle 122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8" name="Rectangle 122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9" name="Rectangle 122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0" name="Rectangle 122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1" name="Rectangle 123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15" name="Group 121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22" name="Rectangle 122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3" name="Rectangle 122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4" name="Rectangle 122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5" name="Rectangle 122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6" name="Rectangle 122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16" name="Group 121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17" name="Rectangle 121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8" name="Rectangle 121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9" name="Rectangle 121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0" name="Rectangle 121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1" name="Rectangle 122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57" name="Group 1156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96" name="Group 119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09" name="Rectangle 120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0" name="Rectangle 120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1" name="Rectangle 121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2" name="Rectangle 121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3" name="Rectangle 121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97" name="Group 119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04" name="Rectangle 120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5" name="Rectangle 120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6" name="Rectangle 120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7" name="Rectangle 120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8" name="Rectangle 120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98" name="Group 119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99" name="Rectangle 119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0" name="Rectangle 119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1" name="Rectangle 120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2" name="Rectangle 120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3" name="Rectangle 120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58" name="Group 1157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78" name="Group 117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91" name="Rectangle 119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2" name="Rectangle 119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3" name="Rectangle 119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4" name="Rectangle 119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5" name="Rectangle 119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79" name="Group 117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86" name="Rectangle 118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7" name="Rectangle 118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8" name="Rectangle 118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9" name="Rectangle 118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0" name="Rectangle 118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80" name="Group 117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81" name="Rectangle 118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2" name="Rectangle 118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3" name="Rectangle 118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4" name="Rectangle 118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5" name="Rectangle 118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59" name="Group 1158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60" name="Group 115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73" name="Rectangle 117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4" name="Rectangle 117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5" name="Rectangle 117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6" name="Rectangle 117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7" name="Rectangle 117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61" name="Group 116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68" name="Rectangle 116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69" name="Rectangle 116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0" name="Rectangle 116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1" name="Rectangle 117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2" name="Rectangle 117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62" name="Group 116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63" name="Rectangle 116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64" name="Rectangle 116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65" name="Rectangle 116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66" name="Rectangle 116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67" name="Rectangle 116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8" name="Group 847"/>
              <p:cNvGrpSpPr/>
              <p:nvPr/>
            </p:nvGrpSpPr>
            <p:grpSpPr>
              <a:xfrm>
                <a:off x="6203010" y="2435847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060" name="Group 1059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37" name="Group 113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50" name="Rectangle 114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1" name="Rectangle 115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2" name="Rectangle 115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3" name="Rectangle 115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4" name="Rectangle 115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38" name="Group 113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45" name="Rectangle 114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6" name="Rectangle 114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7" name="Rectangle 114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8" name="Rectangle 114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9" name="Rectangle 114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39" name="Group 113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40" name="Rectangle 113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1" name="Rectangle 114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2" name="Rectangle 114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3" name="Rectangle 114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4" name="Rectangle 114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61" name="Group 1060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19" name="Group 111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32" name="Rectangle 113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3" name="Rectangle 113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4" name="Rectangle 113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5" name="Rectangle 113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6" name="Rectangle 113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20" name="Group 111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27" name="Rectangle 112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8" name="Rectangle 112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9" name="Rectangle 112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0" name="Rectangle 112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1" name="Rectangle 113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21" name="Group 112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22" name="Rectangle 112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3" name="Rectangle 112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4" name="Rectangle 112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5" name="Rectangle 112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6" name="Rectangle 112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62" name="Group 1061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01" name="Group 110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14" name="Rectangle 111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5" name="Rectangle 111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6" name="Rectangle 111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7" name="Rectangle 111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8" name="Rectangle 111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02" name="Group 110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09" name="Rectangle 110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0" name="Rectangle 110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1" name="Rectangle 111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2" name="Rectangle 111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3" name="Rectangle 111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03" name="Group 110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04" name="Rectangle 110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5" name="Rectangle 110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6" name="Rectangle 110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7" name="Rectangle 110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8" name="Rectangle 110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63" name="Group 1062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83" name="Group 108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96" name="Rectangle 109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7" name="Rectangle 109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8" name="Rectangle 109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9" name="Rectangle 109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0" name="Rectangle 109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84" name="Group 108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91" name="Rectangle 109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2" name="Rectangle 109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3" name="Rectangle 109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4" name="Rectangle 109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5" name="Rectangle 109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85" name="Group 108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86" name="Rectangle 108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7" name="Rectangle 108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8" name="Rectangle 108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9" name="Rectangle 108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0" name="Rectangle 108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64" name="Group 1063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65" name="Group 106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78" name="Rectangle 107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9" name="Rectangle 107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0" name="Rectangle 107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1" name="Rectangle 108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2" name="Rectangle 108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66" name="Group 106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73" name="Rectangle 107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4" name="Rectangle 107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5" name="Rectangle 107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6" name="Rectangle 107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7" name="Rectangle 107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67" name="Group 106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68" name="Rectangle 106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69" name="Rectangle 106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0" name="Rectangle 106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1" name="Rectangle 107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2" name="Rectangle 107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9" name="Group 848"/>
              <p:cNvGrpSpPr/>
              <p:nvPr/>
            </p:nvGrpSpPr>
            <p:grpSpPr>
              <a:xfrm>
                <a:off x="7071869" y="2437602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965" name="Group 964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42" name="Group 104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55" name="Rectangle 105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6" name="Rectangle 105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7" name="Rectangle 105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8" name="Rectangle 105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9" name="Rectangle 105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43" name="Group 104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50" name="Rectangle 104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1" name="Rectangle 105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2" name="Rectangle 105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3" name="Rectangle 105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4" name="Rectangle 105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44" name="Group 104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45" name="Rectangle 104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6" name="Rectangle 104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7" name="Rectangle 104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8" name="Rectangle 104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9" name="Rectangle 104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66" name="Group 965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24" name="Group 102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37" name="Rectangle 103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8" name="Rectangle 103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9" name="Rectangle 103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0" name="Rectangle 103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1" name="Rectangle 104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25" name="Group 102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32" name="Rectangle 103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3" name="Rectangle 103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4" name="Rectangle 103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5" name="Rectangle 103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6" name="Rectangle 103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26" name="Group 102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27" name="Rectangle 102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8" name="Rectangle 102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9" name="Rectangle 102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0" name="Rectangle 102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1" name="Rectangle 103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67" name="Group 966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06" name="Group 100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19" name="Rectangle 101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0" name="Rectangle 101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1" name="Rectangle 102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2" name="Rectangle 102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3" name="Rectangle 102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07" name="Group 100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14" name="Rectangle 101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5" name="Rectangle 101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6" name="Rectangle 101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7" name="Rectangle 101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8" name="Rectangle 101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08" name="Group 100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09" name="Rectangle 100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0" name="Rectangle 100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1" name="Rectangle 101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2" name="Rectangle 101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3" name="Rectangle 101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68" name="Group 967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988" name="Group 98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01" name="Rectangle 100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2" name="Rectangle 100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3" name="Rectangle 100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4" name="Rectangle 100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5" name="Rectangle 100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89" name="Group 98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96" name="Rectangle 99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7" name="Rectangle 99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8" name="Rectangle 99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9" name="Rectangle 99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0" name="Rectangle 99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90" name="Group 98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91" name="Rectangle 99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2" name="Rectangle 99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3" name="Rectangle 99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4" name="Rectangle 99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5" name="Rectangle 99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69" name="Group 968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970" name="Group 96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83" name="Rectangle 98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4" name="Rectangle 98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5" name="Rectangle 98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6" name="Rectangle 98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7" name="Rectangle 98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71" name="Group 97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78" name="Rectangle 97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79" name="Rectangle 97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0" name="Rectangle 97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1" name="Rectangle 98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2" name="Rectangle 98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72" name="Group 97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73" name="Rectangle 97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74" name="Rectangle 97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75" name="Rectangle 97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76" name="Rectangle 97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77" name="Rectangle 97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50" name="Group 849"/>
              <p:cNvGrpSpPr>
                <a:grpSpLocks noChangeAspect="1"/>
              </p:cNvGrpSpPr>
              <p:nvPr/>
            </p:nvGrpSpPr>
            <p:grpSpPr>
              <a:xfrm>
                <a:off x="7940131" y="2437664"/>
                <a:ext cx="177027" cy="2598774"/>
                <a:chOff x="2661489" y="2046559"/>
                <a:chExt cx="182502" cy="2679148"/>
              </a:xfrm>
            </p:grpSpPr>
            <p:grpSp>
              <p:nvGrpSpPr>
                <p:cNvPr id="947" name="Group 946"/>
                <p:cNvGrpSpPr/>
                <p:nvPr/>
              </p:nvGrpSpPr>
              <p:grpSpPr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60" name="Rectangle 959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1" name="Rectangle 960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2" name="Rectangle 961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3" name="Rectangle 962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4" name="Rectangle 963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48" name="Group 947"/>
                <p:cNvGrpSpPr/>
                <p:nvPr/>
              </p:nvGrpSpPr>
              <p:grpSpPr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55" name="Rectangle 954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6" name="Rectangle 955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7" name="Rectangle 956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8" name="Rectangle 957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9" name="Rectangle 958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49" name="Group 948"/>
                <p:cNvGrpSpPr/>
                <p:nvPr/>
              </p:nvGrpSpPr>
              <p:grpSpPr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50" name="Rectangle 949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1" name="Rectangle 950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2" name="Rectangle 951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3" name="Rectangle 952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4" name="Rectangle 953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</p:grpSp>
          <p:grpSp>
            <p:nvGrpSpPr>
              <p:cNvPr id="851" name="Group 850"/>
              <p:cNvGrpSpPr>
                <a:grpSpLocks noChangeAspect="1"/>
              </p:cNvGrpSpPr>
              <p:nvPr/>
            </p:nvGrpSpPr>
            <p:grpSpPr>
              <a:xfrm>
                <a:off x="8111583" y="2437664"/>
                <a:ext cx="177027" cy="2598774"/>
                <a:chOff x="2661489" y="2046559"/>
                <a:chExt cx="182502" cy="2679148"/>
              </a:xfrm>
            </p:grpSpPr>
            <p:grpSp>
              <p:nvGrpSpPr>
                <p:cNvPr id="929" name="Group 928"/>
                <p:cNvGrpSpPr/>
                <p:nvPr/>
              </p:nvGrpSpPr>
              <p:grpSpPr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42" name="Rectangle 941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3" name="Rectangle 942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4" name="Rectangle 943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5" name="Rectangle 944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6" name="Rectangle 945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30" name="Group 929"/>
                <p:cNvGrpSpPr/>
                <p:nvPr/>
              </p:nvGrpSpPr>
              <p:grpSpPr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37" name="Rectangle 936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8" name="Rectangle 937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9" name="Rectangle 938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0" name="Rectangle 939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1" name="Rectangle 940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31" name="Group 930"/>
                <p:cNvGrpSpPr/>
                <p:nvPr/>
              </p:nvGrpSpPr>
              <p:grpSpPr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32" name="Rectangle 931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3" name="Rectangle 932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4" name="Rectangle 933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5" name="Rectangle 934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6" name="Rectangle 935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</p:grpSp>
          <p:grpSp>
            <p:nvGrpSpPr>
              <p:cNvPr id="852" name="Group 851"/>
              <p:cNvGrpSpPr>
                <a:grpSpLocks noChangeAspect="1"/>
              </p:cNvGrpSpPr>
              <p:nvPr/>
            </p:nvGrpSpPr>
            <p:grpSpPr>
              <a:xfrm>
                <a:off x="8288047" y="2444952"/>
                <a:ext cx="177027" cy="2598774"/>
                <a:chOff x="2661489" y="2046559"/>
                <a:chExt cx="182502" cy="2679148"/>
              </a:xfrm>
            </p:grpSpPr>
            <p:grpSp>
              <p:nvGrpSpPr>
                <p:cNvPr id="853" name="Group 852"/>
                <p:cNvGrpSpPr/>
                <p:nvPr/>
              </p:nvGrpSpPr>
              <p:grpSpPr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866" name="Rectangle 865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09" name="Rectangle 908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13" name="Rectangle 912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17" name="Rectangle 916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26" name="Rectangle 925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854" name="Group 853"/>
                <p:cNvGrpSpPr/>
                <p:nvPr/>
              </p:nvGrpSpPr>
              <p:grpSpPr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861" name="Rectangle 860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2" name="Rectangle 861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3" name="Rectangle 862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4" name="Rectangle 863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5" name="Rectangle 864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855" name="Group 854"/>
                <p:cNvGrpSpPr/>
                <p:nvPr/>
              </p:nvGrpSpPr>
              <p:grpSpPr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856" name="Rectangle 855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57" name="Rectangle 856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58" name="Rectangle 857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59" name="Rectangle 858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0" name="Rectangle 859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788" y="283692"/>
            <a:ext cx="7283450" cy="481012"/>
          </a:xfrm>
        </p:spPr>
        <p:txBody>
          <a:bodyPr/>
          <a:lstStyle/>
          <a:p>
            <a:r>
              <a:rPr lang="de-DE" dirty="0" err="1" smtClean="0"/>
              <a:t>Conceptual</a:t>
            </a:r>
            <a:r>
              <a:rPr lang="de-DE" dirty="0" smtClean="0"/>
              <a:t> </a:t>
            </a:r>
            <a:r>
              <a:rPr lang="de-DE" dirty="0" err="1" smtClean="0"/>
              <a:t>floor</a:t>
            </a:r>
            <a:r>
              <a:rPr lang="de-DE" dirty="0" smtClean="0"/>
              <a:t> plan for SASE 2 </a:t>
            </a:r>
            <a:r>
              <a:rPr lang="de-DE" dirty="0" err="1" smtClean="0"/>
              <a:t>instruments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040230"/>
            <a:ext cx="8501063" cy="300538"/>
          </a:xfrm>
        </p:spPr>
        <p:txBody>
          <a:bodyPr/>
          <a:lstStyle/>
          <a:p>
            <a:r>
              <a:rPr lang="de-DE" dirty="0" smtClean="0"/>
              <a:t>(</a:t>
            </a:r>
            <a:r>
              <a:rPr lang="de-DE" dirty="0" err="1" smtClean="0"/>
              <a:t>work</a:t>
            </a:r>
            <a:r>
              <a:rPr lang="de-DE" dirty="0" smtClean="0"/>
              <a:t> in </a:t>
            </a:r>
            <a:r>
              <a:rPr lang="de-DE" dirty="0" err="1" smtClean="0"/>
              <a:t>progress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>
                <a:solidFill>
                  <a:srgbClr val="FFFFFF"/>
                </a:solidFill>
              </a:rPr>
              <a:pPr/>
              <a:t>2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Line 43"/>
          <p:cNvSpPr>
            <a:spLocks noChangeShapeType="1"/>
          </p:cNvSpPr>
          <p:nvPr/>
        </p:nvSpPr>
        <p:spPr bwMode="auto">
          <a:xfrm rot="16200000">
            <a:off x="3343162" y="81644"/>
            <a:ext cx="0" cy="623617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8" name="Line 44"/>
          <p:cNvSpPr>
            <a:spLocks noChangeShapeType="1"/>
          </p:cNvSpPr>
          <p:nvPr/>
        </p:nvSpPr>
        <p:spPr bwMode="auto">
          <a:xfrm rot="16200000" flipH="1">
            <a:off x="1928801" y="1017226"/>
            <a:ext cx="0" cy="340745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" name="Line 45"/>
          <p:cNvSpPr>
            <a:spLocks noChangeShapeType="1"/>
          </p:cNvSpPr>
          <p:nvPr/>
        </p:nvSpPr>
        <p:spPr bwMode="auto">
          <a:xfrm rot="16200000" flipH="1">
            <a:off x="1166208" y="2472309"/>
            <a:ext cx="17623" cy="1899893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04" name="Rectangle 903"/>
          <p:cNvSpPr/>
          <p:nvPr/>
        </p:nvSpPr>
        <p:spPr bwMode="auto">
          <a:xfrm>
            <a:off x="3098696" y="1757460"/>
            <a:ext cx="1580667" cy="1538539"/>
          </a:xfrm>
          <a:custGeom>
            <a:avLst/>
            <a:gdLst>
              <a:gd name="connsiteX0" fmla="*/ 0 w 1910181"/>
              <a:gd name="connsiteY0" fmla="*/ 0 h 1612164"/>
              <a:gd name="connsiteX1" fmla="*/ 1910181 w 1910181"/>
              <a:gd name="connsiteY1" fmla="*/ 0 h 1612164"/>
              <a:gd name="connsiteX2" fmla="*/ 1910181 w 1910181"/>
              <a:gd name="connsiteY2" fmla="*/ 1612164 h 1612164"/>
              <a:gd name="connsiteX3" fmla="*/ 0 w 1910181"/>
              <a:gd name="connsiteY3" fmla="*/ 1612164 h 1612164"/>
              <a:gd name="connsiteX4" fmla="*/ 0 w 1910181"/>
              <a:gd name="connsiteY4" fmla="*/ 0 h 1612164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910181 w 1910181"/>
              <a:gd name="connsiteY2" fmla="*/ 11984 h 1624148"/>
              <a:gd name="connsiteX3" fmla="*/ 1910181 w 1910181"/>
              <a:gd name="connsiteY3" fmla="*/ 1624148 h 1624148"/>
              <a:gd name="connsiteX4" fmla="*/ 0 w 1910181"/>
              <a:gd name="connsiteY4" fmla="*/ 1624148 h 1624148"/>
              <a:gd name="connsiteX5" fmla="*/ 0 w 1910181"/>
              <a:gd name="connsiteY5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910181 w 1910181"/>
              <a:gd name="connsiteY2" fmla="*/ 11984 h 1624148"/>
              <a:gd name="connsiteX3" fmla="*/ 1905718 w 1910181"/>
              <a:gd name="connsiteY3" fmla="*/ 336884 h 1624148"/>
              <a:gd name="connsiteX4" fmla="*/ 1910181 w 1910181"/>
              <a:gd name="connsiteY4" fmla="*/ 1624148 h 1624148"/>
              <a:gd name="connsiteX5" fmla="*/ 0 w 1910181"/>
              <a:gd name="connsiteY5" fmla="*/ 1624148 h 1624148"/>
              <a:gd name="connsiteX6" fmla="*/ 0 w 1910181"/>
              <a:gd name="connsiteY6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573297 w 1910181"/>
              <a:gd name="connsiteY2" fmla="*/ 312773 h 1624148"/>
              <a:gd name="connsiteX3" fmla="*/ 1905718 w 1910181"/>
              <a:gd name="connsiteY3" fmla="*/ 336884 h 1624148"/>
              <a:gd name="connsiteX4" fmla="*/ 1910181 w 1910181"/>
              <a:gd name="connsiteY4" fmla="*/ 1624148 h 1624148"/>
              <a:gd name="connsiteX5" fmla="*/ 0 w 1910181"/>
              <a:gd name="connsiteY5" fmla="*/ 1624148 h 1624148"/>
              <a:gd name="connsiteX6" fmla="*/ 0 w 1910181"/>
              <a:gd name="connsiteY6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573297 w 1910181"/>
              <a:gd name="connsiteY2" fmla="*/ 312773 h 1624148"/>
              <a:gd name="connsiteX3" fmla="*/ 1905718 w 1910181"/>
              <a:gd name="connsiteY3" fmla="*/ 336884 h 1624148"/>
              <a:gd name="connsiteX4" fmla="*/ 1910181 w 1910181"/>
              <a:gd name="connsiteY4" fmla="*/ 1624148 h 1624148"/>
              <a:gd name="connsiteX5" fmla="*/ 0 w 1910181"/>
              <a:gd name="connsiteY5" fmla="*/ 1624148 h 1624148"/>
              <a:gd name="connsiteX6" fmla="*/ 0 w 1910181"/>
              <a:gd name="connsiteY6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573297 w 1910181"/>
              <a:gd name="connsiteY2" fmla="*/ 312773 h 1624148"/>
              <a:gd name="connsiteX3" fmla="*/ 1905718 w 1910181"/>
              <a:gd name="connsiteY3" fmla="*/ 336884 h 1624148"/>
              <a:gd name="connsiteX4" fmla="*/ 1910181 w 1910181"/>
              <a:gd name="connsiteY4" fmla="*/ 1624148 h 1624148"/>
              <a:gd name="connsiteX5" fmla="*/ 0 w 1910181"/>
              <a:gd name="connsiteY5" fmla="*/ 1624148 h 1624148"/>
              <a:gd name="connsiteX6" fmla="*/ 0 w 1910181"/>
              <a:gd name="connsiteY6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573297 w 1910181"/>
              <a:gd name="connsiteY2" fmla="*/ 312773 h 1624148"/>
              <a:gd name="connsiteX3" fmla="*/ 1905718 w 1910181"/>
              <a:gd name="connsiteY3" fmla="*/ 336884 h 1624148"/>
              <a:gd name="connsiteX4" fmla="*/ 1910181 w 1910181"/>
              <a:gd name="connsiteY4" fmla="*/ 1624148 h 1624148"/>
              <a:gd name="connsiteX5" fmla="*/ 0 w 1910181"/>
              <a:gd name="connsiteY5" fmla="*/ 1624148 h 1624148"/>
              <a:gd name="connsiteX6" fmla="*/ 0 w 1910181"/>
              <a:gd name="connsiteY6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573297 w 1910181"/>
              <a:gd name="connsiteY2" fmla="*/ 312773 h 1624148"/>
              <a:gd name="connsiteX3" fmla="*/ 1905718 w 1910181"/>
              <a:gd name="connsiteY3" fmla="*/ 336884 h 1624148"/>
              <a:gd name="connsiteX4" fmla="*/ 1910181 w 1910181"/>
              <a:gd name="connsiteY4" fmla="*/ 1624148 h 1624148"/>
              <a:gd name="connsiteX5" fmla="*/ 0 w 1910181"/>
              <a:gd name="connsiteY5" fmla="*/ 1624148 h 1624148"/>
              <a:gd name="connsiteX6" fmla="*/ 0 w 1910181"/>
              <a:gd name="connsiteY6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905718 w 1910181"/>
              <a:gd name="connsiteY2" fmla="*/ 336884 h 1624148"/>
              <a:gd name="connsiteX3" fmla="*/ 1910181 w 1910181"/>
              <a:gd name="connsiteY3" fmla="*/ 1624148 h 1624148"/>
              <a:gd name="connsiteX4" fmla="*/ 0 w 1910181"/>
              <a:gd name="connsiteY4" fmla="*/ 1624148 h 1624148"/>
              <a:gd name="connsiteX5" fmla="*/ 0 w 1910181"/>
              <a:gd name="connsiteY5" fmla="*/ 11984 h 1624148"/>
              <a:gd name="connsiteX0" fmla="*/ 0 w 2012686"/>
              <a:gd name="connsiteY0" fmla="*/ 11984 h 1624148"/>
              <a:gd name="connsiteX1" fmla="*/ 1568834 w 2012686"/>
              <a:gd name="connsiteY1" fmla="*/ 0 h 1624148"/>
              <a:gd name="connsiteX2" fmla="*/ 1910181 w 2012686"/>
              <a:gd name="connsiteY2" fmla="*/ 1624148 h 1624148"/>
              <a:gd name="connsiteX3" fmla="*/ 0 w 2012686"/>
              <a:gd name="connsiteY3" fmla="*/ 1624148 h 1624148"/>
              <a:gd name="connsiteX4" fmla="*/ 0 w 2012686"/>
              <a:gd name="connsiteY4" fmla="*/ 11984 h 1624148"/>
              <a:gd name="connsiteX0" fmla="*/ 0 w 2125758"/>
              <a:gd name="connsiteY0" fmla="*/ 0 h 1612164"/>
              <a:gd name="connsiteX1" fmla="*/ 1905718 w 2125758"/>
              <a:gd name="connsiteY1" fmla="*/ 47 h 1612164"/>
              <a:gd name="connsiteX2" fmla="*/ 1910181 w 2125758"/>
              <a:gd name="connsiteY2" fmla="*/ 1612164 h 1612164"/>
              <a:gd name="connsiteX3" fmla="*/ 0 w 2125758"/>
              <a:gd name="connsiteY3" fmla="*/ 1612164 h 1612164"/>
              <a:gd name="connsiteX4" fmla="*/ 0 w 2125758"/>
              <a:gd name="connsiteY4" fmla="*/ 0 h 1612164"/>
              <a:gd name="connsiteX0" fmla="*/ 0 w 2037900"/>
              <a:gd name="connsiteY0" fmla="*/ 0 h 1612164"/>
              <a:gd name="connsiteX1" fmla="*/ 1905718 w 2037900"/>
              <a:gd name="connsiteY1" fmla="*/ 47 h 1612164"/>
              <a:gd name="connsiteX2" fmla="*/ 1910181 w 2037900"/>
              <a:gd name="connsiteY2" fmla="*/ 1612164 h 1612164"/>
              <a:gd name="connsiteX3" fmla="*/ 0 w 2037900"/>
              <a:gd name="connsiteY3" fmla="*/ 1612164 h 1612164"/>
              <a:gd name="connsiteX4" fmla="*/ 0 w 2037900"/>
              <a:gd name="connsiteY4" fmla="*/ 0 h 1612164"/>
              <a:gd name="connsiteX0" fmla="*/ 0 w 2025733"/>
              <a:gd name="connsiteY0" fmla="*/ 0 h 1612164"/>
              <a:gd name="connsiteX1" fmla="*/ 1905718 w 2025733"/>
              <a:gd name="connsiteY1" fmla="*/ 47 h 1612164"/>
              <a:gd name="connsiteX2" fmla="*/ 1910181 w 2025733"/>
              <a:gd name="connsiteY2" fmla="*/ 1612164 h 1612164"/>
              <a:gd name="connsiteX3" fmla="*/ 0 w 2025733"/>
              <a:gd name="connsiteY3" fmla="*/ 1612164 h 1612164"/>
              <a:gd name="connsiteX4" fmla="*/ 0 w 2025733"/>
              <a:gd name="connsiteY4" fmla="*/ 0 h 1612164"/>
              <a:gd name="connsiteX0" fmla="*/ 0 w 1910181"/>
              <a:gd name="connsiteY0" fmla="*/ 0 h 1612164"/>
              <a:gd name="connsiteX1" fmla="*/ 1905718 w 1910181"/>
              <a:gd name="connsiteY1" fmla="*/ 47 h 1612164"/>
              <a:gd name="connsiteX2" fmla="*/ 1910181 w 1910181"/>
              <a:gd name="connsiteY2" fmla="*/ 1612164 h 1612164"/>
              <a:gd name="connsiteX3" fmla="*/ 0 w 1910181"/>
              <a:gd name="connsiteY3" fmla="*/ 1612164 h 1612164"/>
              <a:gd name="connsiteX4" fmla="*/ 0 w 1910181"/>
              <a:gd name="connsiteY4" fmla="*/ 0 h 1612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0181" h="1612164">
                <a:moveTo>
                  <a:pt x="0" y="0"/>
                </a:moveTo>
                <a:lnTo>
                  <a:pt x="1905718" y="47"/>
                </a:lnTo>
                <a:cubicBezTo>
                  <a:pt x="1907949" y="806105"/>
                  <a:pt x="1907949" y="806105"/>
                  <a:pt x="1910181" y="1612164"/>
                </a:cubicBezTo>
                <a:lnTo>
                  <a:pt x="0" y="1612164"/>
                </a:lnTo>
                <a:lnTo>
                  <a:pt x="0" y="0"/>
                </a:lnTo>
                <a:close/>
              </a:path>
            </a:pathLst>
          </a:custGeom>
          <a:noFill/>
          <a:ln w="152400" cap="flat" cmpd="sng" algn="ctr">
            <a:solidFill>
              <a:srgbClr val="4F3097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05" name="Rectangle 904"/>
          <p:cNvSpPr/>
          <p:nvPr/>
        </p:nvSpPr>
        <p:spPr bwMode="auto">
          <a:xfrm>
            <a:off x="1682980" y="1671084"/>
            <a:ext cx="1389307" cy="672367"/>
          </a:xfrm>
          <a:prstGeom prst="rect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07" name="TextBox 906"/>
          <p:cNvSpPr txBox="1"/>
          <p:nvPr/>
        </p:nvSpPr>
        <p:spPr>
          <a:xfrm>
            <a:off x="2106105" y="1741631"/>
            <a:ext cx="564578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HED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ctrl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08" name="Hexagon 907"/>
          <p:cNvSpPr/>
          <p:nvPr/>
        </p:nvSpPr>
        <p:spPr bwMode="auto">
          <a:xfrm>
            <a:off x="3622408" y="2407222"/>
            <a:ext cx="721904" cy="625642"/>
          </a:xfrm>
          <a:prstGeom prst="hexagon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14" name="Isosceles Triangle 913"/>
          <p:cNvSpPr/>
          <p:nvPr/>
        </p:nvSpPr>
        <p:spPr bwMode="auto">
          <a:xfrm rot="4116207" flipV="1">
            <a:off x="6543737" y="2106468"/>
            <a:ext cx="1355956" cy="1606382"/>
          </a:xfrm>
          <a:prstGeom prst="triangle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15" name="Rectangle 914"/>
          <p:cNvSpPr/>
          <p:nvPr/>
        </p:nvSpPr>
        <p:spPr bwMode="auto">
          <a:xfrm>
            <a:off x="5148064" y="1671084"/>
            <a:ext cx="791244" cy="1051144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16" name="TextBox 915"/>
          <p:cNvSpPr txBox="1"/>
          <p:nvPr/>
        </p:nvSpPr>
        <p:spPr>
          <a:xfrm>
            <a:off x="5299095" y="2060297"/>
            <a:ext cx="51328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MID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ctrl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20" name="TextBox 919"/>
          <p:cNvSpPr txBox="1"/>
          <p:nvPr/>
        </p:nvSpPr>
        <p:spPr>
          <a:xfrm>
            <a:off x="4941668" y="2708920"/>
            <a:ext cx="71045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>
                <a:solidFill>
                  <a:srgbClr val="261748"/>
                </a:solidFill>
              </a:rPr>
              <a:t>MID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optics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21" name="TextBox 920"/>
          <p:cNvSpPr txBox="1"/>
          <p:nvPr/>
        </p:nvSpPr>
        <p:spPr>
          <a:xfrm>
            <a:off x="1112925" y="2458944"/>
            <a:ext cx="1140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HED</a:t>
            </a:r>
            <a:r>
              <a:rPr lang="de-DE" sz="1400" b="1" dirty="0">
                <a:solidFill>
                  <a:srgbClr val="261748"/>
                </a:solidFill>
              </a:rPr>
              <a:t> </a:t>
            </a:r>
            <a:r>
              <a:rPr lang="de-DE" sz="1400" b="1" dirty="0" err="1" smtClean="0">
                <a:solidFill>
                  <a:srgbClr val="261748"/>
                </a:solidFill>
              </a:rPr>
              <a:t>optics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22" name="Rectangle 921"/>
          <p:cNvSpPr/>
          <p:nvPr/>
        </p:nvSpPr>
        <p:spPr bwMode="auto">
          <a:xfrm>
            <a:off x="978382" y="2814208"/>
            <a:ext cx="2120314" cy="1715525"/>
          </a:xfrm>
          <a:prstGeom prst="rect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24" name="Rectangle 923"/>
          <p:cNvSpPr/>
          <p:nvPr/>
        </p:nvSpPr>
        <p:spPr bwMode="auto">
          <a:xfrm>
            <a:off x="3108570" y="3473450"/>
            <a:ext cx="685308" cy="992616"/>
          </a:xfrm>
          <a:prstGeom prst="rect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28" name="TextBox 927"/>
          <p:cNvSpPr txBox="1"/>
          <p:nvPr/>
        </p:nvSpPr>
        <p:spPr>
          <a:xfrm>
            <a:off x="6642348" y="5072608"/>
            <a:ext cx="1258678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>
                <a:solidFill>
                  <a:srgbClr val="0000FF"/>
                </a:solidFill>
              </a:rPr>
              <a:t>Optical </a:t>
            </a:r>
            <a:r>
              <a:rPr lang="de-DE" sz="1400" b="1" dirty="0" err="1" smtClean="0">
                <a:solidFill>
                  <a:srgbClr val="0000FF"/>
                </a:solidFill>
              </a:rPr>
              <a:t>laser</a:t>
            </a:r>
            <a:endParaRPr lang="de-DE" sz="1400" b="1" dirty="0">
              <a:solidFill>
                <a:srgbClr val="0000FF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0000FF"/>
                </a:solidFill>
              </a:rPr>
              <a:t>(~</a:t>
            </a:r>
            <a:r>
              <a:rPr lang="de-DE" sz="1400" b="1" dirty="0" smtClean="0">
                <a:solidFill>
                  <a:srgbClr val="0000FF"/>
                </a:solidFill>
              </a:rPr>
              <a:t>12x16 </a:t>
            </a:r>
            <a:r>
              <a:rPr lang="de-DE" sz="1400" b="1" dirty="0" smtClean="0">
                <a:solidFill>
                  <a:srgbClr val="0000FF"/>
                </a:solidFill>
              </a:rPr>
              <a:t>m</a:t>
            </a:r>
            <a:r>
              <a:rPr lang="de-DE" sz="1400" b="1" baseline="30000" dirty="0" smtClean="0">
                <a:solidFill>
                  <a:srgbClr val="0000FF"/>
                </a:solidFill>
              </a:rPr>
              <a:t>2</a:t>
            </a:r>
            <a:r>
              <a:rPr lang="de-DE" sz="1400" b="1" dirty="0" smtClean="0">
                <a:solidFill>
                  <a:srgbClr val="0000FF"/>
                </a:solidFill>
              </a:rPr>
              <a:t>)</a:t>
            </a:r>
            <a:endParaRPr lang="de-DE" sz="1400" b="1" dirty="0">
              <a:solidFill>
                <a:srgbClr val="0000FF"/>
              </a:solidFill>
            </a:endParaRPr>
          </a:p>
        </p:txBody>
      </p:sp>
      <p:sp>
        <p:nvSpPr>
          <p:cNvPr id="33" name="Pie 32"/>
          <p:cNvSpPr/>
          <p:nvPr/>
        </p:nvSpPr>
        <p:spPr bwMode="auto">
          <a:xfrm rot="16200000" flipV="1">
            <a:off x="831225" y="2381475"/>
            <a:ext cx="2095753" cy="2073428"/>
          </a:xfrm>
          <a:prstGeom prst="pie">
            <a:avLst>
              <a:gd name="adj1" fmla="val 9371218"/>
              <a:gd name="adj2" fmla="val 16750433"/>
            </a:avLst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923" name="TextBox 922"/>
          <p:cNvSpPr txBox="1"/>
          <p:nvPr/>
        </p:nvSpPr>
        <p:spPr>
          <a:xfrm>
            <a:off x="1595587" y="3675738"/>
            <a:ext cx="123944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NNN</a:t>
            </a:r>
            <a:endParaRPr lang="de-DE" sz="1400" b="1" dirty="0">
              <a:solidFill>
                <a:srgbClr val="261748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>
                <a:solidFill>
                  <a:srgbClr val="261748"/>
                </a:solidFill>
              </a:rPr>
              <a:t>experiments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12" name="TextBox 911"/>
          <p:cNvSpPr txBox="1"/>
          <p:nvPr/>
        </p:nvSpPr>
        <p:spPr>
          <a:xfrm>
            <a:off x="6943347" y="2430092"/>
            <a:ext cx="123944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>
                <a:solidFill>
                  <a:srgbClr val="261748"/>
                </a:solidFill>
              </a:rPr>
              <a:t>MID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>
                <a:solidFill>
                  <a:srgbClr val="261748"/>
                </a:solidFill>
              </a:rPr>
              <a:t>experiments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03" name="Rectangle 18" descr="Wide upward diagonal"/>
          <p:cNvSpPr>
            <a:spLocks noChangeArrowheads="1"/>
          </p:cNvSpPr>
          <p:nvPr/>
        </p:nvSpPr>
        <p:spPr bwMode="auto">
          <a:xfrm>
            <a:off x="8343852" y="1688776"/>
            <a:ext cx="691803" cy="130465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200" b="1" dirty="0" smtClean="0">
                <a:solidFill>
                  <a:srgbClr val="261748"/>
                </a:solidFill>
              </a:rPr>
              <a:t>Crane 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200" b="1" dirty="0" smtClean="0">
                <a:solidFill>
                  <a:srgbClr val="261748"/>
                </a:solidFill>
              </a:rPr>
              <a:t>Area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200" b="1" dirty="0" smtClean="0">
                <a:solidFill>
                  <a:srgbClr val="261748"/>
                </a:solidFill>
              </a:rPr>
              <a:t>~4 x </a:t>
            </a:r>
            <a:r>
              <a:rPr lang="de-DE" sz="1200" b="1" dirty="0">
                <a:solidFill>
                  <a:srgbClr val="261748"/>
                </a:solidFill>
              </a:rPr>
              <a:t>7</a:t>
            </a:r>
            <a:r>
              <a:rPr lang="de-DE" sz="1200" b="1" dirty="0" smtClean="0">
                <a:solidFill>
                  <a:srgbClr val="261748"/>
                </a:solidFill>
              </a:rPr>
              <a:t> m</a:t>
            </a:r>
            <a:r>
              <a:rPr lang="de-DE" sz="1200" b="1" baseline="30000" dirty="0" smtClean="0">
                <a:solidFill>
                  <a:srgbClr val="261748"/>
                </a:solidFill>
              </a:rPr>
              <a:t>2</a:t>
            </a:r>
            <a:endParaRPr lang="de-DE" sz="1200" b="1" baseline="30000" dirty="0">
              <a:solidFill>
                <a:srgbClr val="261748"/>
              </a:solidFill>
            </a:endParaRPr>
          </a:p>
        </p:txBody>
      </p:sp>
      <p:sp>
        <p:nvSpPr>
          <p:cNvPr id="867" name="Rectangle 866"/>
          <p:cNvSpPr/>
          <p:nvPr/>
        </p:nvSpPr>
        <p:spPr bwMode="auto">
          <a:xfrm>
            <a:off x="4726129" y="1706592"/>
            <a:ext cx="431077" cy="1002271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868" name="TextBox 867"/>
          <p:cNvSpPr txBox="1"/>
          <p:nvPr/>
        </p:nvSpPr>
        <p:spPr>
          <a:xfrm rot="16200000">
            <a:off x="4433744" y="2058880"/>
            <a:ext cx="109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MID </a:t>
            </a:r>
            <a:r>
              <a:rPr lang="de-DE" sz="1400" b="1" dirty="0" err="1" smtClean="0">
                <a:solidFill>
                  <a:srgbClr val="261748"/>
                </a:solidFill>
              </a:rPr>
              <a:t>elec</a:t>
            </a:r>
            <a:r>
              <a:rPr lang="de-DE" sz="1400" b="1" dirty="0" smtClean="0">
                <a:solidFill>
                  <a:srgbClr val="261748"/>
                </a:solidFill>
              </a:rPr>
              <a:t>.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5938134" y="1671083"/>
            <a:ext cx="2666819" cy="1798919"/>
          </a:xfrm>
          <a:custGeom>
            <a:avLst/>
            <a:gdLst>
              <a:gd name="connsiteX0" fmla="*/ 0 w 2675106"/>
              <a:gd name="connsiteY0" fmla="*/ 9727 h 1887165"/>
              <a:gd name="connsiteX1" fmla="*/ 0 w 2675106"/>
              <a:gd name="connsiteY1" fmla="*/ 1887165 h 1887165"/>
              <a:gd name="connsiteX2" fmla="*/ 1070042 w 2675106"/>
              <a:gd name="connsiteY2" fmla="*/ 1877438 h 1887165"/>
              <a:gd name="connsiteX3" fmla="*/ 1070042 w 2675106"/>
              <a:gd name="connsiteY3" fmla="*/ 1468876 h 1887165"/>
              <a:gd name="connsiteX4" fmla="*/ 2675106 w 2675106"/>
              <a:gd name="connsiteY4" fmla="*/ 1429965 h 1887165"/>
              <a:gd name="connsiteX5" fmla="*/ 2665378 w 2675106"/>
              <a:gd name="connsiteY5" fmla="*/ 0 h 1887165"/>
              <a:gd name="connsiteX6" fmla="*/ 0 w 2675106"/>
              <a:gd name="connsiteY6" fmla="*/ 9727 h 1887165"/>
              <a:gd name="connsiteX0" fmla="*/ 0 w 2666314"/>
              <a:gd name="connsiteY0" fmla="*/ 9727 h 1887165"/>
              <a:gd name="connsiteX1" fmla="*/ 0 w 2666314"/>
              <a:gd name="connsiteY1" fmla="*/ 1887165 h 1887165"/>
              <a:gd name="connsiteX2" fmla="*/ 1070042 w 2666314"/>
              <a:gd name="connsiteY2" fmla="*/ 1877438 h 1887165"/>
              <a:gd name="connsiteX3" fmla="*/ 1070042 w 2666314"/>
              <a:gd name="connsiteY3" fmla="*/ 1468876 h 1887165"/>
              <a:gd name="connsiteX4" fmla="*/ 2665379 w 2666314"/>
              <a:gd name="connsiteY4" fmla="*/ 1468876 h 1887165"/>
              <a:gd name="connsiteX5" fmla="*/ 2665378 w 2666314"/>
              <a:gd name="connsiteY5" fmla="*/ 0 h 1887165"/>
              <a:gd name="connsiteX6" fmla="*/ 0 w 2666314"/>
              <a:gd name="connsiteY6" fmla="*/ 9727 h 1887165"/>
              <a:gd name="connsiteX0" fmla="*/ 0 w 2666314"/>
              <a:gd name="connsiteY0" fmla="*/ 9727 h 1887165"/>
              <a:gd name="connsiteX1" fmla="*/ 0 w 2666314"/>
              <a:gd name="connsiteY1" fmla="*/ 1887165 h 1887165"/>
              <a:gd name="connsiteX2" fmla="*/ 1070042 w 2666314"/>
              <a:gd name="connsiteY2" fmla="*/ 1877438 h 1887165"/>
              <a:gd name="connsiteX3" fmla="*/ 2665379 w 2666314"/>
              <a:gd name="connsiteY3" fmla="*/ 1468876 h 1887165"/>
              <a:gd name="connsiteX4" fmla="*/ 2665378 w 2666314"/>
              <a:gd name="connsiteY4" fmla="*/ 0 h 1887165"/>
              <a:gd name="connsiteX5" fmla="*/ 0 w 2666314"/>
              <a:gd name="connsiteY5" fmla="*/ 9727 h 1887165"/>
              <a:gd name="connsiteX0" fmla="*/ 0 w 2666314"/>
              <a:gd name="connsiteY0" fmla="*/ 9727 h 1887165"/>
              <a:gd name="connsiteX1" fmla="*/ 0 w 2666314"/>
              <a:gd name="connsiteY1" fmla="*/ 1887165 h 1887165"/>
              <a:gd name="connsiteX2" fmla="*/ 2665379 w 2666314"/>
              <a:gd name="connsiteY2" fmla="*/ 1468876 h 1887165"/>
              <a:gd name="connsiteX3" fmla="*/ 2665378 w 2666314"/>
              <a:gd name="connsiteY3" fmla="*/ 0 h 1887165"/>
              <a:gd name="connsiteX4" fmla="*/ 0 w 2666314"/>
              <a:gd name="connsiteY4" fmla="*/ 9727 h 1887165"/>
              <a:gd name="connsiteX0" fmla="*/ 0 w 2689443"/>
              <a:gd name="connsiteY0" fmla="*/ 9727 h 1899254"/>
              <a:gd name="connsiteX1" fmla="*/ 0 w 2689443"/>
              <a:gd name="connsiteY1" fmla="*/ 1887165 h 1899254"/>
              <a:gd name="connsiteX2" fmla="*/ 2689443 w 2689443"/>
              <a:gd name="connsiteY2" fmla="*/ 1899254 h 1899254"/>
              <a:gd name="connsiteX3" fmla="*/ 2665378 w 2689443"/>
              <a:gd name="connsiteY3" fmla="*/ 0 h 1899254"/>
              <a:gd name="connsiteX4" fmla="*/ 0 w 2689443"/>
              <a:gd name="connsiteY4" fmla="*/ 9727 h 1899254"/>
              <a:gd name="connsiteX0" fmla="*/ 0 w 2666314"/>
              <a:gd name="connsiteY0" fmla="*/ 9727 h 1887165"/>
              <a:gd name="connsiteX1" fmla="*/ 0 w 2666314"/>
              <a:gd name="connsiteY1" fmla="*/ 1887165 h 1887165"/>
              <a:gd name="connsiteX2" fmla="*/ 2665380 w 2666314"/>
              <a:gd name="connsiteY2" fmla="*/ 1877735 h 1887165"/>
              <a:gd name="connsiteX3" fmla="*/ 2665378 w 2666314"/>
              <a:gd name="connsiteY3" fmla="*/ 0 h 1887165"/>
              <a:gd name="connsiteX4" fmla="*/ 0 w 2666314"/>
              <a:gd name="connsiteY4" fmla="*/ 9727 h 1887165"/>
              <a:gd name="connsiteX0" fmla="*/ 0 w 2666314"/>
              <a:gd name="connsiteY0" fmla="*/ 9727 h 1888494"/>
              <a:gd name="connsiteX1" fmla="*/ 0 w 2666314"/>
              <a:gd name="connsiteY1" fmla="*/ 1887165 h 1888494"/>
              <a:gd name="connsiteX2" fmla="*/ 2665380 w 2666314"/>
              <a:gd name="connsiteY2" fmla="*/ 1888494 h 1888494"/>
              <a:gd name="connsiteX3" fmla="*/ 2665378 w 2666314"/>
              <a:gd name="connsiteY3" fmla="*/ 0 h 1888494"/>
              <a:gd name="connsiteX4" fmla="*/ 0 w 2666314"/>
              <a:gd name="connsiteY4" fmla="*/ 9727 h 1888494"/>
              <a:gd name="connsiteX0" fmla="*/ 0 w 2666819"/>
              <a:gd name="connsiteY0" fmla="*/ 9727 h 1888494"/>
              <a:gd name="connsiteX1" fmla="*/ 0 w 2666819"/>
              <a:gd name="connsiteY1" fmla="*/ 1887165 h 1888494"/>
              <a:gd name="connsiteX2" fmla="*/ 2665380 w 2666819"/>
              <a:gd name="connsiteY2" fmla="*/ 1888494 h 1888494"/>
              <a:gd name="connsiteX3" fmla="*/ 2665378 w 2666819"/>
              <a:gd name="connsiteY3" fmla="*/ 0 h 1888494"/>
              <a:gd name="connsiteX4" fmla="*/ 0 w 2666819"/>
              <a:gd name="connsiteY4" fmla="*/ 9727 h 1888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6819" h="1888494">
                <a:moveTo>
                  <a:pt x="0" y="9727"/>
                </a:moveTo>
                <a:lnTo>
                  <a:pt x="0" y="1887165"/>
                </a:lnTo>
                <a:lnTo>
                  <a:pt x="2665380" y="1888494"/>
                </a:lnTo>
                <a:cubicBezTo>
                  <a:pt x="2665379" y="944247"/>
                  <a:pt x="2668621" y="476655"/>
                  <a:pt x="2665378" y="0"/>
                </a:cubicBezTo>
                <a:lnTo>
                  <a:pt x="0" y="9727"/>
                </a:lnTo>
                <a:close/>
              </a:path>
            </a:pathLst>
          </a:custGeom>
          <a:noFill/>
          <a:ln w="25400">
            <a:solidFill>
              <a:srgbClr val="FFC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919" name="Rectangle 918"/>
          <p:cNvSpPr/>
          <p:nvPr/>
        </p:nvSpPr>
        <p:spPr bwMode="auto">
          <a:xfrm>
            <a:off x="4696248" y="2718879"/>
            <a:ext cx="1244946" cy="577120"/>
          </a:xfrm>
          <a:prstGeom prst="rect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870" name="TextBox 869"/>
          <p:cNvSpPr txBox="1"/>
          <p:nvPr/>
        </p:nvSpPr>
        <p:spPr>
          <a:xfrm>
            <a:off x="3059832" y="3515568"/>
            <a:ext cx="810232" cy="941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200" b="1" dirty="0" smtClean="0">
                <a:solidFill>
                  <a:srgbClr val="261748"/>
                </a:solidFill>
              </a:rPr>
              <a:t>NNN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200" b="1" dirty="0" err="1">
                <a:solidFill>
                  <a:srgbClr val="261748"/>
                </a:solidFill>
              </a:rPr>
              <a:t>c</a:t>
            </a:r>
            <a:r>
              <a:rPr lang="de-DE" sz="1200" b="1" dirty="0" err="1" smtClean="0">
                <a:solidFill>
                  <a:srgbClr val="261748"/>
                </a:solidFill>
              </a:rPr>
              <a:t>trl</a:t>
            </a:r>
            <a:r>
              <a:rPr lang="de-DE" sz="1200" b="1" dirty="0" smtClean="0">
                <a:solidFill>
                  <a:srgbClr val="261748"/>
                </a:solidFill>
              </a:rPr>
              <a:t>.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200" b="1" dirty="0" smtClean="0">
                <a:solidFill>
                  <a:srgbClr val="261748"/>
                </a:solidFill>
              </a:rPr>
              <a:t>&amp;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200" b="1" dirty="0" err="1" smtClean="0">
                <a:solidFill>
                  <a:srgbClr val="261748"/>
                </a:solidFill>
              </a:rPr>
              <a:t>elec</a:t>
            </a:r>
            <a:r>
              <a:rPr lang="de-DE" sz="1200" b="1" dirty="0" smtClean="0">
                <a:solidFill>
                  <a:srgbClr val="261748"/>
                </a:solidFill>
              </a:rPr>
              <a:t>.</a:t>
            </a:r>
            <a:endParaRPr lang="de-DE" sz="1200" b="1" dirty="0">
              <a:solidFill>
                <a:srgbClr val="261748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51829" y="5661248"/>
            <a:ext cx="79576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err="1" smtClean="0"/>
              <a:t>Some</a:t>
            </a:r>
            <a:r>
              <a:rPr lang="de-DE" sz="1600" dirty="0" smtClean="0"/>
              <a:t> </a:t>
            </a:r>
            <a:r>
              <a:rPr lang="de-DE" sz="1600" dirty="0" err="1" smtClean="0"/>
              <a:t>numbers</a:t>
            </a:r>
            <a:r>
              <a:rPr lang="de-DE" sz="1600" dirty="0"/>
              <a:t> </a:t>
            </a:r>
            <a:r>
              <a:rPr lang="de-DE" sz="1600" dirty="0" smtClean="0"/>
              <a:t>(</a:t>
            </a:r>
            <a:r>
              <a:rPr lang="de-DE" sz="1600" dirty="0" err="1"/>
              <a:t>boxes</a:t>
            </a:r>
            <a:r>
              <a:rPr lang="de-DE" sz="1600" dirty="0"/>
              <a:t> </a:t>
            </a:r>
            <a:r>
              <a:rPr lang="de-DE" sz="1600" dirty="0" smtClean="0"/>
              <a:t>1x1 </a:t>
            </a:r>
            <a:r>
              <a:rPr lang="de-DE" sz="1600" dirty="0"/>
              <a:t>m</a:t>
            </a:r>
            <a:r>
              <a:rPr lang="de-DE" sz="1600" baseline="30000" dirty="0"/>
              <a:t>2</a:t>
            </a:r>
            <a:r>
              <a:rPr lang="de-DE" sz="1600" dirty="0" smtClean="0"/>
              <a:t>)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400" dirty="0" smtClean="0"/>
              <a:t>Total SASE 2 </a:t>
            </a:r>
            <a:r>
              <a:rPr lang="de-DE" sz="1400" dirty="0" err="1" smtClean="0"/>
              <a:t>floor</a:t>
            </a:r>
            <a:r>
              <a:rPr lang="de-DE" sz="1400" dirty="0" smtClean="0"/>
              <a:t> </a:t>
            </a:r>
            <a:r>
              <a:rPr lang="de-DE" sz="1400" dirty="0" err="1" smtClean="0"/>
              <a:t>space</a:t>
            </a:r>
            <a:r>
              <a:rPr lang="de-DE" sz="1400" dirty="0" smtClean="0"/>
              <a:t>: ~43x15 m</a:t>
            </a:r>
            <a:r>
              <a:rPr lang="de-DE" sz="1400" baseline="30000" dirty="0" smtClean="0"/>
              <a:t>2 </a:t>
            </a:r>
            <a:r>
              <a:rPr lang="de-DE" sz="1400" dirty="0" smtClean="0"/>
              <a:t>(2 x 1.4 m </a:t>
            </a:r>
            <a:r>
              <a:rPr lang="de-DE" sz="1400" dirty="0" err="1" smtClean="0"/>
              <a:t>separation</a:t>
            </a:r>
            <a:r>
              <a:rPr lang="de-DE" sz="1400" dirty="0" smtClean="0"/>
              <a:t> </a:t>
            </a:r>
            <a:r>
              <a:rPr lang="de-DE" sz="1400" dirty="0" err="1" smtClean="0"/>
              <a:t>of</a:t>
            </a:r>
            <a:r>
              <a:rPr lang="de-DE" sz="1400" dirty="0" smtClean="0"/>
              <a:t> </a:t>
            </a:r>
            <a:r>
              <a:rPr lang="de-DE" sz="1400" dirty="0" err="1" smtClean="0"/>
              <a:t>incoming</a:t>
            </a:r>
            <a:r>
              <a:rPr lang="de-DE" sz="1400" dirty="0" smtClean="0"/>
              <a:t> x-</a:t>
            </a:r>
            <a:r>
              <a:rPr lang="de-DE" sz="1400" dirty="0" err="1" smtClean="0"/>
              <a:t>ray</a:t>
            </a:r>
            <a:r>
              <a:rPr lang="de-DE" sz="1400" dirty="0" smtClean="0"/>
              <a:t> </a:t>
            </a:r>
            <a:r>
              <a:rPr lang="de-DE" sz="1400" dirty="0" err="1" smtClean="0"/>
              <a:t>beams</a:t>
            </a:r>
            <a:r>
              <a:rPr lang="de-DE" sz="1400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400" dirty="0" err="1" smtClean="0"/>
              <a:t>Control</a:t>
            </a:r>
            <a:r>
              <a:rPr lang="de-DE" sz="1400" dirty="0" smtClean="0"/>
              <a:t>: ~18m</a:t>
            </a:r>
            <a:r>
              <a:rPr lang="de-DE" sz="1400" baseline="30000" dirty="0" smtClean="0"/>
              <a:t>2</a:t>
            </a:r>
            <a:r>
              <a:rPr lang="de-DE" sz="1400" dirty="0" smtClean="0"/>
              <a:t>, Electronics: 4x2 m2, </a:t>
            </a:r>
            <a:r>
              <a:rPr lang="de-DE" sz="1400" dirty="0" err="1" smtClean="0"/>
              <a:t>optics</a:t>
            </a:r>
            <a:r>
              <a:rPr lang="de-DE" sz="1400" dirty="0" smtClean="0"/>
              <a:t>: beam 50 cm </a:t>
            </a:r>
            <a:r>
              <a:rPr lang="de-DE" sz="1400" dirty="0" err="1" smtClean="0"/>
              <a:t>from</a:t>
            </a:r>
            <a:r>
              <a:rPr lang="de-DE" sz="1400" dirty="0" smtClean="0"/>
              <a:t> wall, 0.1 m x-</a:t>
            </a:r>
            <a:r>
              <a:rPr lang="de-DE" sz="1400" dirty="0" err="1" smtClean="0"/>
              <a:t>ray</a:t>
            </a:r>
            <a:r>
              <a:rPr lang="de-DE" sz="1400" dirty="0" smtClean="0"/>
              <a:t> wall </a:t>
            </a:r>
            <a:r>
              <a:rPr lang="de-DE" sz="1400" dirty="0" err="1" smtClean="0"/>
              <a:t>thickness</a:t>
            </a:r>
            <a:r>
              <a:rPr lang="de-DE" sz="1400" dirty="0" smtClean="0"/>
              <a:t>)</a:t>
            </a:r>
          </a:p>
        </p:txBody>
      </p:sp>
      <p:sp>
        <p:nvSpPr>
          <p:cNvPr id="871" name="Rectangle 870"/>
          <p:cNvSpPr/>
          <p:nvPr/>
        </p:nvSpPr>
        <p:spPr bwMode="auto">
          <a:xfrm>
            <a:off x="971600" y="2348880"/>
            <a:ext cx="2120314" cy="466029"/>
          </a:xfrm>
          <a:prstGeom prst="rect">
            <a:avLst/>
          </a:prstGeom>
          <a:noFill/>
          <a:ln w="25400" cap="flat" cmpd="sng" algn="ctr">
            <a:solidFill>
              <a:srgbClr val="4F3097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872" name="Rectangle 871"/>
          <p:cNvSpPr/>
          <p:nvPr/>
        </p:nvSpPr>
        <p:spPr bwMode="auto">
          <a:xfrm>
            <a:off x="971601" y="1676744"/>
            <a:ext cx="711380" cy="672367"/>
          </a:xfrm>
          <a:prstGeom prst="rect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873" name="TextBox 872"/>
          <p:cNvSpPr txBox="1"/>
          <p:nvPr/>
        </p:nvSpPr>
        <p:spPr>
          <a:xfrm>
            <a:off x="1063899" y="1741631"/>
            <a:ext cx="582211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HED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elec</a:t>
            </a:r>
            <a:r>
              <a:rPr lang="de-DE" sz="1400" b="1" dirty="0" smtClean="0">
                <a:solidFill>
                  <a:srgbClr val="261748"/>
                </a:solidFill>
              </a:rPr>
              <a:t>.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 rot="16200000">
            <a:off x="3324533" y="4015081"/>
            <a:ext cx="2054163" cy="1080120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869" name="TextBox 868"/>
          <p:cNvSpPr txBox="1"/>
          <p:nvPr/>
        </p:nvSpPr>
        <p:spPr>
          <a:xfrm rot="16200000">
            <a:off x="3534454" y="4287116"/>
            <a:ext cx="1655564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100TW-class </a:t>
            </a:r>
            <a:r>
              <a:rPr lang="de-DE" sz="1400" b="1" dirty="0" err="1" smtClean="0">
                <a:solidFill>
                  <a:srgbClr val="261748"/>
                </a:solidFill>
              </a:rPr>
              <a:t>laser</a:t>
            </a:r>
            <a:endParaRPr lang="de-DE" sz="1400" b="1" dirty="0">
              <a:solidFill>
                <a:srgbClr val="261748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(~</a:t>
            </a:r>
            <a:r>
              <a:rPr lang="de-DE" sz="1400" b="1" dirty="0" smtClean="0">
                <a:solidFill>
                  <a:srgbClr val="261748"/>
                </a:solidFill>
              </a:rPr>
              <a:t>6x10 </a:t>
            </a:r>
            <a:r>
              <a:rPr lang="de-DE" sz="1400" b="1" dirty="0" smtClean="0">
                <a:solidFill>
                  <a:srgbClr val="261748"/>
                </a:solidFill>
              </a:rPr>
              <a:t>m</a:t>
            </a:r>
            <a:r>
              <a:rPr lang="de-DE" sz="1400" b="1" baseline="30000" dirty="0" smtClean="0">
                <a:solidFill>
                  <a:srgbClr val="261748"/>
                </a:solidFill>
              </a:rPr>
              <a:t>2</a:t>
            </a:r>
            <a:r>
              <a:rPr lang="de-DE" sz="1400" b="1" dirty="0" smtClean="0">
                <a:solidFill>
                  <a:srgbClr val="261748"/>
                </a:solidFill>
              </a:rPr>
              <a:t>)</a:t>
            </a:r>
            <a:endParaRPr lang="de-DE" sz="1400" b="1" dirty="0">
              <a:solidFill>
                <a:srgbClr val="261748"/>
              </a:solidFill>
            </a:endParaRPr>
          </a:p>
        </p:txBody>
      </p:sp>
      <p:cxnSp>
        <p:nvCxnSpPr>
          <p:cNvPr id="874" name="Straight Connector 784"/>
          <p:cNvCxnSpPr>
            <a:cxnSpLocks noChangeShapeType="1"/>
            <a:stCxn id="879" idx="0"/>
            <a:endCxn id="877" idx="4"/>
          </p:cNvCxnSpPr>
          <p:nvPr/>
        </p:nvCxnSpPr>
        <p:spPr bwMode="auto">
          <a:xfrm flipV="1">
            <a:off x="4457700" y="2260600"/>
            <a:ext cx="6350" cy="1517650"/>
          </a:xfrm>
          <a:prstGeom prst="line">
            <a:avLst/>
          </a:prstGeom>
          <a:noFill/>
          <a:ln w="7620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5" name="Rectangle 874"/>
          <p:cNvSpPr/>
          <p:nvPr/>
        </p:nvSpPr>
        <p:spPr bwMode="auto">
          <a:xfrm>
            <a:off x="3797300" y="2025650"/>
            <a:ext cx="368300" cy="387350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cxnSp>
        <p:nvCxnSpPr>
          <p:cNvPr id="876" name="Straight Connector 783"/>
          <p:cNvCxnSpPr>
            <a:cxnSpLocks noChangeShapeType="1"/>
            <a:stCxn id="875" idx="3"/>
          </p:cNvCxnSpPr>
          <p:nvPr/>
        </p:nvCxnSpPr>
        <p:spPr bwMode="auto">
          <a:xfrm>
            <a:off x="4165600" y="2219325"/>
            <a:ext cx="254000" cy="3175"/>
          </a:xfrm>
          <a:prstGeom prst="line">
            <a:avLst/>
          </a:prstGeom>
          <a:noFill/>
          <a:ln w="7620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7" name="Oval 18"/>
          <p:cNvSpPr>
            <a:spLocks noChangeArrowheads="1"/>
          </p:cNvSpPr>
          <p:nvPr/>
        </p:nvSpPr>
        <p:spPr bwMode="auto">
          <a:xfrm>
            <a:off x="4406900" y="2159000"/>
            <a:ext cx="114300" cy="101600"/>
          </a:xfrm>
          <a:prstGeom prst="ellipse">
            <a:avLst/>
          </a:prstGeom>
          <a:solidFill>
            <a:schemeClr val="tx2"/>
          </a:solidFill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de-DE"/>
          </a:p>
        </p:txBody>
      </p:sp>
      <p:sp>
        <p:nvSpPr>
          <p:cNvPr id="878" name="TextBox 877"/>
          <p:cNvSpPr txBox="1"/>
          <p:nvPr/>
        </p:nvSpPr>
        <p:spPr>
          <a:xfrm>
            <a:off x="3725950" y="2022475"/>
            <a:ext cx="534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err="1" smtClean="0"/>
              <a:t>vac</a:t>
            </a:r>
            <a:r>
              <a:rPr lang="de-DE" sz="900" dirty="0" smtClean="0"/>
              <a:t>. </a:t>
            </a:r>
          </a:p>
          <a:p>
            <a:pPr algn="ctr"/>
            <a:r>
              <a:rPr lang="de-DE" sz="900" dirty="0" err="1" smtClean="0"/>
              <a:t>compr</a:t>
            </a:r>
            <a:r>
              <a:rPr lang="de-DE" sz="900" dirty="0" smtClean="0"/>
              <a:t>.</a:t>
            </a:r>
            <a:endParaRPr lang="de-DE" sz="900" dirty="0"/>
          </a:p>
        </p:txBody>
      </p:sp>
      <p:sp>
        <p:nvSpPr>
          <p:cNvPr id="879" name="Oval 18"/>
          <p:cNvSpPr>
            <a:spLocks noChangeArrowheads="1"/>
          </p:cNvSpPr>
          <p:nvPr/>
        </p:nvSpPr>
        <p:spPr bwMode="auto">
          <a:xfrm>
            <a:off x="4400550" y="3778250"/>
            <a:ext cx="114300" cy="101600"/>
          </a:xfrm>
          <a:prstGeom prst="ellipse">
            <a:avLst/>
          </a:prstGeom>
          <a:solidFill>
            <a:schemeClr val="tx2"/>
          </a:solidFill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de-DE"/>
          </a:p>
        </p:txBody>
      </p:sp>
      <p:sp>
        <p:nvSpPr>
          <p:cNvPr id="906" name="TextBox 905"/>
          <p:cNvSpPr txBox="1"/>
          <p:nvPr/>
        </p:nvSpPr>
        <p:spPr>
          <a:xfrm>
            <a:off x="3182448" y="2437104"/>
            <a:ext cx="123944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>
                <a:solidFill>
                  <a:srgbClr val="261748"/>
                </a:solidFill>
              </a:rPr>
              <a:t>HED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>
                <a:solidFill>
                  <a:srgbClr val="261748"/>
                </a:solidFill>
              </a:rPr>
              <a:t>experiments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880" name="Rectangle 1"/>
          <p:cNvSpPr>
            <a:spLocks noChangeArrowheads="1"/>
          </p:cNvSpPr>
          <p:nvPr/>
        </p:nvSpPr>
        <p:spPr bwMode="auto">
          <a:xfrm>
            <a:off x="4895849" y="3333749"/>
            <a:ext cx="1009651" cy="1152525"/>
          </a:xfrm>
          <a:prstGeom prst="rect">
            <a:avLst/>
          </a:prstGeom>
          <a:solidFill>
            <a:srgbClr val="FF00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endParaRPr lang="de-DE"/>
          </a:p>
        </p:txBody>
      </p:sp>
      <p:sp>
        <p:nvSpPr>
          <p:cNvPr id="881" name="TextBox 880"/>
          <p:cNvSpPr txBox="1"/>
          <p:nvPr/>
        </p:nvSpPr>
        <p:spPr>
          <a:xfrm>
            <a:off x="4834741" y="3754248"/>
            <a:ext cx="115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dirty="0" smtClean="0">
                <a:solidFill>
                  <a:srgbClr val="261748"/>
                </a:solidFill>
              </a:rPr>
              <a:t>PP-laser</a:t>
            </a:r>
            <a:endParaRPr lang="de-DE" sz="1400" dirty="0">
              <a:solidFill>
                <a:srgbClr val="261748"/>
              </a:solidFill>
            </a:endParaRPr>
          </a:p>
        </p:txBody>
      </p:sp>
      <p:cxnSp>
        <p:nvCxnSpPr>
          <p:cNvPr id="882" name="Straight Connector 783"/>
          <p:cNvCxnSpPr>
            <a:cxnSpLocks noChangeShapeType="1"/>
          </p:cNvCxnSpPr>
          <p:nvPr/>
        </p:nvCxnSpPr>
        <p:spPr bwMode="auto">
          <a:xfrm>
            <a:off x="3014663" y="3419475"/>
            <a:ext cx="1890712" cy="0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3" name="Straight Connector 783"/>
          <p:cNvCxnSpPr>
            <a:cxnSpLocks noChangeShapeType="1"/>
          </p:cNvCxnSpPr>
          <p:nvPr/>
        </p:nvCxnSpPr>
        <p:spPr bwMode="auto">
          <a:xfrm>
            <a:off x="4181475" y="2927350"/>
            <a:ext cx="746125" cy="0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4" name="Straight Connector 783"/>
          <p:cNvCxnSpPr>
            <a:cxnSpLocks noChangeShapeType="1"/>
          </p:cNvCxnSpPr>
          <p:nvPr/>
        </p:nvCxnSpPr>
        <p:spPr bwMode="auto">
          <a:xfrm>
            <a:off x="5029200" y="2927350"/>
            <a:ext cx="1457325" cy="3175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5" name="Straight Connector 784"/>
          <p:cNvCxnSpPr>
            <a:cxnSpLocks noChangeShapeType="1"/>
          </p:cNvCxnSpPr>
          <p:nvPr/>
        </p:nvCxnSpPr>
        <p:spPr bwMode="auto">
          <a:xfrm flipV="1">
            <a:off x="4972050" y="2978150"/>
            <a:ext cx="3175" cy="409575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6" name="Oval 18"/>
          <p:cNvSpPr>
            <a:spLocks noChangeArrowheads="1"/>
          </p:cNvSpPr>
          <p:nvPr/>
        </p:nvSpPr>
        <p:spPr bwMode="auto">
          <a:xfrm>
            <a:off x="4918075" y="2870200"/>
            <a:ext cx="114300" cy="101600"/>
          </a:xfrm>
          <a:prstGeom prst="ellipse">
            <a:avLst/>
          </a:prstGeom>
          <a:solidFill>
            <a:schemeClr val="tx2"/>
          </a:solidFill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de-DE"/>
          </a:p>
        </p:txBody>
      </p:sp>
      <p:sp>
        <p:nvSpPr>
          <p:cNvPr id="887" name="Oval 18"/>
          <p:cNvSpPr>
            <a:spLocks noChangeArrowheads="1"/>
          </p:cNvSpPr>
          <p:nvPr/>
        </p:nvSpPr>
        <p:spPr bwMode="auto">
          <a:xfrm>
            <a:off x="4914900" y="3368675"/>
            <a:ext cx="114300" cy="101600"/>
          </a:xfrm>
          <a:prstGeom prst="ellipse">
            <a:avLst/>
          </a:prstGeom>
          <a:solidFill>
            <a:schemeClr val="tx2"/>
          </a:solidFill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de-DE"/>
          </a:p>
        </p:txBody>
      </p:sp>
      <p:sp>
        <p:nvSpPr>
          <p:cNvPr id="12" name="Freeform 11"/>
          <p:cNvSpPr/>
          <p:nvPr/>
        </p:nvSpPr>
        <p:spPr bwMode="auto">
          <a:xfrm>
            <a:off x="3790950" y="3365500"/>
            <a:ext cx="0" cy="2235200"/>
          </a:xfrm>
          <a:custGeom>
            <a:avLst/>
            <a:gdLst>
              <a:gd name="connsiteX0" fmla="*/ 0 w 0"/>
              <a:gd name="connsiteY0" fmla="*/ 2235200 h 2235200"/>
              <a:gd name="connsiteX1" fmla="*/ 0 w 0"/>
              <a:gd name="connsiteY1" fmla="*/ 0 h 22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235200">
                <a:moveTo>
                  <a:pt x="0" y="223520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3784599" y="3327399"/>
            <a:ext cx="2747173" cy="2276475"/>
          </a:xfrm>
          <a:custGeom>
            <a:avLst/>
            <a:gdLst>
              <a:gd name="connsiteX0" fmla="*/ 0 w 2749550"/>
              <a:gd name="connsiteY0" fmla="*/ 2266950 h 2273300"/>
              <a:gd name="connsiteX1" fmla="*/ 6350 w 2749550"/>
              <a:gd name="connsiteY1" fmla="*/ 0 h 2273300"/>
              <a:gd name="connsiteX2" fmla="*/ 2133600 w 2749550"/>
              <a:gd name="connsiteY2" fmla="*/ 12700 h 2273300"/>
              <a:gd name="connsiteX3" fmla="*/ 2146300 w 2749550"/>
              <a:gd name="connsiteY3" fmla="*/ 152400 h 2273300"/>
              <a:gd name="connsiteX4" fmla="*/ 2749550 w 2749550"/>
              <a:gd name="connsiteY4" fmla="*/ 158750 h 2273300"/>
              <a:gd name="connsiteX5" fmla="*/ 2736850 w 2749550"/>
              <a:gd name="connsiteY5" fmla="*/ 2273300 h 2273300"/>
              <a:gd name="connsiteX6" fmla="*/ 0 w 2749550"/>
              <a:gd name="connsiteY6" fmla="*/ 2266950 h 2273300"/>
              <a:gd name="connsiteX0" fmla="*/ 0 w 2749550"/>
              <a:gd name="connsiteY0" fmla="*/ 2273300 h 2279650"/>
              <a:gd name="connsiteX1" fmla="*/ 6350 w 2749550"/>
              <a:gd name="connsiteY1" fmla="*/ 6350 h 2279650"/>
              <a:gd name="connsiteX2" fmla="*/ 2165350 w 2749550"/>
              <a:gd name="connsiteY2" fmla="*/ 0 h 2279650"/>
              <a:gd name="connsiteX3" fmla="*/ 2146300 w 2749550"/>
              <a:gd name="connsiteY3" fmla="*/ 158750 h 2279650"/>
              <a:gd name="connsiteX4" fmla="*/ 2749550 w 2749550"/>
              <a:gd name="connsiteY4" fmla="*/ 165100 h 2279650"/>
              <a:gd name="connsiteX5" fmla="*/ 2736850 w 2749550"/>
              <a:gd name="connsiteY5" fmla="*/ 2279650 h 2279650"/>
              <a:gd name="connsiteX6" fmla="*/ 0 w 2749550"/>
              <a:gd name="connsiteY6" fmla="*/ 2273300 h 2279650"/>
              <a:gd name="connsiteX0" fmla="*/ 0 w 2749550"/>
              <a:gd name="connsiteY0" fmla="*/ 2273300 h 2279650"/>
              <a:gd name="connsiteX1" fmla="*/ 6350 w 2749550"/>
              <a:gd name="connsiteY1" fmla="*/ 6350 h 2279650"/>
              <a:gd name="connsiteX2" fmla="*/ 2146300 w 2749550"/>
              <a:gd name="connsiteY2" fmla="*/ 0 h 2279650"/>
              <a:gd name="connsiteX3" fmla="*/ 2146300 w 2749550"/>
              <a:gd name="connsiteY3" fmla="*/ 158750 h 2279650"/>
              <a:gd name="connsiteX4" fmla="*/ 2749550 w 2749550"/>
              <a:gd name="connsiteY4" fmla="*/ 165100 h 2279650"/>
              <a:gd name="connsiteX5" fmla="*/ 2736850 w 2749550"/>
              <a:gd name="connsiteY5" fmla="*/ 2279650 h 2279650"/>
              <a:gd name="connsiteX6" fmla="*/ 0 w 2749550"/>
              <a:gd name="connsiteY6" fmla="*/ 2273300 h 2279650"/>
              <a:gd name="connsiteX0" fmla="*/ 0 w 2755900"/>
              <a:gd name="connsiteY0" fmla="*/ 2273300 h 2279650"/>
              <a:gd name="connsiteX1" fmla="*/ 6350 w 2755900"/>
              <a:gd name="connsiteY1" fmla="*/ 6350 h 2279650"/>
              <a:gd name="connsiteX2" fmla="*/ 2146300 w 2755900"/>
              <a:gd name="connsiteY2" fmla="*/ 0 h 2279650"/>
              <a:gd name="connsiteX3" fmla="*/ 2146300 w 2755900"/>
              <a:gd name="connsiteY3" fmla="*/ 158750 h 2279650"/>
              <a:gd name="connsiteX4" fmla="*/ 2755900 w 2755900"/>
              <a:gd name="connsiteY4" fmla="*/ 895350 h 2279650"/>
              <a:gd name="connsiteX5" fmla="*/ 2736850 w 2755900"/>
              <a:gd name="connsiteY5" fmla="*/ 2279650 h 2279650"/>
              <a:gd name="connsiteX6" fmla="*/ 0 w 2755900"/>
              <a:gd name="connsiteY6" fmla="*/ 2273300 h 2279650"/>
              <a:gd name="connsiteX0" fmla="*/ 0 w 2755900"/>
              <a:gd name="connsiteY0" fmla="*/ 2273300 h 2279650"/>
              <a:gd name="connsiteX1" fmla="*/ 6350 w 2755900"/>
              <a:gd name="connsiteY1" fmla="*/ 6350 h 2279650"/>
              <a:gd name="connsiteX2" fmla="*/ 2146300 w 2755900"/>
              <a:gd name="connsiteY2" fmla="*/ 0 h 2279650"/>
              <a:gd name="connsiteX3" fmla="*/ 2146300 w 2755900"/>
              <a:gd name="connsiteY3" fmla="*/ 901700 h 2279650"/>
              <a:gd name="connsiteX4" fmla="*/ 2755900 w 2755900"/>
              <a:gd name="connsiteY4" fmla="*/ 895350 h 2279650"/>
              <a:gd name="connsiteX5" fmla="*/ 2736850 w 2755900"/>
              <a:gd name="connsiteY5" fmla="*/ 2279650 h 2279650"/>
              <a:gd name="connsiteX6" fmla="*/ 0 w 2755900"/>
              <a:gd name="connsiteY6" fmla="*/ 2273300 h 2279650"/>
              <a:gd name="connsiteX0" fmla="*/ 0 w 2755900"/>
              <a:gd name="connsiteY0" fmla="*/ 2273300 h 2286000"/>
              <a:gd name="connsiteX1" fmla="*/ 6350 w 2755900"/>
              <a:gd name="connsiteY1" fmla="*/ 6350 h 2286000"/>
              <a:gd name="connsiteX2" fmla="*/ 2146300 w 2755900"/>
              <a:gd name="connsiteY2" fmla="*/ 0 h 2286000"/>
              <a:gd name="connsiteX3" fmla="*/ 2146300 w 2755900"/>
              <a:gd name="connsiteY3" fmla="*/ 901700 h 2286000"/>
              <a:gd name="connsiteX4" fmla="*/ 2755900 w 2755900"/>
              <a:gd name="connsiteY4" fmla="*/ 895350 h 2286000"/>
              <a:gd name="connsiteX5" fmla="*/ 2749550 w 2755900"/>
              <a:gd name="connsiteY5" fmla="*/ 2286000 h 2286000"/>
              <a:gd name="connsiteX6" fmla="*/ 0 w 2755900"/>
              <a:gd name="connsiteY6" fmla="*/ 2273300 h 2286000"/>
              <a:gd name="connsiteX0" fmla="*/ 0 w 2755900"/>
              <a:gd name="connsiteY0" fmla="*/ 2273300 h 2273300"/>
              <a:gd name="connsiteX1" fmla="*/ 6350 w 2755900"/>
              <a:gd name="connsiteY1" fmla="*/ 6350 h 2273300"/>
              <a:gd name="connsiteX2" fmla="*/ 2146300 w 2755900"/>
              <a:gd name="connsiteY2" fmla="*/ 0 h 2273300"/>
              <a:gd name="connsiteX3" fmla="*/ 2146300 w 2755900"/>
              <a:gd name="connsiteY3" fmla="*/ 901700 h 2273300"/>
              <a:gd name="connsiteX4" fmla="*/ 2755900 w 2755900"/>
              <a:gd name="connsiteY4" fmla="*/ 895350 h 2273300"/>
              <a:gd name="connsiteX5" fmla="*/ 2749550 w 2755900"/>
              <a:gd name="connsiteY5" fmla="*/ 2260600 h 2273300"/>
              <a:gd name="connsiteX6" fmla="*/ 0 w 2755900"/>
              <a:gd name="connsiteY6" fmla="*/ 2273300 h 2273300"/>
              <a:gd name="connsiteX0" fmla="*/ 0 w 2755900"/>
              <a:gd name="connsiteY0" fmla="*/ 2273300 h 2286000"/>
              <a:gd name="connsiteX1" fmla="*/ 6350 w 2755900"/>
              <a:gd name="connsiteY1" fmla="*/ 6350 h 2286000"/>
              <a:gd name="connsiteX2" fmla="*/ 2146300 w 2755900"/>
              <a:gd name="connsiteY2" fmla="*/ 0 h 2286000"/>
              <a:gd name="connsiteX3" fmla="*/ 2146300 w 2755900"/>
              <a:gd name="connsiteY3" fmla="*/ 901700 h 2286000"/>
              <a:gd name="connsiteX4" fmla="*/ 2755900 w 2755900"/>
              <a:gd name="connsiteY4" fmla="*/ 895350 h 2286000"/>
              <a:gd name="connsiteX5" fmla="*/ 2749550 w 2755900"/>
              <a:gd name="connsiteY5" fmla="*/ 2286000 h 2286000"/>
              <a:gd name="connsiteX6" fmla="*/ 0 w 2755900"/>
              <a:gd name="connsiteY6" fmla="*/ 2273300 h 2286000"/>
              <a:gd name="connsiteX0" fmla="*/ 0 w 2755900"/>
              <a:gd name="connsiteY0" fmla="*/ 2273300 h 2276475"/>
              <a:gd name="connsiteX1" fmla="*/ 6350 w 2755900"/>
              <a:gd name="connsiteY1" fmla="*/ 6350 h 2276475"/>
              <a:gd name="connsiteX2" fmla="*/ 2146300 w 2755900"/>
              <a:gd name="connsiteY2" fmla="*/ 0 h 2276475"/>
              <a:gd name="connsiteX3" fmla="*/ 2146300 w 2755900"/>
              <a:gd name="connsiteY3" fmla="*/ 901700 h 2276475"/>
              <a:gd name="connsiteX4" fmla="*/ 2755900 w 2755900"/>
              <a:gd name="connsiteY4" fmla="*/ 895350 h 2276475"/>
              <a:gd name="connsiteX5" fmla="*/ 2746375 w 2755900"/>
              <a:gd name="connsiteY5" fmla="*/ 2276475 h 2276475"/>
              <a:gd name="connsiteX6" fmla="*/ 0 w 2755900"/>
              <a:gd name="connsiteY6" fmla="*/ 2273300 h 2276475"/>
              <a:gd name="connsiteX0" fmla="*/ 0 w 2755900"/>
              <a:gd name="connsiteY0" fmla="*/ 2273300 h 2276475"/>
              <a:gd name="connsiteX1" fmla="*/ 6350 w 2755900"/>
              <a:gd name="connsiteY1" fmla="*/ 6350 h 2276475"/>
              <a:gd name="connsiteX2" fmla="*/ 2146300 w 2755900"/>
              <a:gd name="connsiteY2" fmla="*/ 0 h 2276475"/>
              <a:gd name="connsiteX3" fmla="*/ 2146300 w 2755900"/>
              <a:gd name="connsiteY3" fmla="*/ 892175 h 2276475"/>
              <a:gd name="connsiteX4" fmla="*/ 2755900 w 2755900"/>
              <a:gd name="connsiteY4" fmla="*/ 895350 h 2276475"/>
              <a:gd name="connsiteX5" fmla="*/ 2746375 w 2755900"/>
              <a:gd name="connsiteY5" fmla="*/ 2276475 h 2276475"/>
              <a:gd name="connsiteX6" fmla="*/ 0 w 2755900"/>
              <a:gd name="connsiteY6" fmla="*/ 2273300 h 2276475"/>
              <a:gd name="connsiteX0" fmla="*/ 0 w 2755900"/>
              <a:gd name="connsiteY0" fmla="*/ 2273300 h 2276475"/>
              <a:gd name="connsiteX1" fmla="*/ 6350 w 2755900"/>
              <a:gd name="connsiteY1" fmla="*/ 6350 h 2276475"/>
              <a:gd name="connsiteX2" fmla="*/ 2146300 w 2755900"/>
              <a:gd name="connsiteY2" fmla="*/ 0 h 2276475"/>
              <a:gd name="connsiteX3" fmla="*/ 2138680 w 2755900"/>
              <a:gd name="connsiteY3" fmla="*/ 1174115 h 2276475"/>
              <a:gd name="connsiteX4" fmla="*/ 2755900 w 2755900"/>
              <a:gd name="connsiteY4" fmla="*/ 895350 h 2276475"/>
              <a:gd name="connsiteX5" fmla="*/ 2746375 w 2755900"/>
              <a:gd name="connsiteY5" fmla="*/ 2276475 h 2276475"/>
              <a:gd name="connsiteX6" fmla="*/ 0 w 2755900"/>
              <a:gd name="connsiteY6" fmla="*/ 2273300 h 2276475"/>
              <a:gd name="connsiteX0" fmla="*/ 0 w 2763520"/>
              <a:gd name="connsiteY0" fmla="*/ 2273300 h 2276475"/>
              <a:gd name="connsiteX1" fmla="*/ 6350 w 2763520"/>
              <a:gd name="connsiteY1" fmla="*/ 6350 h 2276475"/>
              <a:gd name="connsiteX2" fmla="*/ 2146300 w 2763520"/>
              <a:gd name="connsiteY2" fmla="*/ 0 h 2276475"/>
              <a:gd name="connsiteX3" fmla="*/ 2138680 w 2763520"/>
              <a:gd name="connsiteY3" fmla="*/ 1174115 h 2276475"/>
              <a:gd name="connsiteX4" fmla="*/ 2763520 w 2763520"/>
              <a:gd name="connsiteY4" fmla="*/ 1162050 h 2276475"/>
              <a:gd name="connsiteX5" fmla="*/ 2746375 w 2763520"/>
              <a:gd name="connsiteY5" fmla="*/ 2276475 h 2276475"/>
              <a:gd name="connsiteX6" fmla="*/ 0 w 2763520"/>
              <a:gd name="connsiteY6" fmla="*/ 2273300 h 2276475"/>
              <a:gd name="connsiteX0" fmla="*/ 0 w 2747173"/>
              <a:gd name="connsiteY0" fmla="*/ 2273300 h 2276475"/>
              <a:gd name="connsiteX1" fmla="*/ 6350 w 2747173"/>
              <a:gd name="connsiteY1" fmla="*/ 6350 h 2276475"/>
              <a:gd name="connsiteX2" fmla="*/ 2146300 w 2747173"/>
              <a:gd name="connsiteY2" fmla="*/ 0 h 2276475"/>
              <a:gd name="connsiteX3" fmla="*/ 2138680 w 2747173"/>
              <a:gd name="connsiteY3" fmla="*/ 1174115 h 2276475"/>
              <a:gd name="connsiteX4" fmla="*/ 2740660 w 2747173"/>
              <a:gd name="connsiteY4" fmla="*/ 1169670 h 2276475"/>
              <a:gd name="connsiteX5" fmla="*/ 2746375 w 2747173"/>
              <a:gd name="connsiteY5" fmla="*/ 2276475 h 2276475"/>
              <a:gd name="connsiteX6" fmla="*/ 0 w 2747173"/>
              <a:gd name="connsiteY6" fmla="*/ 2273300 h 2276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7173" h="2276475">
                <a:moveTo>
                  <a:pt x="0" y="2273300"/>
                </a:moveTo>
                <a:cubicBezTo>
                  <a:pt x="2117" y="1517650"/>
                  <a:pt x="4233" y="762000"/>
                  <a:pt x="6350" y="6350"/>
                </a:cubicBezTo>
                <a:lnTo>
                  <a:pt x="2146300" y="0"/>
                </a:lnTo>
                <a:lnTo>
                  <a:pt x="2138680" y="1174115"/>
                </a:lnTo>
                <a:lnTo>
                  <a:pt x="2740660" y="1169670"/>
                </a:lnTo>
                <a:cubicBezTo>
                  <a:pt x="2736427" y="1874520"/>
                  <a:pt x="2750608" y="1571625"/>
                  <a:pt x="2746375" y="2276475"/>
                </a:cubicBezTo>
                <a:lnTo>
                  <a:pt x="0" y="2273300"/>
                </a:lnTo>
                <a:close/>
              </a:path>
            </a:pathLst>
          </a:custGeom>
          <a:noFill/>
          <a:ln w="57150">
            <a:solidFill>
              <a:srgbClr val="0000FF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892" name="TextBox 891"/>
          <p:cNvSpPr txBox="1"/>
          <p:nvPr/>
        </p:nvSpPr>
        <p:spPr>
          <a:xfrm>
            <a:off x="5241008" y="4838180"/>
            <a:ext cx="635109" cy="6417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050" dirty="0" err="1" smtClean="0">
                <a:solidFill>
                  <a:srgbClr val="261748"/>
                </a:solidFill>
              </a:rPr>
              <a:t>Prep</a:t>
            </a:r>
            <a:r>
              <a:rPr lang="de-DE" sz="1050" dirty="0" smtClean="0">
                <a:solidFill>
                  <a:srgbClr val="261748"/>
                </a:solidFill>
              </a:rPr>
              <a:t>.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050" dirty="0" smtClean="0">
                <a:solidFill>
                  <a:srgbClr val="261748"/>
                </a:solidFill>
              </a:rPr>
              <a:t>Service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050" dirty="0" smtClean="0">
                <a:solidFill>
                  <a:srgbClr val="261748"/>
                </a:solidFill>
              </a:rPr>
              <a:t>spare</a:t>
            </a:r>
            <a:endParaRPr lang="de-DE" sz="1050" dirty="0">
              <a:solidFill>
                <a:srgbClr val="261748"/>
              </a:solidFill>
            </a:endParaRPr>
          </a:p>
        </p:txBody>
      </p:sp>
      <p:sp>
        <p:nvSpPr>
          <p:cNvPr id="893" name="Rectangle 799"/>
          <p:cNvSpPr>
            <a:spLocks noChangeArrowheads="1"/>
          </p:cNvSpPr>
          <p:nvPr/>
        </p:nvSpPr>
        <p:spPr bwMode="auto">
          <a:xfrm>
            <a:off x="5940425" y="4526280"/>
            <a:ext cx="549275" cy="341630"/>
          </a:xfrm>
          <a:prstGeom prst="rect">
            <a:avLst/>
          </a:prstGeom>
          <a:solidFill>
            <a:srgbClr val="251555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buFont typeface="Wingdings" pitchFamily="-109" charset="2"/>
              <a:buNone/>
            </a:pPr>
            <a:r>
              <a:rPr lang="de-DE" sz="1200" dirty="0"/>
              <a:t>lock</a:t>
            </a:r>
          </a:p>
        </p:txBody>
      </p:sp>
    </p:spTree>
    <p:extLst>
      <p:ext uri="{BB962C8B-B14F-4D97-AF65-F5344CB8AC3E}">
        <p14:creationId xmlns:p14="http://schemas.microsoft.com/office/powerpoint/2010/main" val="381830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None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None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6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On-screen Show (4:3)</PresentationFormat>
  <Paragraphs>80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DESY European XFEL</vt:lpstr>
      <vt:lpstr>Conceptual floor plan for SASE 2 instruments</vt:lpstr>
      <vt:lpstr>Conceptual floor plan for SASE 2 instruments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Conceptual floor plan for SASE 2 instruments</dc:title>
  <dc:creator>Tschentscher, Thomas</dc:creator>
  <cp:lastModifiedBy>Lederer, Maximilian</cp:lastModifiedBy>
  <cp:revision>36</cp:revision>
  <dcterms:created xsi:type="dcterms:W3CDTF">2011-09-12T14:55:48Z</dcterms:created>
  <dcterms:modified xsi:type="dcterms:W3CDTF">2011-12-04T09:14:53Z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