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FF"/>
    <a:srgbClr val="FFCC99"/>
    <a:srgbClr val="C1B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9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9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 fontAlgn="base">
              <a:spcAft>
                <a:spcPct val="0"/>
              </a:spcAft>
            </a:pPr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/>
                </a:solidFill>
              </a:rPr>
              <a:t> </a:t>
            </a: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22196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3692"/>
            <a:ext cx="7283450" cy="481012"/>
          </a:xfrm>
        </p:spPr>
        <p:txBody>
          <a:bodyPr/>
          <a:lstStyle/>
          <a:p>
            <a:r>
              <a:rPr lang="de-DE" dirty="0" err="1" smtClean="0"/>
              <a:t>Conceptual</a:t>
            </a:r>
            <a:r>
              <a:rPr lang="de-DE" dirty="0" smtClean="0"/>
              <a:t> </a:t>
            </a:r>
            <a:r>
              <a:rPr lang="de-DE" dirty="0" err="1" smtClean="0"/>
              <a:t>floor</a:t>
            </a:r>
            <a:r>
              <a:rPr lang="de-DE" dirty="0" smtClean="0"/>
              <a:t> plan for SASE 2 </a:t>
            </a:r>
            <a:r>
              <a:rPr lang="de-DE" dirty="0" err="1" smtClean="0"/>
              <a:t>instruments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600" dirty="0" smtClean="0"/>
              <a:t>(</a:t>
            </a:r>
            <a:r>
              <a:rPr lang="de-DE" sz="1600" dirty="0" err="1" smtClean="0"/>
              <a:t>rough</a:t>
            </a:r>
            <a:r>
              <a:rPr lang="de-DE" sz="1600" dirty="0" smtClean="0"/>
              <a:t> </a:t>
            </a:r>
            <a:r>
              <a:rPr lang="de-DE" sz="1600" dirty="0" err="1" smtClean="0"/>
              <a:t>outline</a:t>
            </a:r>
            <a:r>
              <a:rPr lang="de-DE" sz="1600" dirty="0" smtClean="0"/>
              <a:t> </a:t>
            </a:r>
            <a:r>
              <a:rPr lang="de-DE" sz="1600" dirty="0" err="1" smtClean="0"/>
              <a:t>as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Jan 5, 2012)</a:t>
            </a:r>
            <a:endParaRPr lang="de-D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>
                <a:solidFill>
                  <a:srgbClr val="FFFFFF"/>
                </a:solidFill>
              </a:rPr>
              <a:pPr/>
              <a:t>1</a:t>
            </a:fld>
            <a:endParaRPr lang="en-GB">
              <a:solidFill>
                <a:srgbClr val="FFFFFF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77500" y="1084538"/>
            <a:ext cx="9330019" cy="5794034"/>
            <a:chOff x="-77500" y="1084538"/>
            <a:chExt cx="9330019" cy="5794034"/>
          </a:xfrm>
        </p:grpSpPr>
        <p:grpSp>
          <p:nvGrpSpPr>
            <p:cNvPr id="10" name="Group 9"/>
            <p:cNvGrpSpPr/>
            <p:nvPr/>
          </p:nvGrpSpPr>
          <p:grpSpPr>
            <a:xfrm>
              <a:off x="-77500" y="1084538"/>
              <a:ext cx="9330019" cy="4488018"/>
              <a:chOff x="-77500" y="836712"/>
              <a:chExt cx="9330019" cy="4080016"/>
            </a:xfrm>
          </p:grpSpPr>
          <p:pic>
            <p:nvPicPr>
              <p:cNvPr id="5" name="Picture 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4073" r="-154"/>
              <a:stretch/>
            </p:blipFill>
            <p:spPr bwMode="auto">
              <a:xfrm rot="16200000">
                <a:off x="2547502" y="-1788290"/>
                <a:ext cx="4080016" cy="93300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841" name="Group 840"/>
              <p:cNvGrpSpPr/>
              <p:nvPr/>
            </p:nvGrpSpPr>
            <p:grpSpPr>
              <a:xfrm>
                <a:off x="971599" y="1640648"/>
                <a:ext cx="7613847" cy="2607879"/>
                <a:chOff x="971600" y="2435847"/>
                <a:chExt cx="7493474" cy="2607879"/>
              </a:xfrm>
            </p:grpSpPr>
            <p:grpSp>
              <p:nvGrpSpPr>
                <p:cNvPr id="842" name="Group 841"/>
                <p:cNvGrpSpPr/>
                <p:nvPr/>
              </p:nvGrpSpPr>
              <p:grpSpPr>
                <a:xfrm>
                  <a:off x="971600" y="2437570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630" name="Group 1629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707" name="Group 1706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720" name="Rectangle 171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21" name="Rectangle 172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22" name="Rectangle 172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23" name="Rectangle 172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24" name="Rectangle 172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708" name="Group 1707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715" name="Rectangle 171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6" name="Rectangle 171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7" name="Rectangle 171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8" name="Rectangle 171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9" name="Rectangle 171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709" name="Group 1708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710" name="Rectangle 170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1" name="Rectangle 171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2" name="Rectangle 171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3" name="Rectangle 171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14" name="Rectangle 171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631" name="Group 1630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689" name="Group 1688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702" name="Rectangle 170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3" name="Rectangle 170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4" name="Rectangle 170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5" name="Rectangle 170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6" name="Rectangle 170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90" name="Group 1689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97" name="Rectangle 169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8" name="Rectangle 169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9" name="Rectangle 169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0" name="Rectangle 169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701" name="Rectangle 170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91" name="Group 1690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92" name="Rectangle 169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3" name="Rectangle 169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4" name="Rectangle 169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5" name="Rectangle 169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96" name="Rectangle 169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632" name="Group 1631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671" name="Group 1670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84" name="Rectangle 168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5" name="Rectangle 168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6" name="Rectangle 168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7" name="Rectangle 168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8" name="Rectangle 168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72" name="Group 1671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79" name="Rectangle 167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0" name="Rectangle 167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1" name="Rectangle 168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2" name="Rectangle 168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83" name="Rectangle 168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73" name="Group 1672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74" name="Rectangle 167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75" name="Rectangle 167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76" name="Rectangle 167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77" name="Rectangle 167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78" name="Rectangle 167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633" name="Group 1632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653" name="Group 1652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66" name="Rectangle 166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7" name="Rectangle 166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8" name="Rectangle 166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9" name="Rectangle 166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70" name="Rectangle 166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54" name="Group 1653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61" name="Rectangle 166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2" name="Rectangle 166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3" name="Rectangle 166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4" name="Rectangle 166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5" name="Rectangle 166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55" name="Group 1654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56" name="Rectangle 165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7" name="Rectangle 165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8" name="Rectangle 165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9" name="Rectangle 165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60" name="Rectangle 165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634" name="Group 1633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635" name="Group 1634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48" name="Rectangle 164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9" name="Rectangle 164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0" name="Rectangle 164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1" name="Rectangle 165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52" name="Rectangle 165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36" name="Group 1635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43" name="Rectangle 164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4" name="Rectangle 164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5" name="Rectangle 164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6" name="Rectangle 164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7" name="Rectangle 164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37" name="Group 1636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38" name="Rectangle 163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39" name="Rectangle 163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0" name="Rectangle 163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1" name="Rectangle 164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42" name="Rectangle 164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3" name="Group 842"/>
                <p:cNvGrpSpPr/>
                <p:nvPr/>
              </p:nvGrpSpPr>
              <p:grpSpPr>
                <a:xfrm>
                  <a:off x="1845552" y="2438165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535" name="Group 1534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612" name="Group 1611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25" name="Rectangle 162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6" name="Rectangle 162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7" name="Rectangle 162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8" name="Rectangle 162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9" name="Rectangle 162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13" name="Group 1612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20" name="Rectangle 161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1" name="Rectangle 162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2" name="Rectangle 162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3" name="Rectangle 162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24" name="Rectangle 162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614" name="Group 1613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15" name="Rectangle 161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6" name="Rectangle 161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7" name="Rectangle 161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8" name="Rectangle 161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9" name="Rectangle 161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536" name="Group 1535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594" name="Group 1593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07" name="Rectangle 160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8" name="Rectangle 160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9" name="Rectangle 160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0" name="Rectangle 160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11" name="Rectangle 161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95" name="Group 1594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602" name="Rectangle 160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3" name="Rectangle 160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4" name="Rectangle 160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5" name="Rectangle 160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6" name="Rectangle 160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96" name="Group 1595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97" name="Rectangle 159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8" name="Rectangle 159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9" name="Rectangle 159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0" name="Rectangle 159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601" name="Rectangle 160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537" name="Group 1536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576" name="Group 1575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89" name="Rectangle 158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0" name="Rectangle 158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1" name="Rectangle 159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2" name="Rectangle 159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93" name="Rectangle 159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77" name="Group 1576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84" name="Rectangle 158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5" name="Rectangle 158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6" name="Rectangle 158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7" name="Rectangle 158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8" name="Rectangle 158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78" name="Group 1577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79" name="Rectangle 157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0" name="Rectangle 157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1" name="Rectangle 158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2" name="Rectangle 158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83" name="Rectangle 158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538" name="Group 1537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558" name="Group 1557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71" name="Rectangle 157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72" name="Rectangle 157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73" name="Rectangle 157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74" name="Rectangle 157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75" name="Rectangle 157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59" name="Group 1558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66" name="Rectangle 156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7" name="Rectangle 156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8" name="Rectangle 156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9" name="Rectangle 156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70" name="Rectangle 156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60" name="Group 1559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61" name="Rectangle 156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2" name="Rectangle 156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3" name="Rectangle 156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4" name="Rectangle 156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65" name="Rectangle 156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539" name="Group 1538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540" name="Group 1539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53" name="Rectangle 155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4" name="Rectangle 155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5" name="Rectangle 155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6" name="Rectangle 155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7" name="Rectangle 155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41" name="Group 1540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48" name="Rectangle 154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49" name="Rectangle 154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0" name="Rectangle 154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1" name="Rectangle 155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52" name="Rectangle 155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42" name="Group 1541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43" name="Rectangle 154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44" name="Rectangle 154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45" name="Rectangle 154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46" name="Rectangle 154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47" name="Rectangle 154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4" name="Group 843"/>
                <p:cNvGrpSpPr/>
                <p:nvPr/>
              </p:nvGrpSpPr>
              <p:grpSpPr>
                <a:xfrm>
                  <a:off x="2714974" y="2438165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440" name="Group 1439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517" name="Group 1516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30" name="Rectangle 152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31" name="Rectangle 153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32" name="Rectangle 153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33" name="Rectangle 153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34" name="Rectangle 153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18" name="Group 1517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25" name="Rectangle 152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6" name="Rectangle 152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7" name="Rectangle 152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8" name="Rectangle 152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9" name="Rectangle 152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19" name="Group 1518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20" name="Rectangle 151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1" name="Rectangle 152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2" name="Rectangle 152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3" name="Rectangle 152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24" name="Rectangle 152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441" name="Group 1440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99" name="Group 1498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12" name="Rectangle 151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3" name="Rectangle 151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4" name="Rectangle 151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5" name="Rectangle 151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6" name="Rectangle 151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00" name="Group 1499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07" name="Rectangle 150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8" name="Rectangle 150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9" name="Rectangle 150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0" name="Rectangle 150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11" name="Rectangle 151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501" name="Group 1500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502" name="Rectangle 150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3" name="Rectangle 150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4" name="Rectangle 150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5" name="Rectangle 150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506" name="Rectangle 150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442" name="Group 1441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81" name="Group 1480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94" name="Rectangle 149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5" name="Rectangle 149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6" name="Rectangle 149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7" name="Rectangle 149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8" name="Rectangle 149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82" name="Group 1481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89" name="Rectangle 148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0" name="Rectangle 148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1" name="Rectangle 149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2" name="Rectangle 149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93" name="Rectangle 149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83" name="Group 1482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84" name="Rectangle 148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85" name="Rectangle 148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86" name="Rectangle 148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87" name="Rectangle 148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88" name="Rectangle 148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443" name="Group 1442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63" name="Group 1462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76" name="Rectangle 147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7" name="Rectangle 147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8" name="Rectangle 147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9" name="Rectangle 147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80" name="Rectangle 147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64" name="Group 1463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71" name="Rectangle 147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2" name="Rectangle 147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3" name="Rectangle 147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4" name="Rectangle 147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5" name="Rectangle 147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65" name="Group 1464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66" name="Rectangle 146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7" name="Rectangle 146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8" name="Rectangle 146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9" name="Rectangle 146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70" name="Rectangle 146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444" name="Group 1443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45" name="Group 1444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58" name="Rectangle 145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9" name="Rectangle 145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0" name="Rectangle 145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1" name="Rectangle 146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62" name="Rectangle 146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46" name="Group 1445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53" name="Rectangle 145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4" name="Rectangle 145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5" name="Rectangle 145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6" name="Rectangle 145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7" name="Rectangle 145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47" name="Group 1446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48" name="Rectangle 144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49" name="Rectangle 144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0" name="Rectangle 144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1" name="Rectangle 145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52" name="Rectangle 145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5" name="Group 844"/>
                <p:cNvGrpSpPr/>
                <p:nvPr/>
              </p:nvGrpSpPr>
              <p:grpSpPr>
                <a:xfrm>
                  <a:off x="3588033" y="2437602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345" name="Group 1344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22" name="Group 1421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35" name="Rectangle 143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6" name="Rectangle 143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7" name="Rectangle 143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8" name="Rectangle 143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9" name="Rectangle 143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23" name="Group 1422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30" name="Rectangle 142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1" name="Rectangle 143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2" name="Rectangle 143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3" name="Rectangle 143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34" name="Rectangle 143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24" name="Group 1423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25" name="Rectangle 142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6" name="Rectangle 142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7" name="Rectangle 142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8" name="Rectangle 142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9" name="Rectangle 142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346" name="Group 1345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404" name="Group 1403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17" name="Rectangle 141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8" name="Rectangle 141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9" name="Rectangle 141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0" name="Rectangle 141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21" name="Rectangle 142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05" name="Group 1404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12" name="Rectangle 141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3" name="Rectangle 141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4" name="Rectangle 141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5" name="Rectangle 141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6" name="Rectangle 141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406" name="Group 1405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407" name="Rectangle 140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8" name="Rectangle 140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9" name="Rectangle 140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0" name="Rectangle 140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11" name="Rectangle 141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347" name="Group 1346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386" name="Group 1385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99" name="Rectangle 139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0" name="Rectangle 139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1" name="Rectangle 140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2" name="Rectangle 140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403" name="Rectangle 140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87" name="Group 1386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94" name="Rectangle 139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5" name="Rectangle 139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6" name="Rectangle 139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7" name="Rectangle 139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8" name="Rectangle 139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88" name="Group 1387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89" name="Rectangle 138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0" name="Rectangle 138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1" name="Rectangle 139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2" name="Rectangle 139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93" name="Rectangle 139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348" name="Group 1347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368" name="Group 1367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81" name="Rectangle 138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82" name="Rectangle 138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83" name="Rectangle 138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84" name="Rectangle 138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85" name="Rectangle 138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69" name="Group 1368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76" name="Rectangle 137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7" name="Rectangle 137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8" name="Rectangle 137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9" name="Rectangle 137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80" name="Rectangle 137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70" name="Group 1369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71" name="Rectangle 137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2" name="Rectangle 137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3" name="Rectangle 137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4" name="Rectangle 137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75" name="Rectangle 137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349" name="Group 1348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350" name="Group 1349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63" name="Rectangle 136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4" name="Rectangle 136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5" name="Rectangle 136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6" name="Rectangle 136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7" name="Rectangle 136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51" name="Group 1350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58" name="Rectangle 135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59" name="Rectangle 135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0" name="Rectangle 135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1" name="Rectangle 136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62" name="Rectangle 136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52" name="Group 1351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53" name="Rectangle 135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54" name="Rectangle 135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55" name="Rectangle 135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56" name="Rectangle 135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57" name="Rectangle 135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6" name="Group 845"/>
                <p:cNvGrpSpPr/>
                <p:nvPr/>
              </p:nvGrpSpPr>
              <p:grpSpPr>
                <a:xfrm>
                  <a:off x="4460529" y="2437602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250" name="Group 1249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327" name="Group 1326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40" name="Rectangle 133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41" name="Rectangle 134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42" name="Rectangle 134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43" name="Rectangle 134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44" name="Rectangle 134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28" name="Group 1327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35" name="Rectangle 133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6" name="Rectangle 133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7" name="Rectangle 133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8" name="Rectangle 133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9" name="Rectangle 133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29" name="Group 1328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30" name="Rectangle 132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1" name="Rectangle 133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2" name="Rectangle 133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3" name="Rectangle 133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34" name="Rectangle 133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251" name="Group 1250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309" name="Group 1308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22" name="Rectangle 132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3" name="Rectangle 132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4" name="Rectangle 132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5" name="Rectangle 132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6" name="Rectangle 132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10" name="Group 1309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17" name="Rectangle 131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8" name="Rectangle 131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9" name="Rectangle 131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0" name="Rectangle 131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21" name="Rectangle 132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311" name="Group 1310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12" name="Rectangle 131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3" name="Rectangle 131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4" name="Rectangle 131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5" name="Rectangle 131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16" name="Rectangle 131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252" name="Group 1251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291" name="Group 1290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304" name="Rectangle 130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5" name="Rectangle 130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6" name="Rectangle 130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7" name="Rectangle 130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8" name="Rectangle 130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92" name="Group 1291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99" name="Rectangle 129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0" name="Rectangle 129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1" name="Rectangle 130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2" name="Rectangle 130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303" name="Rectangle 130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93" name="Group 1292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94" name="Rectangle 129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95" name="Rectangle 129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96" name="Rectangle 129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97" name="Rectangle 129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98" name="Rectangle 129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253" name="Group 1252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273" name="Group 1272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86" name="Rectangle 128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7" name="Rectangle 128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8" name="Rectangle 128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9" name="Rectangle 128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90" name="Rectangle 128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74" name="Group 1273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81" name="Rectangle 128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2" name="Rectangle 128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3" name="Rectangle 128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4" name="Rectangle 128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5" name="Rectangle 128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75" name="Group 1274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76" name="Rectangle 127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7" name="Rectangle 127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8" name="Rectangle 127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9" name="Rectangle 127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80" name="Rectangle 127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254" name="Group 1253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255" name="Group 1254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68" name="Rectangle 126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9" name="Rectangle 126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0" name="Rectangle 126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1" name="Rectangle 127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72" name="Rectangle 127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56" name="Group 1255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63" name="Rectangle 126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4" name="Rectangle 126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5" name="Rectangle 126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6" name="Rectangle 126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7" name="Rectangle 126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57" name="Group 1256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58" name="Rectangle 125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59" name="Rectangle 125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0" name="Rectangle 125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1" name="Rectangle 126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62" name="Rectangle 126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7" name="Group 846"/>
                <p:cNvGrpSpPr/>
                <p:nvPr/>
              </p:nvGrpSpPr>
              <p:grpSpPr>
                <a:xfrm>
                  <a:off x="5329388" y="2438165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155" name="Group 1154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232" name="Group 1231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45" name="Rectangle 124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6" name="Rectangle 124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7" name="Rectangle 124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8" name="Rectangle 124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9" name="Rectangle 124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33" name="Group 1232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40" name="Rectangle 123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1" name="Rectangle 124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2" name="Rectangle 124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3" name="Rectangle 124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44" name="Rectangle 124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34" name="Group 1233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35" name="Rectangle 123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6" name="Rectangle 123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7" name="Rectangle 123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8" name="Rectangle 123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9" name="Rectangle 123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156" name="Group 1155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214" name="Group 1213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27" name="Rectangle 122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8" name="Rectangle 122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9" name="Rectangle 122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0" name="Rectangle 122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31" name="Rectangle 123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15" name="Group 1214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22" name="Rectangle 122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3" name="Rectangle 122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4" name="Rectangle 122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5" name="Rectangle 122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6" name="Rectangle 122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216" name="Group 1215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17" name="Rectangle 121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8" name="Rectangle 121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9" name="Rectangle 121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0" name="Rectangle 121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21" name="Rectangle 122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157" name="Group 1156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96" name="Group 1195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09" name="Rectangle 120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0" name="Rectangle 120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1" name="Rectangle 121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2" name="Rectangle 121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13" name="Rectangle 121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97" name="Group 1196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204" name="Rectangle 120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5" name="Rectangle 120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6" name="Rectangle 120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7" name="Rectangle 120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8" name="Rectangle 120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98" name="Group 1197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99" name="Rectangle 119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0" name="Rectangle 119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1" name="Rectangle 120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2" name="Rectangle 120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203" name="Rectangle 120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158" name="Group 1157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78" name="Group 1177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91" name="Rectangle 119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92" name="Rectangle 119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93" name="Rectangle 119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94" name="Rectangle 119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95" name="Rectangle 119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79" name="Group 1178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86" name="Rectangle 118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7" name="Rectangle 118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8" name="Rectangle 118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9" name="Rectangle 118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90" name="Rectangle 118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80" name="Group 1179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81" name="Rectangle 118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2" name="Rectangle 118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3" name="Rectangle 118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4" name="Rectangle 118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85" name="Rectangle 118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159" name="Group 1158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60" name="Group 1159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73" name="Rectangle 117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4" name="Rectangle 117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5" name="Rectangle 117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6" name="Rectangle 117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7" name="Rectangle 117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61" name="Group 1160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68" name="Rectangle 116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69" name="Rectangle 116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0" name="Rectangle 116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1" name="Rectangle 117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72" name="Rectangle 117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62" name="Group 1161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63" name="Rectangle 116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64" name="Rectangle 116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65" name="Rectangle 116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66" name="Rectangle 116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67" name="Rectangle 116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8" name="Group 847"/>
                <p:cNvGrpSpPr/>
                <p:nvPr/>
              </p:nvGrpSpPr>
              <p:grpSpPr>
                <a:xfrm>
                  <a:off x="6203010" y="2435847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1060" name="Group 1059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37" name="Group 1136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50" name="Rectangle 114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51" name="Rectangle 115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52" name="Rectangle 115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53" name="Rectangle 115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54" name="Rectangle 115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38" name="Group 1137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45" name="Rectangle 114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6" name="Rectangle 114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7" name="Rectangle 114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8" name="Rectangle 114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9" name="Rectangle 114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39" name="Group 1138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40" name="Rectangle 113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1" name="Rectangle 114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2" name="Rectangle 114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3" name="Rectangle 114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44" name="Rectangle 114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061" name="Group 1060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19" name="Group 1118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32" name="Rectangle 113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3" name="Rectangle 113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4" name="Rectangle 113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5" name="Rectangle 113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6" name="Rectangle 113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20" name="Group 1119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27" name="Rectangle 112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8" name="Rectangle 112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9" name="Rectangle 112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0" name="Rectangle 112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31" name="Rectangle 113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21" name="Group 1120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22" name="Rectangle 112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3" name="Rectangle 112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4" name="Rectangle 112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5" name="Rectangle 112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26" name="Rectangle 112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062" name="Group 1061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101" name="Group 1100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14" name="Rectangle 111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5" name="Rectangle 111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6" name="Rectangle 111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7" name="Rectangle 111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8" name="Rectangle 111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02" name="Group 1101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09" name="Rectangle 110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0" name="Rectangle 110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1" name="Rectangle 111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2" name="Rectangle 111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13" name="Rectangle 111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103" name="Group 1102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104" name="Rectangle 110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05" name="Rectangle 110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06" name="Rectangle 110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07" name="Rectangle 110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08" name="Rectangle 110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063" name="Group 1062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083" name="Group 1082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96" name="Rectangle 109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7" name="Rectangle 109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8" name="Rectangle 109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9" name="Rectangle 109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100" name="Rectangle 109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84" name="Group 1083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91" name="Rectangle 109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2" name="Rectangle 109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3" name="Rectangle 109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4" name="Rectangle 109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5" name="Rectangle 109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85" name="Group 1084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86" name="Rectangle 108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7" name="Rectangle 108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8" name="Rectangle 108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9" name="Rectangle 108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90" name="Rectangle 108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1064" name="Group 1063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065" name="Group 1064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78" name="Rectangle 107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9" name="Rectangle 107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0" name="Rectangle 107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1" name="Rectangle 108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82" name="Rectangle 108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66" name="Group 1065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73" name="Rectangle 107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4" name="Rectangle 107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5" name="Rectangle 107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6" name="Rectangle 107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7" name="Rectangle 107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67" name="Group 1066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68" name="Rectangle 106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69" name="Rectangle 106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0" name="Rectangle 106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1" name="Rectangle 107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72" name="Rectangle 107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49" name="Group 848"/>
                <p:cNvGrpSpPr/>
                <p:nvPr/>
              </p:nvGrpSpPr>
              <p:grpSpPr>
                <a:xfrm>
                  <a:off x="7071869" y="2437602"/>
                  <a:ext cx="872728" cy="2599369"/>
                  <a:chOff x="1149521" y="2598213"/>
                  <a:chExt cx="872728" cy="2599369"/>
                </a:xfrm>
              </p:grpSpPr>
              <p:grpSp>
                <p:nvGrpSpPr>
                  <p:cNvPr id="965" name="Group 964"/>
                  <p:cNvGrpSpPr>
                    <a:grpSpLocks noChangeAspect="1"/>
                  </p:cNvGrpSpPr>
                  <p:nvPr/>
                </p:nvGrpSpPr>
                <p:grpSpPr>
                  <a:xfrm>
                    <a:off x="1149521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042" name="Group 1041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55" name="Rectangle 105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6" name="Rectangle 105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7" name="Rectangle 105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8" name="Rectangle 105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9" name="Rectangle 105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43" name="Group 1042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50" name="Rectangle 1049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1" name="Rectangle 1050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2" name="Rectangle 1051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3" name="Rectangle 1052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54" name="Rectangle 1053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44" name="Group 1043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45" name="Rectangle 1044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6" name="Rectangle 1045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7" name="Rectangle 1046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8" name="Rectangle 1047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9" name="Rectangle 1048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966" name="Group 965"/>
                  <p:cNvGrpSpPr>
                    <a:grpSpLocks noChangeAspect="1"/>
                  </p:cNvGrpSpPr>
                  <p:nvPr/>
                </p:nvGrpSpPr>
                <p:grpSpPr>
                  <a:xfrm>
                    <a:off x="1320973" y="2598245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024" name="Group 1023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37" name="Rectangle 103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8" name="Rectangle 103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9" name="Rectangle 103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0" name="Rectangle 103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41" name="Rectangle 104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25" name="Group 1024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32" name="Rectangle 1031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3" name="Rectangle 1032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4" name="Rectangle 1033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5" name="Rectangle 1034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6" name="Rectangle 1035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26" name="Group 1025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27" name="Rectangle 1026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8" name="Rectangle 1027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9" name="Rectangle 1028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0" name="Rectangle 1029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31" name="Rectangle 1030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967" name="Group 966"/>
                  <p:cNvGrpSpPr>
                    <a:grpSpLocks noChangeAspect="1"/>
                  </p:cNvGrpSpPr>
                  <p:nvPr/>
                </p:nvGrpSpPr>
                <p:grpSpPr>
                  <a:xfrm>
                    <a:off x="1497188" y="2598213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1006" name="Group 1005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19" name="Rectangle 101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0" name="Rectangle 101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1" name="Rectangle 102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2" name="Rectangle 102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23" name="Rectangle 102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07" name="Group 1006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14" name="Rectangle 1013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5" name="Rectangle 1014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6" name="Rectangle 1015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7" name="Rectangle 1016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8" name="Rectangle 1017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1008" name="Group 1007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09" name="Rectangle 1008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0" name="Rectangle 1009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1" name="Rectangle 1010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2" name="Rectangle 1011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13" name="Rectangle 1012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968" name="Group 967"/>
                  <p:cNvGrpSpPr>
                    <a:grpSpLocks noChangeAspect="1"/>
                  </p:cNvGrpSpPr>
                  <p:nvPr/>
                </p:nvGrpSpPr>
                <p:grpSpPr>
                  <a:xfrm>
                    <a:off x="1672628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988" name="Group 987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1001" name="Rectangle 100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02" name="Rectangle 100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03" name="Rectangle 100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04" name="Rectangle 100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05" name="Rectangle 100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989" name="Group 988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996" name="Rectangle 995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7" name="Rectangle 996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8" name="Rectangle 997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9" name="Rectangle 998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1000" name="Rectangle 999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990" name="Group 989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991" name="Rectangle 990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2" name="Rectangle 991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3" name="Rectangle 992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4" name="Rectangle 993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95" name="Rectangle 994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969" name="Group 968"/>
                  <p:cNvGrpSpPr>
                    <a:grpSpLocks noChangeAspect="1"/>
                  </p:cNvGrpSpPr>
                  <p:nvPr/>
                </p:nvGrpSpPr>
                <p:grpSpPr>
                  <a:xfrm>
                    <a:off x="1845222" y="2598808"/>
                    <a:ext cx="177027" cy="2598774"/>
                    <a:chOff x="2661489" y="2046559"/>
                    <a:chExt cx="182502" cy="2679148"/>
                  </a:xfrm>
                </p:grpSpPr>
                <p:grpSp>
                  <p:nvGrpSpPr>
                    <p:cNvPr id="970" name="Group 969"/>
                    <p:cNvGrpSpPr/>
                    <p:nvPr/>
                  </p:nvGrpSpPr>
                  <p:grpSpPr>
                    <a:xfrm>
                      <a:off x="2661505" y="29385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983" name="Rectangle 98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4" name="Rectangle 98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5" name="Rectangle 98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6" name="Rectangle 98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7" name="Rectangle 98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971" name="Group 970"/>
                    <p:cNvGrpSpPr/>
                    <p:nvPr/>
                  </p:nvGrpSpPr>
                  <p:grpSpPr>
                    <a:xfrm>
                      <a:off x="2661688" y="3832362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978" name="Rectangle 977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79" name="Rectangle 978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0" name="Rectangle 979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1" name="Rectangle 980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82" name="Rectangle 981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  <p:grpSp>
                  <p:nvGrpSpPr>
                    <p:cNvPr id="972" name="Group 971"/>
                    <p:cNvGrpSpPr/>
                    <p:nvPr/>
                  </p:nvGrpSpPr>
                  <p:grpSpPr>
                    <a:xfrm>
                      <a:off x="2661489" y="2046559"/>
                      <a:ext cx="182303" cy="893345"/>
                      <a:chOff x="2661505" y="2938562"/>
                      <a:chExt cx="182303" cy="893345"/>
                    </a:xfrm>
                  </p:grpSpPr>
                  <p:sp>
                    <p:nvSpPr>
                      <p:cNvPr id="973" name="Rectangle 972"/>
                      <p:cNvSpPr/>
                      <p:nvPr/>
                    </p:nvSpPr>
                    <p:spPr bwMode="auto">
                      <a:xfrm>
                        <a:off x="2663808" y="2938562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74" name="Rectangle 973"/>
                      <p:cNvSpPr/>
                      <p:nvPr/>
                    </p:nvSpPr>
                    <p:spPr bwMode="auto">
                      <a:xfrm>
                        <a:off x="2663792" y="3117153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75" name="Rectangle 974"/>
                      <p:cNvSpPr/>
                      <p:nvPr/>
                    </p:nvSpPr>
                    <p:spPr bwMode="auto">
                      <a:xfrm>
                        <a:off x="2662068" y="329451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76" name="Rectangle 975"/>
                      <p:cNvSpPr/>
                      <p:nvPr/>
                    </p:nvSpPr>
                    <p:spPr bwMode="auto">
                      <a:xfrm>
                        <a:off x="2662068" y="3474550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  <p:sp>
                    <p:nvSpPr>
                      <p:cNvPr id="977" name="Rectangle 976"/>
                      <p:cNvSpPr/>
                      <p:nvPr/>
                    </p:nvSpPr>
                    <p:spPr bwMode="auto">
                      <a:xfrm>
                        <a:off x="2661505" y="3651907"/>
                        <a:ext cx="180000" cy="18000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chemeClr val="bg1">
                            <a:lumMod val="75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342900" marR="0" indent="-34290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8B323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de-DE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16" charset="-128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50" name="Group 849"/>
                <p:cNvGrpSpPr>
                  <a:grpSpLocks noChangeAspect="1"/>
                </p:cNvGrpSpPr>
                <p:nvPr/>
              </p:nvGrpSpPr>
              <p:grpSpPr>
                <a:xfrm>
                  <a:off x="7940131" y="2437664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47" name="Group 94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60" name="Rectangle 95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61" name="Rectangle 96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62" name="Rectangle 96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63" name="Rectangle 96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64" name="Rectangle 96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48" name="Group 94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55" name="Rectangle 95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6" name="Rectangle 95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7" name="Rectangle 95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8" name="Rectangle 95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9" name="Rectangle 95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49" name="Group 94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50" name="Rectangle 9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1" name="Rectangle 9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2" name="Rectangle 9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3" name="Rectangle 9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54" name="Rectangle 9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851" name="Group 850"/>
                <p:cNvGrpSpPr>
                  <a:grpSpLocks noChangeAspect="1"/>
                </p:cNvGrpSpPr>
                <p:nvPr/>
              </p:nvGrpSpPr>
              <p:grpSpPr>
                <a:xfrm>
                  <a:off x="8111583" y="2437664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29" name="Group 92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42" name="Rectangle 94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3" name="Rectangle 94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4" name="Rectangle 94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5" name="Rectangle 94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6" name="Rectangle 94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30" name="Group 92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37" name="Rectangle 93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8" name="Rectangle 93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9" name="Rectangle 93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0" name="Rectangle 93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41" name="Rectangle 94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31" name="Group 93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32" name="Rectangle 9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3" name="Rectangle 9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4" name="Rectangle 9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5" name="Rectangle 9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36" name="Rectangle 9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852" name="Group 851"/>
                <p:cNvGrpSpPr>
                  <a:grpSpLocks noChangeAspect="1"/>
                </p:cNvGrpSpPr>
                <p:nvPr/>
              </p:nvGrpSpPr>
              <p:grpSpPr>
                <a:xfrm>
                  <a:off x="8288047" y="2444952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853" name="Group 85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866" name="Rectangle 8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09" name="Rectangle 9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13" name="Rectangle 91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17" name="Rectangle 9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26" name="Rectangle 9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854" name="Group 85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861" name="Rectangle 8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62" name="Rectangle 8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63" name="Rectangle 8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64" name="Rectangle 8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65" name="Rectangle 8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855" name="Group 85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856" name="Rectangle 8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57" name="Rectangle 8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58" name="Rectangle 8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59" name="Rectangle 8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860" name="Rectangle 8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</p:grpSp>
        <p:sp>
          <p:nvSpPr>
            <p:cNvPr id="7" name="Line 43"/>
            <p:cNvSpPr>
              <a:spLocks noChangeShapeType="1"/>
            </p:cNvSpPr>
            <p:nvPr/>
          </p:nvSpPr>
          <p:spPr bwMode="auto">
            <a:xfrm rot="16200000">
              <a:off x="3079839" y="652769"/>
              <a:ext cx="0" cy="57095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8" name="Line 44"/>
            <p:cNvSpPr>
              <a:spLocks noChangeShapeType="1"/>
            </p:cNvSpPr>
            <p:nvPr/>
          </p:nvSpPr>
          <p:spPr bwMode="auto">
            <a:xfrm rot="16200000" flipH="1">
              <a:off x="857296" y="2648076"/>
              <a:ext cx="1" cy="126444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" name="Line 45"/>
            <p:cNvSpPr>
              <a:spLocks noChangeShapeType="1"/>
            </p:cNvSpPr>
            <p:nvPr/>
          </p:nvSpPr>
          <p:spPr bwMode="auto">
            <a:xfrm rot="16200000" flipH="1">
              <a:off x="3794662" y="151655"/>
              <a:ext cx="35243" cy="71744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06" name="TextBox 905"/>
            <p:cNvSpPr txBox="1"/>
            <p:nvPr/>
          </p:nvSpPr>
          <p:spPr>
            <a:xfrm>
              <a:off x="6788942" y="4079664"/>
              <a:ext cx="1239442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>
                  <a:solidFill>
                    <a:srgbClr val="261748"/>
                  </a:solidFill>
                </a:rPr>
                <a:t>HED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experiments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07" name="TextBox 906"/>
            <p:cNvSpPr txBox="1"/>
            <p:nvPr/>
          </p:nvSpPr>
          <p:spPr>
            <a:xfrm>
              <a:off x="7423213" y="2368099"/>
              <a:ext cx="910827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HED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c</a:t>
              </a:r>
              <a:r>
                <a:rPr lang="de-DE" sz="1400" b="1" dirty="0" err="1" smtClean="0">
                  <a:solidFill>
                    <a:srgbClr val="261748"/>
                  </a:solidFill>
                </a:rPr>
                <a:t>trl</a:t>
              </a:r>
              <a:r>
                <a:rPr lang="de-DE" sz="1400" b="1" dirty="0" smtClean="0">
                  <a:solidFill>
                    <a:srgbClr val="261748"/>
                  </a:solidFill>
                </a:rPr>
                <a:t>/</a:t>
              </a:r>
              <a:r>
                <a:rPr lang="de-DE" sz="1400" b="1" dirty="0" err="1" smtClean="0">
                  <a:solidFill>
                    <a:srgbClr val="261748"/>
                  </a:solidFill>
                </a:rPr>
                <a:t>elec</a:t>
              </a:r>
              <a:r>
                <a:rPr lang="de-DE" sz="1400" b="1" dirty="0" smtClean="0">
                  <a:solidFill>
                    <a:srgbClr val="261748"/>
                  </a:solidFill>
                </a:rPr>
                <a:t>.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08" name="Hexagon 907"/>
            <p:cNvSpPr/>
            <p:nvPr/>
          </p:nvSpPr>
          <p:spPr bwMode="auto">
            <a:xfrm>
              <a:off x="7071757" y="3432697"/>
              <a:ext cx="721904" cy="625642"/>
            </a:xfrm>
            <a:prstGeom prst="hexagon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14" name="Isosceles Triangle 913"/>
            <p:cNvSpPr/>
            <p:nvPr/>
          </p:nvSpPr>
          <p:spPr bwMode="auto">
            <a:xfrm rot="4073169" flipV="1">
              <a:off x="4558169" y="2381139"/>
              <a:ext cx="1487106" cy="162838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16" name="TextBox 915"/>
            <p:cNvSpPr txBox="1"/>
            <p:nvPr/>
          </p:nvSpPr>
          <p:spPr>
            <a:xfrm>
              <a:off x="6795022" y="2368099"/>
              <a:ext cx="513282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MID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 smtClean="0">
                  <a:solidFill>
                    <a:srgbClr val="261748"/>
                  </a:solidFill>
                </a:rPr>
                <a:t>ctrl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15" name="Rectangle 914"/>
            <p:cNvSpPr/>
            <p:nvPr/>
          </p:nvSpPr>
          <p:spPr bwMode="auto">
            <a:xfrm>
              <a:off x="6643991" y="1969833"/>
              <a:ext cx="791244" cy="1051144"/>
            </a:xfrm>
            <a:prstGeom prst="rect">
              <a:avLst/>
            </a:prstGeom>
            <a:solidFill>
              <a:srgbClr val="FFCC99">
                <a:alpha val="50000"/>
              </a:srgbClr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20" name="TextBox 919"/>
            <p:cNvSpPr txBox="1"/>
            <p:nvPr/>
          </p:nvSpPr>
          <p:spPr>
            <a:xfrm>
              <a:off x="2971404" y="3350916"/>
              <a:ext cx="710452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>
                  <a:solidFill>
                    <a:srgbClr val="261748"/>
                  </a:solidFill>
                </a:rPr>
                <a:t>MID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 smtClean="0">
                  <a:solidFill>
                    <a:srgbClr val="261748"/>
                  </a:solidFill>
                </a:rPr>
                <a:t>optics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21" name="TextBox 920"/>
            <p:cNvSpPr txBox="1"/>
            <p:nvPr/>
          </p:nvSpPr>
          <p:spPr>
            <a:xfrm>
              <a:off x="5535125" y="3774311"/>
              <a:ext cx="1140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HED</a:t>
              </a:r>
              <a:r>
                <a:rPr lang="de-DE" sz="1400" b="1" dirty="0">
                  <a:solidFill>
                    <a:srgbClr val="261748"/>
                  </a:solidFill>
                </a:rPr>
                <a:t> </a:t>
              </a:r>
              <a:r>
                <a:rPr lang="de-DE" sz="1400" b="1" dirty="0" err="1" smtClean="0">
                  <a:solidFill>
                    <a:srgbClr val="261748"/>
                  </a:solidFill>
                </a:rPr>
                <a:t>optics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25" name="TextBox 924"/>
            <p:cNvSpPr txBox="1"/>
            <p:nvPr/>
          </p:nvSpPr>
          <p:spPr>
            <a:xfrm>
              <a:off x="2828227" y="2244932"/>
              <a:ext cx="582212" cy="8248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NNN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c</a:t>
              </a:r>
              <a:r>
                <a:rPr lang="de-DE" sz="1400" b="1" dirty="0" err="1" smtClean="0">
                  <a:solidFill>
                    <a:srgbClr val="261748"/>
                  </a:solidFill>
                </a:rPr>
                <a:t>trl</a:t>
              </a:r>
              <a:r>
                <a:rPr lang="de-DE" sz="1400" b="1" dirty="0" smtClean="0">
                  <a:solidFill>
                    <a:srgbClr val="261748"/>
                  </a:solidFill>
                </a:rPr>
                <a:t>/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e</a:t>
              </a:r>
              <a:r>
                <a:rPr lang="de-DE" sz="1400" b="1" dirty="0" err="1" smtClean="0">
                  <a:solidFill>
                    <a:srgbClr val="261748"/>
                  </a:solidFill>
                </a:rPr>
                <a:t>lec</a:t>
              </a:r>
              <a:r>
                <a:rPr lang="de-DE" sz="1400" b="1" dirty="0" smtClean="0">
                  <a:solidFill>
                    <a:srgbClr val="261748"/>
                  </a:solidFill>
                </a:rPr>
                <a:t>.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33" name="Pie 32"/>
            <p:cNvSpPr/>
            <p:nvPr/>
          </p:nvSpPr>
          <p:spPr bwMode="auto">
            <a:xfrm rot="5400000">
              <a:off x="456382" y="2256095"/>
              <a:ext cx="2095753" cy="2073428"/>
            </a:xfrm>
            <a:prstGeom prst="pie">
              <a:avLst>
                <a:gd name="adj1" fmla="val 9371218"/>
                <a:gd name="adj2" fmla="val 16750433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de-DE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  <p:sp>
          <p:nvSpPr>
            <p:cNvPr id="923" name="TextBox 922"/>
            <p:cNvSpPr txBox="1"/>
            <p:nvPr/>
          </p:nvSpPr>
          <p:spPr>
            <a:xfrm>
              <a:off x="1331640" y="2647888"/>
              <a:ext cx="1239442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NNN</a:t>
              </a:r>
              <a:endParaRPr lang="de-DE" sz="1400" b="1" dirty="0">
                <a:solidFill>
                  <a:srgbClr val="261748"/>
                </a:solidFill>
              </a:endParaRP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experiments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12" name="TextBox 911"/>
            <p:cNvSpPr txBox="1"/>
            <p:nvPr/>
          </p:nvSpPr>
          <p:spPr>
            <a:xfrm>
              <a:off x="4983826" y="2737894"/>
              <a:ext cx="1239442" cy="566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>
                  <a:solidFill>
                    <a:srgbClr val="261748"/>
                  </a:solidFill>
                </a:rPr>
                <a:t>MID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>
                  <a:solidFill>
                    <a:srgbClr val="261748"/>
                  </a:solidFill>
                </a:rPr>
                <a:t>experiments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>
              <a:off x="3965944" y="1987935"/>
              <a:ext cx="2678982" cy="2105600"/>
            </a:xfrm>
            <a:custGeom>
              <a:avLst/>
              <a:gdLst>
                <a:gd name="connsiteX0" fmla="*/ 0 w 2675106"/>
                <a:gd name="connsiteY0" fmla="*/ 9727 h 1887165"/>
                <a:gd name="connsiteX1" fmla="*/ 0 w 2675106"/>
                <a:gd name="connsiteY1" fmla="*/ 1887165 h 1887165"/>
                <a:gd name="connsiteX2" fmla="*/ 1070042 w 2675106"/>
                <a:gd name="connsiteY2" fmla="*/ 1877438 h 1887165"/>
                <a:gd name="connsiteX3" fmla="*/ 1070042 w 2675106"/>
                <a:gd name="connsiteY3" fmla="*/ 1468876 h 1887165"/>
                <a:gd name="connsiteX4" fmla="*/ 2675106 w 2675106"/>
                <a:gd name="connsiteY4" fmla="*/ 1429965 h 1887165"/>
                <a:gd name="connsiteX5" fmla="*/ 2665378 w 2675106"/>
                <a:gd name="connsiteY5" fmla="*/ 0 h 1887165"/>
                <a:gd name="connsiteX6" fmla="*/ 0 w 2675106"/>
                <a:gd name="connsiteY6" fmla="*/ 9727 h 1887165"/>
                <a:gd name="connsiteX0" fmla="*/ 0 w 2666314"/>
                <a:gd name="connsiteY0" fmla="*/ 9727 h 1887165"/>
                <a:gd name="connsiteX1" fmla="*/ 0 w 2666314"/>
                <a:gd name="connsiteY1" fmla="*/ 1887165 h 1887165"/>
                <a:gd name="connsiteX2" fmla="*/ 1070042 w 2666314"/>
                <a:gd name="connsiteY2" fmla="*/ 1877438 h 1887165"/>
                <a:gd name="connsiteX3" fmla="*/ 1070042 w 2666314"/>
                <a:gd name="connsiteY3" fmla="*/ 1468876 h 1887165"/>
                <a:gd name="connsiteX4" fmla="*/ 2665379 w 2666314"/>
                <a:gd name="connsiteY4" fmla="*/ 1468876 h 1887165"/>
                <a:gd name="connsiteX5" fmla="*/ 2665378 w 2666314"/>
                <a:gd name="connsiteY5" fmla="*/ 0 h 1887165"/>
                <a:gd name="connsiteX6" fmla="*/ 0 w 2666314"/>
                <a:gd name="connsiteY6" fmla="*/ 9727 h 1887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6314" h="1887165">
                  <a:moveTo>
                    <a:pt x="0" y="9727"/>
                  </a:moveTo>
                  <a:lnTo>
                    <a:pt x="0" y="1887165"/>
                  </a:lnTo>
                  <a:lnTo>
                    <a:pt x="1070042" y="1877438"/>
                  </a:lnTo>
                  <a:lnTo>
                    <a:pt x="1070042" y="1468876"/>
                  </a:lnTo>
                  <a:lnTo>
                    <a:pt x="2665379" y="1468876"/>
                  </a:lnTo>
                  <a:cubicBezTo>
                    <a:pt x="2662136" y="992221"/>
                    <a:pt x="2668621" y="476655"/>
                    <a:pt x="2665378" y="0"/>
                  </a:cubicBezTo>
                  <a:lnTo>
                    <a:pt x="0" y="9727"/>
                  </a:lnTo>
                  <a:close/>
                </a:path>
              </a:pathLst>
            </a:custGeom>
            <a:solidFill>
              <a:srgbClr val="FFCC99">
                <a:alpha val="50000"/>
              </a:srgbClr>
            </a:solidFill>
            <a:ln w="25400">
              <a:solidFill>
                <a:srgbClr val="FFC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de-DE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  <p:sp>
          <p:nvSpPr>
            <p:cNvPr id="919" name="Rectangle 918"/>
            <p:cNvSpPr/>
            <p:nvPr/>
          </p:nvSpPr>
          <p:spPr bwMode="auto">
            <a:xfrm>
              <a:off x="2727674" y="3270707"/>
              <a:ext cx="1244946" cy="631442"/>
            </a:xfrm>
            <a:prstGeom prst="rect">
              <a:avLst/>
            </a:prstGeom>
            <a:solidFill>
              <a:srgbClr val="FFCC99">
                <a:alpha val="50000"/>
              </a:srgbClr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872" name="Rectangle 871"/>
            <p:cNvSpPr/>
            <p:nvPr/>
          </p:nvSpPr>
          <p:spPr bwMode="auto">
            <a:xfrm>
              <a:off x="3965944" y="4095433"/>
              <a:ext cx="1850051" cy="111452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de-DE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  <p:sp>
          <p:nvSpPr>
            <p:cNvPr id="873" name="Rectangle 1"/>
            <p:cNvSpPr>
              <a:spLocks noChangeArrowheads="1"/>
            </p:cNvSpPr>
            <p:nvPr/>
          </p:nvSpPr>
          <p:spPr bwMode="auto">
            <a:xfrm>
              <a:off x="2934583" y="3891515"/>
              <a:ext cx="1041993" cy="1318438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/>
              <a:endParaRPr lang="de-DE"/>
            </a:p>
          </p:txBody>
        </p:sp>
        <p:sp>
          <p:nvSpPr>
            <p:cNvPr id="874" name="Rectangle 799"/>
            <p:cNvSpPr>
              <a:spLocks noChangeArrowheads="1"/>
            </p:cNvSpPr>
            <p:nvPr/>
          </p:nvSpPr>
          <p:spPr bwMode="auto">
            <a:xfrm>
              <a:off x="2334185" y="4813097"/>
              <a:ext cx="605347" cy="400314"/>
            </a:xfrm>
            <a:prstGeom prst="rect">
              <a:avLst/>
            </a:prstGeom>
            <a:solidFill>
              <a:srgbClr val="251555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 typeface="Wingdings" pitchFamily="-109" charset="2"/>
                <a:buNone/>
              </a:pPr>
              <a:r>
                <a:rPr lang="de-DE" sz="1200" b="1" dirty="0"/>
                <a:t>lock</a:t>
              </a: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H="1" flipV="1">
              <a:off x="5136785" y="4635459"/>
              <a:ext cx="704558" cy="1477607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6660232" y="3034031"/>
              <a:ext cx="914400" cy="914400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857296" y="5964172"/>
              <a:ext cx="914400" cy="914400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690511" y="3023842"/>
              <a:ext cx="914400" cy="914400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6672404" y="3032895"/>
              <a:ext cx="1629624" cy="0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7432895" y="5767042"/>
              <a:ext cx="914400" cy="914400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7333307" y="6102020"/>
              <a:ext cx="1004935" cy="108641"/>
            </a:xfrm>
            <a:prstGeom prst="lin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Rectangle 28"/>
            <p:cNvSpPr/>
            <p:nvPr/>
          </p:nvSpPr>
          <p:spPr bwMode="auto">
            <a:xfrm>
              <a:off x="6663350" y="3041948"/>
              <a:ext cx="1973655" cy="1801640"/>
            </a:xfrm>
            <a:prstGeom prst="rect">
              <a:avLst/>
            </a:prstGeom>
            <a:solidFill>
              <a:srgbClr val="C1B0E6">
                <a:alpha val="50000"/>
              </a:srgbClr>
            </a:solidFill>
            <a:ln w="28575">
              <a:solidFill>
                <a:srgbClr val="00206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  <p:sp>
          <p:nvSpPr>
            <p:cNvPr id="903" name="Rectangle 18" descr="Wide upward diagonal"/>
            <p:cNvSpPr>
              <a:spLocks noChangeArrowheads="1"/>
            </p:cNvSpPr>
            <p:nvPr/>
          </p:nvSpPr>
          <p:spPr bwMode="auto">
            <a:xfrm>
              <a:off x="8343852" y="1978472"/>
              <a:ext cx="691803" cy="13046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200" b="1" dirty="0" smtClean="0">
                  <a:solidFill>
                    <a:srgbClr val="261748"/>
                  </a:solidFill>
                </a:rPr>
                <a:t>Crane 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200" b="1" dirty="0" smtClean="0">
                  <a:solidFill>
                    <a:srgbClr val="261748"/>
                  </a:solidFill>
                </a:rPr>
                <a:t>Area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200" b="1" dirty="0" smtClean="0">
                  <a:solidFill>
                    <a:srgbClr val="261748"/>
                  </a:solidFill>
                </a:rPr>
                <a:t>~4 x </a:t>
              </a:r>
              <a:r>
                <a:rPr lang="de-DE" sz="1200" b="1" dirty="0">
                  <a:solidFill>
                    <a:srgbClr val="261748"/>
                  </a:solidFill>
                </a:rPr>
                <a:t>7</a:t>
              </a:r>
              <a:r>
                <a:rPr lang="de-DE" sz="1200" b="1" dirty="0" smtClean="0">
                  <a:solidFill>
                    <a:srgbClr val="261748"/>
                  </a:solidFill>
                </a:rPr>
                <a:t> m</a:t>
              </a:r>
              <a:r>
                <a:rPr lang="de-DE" sz="1200" b="1" baseline="30000" dirty="0" smtClean="0">
                  <a:solidFill>
                    <a:srgbClr val="261748"/>
                  </a:solidFill>
                </a:rPr>
                <a:t>2</a:t>
              </a:r>
              <a:endParaRPr lang="de-DE" sz="1200" b="1" baseline="30000" dirty="0">
                <a:solidFill>
                  <a:srgbClr val="261748"/>
                </a:solidFill>
              </a:endParaRPr>
            </a:p>
          </p:txBody>
        </p:sp>
        <p:sp>
          <p:nvSpPr>
            <p:cNvPr id="868" name="TextBox 867"/>
            <p:cNvSpPr txBox="1"/>
            <p:nvPr/>
          </p:nvSpPr>
          <p:spPr>
            <a:xfrm>
              <a:off x="3834783" y="2003784"/>
              <a:ext cx="976327" cy="566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smtClean="0">
                  <a:solidFill>
                    <a:srgbClr val="261748"/>
                  </a:solidFill>
                </a:rPr>
                <a:t>MID </a:t>
              </a:r>
            </a:p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r>
                <a:rPr lang="de-DE" sz="1400" b="1" dirty="0" err="1" smtClean="0">
                  <a:solidFill>
                    <a:srgbClr val="261748"/>
                  </a:solidFill>
                </a:rPr>
                <a:t>elec</a:t>
              </a:r>
              <a:r>
                <a:rPr lang="de-DE" sz="1400" b="1" dirty="0" smtClean="0">
                  <a:solidFill>
                    <a:srgbClr val="261748"/>
                  </a:solidFill>
                </a:rPr>
                <a:t>.</a:t>
              </a:r>
              <a:endParaRPr lang="de-DE" sz="1400" b="1" dirty="0">
                <a:solidFill>
                  <a:srgbClr val="261748"/>
                </a:solidFill>
              </a:endParaRPr>
            </a:p>
          </p:txBody>
        </p:sp>
        <p:sp>
          <p:nvSpPr>
            <p:cNvPr id="905" name="Rectangle 904"/>
            <p:cNvSpPr/>
            <p:nvPr/>
          </p:nvSpPr>
          <p:spPr bwMode="auto">
            <a:xfrm>
              <a:off x="7435235" y="1978886"/>
              <a:ext cx="881181" cy="1061159"/>
            </a:xfrm>
            <a:prstGeom prst="rect">
              <a:avLst/>
            </a:prstGeom>
            <a:solidFill>
              <a:srgbClr val="C1B0E6">
                <a:alpha val="50000"/>
              </a:srgb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22" name="Rectangle 921"/>
            <p:cNvSpPr/>
            <p:nvPr/>
          </p:nvSpPr>
          <p:spPr bwMode="auto">
            <a:xfrm>
              <a:off x="966410" y="1978884"/>
              <a:ext cx="1767062" cy="2082753"/>
            </a:xfrm>
            <a:prstGeom prst="rect">
              <a:avLst/>
            </a:prstGeom>
            <a:solidFill>
              <a:srgbClr val="FF99FF">
                <a:alpha val="50196"/>
              </a:srgb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24" name="Rectangle 923"/>
            <p:cNvSpPr/>
            <p:nvPr/>
          </p:nvSpPr>
          <p:spPr bwMode="auto">
            <a:xfrm>
              <a:off x="2728364" y="1978884"/>
              <a:ext cx="748484" cy="1271294"/>
            </a:xfrm>
            <a:prstGeom prst="rect">
              <a:avLst/>
            </a:prstGeom>
            <a:solidFill>
              <a:srgbClr val="FF99FF">
                <a:alpha val="50000"/>
              </a:srgbClr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918" name="Rectangle 917"/>
            <p:cNvSpPr/>
            <p:nvPr/>
          </p:nvSpPr>
          <p:spPr bwMode="auto">
            <a:xfrm>
              <a:off x="5050465" y="3641543"/>
              <a:ext cx="1620449" cy="452137"/>
            </a:xfrm>
            <a:prstGeom prst="rect">
              <a:avLst/>
            </a:prstGeom>
            <a:solidFill>
              <a:srgbClr val="C1B0E6">
                <a:alpha val="50000"/>
              </a:srgb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888" name="TextBox 887"/>
            <p:cNvSpPr txBox="1"/>
            <p:nvPr/>
          </p:nvSpPr>
          <p:spPr>
            <a:xfrm>
              <a:off x="3097616" y="4277828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PP </a:t>
              </a:r>
            </a:p>
            <a:p>
              <a:pPr algn="ctr"/>
              <a:r>
                <a:rPr lang="en-US" sz="1400" b="1" dirty="0" smtClean="0"/>
                <a:t>Laser</a:t>
              </a:r>
              <a:endParaRPr lang="en-US" dirty="0"/>
            </a:p>
          </p:txBody>
        </p:sp>
        <p:sp>
          <p:nvSpPr>
            <p:cNvPr id="889" name="TextBox 888"/>
            <p:cNvSpPr txBox="1"/>
            <p:nvPr/>
          </p:nvSpPr>
          <p:spPr>
            <a:xfrm>
              <a:off x="4231802" y="4355800"/>
              <a:ext cx="13143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100TW-class </a:t>
              </a:r>
            </a:p>
            <a:p>
              <a:pPr algn="ctr"/>
              <a:r>
                <a:rPr lang="en-US" sz="1400" b="1" dirty="0" smtClean="0"/>
                <a:t>Laser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477925" y="3898650"/>
              <a:ext cx="1446027" cy="917899"/>
            </a:xfrm>
            <a:prstGeom prst="rect">
              <a:avLst/>
            </a:prstGeom>
            <a:solidFill>
              <a:schemeClr val="bg1">
                <a:alpha val="50196"/>
              </a:schemeClr>
            </a:solidFill>
            <a:ln w="28575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6" charset="-12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48047" y="4199860"/>
              <a:ext cx="1164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Laser prep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867" name="Rectangle 866"/>
            <p:cNvSpPr/>
            <p:nvPr/>
          </p:nvSpPr>
          <p:spPr bwMode="auto">
            <a:xfrm>
              <a:off x="3988120" y="2020186"/>
              <a:ext cx="732736" cy="552893"/>
            </a:xfrm>
            <a:prstGeom prst="rect">
              <a:avLst/>
            </a:prstGeom>
            <a:solidFill>
              <a:srgbClr val="FFCC99">
                <a:alpha val="50000"/>
              </a:srgbClr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Font typeface="Wingdings" pitchFamily="2" charset="2"/>
                <a:buNone/>
              </a:pPr>
              <a:endParaRPr lang="de-DE" sz="900" b="1">
                <a:solidFill>
                  <a:srgbClr val="261748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18168" y="5358809"/>
              <a:ext cx="400622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Advantages:</a:t>
              </a:r>
            </a:p>
            <a:p>
              <a:r>
                <a:rPr lang="en-US" dirty="0" smtClean="0"/>
                <a:t>Access to HED &amp; MID optics ensured</a:t>
              </a:r>
            </a:p>
            <a:p>
              <a:r>
                <a:rPr lang="en-US" dirty="0" smtClean="0"/>
                <a:t>No invasion of neighbor “U” area</a:t>
              </a:r>
            </a:p>
            <a:p>
              <a:r>
                <a:rPr lang="en-US" dirty="0" smtClean="0"/>
                <a:t>Almost space filling at SASE-2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142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DESY European XFEL</vt:lpstr>
      <vt:lpstr>Conceptual floor plan for SASE 2 instruments (rough outline as of Jan 5, 2012)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floor plan for SASE 2 instruments</dc:title>
  <dc:creator>Tschentscher, Thomas;anders.madsen@xfel.eu</dc:creator>
  <cp:lastModifiedBy>amadsen</cp:lastModifiedBy>
  <cp:revision>42</cp:revision>
  <dcterms:created xsi:type="dcterms:W3CDTF">2011-09-12T14:55:48Z</dcterms:created>
  <dcterms:modified xsi:type="dcterms:W3CDTF">2012-01-06T07:41:32Z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2130868552</vt:i4>
  </property>
  <property fmtid="{D5CDD505-2E9C-101B-9397-08002B2CF9AE}" pid="3" name="_NewReviewCycle">
    <vt:lpwstr/>
  </property>
  <property fmtid="{D5CDD505-2E9C-101B-9397-08002B2CF9AE}" pid="4" name="_EmailSubject">
    <vt:lpwstr>x-ray beam in XHEXP SASE2</vt:lpwstr>
  </property>
  <property fmtid="{D5CDD505-2E9C-101B-9397-08002B2CF9AE}" pid="5" name="_AuthorEmail">
    <vt:lpwstr>thomas.tschentscher@xfel.eu</vt:lpwstr>
  </property>
  <property fmtid="{D5CDD505-2E9C-101B-9397-08002B2CF9AE}" pid="6" name="_AuthorEmailDisplayName">
    <vt:lpwstr>Tschentscher, Thomas</vt:lpwstr>
  </property>
</Properties>
</file>