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73" r:id="rId4"/>
    <p:sldId id="274" r:id="rId5"/>
    <p:sldId id="275" r:id="rId6"/>
    <p:sldId id="277" r:id="rId7"/>
    <p:sldId id="276" r:id="rId8"/>
    <p:sldId id="271" r:id="rId9"/>
    <p:sldId id="262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75" d="100"/>
          <a:sy n="75" d="100"/>
        </p:scale>
        <p:origin x="-828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8DEB5-212A-4CAF-9880-70E92CE7410A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1165D-8C60-4D83-B3C2-DB0C16BC1284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AED1BB-FE41-4B34-8868-58B8EAB3BB7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6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97EAD-642F-47FE-85E0-4AAA449E39A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DD594-1494-490C-A2F0-850B64D3D3D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Winfried Decking, 23.09.2011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7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Meeting</a:t>
            </a:r>
          </a:p>
          <a:p>
            <a:r>
              <a:rPr lang="en-GB" dirty="0" smtClean="0"/>
              <a:t>13.01.2012</a:t>
            </a:r>
            <a:endParaRPr lang="en-GB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dirty="0" smtClean="0"/>
              <a:t>Working Group on XFEL Commissioning</a:t>
            </a:r>
            <a:endParaRPr lang="en-GB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46146-BDD9-4C97-8272-670ED94D12DF}" type="slidenum">
              <a:rPr lang="en-GB"/>
              <a:pPr/>
              <a:t>2</a:t>
            </a:fld>
            <a:endParaRPr lang="en-GB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541338"/>
            <a:ext cx="6613525" cy="481012"/>
          </a:xfr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117775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3" y="1290638"/>
            <a:ext cx="7698876" cy="4459287"/>
          </a:xfrm>
        </p:spPr>
        <p:txBody>
          <a:bodyPr/>
          <a:lstStyle/>
          <a:p>
            <a:r>
              <a:rPr lang="en-GB" dirty="0" smtClean="0"/>
              <a:t>High Level Milestones - Definition</a:t>
            </a:r>
          </a:p>
          <a:p>
            <a:r>
              <a:rPr lang="en-GB" dirty="0" smtClean="0"/>
              <a:t>Consolidated Commissioning Sequence</a:t>
            </a:r>
          </a:p>
          <a:p>
            <a:r>
              <a:rPr lang="en-GB" dirty="0" smtClean="0"/>
              <a:t>Next Meeting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151306"/>
            <a:ext cx="8905613" cy="5294837"/>
          </a:xfrm>
        </p:spPr>
        <p:txBody>
          <a:bodyPr/>
          <a:lstStyle/>
          <a:p>
            <a:pPr marL="228600" indent="-228600">
              <a:buClrTx/>
              <a:buFont typeface="+mj-lt"/>
              <a:buAutoNum type="arabicPeriod"/>
            </a:pPr>
            <a:r>
              <a:rPr lang="en-GB" sz="2000" b="1" dirty="0" smtClean="0"/>
              <a:t>First </a:t>
            </a:r>
            <a:r>
              <a:rPr lang="en-GB" sz="2000" b="1" dirty="0"/>
              <a:t>Beam through Linac</a:t>
            </a:r>
            <a:endParaRPr lang="en-US" sz="2000" b="1" dirty="0"/>
          </a:p>
          <a:p>
            <a:pPr marL="300037" lvl="1" indent="0">
              <a:buNone/>
            </a:pPr>
            <a:r>
              <a:rPr lang="en-GB" sz="2000" dirty="0"/>
              <a:t>A 17.5 GeV beam is transported through the linac to the TLD dump. </a:t>
            </a:r>
            <a:endParaRPr lang="en-US" sz="2000" dirty="0"/>
          </a:p>
          <a:p>
            <a:pPr lvl="1"/>
            <a:r>
              <a:rPr lang="en-GB" sz="2000" dirty="0" smtClean="0"/>
              <a:t>Control</a:t>
            </a:r>
            <a:r>
              <a:rPr lang="en-GB" sz="2000" dirty="0"/>
              <a:t>: Charge, peak current, energy and trajectory are controlled by slow feedbacks.</a:t>
            </a:r>
            <a:endParaRPr lang="en-US" sz="2000" dirty="0"/>
          </a:p>
          <a:p>
            <a:pPr>
              <a:buClrTx/>
              <a:buFont typeface="+mj-lt"/>
              <a:buAutoNum type="arabicPeriod"/>
            </a:pPr>
            <a:r>
              <a:rPr lang="en-GB" sz="2000" b="1" dirty="0" smtClean="0"/>
              <a:t>First </a:t>
            </a:r>
            <a:r>
              <a:rPr lang="en-GB" sz="2000" b="1" dirty="0"/>
              <a:t>Beam to TD4 (SASE1 and SASE3</a:t>
            </a:r>
            <a:r>
              <a:rPr lang="en-GB" sz="2000" b="1" dirty="0" smtClean="0"/>
              <a:t>)</a:t>
            </a:r>
          </a:p>
          <a:p>
            <a:pPr marL="300037" lvl="1" indent="0">
              <a:buNone/>
            </a:pPr>
            <a:r>
              <a:rPr lang="en-GB" sz="2000" dirty="0"/>
              <a:t>A 17.5 GeV beam is transported through the linac to the T4D dump. </a:t>
            </a:r>
            <a:endParaRPr lang="en-US" sz="2000" dirty="0"/>
          </a:p>
          <a:p>
            <a:pPr lvl="1"/>
            <a:r>
              <a:rPr lang="en-GB" sz="2000" dirty="0" smtClean="0"/>
              <a:t>Electron </a:t>
            </a:r>
            <a:r>
              <a:rPr lang="en-GB" sz="2000" dirty="0"/>
              <a:t>beam based trajectory alignment in </a:t>
            </a:r>
            <a:r>
              <a:rPr lang="en-GB" sz="2000" dirty="0" smtClean="0"/>
              <a:t>undulator</a:t>
            </a:r>
          </a:p>
          <a:p>
            <a:pPr>
              <a:buClrTx/>
              <a:buFont typeface="+mj-lt"/>
              <a:buAutoNum type="arabicPeriod"/>
            </a:pPr>
            <a:r>
              <a:rPr lang="en-GB" sz="2000" b="1" dirty="0" smtClean="0"/>
              <a:t>First </a:t>
            </a:r>
            <a:r>
              <a:rPr lang="en-GB" sz="2000" b="1" dirty="0"/>
              <a:t>Lasing in </a:t>
            </a:r>
            <a:r>
              <a:rPr lang="en-GB" sz="2000" b="1" dirty="0" smtClean="0"/>
              <a:t>SASE1</a:t>
            </a:r>
          </a:p>
          <a:p>
            <a:pPr marL="260350" lvl="1" indent="0">
              <a:buClrTx/>
              <a:buNone/>
            </a:pPr>
            <a:r>
              <a:rPr lang="en-GB" sz="2000" dirty="0" smtClean="0"/>
              <a:t>First lasing is observed at 0.16 nm </a:t>
            </a:r>
          </a:p>
          <a:p>
            <a:pPr marL="603250" lvl="1" indent="-342900">
              <a:buClrTx/>
            </a:pPr>
            <a:r>
              <a:rPr lang="en-US" sz="2000" dirty="0"/>
              <a:t>Commissioning of photon diagnostics &amp; beam line with spontaneous </a:t>
            </a:r>
            <a:r>
              <a:rPr lang="en-US" sz="2000" dirty="0" smtClean="0"/>
              <a:t>radiation</a:t>
            </a:r>
            <a:endParaRPr lang="en-GB" sz="2000" dirty="0" smtClean="0"/>
          </a:p>
          <a:p>
            <a:pPr marL="603250" lvl="1" indent="-342900">
              <a:buClrTx/>
            </a:pPr>
            <a:r>
              <a:rPr lang="en-US" sz="2000" dirty="0" smtClean="0"/>
              <a:t>Photon </a:t>
            </a:r>
            <a:r>
              <a:rPr lang="en-US" sz="2000" dirty="0" smtClean="0"/>
              <a:t>based alignment of undulator gap and phase shifter setting</a:t>
            </a:r>
          </a:p>
          <a:p>
            <a:pPr marL="603250" lvl="1" indent="-342900">
              <a:buClrTx/>
            </a:pPr>
            <a:r>
              <a:rPr lang="en-US" sz="2000" dirty="0" smtClean="0"/>
              <a:t>SASE search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XFEL MAC, 11.11.11  Winfried Decking,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4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 4:</a:t>
            </a:r>
            <a:br>
              <a:rPr lang="en-US" dirty="0" smtClean="0"/>
            </a:br>
            <a:r>
              <a:rPr lang="en-US" dirty="0" smtClean="0"/>
              <a:t>End of Construction </a:t>
            </a:r>
            <a:r>
              <a:rPr lang="en-US" dirty="0"/>
              <a:t>P</a:t>
            </a:r>
            <a:r>
              <a:rPr lang="en-US" dirty="0" smtClean="0"/>
              <a:t>hase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XFEL MAC, 11.11.11  Winfried Decking, DESY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3" y="1071563"/>
            <a:ext cx="8399841" cy="9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3" y="2242577"/>
            <a:ext cx="8009028" cy="341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6" r="14155" b="65050"/>
          <a:stretch/>
        </p:blipFill>
        <p:spPr bwMode="auto">
          <a:xfrm>
            <a:off x="5728447" y="5702225"/>
            <a:ext cx="3257282" cy="63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16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Beam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579638" cy="4459287"/>
          </a:xfrm>
        </p:spPr>
        <p:txBody>
          <a:bodyPr/>
          <a:lstStyle/>
          <a:p>
            <a:r>
              <a:rPr lang="en-US" sz="2000" dirty="0" smtClean="0"/>
              <a:t>17.5 GeV</a:t>
            </a:r>
          </a:p>
          <a:p>
            <a:r>
              <a:rPr lang="en-US" sz="2000" dirty="0" smtClean="0"/>
              <a:t>0.5 </a:t>
            </a:r>
            <a:r>
              <a:rPr lang="en-US" sz="2000" dirty="0" err="1" smtClean="0"/>
              <a:t>nC</a:t>
            </a:r>
            <a:r>
              <a:rPr lang="en-US" sz="2000" dirty="0" smtClean="0"/>
              <a:t> to 1nC</a:t>
            </a:r>
          </a:p>
          <a:p>
            <a:pPr lvl="1"/>
            <a:r>
              <a:rPr lang="en-US" sz="2000" dirty="0" smtClean="0"/>
              <a:t>Higher charge eases diagnostics tasks</a:t>
            </a:r>
          </a:p>
          <a:p>
            <a:r>
              <a:rPr lang="en-US" sz="2000" dirty="0" smtClean="0"/>
              <a:t>Compression to 5 kA, 70 fs FWHM electron bunch</a:t>
            </a:r>
          </a:p>
          <a:p>
            <a:pPr marL="382587" indent="-342900"/>
            <a:r>
              <a:rPr lang="en-US" sz="2000" dirty="0" smtClean="0"/>
              <a:t>1 to several tens of bunches</a:t>
            </a:r>
          </a:p>
          <a:p>
            <a:pPr marL="642937" lvl="1" indent="-342900"/>
            <a:r>
              <a:rPr lang="en-US" sz="2000" dirty="0" smtClean="0"/>
              <a:t>Eases machine protection issues</a:t>
            </a:r>
          </a:p>
          <a:p>
            <a:pPr marL="382587" indent="-342900"/>
            <a:r>
              <a:rPr lang="en-US" sz="2000" dirty="0" smtClean="0"/>
              <a:t>Start with SASE1 / SASE3 beam line</a:t>
            </a:r>
          </a:p>
          <a:p>
            <a:pPr marL="642937" lvl="1" indent="-342900"/>
            <a:r>
              <a:rPr lang="en-US" sz="2000" dirty="0" smtClean="0"/>
              <a:t>Straight beam path little easier</a:t>
            </a:r>
          </a:p>
          <a:p>
            <a:pPr marL="642937" lvl="1" indent="-342900"/>
            <a:r>
              <a:rPr lang="en-US" sz="2000" dirty="0" smtClean="0"/>
              <a:t>Allows parallel commissioning of 2 photon beam lines</a:t>
            </a:r>
          </a:p>
          <a:p>
            <a:pPr marL="642937" lvl="1" indent="-342900"/>
            <a:r>
              <a:rPr lang="en-US" sz="2000" dirty="0" smtClean="0"/>
              <a:t>If no </a:t>
            </a:r>
            <a:r>
              <a:rPr lang="en-US" sz="2000" dirty="0" err="1" smtClean="0"/>
              <a:t>sase</a:t>
            </a:r>
            <a:r>
              <a:rPr lang="en-US" sz="2000" dirty="0" smtClean="0"/>
              <a:t> at short wavelength in SASE1, lasing at longer wavelength in SASE3 might help to diagnose problem</a:t>
            </a:r>
          </a:p>
          <a:p>
            <a:pPr marL="382587" indent="-342900"/>
            <a:r>
              <a:rPr lang="en-US" sz="2000" dirty="0" smtClean="0"/>
              <a:t>SASE1 at lowest gap (</a:t>
            </a:r>
            <a:r>
              <a:rPr lang="el-GR" sz="2000" dirty="0" smtClean="0"/>
              <a:t>λ</a:t>
            </a:r>
            <a:r>
              <a:rPr lang="en-US" sz="2000" dirty="0" smtClean="0"/>
              <a:t>= 0.16 nm) with about factor of two excess undulator length</a:t>
            </a:r>
          </a:p>
          <a:p>
            <a:pPr marL="300037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XFEL MAC, 11.11.11  Winfried Decking,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70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X-ray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6" y="1160689"/>
            <a:ext cx="8901953" cy="2248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53143" y="3556967"/>
            <a:ext cx="5799908" cy="2700141"/>
            <a:chOff x="0" y="3321835"/>
            <a:chExt cx="7046259" cy="309409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868608"/>
              <a:ext cx="7046259" cy="1547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321835"/>
              <a:ext cx="7046259" cy="1551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944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Milestones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033535"/>
            <a:ext cx="8928284" cy="5125217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Following commissioning steps can vary in sequence and can be pursuit parallel to initial user operation</a:t>
            </a:r>
          </a:p>
          <a:p>
            <a:pPr marL="0" indent="0">
              <a:buClrTx/>
              <a:buNone/>
            </a:pPr>
            <a:endParaRPr lang="en-GB" sz="2000" b="1" dirty="0" smtClean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>
              <a:buClrTx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Lasing in SASE 3</a:t>
            </a:r>
            <a:endParaRPr lang="en-US" sz="2000" dirty="0" smtClean="0"/>
          </a:p>
          <a:p>
            <a:pPr>
              <a:buClrTx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Multi-bunch operation</a:t>
            </a:r>
            <a:endParaRPr lang="en-US" sz="2000" b="1" dirty="0" smtClean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342900" lvl="2" indent="-342900"/>
            <a:r>
              <a:rPr lang="en-GB" sz="2000" dirty="0" smtClean="0"/>
              <a:t>	</a:t>
            </a:r>
            <a:r>
              <a:rPr lang="en-GB" sz="2000" dirty="0"/>
              <a:t>F</a:t>
            </a:r>
            <a:r>
              <a:rPr lang="en-GB" sz="2000" dirty="0" smtClean="0"/>
              <a:t>ast Feedbacks</a:t>
            </a:r>
            <a:endParaRPr lang="en-US" sz="2000" dirty="0" smtClean="0"/>
          </a:p>
          <a:p>
            <a:pPr>
              <a:buClrTx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Quasi- simultaneous operation of SASE1 and SASE2 beam line</a:t>
            </a:r>
            <a:endParaRPr lang="en-US" sz="2000" b="1" dirty="0" smtClean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342900" lvl="2" indent="-342900"/>
            <a:r>
              <a:rPr lang="en-GB" sz="2000" dirty="0" smtClean="0"/>
              <a:t>	Bunch pattern control by fast switching elements</a:t>
            </a:r>
          </a:p>
          <a:p>
            <a:pPr>
              <a:buClrTx/>
            </a:pPr>
            <a:r>
              <a:rPr lang="en-US" sz="2000" b="1" dirty="0" smtClean="0"/>
              <a:t>Lasing in SASE 2</a:t>
            </a:r>
          </a:p>
          <a:p>
            <a:pPr>
              <a:buClrTx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Flexibility in wavelength and bunch length</a:t>
            </a:r>
          </a:p>
          <a:p>
            <a:pPr marL="342900" lvl="2" indent="-342900"/>
            <a:r>
              <a:rPr lang="en-GB" sz="2000" dirty="0"/>
              <a:t>	change bunch length/bunch charges</a:t>
            </a:r>
            <a:endParaRPr lang="en-US" sz="2000" dirty="0"/>
          </a:p>
          <a:p>
            <a:pPr marL="342900" lvl="2" indent="-342900"/>
            <a:r>
              <a:rPr lang="en-GB" sz="2000" dirty="0"/>
              <a:t>	change photon wavelength by changing energy/undulator </a:t>
            </a:r>
            <a:r>
              <a:rPr lang="en-GB" sz="2000" dirty="0" smtClean="0"/>
              <a:t>gap</a:t>
            </a:r>
            <a:endParaRPr lang="en-GB" sz="2000" b="1" dirty="0" smtClean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>
              <a:buClrTx/>
            </a:pPr>
            <a:r>
              <a:rPr lang="en-GB" sz="2000" b="1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Commissioning of each of the initial experimental stations</a:t>
            </a:r>
            <a:endParaRPr lang="en-US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>
              <a:buClrTx/>
            </a:pPr>
            <a:r>
              <a:rPr lang="en-GB" b="1" dirty="0" smtClean="0"/>
              <a:t>…..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XFEL MAC, 11.11.11  Winfried Decking,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06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814928" cy="4459287"/>
          </a:xfrm>
        </p:spPr>
        <p:txBody>
          <a:bodyPr/>
          <a:lstStyle/>
          <a:p>
            <a:r>
              <a:rPr lang="en-US" dirty="0" err="1" smtClean="0"/>
              <a:t>ToDos</a:t>
            </a:r>
            <a:r>
              <a:rPr lang="en-US" dirty="0" smtClean="0"/>
              <a:t>:</a:t>
            </a:r>
          </a:p>
          <a:p>
            <a:pPr marL="300037" lvl="1" indent="0">
              <a:buNone/>
            </a:pPr>
            <a:endParaRPr lang="en-US" dirty="0"/>
          </a:p>
          <a:p>
            <a:r>
              <a:rPr lang="en-US" dirty="0"/>
              <a:t>Next Meetings: </a:t>
            </a:r>
          </a:p>
          <a:p>
            <a:pPr lvl="1"/>
            <a:r>
              <a:rPr lang="en-US" dirty="0"/>
              <a:t>Friday, February 10, 15:00 (?), 30b/459</a:t>
            </a:r>
          </a:p>
          <a:p>
            <a:pPr marL="300037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7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95297" cy="4459287"/>
          </a:xfrm>
        </p:spPr>
        <p:txBody>
          <a:bodyPr/>
          <a:lstStyle/>
          <a:p>
            <a:r>
              <a:rPr lang="en-US" dirty="0" smtClean="0"/>
              <a:t>Requirement </a:t>
            </a:r>
            <a:r>
              <a:rPr lang="en-US" dirty="0"/>
              <a:t>to  x-ray diagnostics during e-beam/SASE commissioning (this probably includes priorities/time-table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Rough time-table for taking e-beam/SASE/x-ray into operation (at least up to ‘end of construction milestone</a:t>
            </a:r>
            <a:r>
              <a:rPr lang="en-US" dirty="0" smtClean="0"/>
              <a:t>’)</a:t>
            </a:r>
            <a:endParaRPr lang="en-US" dirty="0"/>
          </a:p>
          <a:p>
            <a:r>
              <a:rPr lang="en-US" dirty="0"/>
              <a:t>Once SASE is achieved how to continue (emphasize on user runs, machine development, additional beam lines, </a:t>
            </a:r>
            <a:r>
              <a:rPr lang="en-US" dirty="0" smtClean="0"/>
              <a:t>…)</a:t>
            </a:r>
            <a:endParaRPr lang="de-DE" dirty="0" smtClean="0"/>
          </a:p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fast </a:t>
            </a:r>
            <a:r>
              <a:rPr lang="de-DE" dirty="0"/>
              <a:t>e-beam </a:t>
            </a:r>
            <a:r>
              <a:rPr lang="de-DE" dirty="0" err="1"/>
              <a:t>switching</a:t>
            </a:r>
            <a:r>
              <a:rPr lang="de-DE" dirty="0"/>
              <a:t>, pulse </a:t>
            </a:r>
            <a:r>
              <a:rPr lang="de-DE" dirty="0" err="1"/>
              <a:t>train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, pulse </a:t>
            </a:r>
            <a:r>
              <a:rPr lang="de-DE" dirty="0" err="1"/>
              <a:t>duration</a:t>
            </a:r>
            <a:r>
              <a:rPr lang="de-DE" dirty="0"/>
              <a:t>, etc.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6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361</Words>
  <Application>Microsoft Office PowerPoint</Application>
  <PresentationFormat>On-screen Show (4:3)</PresentationFormat>
  <Paragraphs>79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template-european-xfel-gmbh_presentation-with-partner-logos</vt:lpstr>
      <vt:lpstr>Working Group on XFEL Commissioning</vt:lpstr>
      <vt:lpstr>Agenda</vt:lpstr>
      <vt:lpstr>High Level Milestones</vt:lpstr>
      <vt:lpstr>High Level Milestone 4: End of Construction Phase 1</vt:lpstr>
      <vt:lpstr>Initial Beam Parameters</vt:lpstr>
      <vt:lpstr>X-ray Diagnostics</vt:lpstr>
      <vt:lpstr>High Level Milestones cont.</vt:lpstr>
      <vt:lpstr>Organizational Matters</vt:lpstr>
      <vt:lpstr>Questions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wdecking</dc:creator>
  <cp:lastModifiedBy>wdecking</cp:lastModifiedBy>
  <cp:revision>25</cp:revision>
  <cp:lastPrinted>2008-09-01T15:04:16Z</cp:lastPrinted>
  <dcterms:created xsi:type="dcterms:W3CDTF">2011-09-22T08:40:53Z</dcterms:created>
  <dcterms:modified xsi:type="dcterms:W3CDTF">2012-01-18T18:27:37Z</dcterms:modified>
</cp:coreProperties>
</file>