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14" r:id="rId3"/>
    <p:sldId id="316" r:id="rId4"/>
    <p:sldId id="318" r:id="rId5"/>
    <p:sldId id="321" r:id="rId6"/>
    <p:sldId id="322" r:id="rId7"/>
    <p:sldId id="319" r:id="rId8"/>
    <p:sldId id="332" r:id="rId9"/>
    <p:sldId id="334" r:id="rId10"/>
    <p:sldId id="327" r:id="rId11"/>
    <p:sldId id="320" r:id="rId12"/>
    <p:sldId id="325" r:id="rId13"/>
    <p:sldId id="326" r:id="rId14"/>
    <p:sldId id="323" r:id="rId15"/>
    <p:sldId id="324" r:id="rId16"/>
    <p:sldId id="281" r:id="rId17"/>
    <p:sldId id="328" r:id="rId18"/>
    <p:sldId id="330" r:id="rId19"/>
    <p:sldId id="280" r:id="rId20"/>
    <p:sldId id="282" r:id="rId21"/>
    <p:sldId id="331" r:id="rId22"/>
    <p:sldId id="285" r:id="rId23"/>
    <p:sldId id="28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4F81B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 autoAdjust="0"/>
    <p:restoredTop sz="94455" autoAdjust="0"/>
  </p:normalViewPr>
  <p:slideViewPr>
    <p:cSldViewPr>
      <p:cViewPr>
        <p:scale>
          <a:sx n="125" d="100"/>
          <a:sy n="125" d="100"/>
        </p:scale>
        <p:origin x="-510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CCC17-CE35-4B31-85D3-BD74A82CD983}" type="datetimeFigureOut">
              <a:rPr lang="en-US" smtClean="0"/>
              <a:pPr/>
              <a:t>10/28/2011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9F032-C348-4C6B-83A2-CC224E78C8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F032-C348-4C6B-83A2-CC224E78C83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AIDA Presentation Francois-Xavier Nuiry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C1BD9-3FC9-4E12-AEFD-7A76A920D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/>
          <a:lstStyle/>
          <a:p>
            <a:r>
              <a:rPr lang="en-US" dirty="0" smtClean="0"/>
              <a:t>AIDA Infrastructure for very forward calorimeters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0"/>
            <a:ext cx="6400800" cy="1295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10/28/2011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410200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Designers:					In collaboration with:</a:t>
            </a:r>
          </a:p>
          <a:p>
            <a:r>
              <a:rPr lang="en-US" i="1" dirty="0" smtClean="0"/>
              <a:t>Eric David					François-Xavier Nuiry</a:t>
            </a:r>
          </a:p>
          <a:p>
            <a:r>
              <a:rPr lang="en-US" i="1" dirty="0" smtClean="0"/>
              <a:t>Christophe Bault					Andrea Catinaccio</a:t>
            </a:r>
            <a:endParaRPr lang="en-US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371600" cy="114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0" y="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Mechanical frame: overview</a:t>
            </a:r>
            <a:endParaRPr lang="en-GB" sz="2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\\cern.ch\dfs\Users\f\fnuiry\Desktop\New Folder (3)\untitled5.JPG"/>
          <p:cNvPicPr>
            <a:picLocks noChangeAspect="1" noChangeArrowheads="1"/>
          </p:cNvPicPr>
          <p:nvPr/>
        </p:nvPicPr>
        <p:blipFill>
          <a:blip r:embed="rId4" cstate="print"/>
          <a:srcRect l="3750" t="11333" r="53750" b="6000"/>
          <a:stretch>
            <a:fillRect/>
          </a:stretch>
        </p:blipFill>
        <p:spPr bwMode="auto">
          <a:xfrm>
            <a:off x="129540" y="647700"/>
            <a:ext cx="3886200" cy="2834640"/>
          </a:xfrm>
          <a:prstGeom prst="rect">
            <a:avLst/>
          </a:prstGeom>
          <a:noFill/>
        </p:spPr>
      </p:pic>
      <p:pic>
        <p:nvPicPr>
          <p:cNvPr id="4099" name="Picture 3" descr="\\cern.ch\dfs\Users\f\fnuiry\Desktop\New Folder (3)\untitled6.JPG"/>
          <p:cNvPicPr>
            <a:picLocks noChangeAspect="1" noChangeArrowheads="1"/>
          </p:cNvPicPr>
          <p:nvPr/>
        </p:nvPicPr>
        <p:blipFill>
          <a:blip r:embed="rId5" cstate="print"/>
          <a:srcRect l="9750" t="17333" r="58000" b="20000"/>
          <a:stretch>
            <a:fillRect/>
          </a:stretch>
        </p:blipFill>
        <p:spPr bwMode="auto">
          <a:xfrm>
            <a:off x="4343400" y="1066800"/>
            <a:ext cx="4724400" cy="3442587"/>
          </a:xfrm>
          <a:prstGeom prst="rect">
            <a:avLst/>
          </a:prstGeom>
          <a:noFill/>
        </p:spPr>
      </p:pic>
      <p:pic>
        <p:nvPicPr>
          <p:cNvPr id="4100" name="Picture 4" descr="\\cern.ch\dfs\Users\f\fnuiry\Desktop\New Folder (3)\untitled7.JPG"/>
          <p:cNvPicPr>
            <a:picLocks noChangeAspect="1" noChangeArrowheads="1"/>
          </p:cNvPicPr>
          <p:nvPr/>
        </p:nvPicPr>
        <p:blipFill>
          <a:blip r:embed="rId6" cstate="print"/>
          <a:srcRect l="13000" t="10667" r="65000" b="13333"/>
          <a:stretch>
            <a:fillRect/>
          </a:stretch>
        </p:blipFill>
        <p:spPr bwMode="auto">
          <a:xfrm>
            <a:off x="685800" y="3501736"/>
            <a:ext cx="2590800" cy="335626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438400" y="30480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FF00"/>
                </a:solidFill>
              </a:rPr>
              <a:t>Horizontal beam</a:t>
            </a:r>
            <a:endParaRPr lang="en-GB" sz="16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45720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FF00"/>
                </a:solidFill>
              </a:rPr>
              <a:t>Vertical beam</a:t>
            </a:r>
            <a:endParaRPr lang="en-GB" sz="16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600" y="50292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black box around will be designed soon.</a:t>
            </a:r>
          </a:p>
          <a:p>
            <a:r>
              <a:rPr lang="en-GB" dirty="0" smtClean="0"/>
              <a:t>This box will also hold services.</a:t>
            </a:r>
            <a:endParaRPr lang="en-GB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fnuiry\AppData\Local\Microsoft\Windows\Temporary Internet Files\Content.Outlook\459PY7ZO\untitled 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14400"/>
            <a:ext cx="6481934" cy="5395142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>
            <a:stCxn id="6" idx="2"/>
          </p:cNvCxnSpPr>
          <p:nvPr/>
        </p:nvCxnSpPr>
        <p:spPr>
          <a:xfrm rot="16200000" flipH="1">
            <a:off x="1485218" y="1561412"/>
            <a:ext cx="725267" cy="19431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400" y="15240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Permaglas</a:t>
            </a:r>
            <a:r>
              <a:rPr lang="en-GB" dirty="0" smtClean="0"/>
              <a:t> frame</a:t>
            </a:r>
            <a:endParaRPr lang="en-GB" dirty="0"/>
          </a:p>
        </p:txBody>
      </p:sp>
      <p:cxnSp>
        <p:nvCxnSpPr>
          <p:cNvPr id="8" name="Straight Arrow Connector 7"/>
          <p:cNvCxnSpPr>
            <a:stCxn id="9" idx="1"/>
          </p:cNvCxnSpPr>
          <p:nvPr/>
        </p:nvCxnSpPr>
        <p:spPr>
          <a:xfrm flipH="1">
            <a:off x="4267200" y="2623066"/>
            <a:ext cx="3657600" cy="5011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924800" y="2438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Tungsten</a:t>
            </a:r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Autofit/>
          </a:bodyPr>
          <a:lstStyle/>
          <a:p>
            <a:r>
              <a:rPr lang="en-GB" sz="4000" dirty="0" smtClean="0"/>
              <a:t>The  tungsten holder</a:t>
            </a:r>
            <a:endParaRPr lang="en-GB" sz="40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 flipV="1">
            <a:off x="1295400" y="4953002"/>
            <a:ext cx="2743200" cy="3047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04800" y="5105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Combs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22860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Glass fibres in epoxy resin</a:t>
            </a:r>
            <a:endParaRPr lang="en-GB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1986" name="Picture 2" descr="\\cern.ch\dfs\Users\f\fnuiry\Desktop\untitled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185" t="11240" r="62718" b="11891"/>
          <a:stretch>
            <a:fillRect/>
          </a:stretch>
        </p:blipFill>
        <p:spPr bwMode="auto">
          <a:xfrm>
            <a:off x="228600" y="685800"/>
            <a:ext cx="3581400" cy="3810000"/>
          </a:xfrm>
          <a:prstGeom prst="rect">
            <a:avLst/>
          </a:prstGeom>
          <a:noFill/>
        </p:spPr>
      </p:pic>
      <p:pic>
        <p:nvPicPr>
          <p:cNvPr id="41987" name="Picture 3" descr="\\cern.ch\dfs\Users\f\fnuiry\Desktop\untitled3.JPG"/>
          <p:cNvPicPr>
            <a:picLocks noChangeAspect="1" noChangeArrowheads="1"/>
          </p:cNvPicPr>
          <p:nvPr/>
        </p:nvPicPr>
        <p:blipFill>
          <a:blip r:embed="rId3" cstate="print"/>
          <a:srcRect l="10250" t="9333" r="59000" b="14000"/>
          <a:stretch>
            <a:fillRect/>
          </a:stretch>
        </p:blipFill>
        <p:spPr bwMode="auto">
          <a:xfrm>
            <a:off x="4648200" y="685800"/>
            <a:ext cx="4114800" cy="384717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 tungsten holder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flipV="1">
            <a:off x="1066800" y="2401667"/>
            <a:ext cx="266703" cy="22465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5300" y="461147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Ground</a:t>
            </a:r>
            <a:endParaRPr lang="en-GB" dirty="0"/>
          </a:p>
        </p:txBody>
      </p:sp>
      <p:cxnSp>
        <p:nvCxnSpPr>
          <p:cNvPr id="15" name="Straight Arrow Connector 14"/>
          <p:cNvCxnSpPr>
            <a:stCxn id="16" idx="0"/>
          </p:cNvCxnSpPr>
          <p:nvPr/>
        </p:nvCxnSpPr>
        <p:spPr>
          <a:xfrm flipV="1">
            <a:off x="4610100" y="2438400"/>
            <a:ext cx="419100" cy="2286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86200" y="4724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Spring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052417" y="532656"/>
            <a:ext cx="533400" cy="1600200"/>
          </a:xfrm>
          <a:prstGeom prst="rect">
            <a:avLst/>
          </a:prstGeom>
          <a:solidFill>
            <a:srgbClr val="4F81BD">
              <a:alpha val="50196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3920902" y="60885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059560" y="1751856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3.5</a:t>
            </a:r>
            <a:endParaRPr lang="en-GB" sz="11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483768" y="2924944"/>
            <a:ext cx="41764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262736" y="532656"/>
            <a:ext cx="533400" cy="1600200"/>
          </a:xfrm>
          <a:prstGeom prst="rect">
            <a:avLst/>
          </a:prstGeom>
          <a:solidFill>
            <a:srgbClr val="4F81BD">
              <a:alpha val="50196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/>
          <p:cNvSpPr txBox="1"/>
          <p:nvPr/>
        </p:nvSpPr>
        <p:spPr>
          <a:xfrm>
            <a:off x="5364088" y="62068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</a:t>
            </a:r>
            <a:endParaRPr lang="en-GB" dirty="0"/>
          </a:p>
        </p:txBody>
      </p:sp>
      <p:sp>
        <p:nvSpPr>
          <p:cNvPr id="43" name="Rectangle 42"/>
          <p:cNvSpPr/>
          <p:nvPr/>
        </p:nvSpPr>
        <p:spPr>
          <a:xfrm>
            <a:off x="3825632" y="476672"/>
            <a:ext cx="612000" cy="1676400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3995936" y="2132856"/>
            <a:ext cx="359306" cy="792088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5049768" y="476672"/>
            <a:ext cx="612000" cy="1676400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/>
          <p:cNvSpPr txBox="1"/>
          <p:nvPr/>
        </p:nvSpPr>
        <p:spPr>
          <a:xfrm>
            <a:off x="4520952" y="1298104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J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4592960" y="1514128"/>
            <a:ext cx="699120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>
            <a:off x="5250552" y="1514128"/>
            <a:ext cx="540000" cy="15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273920" y="1298104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A</a:t>
            </a:r>
          </a:p>
        </p:txBody>
      </p:sp>
      <p:cxnSp>
        <p:nvCxnSpPr>
          <p:cNvPr id="51" name="Straight Connector 50"/>
          <p:cNvCxnSpPr/>
          <p:nvPr/>
        </p:nvCxnSpPr>
        <p:spPr>
          <a:xfrm rot="5400000" flipH="1" flipV="1">
            <a:off x="4520960" y="1514136"/>
            <a:ext cx="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788024" y="2564904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C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4355976" y="2780928"/>
            <a:ext cx="1224136" cy="15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/>
          <p:cNvSpPr/>
          <p:nvPr/>
        </p:nvSpPr>
        <p:spPr>
          <a:xfrm>
            <a:off x="4363596" y="2492896"/>
            <a:ext cx="216024" cy="28803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8" name="Straight Connector 127"/>
          <p:cNvCxnSpPr/>
          <p:nvPr/>
        </p:nvCxnSpPr>
        <p:spPr>
          <a:xfrm rot="5400000">
            <a:off x="3020184" y="1570484"/>
            <a:ext cx="314096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/>
          <p:cNvSpPr/>
          <p:nvPr/>
        </p:nvSpPr>
        <p:spPr>
          <a:xfrm>
            <a:off x="3995936" y="80628"/>
            <a:ext cx="360040" cy="396044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ectangle 130"/>
          <p:cNvSpPr/>
          <p:nvPr/>
        </p:nvSpPr>
        <p:spPr>
          <a:xfrm>
            <a:off x="4371216" y="116632"/>
            <a:ext cx="216024" cy="28803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Rectangle 131"/>
          <p:cNvSpPr/>
          <p:nvPr/>
        </p:nvSpPr>
        <p:spPr>
          <a:xfrm>
            <a:off x="5220072" y="2132856"/>
            <a:ext cx="354712" cy="792088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 132"/>
          <p:cNvSpPr/>
          <p:nvPr/>
        </p:nvSpPr>
        <p:spPr>
          <a:xfrm>
            <a:off x="5583138" y="2492896"/>
            <a:ext cx="216024" cy="28803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4" name="Straight Connector 133"/>
          <p:cNvCxnSpPr/>
          <p:nvPr/>
        </p:nvCxnSpPr>
        <p:spPr>
          <a:xfrm rot="5400000">
            <a:off x="4239726" y="1570484"/>
            <a:ext cx="314096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/>
          <p:cNvSpPr/>
          <p:nvPr/>
        </p:nvSpPr>
        <p:spPr>
          <a:xfrm>
            <a:off x="5215478" y="80628"/>
            <a:ext cx="360040" cy="396044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 135"/>
          <p:cNvSpPr/>
          <p:nvPr/>
        </p:nvSpPr>
        <p:spPr>
          <a:xfrm>
            <a:off x="5590758" y="116632"/>
            <a:ext cx="216024" cy="28803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TextBox 139"/>
          <p:cNvSpPr txBox="1"/>
          <p:nvPr/>
        </p:nvSpPr>
        <p:spPr>
          <a:xfrm>
            <a:off x="6084168" y="548680"/>
            <a:ext cx="295232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J=C+D-(A+B)</a:t>
            </a:r>
          </a:p>
          <a:p>
            <a:pPr algn="ctr"/>
            <a:r>
              <a:rPr lang="en-GB" sz="1100" b="1" dirty="0" smtClean="0"/>
              <a:t>A=3.5 +/-25</a:t>
            </a:r>
            <a:r>
              <a:rPr lang="el-GR" sz="1100" b="1" dirty="0" smtClean="0"/>
              <a:t>μ</a:t>
            </a:r>
            <a:r>
              <a:rPr lang="en-GB" sz="1100" b="1" dirty="0" smtClean="0"/>
              <a:t>m</a:t>
            </a:r>
          </a:p>
          <a:p>
            <a:pPr algn="ctr"/>
            <a:r>
              <a:rPr lang="en-GB" sz="1100" b="1" dirty="0" smtClean="0"/>
              <a:t>B=2 +/-2</a:t>
            </a:r>
            <a:r>
              <a:rPr lang="el-GR" sz="1100" b="1" dirty="0" smtClean="0"/>
              <a:t>μ</a:t>
            </a:r>
            <a:r>
              <a:rPr lang="en-GB" sz="1100" b="1" dirty="0" smtClean="0"/>
              <a:t>m</a:t>
            </a:r>
          </a:p>
          <a:p>
            <a:pPr algn="ctr"/>
            <a:r>
              <a:rPr lang="en-GB" sz="1100" b="1" dirty="0" smtClean="0"/>
              <a:t>C=5.5 +/-20</a:t>
            </a:r>
            <a:r>
              <a:rPr lang="el-GR" sz="1100" b="1" dirty="0" smtClean="0"/>
              <a:t>μ</a:t>
            </a:r>
            <a:r>
              <a:rPr lang="en-GB" sz="1100" b="1" dirty="0" smtClean="0"/>
              <a:t>m</a:t>
            </a:r>
          </a:p>
          <a:p>
            <a:pPr algn="ctr"/>
            <a:r>
              <a:rPr lang="en-GB" sz="1100" b="1" dirty="0" smtClean="0"/>
              <a:t>D=2 +/-2</a:t>
            </a:r>
            <a:r>
              <a:rPr lang="el-GR" sz="1100" b="1" dirty="0" smtClean="0"/>
              <a:t>μ</a:t>
            </a:r>
            <a:r>
              <a:rPr lang="en-GB" sz="1100" b="1" dirty="0" smtClean="0"/>
              <a:t>m</a:t>
            </a:r>
          </a:p>
          <a:p>
            <a:pPr algn="ctr"/>
            <a:endParaRPr lang="en-GB" sz="1100" b="1" dirty="0" smtClean="0"/>
          </a:p>
          <a:p>
            <a:pPr algn="ctr"/>
            <a:r>
              <a:rPr lang="en-GB" sz="1100" b="1" dirty="0" err="1" smtClean="0"/>
              <a:t>Jmax</a:t>
            </a:r>
            <a:r>
              <a:rPr lang="en-GB" sz="1100" b="1" dirty="0" smtClean="0"/>
              <a:t> = 5.520+2.002-3.475-1.998=2.049mm</a:t>
            </a:r>
          </a:p>
        </p:txBody>
      </p:sp>
      <p:cxnSp>
        <p:nvCxnSpPr>
          <p:cNvPr id="141" name="Straight Connector 140"/>
          <p:cNvCxnSpPr/>
          <p:nvPr/>
        </p:nvCxnSpPr>
        <p:spPr>
          <a:xfrm>
            <a:off x="4743852" y="5445224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rot="5400000" flipH="1" flipV="1">
            <a:off x="4667652" y="5521424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rot="5400000" flipH="1" flipV="1">
            <a:off x="5124852" y="5521424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086752" y="5597624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4743852" y="5597624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5400000" flipH="1" flipV="1">
            <a:off x="4896252" y="5788124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rot="5400000" flipH="1" flipV="1">
            <a:off x="4658127" y="5788124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>
            <a:off x="5086752" y="5978624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rot="5400000" flipH="1" flipV="1">
            <a:off x="5505852" y="5521424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5582052" y="5445224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>
            <a:off x="5924952" y="5597624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5582052" y="5597624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rot="5400000" flipH="1" flipV="1">
            <a:off x="5734452" y="5788124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rot="5400000" flipH="1" flipV="1">
            <a:off x="5496327" y="5788124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>
            <a:off x="5924952" y="5978624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rot="5400000" flipH="1" flipV="1">
            <a:off x="5963052" y="5521424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3896127" y="5445224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3896127" y="5597624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rot="5400000" flipH="1" flipV="1">
            <a:off x="4048527" y="5788124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rot="5400000" flipH="1" flipV="1">
            <a:off x="3810402" y="5788124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4239027" y="5978624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rot="5400000" flipH="1" flipV="1">
            <a:off x="4277127" y="5521424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rot="5400000" flipH="1" flipV="1">
            <a:off x="3819927" y="5521424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4245327" y="5597624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3029352" y="5445224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3029352" y="5597624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rot="5400000" flipH="1" flipV="1">
            <a:off x="3181752" y="5788124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rot="5400000" flipH="1" flipV="1">
            <a:off x="2943627" y="5788124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rot="5400000" flipH="1" flipV="1">
            <a:off x="3410352" y="5521424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rot="5400000" flipH="1" flipV="1">
            <a:off x="2953152" y="5521424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>
            <a:off x="3378552" y="5597624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3372252" y="5978624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ectangle 175"/>
          <p:cNvSpPr/>
          <p:nvPr/>
        </p:nvSpPr>
        <p:spPr>
          <a:xfrm>
            <a:off x="4442937" y="3556992"/>
            <a:ext cx="533400" cy="1600200"/>
          </a:xfrm>
          <a:prstGeom prst="rect">
            <a:avLst/>
          </a:prstGeom>
          <a:solidFill>
            <a:srgbClr val="4F81BD">
              <a:alpha val="50196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TextBox 176"/>
          <p:cNvSpPr txBox="1"/>
          <p:nvPr/>
        </p:nvSpPr>
        <p:spPr>
          <a:xfrm>
            <a:off x="4427984" y="364502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</a:t>
            </a:r>
            <a:endParaRPr lang="en-GB" dirty="0"/>
          </a:p>
        </p:txBody>
      </p:sp>
      <p:sp>
        <p:nvSpPr>
          <p:cNvPr id="178" name="TextBox 177"/>
          <p:cNvSpPr txBox="1"/>
          <p:nvPr/>
        </p:nvSpPr>
        <p:spPr>
          <a:xfrm>
            <a:off x="4059560" y="477619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3.5</a:t>
            </a:r>
            <a:endParaRPr lang="en-GB" sz="1100" dirty="0"/>
          </a:p>
        </p:txBody>
      </p:sp>
      <p:sp>
        <p:nvSpPr>
          <p:cNvPr id="180" name="Rectangle 179"/>
          <p:cNvSpPr/>
          <p:nvPr/>
        </p:nvSpPr>
        <p:spPr>
          <a:xfrm>
            <a:off x="5262736" y="3556992"/>
            <a:ext cx="533400" cy="1600200"/>
          </a:xfrm>
          <a:prstGeom prst="rect">
            <a:avLst/>
          </a:prstGeom>
          <a:solidFill>
            <a:srgbClr val="4F81BD">
              <a:alpha val="50196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TextBox 180"/>
          <p:cNvSpPr txBox="1"/>
          <p:nvPr/>
        </p:nvSpPr>
        <p:spPr>
          <a:xfrm>
            <a:off x="5364088" y="364502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</a:t>
            </a:r>
            <a:endParaRPr lang="en-GB" dirty="0"/>
          </a:p>
        </p:txBody>
      </p:sp>
      <p:sp>
        <p:nvSpPr>
          <p:cNvPr id="182" name="Rectangle 181"/>
          <p:cNvSpPr/>
          <p:nvPr/>
        </p:nvSpPr>
        <p:spPr>
          <a:xfrm>
            <a:off x="4216152" y="3501008"/>
            <a:ext cx="612000" cy="1676400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/>
          <p:cNvSpPr/>
          <p:nvPr/>
        </p:nvSpPr>
        <p:spPr>
          <a:xfrm>
            <a:off x="4427984" y="5157192"/>
            <a:ext cx="317778" cy="792088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Rectangle 183"/>
          <p:cNvSpPr/>
          <p:nvPr/>
        </p:nvSpPr>
        <p:spPr>
          <a:xfrm>
            <a:off x="5049768" y="3501008"/>
            <a:ext cx="612000" cy="1676400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TextBox 184"/>
          <p:cNvSpPr txBox="1"/>
          <p:nvPr/>
        </p:nvSpPr>
        <p:spPr>
          <a:xfrm>
            <a:off x="4911472" y="4322440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J</a:t>
            </a:r>
          </a:p>
        </p:txBody>
      </p:sp>
      <p:cxnSp>
        <p:nvCxnSpPr>
          <p:cNvPr id="186" name="Straight Arrow Connector 185"/>
          <p:cNvCxnSpPr/>
          <p:nvPr/>
        </p:nvCxnSpPr>
        <p:spPr>
          <a:xfrm>
            <a:off x="4983480" y="4538464"/>
            <a:ext cx="306000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/>
          <p:cNvCxnSpPr/>
          <p:nvPr/>
        </p:nvCxnSpPr>
        <p:spPr>
          <a:xfrm rot="10800000">
            <a:off x="5250552" y="4538464"/>
            <a:ext cx="540000" cy="15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5273920" y="4322440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A</a:t>
            </a:r>
          </a:p>
        </p:txBody>
      </p:sp>
      <p:cxnSp>
        <p:nvCxnSpPr>
          <p:cNvPr id="189" name="Straight Connector 188"/>
          <p:cNvCxnSpPr/>
          <p:nvPr/>
        </p:nvCxnSpPr>
        <p:spPr>
          <a:xfrm rot="5400000" flipH="1" flipV="1">
            <a:off x="4911480" y="4538472"/>
            <a:ext cx="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/>
          <p:cNvSpPr txBox="1"/>
          <p:nvPr/>
        </p:nvSpPr>
        <p:spPr>
          <a:xfrm>
            <a:off x="4788024" y="5301208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B</a:t>
            </a:r>
          </a:p>
        </p:txBody>
      </p:sp>
      <p:cxnSp>
        <p:nvCxnSpPr>
          <p:cNvPr id="191" name="Straight Arrow Connector 190"/>
          <p:cNvCxnSpPr/>
          <p:nvPr/>
        </p:nvCxnSpPr>
        <p:spPr>
          <a:xfrm flipV="1">
            <a:off x="4738876" y="5517232"/>
            <a:ext cx="846000" cy="15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 192"/>
          <p:cNvSpPr/>
          <p:nvPr/>
        </p:nvSpPr>
        <p:spPr>
          <a:xfrm>
            <a:off x="4386456" y="3104964"/>
            <a:ext cx="360040" cy="396044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Rectangle 194"/>
          <p:cNvSpPr/>
          <p:nvPr/>
        </p:nvSpPr>
        <p:spPr>
          <a:xfrm>
            <a:off x="5292080" y="5157192"/>
            <a:ext cx="295200" cy="792088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Rectangle 196"/>
          <p:cNvSpPr/>
          <p:nvPr/>
        </p:nvSpPr>
        <p:spPr>
          <a:xfrm>
            <a:off x="5215478" y="3104964"/>
            <a:ext cx="360040" cy="396044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TextBox 199"/>
          <p:cNvSpPr txBox="1"/>
          <p:nvPr/>
        </p:nvSpPr>
        <p:spPr>
          <a:xfrm>
            <a:off x="6300192" y="3140968"/>
            <a:ext cx="230425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J=B-A</a:t>
            </a:r>
          </a:p>
          <a:p>
            <a:pPr algn="ctr"/>
            <a:endParaRPr lang="en-GB" sz="1100" b="1" dirty="0" smtClean="0"/>
          </a:p>
          <a:p>
            <a:pPr algn="ctr"/>
            <a:r>
              <a:rPr lang="en-GB" sz="1100" b="1" dirty="0" smtClean="0"/>
              <a:t>A min=3.475mm</a:t>
            </a:r>
          </a:p>
          <a:p>
            <a:pPr algn="ctr"/>
            <a:r>
              <a:rPr lang="en-GB" sz="1100" b="1" dirty="0" smtClean="0"/>
              <a:t>A max=3.525mm</a:t>
            </a:r>
          </a:p>
          <a:p>
            <a:pPr algn="ctr"/>
            <a:endParaRPr lang="en-GB" sz="1100" b="1" dirty="0" smtClean="0"/>
          </a:p>
          <a:p>
            <a:pPr algn="ctr"/>
            <a:r>
              <a:rPr lang="en-GB" sz="1100" b="1" dirty="0" smtClean="0"/>
              <a:t>B min=5.480mm</a:t>
            </a:r>
          </a:p>
          <a:p>
            <a:pPr algn="ctr"/>
            <a:r>
              <a:rPr lang="en-GB" sz="1100" b="1" dirty="0" smtClean="0"/>
              <a:t>B max= 5.520mm</a:t>
            </a:r>
          </a:p>
          <a:p>
            <a:pPr algn="ctr"/>
            <a:endParaRPr lang="en-GB" sz="1100" b="1" dirty="0" smtClean="0"/>
          </a:p>
          <a:p>
            <a:pPr algn="ctr"/>
            <a:r>
              <a:rPr lang="en-GB" sz="1100" b="1" dirty="0" smtClean="0"/>
              <a:t>J max= 5.520-3.470= 2.05mm</a:t>
            </a:r>
          </a:p>
          <a:p>
            <a:pPr algn="ctr"/>
            <a:r>
              <a:rPr lang="en-GB" sz="1100" b="1" dirty="0" smtClean="0"/>
              <a:t>J min= 5.480-3.530= 1.95mm</a:t>
            </a:r>
          </a:p>
          <a:p>
            <a:pPr algn="ctr"/>
            <a:endParaRPr lang="en-GB" sz="1100" b="1" dirty="0" smtClean="0"/>
          </a:p>
        </p:txBody>
      </p:sp>
      <p:cxnSp>
        <p:nvCxnSpPr>
          <p:cNvPr id="201" name="Straight Connector 200"/>
          <p:cNvCxnSpPr/>
          <p:nvPr/>
        </p:nvCxnSpPr>
        <p:spPr>
          <a:xfrm rot="5400000">
            <a:off x="3407678" y="4567436"/>
            <a:ext cx="314096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 rot="5400000">
            <a:off x="4225652" y="4567436"/>
            <a:ext cx="314096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>
            <a:stCxn id="125" idx="3"/>
          </p:cNvCxnSpPr>
          <p:nvPr/>
        </p:nvCxnSpPr>
        <p:spPr>
          <a:xfrm flipH="1">
            <a:off x="4355976" y="2636912"/>
            <a:ext cx="223644" cy="15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/>
          <p:cNvSpPr txBox="1"/>
          <p:nvPr/>
        </p:nvSpPr>
        <p:spPr>
          <a:xfrm>
            <a:off x="4211960" y="2348880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B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5436096" y="2420888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D</a:t>
            </a:r>
          </a:p>
        </p:txBody>
      </p:sp>
      <p:cxnSp>
        <p:nvCxnSpPr>
          <p:cNvPr id="207" name="Straight Arrow Connector 206"/>
          <p:cNvCxnSpPr/>
          <p:nvPr/>
        </p:nvCxnSpPr>
        <p:spPr>
          <a:xfrm>
            <a:off x="5595352" y="2636912"/>
            <a:ext cx="216000" cy="15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itle 1"/>
          <p:cNvSpPr txBox="1">
            <a:spLocks/>
          </p:cNvSpPr>
          <p:nvPr/>
        </p:nvSpPr>
        <p:spPr>
          <a:xfrm>
            <a:off x="457200" y="0"/>
            <a:ext cx="3124200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Tungsten +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permaglas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assembly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Date Placeholder 8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89" name="Slide Number Placeholder 8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0" name="Footer Placeholder 8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838200"/>
          </a:xfrm>
        </p:spPr>
        <p:txBody>
          <a:bodyPr>
            <a:noAutofit/>
          </a:bodyPr>
          <a:lstStyle/>
          <a:p>
            <a:r>
              <a:rPr lang="en-GB" sz="3200" dirty="0" smtClean="0"/>
              <a:t>The existing electronic board, is inserted in the </a:t>
            </a:r>
            <a:r>
              <a:rPr lang="en-GB" sz="3200" dirty="0" err="1" smtClean="0"/>
              <a:t>Permaglas</a:t>
            </a:r>
            <a:r>
              <a:rPr lang="en-GB" sz="3200" dirty="0" smtClean="0"/>
              <a:t> frame [</a:t>
            </a:r>
            <a:r>
              <a:rPr lang="en-GB" sz="2400" i="1" dirty="0" smtClean="0"/>
              <a:t>RESARM company</a:t>
            </a:r>
            <a:r>
              <a:rPr lang="en-GB" sz="3200" dirty="0" smtClean="0"/>
              <a:t>]</a:t>
            </a:r>
            <a:endParaRPr lang="en-GB" sz="3200" dirty="0"/>
          </a:p>
        </p:txBody>
      </p:sp>
      <p:pic>
        <p:nvPicPr>
          <p:cNvPr id="28674" name="Picture 2" descr="C:\Users\fnuiry\AppData\Local\Microsoft\Windows\Temporary Internet Files\Content.Outlook\459PY7ZO\untitled 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71600"/>
            <a:ext cx="4246525" cy="3721773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>
            <a:stCxn id="8" idx="1"/>
          </p:cNvCxnSpPr>
          <p:nvPr/>
        </p:nvCxnSpPr>
        <p:spPr>
          <a:xfrm rot="10800000" flipV="1">
            <a:off x="3429000" y="2165866"/>
            <a:ext cx="2057400" cy="2725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86400" y="1981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PCB Board</a:t>
            </a:r>
            <a:endParaRPr lang="en-GB" dirty="0"/>
          </a:p>
        </p:txBody>
      </p:sp>
      <p:cxnSp>
        <p:nvCxnSpPr>
          <p:cNvPr id="9" name="Straight Arrow Connector 8"/>
          <p:cNvCxnSpPr>
            <a:stCxn id="10" idx="2"/>
          </p:cNvCxnSpPr>
          <p:nvPr/>
        </p:nvCxnSpPr>
        <p:spPr>
          <a:xfrm rot="16200000" flipH="1">
            <a:off x="1180417" y="1028013"/>
            <a:ext cx="572867" cy="14859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838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Permaglas</a:t>
            </a:r>
            <a:r>
              <a:rPr lang="en-GB" dirty="0" smtClean="0"/>
              <a:t> frame</a:t>
            </a:r>
            <a:endParaRPr lang="en-GB" dirty="0"/>
          </a:p>
        </p:txBody>
      </p:sp>
      <p:pic>
        <p:nvPicPr>
          <p:cNvPr id="12" name="Picture 2" descr="C:\Users\fnuiry\AppData\Local\Microsoft\Windows\Temporary Internet Files\Content.Outlook\459PY7ZO\untitled 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0614" y="2895600"/>
            <a:ext cx="4003402" cy="3352800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209800" y="5334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Comb</a:t>
            </a:r>
            <a:endParaRPr lang="en-GB" dirty="0"/>
          </a:p>
        </p:txBody>
      </p:sp>
      <p:pic>
        <p:nvPicPr>
          <p:cNvPr id="23" name="Picture 2" descr="C:\Users\fnuiry\AppData\Local\Microsoft\Windows\Temporary Internet Files\Content.Outlook\459PY7ZO\untitled 3.bmp"/>
          <p:cNvPicPr>
            <a:picLocks noChangeAspect="1" noChangeArrowheads="1"/>
          </p:cNvPicPr>
          <p:nvPr/>
        </p:nvPicPr>
        <p:blipFill>
          <a:blip r:embed="rId2" cstate="print"/>
          <a:srcRect l="37683" t="63470" r="47962" b="22198"/>
          <a:stretch>
            <a:fillRect/>
          </a:stretch>
        </p:blipFill>
        <p:spPr bwMode="auto">
          <a:xfrm>
            <a:off x="3105150" y="5143500"/>
            <a:ext cx="1915886" cy="1676400"/>
          </a:xfrm>
          <a:prstGeom prst="rect">
            <a:avLst/>
          </a:prstGeom>
          <a:noFill/>
        </p:spPr>
      </p:pic>
      <p:sp>
        <p:nvSpPr>
          <p:cNvPr id="25" name="Oval 24"/>
          <p:cNvSpPr/>
          <p:nvPr/>
        </p:nvSpPr>
        <p:spPr>
          <a:xfrm>
            <a:off x="2286000" y="39624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/>
          <p:nvPr/>
        </p:nvCxnSpPr>
        <p:spPr>
          <a:xfrm rot="16200000" flipH="1">
            <a:off x="2362200" y="4724400"/>
            <a:ext cx="12954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fnuiry\AppData\Local\Microsoft\Windows\Temporary Internet Files\Content.Outlook\459PY7ZO\untitled 6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115335"/>
            <a:ext cx="5181600" cy="4752065"/>
          </a:xfrm>
          <a:prstGeom prst="rect">
            <a:avLst/>
          </a:prstGeom>
          <a:noFill/>
        </p:spPr>
      </p:pic>
      <p:pic>
        <p:nvPicPr>
          <p:cNvPr id="5" name="Picture 2" descr="C:\Users\fnuiry\AppData\Local\Microsoft\Windows\Temporary Internet Files\Content.Outlook\459PY7ZO\untitled 7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295400"/>
            <a:ext cx="3684414" cy="510540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Autofit/>
          </a:bodyPr>
          <a:lstStyle/>
          <a:p>
            <a:r>
              <a:rPr lang="en-GB" sz="2800" dirty="0" smtClean="0"/>
              <a:t>The existing electronic board, in the </a:t>
            </a:r>
            <a:r>
              <a:rPr lang="en-GB" sz="2800" dirty="0" err="1" smtClean="0"/>
              <a:t>Permaglas</a:t>
            </a:r>
            <a:r>
              <a:rPr lang="en-GB" sz="2800" dirty="0" smtClean="0"/>
              <a:t> frame</a:t>
            </a:r>
            <a:endParaRPr lang="en-GB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rot="5400000" flipH="1" flipV="1">
            <a:off x="2628899" y="3848101"/>
            <a:ext cx="2514602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19200" y="59436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PCB should be machined before loading the Si detector </a:t>
            </a:r>
            <a:endParaRPr lang="en-GB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884238"/>
          </a:xfrm>
        </p:spPr>
        <p:txBody>
          <a:bodyPr/>
          <a:lstStyle/>
          <a:p>
            <a:r>
              <a:rPr lang="en-GB" dirty="0" smtClean="0"/>
              <a:t>Tungsten procurement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229600" cy="914399"/>
          </a:xfrm>
        </p:spPr>
        <p:txBody>
          <a:bodyPr>
            <a:normAutofit/>
          </a:bodyPr>
          <a:lstStyle/>
          <a:p>
            <a:r>
              <a:rPr lang="en-GB" sz="2000" dirty="0" smtClean="0"/>
              <a:t>Main supplier: </a:t>
            </a:r>
            <a:r>
              <a:rPr lang="en-GB" sz="2000" i="1" dirty="0" err="1" smtClean="0"/>
              <a:t>Cime</a:t>
            </a:r>
            <a:r>
              <a:rPr lang="en-GB" sz="2000" i="1" dirty="0" smtClean="0"/>
              <a:t> </a:t>
            </a:r>
            <a:r>
              <a:rPr lang="en-GB" sz="2000" i="1" dirty="0" err="1" smtClean="0"/>
              <a:t>Bocuse</a:t>
            </a:r>
            <a:r>
              <a:rPr lang="en-GB" sz="2000" i="1" dirty="0" smtClean="0"/>
              <a:t> (</a:t>
            </a:r>
            <a:r>
              <a:rPr lang="en-GB" sz="2000" i="1" dirty="0" err="1" smtClean="0"/>
              <a:t>Plansee</a:t>
            </a:r>
            <a:r>
              <a:rPr lang="en-GB" sz="2000" i="1" dirty="0" smtClean="0"/>
              <a:t>)			(France)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1371600"/>
          <a:ext cx="8839200" cy="433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2209800"/>
                <a:gridCol w="2209800"/>
                <a:gridCol w="22098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/>
                        <a:t>Tungsten min            W 99.97%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err="1" smtClean="0">
                          <a:sym typeface="Wingdings" pitchFamily="2" charset="2"/>
                        </a:rPr>
                        <a:t>Densimet</a:t>
                      </a:r>
                      <a:endParaRPr lang="en-GB" sz="1800" smtClean="0">
                        <a:sym typeface="Wingdings" pitchFamily="2" charset="2"/>
                      </a:endParaRPr>
                    </a:p>
                    <a:p>
                      <a:pPr algn="ctr"/>
                      <a:r>
                        <a:rPr lang="en-GB" smtClean="0"/>
                        <a:t>W min 90%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err="1" smtClean="0">
                          <a:sym typeface="Wingdings" pitchFamily="2" charset="2"/>
                        </a:rPr>
                        <a:t>Inermet</a:t>
                      </a:r>
                      <a:endParaRPr lang="en-GB" sz="1800" smtClean="0">
                        <a:sym typeface="Wingdings" pitchFamily="2" charset="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mtClean="0"/>
                        <a:t>W min 90%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mtClean="0"/>
                        <a:t>Magnetism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smtClean="0">
                          <a:sym typeface="Wingdings" pitchFamily="2" charset="2"/>
                        </a:rPr>
                        <a:t>Paramagnetic</a:t>
                      </a:r>
                      <a:endParaRPr lang="en-GB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smtClean="0">
                          <a:sym typeface="Wingdings" pitchFamily="2" charset="2"/>
                        </a:rPr>
                        <a:t>Ferromagnetic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smtClean="0">
                          <a:sym typeface="Wingdings" pitchFamily="2" charset="2"/>
                        </a:rPr>
                        <a:t>Paramagnetic</a:t>
                      </a:r>
                      <a:endParaRPr lang="en-GB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mtClean="0"/>
                        <a:t>Other components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/>
                        <a:t>Ni + Fe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/>
                        <a:t>Ni + Cu (0%Fe)</a:t>
                      </a:r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smtClean="0"/>
                        <a:t> </a:t>
                      </a:r>
                      <a:r>
                        <a:rPr lang="el-GR" sz="1800" smtClean="0"/>
                        <a:t>ρ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/>
                        <a:t>19.3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smtClean="0"/>
                        <a:t>from 17 to 18.8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smtClean="0"/>
                        <a:t>from 17 to 18.0</a:t>
                      </a:r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mtClean="0"/>
                        <a:t>Ability to machine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/>
                        <a:t>Hard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/>
                        <a:t>Nearly like steel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Good </a:t>
                      </a:r>
                      <a:r>
                        <a:rPr lang="en-GB" sz="1400" err="1" smtClean="0"/>
                        <a:t>machinability</a:t>
                      </a:r>
                      <a:endParaRPr lang="en-GB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mtClean="0"/>
                        <a:t>Cost / Kg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~770€(standard</a:t>
                      </a:r>
                      <a:r>
                        <a:rPr lang="en-GB" sz="1400" baseline="0" smtClean="0"/>
                        <a:t> plate)</a:t>
                      </a:r>
                    </a:p>
                    <a:p>
                      <a:pPr algn="ctr"/>
                      <a:r>
                        <a:rPr lang="en-GB" sz="1200" smtClean="0"/>
                        <a:t>~15510 € for 30 plates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i="1" smtClean="0"/>
                        <a:t>~220</a:t>
                      </a:r>
                      <a:r>
                        <a:rPr lang="en-GB" sz="1600" i="1" baseline="0" smtClean="0"/>
                        <a:t> </a:t>
                      </a:r>
                      <a:r>
                        <a:rPr lang="en-GB" sz="1600" i="1" smtClean="0"/>
                        <a:t>€</a:t>
                      </a:r>
                    </a:p>
                    <a:p>
                      <a:pPr algn="ctr"/>
                      <a:r>
                        <a:rPr lang="en-GB" sz="1100" b="1" i="1" smtClean="0">
                          <a:solidFill>
                            <a:srgbClr val="FF0000"/>
                          </a:solidFill>
                        </a:rPr>
                        <a:t>Only</a:t>
                      </a:r>
                      <a:r>
                        <a:rPr lang="en-GB" sz="1100" b="1" i="1" baseline="0" smtClean="0">
                          <a:solidFill>
                            <a:srgbClr val="FF0000"/>
                          </a:solidFill>
                        </a:rPr>
                        <a:t> rod shapes, no plates</a:t>
                      </a:r>
                      <a:endParaRPr lang="en-GB" sz="1100" b="1" i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1" dirty="0" smtClean="0">
                          <a:solidFill>
                            <a:srgbClr val="FF0000"/>
                          </a:solidFill>
                        </a:rPr>
                        <a:t>Not available</a:t>
                      </a:r>
                    </a:p>
                  </a:txBody>
                  <a:tcPr/>
                </a:tc>
              </a:tr>
              <a:tr h="50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smtClean="0"/>
                        <a:t>Cost after machining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smtClean="0"/>
                        <a:t>At 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mtClean="0"/>
                        <a:t>Cost after machining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mtClean="0"/>
                        <a:t>At </a:t>
                      </a:r>
                      <a:r>
                        <a:rPr lang="en-GB" err="1" smtClean="0"/>
                        <a:t>Cime</a:t>
                      </a:r>
                      <a:r>
                        <a:rPr lang="en-GB" smtClean="0"/>
                        <a:t> </a:t>
                      </a:r>
                      <a:r>
                        <a:rPr lang="en-GB" err="1" smtClean="0"/>
                        <a:t>Bocuse</a:t>
                      </a:r>
                      <a:endParaRPr lang="en-GB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smtClean="0"/>
                        <a:t>3500€ for 1 machined plate</a:t>
                      </a:r>
                    </a:p>
                    <a:p>
                      <a:pPr algn="ctr"/>
                      <a:r>
                        <a:rPr lang="en-GB" sz="1200" smtClean="0"/>
                        <a:t>45000€ for 30 machined plates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/>
                        <a:t>3492€ for 4 machined plates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</a:rPr>
                        <a:t>Waiting for a new quote, very soon!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5638800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Tungsten alloys are 4 time cheaper than pure tungsten</a:t>
            </a:r>
            <a:endParaRPr lang="en-GB" sz="20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26250" t="75333" r="61250" b="15334"/>
          <a:stretch>
            <a:fillRect/>
          </a:stretch>
        </p:blipFill>
        <p:spPr bwMode="auto">
          <a:xfrm>
            <a:off x="4680857" y="762000"/>
            <a:ext cx="163285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884238"/>
          </a:xfrm>
        </p:spPr>
        <p:txBody>
          <a:bodyPr/>
          <a:lstStyle/>
          <a:p>
            <a:r>
              <a:rPr lang="en-GB" dirty="0" smtClean="0"/>
              <a:t>Tungsten procurement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229600" cy="914399"/>
          </a:xfrm>
        </p:spPr>
        <p:txBody>
          <a:bodyPr>
            <a:normAutofit/>
          </a:bodyPr>
          <a:lstStyle/>
          <a:p>
            <a:r>
              <a:rPr lang="en-GB" sz="2000" i="1" dirty="0" smtClean="0"/>
              <a:t>Other supplier:			(USA)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0" y="1524000"/>
          <a:ext cx="7467600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sym typeface="Wingdings" pitchFamily="2" charset="2"/>
                        </a:rPr>
                        <a:t>SD185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W min 97%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mtClean="0"/>
                        <a:t>Magnetism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smtClean="0">
                          <a:sym typeface="Wingdings" pitchFamily="2" charset="2"/>
                        </a:rPr>
                        <a:t>Ferromagnetic</a:t>
                      </a:r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mtClean="0"/>
                        <a:t>Other components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Ni (2.1%) </a:t>
                      </a:r>
                    </a:p>
                    <a:p>
                      <a:pPr algn="ctr"/>
                      <a:r>
                        <a:rPr lang="en-GB" dirty="0" smtClean="0"/>
                        <a:t>+ Fe (0.9%)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 </a:t>
                      </a:r>
                      <a:r>
                        <a:rPr lang="el-GR" sz="1800" dirty="0" smtClean="0"/>
                        <a:t>ρ</a:t>
                      </a:r>
                      <a:r>
                        <a:rPr lang="en-GB" sz="1800" dirty="0" smtClean="0"/>
                        <a:t> (g/cc)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18.5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mtClean="0"/>
                        <a:t>Ability to machine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Quite good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mtClean="0"/>
                        <a:t>Cost / Kg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~500 $ / plate</a:t>
                      </a:r>
                    </a:p>
                    <a:p>
                      <a:pPr algn="ctr"/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~500$ / kg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0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smtClean="0"/>
                        <a:t>Cost after machining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smtClean="0"/>
                        <a:t>At 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-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Cost after machining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ATI cannot machine it for us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 would need to machine it at CERN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55250" t="20000" r="33250" b="72000"/>
          <a:stretch>
            <a:fillRect/>
          </a:stretch>
        </p:blipFill>
        <p:spPr bwMode="auto">
          <a:xfrm>
            <a:off x="2362200" y="7620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884238"/>
          </a:xfrm>
        </p:spPr>
        <p:txBody>
          <a:bodyPr>
            <a:normAutofit/>
          </a:bodyPr>
          <a:lstStyle/>
          <a:p>
            <a:r>
              <a:rPr lang="en-GB" sz="3600" dirty="0" smtClean="0"/>
              <a:t>Mechanical frame manufacturing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438400"/>
            <a:ext cx="8229600" cy="1219200"/>
          </a:xfrm>
        </p:spPr>
        <p:txBody>
          <a:bodyPr>
            <a:normAutofit fontScale="85000" lnSpcReduction="10000"/>
          </a:bodyPr>
          <a:lstStyle/>
          <a:p>
            <a:r>
              <a:rPr lang="en-GB" sz="2000" i="1" dirty="0" smtClean="0"/>
              <a:t>Potential suppliers:</a:t>
            </a:r>
          </a:p>
          <a:p>
            <a:pPr>
              <a:buFont typeface="Wingdings"/>
              <a:buChar char="à"/>
            </a:pPr>
            <a:r>
              <a:rPr lang="en-GB" sz="2000" i="1" dirty="0" smtClean="0">
                <a:sym typeface="Wingdings" pitchFamily="2" charset="2"/>
              </a:rPr>
              <a:t>Leman Avionics SA (~5000CHF) [Structural frame]</a:t>
            </a:r>
          </a:p>
          <a:p>
            <a:pPr>
              <a:buFont typeface="Wingdings"/>
              <a:buChar char="à"/>
            </a:pPr>
            <a:r>
              <a:rPr lang="en-GB" sz="2000" i="1" dirty="0" err="1" smtClean="0">
                <a:sym typeface="Wingdings" pitchFamily="2" charset="2"/>
              </a:rPr>
              <a:t>Resarm</a:t>
            </a:r>
            <a:r>
              <a:rPr lang="en-GB" sz="2000" i="1" dirty="0" smtClean="0">
                <a:sym typeface="Wingdings" pitchFamily="2" charset="2"/>
              </a:rPr>
              <a:t> (answer week 44) [</a:t>
            </a:r>
            <a:r>
              <a:rPr lang="en-GB" sz="2000" i="1" dirty="0" err="1" smtClean="0">
                <a:sym typeface="Wingdings" pitchFamily="2" charset="2"/>
              </a:rPr>
              <a:t>Permaglas</a:t>
            </a:r>
            <a:r>
              <a:rPr lang="en-GB" sz="2000" i="1" dirty="0" smtClean="0">
                <a:sym typeface="Wingdings" pitchFamily="2" charset="2"/>
              </a:rPr>
              <a:t> machining]</a:t>
            </a:r>
          </a:p>
          <a:p>
            <a:pPr>
              <a:buFont typeface="Wingdings"/>
              <a:buChar char="à"/>
            </a:pPr>
            <a:r>
              <a:rPr lang="en-GB" sz="2000" i="1" dirty="0" smtClean="0">
                <a:sym typeface="Wingdings" pitchFamily="2" charset="2"/>
              </a:rPr>
              <a:t>Call for tenders done buy the CERN Main Workshop (answer week 44) [For all quotes]</a:t>
            </a:r>
          </a:p>
          <a:p>
            <a:pPr>
              <a:buFont typeface="Wingdings"/>
              <a:buChar char="à"/>
            </a:pPr>
            <a:endParaRPr lang="en-GB" sz="2000" i="1" dirty="0" smtClean="0">
              <a:sym typeface="Wingdings" pitchFamily="2" charset="2"/>
            </a:endParaRPr>
          </a:p>
          <a:p>
            <a:pPr>
              <a:buFont typeface="Wingdings"/>
              <a:buChar char="à"/>
            </a:pPr>
            <a:endParaRPr lang="en-GB" sz="2000" i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642360"/>
            <a:ext cx="6286500" cy="2773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04800" y="7620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Different quotations:</a:t>
            </a:r>
          </a:p>
          <a:p>
            <a:r>
              <a:rPr lang="en-GB" b="1" i="1" dirty="0" smtClean="0">
                <a:sym typeface="Wingdings" pitchFamily="2" charset="2"/>
              </a:rPr>
              <a:t>Structural frame		</a:t>
            </a:r>
            <a:r>
              <a:rPr lang="en-GB" b="1" i="1" dirty="0" err="1" smtClean="0">
                <a:sym typeface="Wingdings" pitchFamily="2" charset="2"/>
              </a:rPr>
              <a:t>Permaglas</a:t>
            </a:r>
            <a:r>
              <a:rPr lang="en-GB" b="1" i="1" dirty="0" smtClean="0">
                <a:sym typeface="Wingdings" pitchFamily="2" charset="2"/>
              </a:rPr>
              <a:t> machining	Springs		Combs</a:t>
            </a:r>
            <a:r>
              <a:rPr lang="en-GB" b="1" i="1" dirty="0" smtClean="0"/>
              <a:t> </a:t>
            </a:r>
            <a:endParaRPr lang="en-GB" b="1" i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16500" t="16667" r="59750" b="22667"/>
          <a:stretch>
            <a:fillRect/>
          </a:stretch>
        </p:blipFill>
        <p:spPr bwMode="auto">
          <a:xfrm>
            <a:off x="609600" y="1371600"/>
            <a:ext cx="1042515" cy="99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\\cern.ch\dfs\Users\f\fnuiry\Desktop\untitled3.JPG"/>
          <p:cNvPicPr>
            <a:picLocks noChangeAspect="1" noChangeArrowheads="1"/>
          </p:cNvPicPr>
          <p:nvPr/>
        </p:nvPicPr>
        <p:blipFill>
          <a:blip r:embed="rId6" cstate="print"/>
          <a:srcRect l="10250" t="9333" r="59000" b="14000"/>
          <a:stretch>
            <a:fillRect/>
          </a:stretch>
        </p:blipFill>
        <p:spPr bwMode="auto">
          <a:xfrm>
            <a:off x="3200400" y="1371600"/>
            <a:ext cx="990600" cy="926170"/>
          </a:xfrm>
          <a:prstGeom prst="rect">
            <a:avLst/>
          </a:prstGeom>
          <a:noFill/>
        </p:spPr>
      </p:pic>
      <p:pic>
        <p:nvPicPr>
          <p:cNvPr id="14" name="Picture 2" descr="C:\Users\fnuiry\AppData\Local\Microsoft\Windows\Temporary Internet Files\Content.Outlook\459PY7ZO\untitled 7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1371600"/>
            <a:ext cx="712614" cy="987451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8" cstate="print"/>
          <a:srcRect l="7250" t="24667" r="56750" b="28000"/>
          <a:stretch>
            <a:fillRect/>
          </a:stretch>
        </p:blipFill>
        <p:spPr bwMode="auto">
          <a:xfrm>
            <a:off x="7162800" y="1447800"/>
            <a:ext cx="170001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\\cern.ch\dfs\Users\f\fnuiry\Desktop\untitled3.JPG"/>
          <p:cNvPicPr>
            <a:picLocks noChangeAspect="1" noChangeArrowheads="1"/>
          </p:cNvPicPr>
          <p:nvPr/>
        </p:nvPicPr>
        <p:blipFill>
          <a:blip r:embed="rId6" cstate="print"/>
          <a:srcRect l="12528" t="38185" r="85764" b="54222"/>
          <a:stretch>
            <a:fillRect/>
          </a:stretch>
        </p:blipFill>
        <p:spPr bwMode="auto">
          <a:xfrm>
            <a:off x="6019800" y="1447800"/>
            <a:ext cx="533400" cy="889000"/>
          </a:xfrm>
          <a:prstGeom prst="rect">
            <a:avLst/>
          </a:prstGeom>
          <a:noFill/>
        </p:spPr>
      </p:pic>
      <p:sp>
        <p:nvSpPr>
          <p:cNvPr id="17" name="Rounded Rectangle 16"/>
          <p:cNvSpPr/>
          <p:nvPr/>
        </p:nvSpPr>
        <p:spPr>
          <a:xfrm>
            <a:off x="304800" y="1066800"/>
            <a:ext cx="8610600" cy="1371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7010400" y="5943600"/>
            <a:ext cx="7620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7848600" y="5562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Structural frame only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Next Step...C=0.5mm</a:t>
            </a:r>
            <a:endParaRPr lang="en-GB" dirty="0"/>
          </a:p>
        </p:txBody>
      </p:sp>
      <p:pic>
        <p:nvPicPr>
          <p:cNvPr id="35842" name="Picture 2" descr="C:\Users\fnuiry\AppData\Local\Microsoft\Windows\Temporary Internet Files\Content.Outlook\459PY7ZO\untitled 1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762000"/>
            <a:ext cx="5479870" cy="3923799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38200"/>
            <a:ext cx="331140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480060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idea:</a:t>
            </a:r>
          </a:p>
          <a:p>
            <a:pPr>
              <a:buFontTx/>
              <a:buChar char="-"/>
            </a:pPr>
            <a:r>
              <a:rPr lang="en-GB" dirty="0" smtClean="0"/>
              <a:t>We use the same tungsten plates</a:t>
            </a:r>
          </a:p>
          <a:p>
            <a:pPr>
              <a:buFontTx/>
              <a:buChar char="-"/>
            </a:pPr>
            <a:r>
              <a:rPr lang="en-GB" dirty="0" smtClean="0"/>
              <a:t>We could use the same </a:t>
            </a:r>
            <a:r>
              <a:rPr lang="en-GB" dirty="0" err="1" smtClean="0"/>
              <a:t>Permaglas</a:t>
            </a:r>
            <a:r>
              <a:rPr lang="en-GB" dirty="0" smtClean="0"/>
              <a:t> frame (in white in this picture)</a:t>
            </a:r>
          </a:p>
          <a:p>
            <a:pPr>
              <a:buFontTx/>
              <a:buChar char="-"/>
            </a:pPr>
            <a:r>
              <a:rPr lang="en-GB" dirty="0" smtClean="0"/>
              <a:t>We glue the Si detector + the read-out on the </a:t>
            </a:r>
            <a:r>
              <a:rPr lang="en-GB" dirty="0" err="1" smtClean="0"/>
              <a:t>Permaglas</a:t>
            </a:r>
            <a:r>
              <a:rPr lang="en-GB" dirty="0" smtClean="0"/>
              <a:t> frame</a:t>
            </a:r>
          </a:p>
          <a:p>
            <a:pPr>
              <a:buFontTx/>
              <a:buChar char="-"/>
            </a:pPr>
            <a:r>
              <a:rPr lang="en-GB" dirty="0" smtClean="0"/>
              <a:t>We could realise a sliding kinematic between each tungsten plate, in order to reach the 0.5mm gap between each W plate. </a:t>
            </a:r>
          </a:p>
          <a:p>
            <a:pPr>
              <a:buFontTx/>
              <a:buChar char="-"/>
            </a:pPr>
            <a:r>
              <a:rPr lang="en-GB" dirty="0" smtClean="0"/>
              <a:t>A new mechanical frame is mandatory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24950" cy="4525963"/>
          </a:xfrm>
        </p:spPr>
        <p:txBody>
          <a:bodyPr/>
          <a:lstStyle/>
          <a:p>
            <a:r>
              <a:rPr lang="en-GB" dirty="0" smtClean="0"/>
              <a:t>PH-DT collaboration</a:t>
            </a:r>
          </a:p>
          <a:p>
            <a:r>
              <a:rPr lang="en-GB" dirty="0" smtClean="0"/>
              <a:t>AIDA very forward calorimeter design</a:t>
            </a:r>
          </a:p>
          <a:p>
            <a:pPr>
              <a:buNone/>
            </a:pPr>
            <a:r>
              <a:rPr lang="en-GB" sz="2000" dirty="0" smtClean="0">
                <a:sym typeface="Wingdings" pitchFamily="2" charset="2"/>
              </a:rPr>
              <a:t></a:t>
            </a:r>
            <a:r>
              <a:rPr lang="en-GB" sz="2000" dirty="0" smtClean="0"/>
              <a:t>Mechanical frame</a:t>
            </a:r>
          </a:p>
          <a:p>
            <a:pPr>
              <a:buNone/>
            </a:pPr>
            <a:r>
              <a:rPr lang="en-GB" sz="2000" dirty="0" smtClean="0">
                <a:sym typeface="Wingdings" pitchFamily="2" charset="2"/>
              </a:rPr>
              <a:t></a:t>
            </a:r>
            <a:r>
              <a:rPr lang="en-GB" sz="2000" dirty="0" smtClean="0"/>
              <a:t>Tungsten support</a:t>
            </a:r>
          </a:p>
          <a:p>
            <a:pPr>
              <a:buNone/>
            </a:pPr>
            <a:r>
              <a:rPr lang="en-GB" sz="2000" dirty="0" smtClean="0">
                <a:sym typeface="Wingdings" pitchFamily="2" charset="2"/>
              </a:rPr>
              <a:t></a:t>
            </a:r>
            <a:r>
              <a:rPr lang="en-GB" sz="2000" dirty="0" smtClean="0"/>
              <a:t>Si detector support</a:t>
            </a:r>
          </a:p>
          <a:p>
            <a:r>
              <a:rPr lang="en-GB" dirty="0" smtClean="0"/>
              <a:t>Tungsten procurement</a:t>
            </a:r>
          </a:p>
          <a:p>
            <a:r>
              <a:rPr lang="en-GB" dirty="0" smtClean="0"/>
              <a:t>Mechanical frame machining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27" name="Picture 3" descr="\\cern.ch\dfs\Users\f\fnuiry\Desktop\DSCN9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86000"/>
            <a:ext cx="4419600" cy="33147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590800" y="227647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smtClean="0"/>
              <a:t>Silicon sensor</a:t>
            </a:r>
            <a:endParaRPr lang="en-GB" i="1"/>
          </a:p>
        </p:txBody>
      </p:sp>
      <p:sp>
        <p:nvSpPr>
          <p:cNvPr id="15" name="TextBox 14"/>
          <p:cNvSpPr txBox="1"/>
          <p:nvPr/>
        </p:nvSpPr>
        <p:spPr>
          <a:xfrm>
            <a:off x="3733800" y="3038474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/>
              <a:t>Flexible part</a:t>
            </a:r>
            <a:endParaRPr lang="en-GB" sz="1600"/>
          </a:p>
        </p:txBody>
      </p:sp>
      <p:sp>
        <p:nvSpPr>
          <p:cNvPr id="16" name="TextBox 15"/>
          <p:cNvSpPr txBox="1"/>
          <p:nvPr/>
        </p:nvSpPr>
        <p:spPr>
          <a:xfrm>
            <a:off x="5410200" y="2657474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Connector for the read out</a:t>
            </a:r>
            <a:endParaRPr lang="en-GB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5715000" y="3190874"/>
            <a:ext cx="3048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33800" y="4410074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/>
              <a:t>Rigid part (PCB)</a:t>
            </a:r>
            <a:endParaRPr lang="en-GB" sz="160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0"/>
            <a:ext cx="8229600" cy="609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Next Step...C=0.5 mm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990600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most important for us:</a:t>
            </a:r>
          </a:p>
          <a:p>
            <a:r>
              <a:rPr lang="en-GB" dirty="0" smtClean="0"/>
              <a:t>Realising a flexible link between the sensor and the read out.</a:t>
            </a:r>
          </a:p>
          <a:p>
            <a:endParaRPr lang="en-GB" dirty="0" smtClean="0"/>
          </a:p>
          <a:p>
            <a:r>
              <a:rPr lang="en-GB" dirty="0" smtClean="0"/>
              <a:t>Something similar to this example:</a:t>
            </a:r>
            <a:endParaRPr lang="en-GB" sz="160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124200" y="4572000"/>
            <a:ext cx="2514600" cy="838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>
            <a:off x="3200400" y="4495800"/>
            <a:ext cx="2286000" cy="990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6019800" cy="56388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The C=2 solution is designed.</a:t>
            </a:r>
          </a:p>
          <a:p>
            <a:r>
              <a:rPr lang="en-GB" sz="2400" dirty="0" smtClean="0"/>
              <a:t>The C=1 solution is designed.</a:t>
            </a:r>
          </a:p>
          <a:p>
            <a:endParaRPr lang="en-GB" sz="2400" dirty="0" smtClean="0"/>
          </a:p>
          <a:p>
            <a:r>
              <a:rPr lang="en-GB" sz="2400" dirty="0" smtClean="0"/>
              <a:t>The black box around have to be designed.</a:t>
            </a:r>
          </a:p>
          <a:p>
            <a:pPr>
              <a:buNone/>
            </a:pPr>
            <a:r>
              <a:rPr lang="en-GB" sz="2400" dirty="0" smtClean="0"/>
              <a:t>(the concept is founded</a:t>
            </a:r>
            <a:r>
              <a:rPr lang="en-GB" sz="2400" dirty="0" smtClean="0">
                <a:sym typeface="Wingdings" pitchFamily="2" charset="2"/>
              </a:rPr>
              <a:t> Standard structure used for electronics racks)</a:t>
            </a:r>
            <a:endParaRPr lang="en-GB" sz="2400" dirty="0" smtClean="0"/>
          </a:p>
          <a:p>
            <a:r>
              <a:rPr lang="en-GB" sz="2400" dirty="0" smtClean="0"/>
              <a:t>We will soon determined the total price of this detector (W + frame) </a:t>
            </a:r>
          </a:p>
          <a:p>
            <a:pPr>
              <a:buNone/>
            </a:pPr>
            <a:r>
              <a:rPr lang="en-GB" sz="2400" dirty="0" smtClean="0"/>
              <a:t>[First Approx ~ 40 </a:t>
            </a:r>
            <a:r>
              <a:rPr lang="en-GB" sz="2400" dirty="0" err="1" smtClean="0"/>
              <a:t>KEuros</a:t>
            </a:r>
            <a:r>
              <a:rPr lang="en-GB" sz="2400" dirty="0" smtClean="0"/>
              <a:t>].</a:t>
            </a:r>
          </a:p>
          <a:p>
            <a:pPr>
              <a:buNone/>
            </a:pPr>
            <a:endParaRPr lang="en-GB" sz="2400" dirty="0" smtClean="0"/>
          </a:p>
          <a:p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3352"/>
          <a:stretch>
            <a:fillRect/>
          </a:stretch>
        </p:blipFill>
        <p:spPr bwMode="auto">
          <a:xfrm>
            <a:off x="5943600" y="838200"/>
            <a:ext cx="320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39762"/>
          </a:xfrm>
        </p:spPr>
        <p:txBody>
          <a:bodyPr>
            <a:noAutofit/>
          </a:bodyPr>
          <a:lstStyle/>
          <a:p>
            <a:r>
              <a:rPr lang="en-US" sz="2400" dirty="0" smtClean="0"/>
              <a:t>Appendix 1:</a:t>
            </a:r>
            <a:br>
              <a:rPr lang="en-US" sz="2400" dirty="0" smtClean="0"/>
            </a:br>
            <a:r>
              <a:rPr lang="en-US" sz="2400" dirty="0" smtClean="0"/>
              <a:t>Additional information about the frame</a:t>
            </a:r>
            <a:endParaRPr lang="en-US" sz="2400" dirty="0"/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182880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1" name="AutoShape 19"/>
          <p:cNvSpPr>
            <a:spLocks noChangeShapeType="1"/>
          </p:cNvSpPr>
          <p:nvPr/>
        </p:nvSpPr>
        <p:spPr bwMode="auto">
          <a:xfrm>
            <a:off x="2276475" y="5294630"/>
            <a:ext cx="3619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0" name="AutoShape 18"/>
          <p:cNvSpPr>
            <a:spLocks noChangeShapeType="1"/>
          </p:cNvSpPr>
          <p:nvPr/>
        </p:nvSpPr>
        <p:spPr bwMode="auto">
          <a:xfrm>
            <a:off x="2276475" y="45720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29" name="AutoShape 17"/>
          <p:cNvSpPr>
            <a:spLocks noChangeShapeType="1"/>
          </p:cNvSpPr>
          <p:nvPr/>
        </p:nvSpPr>
        <p:spPr bwMode="auto">
          <a:xfrm>
            <a:off x="2623185" y="208026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3" name="AutoShape 1"/>
          <p:cNvSpPr>
            <a:spLocks noChangeShapeType="1"/>
          </p:cNvSpPr>
          <p:nvPr/>
        </p:nvSpPr>
        <p:spPr bwMode="auto">
          <a:xfrm>
            <a:off x="2276475" y="211455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4" name="AutoShape 2"/>
          <p:cNvSpPr>
            <a:spLocks noChangeShapeType="1"/>
          </p:cNvSpPr>
          <p:nvPr/>
        </p:nvSpPr>
        <p:spPr bwMode="auto">
          <a:xfrm>
            <a:off x="1828800" y="213360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5" name="AutoShape 3"/>
          <p:cNvSpPr>
            <a:spLocks noChangeShapeType="1"/>
          </p:cNvSpPr>
          <p:nvPr/>
        </p:nvSpPr>
        <p:spPr bwMode="auto">
          <a:xfrm flipV="1">
            <a:off x="1828800" y="2114549"/>
            <a:ext cx="4476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533401" y="5181600"/>
            <a:ext cx="1143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Tungsten plate 125*145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2255520" y="5105400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C=2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1828800" y="2133600"/>
            <a:ext cx="4895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A=3.5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41" name="AutoShape 29"/>
          <p:cNvSpPr>
            <a:spLocks noChangeShapeType="1"/>
          </p:cNvSpPr>
          <p:nvPr/>
        </p:nvSpPr>
        <p:spPr bwMode="auto">
          <a:xfrm flipV="1">
            <a:off x="1219200" y="4800600"/>
            <a:ext cx="914399" cy="38099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AutoShape 18"/>
          <p:cNvSpPr>
            <a:spLocks noChangeShapeType="1"/>
          </p:cNvSpPr>
          <p:nvPr/>
        </p:nvSpPr>
        <p:spPr bwMode="auto">
          <a:xfrm>
            <a:off x="1828800" y="50292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" name="AutoShape 3"/>
          <p:cNvSpPr>
            <a:spLocks noChangeShapeType="1"/>
          </p:cNvSpPr>
          <p:nvPr/>
        </p:nvSpPr>
        <p:spPr bwMode="auto">
          <a:xfrm>
            <a:off x="18288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Text Box 11"/>
          <p:cNvSpPr txBox="1">
            <a:spLocks noChangeArrowheads="1"/>
          </p:cNvSpPr>
          <p:nvPr/>
        </p:nvSpPr>
        <p:spPr bwMode="auto">
          <a:xfrm>
            <a:off x="190500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81000" y="1143000"/>
            <a:ext cx="381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C=2mm</a:t>
            </a:r>
          </a:p>
          <a:p>
            <a:r>
              <a:rPr lang="en-GB" dirty="0" smtClean="0">
                <a:sym typeface="Wingdings" pitchFamily="2" charset="2"/>
              </a:rPr>
              <a:t> We work with an offset of 5.5mm </a:t>
            </a:r>
            <a:endParaRPr lang="en-GB" dirty="0"/>
          </a:p>
        </p:txBody>
      </p:sp>
      <p:sp>
        <p:nvSpPr>
          <p:cNvPr id="64" name="TextBox 63"/>
          <p:cNvSpPr txBox="1"/>
          <p:nvPr/>
        </p:nvSpPr>
        <p:spPr>
          <a:xfrm>
            <a:off x="4800600" y="1182469"/>
            <a:ext cx="381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C=1mm</a:t>
            </a:r>
          </a:p>
          <a:p>
            <a:r>
              <a:rPr lang="en-GB" dirty="0" smtClean="0">
                <a:sym typeface="Wingdings" pitchFamily="2" charset="2"/>
              </a:rPr>
              <a:t> We work with an offset of 4.5mm </a:t>
            </a:r>
            <a:endParaRPr lang="en-GB" dirty="0"/>
          </a:p>
        </p:txBody>
      </p:sp>
      <p:sp>
        <p:nvSpPr>
          <p:cNvPr id="65" name="Rectangle 22"/>
          <p:cNvSpPr>
            <a:spLocks noChangeArrowheads="1"/>
          </p:cNvSpPr>
          <p:nvPr/>
        </p:nvSpPr>
        <p:spPr bwMode="auto">
          <a:xfrm>
            <a:off x="6248400" y="22860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" name="AutoShape 19"/>
          <p:cNvSpPr>
            <a:spLocks noChangeShapeType="1"/>
          </p:cNvSpPr>
          <p:nvPr/>
        </p:nvSpPr>
        <p:spPr bwMode="auto">
          <a:xfrm>
            <a:off x="6696075" y="5218430"/>
            <a:ext cx="180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" name="AutoShape 18"/>
          <p:cNvSpPr>
            <a:spLocks noChangeShapeType="1"/>
          </p:cNvSpPr>
          <p:nvPr/>
        </p:nvSpPr>
        <p:spPr bwMode="auto">
          <a:xfrm>
            <a:off x="6696075" y="44958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" name="AutoShape 17"/>
          <p:cNvSpPr>
            <a:spLocks noChangeShapeType="1"/>
          </p:cNvSpPr>
          <p:nvPr/>
        </p:nvSpPr>
        <p:spPr bwMode="auto">
          <a:xfrm>
            <a:off x="6867525" y="200406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" name="AutoShape 1"/>
          <p:cNvSpPr>
            <a:spLocks noChangeShapeType="1"/>
          </p:cNvSpPr>
          <p:nvPr/>
        </p:nvSpPr>
        <p:spPr bwMode="auto">
          <a:xfrm>
            <a:off x="6696075" y="203835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AutoShape 2"/>
          <p:cNvSpPr>
            <a:spLocks noChangeShapeType="1"/>
          </p:cNvSpPr>
          <p:nvPr/>
        </p:nvSpPr>
        <p:spPr bwMode="auto">
          <a:xfrm>
            <a:off x="6248400" y="205740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AutoShape 3"/>
          <p:cNvSpPr>
            <a:spLocks noChangeShapeType="1"/>
          </p:cNvSpPr>
          <p:nvPr/>
        </p:nvSpPr>
        <p:spPr bwMode="auto">
          <a:xfrm flipV="1">
            <a:off x="6248400" y="2038349"/>
            <a:ext cx="4476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" name="Text Box 30"/>
          <p:cNvSpPr txBox="1">
            <a:spLocks noChangeArrowheads="1"/>
          </p:cNvSpPr>
          <p:nvPr/>
        </p:nvSpPr>
        <p:spPr bwMode="auto">
          <a:xfrm>
            <a:off x="4953001" y="5105400"/>
            <a:ext cx="1143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Tungsten plate 125*145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 Box 11"/>
          <p:cNvSpPr txBox="1">
            <a:spLocks noChangeArrowheads="1"/>
          </p:cNvSpPr>
          <p:nvPr/>
        </p:nvSpPr>
        <p:spPr bwMode="auto">
          <a:xfrm>
            <a:off x="6675120" y="5029200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C=1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 Box 26"/>
          <p:cNvSpPr txBox="1">
            <a:spLocks noChangeArrowheads="1"/>
          </p:cNvSpPr>
          <p:nvPr/>
        </p:nvSpPr>
        <p:spPr bwMode="auto">
          <a:xfrm>
            <a:off x="6248400" y="2057400"/>
            <a:ext cx="4895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A=3.5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AutoShape 29"/>
          <p:cNvSpPr>
            <a:spLocks noChangeShapeType="1"/>
          </p:cNvSpPr>
          <p:nvPr/>
        </p:nvSpPr>
        <p:spPr bwMode="auto">
          <a:xfrm flipV="1">
            <a:off x="5638800" y="4724400"/>
            <a:ext cx="914399" cy="38099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" name="AutoShape 18"/>
          <p:cNvSpPr>
            <a:spLocks noChangeShapeType="1"/>
          </p:cNvSpPr>
          <p:nvPr/>
        </p:nvSpPr>
        <p:spPr bwMode="auto">
          <a:xfrm>
            <a:off x="6248400" y="49530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AutoShape 3"/>
          <p:cNvSpPr>
            <a:spLocks noChangeShapeType="1"/>
          </p:cNvSpPr>
          <p:nvPr/>
        </p:nvSpPr>
        <p:spPr bwMode="auto">
          <a:xfrm>
            <a:off x="6248400" y="5562599"/>
            <a:ext cx="6096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" name="Text Box 11"/>
          <p:cNvSpPr txBox="1">
            <a:spLocks noChangeArrowheads="1"/>
          </p:cNvSpPr>
          <p:nvPr/>
        </p:nvSpPr>
        <p:spPr bwMode="auto">
          <a:xfrm>
            <a:off x="6324600" y="55626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rot="5400000">
            <a:off x="1600200" y="3657600"/>
            <a:ext cx="5486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AutoShape 29"/>
          <p:cNvSpPr>
            <a:spLocks noChangeShapeType="1"/>
          </p:cNvSpPr>
          <p:nvPr/>
        </p:nvSpPr>
        <p:spPr bwMode="auto">
          <a:xfrm flipH="1">
            <a:off x="6781801" y="2666999"/>
            <a:ext cx="380999" cy="53339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" name="AutoShape 29"/>
          <p:cNvSpPr>
            <a:spLocks noChangeShapeType="1"/>
          </p:cNvSpPr>
          <p:nvPr/>
        </p:nvSpPr>
        <p:spPr bwMode="auto">
          <a:xfrm flipH="1">
            <a:off x="2514600" y="2743200"/>
            <a:ext cx="380999" cy="53339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" name="Text Box 30"/>
          <p:cNvSpPr txBox="1">
            <a:spLocks noChangeArrowheads="1"/>
          </p:cNvSpPr>
          <p:nvPr/>
        </p:nvSpPr>
        <p:spPr bwMode="auto">
          <a:xfrm>
            <a:off x="7162800" y="2514600"/>
            <a:ext cx="152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Distance</a:t>
            </a:r>
            <a:r>
              <a:rPr lang="en-US" sz="1100" smtClean="0">
                <a:latin typeface="Arial" pitchFamily="34" charset="0"/>
                <a:ea typeface="Calibri" pitchFamily="34" charset="0"/>
                <a:cs typeface="Arial" pitchFamily="34" charset="0"/>
              </a:rPr>
              <a:t> before next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tungsten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 Box 30"/>
          <p:cNvSpPr txBox="1">
            <a:spLocks noChangeArrowheads="1"/>
          </p:cNvSpPr>
          <p:nvPr/>
        </p:nvSpPr>
        <p:spPr bwMode="auto">
          <a:xfrm>
            <a:off x="2743200" y="2438400"/>
            <a:ext cx="152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Distance</a:t>
            </a:r>
            <a:r>
              <a:rPr lang="en-US" sz="1100" smtClean="0">
                <a:latin typeface="Arial" pitchFamily="34" charset="0"/>
                <a:ea typeface="Calibri" pitchFamily="34" charset="0"/>
                <a:cs typeface="Arial" pitchFamily="34" charset="0"/>
              </a:rPr>
              <a:t> before next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tungsten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Right Arrow 84"/>
          <p:cNvSpPr/>
          <p:nvPr/>
        </p:nvSpPr>
        <p:spPr>
          <a:xfrm>
            <a:off x="152400" y="3429000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Text Box 30"/>
          <p:cNvSpPr txBox="1">
            <a:spLocks noChangeArrowheads="1"/>
          </p:cNvSpPr>
          <p:nvPr/>
        </p:nvSpPr>
        <p:spPr bwMode="auto">
          <a:xfrm>
            <a:off x="228600" y="3124200"/>
            <a:ext cx="1143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BEAM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Date Placeholder 4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2545080" y="1981200"/>
            <a:ext cx="38100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29" name="AutoShape 17"/>
          <p:cNvSpPr>
            <a:spLocks noChangeShapeType="1"/>
          </p:cNvSpPr>
          <p:nvPr/>
        </p:nvSpPr>
        <p:spPr bwMode="auto">
          <a:xfrm>
            <a:off x="1784985" y="208026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3" name="AutoShape 1"/>
          <p:cNvSpPr>
            <a:spLocks noChangeShapeType="1"/>
          </p:cNvSpPr>
          <p:nvPr/>
        </p:nvSpPr>
        <p:spPr bwMode="auto">
          <a:xfrm>
            <a:off x="2228850" y="213741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4" name="AutoShape 2"/>
          <p:cNvSpPr>
            <a:spLocks noChangeShapeType="1"/>
          </p:cNvSpPr>
          <p:nvPr/>
        </p:nvSpPr>
        <p:spPr bwMode="auto">
          <a:xfrm>
            <a:off x="1781175" y="215646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5" name="AutoShape 3"/>
          <p:cNvSpPr>
            <a:spLocks noChangeShapeType="1"/>
          </p:cNvSpPr>
          <p:nvPr/>
        </p:nvSpPr>
        <p:spPr bwMode="auto">
          <a:xfrm flipV="1">
            <a:off x="1781175" y="2137409"/>
            <a:ext cx="4476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457200" y="5029200"/>
            <a:ext cx="1143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Tungsten plate 125*145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1781175" y="2156460"/>
            <a:ext cx="4895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A=3.5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41" name="AutoShape 29"/>
          <p:cNvSpPr>
            <a:spLocks noChangeShapeType="1"/>
          </p:cNvSpPr>
          <p:nvPr/>
        </p:nvSpPr>
        <p:spPr bwMode="auto">
          <a:xfrm flipV="1">
            <a:off x="914400" y="4648200"/>
            <a:ext cx="914399" cy="38099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2438400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828800" y="914400"/>
            <a:ext cx="15240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828800" y="1752600"/>
            <a:ext cx="1524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468880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sp>
        <p:nvSpPr>
          <p:cNvPr id="51" name="Rectangle 22"/>
          <p:cNvSpPr>
            <a:spLocks noChangeArrowheads="1"/>
          </p:cNvSpPr>
          <p:nvPr/>
        </p:nvSpPr>
        <p:spPr bwMode="auto">
          <a:xfrm>
            <a:off x="411480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3" name="TextBox 62"/>
          <p:cNvSpPr txBox="1"/>
          <p:nvPr/>
        </p:nvSpPr>
        <p:spPr>
          <a:xfrm>
            <a:off x="228600" y="5334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ym typeface="Wingdings" pitchFamily="2" charset="2"/>
              </a:rPr>
              <a:t> We work with an offset of 5.5mm </a:t>
            </a:r>
            <a:endParaRPr lang="en-GB"/>
          </a:p>
        </p:txBody>
      </p:sp>
      <p:sp>
        <p:nvSpPr>
          <p:cNvPr id="46" name="AutoShape 3"/>
          <p:cNvSpPr>
            <a:spLocks noChangeShapeType="1"/>
          </p:cNvSpPr>
          <p:nvPr/>
        </p:nvSpPr>
        <p:spPr bwMode="auto">
          <a:xfrm>
            <a:off x="17754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18516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AutoShape 17"/>
          <p:cNvSpPr>
            <a:spLocks noChangeShapeType="1"/>
          </p:cNvSpPr>
          <p:nvPr/>
        </p:nvSpPr>
        <p:spPr bwMode="auto">
          <a:xfrm>
            <a:off x="25450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" name="AutoShape 3"/>
          <p:cNvSpPr>
            <a:spLocks noChangeShapeType="1"/>
          </p:cNvSpPr>
          <p:nvPr/>
        </p:nvSpPr>
        <p:spPr bwMode="auto">
          <a:xfrm>
            <a:off x="2567940" y="564389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Text Box 11"/>
          <p:cNvSpPr txBox="1">
            <a:spLocks noChangeArrowheads="1"/>
          </p:cNvSpPr>
          <p:nvPr/>
        </p:nvSpPr>
        <p:spPr bwMode="auto">
          <a:xfrm>
            <a:off x="2644140" y="564389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AutoShape 17"/>
          <p:cNvSpPr>
            <a:spLocks noChangeShapeType="1"/>
          </p:cNvSpPr>
          <p:nvPr/>
        </p:nvSpPr>
        <p:spPr bwMode="auto">
          <a:xfrm>
            <a:off x="333756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AutoShape 3"/>
          <p:cNvSpPr>
            <a:spLocks noChangeShapeType="1"/>
          </p:cNvSpPr>
          <p:nvPr/>
        </p:nvSpPr>
        <p:spPr bwMode="auto">
          <a:xfrm>
            <a:off x="33451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" name="Text Box 11"/>
          <p:cNvSpPr txBox="1">
            <a:spLocks noChangeArrowheads="1"/>
          </p:cNvSpPr>
          <p:nvPr/>
        </p:nvSpPr>
        <p:spPr bwMode="auto">
          <a:xfrm>
            <a:off x="34213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AutoShape 17"/>
          <p:cNvSpPr>
            <a:spLocks noChangeShapeType="1"/>
          </p:cNvSpPr>
          <p:nvPr/>
        </p:nvSpPr>
        <p:spPr bwMode="auto">
          <a:xfrm>
            <a:off x="41148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" name="AutoShape 3"/>
          <p:cNvSpPr>
            <a:spLocks noChangeShapeType="1"/>
          </p:cNvSpPr>
          <p:nvPr/>
        </p:nvSpPr>
        <p:spPr bwMode="auto">
          <a:xfrm>
            <a:off x="41071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" name="Text Box 11"/>
          <p:cNvSpPr txBox="1">
            <a:spLocks noChangeArrowheads="1"/>
          </p:cNvSpPr>
          <p:nvPr/>
        </p:nvSpPr>
        <p:spPr bwMode="auto">
          <a:xfrm>
            <a:off x="41833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AutoShape 17"/>
          <p:cNvSpPr>
            <a:spLocks noChangeShapeType="1"/>
          </p:cNvSpPr>
          <p:nvPr/>
        </p:nvSpPr>
        <p:spPr bwMode="auto">
          <a:xfrm>
            <a:off x="48768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" name="AutoShape 17"/>
          <p:cNvSpPr>
            <a:spLocks noChangeShapeType="1"/>
          </p:cNvSpPr>
          <p:nvPr/>
        </p:nvSpPr>
        <p:spPr bwMode="auto">
          <a:xfrm>
            <a:off x="48768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" name="AutoShape 3"/>
          <p:cNvSpPr>
            <a:spLocks noChangeShapeType="1"/>
          </p:cNvSpPr>
          <p:nvPr/>
        </p:nvSpPr>
        <p:spPr bwMode="auto">
          <a:xfrm>
            <a:off x="4884420" y="563371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" name="Text Box 11"/>
          <p:cNvSpPr txBox="1">
            <a:spLocks noChangeArrowheads="1"/>
          </p:cNvSpPr>
          <p:nvPr/>
        </p:nvSpPr>
        <p:spPr bwMode="auto">
          <a:xfrm>
            <a:off x="49606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AutoShape 17"/>
          <p:cNvSpPr>
            <a:spLocks noChangeShapeType="1"/>
          </p:cNvSpPr>
          <p:nvPr/>
        </p:nvSpPr>
        <p:spPr bwMode="auto">
          <a:xfrm>
            <a:off x="565404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57226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AutoShape 17"/>
          <p:cNvSpPr>
            <a:spLocks noChangeShapeType="1"/>
          </p:cNvSpPr>
          <p:nvPr/>
        </p:nvSpPr>
        <p:spPr bwMode="auto">
          <a:xfrm>
            <a:off x="641604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" name="AutoShape 3"/>
          <p:cNvSpPr>
            <a:spLocks noChangeShapeType="1"/>
          </p:cNvSpPr>
          <p:nvPr/>
        </p:nvSpPr>
        <p:spPr bwMode="auto">
          <a:xfrm>
            <a:off x="56388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2545080" y="2667000"/>
            <a:ext cx="381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468880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90" name="Text Box 30"/>
          <p:cNvSpPr txBox="1">
            <a:spLocks noChangeArrowheads="1"/>
          </p:cNvSpPr>
          <p:nvPr/>
        </p:nvSpPr>
        <p:spPr bwMode="auto">
          <a:xfrm>
            <a:off x="1828800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AutoShape 17"/>
          <p:cNvSpPr>
            <a:spLocks noChangeShapeType="1"/>
          </p:cNvSpPr>
          <p:nvPr/>
        </p:nvSpPr>
        <p:spPr bwMode="auto">
          <a:xfrm>
            <a:off x="641604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AutoShape 3"/>
          <p:cNvSpPr>
            <a:spLocks noChangeShapeType="1"/>
          </p:cNvSpPr>
          <p:nvPr/>
        </p:nvSpPr>
        <p:spPr bwMode="auto">
          <a:xfrm>
            <a:off x="64236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Text Box 11"/>
          <p:cNvSpPr txBox="1">
            <a:spLocks noChangeArrowheads="1"/>
          </p:cNvSpPr>
          <p:nvPr/>
        </p:nvSpPr>
        <p:spPr bwMode="auto">
          <a:xfrm>
            <a:off x="64998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AutoShape 17"/>
          <p:cNvSpPr>
            <a:spLocks noChangeShapeType="1"/>
          </p:cNvSpPr>
          <p:nvPr/>
        </p:nvSpPr>
        <p:spPr bwMode="auto">
          <a:xfrm>
            <a:off x="71932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5" name="Multiply 94"/>
          <p:cNvSpPr/>
          <p:nvPr/>
        </p:nvSpPr>
        <p:spPr>
          <a:xfrm>
            <a:off x="19050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ultiply 95"/>
          <p:cNvSpPr/>
          <p:nvPr/>
        </p:nvSpPr>
        <p:spPr>
          <a:xfrm>
            <a:off x="34290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ultiply 96"/>
          <p:cNvSpPr/>
          <p:nvPr/>
        </p:nvSpPr>
        <p:spPr>
          <a:xfrm>
            <a:off x="50292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ultiply 97"/>
          <p:cNvSpPr/>
          <p:nvPr/>
        </p:nvSpPr>
        <p:spPr>
          <a:xfrm>
            <a:off x="65532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20"/>
          <p:cNvSpPr>
            <a:spLocks noChangeArrowheads="1"/>
          </p:cNvSpPr>
          <p:nvPr/>
        </p:nvSpPr>
        <p:spPr bwMode="auto">
          <a:xfrm>
            <a:off x="5659755" y="2057400"/>
            <a:ext cx="381000" cy="30384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" name="Text Box 27"/>
          <p:cNvSpPr txBox="1">
            <a:spLocks noChangeArrowheads="1"/>
          </p:cNvSpPr>
          <p:nvPr/>
        </p:nvSpPr>
        <p:spPr bwMode="auto">
          <a:xfrm>
            <a:off x="5553075" y="36576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943475" y="990600"/>
            <a:ext cx="15240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4943475" y="1828800"/>
            <a:ext cx="1524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5583555" y="1600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5659755" y="2743200"/>
            <a:ext cx="381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5583555" y="24384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99" name="Text Box 30"/>
          <p:cNvSpPr txBox="1">
            <a:spLocks noChangeArrowheads="1"/>
          </p:cNvSpPr>
          <p:nvPr/>
        </p:nvSpPr>
        <p:spPr bwMode="auto">
          <a:xfrm>
            <a:off x="4943475" y="10668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AutoShape 17"/>
          <p:cNvSpPr>
            <a:spLocks noChangeShapeType="1"/>
          </p:cNvSpPr>
          <p:nvPr/>
        </p:nvSpPr>
        <p:spPr bwMode="auto">
          <a:xfrm>
            <a:off x="7193280" y="20574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0" name="Text Box 11"/>
          <p:cNvSpPr txBox="1">
            <a:spLocks noChangeArrowheads="1"/>
          </p:cNvSpPr>
          <p:nvPr/>
        </p:nvSpPr>
        <p:spPr bwMode="auto">
          <a:xfrm>
            <a:off x="731520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AutoShape 17"/>
          <p:cNvSpPr>
            <a:spLocks noChangeShapeType="1"/>
          </p:cNvSpPr>
          <p:nvPr/>
        </p:nvSpPr>
        <p:spPr bwMode="auto">
          <a:xfrm>
            <a:off x="7955280" y="20574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2" name="AutoShape 3"/>
          <p:cNvSpPr>
            <a:spLocks noChangeShapeType="1"/>
          </p:cNvSpPr>
          <p:nvPr/>
        </p:nvSpPr>
        <p:spPr bwMode="auto">
          <a:xfrm>
            <a:off x="71628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3" name="Rectangle 22"/>
          <p:cNvSpPr>
            <a:spLocks noChangeArrowheads="1"/>
          </p:cNvSpPr>
          <p:nvPr/>
        </p:nvSpPr>
        <p:spPr bwMode="auto">
          <a:xfrm>
            <a:off x="487680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4" name="Rectangle 22"/>
          <p:cNvSpPr>
            <a:spLocks noChangeArrowheads="1"/>
          </p:cNvSpPr>
          <p:nvPr/>
        </p:nvSpPr>
        <p:spPr bwMode="auto">
          <a:xfrm>
            <a:off x="640080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5" name="Rectangle 22"/>
          <p:cNvSpPr>
            <a:spLocks noChangeArrowheads="1"/>
          </p:cNvSpPr>
          <p:nvPr/>
        </p:nvSpPr>
        <p:spPr bwMode="auto">
          <a:xfrm>
            <a:off x="333756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6" name="Rectangle 22"/>
          <p:cNvSpPr>
            <a:spLocks noChangeArrowheads="1"/>
          </p:cNvSpPr>
          <p:nvPr/>
        </p:nvSpPr>
        <p:spPr bwMode="auto">
          <a:xfrm>
            <a:off x="1784985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7" name="TextBox 116"/>
          <p:cNvSpPr txBox="1"/>
          <p:nvPr/>
        </p:nvSpPr>
        <p:spPr>
          <a:xfrm>
            <a:off x="1783080" y="61722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18" name="TextBox 117"/>
          <p:cNvSpPr txBox="1"/>
          <p:nvPr/>
        </p:nvSpPr>
        <p:spPr>
          <a:xfrm>
            <a:off x="3352800" y="61722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19" name="TextBox 118"/>
          <p:cNvSpPr txBox="1"/>
          <p:nvPr/>
        </p:nvSpPr>
        <p:spPr>
          <a:xfrm>
            <a:off x="5029200" y="61722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20" name="TextBox 119"/>
          <p:cNvSpPr txBox="1"/>
          <p:nvPr/>
        </p:nvSpPr>
        <p:spPr>
          <a:xfrm>
            <a:off x="6477000" y="61722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21" name="AutoShape 19"/>
          <p:cNvSpPr>
            <a:spLocks noChangeShapeType="1"/>
          </p:cNvSpPr>
          <p:nvPr/>
        </p:nvSpPr>
        <p:spPr bwMode="auto">
          <a:xfrm>
            <a:off x="2230755" y="5370830"/>
            <a:ext cx="3619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2" name="AutoShape 18"/>
          <p:cNvSpPr>
            <a:spLocks noChangeShapeType="1"/>
          </p:cNvSpPr>
          <p:nvPr/>
        </p:nvSpPr>
        <p:spPr bwMode="auto">
          <a:xfrm>
            <a:off x="2230755" y="46482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3" name="Text Box 11"/>
          <p:cNvSpPr txBox="1">
            <a:spLocks noChangeArrowheads="1"/>
          </p:cNvSpPr>
          <p:nvPr/>
        </p:nvSpPr>
        <p:spPr bwMode="auto">
          <a:xfrm>
            <a:off x="2209800" y="5181600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C=2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Text Box 30"/>
          <p:cNvSpPr txBox="1">
            <a:spLocks noChangeArrowheads="1"/>
          </p:cNvSpPr>
          <p:nvPr/>
        </p:nvSpPr>
        <p:spPr bwMode="auto">
          <a:xfrm>
            <a:off x="5095875" y="12192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Rectangle 20"/>
          <p:cNvSpPr>
            <a:spLocks noChangeArrowheads="1"/>
          </p:cNvSpPr>
          <p:nvPr/>
        </p:nvSpPr>
        <p:spPr bwMode="auto">
          <a:xfrm>
            <a:off x="7193280" y="2065020"/>
            <a:ext cx="381000" cy="30384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" name="Text Box 27"/>
          <p:cNvSpPr txBox="1">
            <a:spLocks noChangeArrowheads="1"/>
          </p:cNvSpPr>
          <p:nvPr/>
        </p:nvSpPr>
        <p:spPr bwMode="auto">
          <a:xfrm>
            <a:off x="7086600" y="366522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6499860" y="998220"/>
            <a:ext cx="15240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5" name="Straight Arrow Connector 134"/>
          <p:cNvCxnSpPr/>
          <p:nvPr/>
        </p:nvCxnSpPr>
        <p:spPr>
          <a:xfrm>
            <a:off x="6477000" y="1836420"/>
            <a:ext cx="1524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7117080" y="160782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137" name="Straight Arrow Connector 136"/>
          <p:cNvCxnSpPr/>
          <p:nvPr/>
        </p:nvCxnSpPr>
        <p:spPr>
          <a:xfrm>
            <a:off x="7193280" y="2750820"/>
            <a:ext cx="381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>
          <a:xfrm>
            <a:off x="7117080" y="244602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139" name="Text Box 30"/>
          <p:cNvSpPr txBox="1">
            <a:spLocks noChangeArrowheads="1"/>
          </p:cNvSpPr>
          <p:nvPr/>
        </p:nvSpPr>
        <p:spPr bwMode="auto">
          <a:xfrm>
            <a:off x="6477000" y="107442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Rectangle 22"/>
          <p:cNvSpPr>
            <a:spLocks noChangeArrowheads="1"/>
          </p:cNvSpPr>
          <p:nvPr/>
        </p:nvSpPr>
        <p:spPr bwMode="auto">
          <a:xfrm>
            <a:off x="795528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1" name="Right Arrow 140"/>
          <p:cNvSpPr/>
          <p:nvPr/>
        </p:nvSpPr>
        <p:spPr>
          <a:xfrm>
            <a:off x="152400" y="3429000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Text Box 30"/>
          <p:cNvSpPr txBox="1">
            <a:spLocks noChangeArrowheads="1"/>
          </p:cNvSpPr>
          <p:nvPr/>
        </p:nvSpPr>
        <p:spPr bwMode="auto">
          <a:xfrm>
            <a:off x="228600" y="3124200"/>
            <a:ext cx="1143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BEAM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Slide Number Placeholder 9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57200" y="3048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we can do with C=2mm: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Title 1"/>
          <p:cNvSpPr txBox="1">
            <a:spLocks/>
          </p:cNvSpPr>
          <p:nvPr/>
        </p:nvSpPr>
        <p:spPr>
          <a:xfrm>
            <a:off x="457200" y="0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Appendix 2: Additional information about the frame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" name="Date Placeholder 10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106" name="Footer Placeholder 10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GB" dirty="0" smtClean="0"/>
              <a:t>PH-DT collaboration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77000" y="6492875"/>
            <a:ext cx="2133600" cy="365125"/>
          </a:xfrm>
        </p:spPr>
        <p:txBody>
          <a:bodyPr/>
          <a:lstStyle/>
          <a:p>
            <a:fld id="{896C1BD9-3FC9-4E12-AEFD-7A76A920D59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4800" y="29718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Eric David</a:t>
            </a:r>
          </a:p>
          <a:p>
            <a:pPr algn="ctr"/>
            <a:r>
              <a:rPr lang="en-GB" sz="2800" dirty="0" smtClean="0"/>
              <a:t>Designer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2971800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Christophe Bault</a:t>
            </a:r>
          </a:p>
          <a:p>
            <a:pPr algn="ctr"/>
            <a:r>
              <a:rPr lang="en-GB" sz="2800" dirty="0" smtClean="0"/>
              <a:t>Designer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274320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Francois-Xavier Nuiry</a:t>
            </a:r>
          </a:p>
          <a:p>
            <a:pPr algn="ctr"/>
            <a:r>
              <a:rPr lang="en-GB" sz="2400" dirty="0" smtClean="0"/>
              <a:t>Engineering support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81000" y="2438400"/>
            <a:ext cx="3886200" cy="220980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9" name="AutoShape 5" descr="data:image/jpg;base64,/9j/4AAQSkZJRgABAQAAAQABAAD/2wBDAAkGBwgHBgkIBwgKCgkLDRYPDQwMDRsUFRAWIB0iIiAdHx8kKDQsJCYxJx8fLT0tMTU3Ojo6Iys/RD84QzQ5Ojf/2wBDAQoKCg0MDRoPDxo3JR8lNzc3Nzc3Nzc3Nzc3Nzc3Nzc3Nzc3Nzc3Nzc3Nzc3Nzc3Nzc3Nzc3Nzc3Nzc3Nzc3Nzf/wAARCACdAHwDASIAAhEBAxEB/8QAGwAAAQUBAQAAAAAAAAAAAAAAAgEDBAUGAAf/xAA0EAABAwMCBQIEBgICAwAAAAABAgMRAAQhEjEFIkFRYQaBEzJxsRQjUpGhwXLwJNEzQ6L/xAAZAQADAQEBAAAAAAAAAAAAAAAAAQMCBAX/xAAgEQACAgIDAQEBAQAAAAAAAAAAAQIRAyESIjFRQTIT/9oADAMBAAIRAxEAPwDOZmutgUmdjkUQGfautDzcwwB1rzs3qO7GPqlQHkxQqEfSc05p05SZE48UmmBzHvUWiwEyqdgM0mwURvNGRqwAYrgiIzEmigsDSUuz0ImKNKQeXqOtGU5SR2iuKczI80UFjUFMd+tGRJTPU0IcbnnKcGMmnNKQZSZBOBRQWAUwfrvQhMKxgTTxSTGqBTaokhOKaQNjQGlwqOZSfuKVIGqaMJ5x/iR9qJCc+KJLY4vQy2SWh0g9KUJnoK5gQgz+rtR4PQ03syAE0do3MyMxRRE/Siscr9qtlW0RxP0JaCiSO+1N6SdMnepZTqOaRTYA22NSorY1ojV/FMX1wm0GtWewp68uE2zOqASRgVh+JcQdvXlQslIEjMTVIY3IxPJxQ9xDj14pWhp34YBzpAqrXdXDplx9w9fnim1pnYyR5oktgIKlCZMD611RhFeI5JTk/wBOcdUpIJUr3NTeH8WurJWpCiUx8qsg1CUANMye9cG9eWzA6zTcU9CUpI0vD/UqX16L0IZzIWDj6GtAhbbxUptaFp6FJmvNyknSjTBFaf0a6gJfYVAdJB33EVCeJJWi+PK26ZpFI5x9D/VElAmjKSog9RIo0Imo0dEXohNpJBkAcxpxIIGBPtQtg6iIkyfvUj4K5OlJiegmihNiFHih4ejU4rEwk1MU0dgDTXCEFbrg6hB29qvlXZEMT0x8N7QK5SOXrmpaWTJ84ilU3y94rPEpyMl6jMNrEkaW/wBiax9uyu4UhppILilSCTsAK2vqpoC3uFR/6pEeKz/pZpKr11W+lMJnzVoqokJ9pUTbL0sHbQF+Q8SSCDsOlOt+kXVyla4HeN61tqiQKs2WSQcUuTLf5RMKn0glISoqJjfFVHEfT71qSttKtIHvXrC7aEyRUC7tEKRzJBBFHJg8Sa0eNXCFSAArO5I3NSODv/g+IsXBUQgKAVAkwcVtOL8It1tkJQBzZjBrFusBF4lhTkIU4AVRlOYmtJqSISi4M9KLatWB1j+KdQ1jbYZNEEFQETv/AEakoagRtO/WouOy8ZaKYphWCSdY+kf7FSglRyZJ70Cmyi5KBMz0PgVNWkJOlJIA25jkUlEbZIU1A2/aoHABNy6IJhCvvVmskKAMTGxqt9PLi8uMD/xqFXyrvEhi/llz8LmEjeM0i2pKgBFOJ1EgiIBEU4pJJPaKKNGM9RtLu2X2rcFSy2UgDvWc9Ltabl5UwkQI81tLtkM3akK+RzbO2ZrOcCtUKReBCiAp9aQT0AMUP4NLdmqsFJwCoDwTV9bJSpGFA+9YJ+3AaWG7dBU2kcxnUoz47VZ8L+PYoacWFJCwCoa50ydiKVJbKKTujYkaxBjFV14kgR08Uxf3y2kBLSiVqBiBms3c8R4i3eG3cfcEjVGgKgRPftRpjcuI7xNcAzWJ4RbDifHWW1RoKypWrMgSa1DheeUdTiXWimQ4BE1X+jLBxV25cGUhC9KFe+aI6slNcmjYp5VJJkDWNvINTQ2QAZiMke1KtGhhSkCOYf3/ANU4UgjVscyPY0NCj4UlxKbt0HIKp/ii0qVzJ2OckU3dXOu+d0cqgqCd5wBmpKG1KSDzKHQ7VmtmrJi4WTO8Cq306E/jHwf0q+9P/FBBFQuBri5dPhVayvvExiXVmibc06D2E0a3iFbYiq4OwqAYAxSuPHUYMRScjVEfjPyNuY+aDVPZtIbuXUsiEFzXHkwT/JNW96rXZL7x/NU3DFa7lcdgad2hrUi/atS4QQnNM3iCl5LZHMSDH/dWNu+G2x3NV146ReB1pOruFUqsvaOfn8WgbKiE+e9HdWmrmUDOmJ8dqZefVd3bay2G2wRGauCtC2tMJMUtoOrMzfIRb2+hvaKl+nLQ2vD7dtUa0pg/5TJ+9N3ls5eXjFkxAW86lCfEnf2GavL9lNlfKthkNoQme/KmtJdbIZJLlSBWSlIhUJK+YfQGKF1aSuEkbn7UrkFhU/qqsuVONOpUnKNX9UN7MwQxdw1f3A04UoH9wDU1twIQmIEicmq3iLijfOFSSFcu/aBFC89ctrhDQWM50g9YqUXtsq1pEkL81G4Ofz19DCqZZu0LUBqg9jXcNWEuOKmBpPWnlfaJjF4y1K8kzmkW71JgU00krG4FMXZKRvtSal8NKUfpIfuWWbeXVgJJjNUNncC3viZ5DIE9ulQb/iqHrptgfIkwpROAasHWUJukLBGhaSlQnv1/iqY02rMZJK6Ro9fxWUBCgk96jhVwh0gLbIBxrH3qvYdes1pQ7K2ScK61dsss3LYXMgjOd61s3CS/SG4u5WsDS0Accs4qbbrU2FfEIkDp1rnGWWEEzECcnYVR3V+6uWrdBA2K1UBKSvRp/Sf4VzjTt7dvNNt2jfKpxYSAtUjr4BHvTvqVzT6jugNoQf8A4FZfgHDrDibxsuIvFNvdn4Ti9QSZPy56EqA96vvUjabTjzrDchDTbSEyZwEADetTdYzmjvKJ8UFKpGMe1MOGeUmR3pr4sJg9VR/BpouZqEmdGOJXXQR+JeWhMHE5yaft/wAxvVy79ZqI+qXnOx7U4wtQbhIMTXPy2zo46KttQDiZMU8zcspAHxUb/qAqO7YN5Fy8pxyDAbkJSf7rOrT9q7Xibps4FlStG+TxixtLfU7cIJ7AyTWf4j6lU8VJYaCQZ5ic1nAB0zS7dK3x+mOQpVKie5k1bcJ4qLRei4CnGTiQZKfpVRBOwo0wDnbatLXhl7N7w50OKLayhdusw04kylQ6VYK4c8yfyXXEeNxXn1lfO2bhWwrB+ZJyD/vetfwb1S04hTd3KSBKep+nmlKL9RbHOPkie5YvuD851ZHYJqsuXmEa0NhKWkjncWcUPFPVjam3GWEapBG9ZS8vHboguGEjZI2FEY/rFkkvIkm/4mtxwJtllDLSwpvTg6hsr26VdN+rhxB5LnFVKD+hKVvaRCykBMmNiYzWPWdWMxXRO1ElyVGIvi7PRw8hxKFtrC0kiCk+DQqUQrcA9K88Q440fy3Fo/xURUtriN6mP+S5Ce5n71B4W2XjnSVGtAC3Vk52nNOoWkAgjriqrgdzcXSXC4grzAKRFWkOCZSB4iuaWDIn4dCzQa9K9wLD4SowDPSsw+PzXIMgE5ra8QCQ8hcASCD/AL7VilnWsnGTNetP+UeWvRqMTXaetEc+M9q44G1TNCBOaICMUNEDkbD60AcBB80WOu1CTG8UJzHigApgYoJJnIpT3EUpxQAOIECkIolbUnikMTHtRoEzjrvQgTRowCaYGt9NPNt2KEhJLh1GR9d6tVOp1HkKvNUnp46bfVA/0mrlJIHNgnO1W4xSJ2yPxxBNmt1CYCUnV4xWHx0NekuNJfZdtXcodbKQod684WhTTq2lkakKKVeSDFTkaQOZxXQAMZpT4NJnuPesjEI70sSBXfSl360AIe1dEjMUvmB7UgwPloA6B2xXdJBpYP1rjMb0AE2hKhBVCpGkaZmieti0TK0zG2x/Y03lMKG4iDR3D7twoLeVqUBG0UwGRG2KcSITtQgGJpUq6CKSA2PpthJ4alyckmPJk05dP/DfUiZI3io/ph1SuHBAxpWc/U7/AM1ZKtULWo6ZzvVbRlJlaOIONOJk5mcdfFZJ1341w86MBxxS8+TNWty+v4bjiTCkJMEd6pm947UsnoRHQB7eaLTk/WgGceaVRisGhVCDBNCcTFCcDeuMpEzNAB4G+PpSAiSc0h3APWuTnNIBc9BXQMEk4pOv0pZg0AKRjea4pmkCjMfWiApgCRH90nykZ/ajkwRjam3D1oA2np1tNvwNK3Tl1WoeBMx+0VPF42EpGkHG8Gqm1eLvBbVJAAQ2I/cVIQeQSJxVsUFWzEpfD//Z"/>
          <p:cNvSpPr>
            <a:spLocks noChangeAspect="1" noChangeArrowheads="1"/>
          </p:cNvSpPr>
          <p:nvPr/>
        </p:nvSpPr>
        <p:spPr bwMode="auto">
          <a:xfrm>
            <a:off x="63500" y="-717550"/>
            <a:ext cx="1162050" cy="14763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1" name="AutoShape 7" descr="data:image/jpg;base64,/9j/4AAQSkZJRgABAQAAAQABAAD/2wBDAAkGBwgHBgkIBwgKCgkLDRYPDQwMDRsUFRAWIB0iIiAdHx8kKDQsJCYxJx8fLT0tMTU3Ojo6Iys/RD84QzQ5Ojf/2wBDAQoKCg0MDRoPDxo3JR8lNzc3Nzc3Nzc3Nzc3Nzc3Nzc3Nzc3Nzc3Nzc3Nzc3Nzc3Nzc3Nzc3Nzc3Nzc3Nzc3Nzf/wAARCACdAHwDASIAAhEBAxEB/8QAGwAAAQUBAQAAAAAAAAAAAAAAAgEDBAUGAAf/xAA0EAABAwMCBQIEBgICAwAAAAABAgMRAAQhEjEFIkFRYQaBEzJxsRQjUpGhwXLwJNEzQ6L/xAAZAQADAQEBAAAAAAAAAAAAAAAAAQMCBAX/xAAgEQACAgIDAQEBAQAAAAAAAAAAAQIRAyESIjFRQTIT/9oADAMBAAIRAxEAPwDOZmutgUmdjkUQGfautDzcwwB1rzs3qO7GPqlQHkxQqEfSc05p05SZE48UmmBzHvUWiwEyqdgM0mwURvNGRqwAYrgiIzEmigsDSUuz0ImKNKQeXqOtGU5SR2iuKczI80UFjUFMd+tGRJTPU0IcbnnKcGMmnNKQZSZBOBRQWAUwfrvQhMKxgTTxSTGqBTaokhOKaQNjQGlwqOZSfuKVIGqaMJ5x/iR9qJCc+KJLY4vQy2SWh0g9KUJnoK5gQgz+rtR4PQ03syAE0do3MyMxRRE/Siscr9qtlW0RxP0JaCiSO+1N6SdMnepZTqOaRTYA22NSorY1ojV/FMX1wm0GtWewp68uE2zOqASRgVh+JcQdvXlQslIEjMTVIY3IxPJxQ9xDj14pWhp34YBzpAqrXdXDplx9w9fnim1pnYyR5oktgIKlCZMD611RhFeI5JTk/wBOcdUpIJUr3NTeH8WurJWpCiUx8qsg1CUANMye9cG9eWzA6zTcU9CUpI0vD/UqX16L0IZzIWDj6GtAhbbxUptaFp6FJmvNyknSjTBFaf0a6gJfYVAdJB33EVCeJJWi+PK26ZpFI5x9D/VElAmjKSog9RIo0Imo0dEXohNpJBkAcxpxIIGBPtQtg6iIkyfvUj4K5OlJiegmihNiFHih4ejU4rEwk1MU0dgDTXCEFbrg6hB29qvlXZEMT0x8N7QK5SOXrmpaWTJ84ilU3y94rPEpyMl6jMNrEkaW/wBiax9uyu4UhppILilSCTsAK2vqpoC3uFR/6pEeKz/pZpKr11W+lMJnzVoqokJ9pUTbL0sHbQF+Q8SSCDsOlOt+kXVyla4HeN61tqiQKs2WSQcUuTLf5RMKn0glISoqJjfFVHEfT71qSttKtIHvXrC7aEyRUC7tEKRzJBBFHJg8Sa0eNXCFSAArO5I3NSODv/g+IsXBUQgKAVAkwcVtOL8It1tkJQBzZjBrFusBF4lhTkIU4AVRlOYmtJqSISi4M9KLatWB1j+KdQ1jbYZNEEFQETv/AEakoagRtO/WouOy8ZaKYphWCSdY+kf7FSglRyZJ70Cmyi5KBMz0PgVNWkJOlJIA25jkUlEbZIU1A2/aoHABNy6IJhCvvVmskKAMTGxqt9PLi8uMD/xqFXyrvEhi/llz8LmEjeM0i2pKgBFOJ1EgiIBEU4pJJPaKKNGM9RtLu2X2rcFSy2UgDvWc9Ltabl5UwkQI81tLtkM3akK+RzbO2ZrOcCtUKReBCiAp9aQT0AMUP4NLdmqsFJwCoDwTV9bJSpGFA+9YJ+3AaWG7dBU2kcxnUoz47VZ8L+PYoacWFJCwCoa50ydiKVJbKKTujYkaxBjFV14kgR08Uxf3y2kBLSiVqBiBms3c8R4i3eG3cfcEjVGgKgRPftRpjcuI7xNcAzWJ4RbDifHWW1RoKypWrMgSa1DheeUdTiXWimQ4BE1X+jLBxV25cGUhC9KFe+aI6slNcmjYp5VJJkDWNvINTQ2QAZiMke1KtGhhSkCOYf3/ANU4UgjVscyPY0NCj4UlxKbt0HIKp/ii0qVzJ2OckU3dXOu+d0cqgqCd5wBmpKG1KSDzKHQ7VmtmrJi4WTO8Cq306E/jHwf0q+9P/FBBFQuBri5dPhVayvvExiXVmibc06D2E0a3iFbYiq4OwqAYAxSuPHUYMRScjVEfjPyNuY+aDVPZtIbuXUsiEFzXHkwT/JNW96rXZL7x/NU3DFa7lcdgad2hrUi/atS4QQnNM3iCl5LZHMSDH/dWNu+G2x3NV146ReB1pOruFUqsvaOfn8WgbKiE+e9HdWmrmUDOmJ8dqZefVd3bay2G2wRGauCtC2tMJMUtoOrMzfIRb2+hvaKl+nLQ2vD7dtUa0pg/5TJ+9N3ls5eXjFkxAW86lCfEnf2GavL9lNlfKthkNoQme/KmtJdbIZJLlSBWSlIhUJK+YfQGKF1aSuEkbn7UrkFhU/qqsuVONOpUnKNX9UN7MwQxdw1f3A04UoH9wDU1twIQmIEicmq3iLijfOFSSFcu/aBFC89ctrhDQWM50g9YqUXtsq1pEkL81G4Ofz19DCqZZu0LUBqg9jXcNWEuOKmBpPWnlfaJjF4y1K8kzmkW71JgU00krG4FMXZKRvtSal8NKUfpIfuWWbeXVgJJjNUNncC3viZ5DIE9ulQb/iqHrptgfIkwpROAasHWUJukLBGhaSlQnv1/iqY02rMZJK6Ro9fxWUBCgk96jhVwh0gLbIBxrH3qvYdes1pQ7K2ScK61dsss3LYXMgjOd61s3CS/SG4u5WsDS0Accs4qbbrU2FfEIkDp1rnGWWEEzECcnYVR3V+6uWrdBA2K1UBKSvRp/Sf4VzjTt7dvNNt2jfKpxYSAtUjr4BHvTvqVzT6jugNoQf8A4FZfgHDrDibxsuIvFNvdn4Ti9QSZPy56EqA96vvUjabTjzrDchDTbSEyZwEADetTdYzmjvKJ8UFKpGMe1MOGeUmR3pr4sJg9VR/BpouZqEmdGOJXXQR+JeWhMHE5yaft/wAxvVy79ZqI+qXnOx7U4wtQbhIMTXPy2zo46KttQDiZMU8zcspAHxUb/qAqO7YN5Fy8pxyDAbkJSf7rOrT9q7Xibps4FlStG+TxixtLfU7cIJ7AyTWf4j6lU8VJYaCQZ5ic1nAB0zS7dK3x+mOQpVKie5k1bcJ4qLRei4CnGTiQZKfpVRBOwo0wDnbatLXhl7N7w50OKLayhdusw04kylQ6VYK4c8yfyXXEeNxXn1lfO2bhWwrB+ZJyD/vetfwb1S04hTd3KSBKep+nmlKL9RbHOPkie5YvuD851ZHYJqsuXmEa0NhKWkjncWcUPFPVjam3GWEapBG9ZS8vHboguGEjZI2FEY/rFkkvIkm/4mtxwJtllDLSwpvTg6hsr26VdN+rhxB5LnFVKD+hKVvaRCykBMmNiYzWPWdWMxXRO1ElyVGIvi7PRw8hxKFtrC0kiCk+DQqUQrcA9K88Q440fy3Fo/xURUtriN6mP+S5Ce5n71B4W2XjnSVGtAC3Vk52nNOoWkAgjriqrgdzcXSXC4grzAKRFWkOCZSB4iuaWDIn4dCzQa9K9wLD4SowDPSsw+PzXIMgE5ra8QCQ8hcASCD/AL7VilnWsnGTNetP+UeWvRqMTXaetEc+M9q44G1TNCBOaICMUNEDkbD60AcBB80WOu1CTG8UJzHigApgYoJJnIpT3EUpxQAOIECkIolbUnikMTHtRoEzjrvQgTRowCaYGt9NPNt2KEhJLh1GR9d6tVOp1HkKvNUnp46bfVA/0mrlJIHNgnO1W4xSJ2yPxxBNmt1CYCUnV4xWHx0NekuNJfZdtXcodbKQod684WhTTq2lkakKKVeSDFTkaQOZxXQAMZpT4NJnuPesjEI70sSBXfSl360AIe1dEjMUvmB7UgwPloA6B2xXdJBpYP1rjMb0AE2hKhBVCpGkaZmieti0TK0zG2x/Y03lMKG4iDR3D7twoLeVqUBG0UwGRG2KcSITtQgGJpUq6CKSA2PpthJ4alyckmPJk05dP/DfUiZI3io/ph1SuHBAxpWc/U7/AM1ZKtULWo6ZzvVbRlJlaOIONOJk5mcdfFZJ1341w86MBxxS8+TNWty+v4bjiTCkJMEd6pm947UsnoRHQB7eaLTk/WgGceaVRisGhVCDBNCcTFCcDeuMpEzNAB4G+PpSAiSc0h3APWuTnNIBc9BXQMEk4pOv0pZg0AKRjea4pmkCjMfWiApgCRH90nykZ/ajkwRjam3D1oA2np1tNvwNK3Tl1WoeBMx+0VPF42EpGkHG8Gqm1eLvBbVJAAQ2I/cVIQeQSJxVsUFWzEpfD//Z"/>
          <p:cNvSpPr>
            <a:spLocks noChangeAspect="1" noChangeArrowheads="1"/>
          </p:cNvSpPr>
          <p:nvPr/>
        </p:nvSpPr>
        <p:spPr bwMode="auto">
          <a:xfrm>
            <a:off x="63500" y="-717550"/>
            <a:ext cx="1162050" cy="14763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934200" y="274320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Andrea Catinaccio</a:t>
            </a:r>
          </a:p>
          <a:p>
            <a:pPr algn="ctr"/>
            <a:r>
              <a:rPr lang="en-GB" sz="2400" dirty="0" smtClean="0"/>
              <a:t>Engineering support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572000" y="2438400"/>
            <a:ext cx="4495800" cy="220980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808038"/>
          </a:xfrm>
        </p:spPr>
        <p:txBody>
          <a:bodyPr/>
          <a:lstStyle/>
          <a:p>
            <a:r>
              <a:rPr lang="en-US" dirty="0" smtClean="0"/>
              <a:t>Calorimeter mechanical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229600" cy="533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Multi-parts structure </a:t>
            </a:r>
            <a:r>
              <a:rPr lang="en-US" sz="2400" dirty="0" smtClean="0"/>
              <a:t>ST0372459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0668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/>
              <a:buChar char="à"/>
            </a:pPr>
            <a:r>
              <a:rPr lang="en-US" dirty="0" smtClean="0">
                <a:sym typeface="Wingdings" pitchFamily="2" charset="2"/>
              </a:rPr>
              <a:t>Able to work with 2mm and 1mm gap between tungsten plates</a:t>
            </a:r>
          </a:p>
          <a:p>
            <a:endParaRPr lang="en-US" dirty="0"/>
          </a:p>
        </p:txBody>
      </p:sp>
      <p:pic>
        <p:nvPicPr>
          <p:cNvPr id="12289" name="Picture 1" descr="C:\Users\fnuiry\AppData\Local\Microsoft\Windows\Temporary Internet Files\Content.Outlook\459PY7ZO\untitled 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0"/>
            <a:ext cx="4572000" cy="3792550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>
            <a:off x="2514599" y="24384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FFFF00"/>
                </a:solidFill>
              </a:rPr>
              <a:t>255mm</a:t>
            </a:r>
            <a:endParaRPr lang="en-US" sz="1200">
              <a:solidFill>
                <a:srgbClr val="FFFF00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rot="5400000" flipH="1" flipV="1">
            <a:off x="1409699" y="3162300"/>
            <a:ext cx="2209800" cy="1588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10800000">
            <a:off x="4573587" y="1600200"/>
            <a:ext cx="1598612" cy="685800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105399" y="16764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FFFF00"/>
                </a:solidFill>
              </a:rPr>
              <a:t>212mm</a:t>
            </a: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047999" y="47244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FFFF00"/>
                </a:solidFill>
              </a:rPr>
              <a:t>368mm</a:t>
            </a:r>
            <a:endParaRPr lang="en-US" sz="1200">
              <a:solidFill>
                <a:srgbClr val="FFFF00"/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2590799" y="4343400"/>
            <a:ext cx="2286000" cy="914400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5257799" y="4648200"/>
            <a:ext cx="1447800" cy="609600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5867399" y="48768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FFFF00"/>
                </a:solidFill>
              </a:rPr>
              <a:t>200mm</a:t>
            </a: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525963"/>
          </a:xfrm>
        </p:spPr>
        <p:txBody>
          <a:bodyPr/>
          <a:lstStyle/>
          <a:p>
            <a:r>
              <a:rPr lang="en-US" dirty="0" smtClean="0"/>
              <a:t>Stainless steel frame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6500" t="16667" r="59750" b="22667"/>
          <a:stretch>
            <a:fillRect/>
          </a:stretch>
        </p:blipFill>
        <p:spPr bwMode="auto">
          <a:xfrm>
            <a:off x="5410201" y="1765435"/>
            <a:ext cx="3677696" cy="352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3500" t="37333" r="54500" b="33334"/>
          <a:stretch>
            <a:fillRect/>
          </a:stretch>
        </p:blipFill>
        <p:spPr bwMode="auto">
          <a:xfrm>
            <a:off x="685800" y="1752600"/>
            <a:ext cx="436418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 l="16250" t="9333" r="59250" b="11333"/>
          <a:stretch>
            <a:fillRect/>
          </a:stretch>
        </p:blipFill>
        <p:spPr bwMode="auto">
          <a:xfrm>
            <a:off x="1143000" y="3581400"/>
            <a:ext cx="2362200" cy="286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28800" y="28956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3 spacers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61722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3 holders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172200" y="53340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Mechanical frame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8862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 Comb slots</a:t>
            </a:r>
            <a:endParaRPr lang="en-US" sz="1400" dirty="0"/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rot="5400000" flipH="1" flipV="1">
            <a:off x="1198661" y="3640039"/>
            <a:ext cx="2977" cy="1104900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2"/>
          </p:cNvCxnSpPr>
          <p:nvPr/>
        </p:nvCxnSpPr>
        <p:spPr>
          <a:xfrm rot="16200000" flipH="1">
            <a:off x="1354039" y="3487638"/>
            <a:ext cx="835223" cy="2247900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2"/>
          </p:cNvCxnSpPr>
          <p:nvPr/>
        </p:nvCxnSpPr>
        <p:spPr>
          <a:xfrm rot="16200000" flipH="1">
            <a:off x="782540" y="4059137"/>
            <a:ext cx="1368623" cy="1638302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-152400" y="5410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Plan support slot</a:t>
            </a:r>
            <a:endParaRPr lang="en-US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838200" y="4876803"/>
            <a:ext cx="838203" cy="838198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457200" y="0"/>
            <a:ext cx="8229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Calorimeter mechanical design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7250" t="24667" r="56750" b="28000"/>
          <a:stretch>
            <a:fillRect/>
          </a:stretch>
        </p:blipFill>
        <p:spPr bwMode="auto">
          <a:xfrm>
            <a:off x="0" y="1219200"/>
            <a:ext cx="2438400" cy="120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1750" t="33333" r="52750" b="38000"/>
          <a:stretch>
            <a:fillRect/>
          </a:stretch>
        </p:blipFill>
        <p:spPr bwMode="auto">
          <a:xfrm>
            <a:off x="2286000" y="5029200"/>
            <a:ext cx="4648200" cy="109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5000" t="23333" r="60750" b="32000"/>
          <a:stretch>
            <a:fillRect/>
          </a:stretch>
        </p:blipFill>
        <p:spPr bwMode="auto">
          <a:xfrm>
            <a:off x="76200" y="2743200"/>
            <a:ext cx="2362200" cy="115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 l="11250" t="20000" r="60000" b="28667"/>
          <a:stretch>
            <a:fillRect/>
          </a:stretch>
        </p:blipFill>
        <p:spPr bwMode="auto">
          <a:xfrm>
            <a:off x="6553200" y="1066800"/>
            <a:ext cx="238990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-381000" y="2419350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Left comb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781800" y="2667000"/>
            <a:ext cx="2699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Top comb + spring (x2)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581400" y="6096000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Bottom comb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505200" y="4724400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Right comb + spring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-228600" y="3810000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Left plan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2187734" y="1550670"/>
            <a:ext cx="381000" cy="1588"/>
          </a:xfrm>
          <a:prstGeom prst="straightConnector1">
            <a:avLst/>
          </a:prstGeom>
          <a:ln w="190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152400" y="1276350"/>
            <a:ext cx="1982788" cy="609600"/>
          </a:xfrm>
          <a:prstGeom prst="straightConnector1">
            <a:avLst/>
          </a:prstGeom>
          <a:ln w="190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62200" y="1403434"/>
            <a:ext cx="609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25mm</a:t>
            </a:r>
            <a:endParaRPr lang="en-US" sz="1050" dirty="0"/>
          </a:p>
        </p:txBody>
      </p:sp>
      <p:sp>
        <p:nvSpPr>
          <p:cNvPr id="17" name="TextBox 16"/>
          <p:cNvSpPr txBox="1"/>
          <p:nvPr/>
        </p:nvSpPr>
        <p:spPr>
          <a:xfrm>
            <a:off x="533400" y="1428750"/>
            <a:ext cx="609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FFFF00"/>
                </a:solidFill>
              </a:rPr>
              <a:t>250mm</a:t>
            </a:r>
            <a:endParaRPr lang="en-US" sz="1050" dirty="0">
              <a:solidFill>
                <a:srgbClr val="FFFF00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7391400" cy="609600"/>
          </a:xfrm>
        </p:spPr>
        <p:txBody>
          <a:bodyPr/>
          <a:lstStyle/>
          <a:p>
            <a:r>
              <a:rPr lang="en-US" dirty="0" smtClean="0"/>
              <a:t>Combs</a:t>
            </a:r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0" y="0"/>
            <a:ext cx="8229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Calorimeter mechanical design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/>
          <a:srcRect l="16500" t="16667" r="59750" b="22667"/>
          <a:stretch>
            <a:fillRect/>
          </a:stretch>
        </p:blipFill>
        <p:spPr bwMode="auto">
          <a:xfrm>
            <a:off x="2819400" y="761999"/>
            <a:ext cx="3429000" cy="3284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>
            <a:stCxn id="7" idx="3"/>
          </p:cNvCxnSpPr>
          <p:nvPr/>
        </p:nvCxnSpPr>
        <p:spPr>
          <a:xfrm flipV="1">
            <a:off x="2438400" y="2895600"/>
            <a:ext cx="762000" cy="425219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791200" y="1295400"/>
            <a:ext cx="1066800" cy="7620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209800" y="2057400"/>
            <a:ext cx="990600" cy="15240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191000" y="2971800"/>
            <a:ext cx="304800" cy="213360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514600" y="3276600"/>
            <a:ext cx="1447800" cy="243840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38" name="Footer Placeholder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mount tungsten plates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0500" t="8000" r="61250" b="15333"/>
          <a:stretch>
            <a:fillRect/>
          </a:stretch>
        </p:blipFill>
        <p:spPr bwMode="auto">
          <a:xfrm>
            <a:off x="3200400" y="914400"/>
            <a:ext cx="254574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2250" t="8667" r="59750" b="14000"/>
          <a:stretch>
            <a:fillRect/>
          </a:stretch>
        </p:blipFill>
        <p:spPr bwMode="auto">
          <a:xfrm>
            <a:off x="304800" y="914400"/>
            <a:ext cx="2514600" cy="260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 l="15750" t="9333" r="56250" b="18667"/>
          <a:stretch>
            <a:fillRect/>
          </a:stretch>
        </p:blipFill>
        <p:spPr bwMode="auto">
          <a:xfrm>
            <a:off x="2971800" y="3924300"/>
            <a:ext cx="300284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/>
          <a:srcRect l="16000" t="13333" r="61000" b="23333"/>
          <a:stretch>
            <a:fillRect/>
          </a:stretch>
        </p:blipFill>
        <p:spPr bwMode="auto">
          <a:xfrm>
            <a:off x="6096000" y="899491"/>
            <a:ext cx="2590800" cy="267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38200" y="35814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Open 2 top combs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733674" y="3581400"/>
            <a:ext cx="3286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Insert the first Tungsten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172200" y="35814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Insert all Tungsten + Si detectors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943600" y="57912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Close the 2 top combs</a:t>
            </a:r>
            <a:endParaRPr lang="en-US" sz="1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US" sz="2800" dirty="0" smtClean="0"/>
              <a:t>C=2mm between each tungsten</a:t>
            </a:r>
            <a:endParaRPr lang="en-US" sz="2800" dirty="0"/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3383280" y="1981200"/>
            <a:ext cx="38100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1" name="AutoShape 19"/>
          <p:cNvSpPr>
            <a:spLocks noChangeShapeType="1"/>
          </p:cNvSpPr>
          <p:nvPr/>
        </p:nvSpPr>
        <p:spPr bwMode="auto">
          <a:xfrm>
            <a:off x="3068956" y="5294630"/>
            <a:ext cx="3619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0" name="AutoShape 18"/>
          <p:cNvSpPr>
            <a:spLocks noChangeShapeType="1"/>
          </p:cNvSpPr>
          <p:nvPr/>
        </p:nvSpPr>
        <p:spPr bwMode="auto">
          <a:xfrm>
            <a:off x="3068956" y="45720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29" name="AutoShape 17"/>
          <p:cNvSpPr>
            <a:spLocks noChangeShapeType="1"/>
          </p:cNvSpPr>
          <p:nvPr/>
        </p:nvSpPr>
        <p:spPr bwMode="auto">
          <a:xfrm>
            <a:off x="2623185" y="208026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5" name="AutoShape 3"/>
          <p:cNvSpPr>
            <a:spLocks noChangeShapeType="1"/>
          </p:cNvSpPr>
          <p:nvPr/>
        </p:nvSpPr>
        <p:spPr bwMode="auto">
          <a:xfrm flipV="1">
            <a:off x="2613660" y="2209800"/>
            <a:ext cx="4476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1371600" y="5105400"/>
            <a:ext cx="1143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Tungsten plate 125*145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048001" y="5105400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C=2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2590800" y="2209800"/>
            <a:ext cx="4895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A=3.5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41" name="AutoShape 29"/>
          <p:cNvSpPr>
            <a:spLocks noChangeShapeType="1"/>
          </p:cNvSpPr>
          <p:nvPr/>
        </p:nvSpPr>
        <p:spPr bwMode="auto">
          <a:xfrm flipV="1">
            <a:off x="1676400" y="4724400"/>
            <a:ext cx="914399" cy="38099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3276600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667000" y="914400"/>
            <a:ext cx="15240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667000" y="1752600"/>
            <a:ext cx="1524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307080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sp>
        <p:nvSpPr>
          <p:cNvPr id="63" name="TextBox 62"/>
          <p:cNvSpPr txBox="1"/>
          <p:nvPr/>
        </p:nvSpPr>
        <p:spPr>
          <a:xfrm>
            <a:off x="228600" y="5334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ym typeface="Wingdings" pitchFamily="2" charset="2"/>
              </a:rPr>
              <a:t> We work with an offset of 5.5mm </a:t>
            </a:r>
            <a:endParaRPr lang="en-GB"/>
          </a:p>
        </p:txBody>
      </p:sp>
      <p:sp>
        <p:nvSpPr>
          <p:cNvPr id="46" name="AutoShape 3"/>
          <p:cNvSpPr>
            <a:spLocks noChangeShapeType="1"/>
          </p:cNvSpPr>
          <p:nvPr/>
        </p:nvSpPr>
        <p:spPr bwMode="auto">
          <a:xfrm>
            <a:off x="26136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26898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AutoShape 17"/>
          <p:cNvSpPr>
            <a:spLocks noChangeShapeType="1"/>
          </p:cNvSpPr>
          <p:nvPr/>
        </p:nvSpPr>
        <p:spPr bwMode="auto">
          <a:xfrm>
            <a:off x="33832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" name="AutoShape 3"/>
          <p:cNvSpPr>
            <a:spLocks noChangeShapeType="1"/>
          </p:cNvSpPr>
          <p:nvPr/>
        </p:nvSpPr>
        <p:spPr bwMode="auto">
          <a:xfrm>
            <a:off x="3406140" y="564389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Text Box 11"/>
          <p:cNvSpPr txBox="1">
            <a:spLocks noChangeArrowheads="1"/>
          </p:cNvSpPr>
          <p:nvPr/>
        </p:nvSpPr>
        <p:spPr bwMode="auto">
          <a:xfrm>
            <a:off x="3482340" y="564389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AutoShape 17"/>
          <p:cNvSpPr>
            <a:spLocks noChangeShapeType="1"/>
          </p:cNvSpPr>
          <p:nvPr/>
        </p:nvSpPr>
        <p:spPr bwMode="auto">
          <a:xfrm>
            <a:off x="417576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AutoShape 3"/>
          <p:cNvSpPr>
            <a:spLocks noChangeShapeType="1"/>
          </p:cNvSpPr>
          <p:nvPr/>
        </p:nvSpPr>
        <p:spPr bwMode="auto">
          <a:xfrm>
            <a:off x="41833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" name="Text Box 11"/>
          <p:cNvSpPr txBox="1">
            <a:spLocks noChangeArrowheads="1"/>
          </p:cNvSpPr>
          <p:nvPr/>
        </p:nvSpPr>
        <p:spPr bwMode="auto">
          <a:xfrm>
            <a:off x="42595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AutoShape 17"/>
          <p:cNvSpPr>
            <a:spLocks noChangeShapeType="1"/>
          </p:cNvSpPr>
          <p:nvPr/>
        </p:nvSpPr>
        <p:spPr bwMode="auto">
          <a:xfrm>
            <a:off x="4953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" name="AutoShape 3"/>
          <p:cNvSpPr>
            <a:spLocks noChangeShapeType="1"/>
          </p:cNvSpPr>
          <p:nvPr/>
        </p:nvSpPr>
        <p:spPr bwMode="auto">
          <a:xfrm>
            <a:off x="49453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" name="Text Box 11"/>
          <p:cNvSpPr txBox="1">
            <a:spLocks noChangeArrowheads="1"/>
          </p:cNvSpPr>
          <p:nvPr/>
        </p:nvSpPr>
        <p:spPr bwMode="auto">
          <a:xfrm>
            <a:off x="50215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AutoShape 17"/>
          <p:cNvSpPr>
            <a:spLocks noChangeShapeType="1"/>
          </p:cNvSpPr>
          <p:nvPr/>
        </p:nvSpPr>
        <p:spPr bwMode="auto">
          <a:xfrm>
            <a:off x="5715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" name="AutoShape 17"/>
          <p:cNvSpPr>
            <a:spLocks noChangeShapeType="1"/>
          </p:cNvSpPr>
          <p:nvPr/>
        </p:nvSpPr>
        <p:spPr bwMode="auto">
          <a:xfrm>
            <a:off x="5715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" name="AutoShape 3"/>
          <p:cNvSpPr>
            <a:spLocks noChangeShapeType="1"/>
          </p:cNvSpPr>
          <p:nvPr/>
        </p:nvSpPr>
        <p:spPr bwMode="auto">
          <a:xfrm>
            <a:off x="5722620" y="563371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" name="Text Box 11"/>
          <p:cNvSpPr txBox="1">
            <a:spLocks noChangeArrowheads="1"/>
          </p:cNvSpPr>
          <p:nvPr/>
        </p:nvSpPr>
        <p:spPr bwMode="auto">
          <a:xfrm>
            <a:off x="57988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AutoShape 17"/>
          <p:cNvSpPr>
            <a:spLocks noChangeShapeType="1"/>
          </p:cNvSpPr>
          <p:nvPr/>
        </p:nvSpPr>
        <p:spPr bwMode="auto">
          <a:xfrm>
            <a:off x="649986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65608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AutoShape 17"/>
          <p:cNvSpPr>
            <a:spLocks noChangeShapeType="1"/>
          </p:cNvSpPr>
          <p:nvPr/>
        </p:nvSpPr>
        <p:spPr bwMode="auto">
          <a:xfrm>
            <a:off x="725424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" name="AutoShape 3"/>
          <p:cNvSpPr>
            <a:spLocks noChangeShapeType="1"/>
          </p:cNvSpPr>
          <p:nvPr/>
        </p:nvSpPr>
        <p:spPr bwMode="auto">
          <a:xfrm>
            <a:off x="64770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383280" y="2667000"/>
            <a:ext cx="381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3307080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90" name="Text Box 30"/>
          <p:cNvSpPr txBox="1">
            <a:spLocks noChangeArrowheads="1"/>
          </p:cNvSpPr>
          <p:nvPr/>
        </p:nvSpPr>
        <p:spPr bwMode="auto">
          <a:xfrm>
            <a:off x="2667000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AutoShape 17"/>
          <p:cNvSpPr>
            <a:spLocks noChangeShapeType="1"/>
          </p:cNvSpPr>
          <p:nvPr/>
        </p:nvSpPr>
        <p:spPr bwMode="auto">
          <a:xfrm>
            <a:off x="725424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AutoShape 3"/>
          <p:cNvSpPr>
            <a:spLocks noChangeShapeType="1"/>
          </p:cNvSpPr>
          <p:nvPr/>
        </p:nvSpPr>
        <p:spPr bwMode="auto">
          <a:xfrm>
            <a:off x="72618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Text Box 11"/>
          <p:cNvSpPr txBox="1">
            <a:spLocks noChangeArrowheads="1"/>
          </p:cNvSpPr>
          <p:nvPr/>
        </p:nvSpPr>
        <p:spPr bwMode="auto">
          <a:xfrm>
            <a:off x="73380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AutoShape 17"/>
          <p:cNvSpPr>
            <a:spLocks noChangeShapeType="1"/>
          </p:cNvSpPr>
          <p:nvPr/>
        </p:nvSpPr>
        <p:spPr bwMode="auto">
          <a:xfrm>
            <a:off x="80314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5" name="Multiply 94"/>
          <p:cNvSpPr/>
          <p:nvPr/>
        </p:nvSpPr>
        <p:spPr>
          <a:xfrm>
            <a:off x="27432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ultiply 95"/>
          <p:cNvSpPr/>
          <p:nvPr/>
        </p:nvSpPr>
        <p:spPr>
          <a:xfrm>
            <a:off x="42672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ultiply 96"/>
          <p:cNvSpPr/>
          <p:nvPr/>
        </p:nvSpPr>
        <p:spPr>
          <a:xfrm>
            <a:off x="58674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ultiply 97"/>
          <p:cNvSpPr/>
          <p:nvPr/>
        </p:nvSpPr>
        <p:spPr>
          <a:xfrm>
            <a:off x="73914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TextBox 102"/>
          <p:cNvSpPr txBox="1"/>
          <p:nvPr/>
        </p:nvSpPr>
        <p:spPr>
          <a:xfrm>
            <a:off x="2621280" y="61722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04" name="TextBox 103"/>
          <p:cNvSpPr txBox="1"/>
          <p:nvPr/>
        </p:nvSpPr>
        <p:spPr>
          <a:xfrm>
            <a:off x="4191000" y="61722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05" name="TextBox 104"/>
          <p:cNvSpPr txBox="1"/>
          <p:nvPr/>
        </p:nvSpPr>
        <p:spPr>
          <a:xfrm>
            <a:off x="5791200" y="61722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06" name="TextBox 105"/>
          <p:cNvSpPr txBox="1"/>
          <p:nvPr/>
        </p:nvSpPr>
        <p:spPr>
          <a:xfrm>
            <a:off x="7315200" y="6096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07" name="Rectangle 22"/>
          <p:cNvSpPr>
            <a:spLocks noChangeArrowheads="1"/>
          </p:cNvSpPr>
          <p:nvPr/>
        </p:nvSpPr>
        <p:spPr bwMode="auto">
          <a:xfrm>
            <a:off x="262128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8" name="Rectangle 22"/>
          <p:cNvSpPr>
            <a:spLocks noChangeArrowheads="1"/>
          </p:cNvSpPr>
          <p:nvPr/>
        </p:nvSpPr>
        <p:spPr bwMode="auto">
          <a:xfrm>
            <a:off x="4177665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9" name="Rectangle 22"/>
          <p:cNvSpPr>
            <a:spLocks noChangeArrowheads="1"/>
          </p:cNvSpPr>
          <p:nvPr/>
        </p:nvSpPr>
        <p:spPr bwMode="auto">
          <a:xfrm>
            <a:off x="571500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0" name="Rectangle 20"/>
          <p:cNvSpPr>
            <a:spLocks noChangeArrowheads="1"/>
          </p:cNvSpPr>
          <p:nvPr/>
        </p:nvSpPr>
        <p:spPr bwMode="auto">
          <a:xfrm>
            <a:off x="4953000" y="1981200"/>
            <a:ext cx="38100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1" name="Text Box 27"/>
          <p:cNvSpPr txBox="1">
            <a:spLocks noChangeArrowheads="1"/>
          </p:cNvSpPr>
          <p:nvPr/>
        </p:nvSpPr>
        <p:spPr bwMode="auto">
          <a:xfrm>
            <a:off x="4846320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4236720" y="914400"/>
            <a:ext cx="15240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3" name="Straight Arrow Connector 112"/>
          <p:cNvCxnSpPr/>
          <p:nvPr/>
        </p:nvCxnSpPr>
        <p:spPr>
          <a:xfrm>
            <a:off x="4236720" y="1752600"/>
            <a:ext cx="1524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4876800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4953000" y="2667000"/>
            <a:ext cx="381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4876800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117" name="Text Box 30"/>
          <p:cNvSpPr txBox="1">
            <a:spLocks noChangeArrowheads="1"/>
          </p:cNvSpPr>
          <p:nvPr/>
        </p:nvSpPr>
        <p:spPr bwMode="auto">
          <a:xfrm>
            <a:off x="4236720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Rectangle 20"/>
          <p:cNvSpPr>
            <a:spLocks noChangeArrowheads="1"/>
          </p:cNvSpPr>
          <p:nvPr/>
        </p:nvSpPr>
        <p:spPr bwMode="auto">
          <a:xfrm>
            <a:off x="6507480" y="1981200"/>
            <a:ext cx="38100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9" name="Text Box 27"/>
          <p:cNvSpPr txBox="1">
            <a:spLocks noChangeArrowheads="1"/>
          </p:cNvSpPr>
          <p:nvPr/>
        </p:nvSpPr>
        <p:spPr bwMode="auto">
          <a:xfrm>
            <a:off x="6400800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5791200" y="914400"/>
            <a:ext cx="15240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1" name="Straight Arrow Connector 120"/>
          <p:cNvCxnSpPr/>
          <p:nvPr/>
        </p:nvCxnSpPr>
        <p:spPr>
          <a:xfrm>
            <a:off x="5791200" y="1752600"/>
            <a:ext cx="1524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6431280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123" name="Straight Arrow Connector 122"/>
          <p:cNvCxnSpPr/>
          <p:nvPr/>
        </p:nvCxnSpPr>
        <p:spPr>
          <a:xfrm>
            <a:off x="6507480" y="2667000"/>
            <a:ext cx="381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6431280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125" name="Text Box 30"/>
          <p:cNvSpPr txBox="1">
            <a:spLocks noChangeArrowheads="1"/>
          </p:cNvSpPr>
          <p:nvPr/>
        </p:nvSpPr>
        <p:spPr bwMode="auto">
          <a:xfrm>
            <a:off x="5791200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Rectangle 22"/>
          <p:cNvSpPr>
            <a:spLocks noChangeArrowheads="1"/>
          </p:cNvSpPr>
          <p:nvPr/>
        </p:nvSpPr>
        <p:spPr bwMode="auto">
          <a:xfrm>
            <a:off x="725424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7" name="Right Arrow 126"/>
          <p:cNvSpPr/>
          <p:nvPr/>
        </p:nvSpPr>
        <p:spPr>
          <a:xfrm>
            <a:off x="152400" y="3429000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Text Box 30"/>
          <p:cNvSpPr txBox="1">
            <a:spLocks noChangeArrowheads="1"/>
          </p:cNvSpPr>
          <p:nvPr/>
        </p:nvSpPr>
        <p:spPr bwMode="auto">
          <a:xfrm>
            <a:off x="228600" y="3124200"/>
            <a:ext cx="1143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BEAM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6" name="AutoShape 19"/>
          <p:cNvSpPr>
            <a:spLocks noChangeShapeType="1"/>
          </p:cNvSpPr>
          <p:nvPr/>
        </p:nvSpPr>
        <p:spPr bwMode="auto">
          <a:xfrm>
            <a:off x="3830956" y="5294630"/>
            <a:ext cx="3619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" name="Text Box 11"/>
          <p:cNvSpPr txBox="1">
            <a:spLocks noChangeArrowheads="1"/>
          </p:cNvSpPr>
          <p:nvPr/>
        </p:nvSpPr>
        <p:spPr bwMode="auto">
          <a:xfrm>
            <a:off x="3810001" y="5105400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C=2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457200" y="0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Date Placeholder 10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102" name="Footer Placeholder 10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US" sz="2800" dirty="0" smtClean="0"/>
              <a:t>C=1mm between each tungsten</a:t>
            </a:r>
            <a:endParaRPr lang="en-US" sz="2800" dirty="0"/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182880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3396615" y="1981200"/>
            <a:ext cx="50292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1" name="AutoShape 19"/>
          <p:cNvSpPr>
            <a:spLocks noChangeShapeType="1"/>
          </p:cNvSpPr>
          <p:nvPr/>
        </p:nvSpPr>
        <p:spPr bwMode="auto">
          <a:xfrm>
            <a:off x="2438400" y="5294630"/>
            <a:ext cx="180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0" name="AutoShape 18"/>
          <p:cNvSpPr>
            <a:spLocks noChangeShapeType="1"/>
          </p:cNvSpPr>
          <p:nvPr/>
        </p:nvSpPr>
        <p:spPr bwMode="auto">
          <a:xfrm>
            <a:off x="2438400" y="46482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29" name="AutoShape 17"/>
          <p:cNvSpPr>
            <a:spLocks noChangeShapeType="1"/>
          </p:cNvSpPr>
          <p:nvPr/>
        </p:nvSpPr>
        <p:spPr bwMode="auto">
          <a:xfrm>
            <a:off x="2623185" y="208026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3" name="AutoShape 1"/>
          <p:cNvSpPr>
            <a:spLocks noChangeShapeType="1"/>
          </p:cNvSpPr>
          <p:nvPr/>
        </p:nvSpPr>
        <p:spPr bwMode="auto">
          <a:xfrm>
            <a:off x="2438400" y="211455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4" name="AutoShape 2"/>
          <p:cNvSpPr>
            <a:spLocks noChangeShapeType="1"/>
          </p:cNvSpPr>
          <p:nvPr/>
        </p:nvSpPr>
        <p:spPr bwMode="auto">
          <a:xfrm>
            <a:off x="1828800" y="213360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5" name="AutoShape 3"/>
          <p:cNvSpPr>
            <a:spLocks noChangeShapeType="1"/>
          </p:cNvSpPr>
          <p:nvPr/>
        </p:nvSpPr>
        <p:spPr bwMode="auto">
          <a:xfrm flipV="1">
            <a:off x="1828800" y="2133600"/>
            <a:ext cx="6096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533401" y="5181600"/>
            <a:ext cx="1143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Tungsten plate 125*145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2286000" y="5105400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C=1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1828800" y="2133600"/>
            <a:ext cx="4895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A=3.5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41" name="AutoShape 29"/>
          <p:cNvSpPr>
            <a:spLocks noChangeShapeType="1"/>
          </p:cNvSpPr>
          <p:nvPr/>
        </p:nvSpPr>
        <p:spPr bwMode="auto">
          <a:xfrm flipV="1">
            <a:off x="1219200" y="4800600"/>
            <a:ext cx="914399" cy="38099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3305175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40305" y="914400"/>
            <a:ext cx="16764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438400" y="1752600"/>
            <a:ext cx="16764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078480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sp>
        <p:nvSpPr>
          <p:cNvPr id="57" name="AutoShape 18"/>
          <p:cNvSpPr>
            <a:spLocks noChangeShapeType="1"/>
          </p:cNvSpPr>
          <p:nvPr/>
        </p:nvSpPr>
        <p:spPr bwMode="auto">
          <a:xfrm>
            <a:off x="1828800" y="50292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" name="AutoShape 3"/>
          <p:cNvSpPr>
            <a:spLocks noChangeShapeType="1"/>
          </p:cNvSpPr>
          <p:nvPr/>
        </p:nvSpPr>
        <p:spPr bwMode="auto">
          <a:xfrm>
            <a:off x="18288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Text Box 11"/>
          <p:cNvSpPr txBox="1">
            <a:spLocks noChangeArrowheads="1"/>
          </p:cNvSpPr>
          <p:nvPr/>
        </p:nvSpPr>
        <p:spPr bwMode="auto">
          <a:xfrm>
            <a:off x="190500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28600" y="5334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ym typeface="Wingdings" pitchFamily="2" charset="2"/>
              </a:rPr>
              <a:t> We work with an offset of 4.5mm </a:t>
            </a:r>
            <a:endParaRPr lang="en-GB"/>
          </a:p>
        </p:txBody>
      </p:sp>
      <p:sp>
        <p:nvSpPr>
          <p:cNvPr id="46" name="AutoShape 3"/>
          <p:cNvSpPr>
            <a:spLocks noChangeShapeType="1"/>
          </p:cNvSpPr>
          <p:nvPr/>
        </p:nvSpPr>
        <p:spPr bwMode="auto">
          <a:xfrm>
            <a:off x="26136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26898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AutoShape 17"/>
          <p:cNvSpPr>
            <a:spLocks noChangeShapeType="1"/>
          </p:cNvSpPr>
          <p:nvPr/>
        </p:nvSpPr>
        <p:spPr bwMode="auto">
          <a:xfrm>
            <a:off x="33832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" name="AutoShape 3"/>
          <p:cNvSpPr>
            <a:spLocks noChangeShapeType="1"/>
          </p:cNvSpPr>
          <p:nvPr/>
        </p:nvSpPr>
        <p:spPr bwMode="auto">
          <a:xfrm>
            <a:off x="3406140" y="564389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Text Box 11"/>
          <p:cNvSpPr txBox="1">
            <a:spLocks noChangeArrowheads="1"/>
          </p:cNvSpPr>
          <p:nvPr/>
        </p:nvSpPr>
        <p:spPr bwMode="auto">
          <a:xfrm>
            <a:off x="3482340" y="564389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AutoShape 17"/>
          <p:cNvSpPr>
            <a:spLocks noChangeShapeType="1"/>
          </p:cNvSpPr>
          <p:nvPr/>
        </p:nvSpPr>
        <p:spPr bwMode="auto">
          <a:xfrm>
            <a:off x="417576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AutoShape 3"/>
          <p:cNvSpPr>
            <a:spLocks noChangeShapeType="1"/>
          </p:cNvSpPr>
          <p:nvPr/>
        </p:nvSpPr>
        <p:spPr bwMode="auto">
          <a:xfrm>
            <a:off x="41833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" name="Text Box 11"/>
          <p:cNvSpPr txBox="1">
            <a:spLocks noChangeArrowheads="1"/>
          </p:cNvSpPr>
          <p:nvPr/>
        </p:nvSpPr>
        <p:spPr bwMode="auto">
          <a:xfrm>
            <a:off x="42595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AutoShape 17"/>
          <p:cNvSpPr>
            <a:spLocks noChangeShapeType="1"/>
          </p:cNvSpPr>
          <p:nvPr/>
        </p:nvSpPr>
        <p:spPr bwMode="auto">
          <a:xfrm>
            <a:off x="4953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" name="AutoShape 3"/>
          <p:cNvSpPr>
            <a:spLocks noChangeShapeType="1"/>
          </p:cNvSpPr>
          <p:nvPr/>
        </p:nvSpPr>
        <p:spPr bwMode="auto">
          <a:xfrm>
            <a:off x="49453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" name="Text Box 11"/>
          <p:cNvSpPr txBox="1">
            <a:spLocks noChangeArrowheads="1"/>
          </p:cNvSpPr>
          <p:nvPr/>
        </p:nvSpPr>
        <p:spPr bwMode="auto">
          <a:xfrm>
            <a:off x="50215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AutoShape 17"/>
          <p:cNvSpPr>
            <a:spLocks noChangeShapeType="1"/>
          </p:cNvSpPr>
          <p:nvPr/>
        </p:nvSpPr>
        <p:spPr bwMode="auto">
          <a:xfrm>
            <a:off x="5715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" name="AutoShape 17"/>
          <p:cNvSpPr>
            <a:spLocks noChangeShapeType="1"/>
          </p:cNvSpPr>
          <p:nvPr/>
        </p:nvSpPr>
        <p:spPr bwMode="auto">
          <a:xfrm>
            <a:off x="5715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" name="AutoShape 3"/>
          <p:cNvSpPr>
            <a:spLocks noChangeShapeType="1"/>
          </p:cNvSpPr>
          <p:nvPr/>
        </p:nvSpPr>
        <p:spPr bwMode="auto">
          <a:xfrm>
            <a:off x="5722620" y="563371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" name="Text Box 11"/>
          <p:cNvSpPr txBox="1">
            <a:spLocks noChangeArrowheads="1"/>
          </p:cNvSpPr>
          <p:nvPr/>
        </p:nvSpPr>
        <p:spPr bwMode="auto">
          <a:xfrm>
            <a:off x="57988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AutoShape 17"/>
          <p:cNvSpPr>
            <a:spLocks noChangeShapeType="1"/>
          </p:cNvSpPr>
          <p:nvPr/>
        </p:nvSpPr>
        <p:spPr bwMode="auto">
          <a:xfrm>
            <a:off x="649224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65608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AutoShape 17"/>
          <p:cNvSpPr>
            <a:spLocks noChangeShapeType="1"/>
          </p:cNvSpPr>
          <p:nvPr/>
        </p:nvSpPr>
        <p:spPr bwMode="auto">
          <a:xfrm>
            <a:off x="725424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" name="AutoShape 3"/>
          <p:cNvSpPr>
            <a:spLocks noChangeShapeType="1"/>
          </p:cNvSpPr>
          <p:nvPr/>
        </p:nvSpPr>
        <p:spPr bwMode="auto">
          <a:xfrm>
            <a:off x="64770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411855" y="2667000"/>
            <a:ext cx="50292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3381375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90" name="Text Box 30"/>
          <p:cNvSpPr txBox="1">
            <a:spLocks noChangeArrowheads="1"/>
          </p:cNvSpPr>
          <p:nvPr/>
        </p:nvSpPr>
        <p:spPr bwMode="auto">
          <a:xfrm>
            <a:off x="2438400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AutoShape 17"/>
          <p:cNvSpPr>
            <a:spLocks noChangeShapeType="1"/>
          </p:cNvSpPr>
          <p:nvPr/>
        </p:nvSpPr>
        <p:spPr bwMode="auto">
          <a:xfrm>
            <a:off x="725424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AutoShape 3"/>
          <p:cNvSpPr>
            <a:spLocks noChangeShapeType="1"/>
          </p:cNvSpPr>
          <p:nvPr/>
        </p:nvSpPr>
        <p:spPr bwMode="auto">
          <a:xfrm>
            <a:off x="72618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Text Box 11"/>
          <p:cNvSpPr txBox="1">
            <a:spLocks noChangeArrowheads="1"/>
          </p:cNvSpPr>
          <p:nvPr/>
        </p:nvSpPr>
        <p:spPr bwMode="auto">
          <a:xfrm>
            <a:off x="73380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AutoShape 17"/>
          <p:cNvSpPr>
            <a:spLocks noChangeShapeType="1"/>
          </p:cNvSpPr>
          <p:nvPr/>
        </p:nvSpPr>
        <p:spPr bwMode="auto">
          <a:xfrm>
            <a:off x="80314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5" name="Multiply 94"/>
          <p:cNvSpPr/>
          <p:nvPr/>
        </p:nvSpPr>
        <p:spPr>
          <a:xfrm>
            <a:off x="18669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ultiply 95"/>
          <p:cNvSpPr/>
          <p:nvPr/>
        </p:nvSpPr>
        <p:spPr>
          <a:xfrm>
            <a:off x="27051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ultiply 96"/>
          <p:cNvSpPr/>
          <p:nvPr/>
        </p:nvSpPr>
        <p:spPr>
          <a:xfrm>
            <a:off x="49911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ultiply 97"/>
          <p:cNvSpPr/>
          <p:nvPr/>
        </p:nvSpPr>
        <p:spPr>
          <a:xfrm>
            <a:off x="41529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AutoShape 17"/>
          <p:cNvSpPr>
            <a:spLocks noChangeShapeType="1"/>
          </p:cNvSpPr>
          <p:nvPr/>
        </p:nvSpPr>
        <p:spPr bwMode="auto">
          <a:xfrm>
            <a:off x="8031480" y="20574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0" name="Text Box 11"/>
          <p:cNvSpPr txBox="1">
            <a:spLocks noChangeArrowheads="1"/>
          </p:cNvSpPr>
          <p:nvPr/>
        </p:nvSpPr>
        <p:spPr bwMode="auto">
          <a:xfrm>
            <a:off x="815340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AutoShape 17"/>
          <p:cNvSpPr>
            <a:spLocks noChangeShapeType="1"/>
          </p:cNvSpPr>
          <p:nvPr/>
        </p:nvSpPr>
        <p:spPr bwMode="auto">
          <a:xfrm>
            <a:off x="8793480" y="20574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2" name="AutoShape 3"/>
          <p:cNvSpPr>
            <a:spLocks noChangeShapeType="1"/>
          </p:cNvSpPr>
          <p:nvPr/>
        </p:nvSpPr>
        <p:spPr bwMode="auto">
          <a:xfrm>
            <a:off x="80010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1" name="Multiply 100"/>
          <p:cNvSpPr/>
          <p:nvPr/>
        </p:nvSpPr>
        <p:spPr>
          <a:xfrm>
            <a:off x="73533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ultiply 101"/>
          <p:cNvSpPr/>
          <p:nvPr/>
        </p:nvSpPr>
        <p:spPr>
          <a:xfrm>
            <a:off x="65151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22"/>
          <p:cNvSpPr>
            <a:spLocks noChangeArrowheads="1"/>
          </p:cNvSpPr>
          <p:nvPr/>
        </p:nvSpPr>
        <p:spPr bwMode="auto">
          <a:xfrm>
            <a:off x="649224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5" name="TextBox 114"/>
          <p:cNvSpPr txBox="1"/>
          <p:nvPr/>
        </p:nvSpPr>
        <p:spPr>
          <a:xfrm>
            <a:off x="2743200" y="62484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16" name="TextBox 115"/>
          <p:cNvSpPr txBox="1"/>
          <p:nvPr/>
        </p:nvSpPr>
        <p:spPr>
          <a:xfrm>
            <a:off x="4343400" y="63246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17" name="TextBox 116"/>
          <p:cNvSpPr txBox="1"/>
          <p:nvPr/>
        </p:nvSpPr>
        <p:spPr>
          <a:xfrm>
            <a:off x="6629400" y="62484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18" name="TextBox 117"/>
          <p:cNvSpPr txBox="1"/>
          <p:nvPr/>
        </p:nvSpPr>
        <p:spPr>
          <a:xfrm>
            <a:off x="7467600" y="63246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20" name="Rectangle 22"/>
          <p:cNvSpPr>
            <a:spLocks noChangeArrowheads="1"/>
          </p:cNvSpPr>
          <p:nvPr/>
        </p:nvSpPr>
        <p:spPr bwMode="auto">
          <a:xfrm>
            <a:off x="2621280" y="235458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2" name="Rectangle 22"/>
          <p:cNvSpPr>
            <a:spLocks noChangeArrowheads="1"/>
          </p:cNvSpPr>
          <p:nvPr/>
        </p:nvSpPr>
        <p:spPr bwMode="auto">
          <a:xfrm>
            <a:off x="495300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3" name="Rectangle 22"/>
          <p:cNvSpPr>
            <a:spLocks noChangeArrowheads="1"/>
          </p:cNvSpPr>
          <p:nvPr/>
        </p:nvSpPr>
        <p:spPr bwMode="auto">
          <a:xfrm>
            <a:off x="418338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4" name="Rectangle 20"/>
          <p:cNvSpPr>
            <a:spLocks noChangeArrowheads="1"/>
          </p:cNvSpPr>
          <p:nvPr/>
        </p:nvSpPr>
        <p:spPr bwMode="auto">
          <a:xfrm>
            <a:off x="5715000" y="1981200"/>
            <a:ext cx="50292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5" name="Text Box 27"/>
          <p:cNvSpPr txBox="1">
            <a:spLocks noChangeArrowheads="1"/>
          </p:cNvSpPr>
          <p:nvPr/>
        </p:nvSpPr>
        <p:spPr bwMode="auto">
          <a:xfrm>
            <a:off x="5623560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4758690" y="914400"/>
            <a:ext cx="16764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7" name="Straight Arrow Connector 126"/>
          <p:cNvCxnSpPr/>
          <p:nvPr/>
        </p:nvCxnSpPr>
        <p:spPr>
          <a:xfrm>
            <a:off x="4756785" y="1752600"/>
            <a:ext cx="16764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5396865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129" name="Straight Arrow Connector 128"/>
          <p:cNvCxnSpPr/>
          <p:nvPr/>
        </p:nvCxnSpPr>
        <p:spPr>
          <a:xfrm>
            <a:off x="5730240" y="2667000"/>
            <a:ext cx="50292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5699760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131" name="Text Box 30"/>
          <p:cNvSpPr txBox="1">
            <a:spLocks noChangeArrowheads="1"/>
          </p:cNvSpPr>
          <p:nvPr/>
        </p:nvSpPr>
        <p:spPr bwMode="auto">
          <a:xfrm>
            <a:off x="4756785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Rectangle 22"/>
          <p:cNvSpPr>
            <a:spLocks noChangeArrowheads="1"/>
          </p:cNvSpPr>
          <p:nvPr/>
        </p:nvSpPr>
        <p:spPr bwMode="auto">
          <a:xfrm>
            <a:off x="725424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" name="Rectangle 20"/>
          <p:cNvSpPr>
            <a:spLocks noChangeArrowheads="1"/>
          </p:cNvSpPr>
          <p:nvPr/>
        </p:nvSpPr>
        <p:spPr bwMode="auto">
          <a:xfrm>
            <a:off x="8031480" y="1973580"/>
            <a:ext cx="50292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4" name="Text Box 27"/>
          <p:cNvSpPr txBox="1">
            <a:spLocks noChangeArrowheads="1"/>
          </p:cNvSpPr>
          <p:nvPr/>
        </p:nvSpPr>
        <p:spPr bwMode="auto">
          <a:xfrm>
            <a:off x="7940040" y="357378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7075170" y="906780"/>
            <a:ext cx="16764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6" name="Straight Arrow Connector 135"/>
          <p:cNvCxnSpPr/>
          <p:nvPr/>
        </p:nvCxnSpPr>
        <p:spPr>
          <a:xfrm>
            <a:off x="7073265" y="1744980"/>
            <a:ext cx="16764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7713345" y="151638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138" name="Straight Arrow Connector 137"/>
          <p:cNvCxnSpPr/>
          <p:nvPr/>
        </p:nvCxnSpPr>
        <p:spPr>
          <a:xfrm>
            <a:off x="8046720" y="2659380"/>
            <a:ext cx="50292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8016240" y="235458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140" name="Text Box 30"/>
          <p:cNvSpPr txBox="1">
            <a:spLocks noChangeArrowheads="1"/>
          </p:cNvSpPr>
          <p:nvPr/>
        </p:nvSpPr>
        <p:spPr bwMode="auto">
          <a:xfrm>
            <a:off x="7073265" y="98298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ight Arrow 140"/>
          <p:cNvSpPr/>
          <p:nvPr/>
        </p:nvSpPr>
        <p:spPr>
          <a:xfrm>
            <a:off x="152400" y="3429000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Text Box 30"/>
          <p:cNvSpPr txBox="1">
            <a:spLocks noChangeArrowheads="1"/>
          </p:cNvSpPr>
          <p:nvPr/>
        </p:nvSpPr>
        <p:spPr bwMode="auto">
          <a:xfrm>
            <a:off x="228600" y="3124200"/>
            <a:ext cx="1143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BEAM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1828800" y="62484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88" name="Slide Number Placeholder 8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9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Date Placeholder 9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10/28/2011</a:t>
            </a:r>
            <a:endParaRPr lang="en-US"/>
          </a:p>
        </p:txBody>
      </p:sp>
      <p:sp>
        <p:nvSpPr>
          <p:cNvPr id="103" name="Footer Placeholder 10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 rot="19792216">
            <a:off x="188669" y="1578805"/>
            <a:ext cx="1928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New set of combs!</a:t>
            </a:r>
            <a:endParaRPr lang="en-GB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8500</TotalTime>
  <Words>1113</Words>
  <Application>Microsoft Office PowerPoint</Application>
  <PresentationFormat>On-screen Show (4:3)</PresentationFormat>
  <Paragraphs>383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AIDA Infrastructure for very forward calorimeters</vt:lpstr>
      <vt:lpstr>Overview</vt:lpstr>
      <vt:lpstr>PH-DT collaboration</vt:lpstr>
      <vt:lpstr>Calorimeter mechanical design</vt:lpstr>
      <vt:lpstr>Slide 5</vt:lpstr>
      <vt:lpstr>Slide 6</vt:lpstr>
      <vt:lpstr>How to mount tungsten plates</vt:lpstr>
      <vt:lpstr>C=2mm between each tungsten</vt:lpstr>
      <vt:lpstr>C=1mm between each tungsten</vt:lpstr>
      <vt:lpstr>Slide 10</vt:lpstr>
      <vt:lpstr>The  tungsten holder</vt:lpstr>
      <vt:lpstr>Slide 12</vt:lpstr>
      <vt:lpstr>Slide 13</vt:lpstr>
      <vt:lpstr>The existing electronic board, is inserted in the Permaglas frame [RESARM company]</vt:lpstr>
      <vt:lpstr>The existing electronic board, in the Permaglas frame</vt:lpstr>
      <vt:lpstr>Tungsten procurement </vt:lpstr>
      <vt:lpstr>Tungsten procurement </vt:lpstr>
      <vt:lpstr>Mechanical frame manufacturing</vt:lpstr>
      <vt:lpstr>Next Step...C=0.5mm</vt:lpstr>
      <vt:lpstr>Slide 20</vt:lpstr>
      <vt:lpstr>Summary</vt:lpstr>
      <vt:lpstr>Appendix 1: Additional information about the frame</vt:lpstr>
      <vt:lpstr>Slide 23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AIDA Infrastructure for very forward calorimeters</dc:title>
  <dc:creator>fnuiry</dc:creator>
  <cp:lastModifiedBy>fnuiry</cp:lastModifiedBy>
  <cp:revision>474</cp:revision>
  <dcterms:created xsi:type="dcterms:W3CDTF">2011-04-28T06:58:46Z</dcterms:created>
  <dcterms:modified xsi:type="dcterms:W3CDTF">2011-10-28T07:50:01Z</dcterms:modified>
</cp:coreProperties>
</file>