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gif" ContentType="image/gif"/>
  <Override PartName="/ppt/slides/slide14.xml" ContentType="application/vnd.openxmlformats-officedocument.presentationml.slide+xml"/>
  <Default Extension="rels" ContentType="application/vnd.openxmlformats-package.relationships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7" r:id="rId2"/>
    <p:sldId id="276" r:id="rId3"/>
    <p:sldId id="278" r:id="rId4"/>
    <p:sldId id="320" r:id="rId5"/>
    <p:sldId id="280" r:id="rId6"/>
    <p:sldId id="279" r:id="rId7"/>
    <p:sldId id="281" r:id="rId8"/>
    <p:sldId id="323" r:id="rId9"/>
    <p:sldId id="324" r:id="rId10"/>
    <p:sldId id="325" r:id="rId11"/>
    <p:sldId id="328" r:id="rId12"/>
    <p:sldId id="322" r:id="rId13"/>
    <p:sldId id="282" r:id="rId14"/>
    <p:sldId id="326" r:id="rId15"/>
    <p:sldId id="269" r:id="rId16"/>
    <p:sldId id="283" r:id="rId17"/>
    <p:sldId id="270" r:id="rId18"/>
    <p:sldId id="338" r:id="rId19"/>
    <p:sldId id="284" r:id="rId20"/>
    <p:sldId id="286" r:id="rId21"/>
    <p:sldId id="339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5" r:id="rId36"/>
    <p:sldId id="306" r:id="rId37"/>
    <p:sldId id="307" r:id="rId38"/>
    <p:sldId id="308" r:id="rId39"/>
    <p:sldId id="309" r:id="rId40"/>
    <p:sldId id="310" r:id="rId41"/>
    <p:sldId id="304" r:id="rId42"/>
    <p:sldId id="337" r:id="rId43"/>
    <p:sldId id="313" r:id="rId44"/>
    <p:sldId id="312" r:id="rId45"/>
    <p:sldId id="321" r:id="rId46"/>
    <p:sldId id="311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14" r:id="rId55"/>
    <p:sldId id="315" r:id="rId56"/>
    <p:sldId id="316" r:id="rId57"/>
    <p:sldId id="317" r:id="rId58"/>
    <p:sldId id="318" r:id="rId59"/>
    <p:sldId id="319" r:id="rId6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08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DD617-0B47-A14B-9E46-0F7BF824ECD4}" type="datetimeFigureOut">
              <a:rPr lang="de-DE" smtClean="0"/>
              <a:pPr/>
              <a:t>13.03.2012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180FA-976F-EE42-A93B-8D670AC32B8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E03C9-0941-C44D-AB7B-35BEB9925D74}" type="datetimeFigureOut">
              <a:rPr lang="de-DE" smtClean="0"/>
              <a:pPr/>
              <a:t>13.03.2012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F48DF-3D7B-9043-AE42-57F9056FE04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48DF-3D7B-9043-AE42-57F9056FE046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D\sigma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 </a:t>
            </a:r>
            <a:r>
              <a:rPr lang="de-DE" dirty="0" err="1" smtClean="0">
                <a:sym typeface="Wingdings"/>
              </a:rPr>
              <a:t>polarisation</a:t>
            </a:r>
            <a:r>
              <a:rPr lang="de-DE" dirty="0" smtClean="0">
                <a:sym typeface="Wingdings"/>
              </a:rPr>
              <a:t>:</a:t>
            </a:r>
            <a:r>
              <a:rPr lang="de-DE" baseline="0" dirty="0" smtClean="0">
                <a:sym typeface="Wingdings"/>
              </a:rPr>
              <a:t> (1 – </a:t>
            </a:r>
            <a:r>
              <a:rPr lang="de-DE" baseline="0" dirty="0" err="1" smtClean="0">
                <a:sym typeface="Wingdings"/>
              </a:rPr>
              <a:t>cos</a:t>
            </a:r>
            <a:r>
              <a:rPr lang="de-DE" baseline="0" dirty="0" smtClean="0">
                <a:sym typeface="Wingdings"/>
              </a:rPr>
              <a:t> theta*)^2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48DF-3D7B-9043-AE42-57F9056FE046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Asymmetry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transformed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parton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level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48DF-3D7B-9043-AE42-57F9056FE046}" type="slidenum">
              <a:rPr lang="de-DE" smtClean="0"/>
              <a:pPr/>
              <a:t>53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7F18-A78E-474F-9153-410261997D6F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DAA-33B8-7F4A-BD10-09ED55215C65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5CBA1-7409-B842-B5A4-AEF1AFE8569D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D26F7-0922-D242-84C6-3123BAFB7318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16F6-C773-2447-A6B6-D420AD3EB1AF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7BDD-C69C-5140-9250-5DECFA6157EE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F2F48-81F0-A747-889C-9DBCE1C06209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B150-11CD-AE44-8A80-C16976567786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F85D-5619-3943-8766-78A356B4D199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71B01-F5A4-E944-A459-99BD793218AB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088D-0A6C-2049-898A-88B511AEEF1D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4FDAB-48C2-2745-9104-5D3080C6FF2C}" type="datetime1">
              <a:rPr lang="de-DE" smtClean="0"/>
              <a:pPr/>
              <a:t>13.03.2012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68A37-DA6B-4541-B7ED-54BC40B7A2A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df"/><Relationship Id="rId4" Type="http://schemas.openxmlformats.org/officeDocument/2006/relationships/image" Target="../media/image30.png"/><Relationship Id="rId5" Type="http://schemas.openxmlformats.org/officeDocument/2006/relationships/image" Target="../media/image31.pd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d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d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8.pdf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5" Type="http://schemas.openxmlformats.org/officeDocument/2006/relationships/image" Target="../media/image53.pdf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df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4" Type="http://schemas.openxmlformats.org/officeDocument/2006/relationships/image" Target="../media/image6.png"/><Relationship Id="rId5" Type="http://schemas.openxmlformats.org/officeDocument/2006/relationships/image" Target="../media/image7.pdf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3.pdf"/><Relationship Id="rId5" Type="http://schemas.openxmlformats.org/officeDocument/2006/relationships/image" Target="../media/image6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8.pdf"/><Relationship Id="rId5" Type="http://schemas.openxmlformats.org/officeDocument/2006/relationships/image" Target="../media/image69.pn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df"/><Relationship Id="rId4" Type="http://schemas.openxmlformats.org/officeDocument/2006/relationships/image" Target="../media/image71.png"/><Relationship Id="rId5" Type="http://schemas.openxmlformats.org/officeDocument/2006/relationships/image" Target="../media/image72.pdf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68.pdf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df"/><Relationship Id="rId5" Type="http://schemas.openxmlformats.org/officeDocument/2006/relationships/image" Target="../media/image10.png"/><Relationship Id="rId6" Type="http://schemas.openxmlformats.org/officeDocument/2006/relationships/image" Target="../media/image11.pdf"/><Relationship Id="rId7" Type="http://schemas.openxmlformats.org/officeDocument/2006/relationships/image" Target="../media/image12.png"/><Relationship Id="rId8" Type="http://schemas.openxmlformats.org/officeDocument/2006/relationships/image" Target="../media/image13.pdf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6.pdf"/><Relationship Id="rId5" Type="http://schemas.openxmlformats.org/officeDocument/2006/relationships/image" Target="../media/image77.png"/><Relationship Id="rId6" Type="http://schemas.openxmlformats.org/officeDocument/2006/relationships/image" Target="../media/image78.pdf"/><Relationship Id="rId7" Type="http://schemas.openxmlformats.org/officeDocument/2006/relationships/image" Target="../media/image79.png"/><Relationship Id="rId8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df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4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5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df"/><Relationship Id="rId4" Type="http://schemas.openxmlformats.org/officeDocument/2006/relationships/image" Target="../media/image87.png"/><Relationship Id="rId5" Type="http://schemas.openxmlformats.org/officeDocument/2006/relationships/image" Target="../media/image59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pdf"/><Relationship Id="rId1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3.pdf"/><Relationship Id="rId4" Type="http://schemas.openxmlformats.org/officeDocument/2006/relationships/image" Target="../media/image94.png"/><Relationship Id="rId5" Type="http://schemas.openxmlformats.org/officeDocument/2006/relationships/image" Target="../media/image95.pdf"/><Relationship Id="rId6" Type="http://schemas.openxmlformats.org/officeDocument/2006/relationships/image" Target="../media/image96.png"/><Relationship Id="rId7" Type="http://schemas.openxmlformats.org/officeDocument/2006/relationships/image" Target="../media/image97.pdf"/><Relationship Id="rId8" Type="http://schemas.openxmlformats.org/officeDocument/2006/relationships/image" Target="../media/image98.png"/><Relationship Id="rId9" Type="http://schemas.openxmlformats.org/officeDocument/2006/relationships/image" Target="../media/image99.pdf"/><Relationship Id="rId10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df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df"/><Relationship Id="rId4" Type="http://schemas.openxmlformats.org/officeDocument/2006/relationships/image" Target="../media/image107.png"/><Relationship Id="rId5" Type="http://schemas.openxmlformats.org/officeDocument/2006/relationships/image" Target="../media/image108.jpeg"/><Relationship Id="rId6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d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df"/><Relationship Id="rId12" Type="http://schemas.openxmlformats.org/officeDocument/2006/relationships/image" Target="../media/image87.png"/><Relationship Id="rId13" Type="http://schemas.openxmlformats.org/officeDocument/2006/relationships/image" Target="../media/image113.pdf"/><Relationship Id="rId14" Type="http://schemas.openxmlformats.org/officeDocument/2006/relationships/image" Target="../media/image114.png"/><Relationship Id="rId15" Type="http://schemas.openxmlformats.org/officeDocument/2006/relationships/image" Target="../media/image115.pdf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3.pdf"/><Relationship Id="rId4" Type="http://schemas.openxmlformats.org/officeDocument/2006/relationships/image" Target="../media/image94.png"/><Relationship Id="rId5" Type="http://schemas.openxmlformats.org/officeDocument/2006/relationships/image" Target="../media/image97.pdf"/><Relationship Id="rId6" Type="http://schemas.openxmlformats.org/officeDocument/2006/relationships/image" Target="../media/image98.png"/><Relationship Id="rId7" Type="http://schemas.openxmlformats.org/officeDocument/2006/relationships/image" Target="../media/image99.pdf"/><Relationship Id="rId8" Type="http://schemas.openxmlformats.org/officeDocument/2006/relationships/image" Target="../media/image100.png"/><Relationship Id="rId9" Type="http://schemas.openxmlformats.org/officeDocument/2006/relationships/image" Target="../media/image111.pdf"/><Relationship Id="rId10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7.pdf"/><Relationship Id="rId12" Type="http://schemas.openxmlformats.org/officeDocument/2006/relationships/image" Target="../media/image118.png"/><Relationship Id="rId13" Type="http://schemas.openxmlformats.org/officeDocument/2006/relationships/image" Target="../media/image119.png"/><Relationship Id="rId14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3.pdf"/><Relationship Id="rId4" Type="http://schemas.openxmlformats.org/officeDocument/2006/relationships/image" Target="../media/image94.png"/><Relationship Id="rId5" Type="http://schemas.openxmlformats.org/officeDocument/2006/relationships/image" Target="../media/image99.pdf"/><Relationship Id="rId6" Type="http://schemas.openxmlformats.org/officeDocument/2006/relationships/image" Target="../media/image100.png"/><Relationship Id="rId7" Type="http://schemas.openxmlformats.org/officeDocument/2006/relationships/image" Target="../media/image113.pdf"/><Relationship Id="rId8" Type="http://schemas.openxmlformats.org/officeDocument/2006/relationships/image" Target="../media/image114.png"/><Relationship Id="rId9" Type="http://schemas.openxmlformats.org/officeDocument/2006/relationships/image" Target="../media/image115.pdf"/><Relationship Id="rId10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df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df"/><Relationship Id="rId4" Type="http://schemas.openxmlformats.org/officeDocument/2006/relationships/image" Target="../media/image126.png"/><Relationship Id="rId5" Type="http://schemas.openxmlformats.org/officeDocument/2006/relationships/image" Target="../media/image127.pdf"/><Relationship Id="rId6" Type="http://schemas.openxmlformats.org/officeDocument/2006/relationships/image" Target="../media/image128.png"/><Relationship Id="rId7" Type="http://schemas.openxmlformats.org/officeDocument/2006/relationships/image" Target="../media/image129.pdf"/><Relationship Id="rId8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df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1.jpeg"/><Relationship Id="rId5" Type="http://schemas.openxmlformats.org/officeDocument/2006/relationships/image" Target="../media/image23.pdf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rgbClr val="000090"/>
                </a:solidFill>
              </a:rPr>
              <a:t>Standard Model @ </a:t>
            </a:r>
            <a:r>
              <a:rPr lang="de-DE" b="1" dirty="0" err="1" smtClean="0">
                <a:solidFill>
                  <a:srgbClr val="000090"/>
                </a:solidFill>
              </a:rPr>
              <a:t>Hadron</a:t>
            </a:r>
            <a:r>
              <a:rPr lang="de-DE" b="1" dirty="0" smtClean="0">
                <a:solidFill>
                  <a:srgbClr val="000090"/>
                </a:solidFill>
              </a:rPr>
              <a:t> </a:t>
            </a:r>
            <a:r>
              <a:rPr lang="de-DE" b="1" dirty="0" err="1" smtClean="0">
                <a:solidFill>
                  <a:srgbClr val="000090"/>
                </a:solidFill>
              </a:rPr>
              <a:t>Colliders</a:t>
            </a:r>
            <a:r>
              <a:rPr lang="de-DE" b="1" dirty="0" smtClean="0">
                <a:solidFill>
                  <a:srgbClr val="000090"/>
                </a:solidFill>
              </a:rPr>
              <a:t/>
            </a:r>
            <a:br>
              <a:rPr lang="de-DE" b="1" dirty="0" smtClean="0">
                <a:solidFill>
                  <a:srgbClr val="000090"/>
                </a:solidFill>
              </a:rPr>
            </a:br>
            <a:r>
              <a:rPr lang="de-DE" b="1" dirty="0" smtClean="0">
                <a:solidFill>
                  <a:srgbClr val="000090"/>
                </a:solidFill>
              </a:rPr>
              <a:t>III. </a:t>
            </a:r>
            <a:r>
              <a:rPr lang="de-DE" b="1" dirty="0" err="1" smtClean="0">
                <a:solidFill>
                  <a:srgbClr val="000090"/>
                </a:solidFill>
              </a:rPr>
              <a:t>Electroweak</a:t>
            </a:r>
            <a:r>
              <a:rPr lang="de-DE" b="1" dirty="0" smtClean="0">
                <a:solidFill>
                  <a:srgbClr val="000090"/>
                </a:solidFill>
              </a:rPr>
              <a:t> (</a:t>
            </a:r>
            <a:r>
              <a:rPr lang="de-DE" b="1" dirty="0" err="1" smtClean="0">
                <a:solidFill>
                  <a:srgbClr val="000090"/>
                </a:solidFill>
              </a:rPr>
              <a:t>cont</a:t>
            </a:r>
            <a:r>
              <a:rPr lang="de-DE" b="1" dirty="0" smtClean="0">
                <a:solidFill>
                  <a:srgbClr val="000090"/>
                </a:solidFill>
              </a:rPr>
              <a:t>.)</a:t>
            </a:r>
            <a:endParaRPr lang="de-DE" b="1" dirty="0">
              <a:solidFill>
                <a:srgbClr val="00009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008000"/>
                </a:solidFill>
              </a:rPr>
              <a:t>P.Mättig</a:t>
            </a:r>
            <a:endParaRPr lang="de-DE" b="1" dirty="0" smtClean="0">
              <a:solidFill>
                <a:srgbClr val="008000"/>
              </a:solidFill>
            </a:endParaRPr>
          </a:p>
          <a:p>
            <a:r>
              <a:rPr lang="de-DE" b="1" dirty="0" smtClean="0">
                <a:solidFill>
                  <a:srgbClr val="008000"/>
                </a:solidFill>
              </a:rPr>
              <a:t>Bergische Universität Wuppertal</a:t>
            </a:r>
            <a:endParaRPr lang="de-DE" b="1" dirty="0">
              <a:solidFill>
                <a:srgbClr val="008000"/>
              </a:solidFill>
            </a:endParaRPr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156762"/>
            <a:ext cx="3124200" cy="922121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47414"/>
            <a:ext cx="2286000" cy="674723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203200" y="4991100"/>
            <a:ext cx="833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p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T</a:t>
            </a:r>
            <a:r>
              <a:rPr lang="de-DE" sz="2400" b="1" dirty="0" err="1" smtClean="0">
                <a:solidFill>
                  <a:srgbClr val="000090"/>
                </a:solidFill>
              </a:rPr>
              <a:t>(W</a:t>
            </a:r>
            <a:r>
              <a:rPr lang="de-DE" sz="2400" b="1" dirty="0" smtClean="0">
                <a:solidFill>
                  <a:srgbClr val="000090"/>
                </a:solidFill>
              </a:rPr>
              <a:t>) </a:t>
            </a:r>
            <a:r>
              <a:rPr lang="de-DE" sz="2400" b="1" dirty="0" smtClean="0">
                <a:solidFill>
                  <a:srgbClr val="000090"/>
                </a:solidFill>
              </a:rPr>
              <a:t>~ </a:t>
            </a:r>
            <a:r>
              <a:rPr lang="de-DE" sz="2400" b="1" dirty="0" err="1" smtClean="0">
                <a:solidFill>
                  <a:srgbClr val="000090"/>
                </a:solidFill>
              </a:rPr>
              <a:t>p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T</a:t>
            </a:r>
            <a:r>
              <a:rPr lang="de-DE" sz="2400" b="1" baseline="-25000" dirty="0" smtClean="0">
                <a:solidFill>
                  <a:srgbClr val="000090"/>
                </a:solidFill>
              </a:rPr>
              <a:t> </a:t>
            </a:r>
            <a:r>
              <a:rPr lang="de-DE" sz="2400" b="1" dirty="0" smtClean="0">
                <a:solidFill>
                  <a:srgbClr val="000090"/>
                </a:solidFill>
              </a:rPr>
              <a:t>(Z)</a:t>
            </a: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But</a:t>
            </a:r>
            <a:r>
              <a:rPr lang="de-DE" sz="2400" b="1" dirty="0" smtClean="0">
                <a:solidFill>
                  <a:srgbClr val="000090"/>
                </a:solidFill>
              </a:rPr>
              <a:t> different </a:t>
            </a:r>
            <a:r>
              <a:rPr lang="de-DE" sz="2400" b="1" dirty="0" err="1" smtClean="0">
                <a:solidFill>
                  <a:srgbClr val="000090"/>
                </a:solidFill>
              </a:rPr>
              <a:t>couplings</a:t>
            </a:r>
            <a:r>
              <a:rPr lang="de-DE" sz="2400" b="1" dirty="0" smtClean="0">
                <a:solidFill>
                  <a:srgbClr val="000090"/>
                </a:solidFill>
              </a:rPr>
              <a:t>, (</a:t>
            </a:r>
            <a:r>
              <a:rPr lang="de-DE" sz="2400" b="1" dirty="0" err="1" smtClean="0">
                <a:solidFill>
                  <a:srgbClr val="000090"/>
                </a:solidFill>
              </a:rPr>
              <a:t>small</a:t>
            </a:r>
            <a:r>
              <a:rPr lang="de-DE" sz="2400" b="1" dirty="0" smtClean="0">
                <a:solidFill>
                  <a:srgbClr val="000090"/>
                </a:solidFill>
              </a:rPr>
              <a:t>) </a:t>
            </a:r>
            <a:r>
              <a:rPr lang="de-DE" sz="2400" b="1" dirty="0" err="1" smtClean="0">
                <a:solidFill>
                  <a:srgbClr val="000090"/>
                </a:solidFill>
              </a:rPr>
              <a:t>sensitivity</a:t>
            </a:r>
            <a:r>
              <a:rPr lang="de-DE" sz="2400" b="1" dirty="0" smtClean="0">
                <a:solidFill>
                  <a:srgbClr val="000090"/>
                </a:solidFill>
              </a:rPr>
              <a:t> to </a:t>
            </a:r>
            <a:r>
              <a:rPr lang="de-DE" sz="2400" b="1" dirty="0" err="1" smtClean="0">
                <a:solidFill>
                  <a:srgbClr val="000090"/>
                </a:solidFill>
              </a:rPr>
              <a:t>pdfs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1600" y="584776"/>
            <a:ext cx="7073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Source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uncertainty</a:t>
            </a:r>
            <a:r>
              <a:rPr lang="de-DE" sz="3200" b="1" dirty="0" smtClean="0"/>
              <a:t>: </a:t>
            </a:r>
            <a:r>
              <a:rPr lang="de-DE" sz="3200" b="1" dirty="0" err="1" smtClean="0"/>
              <a:t>p</a:t>
            </a:r>
            <a:r>
              <a:rPr lang="de-DE" sz="3200" b="1" baseline="-25000" dirty="0" err="1" smtClean="0"/>
              <a:t>T</a:t>
            </a:r>
            <a:r>
              <a:rPr lang="de-DE" sz="3200" b="1" dirty="0" smtClean="0"/>
              <a:t> of W - </a:t>
            </a:r>
            <a:r>
              <a:rPr lang="de-DE" sz="3200" b="1" dirty="0" err="1" smtClean="0"/>
              <a:t>boson</a:t>
            </a:r>
            <a:endParaRPr lang="de-DE" sz="3200" b="1" dirty="0"/>
          </a:p>
        </p:txBody>
      </p:sp>
      <p:pic>
        <p:nvPicPr>
          <p:cNvPr id="24" name="Bild 23" descr="D0-p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528170"/>
            <a:ext cx="3399362" cy="291682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461" y="2656848"/>
            <a:ext cx="3716051" cy="155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Two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other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methods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9" name="Bild 8" descr="D0-m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95" y="1282700"/>
            <a:ext cx="3877854" cy="3327400"/>
          </a:xfrm>
          <a:prstGeom prst="rect">
            <a:avLst/>
          </a:prstGeom>
        </p:spPr>
      </p:pic>
      <p:pic>
        <p:nvPicPr>
          <p:cNvPr id="10" name="Bild 9" descr="D0-M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876" y="1371600"/>
            <a:ext cx="3774247" cy="32385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2060" y="4914900"/>
            <a:ext cx="8263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                 </a:t>
            </a:r>
            <a:r>
              <a:rPr lang="de-DE" sz="2400" b="1" dirty="0" smtClean="0">
                <a:solidFill>
                  <a:srgbClr val="008000"/>
                </a:solidFill>
              </a:rPr>
              <a:t>80.371±0.013                                          80.355±0.015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Knowing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the</a:t>
            </a:r>
            <a:r>
              <a:rPr lang="de-DE" sz="3200" b="1" dirty="0" smtClean="0"/>
              <a:t>  </a:t>
            </a:r>
            <a:r>
              <a:rPr lang="de-DE" sz="3200" b="1" dirty="0" err="1" smtClean="0"/>
              <a:t>shape</a:t>
            </a:r>
            <a:r>
              <a:rPr lang="de-DE" sz="3200" b="1" dirty="0" smtClean="0"/>
              <a:t> &amp; </a:t>
            </a:r>
            <a:r>
              <a:rPr lang="de-DE" sz="3200" b="1" dirty="0" err="1" smtClean="0"/>
              <a:t>scale</a:t>
            </a:r>
            <a:r>
              <a:rPr lang="de-DE" sz="3200" b="1" dirty="0" smtClean="0"/>
              <a:t> </a:t>
            </a:r>
            <a:r>
              <a:rPr lang="de-DE" sz="3200" b="1" dirty="0" smtClean="0">
                <a:sym typeface="Wingdings"/>
              </a:rPr>
              <a:t> M</a:t>
            </a:r>
            <a:r>
              <a:rPr lang="de-DE" sz="3200" b="1" baseline="-25000" dirty="0" smtClean="0">
                <a:sym typeface="Wingdings"/>
              </a:rPr>
              <a:t>W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57400"/>
            <a:ext cx="4064000" cy="315961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82060" y="1371600"/>
            <a:ext cx="8001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Models </a:t>
            </a:r>
            <a:r>
              <a:rPr lang="de-DE" sz="2400" b="1" dirty="0" err="1" smtClean="0">
                <a:solidFill>
                  <a:srgbClr val="FF0000"/>
                </a:solidFill>
              </a:rPr>
              <a:t>used</a:t>
            </a:r>
            <a:r>
              <a:rPr lang="de-DE" sz="2400" b="1" dirty="0" smtClean="0">
                <a:solidFill>
                  <a:srgbClr val="FF0000"/>
                </a:solidFill>
              </a:rPr>
              <a:t> to </a:t>
            </a:r>
            <a:r>
              <a:rPr lang="de-DE" sz="2400" b="1" dirty="0" err="1" smtClean="0">
                <a:solidFill>
                  <a:srgbClr val="FF0000"/>
                </a:solidFill>
              </a:rPr>
              <a:t>estimate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transfer</a:t>
            </a:r>
            <a:r>
              <a:rPr lang="de-DE" sz="2400" b="1" dirty="0" smtClean="0">
                <a:solidFill>
                  <a:srgbClr val="FF0000"/>
                </a:solidFill>
              </a:rPr>
              <a:t> Z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W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57800" y="3187700"/>
            <a:ext cx="3225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90"/>
                </a:solidFill>
              </a:rPr>
              <a:t>Note: </a:t>
            </a: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Measurements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are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de-DE" sz="2400" b="1" dirty="0" smtClean="0">
                <a:solidFill>
                  <a:srgbClr val="000090"/>
                </a:solidFill>
              </a:rPr>
              <a:t>to ~ 74% </a:t>
            </a:r>
            <a:r>
              <a:rPr lang="de-DE" sz="2400" b="1" dirty="0" err="1" smtClean="0">
                <a:solidFill>
                  <a:srgbClr val="000090"/>
                </a:solidFill>
              </a:rPr>
              <a:t>correlated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7200" y="5524500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D0 </a:t>
            </a:r>
            <a:r>
              <a:rPr lang="de-DE" sz="2400" b="1" dirty="0" err="1" smtClean="0">
                <a:solidFill>
                  <a:srgbClr val="008000"/>
                </a:solidFill>
              </a:rPr>
              <a:t>measurement</a:t>
            </a:r>
            <a:r>
              <a:rPr lang="de-DE" sz="2400" b="1" dirty="0" smtClean="0">
                <a:solidFill>
                  <a:srgbClr val="008000"/>
                </a:solidFill>
              </a:rPr>
              <a:t> M</a:t>
            </a:r>
            <a:r>
              <a:rPr lang="de-DE" sz="2400" b="1" baseline="-25000" dirty="0" smtClean="0">
                <a:solidFill>
                  <a:srgbClr val="008000"/>
                </a:solidFill>
              </a:rPr>
              <a:t>W</a:t>
            </a:r>
            <a:r>
              <a:rPr lang="de-DE" sz="2400" b="1" dirty="0" smtClean="0">
                <a:solidFill>
                  <a:srgbClr val="008000"/>
                </a:solidFill>
              </a:rPr>
              <a:t> = 80.375 ± 0.023 </a:t>
            </a:r>
            <a:r>
              <a:rPr lang="de-DE" sz="2400" b="1" dirty="0" err="1" smtClean="0">
                <a:solidFill>
                  <a:srgbClr val="008000"/>
                </a:solidFill>
              </a:rPr>
              <a:t>GeV</a:t>
            </a:r>
            <a:endParaRPr lang="de-DE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 </a:t>
            </a:r>
            <a:r>
              <a:rPr lang="de-DE" sz="3200" b="1" dirty="0" err="1" smtClean="0"/>
              <a:t>mass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result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82060" y="1193800"/>
            <a:ext cx="811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D0 </a:t>
            </a:r>
            <a:r>
              <a:rPr lang="de-DE" sz="2400" b="1" dirty="0" err="1" smtClean="0">
                <a:solidFill>
                  <a:srgbClr val="FF0000"/>
                </a:solidFill>
              </a:rPr>
              <a:t>measurement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same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precision</a:t>
            </a:r>
            <a:r>
              <a:rPr lang="de-DE" sz="2400" b="1" dirty="0" smtClean="0">
                <a:solidFill>
                  <a:srgbClr val="FF0000"/>
                </a:solidFill>
              </a:rPr>
              <a:t> as </a:t>
            </a:r>
            <a:r>
              <a:rPr lang="de-DE" sz="2400" b="1" dirty="0" err="1" smtClean="0">
                <a:solidFill>
                  <a:srgbClr val="FF0000"/>
                </a:solidFill>
              </a:rPr>
              <a:t>previous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world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average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257300" y="5136477"/>
            <a:ext cx="5600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It‘s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been</a:t>
            </a:r>
            <a:r>
              <a:rPr lang="de-DE" sz="2400" b="1" dirty="0" smtClean="0">
                <a:solidFill>
                  <a:srgbClr val="000090"/>
                </a:solidFill>
              </a:rPr>
              <a:t> a </a:t>
            </a:r>
            <a:r>
              <a:rPr lang="de-DE" sz="2400" b="1" dirty="0" err="1" smtClean="0">
                <a:solidFill>
                  <a:srgbClr val="000090"/>
                </a:solidFill>
              </a:rPr>
              <a:t>long</a:t>
            </a:r>
            <a:r>
              <a:rPr lang="de-DE" sz="2400" b="1" dirty="0" smtClean="0">
                <a:solidFill>
                  <a:srgbClr val="000090"/>
                </a:solidFill>
              </a:rPr>
              <a:t> way! </a:t>
            </a: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Highly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precise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measurement</a:t>
            </a:r>
            <a:endParaRPr lang="de-DE" sz="2400" b="1" dirty="0" smtClean="0">
              <a:solidFill>
                <a:srgbClr val="000090"/>
              </a:solidFill>
            </a:endParaRP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Strong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constraint</a:t>
            </a:r>
            <a:r>
              <a:rPr lang="de-DE" sz="2400" b="1" dirty="0" smtClean="0">
                <a:solidFill>
                  <a:srgbClr val="000090"/>
                </a:solidFill>
              </a:rPr>
              <a:t> on Standard Model!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24" name="Fußzeilenplatzhalt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0" name="Bild 9" descr="World-averag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47700" y="2074434"/>
            <a:ext cx="3746500" cy="3062043"/>
          </a:xfrm>
          <a:prstGeom prst="rect">
            <a:avLst/>
          </a:prstGeom>
        </p:spPr>
      </p:pic>
      <p:pic>
        <p:nvPicPr>
          <p:cNvPr id="11" name="Bild 10" descr="w12_mt_mw_contour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951029" y="1655465"/>
            <a:ext cx="3646871" cy="4013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What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can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the</a:t>
            </a:r>
            <a:r>
              <a:rPr lang="de-DE" sz="3200" b="1" dirty="0" smtClean="0"/>
              <a:t> LHC </a:t>
            </a:r>
            <a:r>
              <a:rPr lang="de-DE" sz="3200" b="1" dirty="0" err="1" smtClean="0"/>
              <a:t>contribute</a:t>
            </a:r>
            <a:r>
              <a:rPr lang="de-DE" sz="3200" b="1" dirty="0" smtClean="0"/>
              <a:t>?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82060" y="1422400"/>
            <a:ext cx="826824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More</a:t>
            </a:r>
            <a:r>
              <a:rPr lang="de-DE" sz="2800" b="1" dirty="0" smtClean="0">
                <a:solidFill>
                  <a:srgbClr val="FF0000"/>
                </a:solidFill>
              </a:rPr>
              <a:t> W – </a:t>
            </a:r>
            <a:r>
              <a:rPr lang="de-DE" sz="2800" b="1" dirty="0" err="1" smtClean="0">
                <a:solidFill>
                  <a:srgbClr val="FF0000"/>
                </a:solidFill>
              </a:rPr>
              <a:t>bosons</a:t>
            </a:r>
            <a:endParaRPr lang="de-DE" sz="28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More</a:t>
            </a:r>
            <a:r>
              <a:rPr lang="de-DE" sz="2800" b="1" dirty="0" smtClean="0">
                <a:solidFill>
                  <a:srgbClr val="FF0000"/>
                </a:solidFill>
              </a:rPr>
              <a:t> Z</a:t>
            </a:r>
            <a:r>
              <a:rPr lang="de-DE" sz="2800" b="1" baseline="30000" dirty="0" smtClean="0">
                <a:solidFill>
                  <a:srgbClr val="FF0000"/>
                </a:solidFill>
              </a:rPr>
              <a:t>0</a:t>
            </a:r>
            <a:r>
              <a:rPr lang="de-DE" sz="2800" b="1" dirty="0" smtClean="0">
                <a:solidFill>
                  <a:srgbClr val="FF0000"/>
                </a:solidFill>
              </a:rPr>
              <a:t> to </a:t>
            </a:r>
            <a:r>
              <a:rPr lang="de-DE" sz="2800" b="1" dirty="0" err="1" smtClean="0">
                <a:solidFill>
                  <a:srgbClr val="FF0000"/>
                </a:solidFill>
              </a:rPr>
              <a:t>calibrate</a:t>
            </a:r>
            <a:endParaRPr lang="de-DE" sz="28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Better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detectors</a:t>
            </a:r>
            <a:endParaRPr lang="de-DE" sz="28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self</a:t>
            </a:r>
            <a:r>
              <a:rPr lang="de-DE" sz="2800" b="1" dirty="0" smtClean="0">
                <a:solidFill>
                  <a:srgbClr val="FF0000"/>
                </a:solidFill>
              </a:rPr>
              <a:t> – </a:t>
            </a:r>
            <a:r>
              <a:rPr lang="de-DE" sz="2800" b="1" dirty="0" err="1" smtClean="0">
                <a:solidFill>
                  <a:srgbClr val="FF0000"/>
                </a:solidFill>
              </a:rPr>
              <a:t>calibration</a:t>
            </a:r>
            <a:r>
              <a:rPr lang="de-DE" sz="2800" b="1" dirty="0" smtClean="0">
                <a:solidFill>
                  <a:srgbClr val="FF0000"/>
                </a:solidFill>
              </a:rPr>
              <a:t> of </a:t>
            </a:r>
            <a:r>
              <a:rPr lang="de-DE" sz="2800" b="1" dirty="0" err="1" smtClean="0">
                <a:solidFill>
                  <a:srgbClr val="FF0000"/>
                </a:solidFill>
              </a:rPr>
              <a:t>pdf‘s</a:t>
            </a:r>
            <a:r>
              <a:rPr lang="de-DE" sz="2800" b="1" dirty="0" smtClean="0">
                <a:solidFill>
                  <a:srgbClr val="FF0000"/>
                </a:solidFill>
              </a:rPr>
              <a:t> (</a:t>
            </a:r>
            <a:r>
              <a:rPr lang="de-DE" sz="2800" b="1" dirty="0" err="1" smtClean="0">
                <a:solidFill>
                  <a:srgbClr val="FF0000"/>
                </a:solidFill>
              </a:rPr>
              <a:t>e.g</a:t>
            </a:r>
            <a:r>
              <a:rPr lang="de-DE" sz="2800" b="1" dirty="0" smtClean="0">
                <a:solidFill>
                  <a:srgbClr val="FF0000"/>
                </a:solidFill>
              </a:rPr>
              <a:t>. via V + </a:t>
            </a:r>
            <a:r>
              <a:rPr lang="de-DE" sz="2800" b="1" dirty="0" err="1" smtClean="0">
                <a:solidFill>
                  <a:srgbClr val="FF0000"/>
                </a:solidFill>
              </a:rPr>
              <a:t>jets</a:t>
            </a:r>
            <a:r>
              <a:rPr lang="de-DE" sz="2800" b="1" dirty="0" smtClean="0">
                <a:solidFill>
                  <a:srgbClr val="FF0000"/>
                </a:solidFill>
              </a:rPr>
              <a:t>)</a:t>
            </a:r>
          </a:p>
          <a:p>
            <a:endParaRPr lang="de-DE" sz="28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90"/>
                </a:solidFill>
              </a:rPr>
              <a:t> </a:t>
            </a:r>
            <a:r>
              <a:rPr lang="de-DE" sz="2800" b="1" dirty="0" err="1" smtClean="0">
                <a:solidFill>
                  <a:srgbClr val="000090"/>
                </a:solidFill>
              </a:rPr>
              <a:t>much</a:t>
            </a:r>
            <a:r>
              <a:rPr lang="de-DE" sz="2800" b="1" dirty="0" smtClean="0">
                <a:solidFill>
                  <a:srgbClr val="000090"/>
                </a:solidFill>
              </a:rPr>
              <a:t> larger </a:t>
            </a:r>
            <a:r>
              <a:rPr lang="de-DE" sz="2800" b="1" dirty="0" err="1" smtClean="0">
                <a:solidFill>
                  <a:srgbClr val="000090"/>
                </a:solidFill>
              </a:rPr>
              <a:t>pile</a:t>
            </a:r>
            <a:r>
              <a:rPr lang="de-DE" sz="2800" b="1" dirty="0" smtClean="0">
                <a:solidFill>
                  <a:srgbClr val="000090"/>
                </a:solidFill>
              </a:rPr>
              <a:t> – </a:t>
            </a:r>
            <a:r>
              <a:rPr lang="de-DE" sz="2800" b="1" dirty="0" err="1" smtClean="0">
                <a:solidFill>
                  <a:srgbClr val="000090"/>
                </a:solidFill>
              </a:rPr>
              <a:t>ups</a:t>
            </a:r>
            <a:r>
              <a:rPr lang="de-DE" sz="2800" b="1" dirty="0" smtClean="0">
                <a:solidFill>
                  <a:srgbClr val="000090"/>
                </a:solidFill>
              </a:rPr>
              <a:t> </a:t>
            </a:r>
            <a:r>
              <a:rPr lang="de-DE" sz="2800" b="1" dirty="0" smtClean="0">
                <a:solidFill>
                  <a:srgbClr val="000090"/>
                </a:solidFill>
                <a:sym typeface="Wingdings"/>
              </a:rPr>
              <a:t> </a:t>
            </a:r>
            <a:r>
              <a:rPr lang="de-DE" sz="2800" b="1" dirty="0" err="1" smtClean="0">
                <a:solidFill>
                  <a:srgbClr val="000090"/>
                </a:solidFill>
                <a:sym typeface="Wingdings"/>
              </a:rPr>
              <a:t>affecting</a:t>
            </a:r>
            <a:r>
              <a:rPr lang="de-DE" sz="2800" b="1" dirty="0" smtClean="0">
                <a:solidFill>
                  <a:srgbClr val="000090"/>
                </a:solidFill>
                <a:sym typeface="Wingdings"/>
              </a:rPr>
              <a:t> MET</a:t>
            </a:r>
          </a:p>
          <a:p>
            <a:pPr>
              <a:buFont typeface="Wingdings" charset="2"/>
              <a:buChar char="Ø"/>
            </a:pPr>
            <a:endParaRPr lang="de-DE" sz="2800" b="1" dirty="0" smtClean="0">
              <a:solidFill>
                <a:srgbClr val="000090"/>
              </a:solidFill>
              <a:sym typeface="Wingdings"/>
            </a:endParaRPr>
          </a:p>
          <a:p>
            <a:r>
              <a:rPr lang="de-DE" sz="2800" b="1" dirty="0" err="1" smtClean="0">
                <a:solidFill>
                  <a:srgbClr val="008000"/>
                </a:solidFill>
                <a:sym typeface="Wingdings"/>
              </a:rPr>
              <a:t>Challenging</a:t>
            </a:r>
            <a:r>
              <a:rPr lang="de-DE" sz="2800" b="1" dirty="0" smtClean="0">
                <a:solidFill>
                  <a:srgbClr val="008000"/>
                </a:solidFill>
                <a:sym typeface="Wingdings"/>
              </a:rPr>
              <a:t>, </a:t>
            </a:r>
            <a:r>
              <a:rPr lang="de-DE" sz="2800" b="1" dirty="0" err="1" smtClean="0">
                <a:solidFill>
                  <a:srgbClr val="008000"/>
                </a:solidFill>
                <a:sym typeface="Wingdings"/>
              </a:rPr>
              <a:t>but</a:t>
            </a:r>
            <a:r>
              <a:rPr lang="de-DE" sz="28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008000"/>
                </a:solidFill>
                <a:sym typeface="Wingdings"/>
              </a:rPr>
              <a:t>possible</a:t>
            </a:r>
            <a:endParaRPr lang="de-DE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161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Looking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for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TGVs</a:t>
            </a:r>
            <a:endParaRPr lang="de-DE" sz="3200" b="1" dirty="0" smtClean="0"/>
          </a:p>
          <a:p>
            <a:r>
              <a:rPr lang="de-DE" sz="3200" b="1" dirty="0" smtClean="0"/>
              <a:t>(</a:t>
            </a:r>
            <a:r>
              <a:rPr lang="de-DE" sz="3200" b="1" dirty="0" err="1" smtClean="0"/>
              <a:t>Triple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Gauge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Boson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Vertices</a:t>
            </a:r>
            <a:r>
              <a:rPr lang="de-DE" sz="3200" b="1" dirty="0" smtClean="0"/>
              <a:t>)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pic>
        <p:nvPicPr>
          <p:cNvPr id="5" name="Bild 4" descr="TG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60" y="1757545"/>
            <a:ext cx="2374392" cy="1524000"/>
          </a:xfrm>
          <a:prstGeom prst="rect">
            <a:avLst/>
          </a:prstGeom>
        </p:spPr>
      </p:pic>
      <p:pic>
        <p:nvPicPr>
          <p:cNvPr id="6" name="Bild 5" descr="DibosonGener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804" y="3497445"/>
            <a:ext cx="2374392" cy="1524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490908" y="1931929"/>
            <a:ext cx="45542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Vector </a:t>
            </a:r>
            <a:r>
              <a:rPr lang="de-DE" sz="2400" b="1" dirty="0" err="1" smtClean="0">
                <a:solidFill>
                  <a:srgbClr val="FF0000"/>
                </a:solidFill>
              </a:rPr>
              <a:t>Boson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self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interaction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due</a:t>
            </a:r>
            <a:r>
              <a:rPr lang="de-DE" sz="2400" b="1" dirty="0" smtClean="0">
                <a:solidFill>
                  <a:srgbClr val="FF0000"/>
                </a:solidFill>
              </a:rPr>
              <a:t> to </a:t>
            </a:r>
            <a:r>
              <a:rPr lang="de-DE" sz="2400" b="1" dirty="0" err="1" smtClean="0">
                <a:solidFill>
                  <a:srgbClr val="FF0000"/>
                </a:solidFill>
              </a:rPr>
              <a:t>electrically</a:t>
            </a:r>
            <a:r>
              <a:rPr lang="de-DE" sz="2400" b="1" dirty="0" smtClean="0">
                <a:solidFill>
                  <a:srgbClr val="FF0000"/>
                </a:solidFill>
              </a:rPr>
              <a:t> and </a:t>
            </a:r>
            <a:r>
              <a:rPr lang="de-DE" sz="2400" b="1" dirty="0" err="1" smtClean="0">
                <a:solidFill>
                  <a:srgbClr val="FF0000"/>
                </a:solidFill>
              </a:rPr>
              <a:t>weakly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charged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bosons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2060" y="3497445"/>
            <a:ext cx="4839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8000"/>
                </a:solidFill>
              </a:rPr>
              <a:t>Boson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pairs</a:t>
            </a:r>
            <a:r>
              <a:rPr lang="de-DE" sz="2400" b="1" dirty="0" smtClean="0">
                <a:solidFill>
                  <a:srgbClr val="008000"/>
                </a:solidFill>
              </a:rPr>
              <a:t> also </a:t>
            </a:r>
            <a:r>
              <a:rPr lang="de-DE" sz="2400" b="1" dirty="0" err="1" smtClean="0">
                <a:solidFill>
                  <a:srgbClr val="008000"/>
                </a:solidFill>
              </a:rPr>
              <a:t>due</a:t>
            </a:r>
            <a:r>
              <a:rPr lang="de-DE" sz="2400" b="1" dirty="0" smtClean="0">
                <a:solidFill>
                  <a:srgbClr val="008000"/>
                </a:solidFill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</a:rPr>
              <a:t>other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err="1" smtClean="0">
                <a:solidFill>
                  <a:srgbClr val="008000"/>
                </a:solidFill>
              </a:rPr>
              <a:t>Processes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Theoretically</a:t>
            </a:r>
            <a:r>
              <a:rPr lang="de-DE" sz="2400" b="1" dirty="0" smtClean="0">
                <a:solidFill>
                  <a:srgbClr val="000090"/>
                </a:solidFill>
              </a:rPr>
              <a:t> NEEDED to </a:t>
            </a:r>
            <a:r>
              <a:rPr lang="de-DE" sz="2400" b="1" dirty="0" err="1" smtClean="0">
                <a:solidFill>
                  <a:srgbClr val="000090"/>
                </a:solidFill>
              </a:rPr>
              <a:t>cancel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divergencies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1612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Gauge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Boson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production</a:t>
            </a:r>
            <a:r>
              <a:rPr lang="de-DE" sz="3200" b="1" dirty="0" smtClean="0"/>
              <a:t> in </a:t>
            </a:r>
            <a:r>
              <a:rPr lang="de-DE" sz="3200" b="1" dirty="0" err="1" smtClean="0"/>
              <a:t>e</a:t>
            </a:r>
            <a:r>
              <a:rPr lang="de-DE" sz="3200" b="1" baseline="30000" dirty="0" err="1" smtClean="0"/>
              <a:t>+</a:t>
            </a:r>
            <a:r>
              <a:rPr lang="de-DE" sz="3200" b="1" dirty="0" err="1" smtClean="0"/>
              <a:t>e</a:t>
            </a:r>
            <a:r>
              <a:rPr lang="de-DE" sz="3200" b="1" baseline="30000" dirty="0" err="1" smtClean="0"/>
              <a:t>-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457200" y="2698750"/>
          <a:ext cx="3723493" cy="3657600"/>
        </p:xfrm>
        <a:graphic>
          <a:graphicData uri="http://schemas.openxmlformats.org/presentationml/2006/ole">
            <p:oleObj spid="_x0000_s43010" name="Photo Editor-Foto" r:id="rId4" imgW="21761905" imgH="21380952" progId="">
              <p:embed/>
            </p:oleObj>
          </a:graphicData>
        </a:graphic>
      </p:graphicFrame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967111"/>
            <a:ext cx="4794250" cy="1431412"/>
          </a:xfrm>
          <a:prstGeom prst="rect">
            <a:avLst/>
          </a:prstGeom>
        </p:spPr>
      </p:pic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455699" y="2398523"/>
            <a:ext cx="4375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Without</a:t>
            </a:r>
            <a:r>
              <a:rPr lang="de-DE" sz="2400" b="1" dirty="0" smtClean="0">
                <a:solidFill>
                  <a:srgbClr val="FF0000"/>
                </a:solidFill>
              </a:rPr>
              <a:t> Z</a:t>
            </a:r>
            <a:r>
              <a:rPr lang="de-DE" sz="2400" b="1" baseline="30000" dirty="0" smtClean="0">
                <a:solidFill>
                  <a:srgbClr val="FF0000"/>
                </a:solidFill>
              </a:rPr>
              <a:t>0</a:t>
            </a:r>
            <a:r>
              <a:rPr lang="de-DE" sz="2400" b="1" dirty="0" smtClean="0">
                <a:solidFill>
                  <a:srgbClr val="FF0000"/>
                </a:solidFill>
              </a:rPr>
              <a:t>: cross </a:t>
            </a:r>
            <a:r>
              <a:rPr lang="de-DE" sz="2400" b="1" dirty="0" err="1" smtClean="0">
                <a:solidFill>
                  <a:srgbClr val="FF0000"/>
                </a:solidFill>
              </a:rPr>
              <a:t>section</a:t>
            </a:r>
            <a:r>
              <a:rPr lang="de-DE" sz="2400" b="1" dirty="0" smtClean="0">
                <a:solidFill>
                  <a:srgbClr val="FF0000"/>
                </a:solidFill>
              </a:rPr>
              <a:t> infinite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Early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motivation</a:t>
            </a:r>
            <a:r>
              <a:rPr lang="de-DE" sz="2400" b="1" dirty="0" smtClean="0">
                <a:solidFill>
                  <a:srgbClr val="FF0000"/>
                </a:solidFill>
              </a:rPr>
              <a:t> to </a:t>
            </a:r>
            <a:r>
              <a:rPr lang="de-DE" sz="2400" b="1" dirty="0" err="1" smtClean="0">
                <a:solidFill>
                  <a:srgbClr val="FF0000"/>
                </a:solidFill>
              </a:rPr>
              <a:t>introduce</a:t>
            </a:r>
            <a:r>
              <a:rPr lang="de-DE" sz="2400" b="1" dirty="0" smtClean="0">
                <a:solidFill>
                  <a:srgbClr val="FF0000"/>
                </a:solidFill>
              </a:rPr>
              <a:t> Z</a:t>
            </a:r>
            <a:r>
              <a:rPr lang="de-DE" sz="2400" b="1" baseline="30000" dirty="0" smtClean="0">
                <a:solidFill>
                  <a:srgbClr val="FF0000"/>
                </a:solidFill>
              </a:rPr>
              <a:t>0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008000"/>
                </a:solidFill>
              </a:rPr>
              <a:t>(N.B. </a:t>
            </a:r>
            <a:r>
              <a:rPr lang="de-DE" sz="2400" b="1" dirty="0" err="1" smtClean="0">
                <a:solidFill>
                  <a:srgbClr val="008000"/>
                </a:solidFill>
              </a:rPr>
              <a:t>general</a:t>
            </a:r>
            <a:r>
              <a:rPr lang="de-DE" sz="2400" b="1" dirty="0" smtClean="0">
                <a:solidFill>
                  <a:srgbClr val="008000"/>
                </a:solidFill>
              </a:rPr>
              <a:t> &amp; </a:t>
            </a:r>
            <a:r>
              <a:rPr lang="de-DE" sz="2400" b="1" dirty="0" err="1" smtClean="0">
                <a:solidFill>
                  <a:srgbClr val="008000"/>
                </a:solidFill>
              </a:rPr>
              <a:t>succesfull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recipe</a:t>
            </a:r>
            <a:r>
              <a:rPr lang="de-DE" sz="2400" b="1" dirty="0" smtClean="0">
                <a:solidFill>
                  <a:srgbClr val="008000"/>
                </a:solidFill>
              </a:rPr>
              <a:t>: </a:t>
            </a:r>
            <a:r>
              <a:rPr lang="de-DE" sz="2400" b="1" dirty="0" err="1" smtClean="0">
                <a:solidFill>
                  <a:srgbClr val="008000"/>
                </a:solidFill>
              </a:rPr>
              <a:t>postulate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new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particles</a:t>
            </a:r>
            <a:r>
              <a:rPr lang="de-DE" sz="2400" b="1" dirty="0" smtClean="0">
                <a:solidFill>
                  <a:srgbClr val="008000"/>
                </a:solidFill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</a:rPr>
              <a:t>avoid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infinities</a:t>
            </a:r>
            <a:r>
              <a:rPr lang="de-DE" sz="2400" b="1" dirty="0" smtClean="0">
                <a:solidFill>
                  <a:srgbClr val="008000"/>
                </a:solidFill>
              </a:rPr>
              <a:t>)</a:t>
            </a:r>
          </a:p>
          <a:p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smtClean="0">
                <a:solidFill>
                  <a:srgbClr val="0000FF"/>
                </a:solidFill>
              </a:rPr>
              <a:t>Links </a:t>
            </a:r>
            <a:r>
              <a:rPr lang="de-DE" sz="2400" b="1" dirty="0" err="1" smtClean="0">
                <a:solidFill>
                  <a:srgbClr val="0000FF"/>
                </a:solidFill>
              </a:rPr>
              <a:t>boson</a:t>
            </a:r>
            <a:r>
              <a:rPr lang="de-DE" sz="2400" b="1" dirty="0" smtClean="0">
                <a:solidFill>
                  <a:srgbClr val="0000FF"/>
                </a:solidFill>
              </a:rPr>
              <a:t> + </a:t>
            </a:r>
            <a:r>
              <a:rPr lang="de-DE" sz="2400" b="1" dirty="0" err="1" smtClean="0">
                <a:solidFill>
                  <a:srgbClr val="0000FF"/>
                </a:solidFill>
              </a:rPr>
              <a:t>fermion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couplings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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local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gauge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theories</a:t>
            </a:r>
            <a:endParaRPr lang="de-DE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1612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But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are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couplings</a:t>
            </a:r>
            <a:r>
              <a:rPr lang="de-DE" sz="3200" b="1" dirty="0" smtClean="0"/>
              <a:t> as </a:t>
            </a:r>
            <a:r>
              <a:rPr lang="de-DE" sz="3200" b="1" dirty="0" err="1" smtClean="0"/>
              <a:t>predicted</a:t>
            </a:r>
            <a:r>
              <a:rPr lang="de-DE" sz="3200" b="1" dirty="0" smtClean="0"/>
              <a:t>?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82060" y="3365500"/>
            <a:ext cx="8268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Modify</a:t>
            </a:r>
            <a:r>
              <a:rPr lang="de-DE" sz="2400" b="1" dirty="0" smtClean="0">
                <a:solidFill>
                  <a:srgbClr val="FF0000"/>
                </a:solidFill>
              </a:rPr>
              <a:t> g</a:t>
            </a:r>
            <a:r>
              <a:rPr lang="de-DE" sz="2400" b="1" baseline="-25000" dirty="0" smtClean="0">
                <a:solidFill>
                  <a:srgbClr val="FF0000"/>
                </a:solidFill>
              </a:rPr>
              <a:t>1</a:t>
            </a:r>
            <a:r>
              <a:rPr lang="de-DE" sz="2400" b="1" dirty="0" smtClean="0">
                <a:solidFill>
                  <a:srgbClr val="FF0000"/>
                </a:solidFill>
              </a:rPr>
              <a:t>, </a:t>
            </a:r>
            <a:r>
              <a:rPr lang="de-DE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, </a:t>
            </a:r>
            <a:r>
              <a:rPr lang="de-DE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 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and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see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if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prediction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agrees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with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data</a:t>
            </a:r>
            <a:endParaRPr lang="de-DE" sz="2400" b="1" dirty="0" smtClean="0">
              <a:solidFill>
                <a:srgbClr val="FF0000"/>
              </a:solidFill>
              <a:cs typeface="Symbol" charset="2"/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Potential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deviations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of g</a:t>
            </a:r>
            <a:r>
              <a:rPr lang="de-DE" sz="2400" b="1" baseline="-25000" dirty="0" smtClean="0">
                <a:solidFill>
                  <a:srgbClr val="FF0000"/>
                </a:solidFill>
                <a:cs typeface="Symbol" charset="2"/>
              </a:rPr>
              <a:t>1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, </a:t>
            </a:r>
            <a:r>
              <a:rPr lang="de-DE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grow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with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M</a:t>
            </a:r>
            <a:r>
              <a:rPr lang="de-DE" sz="2400" b="1" baseline="30000" dirty="0" smtClean="0">
                <a:solidFill>
                  <a:srgbClr val="FF0000"/>
                </a:solidFill>
                <a:cs typeface="Symbol" charset="2"/>
              </a:rPr>
              <a:t>2</a:t>
            </a:r>
            <a:r>
              <a:rPr lang="de-DE" sz="2400" b="1" baseline="-25000" dirty="0" smtClean="0">
                <a:solidFill>
                  <a:srgbClr val="FF0000"/>
                </a:solidFill>
                <a:cs typeface="Symbol" charset="2"/>
              </a:rPr>
              <a:t>WW</a:t>
            </a:r>
          </a:p>
          <a:p>
            <a:pPr>
              <a:buFontTx/>
              <a:buChar char="-"/>
            </a:pPr>
            <a:r>
              <a:rPr lang="de-DE" sz="2400" b="1" baseline="-25000" dirty="0" smtClean="0">
                <a:solidFill>
                  <a:srgbClr val="FF0000"/>
                </a:solidFill>
                <a:cs typeface="Symbol" charset="2"/>
              </a:rPr>
              <a:t>  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Potential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deviations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of </a:t>
            </a:r>
            <a:r>
              <a:rPr lang="de-DE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grow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with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M</a:t>
            </a:r>
            <a:r>
              <a:rPr lang="de-DE" sz="2400" b="1" baseline="-25000" dirty="0" smtClean="0">
                <a:solidFill>
                  <a:srgbClr val="FF0000"/>
                </a:solidFill>
                <a:cs typeface="Symbol" charset="2"/>
              </a:rPr>
              <a:t>WW</a:t>
            </a:r>
          </a:p>
          <a:p>
            <a:endParaRPr lang="de-DE" sz="2400" b="1" dirty="0" smtClean="0">
              <a:solidFill>
                <a:srgbClr val="000090"/>
              </a:solidFill>
            </a:endParaRPr>
          </a:p>
          <a:p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High </a:t>
            </a:r>
            <a:r>
              <a:rPr lang="de-DE" sz="2400" b="1" dirty="0" err="1" smtClean="0">
                <a:solidFill>
                  <a:srgbClr val="000090"/>
                </a:solidFill>
                <a:cs typeface="Symbol" charset="2"/>
              </a:rPr>
              <a:t>mass</a:t>
            </a:r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  <a:cs typeface="Symbol" charset="2"/>
              </a:rPr>
              <a:t>reach</a:t>
            </a:r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 at </a:t>
            </a:r>
            <a:r>
              <a:rPr lang="de-DE" sz="2400" b="1" dirty="0" err="1" smtClean="0">
                <a:solidFill>
                  <a:srgbClr val="000090"/>
                </a:solidFill>
                <a:cs typeface="Symbol" charset="2"/>
              </a:rPr>
              <a:t>hadron</a:t>
            </a:r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  <a:cs typeface="Symbol" charset="2"/>
              </a:rPr>
              <a:t>colliders</a:t>
            </a:r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: </a:t>
            </a:r>
          </a:p>
          <a:p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                    </a:t>
            </a:r>
            <a:r>
              <a:rPr lang="de-DE" sz="2400" b="1" dirty="0" err="1" smtClean="0">
                <a:solidFill>
                  <a:srgbClr val="000090"/>
                </a:solidFill>
                <a:cs typeface="Symbol" charset="2"/>
              </a:rPr>
              <a:t>special</a:t>
            </a:r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  <a:cs typeface="Symbol" charset="2"/>
              </a:rPr>
              <a:t>sensitivity</a:t>
            </a:r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 to g</a:t>
            </a:r>
            <a:r>
              <a:rPr lang="de-DE" sz="2400" b="1" baseline="-25000" dirty="0" smtClean="0">
                <a:solidFill>
                  <a:srgbClr val="000090"/>
                </a:solidFill>
                <a:cs typeface="Symbol" charset="2"/>
              </a:rPr>
              <a:t>1</a:t>
            </a:r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, </a:t>
            </a:r>
            <a:r>
              <a:rPr lang="de-DE" sz="24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endParaRPr lang="de-DE" sz="2400" b="1" dirty="0" smtClean="0">
              <a:solidFill>
                <a:srgbClr val="FF0000"/>
              </a:solidFill>
              <a:cs typeface="Symbol" charset="2"/>
            </a:endParaRPr>
          </a:p>
        </p:txBody>
      </p:sp>
      <p:pic>
        <p:nvPicPr>
          <p:cNvPr id="5" name="Bild 4" descr="TG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0" y="1465501"/>
            <a:ext cx="2374392" cy="15240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752" y="1867170"/>
            <a:ext cx="5991046" cy="736329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1612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LEP </a:t>
            </a:r>
            <a:r>
              <a:rPr lang="de-DE" sz="3200" b="1" dirty="0" err="1" smtClean="0"/>
              <a:t>legacy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0" name="Bild 9" descr="LEP result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58800" y="967111"/>
            <a:ext cx="5130800" cy="51308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308600" y="2070100"/>
            <a:ext cx="361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Note: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in </a:t>
            </a:r>
            <a:r>
              <a:rPr lang="de-DE" sz="2400" b="1" dirty="0" err="1" smtClean="0">
                <a:solidFill>
                  <a:srgbClr val="FF0000"/>
                </a:solidFill>
              </a:rPr>
              <a:t>e</a:t>
            </a:r>
            <a:r>
              <a:rPr lang="de-DE" sz="2400" b="1" baseline="30000" dirty="0" err="1" smtClean="0">
                <a:solidFill>
                  <a:srgbClr val="FF0000"/>
                </a:solidFill>
              </a:rPr>
              <a:t>+</a:t>
            </a:r>
            <a:r>
              <a:rPr lang="de-DE" sz="2400" b="1" dirty="0" err="1" smtClean="0">
                <a:solidFill>
                  <a:srgbClr val="FF0000"/>
                </a:solidFill>
              </a:rPr>
              <a:t>e</a:t>
            </a:r>
            <a:r>
              <a:rPr lang="de-DE" sz="2400" b="1" baseline="30000" dirty="0" err="1" smtClean="0">
                <a:solidFill>
                  <a:srgbClr val="FF0000"/>
                </a:solidFill>
              </a:rPr>
              <a:t>-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 W</a:t>
            </a:r>
            <a:r>
              <a:rPr lang="de-DE" sz="2400" b="1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W</a:t>
            </a:r>
            <a:r>
              <a:rPr lang="de-DE" sz="2400" b="1" baseline="30000" dirty="0" smtClean="0">
                <a:solidFill>
                  <a:srgbClr val="FF0000"/>
                </a:solidFill>
                <a:sym typeface="Wingdings"/>
              </a:rPr>
              <a:t>-</a:t>
            </a:r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no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discrimination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between</a:t>
            </a:r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  <a:sym typeface="Wingdings"/>
              </a:rPr>
              <a:t> and Z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  <a:sym typeface="Wingdings"/>
              </a:rPr>
              <a:t>coupling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  <a:sym typeface="Wingdings"/>
              </a:rPr>
              <a:t>!</a:t>
            </a:r>
            <a:endParaRPr lang="de-DE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1612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Selecting</a:t>
            </a:r>
            <a:r>
              <a:rPr lang="de-DE" sz="3200" b="1" dirty="0" smtClean="0"/>
              <a:t> ZW </a:t>
            </a:r>
            <a:r>
              <a:rPr lang="de-DE" sz="3200" b="1" dirty="0" err="1" smtClean="0"/>
              <a:t>events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02441"/>
            <a:ext cx="2286000" cy="67472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82060" y="1625600"/>
            <a:ext cx="3594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Step</a:t>
            </a:r>
            <a:r>
              <a:rPr lang="de-DE" sz="2400" b="1" dirty="0" smtClean="0">
                <a:solidFill>
                  <a:srgbClr val="FF0000"/>
                </a:solidFill>
              </a:rPr>
              <a:t> 1: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s</a:t>
            </a:r>
            <a:r>
              <a:rPr lang="de-DE" sz="2400" b="1" dirty="0" err="1" smtClean="0">
                <a:solidFill>
                  <a:srgbClr val="FF0000"/>
                </a:solidFill>
              </a:rPr>
              <a:t>elect</a:t>
            </a:r>
            <a:r>
              <a:rPr lang="de-DE" sz="2400" b="1" dirty="0" smtClean="0">
                <a:solidFill>
                  <a:srgbClr val="FF0000"/>
                </a:solidFill>
              </a:rPr>
              <a:t> Z</a:t>
            </a:r>
            <a:r>
              <a:rPr lang="de-DE" sz="2400" b="1" baseline="30000" dirty="0" smtClean="0">
                <a:solidFill>
                  <a:srgbClr val="FF0000"/>
                </a:solidFill>
              </a:rPr>
              <a:t>0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de-DE" sz="2400" b="1" baseline="30000" dirty="0" err="1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de-DE" sz="2400" b="1" baseline="30000" dirty="0" err="1" smtClean="0">
                <a:solidFill>
                  <a:srgbClr val="FF0000"/>
                </a:solidFill>
                <a:sym typeface="Wingdings"/>
              </a:rPr>
              <a:t>-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de-DE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de-DE" sz="2400" b="1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de-DE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de-DE" sz="2400" b="1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-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2060" y="3403600"/>
            <a:ext cx="3594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Step</a:t>
            </a:r>
            <a:r>
              <a:rPr lang="de-DE" sz="2400" b="1" dirty="0" smtClean="0">
                <a:solidFill>
                  <a:srgbClr val="FF0000"/>
                </a:solidFill>
              </a:rPr>
              <a:t> 2: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in residual </a:t>
            </a:r>
            <a:r>
              <a:rPr lang="de-DE" sz="2400" b="1" dirty="0" err="1" smtClean="0">
                <a:solidFill>
                  <a:srgbClr val="FF0000"/>
                </a:solidFill>
              </a:rPr>
              <a:t>event</a:t>
            </a:r>
            <a:r>
              <a:rPr lang="de-DE" sz="24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lepton</a:t>
            </a:r>
            <a:r>
              <a:rPr lang="de-DE" sz="2400" b="1" dirty="0" smtClean="0">
                <a:solidFill>
                  <a:srgbClr val="FF0000"/>
                </a:solidFill>
              </a:rPr>
              <a:t> &amp; </a:t>
            </a:r>
            <a:r>
              <a:rPr lang="de-DE" sz="2400" b="1" dirty="0" err="1" smtClean="0">
                <a:solidFill>
                  <a:srgbClr val="FF0000"/>
                </a:solidFill>
              </a:rPr>
              <a:t>missing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energy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W -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mass</a:t>
            </a:r>
            <a:r>
              <a:rPr lang="de-DE" sz="2400" b="1" dirty="0" smtClean="0">
                <a:solidFill>
                  <a:srgbClr val="FF0000"/>
                </a:solidFill>
              </a:rPr>
              <a:t>  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698891"/>
            <a:ext cx="3378200" cy="2795411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38" y="3237060"/>
            <a:ext cx="3162762" cy="3119290"/>
          </a:xfrm>
          <a:prstGeom prst="rect">
            <a:avLst/>
          </a:prstGeom>
        </p:spPr>
      </p:pic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The</a:t>
            </a:r>
            <a:r>
              <a:rPr lang="de-DE" sz="3200" b="1" dirty="0" smtClean="0"/>
              <a:t> W </a:t>
            </a:r>
            <a:r>
              <a:rPr lang="de-DE" sz="3200" b="1" dirty="0" err="1" smtClean="0"/>
              <a:t>mass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2060" y="1270101"/>
            <a:ext cx="7995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Fundamental </a:t>
            </a:r>
            <a:r>
              <a:rPr lang="de-DE" sz="2400" b="1" dirty="0" err="1" smtClean="0">
                <a:solidFill>
                  <a:srgbClr val="FF0000"/>
                </a:solidFill>
              </a:rPr>
              <a:t>parameter</a:t>
            </a:r>
            <a:r>
              <a:rPr lang="de-DE" sz="2400" b="1" dirty="0" smtClean="0">
                <a:solidFill>
                  <a:srgbClr val="FF0000"/>
                </a:solidFill>
              </a:rPr>
              <a:t> of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Standard </a:t>
            </a:r>
            <a:r>
              <a:rPr lang="de-DE" sz="2400" b="1" dirty="0" smtClean="0">
                <a:solidFill>
                  <a:srgbClr val="FF0000"/>
                </a:solidFill>
              </a:rPr>
              <a:t>Model  </a:t>
            </a:r>
            <a:endParaRPr lang="de-DE" sz="2400" b="1" dirty="0" smtClean="0">
              <a:solidFill>
                <a:srgbClr val="FF0000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62157" y="1787566"/>
            <a:ext cx="6010818" cy="835091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381" y="3061267"/>
            <a:ext cx="3668392" cy="323202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82060" y="3061267"/>
            <a:ext cx="4327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Radiative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corrections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</a:p>
          <a:p>
            <a:pPr>
              <a:buFont typeface="Wingdings" charset="2"/>
              <a:buChar char="è"/>
            </a:pP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sensitivity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 to 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mass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 of </a:t>
            </a:r>
          </a:p>
          <a:p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     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Higgs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boson</a:t>
            </a:r>
            <a:endParaRPr lang="de-DE" sz="2400" b="1" dirty="0" smtClean="0">
              <a:solidFill>
                <a:srgbClr val="000090"/>
              </a:solidFill>
              <a:sym typeface="Wingdings"/>
            </a:endParaRPr>
          </a:p>
          <a:p>
            <a:endParaRPr lang="de-DE" sz="2400" b="1" dirty="0" smtClean="0">
              <a:solidFill>
                <a:srgbClr val="000090"/>
              </a:solidFill>
              <a:sym typeface="Wingdings"/>
            </a:endParaRPr>
          </a:p>
          <a:p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Precise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measurement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@ LEP:</a:t>
            </a:r>
          </a:p>
          <a:p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80.376 ± 0.033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GeV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 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1612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Test at </a:t>
            </a:r>
            <a:r>
              <a:rPr lang="de-DE" sz="3200" b="1" dirty="0" err="1" smtClean="0"/>
              <a:t>hadron</a:t>
            </a:r>
            <a:r>
              <a:rPr lang="de-DE" sz="3200" b="1" dirty="0" smtClean="0"/>
              <a:t> </a:t>
            </a:r>
            <a:r>
              <a:rPr lang="de-DE" sz="3200" b="1" smtClean="0"/>
              <a:t>collider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61" y="1130300"/>
            <a:ext cx="2756439" cy="189098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074" y="3021287"/>
            <a:ext cx="2852389" cy="195711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741193" y="1282700"/>
            <a:ext cx="5402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Search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for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correlated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deviations</a:t>
            </a:r>
            <a:r>
              <a:rPr lang="de-DE" sz="2400" b="1" dirty="0" smtClean="0">
                <a:solidFill>
                  <a:srgbClr val="000090"/>
                </a:solidFill>
              </a:rPr>
              <a:t> in</a:t>
            </a: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parameters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de-DE" sz="2400" b="1" dirty="0" smtClean="0">
                <a:solidFill>
                  <a:srgbClr val="000090"/>
                </a:solidFill>
              </a:rPr>
              <a:t>No </a:t>
            </a:r>
            <a:r>
              <a:rPr lang="de-DE" sz="2400" b="1" dirty="0" err="1" smtClean="0">
                <a:solidFill>
                  <a:srgbClr val="000090"/>
                </a:solidFill>
              </a:rPr>
              <a:t>deviation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from</a:t>
            </a:r>
            <a:r>
              <a:rPr lang="de-DE" sz="2400" b="1" dirty="0" smtClean="0">
                <a:solidFill>
                  <a:srgbClr val="000090"/>
                </a:solidFill>
              </a:rPr>
              <a:t> Standard Model </a:t>
            </a:r>
            <a:r>
              <a:rPr lang="de-DE" sz="2400" b="1" dirty="0" err="1" smtClean="0">
                <a:solidFill>
                  <a:srgbClr val="000090"/>
                </a:solidFill>
              </a:rPr>
              <a:t>observed</a:t>
            </a:r>
            <a:r>
              <a:rPr lang="de-DE" sz="2400" b="1" dirty="0" smtClean="0">
                <a:solidFill>
                  <a:srgbClr val="000090"/>
                </a:solidFill>
              </a:rPr>
              <a:t>!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463" y="4440774"/>
            <a:ext cx="2777844" cy="1915576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23900" y="4978400"/>
            <a:ext cx="486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Results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from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Tevatron</a:t>
            </a:r>
            <a:endParaRPr lang="de-DE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1612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LHC </a:t>
            </a:r>
            <a:r>
              <a:rPr lang="de-DE" sz="3200" b="1" dirty="0" err="1" smtClean="0"/>
              <a:t>entering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the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game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0" name="Bild 9" descr="CMS-wgamma_et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61" y="967111"/>
            <a:ext cx="3721640" cy="284971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757324" y="1739900"/>
            <a:ext cx="3771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FF"/>
                </a:solidFill>
              </a:rPr>
              <a:t>Study</a:t>
            </a:r>
            <a:r>
              <a:rPr lang="de-DE" sz="2400" b="1" dirty="0" smtClean="0">
                <a:solidFill>
                  <a:srgbClr val="0000FF"/>
                </a:solidFill>
              </a:rPr>
              <a:t> of </a:t>
            </a:r>
            <a:r>
              <a:rPr lang="de-DE" sz="2400" b="1" dirty="0" err="1" smtClean="0">
                <a:solidFill>
                  <a:srgbClr val="0000FF"/>
                </a:solidFill>
              </a:rPr>
              <a:t>W</a:t>
            </a:r>
            <a:r>
              <a:rPr lang="de-DE" sz="2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cs typeface="Symbol" charset="2"/>
              </a:rPr>
              <a:t>production</a:t>
            </a:r>
            <a:endParaRPr lang="de-DE" sz="2400" b="1" dirty="0" smtClean="0">
              <a:solidFill>
                <a:srgbClr val="0000FF"/>
              </a:solidFill>
              <a:cs typeface="Symbol" charset="2"/>
            </a:endParaRPr>
          </a:p>
          <a:p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    W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W</a:t>
            </a:r>
            <a:r>
              <a:rPr lang="de-DE" sz="2400" b="1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g</a:t>
            </a:r>
            <a:endParaRPr lang="de-DE" sz="2400" b="1" dirty="0">
              <a:solidFill>
                <a:srgbClr val="0000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41300" y="3816824"/>
            <a:ext cx="47765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High </a:t>
            </a:r>
            <a:r>
              <a:rPr lang="de-DE" sz="2400" b="1" dirty="0" err="1" smtClean="0">
                <a:solidFill>
                  <a:srgbClr val="FF0000"/>
                </a:solidFill>
              </a:rPr>
              <a:t>p</a:t>
            </a:r>
            <a:r>
              <a:rPr lang="de-DE" sz="2400" b="1" baseline="-25000" dirty="0" err="1" smtClean="0">
                <a:solidFill>
                  <a:srgbClr val="FF0000"/>
                </a:solidFill>
              </a:rPr>
              <a:t>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photons</a:t>
            </a:r>
            <a:r>
              <a:rPr lang="de-DE" sz="24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sensitivity</a:t>
            </a:r>
            <a:r>
              <a:rPr lang="de-DE" sz="2400" b="1" dirty="0" smtClean="0">
                <a:solidFill>
                  <a:srgbClr val="FF0000"/>
                </a:solidFill>
              </a:rPr>
              <a:t> to </a:t>
            </a:r>
            <a:r>
              <a:rPr lang="de-DE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de-DE" sz="2400" b="1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de-DE" sz="2400" b="1" baseline="-25000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endParaRPr lang="de-DE" sz="2400" b="1" baseline="-25000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Eventually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higher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LHC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energy</a:t>
            </a:r>
            <a:endParaRPr lang="de-DE" sz="2400" b="1" dirty="0" smtClean="0">
              <a:solidFill>
                <a:srgbClr val="FF0000"/>
              </a:solidFill>
              <a:cs typeface="Symbol" charset="2"/>
            </a:endParaRPr>
          </a:p>
          <a:p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       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  <a:sym typeface="Wingdings"/>
              </a:rPr>
              <a:t>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  <a:sym typeface="Wingdings"/>
              </a:rPr>
              <a:t>significant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  <a:sym typeface="Wingdings"/>
              </a:rPr>
              <a:t>improvement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7" name="Bild 16" descr="CMS-wwgamm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897" y="2856065"/>
            <a:ext cx="3680206" cy="3500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Physics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with</a:t>
            </a:r>
            <a:r>
              <a:rPr lang="de-DE" sz="3200" b="1" dirty="0" smtClean="0"/>
              <a:t> W, Z @ </a:t>
            </a:r>
            <a:r>
              <a:rPr lang="de-DE" sz="3200" b="1" dirty="0" err="1" smtClean="0"/>
              <a:t>hadron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colliders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82060" y="1968500"/>
            <a:ext cx="80523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Millions</a:t>
            </a:r>
            <a:r>
              <a:rPr lang="de-DE" sz="2800" b="1" dirty="0" smtClean="0">
                <a:solidFill>
                  <a:srgbClr val="0000FF"/>
                </a:solidFill>
              </a:rPr>
              <a:t> of Z</a:t>
            </a:r>
            <a:r>
              <a:rPr lang="de-DE" sz="2800" b="1" baseline="30000" dirty="0" smtClean="0">
                <a:solidFill>
                  <a:srgbClr val="0000FF"/>
                </a:solidFill>
              </a:rPr>
              <a:t>0 </a:t>
            </a:r>
            <a:r>
              <a:rPr lang="de-DE" sz="2800" b="1" dirty="0" smtClean="0">
                <a:solidFill>
                  <a:srgbClr val="0000FF"/>
                </a:solidFill>
              </a:rPr>
              <a:t>and W</a:t>
            </a:r>
            <a:r>
              <a:rPr lang="de-DE" sz="2800" b="1" baseline="30000" dirty="0" smtClean="0">
                <a:solidFill>
                  <a:srgbClr val="0000FF"/>
                </a:solidFill>
              </a:rPr>
              <a:t>±</a:t>
            </a:r>
            <a:r>
              <a:rPr lang="de-DE" sz="2800" b="1" dirty="0" smtClean="0">
                <a:solidFill>
                  <a:srgbClr val="0000FF"/>
                </a:solidFill>
              </a:rPr>
              <a:t> at </a:t>
            </a:r>
            <a:r>
              <a:rPr lang="de-DE" sz="2800" b="1" dirty="0" err="1" smtClean="0">
                <a:solidFill>
                  <a:srgbClr val="0000FF"/>
                </a:solidFill>
              </a:rPr>
              <a:t>the</a:t>
            </a:r>
            <a:r>
              <a:rPr lang="de-DE" sz="2800" b="1" dirty="0" smtClean="0">
                <a:solidFill>
                  <a:srgbClr val="0000FF"/>
                </a:solidFill>
              </a:rPr>
              <a:t> LHC</a:t>
            </a: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Precise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tool</a:t>
            </a:r>
            <a:r>
              <a:rPr lang="de-DE" sz="2800" b="1" dirty="0" smtClean="0">
                <a:solidFill>
                  <a:srgbClr val="0000FF"/>
                </a:solidFill>
              </a:rPr>
              <a:t> to </a:t>
            </a:r>
            <a:r>
              <a:rPr lang="de-DE" sz="2800" b="1" dirty="0" err="1" smtClean="0">
                <a:solidFill>
                  <a:srgbClr val="0000FF"/>
                </a:solidFill>
              </a:rPr>
              <a:t>constrain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parton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distribution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de-DE" sz="2800" b="1" dirty="0" smtClean="0">
                <a:solidFill>
                  <a:srgbClr val="0000FF"/>
                </a:solidFill>
              </a:rPr>
              <a:t>     </a:t>
            </a:r>
            <a:r>
              <a:rPr lang="de-DE" sz="2800" b="1" dirty="0" err="1" smtClean="0">
                <a:solidFill>
                  <a:srgbClr val="0000FF"/>
                </a:solidFill>
              </a:rPr>
              <a:t>functions</a:t>
            </a:r>
            <a:endParaRPr lang="de-DE" sz="2800" b="1" dirty="0" smtClean="0">
              <a:solidFill>
                <a:srgbClr val="0000FF"/>
              </a:solidFill>
            </a:endParaRP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Precision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measurement</a:t>
            </a:r>
            <a:r>
              <a:rPr lang="de-DE" sz="2800" b="1" dirty="0" smtClean="0">
                <a:solidFill>
                  <a:srgbClr val="0000FF"/>
                </a:solidFill>
              </a:rPr>
              <a:t> of fundamental M</a:t>
            </a:r>
            <a:r>
              <a:rPr lang="de-DE" sz="2800" b="1" baseline="-25000" dirty="0" smtClean="0">
                <a:solidFill>
                  <a:srgbClr val="0000FF"/>
                </a:solidFill>
              </a:rPr>
              <a:t>W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Three</a:t>
            </a:r>
            <a:r>
              <a:rPr lang="de-DE" sz="2800" b="1" dirty="0" smtClean="0">
                <a:solidFill>
                  <a:srgbClr val="0000FF"/>
                </a:solidFill>
              </a:rPr>
              <a:t> – </a:t>
            </a:r>
            <a:r>
              <a:rPr lang="de-DE" sz="2800" b="1" dirty="0" err="1" smtClean="0">
                <a:solidFill>
                  <a:srgbClr val="0000FF"/>
                </a:solidFill>
              </a:rPr>
              <a:t>Boson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coupling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probed</a:t>
            </a:r>
            <a:r>
              <a:rPr lang="de-DE" sz="2800" b="1" dirty="0" smtClean="0">
                <a:solidFill>
                  <a:srgbClr val="0000FF"/>
                </a:solidFill>
              </a:rPr>
              <a:t> to </a:t>
            </a:r>
            <a:r>
              <a:rPr lang="de-DE" sz="2800" b="1" dirty="0" err="1" smtClean="0">
                <a:solidFill>
                  <a:srgbClr val="0000FF"/>
                </a:solidFill>
              </a:rPr>
              <a:t>highest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energies</a:t>
            </a:r>
            <a:endParaRPr lang="de-DE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rgbClr val="000090"/>
                </a:solidFill>
              </a:rPr>
              <a:t>Standard Model @ </a:t>
            </a:r>
            <a:r>
              <a:rPr lang="de-DE" b="1" dirty="0" err="1" smtClean="0">
                <a:solidFill>
                  <a:srgbClr val="000090"/>
                </a:solidFill>
              </a:rPr>
              <a:t>Hadron</a:t>
            </a:r>
            <a:r>
              <a:rPr lang="de-DE" b="1" dirty="0" smtClean="0">
                <a:solidFill>
                  <a:srgbClr val="000090"/>
                </a:solidFill>
              </a:rPr>
              <a:t> </a:t>
            </a:r>
            <a:r>
              <a:rPr lang="de-DE" b="1" dirty="0" err="1" smtClean="0">
                <a:solidFill>
                  <a:srgbClr val="000090"/>
                </a:solidFill>
              </a:rPr>
              <a:t>Colliders</a:t>
            </a:r>
            <a:r>
              <a:rPr lang="de-DE" b="1" dirty="0" smtClean="0">
                <a:solidFill>
                  <a:srgbClr val="000090"/>
                </a:solidFill>
              </a:rPr>
              <a:t/>
            </a:r>
            <a:br>
              <a:rPr lang="de-DE" b="1" dirty="0" smtClean="0">
                <a:solidFill>
                  <a:srgbClr val="000090"/>
                </a:solidFill>
              </a:rPr>
            </a:br>
            <a:r>
              <a:rPr lang="de-DE" b="1" dirty="0" smtClean="0">
                <a:solidFill>
                  <a:srgbClr val="000090"/>
                </a:solidFill>
              </a:rPr>
              <a:t>IV. </a:t>
            </a:r>
            <a:r>
              <a:rPr lang="de-DE" b="1" dirty="0" smtClean="0">
                <a:solidFill>
                  <a:srgbClr val="000090"/>
                </a:solidFill>
              </a:rPr>
              <a:t>Top Quark</a:t>
            </a:r>
            <a:endParaRPr lang="de-DE" b="1" dirty="0">
              <a:solidFill>
                <a:srgbClr val="00009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008000"/>
                </a:solidFill>
              </a:rPr>
              <a:t>P.Mättig</a:t>
            </a:r>
            <a:endParaRPr lang="de-DE" b="1" dirty="0" smtClean="0">
              <a:solidFill>
                <a:srgbClr val="008000"/>
              </a:solidFill>
            </a:endParaRPr>
          </a:p>
          <a:p>
            <a:r>
              <a:rPr lang="de-DE" b="1" dirty="0" smtClean="0">
                <a:solidFill>
                  <a:srgbClr val="008000"/>
                </a:solidFill>
              </a:rPr>
              <a:t>Bergische Universität Wuppertal</a:t>
            </a:r>
            <a:endParaRPr lang="de-DE" b="1" dirty="0">
              <a:solidFill>
                <a:srgbClr val="008000"/>
              </a:solidFill>
            </a:endParaRPr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156762"/>
            <a:ext cx="3124200" cy="922121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enerat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07" y="1524000"/>
            <a:ext cx="3035300" cy="381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21098" y="301931"/>
            <a:ext cx="56422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The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mysterious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top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quark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895600" y="1557353"/>
            <a:ext cx="1269274" cy="1046147"/>
          </a:xfrm>
          <a:prstGeom prst="ellipse">
            <a:avLst/>
          </a:prstGeom>
          <a:solidFill>
            <a:schemeClr val="tx2">
              <a:lumMod val="75000"/>
              <a:alpha val="31000"/>
            </a:schemeClr>
          </a:solidFill>
          <a:ln w="57150" cap="flat" cmpd="sng" algn="ctr">
            <a:solidFill>
              <a:schemeClr val="tx2">
                <a:lumMod val="75000"/>
                <a:alpha val="47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4472749" y="1693467"/>
            <a:ext cx="4439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90"/>
                </a:solidFill>
              </a:rPr>
              <a:t>Top </a:t>
            </a:r>
            <a:r>
              <a:rPr lang="de-DE" sz="2400" b="1" dirty="0" err="1" smtClean="0">
                <a:solidFill>
                  <a:srgbClr val="000090"/>
                </a:solidFill>
              </a:rPr>
              <a:t>quark</a:t>
            </a:r>
            <a:r>
              <a:rPr lang="de-DE" sz="2400" b="1" dirty="0" smtClean="0">
                <a:solidFill>
                  <a:srgbClr val="000090"/>
                </a:solidFill>
              </a:rPr>
              <a:t>: no </a:t>
            </a:r>
            <a:r>
              <a:rPr lang="de-DE" sz="2400" b="1" dirty="0" err="1" smtClean="0">
                <a:solidFill>
                  <a:srgbClr val="000090"/>
                </a:solidFill>
              </a:rPr>
              <a:t>internal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structure</a:t>
            </a:r>
            <a:endParaRPr lang="de-DE" sz="2400" b="1" dirty="0" smtClean="0">
              <a:solidFill>
                <a:srgbClr val="000090"/>
              </a:solidFill>
            </a:endParaRP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but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heavy</a:t>
            </a:r>
            <a:r>
              <a:rPr lang="de-DE" sz="2400" b="1" dirty="0" smtClean="0">
                <a:solidFill>
                  <a:srgbClr val="000090"/>
                </a:solidFill>
              </a:rPr>
              <a:t> as a gold </a:t>
            </a:r>
            <a:r>
              <a:rPr lang="de-DE" sz="2400" b="1" dirty="0" err="1" smtClean="0">
                <a:solidFill>
                  <a:srgbClr val="000090"/>
                </a:solidFill>
              </a:rPr>
              <a:t>atom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endParaRPr lang="de-DE" sz="2400" b="1" dirty="0">
              <a:solidFill>
                <a:srgbClr val="000090"/>
              </a:solidFill>
            </a:endParaRPr>
          </a:p>
        </p:txBody>
      </p:sp>
      <p:pic>
        <p:nvPicPr>
          <p:cNvPr id="16" name="Bild 1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42456" y="2656852"/>
            <a:ext cx="3330000" cy="2880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625149" y="3238500"/>
            <a:ext cx="4439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i.e</a:t>
            </a:r>
            <a:r>
              <a:rPr lang="de-DE" sz="2400" b="1" dirty="0" smtClean="0">
                <a:solidFill>
                  <a:srgbClr val="000090"/>
                </a:solidFill>
              </a:rPr>
              <a:t>. </a:t>
            </a:r>
            <a:r>
              <a:rPr lang="de-DE" sz="2400" b="1" dirty="0" err="1" smtClean="0">
                <a:solidFill>
                  <a:srgbClr val="000090"/>
                </a:solidFill>
              </a:rPr>
              <a:t>coupling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strength</a:t>
            </a:r>
            <a:r>
              <a:rPr lang="de-DE" sz="2400" b="1" dirty="0" smtClean="0">
                <a:solidFill>
                  <a:srgbClr val="000090"/>
                </a:solidFill>
              </a:rPr>
              <a:t> to </a:t>
            </a:r>
          </a:p>
          <a:p>
            <a:r>
              <a:rPr lang="de-DE" sz="2400" b="1" dirty="0" smtClean="0">
                <a:solidFill>
                  <a:srgbClr val="000090"/>
                </a:solidFill>
              </a:rPr>
              <a:t>Standard Model </a:t>
            </a:r>
            <a:r>
              <a:rPr lang="de-DE" sz="2400" b="1" dirty="0" err="1" smtClean="0">
                <a:solidFill>
                  <a:srgbClr val="000090"/>
                </a:solidFill>
              </a:rPr>
              <a:t>Higgs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Boson</a:t>
            </a:r>
            <a:endParaRPr lang="de-DE" sz="2400" b="1" dirty="0">
              <a:solidFill>
                <a:srgbClr val="000090"/>
              </a:solidFill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776" y="4225316"/>
            <a:ext cx="1943613" cy="109086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7381416" y="4374791"/>
            <a:ext cx="1682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de-DE" sz="2400" b="1" baseline="-25000" dirty="0" err="1" smtClean="0">
                <a:solidFill>
                  <a:srgbClr val="FF0000"/>
                </a:solidFill>
                <a:cs typeface="Symbol" charset="2"/>
              </a:rPr>
              <a:t>t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= 1</a:t>
            </a:r>
            <a:endParaRPr lang="de-DE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21098" y="5579758"/>
            <a:ext cx="8290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8000"/>
                </a:solidFill>
              </a:rPr>
              <a:t>Does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the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top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quark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have</a:t>
            </a:r>
            <a:r>
              <a:rPr lang="de-DE" sz="2400" b="1" dirty="0" smtClean="0">
                <a:solidFill>
                  <a:srgbClr val="008000"/>
                </a:solidFill>
              </a:rPr>
              <a:t> a </a:t>
            </a:r>
            <a:r>
              <a:rPr lang="de-DE" sz="2400" b="1" dirty="0" err="1" smtClean="0">
                <a:solidFill>
                  <a:srgbClr val="008000"/>
                </a:solidFill>
              </a:rPr>
              <a:t>special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role</a:t>
            </a:r>
            <a:r>
              <a:rPr lang="de-DE" sz="2400" b="1" dirty="0" smtClean="0">
                <a:solidFill>
                  <a:srgbClr val="008000"/>
                </a:solidFill>
              </a:rPr>
              <a:t> in </a:t>
            </a:r>
            <a:r>
              <a:rPr lang="de-DE" sz="2400" b="1" dirty="0" err="1" smtClean="0">
                <a:solidFill>
                  <a:srgbClr val="008000"/>
                </a:solidFill>
              </a:rPr>
              <a:t>particle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physics</a:t>
            </a:r>
            <a:r>
              <a:rPr lang="de-DE" sz="2400" b="1" dirty="0" smtClean="0">
                <a:solidFill>
                  <a:srgbClr val="008000"/>
                </a:solidFill>
              </a:rPr>
              <a:t>? </a:t>
            </a:r>
            <a:endParaRPr lang="de-DE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21098" y="301931"/>
            <a:ext cx="56422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A </a:t>
            </a:r>
            <a:r>
              <a:rPr lang="de-DE" sz="3200" b="1" dirty="0" err="1" smtClean="0"/>
              <a:t>brief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history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the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top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quark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21098" y="1346089"/>
            <a:ext cx="75418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Known</a:t>
            </a:r>
            <a:r>
              <a:rPr lang="de-DE" sz="2400" b="1" dirty="0" smtClean="0">
                <a:solidFill>
                  <a:srgbClr val="FF0000"/>
                </a:solidFill>
              </a:rPr>
              <a:t> to </a:t>
            </a:r>
            <a:r>
              <a:rPr lang="de-DE" sz="2400" b="1" dirty="0" err="1" smtClean="0">
                <a:solidFill>
                  <a:srgbClr val="FF0000"/>
                </a:solidFill>
              </a:rPr>
              <a:t>exist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since</a:t>
            </a:r>
            <a:r>
              <a:rPr lang="de-DE" sz="2400" b="1" dirty="0" smtClean="0">
                <a:solidFill>
                  <a:srgbClr val="FF0000"/>
                </a:solidFill>
              </a:rPr>
              <a:t> 1973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Phenomenological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prejudice</a:t>
            </a:r>
            <a:r>
              <a:rPr lang="de-DE" sz="2400" b="1" dirty="0" smtClean="0">
                <a:solidFill>
                  <a:srgbClr val="FF0000"/>
                </a:solidFill>
              </a:rPr>
              <a:t>: </a:t>
            </a:r>
            <a:r>
              <a:rPr lang="de-DE" sz="2400" b="1" dirty="0" err="1" smtClean="0">
                <a:solidFill>
                  <a:srgbClr val="FF0000"/>
                </a:solidFill>
              </a:rPr>
              <a:t>around</a:t>
            </a:r>
            <a:r>
              <a:rPr lang="de-DE" sz="2400" b="1" dirty="0" smtClean="0">
                <a:solidFill>
                  <a:srgbClr val="FF0000"/>
                </a:solidFill>
              </a:rPr>
              <a:t> 15 </a:t>
            </a:r>
            <a:r>
              <a:rPr lang="de-DE" sz="2400" b="1" dirty="0" err="1" smtClean="0">
                <a:solidFill>
                  <a:srgbClr val="FF0000"/>
                </a:solidFill>
              </a:rPr>
              <a:t>GeV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008000"/>
                </a:solidFill>
              </a:rPr>
              <a:t>(N.B. (</a:t>
            </a:r>
            <a:r>
              <a:rPr lang="de-DE" sz="2400" b="1" dirty="0" err="1" smtClean="0">
                <a:solidFill>
                  <a:srgbClr val="008000"/>
                </a:solidFill>
              </a:rPr>
              <a:t>ss</a:t>
            </a:r>
            <a:r>
              <a:rPr lang="de-DE" sz="2400" b="1" dirty="0" smtClean="0">
                <a:solidFill>
                  <a:srgbClr val="008000"/>
                </a:solidFill>
              </a:rPr>
              <a:t>) = 1 </a:t>
            </a:r>
            <a:r>
              <a:rPr lang="de-DE" sz="2400" b="1" dirty="0" err="1" smtClean="0">
                <a:solidFill>
                  <a:srgbClr val="008000"/>
                </a:solidFill>
              </a:rPr>
              <a:t>GeV</a:t>
            </a:r>
            <a:r>
              <a:rPr lang="de-DE" sz="2400" b="1" dirty="0" smtClean="0">
                <a:solidFill>
                  <a:srgbClr val="008000"/>
                </a:solidFill>
              </a:rPr>
              <a:t>, (</a:t>
            </a:r>
            <a:r>
              <a:rPr lang="de-DE" sz="2400" b="1" dirty="0" err="1" smtClean="0">
                <a:solidFill>
                  <a:srgbClr val="008000"/>
                </a:solidFill>
              </a:rPr>
              <a:t>cc</a:t>
            </a:r>
            <a:r>
              <a:rPr lang="de-DE" sz="2400" b="1" dirty="0" smtClean="0">
                <a:solidFill>
                  <a:srgbClr val="008000"/>
                </a:solidFill>
              </a:rPr>
              <a:t>) = 3.1 </a:t>
            </a:r>
            <a:r>
              <a:rPr lang="de-DE" sz="2400" b="1" dirty="0" err="1" smtClean="0">
                <a:solidFill>
                  <a:srgbClr val="008000"/>
                </a:solidFill>
              </a:rPr>
              <a:t>GeV</a:t>
            </a:r>
            <a:r>
              <a:rPr lang="de-DE" sz="2400" b="1" dirty="0" smtClean="0">
                <a:solidFill>
                  <a:srgbClr val="008000"/>
                </a:solidFill>
              </a:rPr>
              <a:t>, (</a:t>
            </a:r>
            <a:r>
              <a:rPr lang="de-DE" sz="2400" b="1" dirty="0" err="1" smtClean="0">
                <a:solidFill>
                  <a:srgbClr val="008000"/>
                </a:solidFill>
              </a:rPr>
              <a:t>bb</a:t>
            </a:r>
            <a:r>
              <a:rPr lang="de-DE" sz="2400" b="1" dirty="0" smtClean="0">
                <a:solidFill>
                  <a:srgbClr val="008000"/>
                </a:solidFill>
              </a:rPr>
              <a:t>) = 9.4 </a:t>
            </a:r>
            <a:r>
              <a:rPr lang="de-DE" sz="2400" b="1" dirty="0" err="1" smtClean="0">
                <a:solidFill>
                  <a:srgbClr val="008000"/>
                </a:solidFill>
              </a:rPr>
              <a:t>GeV</a:t>
            </a:r>
            <a:r>
              <a:rPr lang="de-DE" sz="2400" b="1" dirty="0" smtClean="0">
                <a:solidFill>
                  <a:srgbClr val="008000"/>
                </a:solidFill>
              </a:rPr>
              <a:t>, .......)</a:t>
            </a:r>
          </a:p>
          <a:p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smtClean="0">
                <a:solidFill>
                  <a:srgbClr val="FF0000"/>
                </a:solidFill>
              </a:rPr>
              <a:t>(</a:t>
            </a:r>
            <a:r>
              <a:rPr lang="de-DE" sz="2400" b="1" dirty="0" err="1" smtClean="0">
                <a:solidFill>
                  <a:srgbClr val="FF0000"/>
                </a:solidFill>
              </a:rPr>
              <a:t>Partly</a:t>
            </a:r>
            <a:r>
              <a:rPr lang="de-DE" sz="2400" b="1" dirty="0" smtClean="0">
                <a:solidFill>
                  <a:srgbClr val="FF0000"/>
                </a:solidFill>
              </a:rPr>
              <a:t>) </a:t>
            </a:r>
            <a:r>
              <a:rPr lang="de-DE" sz="2400" b="1" dirty="0" err="1" smtClean="0">
                <a:solidFill>
                  <a:srgbClr val="FF0000"/>
                </a:solidFill>
              </a:rPr>
              <a:t>motivating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aim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for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several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accelerators</a:t>
            </a:r>
            <a:r>
              <a:rPr lang="de-DE" sz="24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e</a:t>
            </a:r>
            <a:r>
              <a:rPr lang="de-DE" sz="2400" b="1" baseline="30000" dirty="0" err="1" smtClean="0">
                <a:solidFill>
                  <a:srgbClr val="FF0000"/>
                </a:solidFill>
              </a:rPr>
              <a:t>+</a:t>
            </a:r>
            <a:r>
              <a:rPr lang="de-DE" sz="2400" b="1" dirty="0" err="1" smtClean="0">
                <a:solidFill>
                  <a:srgbClr val="FF0000"/>
                </a:solidFill>
              </a:rPr>
              <a:t>e</a:t>
            </a:r>
            <a:r>
              <a:rPr lang="de-DE" sz="2400" b="1" baseline="30000" dirty="0" err="1" smtClean="0">
                <a:solidFill>
                  <a:srgbClr val="FF0000"/>
                </a:solidFill>
              </a:rPr>
              <a:t>-</a:t>
            </a:r>
            <a:r>
              <a:rPr lang="de-DE" sz="2400" b="1" dirty="0" smtClean="0">
                <a:solidFill>
                  <a:srgbClr val="FF0000"/>
                </a:solidFill>
              </a:rPr>
              <a:t>: PETRA/PEP, TRISTAN, LEP, ....   </a:t>
            </a:r>
            <a:r>
              <a:rPr lang="de-DE" sz="2400" b="1" dirty="0" err="1">
                <a:solidFill>
                  <a:srgbClr val="FF0000"/>
                </a:solidFill>
              </a:rPr>
              <a:t>p</a:t>
            </a:r>
            <a:r>
              <a:rPr lang="de-DE" sz="2400" b="1" dirty="0" err="1" smtClean="0">
                <a:solidFill>
                  <a:srgbClr val="FF0000"/>
                </a:solidFill>
              </a:rPr>
              <a:t>p</a:t>
            </a:r>
            <a:r>
              <a:rPr lang="de-DE" sz="2400" b="1" dirty="0" smtClean="0">
                <a:solidFill>
                  <a:srgbClr val="FF0000"/>
                </a:solidFill>
              </a:rPr>
              <a:t>: </a:t>
            </a:r>
            <a:r>
              <a:rPr lang="de-DE" sz="2400" b="1" dirty="0" err="1" smtClean="0">
                <a:solidFill>
                  <a:srgbClr val="FF0000"/>
                </a:solidFill>
              </a:rPr>
              <a:t>SppS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0000FF"/>
                </a:solidFill>
              </a:rPr>
              <a:t>No </a:t>
            </a:r>
            <a:r>
              <a:rPr lang="de-DE" sz="2400" b="1" dirty="0" err="1" smtClean="0">
                <a:solidFill>
                  <a:srgbClr val="0000FF"/>
                </a:solidFill>
              </a:rPr>
              <a:t>signature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found</a:t>
            </a:r>
            <a:r>
              <a:rPr lang="de-DE" sz="2400" b="1" dirty="0" smtClean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1098" y="4203700"/>
            <a:ext cx="78566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8000"/>
                </a:solidFill>
              </a:rPr>
              <a:t>Observed</a:t>
            </a:r>
            <a:r>
              <a:rPr lang="de-DE" sz="2400" b="1" dirty="0" smtClean="0">
                <a:solidFill>
                  <a:srgbClr val="008000"/>
                </a:solidFill>
              </a:rPr>
              <a:t> in 1995 at </a:t>
            </a:r>
            <a:r>
              <a:rPr lang="de-DE" sz="2400" b="1" dirty="0" err="1" smtClean="0">
                <a:solidFill>
                  <a:srgbClr val="008000"/>
                </a:solidFill>
              </a:rPr>
              <a:t>Tevatron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smtClean="0">
                <a:solidFill>
                  <a:srgbClr val="008000"/>
                </a:solidFill>
              </a:rPr>
              <a:t>Up to </a:t>
            </a:r>
            <a:r>
              <a:rPr lang="de-DE" sz="2400" b="1" dirty="0" err="1" smtClean="0">
                <a:solidFill>
                  <a:srgbClr val="008000"/>
                </a:solidFill>
              </a:rPr>
              <a:t>now</a:t>
            </a:r>
            <a:r>
              <a:rPr lang="de-DE" sz="2400" b="1" dirty="0" smtClean="0">
                <a:solidFill>
                  <a:srgbClr val="008000"/>
                </a:solidFill>
              </a:rPr>
              <a:t> a </a:t>
            </a:r>
            <a:r>
              <a:rPr lang="de-DE" sz="2400" b="1" dirty="0" err="1" smtClean="0">
                <a:solidFill>
                  <a:srgbClr val="008000"/>
                </a:solidFill>
              </a:rPr>
              <a:t>few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thousand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tt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events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</a:p>
          <a:p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smtClean="0">
                <a:solidFill>
                  <a:srgbClr val="000090"/>
                </a:solidFill>
              </a:rPr>
              <a:t>LHC </a:t>
            </a:r>
            <a:r>
              <a:rPr lang="de-DE" sz="2400" b="1" dirty="0" err="1" smtClean="0">
                <a:solidFill>
                  <a:srgbClr val="000090"/>
                </a:solidFill>
              </a:rPr>
              <a:t>currently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produces</a:t>
            </a:r>
            <a:r>
              <a:rPr lang="de-DE" sz="2400" b="1" dirty="0" smtClean="0">
                <a:solidFill>
                  <a:srgbClr val="000090"/>
                </a:solidFill>
              </a:rPr>
              <a:t> ~ 5000 </a:t>
            </a:r>
            <a:r>
              <a:rPr lang="de-DE" sz="2400" b="1" dirty="0" err="1" smtClean="0">
                <a:solidFill>
                  <a:srgbClr val="000090"/>
                </a:solidFill>
              </a:rPr>
              <a:t>tt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events/day</a:t>
            </a:r>
            <a:endParaRPr lang="de-DE" sz="2400" b="1" dirty="0" smtClean="0">
              <a:solidFill>
                <a:srgbClr val="000090"/>
              </a:solidFill>
            </a:endParaRP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When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default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energy/luminosity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reached</a:t>
            </a:r>
            <a:r>
              <a:rPr lang="de-DE" sz="2400" b="1" dirty="0" smtClean="0">
                <a:solidFill>
                  <a:srgbClr val="000090"/>
                </a:solidFill>
              </a:rPr>
              <a:t>: </a:t>
            </a:r>
            <a:r>
              <a:rPr lang="de-DE" sz="2400" b="1" dirty="0" err="1" smtClean="0">
                <a:solidFill>
                  <a:srgbClr val="000090"/>
                </a:solidFill>
              </a:rPr>
              <a:t>close</a:t>
            </a:r>
            <a:r>
              <a:rPr lang="de-DE" sz="2400" b="1" dirty="0" smtClean="0">
                <a:solidFill>
                  <a:srgbClr val="000090"/>
                </a:solidFill>
              </a:rPr>
              <a:t> to 1M/day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endParaRPr lang="de-DE" sz="2400" b="1" dirty="0">
              <a:solidFill>
                <a:srgbClr val="008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1100" y="2863409"/>
            <a:ext cx="4771637" cy="359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621098" y="301931"/>
            <a:ext cx="5855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A </a:t>
            </a:r>
            <a:r>
              <a:rPr lang="de-DE" sz="3200" b="1" dirty="0" err="1" smtClean="0"/>
              <a:t>brief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history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the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top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quark</a:t>
            </a:r>
            <a:r>
              <a:rPr lang="de-DE" sz="3200" b="1" dirty="0" smtClean="0"/>
              <a:t> II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90837" y="1346089"/>
            <a:ext cx="8141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Electroweak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quantum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fluctuations</a:t>
            </a:r>
            <a:r>
              <a:rPr lang="de-DE" sz="2400" b="1" dirty="0" smtClean="0">
                <a:solidFill>
                  <a:srgbClr val="FF0000"/>
                </a:solidFill>
              </a:rPr>
              <a:t> at </a:t>
            </a:r>
            <a:r>
              <a:rPr lang="de-DE" sz="2400" b="1" dirty="0" err="1" smtClean="0">
                <a:solidFill>
                  <a:srgbClr val="FF0000"/>
                </a:solidFill>
              </a:rPr>
              <a:t>percent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level</a:t>
            </a:r>
            <a:r>
              <a:rPr lang="de-DE" sz="24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top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must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very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heavy</a:t>
            </a:r>
            <a:endParaRPr lang="de-DE" sz="2400" b="1" dirty="0" smtClean="0">
              <a:solidFill>
                <a:srgbClr val="0000FF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98" y="2177086"/>
            <a:ext cx="4404998" cy="124687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0837" y="3777735"/>
            <a:ext cx="411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8000"/>
                </a:solidFill>
              </a:rPr>
              <a:t>Precision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measurements</a:t>
            </a:r>
            <a:r>
              <a:rPr lang="de-DE" sz="2400" b="1" dirty="0" smtClean="0">
                <a:solidFill>
                  <a:srgbClr val="008000"/>
                </a:solidFill>
              </a:rPr>
              <a:t> &amp; </a:t>
            </a:r>
            <a:r>
              <a:rPr lang="de-DE" sz="2400" b="1" dirty="0" err="1" smtClean="0">
                <a:solidFill>
                  <a:srgbClr val="008000"/>
                </a:solidFill>
              </a:rPr>
              <a:t>theory</a:t>
            </a:r>
            <a:r>
              <a:rPr lang="de-DE" sz="2400" b="1" dirty="0" smtClean="0">
                <a:solidFill>
                  <a:srgbClr val="008000"/>
                </a:solidFill>
              </a:rPr>
              <a:t> in 1994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21098" y="4794698"/>
            <a:ext cx="3240002" cy="288000"/>
          </a:xfrm>
          <a:prstGeom prst="rect">
            <a:avLst/>
          </a:prstGeom>
        </p:spPr>
      </p:pic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21098" y="301931"/>
            <a:ext cx="5855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Phenomenology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heavy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top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90838" y="1557536"/>
            <a:ext cx="400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competing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interactions</a:t>
            </a:r>
            <a:r>
              <a:rPr lang="de-DE" sz="2400" b="1" dirty="0" smtClean="0">
                <a:solidFill>
                  <a:srgbClr val="FF0000"/>
                </a:solidFill>
              </a:rPr>
              <a:t>:</a:t>
            </a:r>
            <a:endParaRPr lang="de-DE" sz="2400" b="1" dirty="0" smtClean="0">
              <a:solidFill>
                <a:srgbClr val="0000FF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972" y="1406580"/>
            <a:ext cx="1649251" cy="1415866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90838" y="2822446"/>
            <a:ext cx="78783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For </a:t>
            </a:r>
            <a:r>
              <a:rPr lang="de-DE" sz="2400" b="1" dirty="0" err="1" smtClean="0">
                <a:solidFill>
                  <a:srgbClr val="008000"/>
                </a:solidFill>
              </a:rPr>
              <a:t>lighter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quarks</a:t>
            </a:r>
            <a:r>
              <a:rPr lang="de-DE" sz="2400" b="1" dirty="0" smtClean="0">
                <a:solidFill>
                  <a:srgbClr val="008000"/>
                </a:solidFill>
              </a:rPr>
              <a:t>: </a:t>
            </a:r>
            <a:r>
              <a:rPr lang="de-DE" sz="2400" b="1" dirty="0" err="1" smtClean="0">
                <a:solidFill>
                  <a:srgbClr val="008000"/>
                </a:solidFill>
              </a:rPr>
              <a:t>strong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interaction</a:t>
            </a:r>
            <a:r>
              <a:rPr lang="de-DE" sz="2400" b="1" dirty="0" smtClean="0">
                <a:solidFill>
                  <a:srgbClr val="008000"/>
                </a:solidFill>
              </a:rPr>
              <a:t> &gt;&gt; </a:t>
            </a:r>
            <a:r>
              <a:rPr lang="de-DE" sz="2400" b="1" dirty="0" err="1" smtClean="0">
                <a:solidFill>
                  <a:srgbClr val="008000"/>
                </a:solidFill>
              </a:rPr>
              <a:t>weak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interactions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smtClean="0">
                <a:solidFill>
                  <a:srgbClr val="008000"/>
                </a:solidFill>
              </a:rPr>
              <a:t>                                  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colour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neutral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hadrons</a:t>
            </a:r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For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top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quark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:         </a:t>
            </a:r>
            <a:r>
              <a:rPr lang="de-DE" sz="2400" b="1" dirty="0" err="1" smtClean="0">
                <a:solidFill>
                  <a:srgbClr val="008000"/>
                </a:solidFill>
              </a:rPr>
              <a:t>strong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interaction</a:t>
            </a:r>
            <a:r>
              <a:rPr lang="de-DE" sz="2400" b="1" dirty="0" smtClean="0">
                <a:solidFill>
                  <a:srgbClr val="008000"/>
                </a:solidFill>
              </a:rPr>
              <a:t> &lt; </a:t>
            </a:r>
            <a:r>
              <a:rPr lang="de-DE" sz="2400" b="1" dirty="0" err="1" smtClean="0">
                <a:solidFill>
                  <a:srgbClr val="008000"/>
                </a:solidFill>
              </a:rPr>
              <a:t>weak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interactions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smtClean="0">
                <a:solidFill>
                  <a:srgbClr val="008000"/>
                </a:solidFill>
              </a:rPr>
              <a:t>                                  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no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top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hadrons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! ‚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free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quark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‘</a:t>
            </a:r>
          </a:p>
          <a:p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                                 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top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quarks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decay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before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hadrons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formed</a:t>
            </a:r>
            <a:endParaRPr lang="de-DE" sz="2400" b="1" dirty="0">
              <a:solidFill>
                <a:srgbClr val="008000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grpSp>
        <p:nvGrpSpPr>
          <p:cNvPr id="2" name="Gruppierung 31"/>
          <p:cNvGrpSpPr/>
          <p:nvPr/>
        </p:nvGrpSpPr>
        <p:grpSpPr>
          <a:xfrm>
            <a:off x="4059573" y="1256631"/>
            <a:ext cx="2160820" cy="1565815"/>
            <a:chOff x="4493980" y="1234370"/>
            <a:chExt cx="2160820" cy="1565815"/>
          </a:xfrm>
        </p:grpSpPr>
        <p:cxnSp>
          <p:nvCxnSpPr>
            <p:cNvPr id="8" name="Gerade Verbindung mit Pfeil 7"/>
            <p:cNvCxnSpPr/>
            <p:nvPr/>
          </p:nvCxnSpPr>
          <p:spPr>
            <a:xfrm>
              <a:off x="4493980" y="1371600"/>
              <a:ext cx="1183917" cy="460467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/>
            <p:cNvCxnSpPr/>
            <p:nvPr/>
          </p:nvCxnSpPr>
          <p:spPr>
            <a:xfrm>
              <a:off x="5677897" y="1830689"/>
              <a:ext cx="799101" cy="1588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ihandform 12"/>
            <p:cNvSpPr/>
            <p:nvPr/>
          </p:nvSpPr>
          <p:spPr>
            <a:xfrm>
              <a:off x="5602688" y="1868366"/>
              <a:ext cx="387931" cy="335502"/>
            </a:xfrm>
            <a:custGeom>
              <a:avLst/>
              <a:gdLst>
                <a:gd name="connsiteX0" fmla="*/ 43420 w 727791"/>
                <a:gd name="connsiteY0" fmla="*/ 0 h 862445"/>
                <a:gd name="connsiteX1" fmla="*/ 21710 w 727791"/>
                <a:gd name="connsiteY1" fmla="*/ 32567 h 862445"/>
                <a:gd name="connsiteX2" fmla="*/ 0 w 727791"/>
                <a:gd name="connsiteY2" fmla="*/ 97701 h 862445"/>
                <a:gd name="connsiteX3" fmla="*/ 10855 w 727791"/>
                <a:gd name="connsiteY3" fmla="*/ 195401 h 862445"/>
                <a:gd name="connsiteX4" fmla="*/ 206245 w 727791"/>
                <a:gd name="connsiteY4" fmla="*/ 217112 h 862445"/>
                <a:gd name="connsiteX5" fmla="*/ 217100 w 727791"/>
                <a:gd name="connsiteY5" fmla="*/ 97701 h 862445"/>
                <a:gd name="connsiteX6" fmla="*/ 86840 w 727791"/>
                <a:gd name="connsiteY6" fmla="*/ 141123 h 862445"/>
                <a:gd name="connsiteX7" fmla="*/ 97695 w 727791"/>
                <a:gd name="connsiteY7" fmla="*/ 293101 h 862445"/>
                <a:gd name="connsiteX8" fmla="*/ 162825 w 727791"/>
                <a:gd name="connsiteY8" fmla="*/ 336523 h 862445"/>
                <a:gd name="connsiteX9" fmla="*/ 303940 w 727791"/>
                <a:gd name="connsiteY9" fmla="*/ 314812 h 862445"/>
                <a:gd name="connsiteX10" fmla="*/ 325650 w 727791"/>
                <a:gd name="connsiteY10" fmla="*/ 282245 h 862445"/>
                <a:gd name="connsiteX11" fmla="*/ 336505 w 727791"/>
                <a:gd name="connsiteY11" fmla="*/ 249678 h 862445"/>
                <a:gd name="connsiteX12" fmla="*/ 260520 w 727791"/>
                <a:gd name="connsiteY12" fmla="*/ 271389 h 862445"/>
                <a:gd name="connsiteX13" fmla="*/ 238810 w 727791"/>
                <a:gd name="connsiteY13" fmla="*/ 293101 h 862445"/>
                <a:gd name="connsiteX14" fmla="*/ 227955 w 727791"/>
                <a:gd name="connsiteY14" fmla="*/ 325667 h 862445"/>
                <a:gd name="connsiteX15" fmla="*/ 195390 w 727791"/>
                <a:gd name="connsiteY15" fmla="*/ 336523 h 862445"/>
                <a:gd name="connsiteX16" fmla="*/ 206245 w 727791"/>
                <a:gd name="connsiteY16" fmla="*/ 369090 h 862445"/>
                <a:gd name="connsiteX17" fmla="*/ 314795 w 727791"/>
                <a:gd name="connsiteY17" fmla="*/ 477645 h 862445"/>
                <a:gd name="connsiteX18" fmla="*/ 390780 w 727791"/>
                <a:gd name="connsiteY18" fmla="*/ 488501 h 862445"/>
                <a:gd name="connsiteX19" fmla="*/ 434201 w 727791"/>
                <a:gd name="connsiteY19" fmla="*/ 379945 h 862445"/>
                <a:gd name="connsiteX20" fmla="*/ 379925 w 727791"/>
                <a:gd name="connsiteY20" fmla="*/ 390801 h 862445"/>
                <a:gd name="connsiteX21" fmla="*/ 303940 w 727791"/>
                <a:gd name="connsiteY21" fmla="*/ 477645 h 862445"/>
                <a:gd name="connsiteX22" fmla="*/ 293085 w 727791"/>
                <a:gd name="connsiteY22" fmla="*/ 510212 h 862445"/>
                <a:gd name="connsiteX23" fmla="*/ 336505 w 727791"/>
                <a:gd name="connsiteY23" fmla="*/ 618767 h 862445"/>
                <a:gd name="connsiteX24" fmla="*/ 434201 w 727791"/>
                <a:gd name="connsiteY24" fmla="*/ 607912 h 862445"/>
                <a:gd name="connsiteX25" fmla="*/ 531896 w 727791"/>
                <a:gd name="connsiteY25" fmla="*/ 564490 h 862445"/>
                <a:gd name="connsiteX26" fmla="*/ 521041 w 727791"/>
                <a:gd name="connsiteY26" fmla="*/ 531923 h 862445"/>
                <a:gd name="connsiteX27" fmla="*/ 434201 w 727791"/>
                <a:gd name="connsiteY27" fmla="*/ 564490 h 862445"/>
                <a:gd name="connsiteX28" fmla="*/ 423346 w 727791"/>
                <a:gd name="connsiteY28" fmla="*/ 607912 h 862445"/>
                <a:gd name="connsiteX29" fmla="*/ 412491 w 727791"/>
                <a:gd name="connsiteY29" fmla="*/ 640479 h 862445"/>
                <a:gd name="connsiteX30" fmla="*/ 455911 w 727791"/>
                <a:gd name="connsiteY30" fmla="*/ 738179 h 862445"/>
                <a:gd name="connsiteX31" fmla="*/ 488476 w 727791"/>
                <a:gd name="connsiteY31" fmla="*/ 749034 h 862445"/>
                <a:gd name="connsiteX32" fmla="*/ 586171 w 727791"/>
                <a:gd name="connsiteY32" fmla="*/ 727323 h 862445"/>
                <a:gd name="connsiteX33" fmla="*/ 629591 w 727791"/>
                <a:gd name="connsiteY33" fmla="*/ 716467 h 862445"/>
                <a:gd name="connsiteX34" fmla="*/ 683866 w 727791"/>
                <a:gd name="connsiteY34" fmla="*/ 673045 h 862445"/>
                <a:gd name="connsiteX35" fmla="*/ 651301 w 727791"/>
                <a:gd name="connsiteY35" fmla="*/ 662190 h 862445"/>
                <a:gd name="connsiteX36" fmla="*/ 607881 w 727791"/>
                <a:gd name="connsiteY36" fmla="*/ 640479 h 862445"/>
                <a:gd name="connsiteX37" fmla="*/ 542751 w 727791"/>
                <a:gd name="connsiteY37" fmla="*/ 651334 h 862445"/>
                <a:gd name="connsiteX38" fmla="*/ 510186 w 727791"/>
                <a:gd name="connsiteY38" fmla="*/ 673045 h 862445"/>
                <a:gd name="connsiteX39" fmla="*/ 488476 w 727791"/>
                <a:gd name="connsiteY39" fmla="*/ 738179 h 862445"/>
                <a:gd name="connsiteX40" fmla="*/ 531896 w 727791"/>
                <a:gd name="connsiteY40" fmla="*/ 857590 h 862445"/>
                <a:gd name="connsiteX41" fmla="*/ 564461 w 727791"/>
                <a:gd name="connsiteY41" fmla="*/ 857590 h 86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7791" h="862445">
                  <a:moveTo>
                    <a:pt x="43420" y="0"/>
                  </a:moveTo>
                  <a:cubicBezTo>
                    <a:pt x="36183" y="10856"/>
                    <a:pt x="27008" y="20645"/>
                    <a:pt x="21710" y="32567"/>
                  </a:cubicBezTo>
                  <a:cubicBezTo>
                    <a:pt x="12416" y="53480"/>
                    <a:pt x="0" y="97701"/>
                    <a:pt x="0" y="97701"/>
                  </a:cubicBezTo>
                  <a:cubicBezTo>
                    <a:pt x="3618" y="130268"/>
                    <a:pt x="494" y="164315"/>
                    <a:pt x="10855" y="195401"/>
                  </a:cubicBezTo>
                  <a:cubicBezTo>
                    <a:pt x="35560" y="269519"/>
                    <a:pt x="192240" y="218046"/>
                    <a:pt x="206245" y="217112"/>
                  </a:cubicBezTo>
                  <a:cubicBezTo>
                    <a:pt x="233789" y="134474"/>
                    <a:pt x="232443" y="174419"/>
                    <a:pt x="217100" y="97701"/>
                  </a:cubicBezTo>
                  <a:cubicBezTo>
                    <a:pt x="168351" y="102133"/>
                    <a:pt x="86840" y="72777"/>
                    <a:pt x="86840" y="141123"/>
                  </a:cubicBezTo>
                  <a:cubicBezTo>
                    <a:pt x="86840" y="191911"/>
                    <a:pt x="79288" y="245766"/>
                    <a:pt x="97695" y="293101"/>
                  </a:cubicBezTo>
                  <a:cubicBezTo>
                    <a:pt x="107152" y="317420"/>
                    <a:pt x="162825" y="336523"/>
                    <a:pt x="162825" y="336523"/>
                  </a:cubicBezTo>
                  <a:cubicBezTo>
                    <a:pt x="209863" y="329286"/>
                    <a:pt x="258791" y="329863"/>
                    <a:pt x="303940" y="314812"/>
                  </a:cubicBezTo>
                  <a:cubicBezTo>
                    <a:pt x="316317" y="310686"/>
                    <a:pt x="319816" y="293914"/>
                    <a:pt x="325650" y="282245"/>
                  </a:cubicBezTo>
                  <a:cubicBezTo>
                    <a:pt x="330767" y="272010"/>
                    <a:pt x="347792" y="251559"/>
                    <a:pt x="336505" y="249678"/>
                  </a:cubicBezTo>
                  <a:cubicBezTo>
                    <a:pt x="310522" y="245347"/>
                    <a:pt x="285848" y="264152"/>
                    <a:pt x="260520" y="271389"/>
                  </a:cubicBezTo>
                  <a:cubicBezTo>
                    <a:pt x="253283" y="278626"/>
                    <a:pt x="244075" y="284325"/>
                    <a:pt x="238810" y="293101"/>
                  </a:cubicBezTo>
                  <a:cubicBezTo>
                    <a:pt x="232923" y="302913"/>
                    <a:pt x="236046" y="317576"/>
                    <a:pt x="227955" y="325667"/>
                  </a:cubicBezTo>
                  <a:cubicBezTo>
                    <a:pt x="219864" y="333758"/>
                    <a:pt x="206245" y="332904"/>
                    <a:pt x="195390" y="336523"/>
                  </a:cubicBezTo>
                  <a:cubicBezTo>
                    <a:pt x="199008" y="347379"/>
                    <a:pt x="200688" y="359087"/>
                    <a:pt x="206245" y="369090"/>
                  </a:cubicBezTo>
                  <a:cubicBezTo>
                    <a:pt x="226207" y="405024"/>
                    <a:pt x="265885" y="470657"/>
                    <a:pt x="314795" y="477645"/>
                  </a:cubicBezTo>
                  <a:lnTo>
                    <a:pt x="390780" y="488501"/>
                  </a:lnTo>
                  <a:cubicBezTo>
                    <a:pt x="440889" y="478478"/>
                    <a:pt x="511557" y="483089"/>
                    <a:pt x="434201" y="379945"/>
                  </a:cubicBezTo>
                  <a:cubicBezTo>
                    <a:pt x="423131" y="365185"/>
                    <a:pt x="398017" y="387182"/>
                    <a:pt x="379925" y="390801"/>
                  </a:cubicBezTo>
                  <a:cubicBezTo>
                    <a:pt x="297079" y="446035"/>
                    <a:pt x="324155" y="406888"/>
                    <a:pt x="303940" y="477645"/>
                  </a:cubicBezTo>
                  <a:cubicBezTo>
                    <a:pt x="300797" y="488648"/>
                    <a:pt x="296703" y="499356"/>
                    <a:pt x="293085" y="510212"/>
                  </a:cubicBezTo>
                  <a:cubicBezTo>
                    <a:pt x="295815" y="529320"/>
                    <a:pt x="292025" y="611353"/>
                    <a:pt x="336505" y="618767"/>
                  </a:cubicBezTo>
                  <a:cubicBezTo>
                    <a:pt x="368825" y="624154"/>
                    <a:pt x="401636" y="611530"/>
                    <a:pt x="434201" y="607912"/>
                  </a:cubicBezTo>
                  <a:cubicBezTo>
                    <a:pt x="511708" y="582075"/>
                    <a:pt x="480290" y="598895"/>
                    <a:pt x="531896" y="564490"/>
                  </a:cubicBezTo>
                  <a:cubicBezTo>
                    <a:pt x="528278" y="553634"/>
                    <a:pt x="531896" y="535542"/>
                    <a:pt x="521041" y="531923"/>
                  </a:cubicBezTo>
                  <a:cubicBezTo>
                    <a:pt x="489741" y="521489"/>
                    <a:pt x="456824" y="549407"/>
                    <a:pt x="434201" y="564490"/>
                  </a:cubicBezTo>
                  <a:cubicBezTo>
                    <a:pt x="430583" y="578964"/>
                    <a:pt x="427444" y="593567"/>
                    <a:pt x="423346" y="607912"/>
                  </a:cubicBezTo>
                  <a:cubicBezTo>
                    <a:pt x="420203" y="618915"/>
                    <a:pt x="411352" y="629093"/>
                    <a:pt x="412491" y="640479"/>
                  </a:cubicBezTo>
                  <a:cubicBezTo>
                    <a:pt x="415638" y="671948"/>
                    <a:pt x="423879" y="718959"/>
                    <a:pt x="455911" y="738179"/>
                  </a:cubicBezTo>
                  <a:cubicBezTo>
                    <a:pt x="465722" y="744066"/>
                    <a:pt x="477621" y="745416"/>
                    <a:pt x="488476" y="749034"/>
                  </a:cubicBezTo>
                  <a:lnTo>
                    <a:pt x="586171" y="727323"/>
                  </a:lnTo>
                  <a:cubicBezTo>
                    <a:pt x="600708" y="723968"/>
                    <a:pt x="617178" y="724743"/>
                    <a:pt x="629591" y="716467"/>
                  </a:cubicBezTo>
                  <a:cubicBezTo>
                    <a:pt x="727791" y="650997"/>
                    <a:pt x="577405" y="708535"/>
                    <a:pt x="683866" y="673045"/>
                  </a:cubicBezTo>
                  <a:cubicBezTo>
                    <a:pt x="673011" y="669427"/>
                    <a:pt x="661818" y="666697"/>
                    <a:pt x="651301" y="662190"/>
                  </a:cubicBezTo>
                  <a:cubicBezTo>
                    <a:pt x="636428" y="655816"/>
                    <a:pt x="623983" y="642089"/>
                    <a:pt x="607881" y="640479"/>
                  </a:cubicBezTo>
                  <a:cubicBezTo>
                    <a:pt x="585981" y="638289"/>
                    <a:pt x="564461" y="647716"/>
                    <a:pt x="542751" y="651334"/>
                  </a:cubicBezTo>
                  <a:cubicBezTo>
                    <a:pt x="531896" y="658571"/>
                    <a:pt x="517100" y="661982"/>
                    <a:pt x="510186" y="673045"/>
                  </a:cubicBezTo>
                  <a:cubicBezTo>
                    <a:pt x="498057" y="692452"/>
                    <a:pt x="488476" y="738179"/>
                    <a:pt x="488476" y="738179"/>
                  </a:cubicBezTo>
                  <a:cubicBezTo>
                    <a:pt x="494496" y="786342"/>
                    <a:pt x="482249" y="832765"/>
                    <a:pt x="531896" y="857590"/>
                  </a:cubicBezTo>
                  <a:cubicBezTo>
                    <a:pt x="541605" y="862445"/>
                    <a:pt x="553606" y="857590"/>
                    <a:pt x="564461" y="85759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897597" y="1234370"/>
              <a:ext cx="242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000090"/>
                  </a:solidFill>
                </a:rPr>
                <a:t>t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019800" y="1507523"/>
              <a:ext cx="242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800000"/>
                  </a:solidFill>
                </a:rPr>
                <a:t>t</a:t>
              </a:r>
              <a:endParaRPr lang="de-DE" b="1" dirty="0">
                <a:solidFill>
                  <a:srgbClr val="800000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869426" y="1868365"/>
              <a:ext cx="242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</a:t>
              </a:r>
            </a:p>
          </p:txBody>
        </p:sp>
        <p:cxnSp>
          <p:nvCxnSpPr>
            <p:cNvPr id="22" name="Gerade Verbindung mit Pfeil 21"/>
            <p:cNvCxnSpPr>
              <a:endCxn id="18" idx="1"/>
            </p:cNvCxnSpPr>
            <p:nvPr/>
          </p:nvCxnSpPr>
          <p:spPr>
            <a:xfrm flipV="1">
              <a:off x="4493980" y="2191531"/>
              <a:ext cx="1375446" cy="4239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>
              <a:stCxn id="18" idx="1"/>
            </p:cNvCxnSpPr>
            <p:nvPr/>
          </p:nvCxnSpPr>
          <p:spPr>
            <a:xfrm rot="10800000" flipH="1">
              <a:off x="5869425" y="2191531"/>
              <a:ext cx="607573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4776404" y="2153854"/>
              <a:ext cx="242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000090"/>
                  </a:solidFill>
                </a:rPr>
                <a:t>b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6111812" y="2153854"/>
              <a:ext cx="242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000090"/>
                  </a:solidFill>
                </a:rPr>
                <a:t>b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354198" y="1557536"/>
              <a:ext cx="300602" cy="9571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1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8000"/>
                  </a:schemeClr>
                </a:gs>
              </a:gsLst>
              <a:lin ang="16200000" scaled="0"/>
              <a:tileRect/>
            </a:gradFill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4" name="Gerade Verbindung 33"/>
          <p:cNvCxnSpPr>
            <a:stCxn id="20" idx="0"/>
          </p:cNvCxnSpPr>
          <p:nvPr/>
        </p:nvCxnSpPr>
        <p:spPr>
          <a:xfrm rot="5400000" flipH="1" flipV="1">
            <a:off x="4453404" y="1233259"/>
            <a:ext cx="1565815" cy="161256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rot="16200000" flipH="1">
            <a:off x="4300189" y="1290097"/>
            <a:ext cx="1845792" cy="145820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21098" y="301931"/>
            <a:ext cx="5855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Phenomenology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heavy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top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17" name="Bild 16" descr="Zerfallskanael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6395" y="1916796"/>
            <a:ext cx="3469833" cy="3753729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3586228" y="1916796"/>
            <a:ext cx="5557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</a:rPr>
              <a:t>t</a:t>
            </a:r>
            <a:r>
              <a:rPr lang="de-DE" sz="2400" b="1" dirty="0" err="1" smtClean="0">
                <a:solidFill>
                  <a:srgbClr val="FF0000"/>
                </a:solidFill>
              </a:rPr>
              <a:t>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(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only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)  6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quarks</a:t>
            </a:r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   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largest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fraction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,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very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high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background</a:t>
            </a:r>
            <a:endParaRPr lang="de-DE" sz="2400" b="1" dirty="0" smtClean="0">
              <a:solidFill>
                <a:srgbClr val="008000"/>
              </a:solidFill>
              <a:sym typeface="Wingdings"/>
            </a:endParaRPr>
          </a:p>
          <a:p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err="1">
                <a:solidFill>
                  <a:srgbClr val="FF0000"/>
                </a:solidFill>
                <a:sym typeface="Wingdings"/>
              </a:rPr>
              <a:t>t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t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 4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quarks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charged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lepton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neutrino</a:t>
            </a:r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   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Some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30% ‚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usable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‘,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low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background</a:t>
            </a:r>
            <a:endParaRPr lang="de-DE" sz="2400" b="1" dirty="0" smtClean="0">
              <a:solidFill>
                <a:srgbClr val="008000"/>
              </a:solidFill>
              <a:sym typeface="Wingdings"/>
            </a:endParaRPr>
          </a:p>
          <a:p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    FAVOURED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channel</a:t>
            </a:r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tt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 2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quarks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, 2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charged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l, 2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neutrinos</a:t>
            </a:r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    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Only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 5% ‚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usable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‘,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very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low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</a:p>
          <a:p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    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background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,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difficult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reconstruct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68365" y="1150689"/>
            <a:ext cx="813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Decay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properties</a:t>
            </a:r>
            <a:r>
              <a:rPr lang="de-DE" sz="2400" b="1" dirty="0" smtClean="0">
                <a:solidFill>
                  <a:srgbClr val="000090"/>
                </a:solidFill>
              </a:rPr>
              <a:t> of </a:t>
            </a:r>
            <a:r>
              <a:rPr lang="de-DE" sz="2400" b="1" dirty="0" err="1" smtClean="0">
                <a:solidFill>
                  <a:srgbClr val="000090"/>
                </a:solidFill>
              </a:rPr>
              <a:t>top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quark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unambigously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predicted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by</a:t>
            </a:r>
            <a:r>
              <a:rPr lang="de-DE" sz="2400" b="1" dirty="0" smtClean="0">
                <a:solidFill>
                  <a:srgbClr val="000090"/>
                </a:solidFill>
              </a:rPr>
              <a:t> SM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8365" y="5702448"/>
            <a:ext cx="849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Decay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fractions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largely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determined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by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fractions</a:t>
            </a:r>
            <a:r>
              <a:rPr lang="de-DE" sz="2400" b="1" dirty="0" smtClean="0">
                <a:solidFill>
                  <a:srgbClr val="000090"/>
                </a:solidFill>
              </a:rPr>
              <a:t> of W - </a:t>
            </a:r>
            <a:r>
              <a:rPr lang="de-DE" sz="2400" b="1" dirty="0" err="1" smtClean="0">
                <a:solidFill>
                  <a:srgbClr val="000090"/>
                </a:solidFill>
              </a:rPr>
              <a:t>decay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21098" y="301931"/>
            <a:ext cx="5855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Production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top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quarks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77" y="4637170"/>
            <a:ext cx="1576796" cy="132690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98" y="3149600"/>
            <a:ext cx="3015074" cy="148757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899253" y="3419501"/>
            <a:ext cx="4179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Dominant at LHC </a:t>
            </a:r>
            <a:r>
              <a:rPr lang="de-DE" sz="2400" b="1" dirty="0" err="1" smtClean="0">
                <a:solidFill>
                  <a:srgbClr val="FF0000"/>
                </a:solidFill>
              </a:rPr>
              <a:t>for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low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</a:t>
            </a:r>
            <a:r>
              <a:rPr lang="de-DE" sz="2400" b="1" baseline="-25000" dirty="0" err="1" smtClean="0">
                <a:solidFill>
                  <a:srgbClr val="FF0000"/>
                </a:solidFill>
              </a:rPr>
              <a:t>tt</a:t>
            </a:r>
            <a:endParaRPr lang="de-DE" sz="2400" b="1" baseline="-25000" dirty="0" smtClean="0">
              <a:solidFill>
                <a:srgbClr val="FF0000"/>
              </a:solidFill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Suppressed</a:t>
            </a:r>
            <a:r>
              <a:rPr lang="de-DE" sz="2400" b="1" dirty="0" smtClean="0">
                <a:solidFill>
                  <a:srgbClr val="FF0000"/>
                </a:solidFill>
              </a:rPr>
              <a:t> @ </a:t>
            </a:r>
            <a:r>
              <a:rPr lang="de-DE" sz="2400" b="1" dirty="0" err="1" smtClean="0">
                <a:solidFill>
                  <a:srgbClr val="FF0000"/>
                </a:solidFill>
              </a:rPr>
              <a:t>Tevatron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1099" y="1139834"/>
            <a:ext cx="487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8000"/>
                </a:solidFill>
              </a:rPr>
              <a:t>What</a:t>
            </a:r>
            <a:r>
              <a:rPr lang="de-DE" sz="2400" b="1" dirty="0" smtClean="0">
                <a:solidFill>
                  <a:srgbClr val="008000"/>
                </a:solidFill>
              </a:rPr>
              <a:t> x </a:t>
            </a:r>
            <a:r>
              <a:rPr lang="de-DE" sz="2400" b="1" dirty="0" err="1" smtClean="0">
                <a:solidFill>
                  <a:srgbClr val="008000"/>
                </a:solidFill>
              </a:rPr>
              <a:t>required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for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top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production</a:t>
            </a:r>
            <a:r>
              <a:rPr lang="de-DE" sz="2400" b="1" dirty="0" smtClean="0">
                <a:solidFill>
                  <a:srgbClr val="008000"/>
                </a:solidFill>
              </a:rPr>
              <a:t>?</a:t>
            </a:r>
            <a:endParaRPr lang="de-DE" sz="2400" b="1" dirty="0">
              <a:solidFill>
                <a:srgbClr val="008000"/>
              </a:solidFill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81560" y="1927485"/>
            <a:ext cx="2535349" cy="753513"/>
          </a:xfrm>
          <a:prstGeom prst="rect">
            <a:avLst/>
          </a:prstGeom>
        </p:spPr>
      </p:pic>
      <p:sp>
        <p:nvSpPr>
          <p:cNvPr id="15" name="Geschweifte Klammer links 14"/>
          <p:cNvSpPr/>
          <p:nvPr/>
        </p:nvSpPr>
        <p:spPr>
          <a:xfrm>
            <a:off x="3636173" y="1780312"/>
            <a:ext cx="263080" cy="900686"/>
          </a:xfrm>
          <a:prstGeom prst="leftBrace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4124909" y="1780312"/>
            <a:ext cx="340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800000"/>
                </a:solidFill>
              </a:rPr>
              <a:t>0.18 at </a:t>
            </a:r>
            <a:r>
              <a:rPr lang="de-DE" b="1" dirty="0" err="1" smtClean="0">
                <a:solidFill>
                  <a:srgbClr val="800000"/>
                </a:solidFill>
              </a:rPr>
              <a:t>Tevatron</a:t>
            </a:r>
            <a:endParaRPr lang="de-DE" b="1" dirty="0" smtClean="0">
              <a:solidFill>
                <a:srgbClr val="800000"/>
              </a:solidFill>
            </a:endParaRPr>
          </a:p>
          <a:p>
            <a:endParaRPr lang="de-DE" b="1" dirty="0" smtClean="0">
              <a:solidFill>
                <a:srgbClr val="800000"/>
              </a:solidFill>
            </a:endParaRPr>
          </a:p>
          <a:p>
            <a:r>
              <a:rPr lang="de-DE" b="1" dirty="0" smtClean="0">
                <a:solidFill>
                  <a:srgbClr val="800000"/>
                </a:solidFill>
              </a:rPr>
              <a:t>0.05 at LHC (0.025 @ 14 </a:t>
            </a:r>
            <a:r>
              <a:rPr lang="de-DE" b="1" dirty="0" err="1" smtClean="0">
                <a:solidFill>
                  <a:srgbClr val="800000"/>
                </a:solidFill>
              </a:rPr>
              <a:t>TeV</a:t>
            </a:r>
            <a:r>
              <a:rPr lang="de-DE" b="1" dirty="0" smtClean="0">
                <a:solidFill>
                  <a:srgbClr val="800000"/>
                </a:solidFill>
              </a:rPr>
              <a:t>)</a:t>
            </a:r>
            <a:endParaRPr lang="de-DE" b="1" dirty="0">
              <a:solidFill>
                <a:srgbClr val="8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899253" y="4917569"/>
            <a:ext cx="4179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Relevant at LHC </a:t>
            </a:r>
            <a:r>
              <a:rPr lang="de-DE" sz="2400" b="1" dirty="0" err="1" smtClean="0">
                <a:solidFill>
                  <a:srgbClr val="FF0000"/>
                </a:solidFill>
              </a:rPr>
              <a:t>for</a:t>
            </a:r>
            <a:r>
              <a:rPr lang="de-DE" sz="2400" b="1" dirty="0" smtClean="0">
                <a:solidFill>
                  <a:srgbClr val="FF0000"/>
                </a:solidFill>
              </a:rPr>
              <a:t> high </a:t>
            </a:r>
            <a:r>
              <a:rPr lang="de-DE" sz="2400" b="1" dirty="0" err="1" smtClean="0">
                <a:solidFill>
                  <a:srgbClr val="FF0000"/>
                </a:solidFill>
              </a:rPr>
              <a:t>M</a:t>
            </a:r>
            <a:r>
              <a:rPr lang="de-DE" sz="2400" b="1" baseline="-25000" dirty="0" err="1" smtClean="0">
                <a:solidFill>
                  <a:srgbClr val="FF0000"/>
                </a:solidFill>
              </a:rPr>
              <a:t>tt</a:t>
            </a:r>
            <a:endParaRPr lang="de-DE" sz="2400" b="1" baseline="-25000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FF0000"/>
                </a:solidFill>
              </a:rPr>
              <a:t>Dominant @ </a:t>
            </a:r>
            <a:r>
              <a:rPr lang="de-DE" sz="2400" b="1" dirty="0" err="1" smtClean="0">
                <a:solidFill>
                  <a:srgbClr val="FF0000"/>
                </a:solidFill>
              </a:rPr>
              <a:t>Tevatron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82060" y="1259245"/>
            <a:ext cx="8180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Determination </a:t>
            </a:r>
            <a:r>
              <a:rPr lang="de-DE" sz="2400" b="1" dirty="0" err="1" smtClean="0">
                <a:solidFill>
                  <a:srgbClr val="FF0000"/>
                </a:solidFill>
              </a:rPr>
              <a:t>with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electron/muon</a:t>
            </a:r>
            <a:r>
              <a:rPr lang="de-DE" sz="2400" b="1" dirty="0" smtClean="0">
                <a:solidFill>
                  <a:srgbClr val="FF0000"/>
                </a:solidFill>
              </a:rPr>
              <a:t> and </a:t>
            </a:r>
            <a:r>
              <a:rPr lang="de-DE" sz="2400" b="1" dirty="0" err="1" smtClean="0">
                <a:solidFill>
                  <a:srgbClr val="FF0000"/>
                </a:solidFill>
              </a:rPr>
              <a:t>neutrino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endParaRPr lang="de-DE" sz="2400" b="1" dirty="0" smtClean="0">
              <a:solidFill>
                <a:srgbClr val="FF0000"/>
              </a:solidFill>
            </a:endParaRPr>
          </a:p>
          <a:p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But</a:t>
            </a:r>
            <a:r>
              <a:rPr lang="de-DE" sz="2400" b="1" dirty="0" smtClean="0">
                <a:solidFill>
                  <a:srgbClr val="0000FF"/>
                </a:solidFill>
              </a:rPr>
              <a:t>:</a:t>
            </a:r>
          </a:p>
          <a:p>
            <a:pPr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How</a:t>
            </a:r>
            <a:r>
              <a:rPr lang="de-DE" sz="2400" b="1" dirty="0" smtClean="0">
                <a:solidFill>
                  <a:srgbClr val="0000FF"/>
                </a:solidFill>
              </a:rPr>
              <a:t> well </a:t>
            </a:r>
            <a:r>
              <a:rPr lang="de-DE" sz="2400" b="1" dirty="0" err="1" smtClean="0">
                <a:solidFill>
                  <a:srgbClr val="0000FF"/>
                </a:solidFill>
              </a:rPr>
              <a:t>is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the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energy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scale</a:t>
            </a:r>
            <a:r>
              <a:rPr lang="de-DE" sz="2400" b="1" dirty="0" smtClean="0">
                <a:solidFill>
                  <a:srgbClr val="0000FF"/>
                </a:solidFill>
              </a:rPr>
              <a:t> e/</a:t>
            </a:r>
            <a:r>
              <a:rPr lang="de-DE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cs typeface="Symbol" charset="2"/>
              </a:rPr>
              <a:t>known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?</a:t>
            </a: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... and </a:t>
            </a:r>
            <a:r>
              <a:rPr lang="de-DE" sz="2400" b="1" dirty="0" err="1" smtClean="0">
                <a:solidFill>
                  <a:srgbClr val="0000FF"/>
                </a:solidFill>
                <a:cs typeface="Symbol" charset="2"/>
              </a:rPr>
              <a:t>what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cs typeface="Symbol" charset="2"/>
              </a:rPr>
              <a:t>is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cs typeface="Symbol" charset="2"/>
              </a:rPr>
              <a:t>the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cs typeface="Symbol" charset="2"/>
              </a:rPr>
              <a:t>energy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and </a:t>
            </a:r>
            <a:r>
              <a:rPr lang="de-DE" sz="2400" b="1" dirty="0" err="1" smtClean="0">
                <a:solidFill>
                  <a:srgbClr val="0000FF"/>
                </a:solidFill>
                <a:cs typeface="Symbol" charset="2"/>
              </a:rPr>
              <a:t>direction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of </a:t>
            </a:r>
            <a:r>
              <a:rPr lang="de-DE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n?</a:t>
            </a:r>
          </a:p>
          <a:p>
            <a:pPr>
              <a:buFont typeface="Wingdings" charset="2"/>
              <a:buChar char="Ø"/>
            </a:pPr>
            <a:endParaRPr lang="de-DE" sz="2400" b="1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Use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well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known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M</a:t>
            </a:r>
            <a:r>
              <a:rPr lang="de-DE" sz="2400" b="1" baseline="-25000" dirty="0" smtClean="0">
                <a:solidFill>
                  <a:srgbClr val="008000"/>
                </a:solidFill>
                <a:cs typeface="Symbol" charset="2"/>
              </a:rPr>
              <a:t>Z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calibrate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energy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scale</a:t>
            </a:r>
            <a:endParaRPr lang="de-DE" sz="2400" b="1" dirty="0" smtClean="0">
              <a:solidFill>
                <a:srgbClr val="008000"/>
              </a:solidFill>
              <a:cs typeface="Symbol" charset="2"/>
            </a:endParaRP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consider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only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transverse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momentum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of </a:t>
            </a:r>
            <a:r>
              <a:rPr lang="de-DE" sz="24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endParaRPr lang="de-DE" sz="2400" b="1" dirty="0" smtClean="0">
              <a:solidFill>
                <a:srgbClr val="008000"/>
              </a:solidFill>
              <a:cs typeface="Symbol" charset="2"/>
            </a:endParaRPr>
          </a:p>
          <a:p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   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identify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with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‚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missing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transverse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energy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‘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Mass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determination</a:t>
            </a:r>
            <a:r>
              <a:rPr lang="de-DE" sz="3200" b="1" dirty="0" smtClean="0"/>
              <a:t> at </a:t>
            </a:r>
            <a:r>
              <a:rPr lang="de-DE" sz="3200" b="1" dirty="0" err="1" smtClean="0"/>
              <a:t>hadron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coll</a:t>
            </a:r>
            <a:r>
              <a:rPr lang="de-DE" sz="3200" b="1" dirty="0" smtClean="0"/>
              <a:t>.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89708" y="1772194"/>
            <a:ext cx="5268292" cy="432000"/>
          </a:xfrm>
          <a:prstGeom prst="rect">
            <a:avLst/>
          </a:prstGeom>
        </p:spPr>
      </p:pic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2" name="Bild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7200" y="5257800"/>
            <a:ext cx="8443636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21098" y="301931"/>
            <a:ext cx="5855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A </a:t>
            </a:r>
            <a:r>
              <a:rPr lang="de-DE" sz="3200" b="1" dirty="0" err="1" smtClean="0"/>
              <a:t>semileptonic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tt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event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6" name="Bild 5" descr="d0_top_mujet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47" y="976654"/>
            <a:ext cx="6877964" cy="4977635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Is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the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top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quark</a:t>
            </a:r>
            <a:r>
              <a:rPr lang="de-DE" sz="3200" b="1" dirty="0" smtClean="0"/>
              <a:t> a normal </a:t>
            </a:r>
            <a:r>
              <a:rPr lang="de-DE" sz="3200" b="1" dirty="0" err="1" smtClean="0"/>
              <a:t>fermion</a:t>
            </a:r>
            <a:r>
              <a:rPr lang="de-DE" sz="3200" b="1" dirty="0" smtClean="0"/>
              <a:t> ?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3942" y="2301379"/>
            <a:ext cx="80869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A </a:t>
            </a:r>
            <a:r>
              <a:rPr lang="de-DE" sz="2400" b="1" dirty="0" err="1" smtClean="0">
                <a:solidFill>
                  <a:srgbClr val="FF0000"/>
                </a:solidFill>
              </a:rPr>
              <a:t>rich</a:t>
            </a:r>
            <a:r>
              <a:rPr lang="de-DE" sz="2400" b="1" dirty="0" smtClean="0">
                <a:solidFill>
                  <a:srgbClr val="FF0000"/>
                </a:solidFill>
              </a:rPr>
              <a:t> experimental </a:t>
            </a:r>
            <a:r>
              <a:rPr lang="de-DE" sz="2400" b="1" dirty="0" err="1" smtClean="0">
                <a:solidFill>
                  <a:srgbClr val="FF0000"/>
                </a:solidFill>
              </a:rPr>
              <a:t>program</a:t>
            </a:r>
            <a:r>
              <a:rPr lang="de-DE" sz="2400" b="1" dirty="0" smtClean="0">
                <a:solidFill>
                  <a:srgbClr val="FF0000"/>
                </a:solidFill>
              </a:rPr>
              <a:t>:</a:t>
            </a:r>
          </a:p>
          <a:p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precise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determination</a:t>
            </a:r>
            <a:r>
              <a:rPr lang="de-DE" sz="2400" b="1" dirty="0" smtClean="0">
                <a:solidFill>
                  <a:srgbClr val="FF0000"/>
                </a:solidFill>
              </a:rPr>
              <a:t> of </a:t>
            </a:r>
            <a:r>
              <a:rPr lang="de-DE" sz="2400" b="1" dirty="0" err="1" smtClean="0">
                <a:solidFill>
                  <a:srgbClr val="FF0000"/>
                </a:solidFill>
              </a:rPr>
              <a:t>mass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inclusive</a:t>
            </a:r>
            <a:r>
              <a:rPr lang="de-DE" sz="2400" b="1" dirty="0" smtClean="0">
                <a:solidFill>
                  <a:srgbClr val="FF0000"/>
                </a:solidFill>
              </a:rPr>
              <a:t> and differential cross </a:t>
            </a:r>
            <a:r>
              <a:rPr lang="de-DE" sz="2400" b="1" dirty="0" err="1" smtClean="0">
                <a:solidFill>
                  <a:srgbClr val="FF0000"/>
                </a:solidFill>
              </a:rPr>
              <a:t>sections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decay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distributions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decay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branching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ratios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</a:rPr>
              <a:t> .... and </a:t>
            </a:r>
            <a:r>
              <a:rPr lang="de-DE" sz="2400" b="1" dirty="0" err="1" smtClean="0">
                <a:solidFill>
                  <a:srgbClr val="FF0000"/>
                </a:solidFill>
              </a:rPr>
              <a:t>signatures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beyond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Standard Model 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        (</a:t>
            </a:r>
            <a:r>
              <a:rPr lang="de-DE" sz="2400" b="1" dirty="0" err="1" smtClean="0">
                <a:solidFill>
                  <a:srgbClr val="FF0000"/>
                </a:solidFill>
              </a:rPr>
              <a:t>particles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decaying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into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tZ</a:t>
            </a:r>
            <a:r>
              <a:rPr lang="de-DE" sz="2400" b="1" dirty="0" smtClean="0">
                <a:solidFill>
                  <a:srgbClr val="FF0000"/>
                </a:solidFill>
              </a:rPr>
              <a:t>, </a:t>
            </a:r>
            <a:r>
              <a:rPr lang="de-DE" sz="2400" b="1" dirty="0" err="1" smtClean="0">
                <a:solidFill>
                  <a:srgbClr val="FF0000"/>
                </a:solidFill>
              </a:rPr>
              <a:t>tW</a:t>
            </a:r>
            <a:r>
              <a:rPr lang="de-DE" sz="2400" b="1" dirty="0" smtClean="0">
                <a:solidFill>
                  <a:srgbClr val="FF0000"/>
                </a:solidFill>
              </a:rPr>
              <a:t>, </a:t>
            </a:r>
            <a:r>
              <a:rPr lang="de-DE" sz="2400" b="1" dirty="0" err="1" smtClean="0">
                <a:solidFill>
                  <a:srgbClr val="FF0000"/>
                </a:solidFill>
              </a:rPr>
              <a:t>tb</a:t>
            </a:r>
            <a:r>
              <a:rPr lang="de-DE" sz="2400" b="1" dirty="0" smtClean="0">
                <a:solidFill>
                  <a:srgbClr val="FF0000"/>
                </a:solidFill>
              </a:rPr>
              <a:t>, .......)   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How</a:t>
            </a:r>
            <a:r>
              <a:rPr lang="de-DE" sz="3200" b="1" dirty="0" smtClean="0"/>
              <a:t> to </a:t>
            </a:r>
            <a:r>
              <a:rPr lang="de-DE" sz="3200" b="1" dirty="0" err="1" smtClean="0"/>
              <a:t>measure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tt</a:t>
            </a:r>
            <a:r>
              <a:rPr lang="de-DE" sz="3200" b="1" dirty="0" smtClean="0"/>
              <a:t> cross </a:t>
            </a:r>
            <a:r>
              <a:rPr lang="de-DE" sz="3200" b="1" dirty="0" err="1" smtClean="0"/>
              <a:t>section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71" y="1208951"/>
            <a:ext cx="1723328" cy="850251"/>
          </a:xfrm>
          <a:prstGeom prst="rect">
            <a:avLst/>
          </a:prstGeom>
        </p:spPr>
      </p:pic>
      <p:sp>
        <p:nvSpPr>
          <p:cNvPr id="34" name="Fußzeilenplatzhalt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2630617" y="976654"/>
            <a:ext cx="57897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(</a:t>
            </a:r>
            <a:r>
              <a:rPr lang="de-DE" sz="2400" b="1" dirty="0" err="1" smtClean="0">
                <a:solidFill>
                  <a:srgbClr val="FF0000"/>
                </a:solidFill>
              </a:rPr>
              <a:t>Why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should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we</a:t>
            </a:r>
            <a:r>
              <a:rPr lang="de-DE" sz="2400" b="1" dirty="0" smtClean="0">
                <a:solidFill>
                  <a:srgbClr val="FF0000"/>
                </a:solidFill>
              </a:rPr>
              <a:t>?):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Sensitive to </a:t>
            </a:r>
            <a:r>
              <a:rPr lang="de-DE" sz="2400" b="1" dirty="0" err="1" smtClean="0">
                <a:solidFill>
                  <a:srgbClr val="FF0000"/>
                </a:solidFill>
              </a:rPr>
              <a:t>gluon</a:t>
            </a:r>
            <a:r>
              <a:rPr lang="de-DE" sz="2400" b="1" dirty="0" smtClean="0">
                <a:solidFill>
                  <a:srgbClr val="FF0000"/>
                </a:solidFill>
              </a:rPr>
              <a:t> –</a:t>
            </a:r>
            <a:r>
              <a:rPr lang="de-DE" sz="2400" b="1" dirty="0" err="1" smtClean="0">
                <a:solidFill>
                  <a:srgbClr val="FF0000"/>
                </a:solidFill>
              </a:rPr>
              <a:t>tt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couplings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FF0000"/>
                </a:solidFill>
              </a:rPr>
              <a:t>Test of QCD </a:t>
            </a:r>
            <a:r>
              <a:rPr lang="de-DE" sz="2400" b="1" dirty="0" err="1" smtClean="0">
                <a:solidFill>
                  <a:srgbClr val="FF0000"/>
                </a:solidFill>
              </a:rPr>
              <a:t>with</a:t>
            </a:r>
            <a:r>
              <a:rPr lang="de-DE" sz="2400" b="1" dirty="0" smtClean="0">
                <a:solidFill>
                  <a:srgbClr val="FF0000"/>
                </a:solidFill>
              </a:rPr>
              <a:t> massive </a:t>
            </a:r>
            <a:r>
              <a:rPr lang="de-DE" sz="2400" b="1" dirty="0" err="1" smtClean="0">
                <a:solidFill>
                  <a:srgbClr val="FF0000"/>
                </a:solidFill>
              </a:rPr>
              <a:t>quarks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28" name="Bild 2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20800" y="3695700"/>
            <a:ext cx="6502400" cy="965200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586171" y="2438400"/>
            <a:ext cx="4074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8000"/>
                </a:solidFill>
              </a:rPr>
              <a:t>Select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events</a:t>
            </a:r>
            <a:r>
              <a:rPr lang="de-DE" b="1" dirty="0" smtClean="0">
                <a:solidFill>
                  <a:srgbClr val="008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b="1" dirty="0" smtClean="0">
                <a:solidFill>
                  <a:srgbClr val="008000"/>
                </a:solidFill>
              </a:rPr>
              <a:t> 4 </a:t>
            </a:r>
            <a:r>
              <a:rPr lang="de-DE" b="1" dirty="0" err="1" smtClean="0">
                <a:solidFill>
                  <a:srgbClr val="008000"/>
                </a:solidFill>
              </a:rPr>
              <a:t>jets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with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p</a:t>
            </a:r>
            <a:r>
              <a:rPr lang="de-DE" b="1" baseline="-25000" dirty="0" err="1" smtClean="0">
                <a:solidFill>
                  <a:srgbClr val="008000"/>
                </a:solidFill>
              </a:rPr>
              <a:t>T</a:t>
            </a:r>
            <a:r>
              <a:rPr lang="de-DE" b="1" dirty="0" smtClean="0">
                <a:solidFill>
                  <a:srgbClr val="008000"/>
                </a:solidFill>
              </a:rPr>
              <a:t>&gt; 25 </a:t>
            </a:r>
            <a:r>
              <a:rPr lang="de-DE" b="1" dirty="0" err="1" smtClean="0">
                <a:solidFill>
                  <a:srgbClr val="008000"/>
                </a:solidFill>
              </a:rPr>
              <a:t>GeV</a:t>
            </a:r>
            <a:endParaRPr lang="de-DE" b="1" dirty="0" smtClean="0">
              <a:solidFill>
                <a:srgbClr val="008000"/>
              </a:solidFill>
            </a:endParaRPr>
          </a:p>
          <a:p>
            <a:pPr>
              <a:buFontTx/>
              <a:buChar char="-"/>
            </a:pP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isolated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electron,muon</a:t>
            </a:r>
            <a:r>
              <a:rPr lang="de-DE" b="1" dirty="0" smtClean="0">
                <a:solidFill>
                  <a:srgbClr val="008000"/>
                </a:solidFill>
              </a:rPr>
              <a:t> p</a:t>
            </a:r>
            <a:r>
              <a:rPr lang="de-DE" b="1" baseline="-25000" dirty="0" smtClean="0">
                <a:solidFill>
                  <a:srgbClr val="008000"/>
                </a:solidFill>
              </a:rPr>
              <a:t>T</a:t>
            </a:r>
            <a:r>
              <a:rPr lang="de-DE" b="1" dirty="0" smtClean="0">
                <a:solidFill>
                  <a:srgbClr val="008000"/>
                </a:solidFill>
              </a:rPr>
              <a:t>&gt;20 </a:t>
            </a:r>
            <a:r>
              <a:rPr lang="de-DE" b="1" dirty="0" err="1" smtClean="0">
                <a:solidFill>
                  <a:srgbClr val="008000"/>
                </a:solidFill>
              </a:rPr>
              <a:t>GeV</a:t>
            </a:r>
            <a:endParaRPr lang="de-DE" b="1" dirty="0" smtClean="0">
              <a:solidFill>
                <a:srgbClr val="008000"/>
              </a:solidFill>
            </a:endParaRPr>
          </a:p>
          <a:p>
            <a:pPr>
              <a:buFontTx/>
              <a:buChar char="-"/>
            </a:pP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missing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transverse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energy</a:t>
            </a:r>
            <a:r>
              <a:rPr lang="de-DE" b="1" dirty="0" smtClean="0">
                <a:solidFill>
                  <a:srgbClr val="008000"/>
                </a:solidFill>
              </a:rPr>
              <a:t> &gt; 20 </a:t>
            </a:r>
            <a:r>
              <a:rPr lang="de-DE" b="1" dirty="0" err="1" smtClean="0">
                <a:solidFill>
                  <a:srgbClr val="008000"/>
                </a:solidFill>
              </a:rPr>
              <a:t>GeV</a:t>
            </a:r>
            <a:endParaRPr lang="de-DE" b="1" dirty="0">
              <a:solidFill>
                <a:srgbClr val="008000"/>
              </a:solidFill>
            </a:endParaRPr>
          </a:p>
        </p:txBody>
      </p:sp>
      <p:pic>
        <p:nvPicPr>
          <p:cNvPr id="35" name="Bild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617" y="2348583"/>
            <a:ext cx="3225799" cy="1347117"/>
          </a:xfrm>
          <a:prstGeom prst="rect">
            <a:avLst/>
          </a:prstGeom>
        </p:spPr>
      </p:pic>
      <p:sp>
        <p:nvSpPr>
          <p:cNvPr id="36" name="Freihandform 35"/>
          <p:cNvSpPr/>
          <p:nvPr/>
        </p:nvSpPr>
        <p:spPr>
          <a:xfrm>
            <a:off x="5892800" y="2247900"/>
            <a:ext cx="203200" cy="215900"/>
          </a:xfrm>
          <a:custGeom>
            <a:avLst/>
            <a:gdLst>
              <a:gd name="connsiteX0" fmla="*/ 0 w 203200"/>
              <a:gd name="connsiteY0" fmla="*/ 215900 h 215900"/>
              <a:gd name="connsiteX1" fmla="*/ 12700 w 203200"/>
              <a:gd name="connsiteY1" fmla="*/ 139700 h 215900"/>
              <a:gd name="connsiteX2" fmla="*/ 152400 w 203200"/>
              <a:gd name="connsiteY2" fmla="*/ 101600 h 215900"/>
              <a:gd name="connsiteX3" fmla="*/ 165100 w 203200"/>
              <a:gd name="connsiteY3" fmla="*/ 12700 h 215900"/>
              <a:gd name="connsiteX4" fmla="*/ 203200 w 203200"/>
              <a:gd name="connsiteY4" fmla="*/ 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" h="215900">
                <a:moveTo>
                  <a:pt x="0" y="215900"/>
                </a:moveTo>
                <a:cubicBezTo>
                  <a:pt x="4233" y="190500"/>
                  <a:pt x="1184" y="162732"/>
                  <a:pt x="12700" y="139700"/>
                </a:cubicBezTo>
                <a:cubicBezTo>
                  <a:pt x="31911" y="101279"/>
                  <a:pt x="141392" y="102976"/>
                  <a:pt x="152400" y="101600"/>
                </a:cubicBezTo>
                <a:cubicBezTo>
                  <a:pt x="156633" y="71967"/>
                  <a:pt x="151713" y="39474"/>
                  <a:pt x="165100" y="12700"/>
                </a:cubicBezTo>
                <a:cubicBezTo>
                  <a:pt x="171087" y="726"/>
                  <a:pt x="203200" y="0"/>
                  <a:pt x="20320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Freihandform 36"/>
          <p:cNvSpPr/>
          <p:nvPr/>
        </p:nvSpPr>
        <p:spPr>
          <a:xfrm>
            <a:off x="5880100" y="2527300"/>
            <a:ext cx="508000" cy="152400"/>
          </a:xfrm>
          <a:custGeom>
            <a:avLst/>
            <a:gdLst>
              <a:gd name="connsiteX0" fmla="*/ 0 w 508000"/>
              <a:gd name="connsiteY0" fmla="*/ 0 h 152400"/>
              <a:gd name="connsiteX1" fmla="*/ 63500 w 508000"/>
              <a:gd name="connsiteY1" fmla="*/ 12700 h 152400"/>
              <a:gd name="connsiteX2" fmla="*/ 114300 w 508000"/>
              <a:gd name="connsiteY2" fmla="*/ 25400 h 152400"/>
              <a:gd name="connsiteX3" fmla="*/ 139700 w 508000"/>
              <a:gd name="connsiteY3" fmla="*/ 76200 h 152400"/>
              <a:gd name="connsiteX4" fmla="*/ 190500 w 508000"/>
              <a:gd name="connsiteY4" fmla="*/ 152400 h 152400"/>
              <a:gd name="connsiteX5" fmla="*/ 279400 w 508000"/>
              <a:gd name="connsiteY5" fmla="*/ 139700 h 152400"/>
              <a:gd name="connsiteX6" fmla="*/ 317500 w 508000"/>
              <a:gd name="connsiteY6" fmla="*/ 127000 h 152400"/>
              <a:gd name="connsiteX7" fmla="*/ 355600 w 508000"/>
              <a:gd name="connsiteY7" fmla="*/ 76200 h 152400"/>
              <a:gd name="connsiteX8" fmla="*/ 431800 w 508000"/>
              <a:gd name="connsiteY8" fmla="*/ 38100 h 152400"/>
              <a:gd name="connsiteX9" fmla="*/ 482600 w 508000"/>
              <a:gd name="connsiteY9" fmla="*/ 50800 h 152400"/>
              <a:gd name="connsiteX10" fmla="*/ 495300 w 508000"/>
              <a:gd name="connsiteY10" fmla="*/ 88900 h 152400"/>
              <a:gd name="connsiteX11" fmla="*/ 508000 w 508000"/>
              <a:gd name="connsiteY11" fmla="*/ 1016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" h="152400">
                <a:moveTo>
                  <a:pt x="0" y="0"/>
                </a:moveTo>
                <a:cubicBezTo>
                  <a:pt x="21167" y="4233"/>
                  <a:pt x="42428" y="8017"/>
                  <a:pt x="63500" y="12700"/>
                </a:cubicBezTo>
                <a:cubicBezTo>
                  <a:pt x="80539" y="16486"/>
                  <a:pt x="100891" y="14226"/>
                  <a:pt x="114300" y="25400"/>
                </a:cubicBezTo>
                <a:cubicBezTo>
                  <a:pt x="128844" y="37520"/>
                  <a:pt x="129960" y="59966"/>
                  <a:pt x="139700" y="76200"/>
                </a:cubicBezTo>
                <a:cubicBezTo>
                  <a:pt x="155406" y="102377"/>
                  <a:pt x="190500" y="152400"/>
                  <a:pt x="190500" y="152400"/>
                </a:cubicBezTo>
                <a:cubicBezTo>
                  <a:pt x="220133" y="148167"/>
                  <a:pt x="250047" y="145571"/>
                  <a:pt x="279400" y="139700"/>
                </a:cubicBezTo>
                <a:cubicBezTo>
                  <a:pt x="292527" y="137075"/>
                  <a:pt x="307216" y="135570"/>
                  <a:pt x="317500" y="127000"/>
                </a:cubicBezTo>
                <a:cubicBezTo>
                  <a:pt x="333761" y="113449"/>
                  <a:pt x="340633" y="91167"/>
                  <a:pt x="355600" y="76200"/>
                </a:cubicBezTo>
                <a:cubicBezTo>
                  <a:pt x="380219" y="51581"/>
                  <a:pt x="400812" y="48429"/>
                  <a:pt x="431800" y="38100"/>
                </a:cubicBezTo>
                <a:cubicBezTo>
                  <a:pt x="448733" y="42333"/>
                  <a:pt x="468970" y="39896"/>
                  <a:pt x="482600" y="50800"/>
                </a:cubicBezTo>
                <a:cubicBezTo>
                  <a:pt x="493053" y="59163"/>
                  <a:pt x="489313" y="76926"/>
                  <a:pt x="495300" y="88900"/>
                </a:cubicBezTo>
                <a:cubicBezTo>
                  <a:pt x="497977" y="94255"/>
                  <a:pt x="503767" y="97367"/>
                  <a:pt x="508000" y="1016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Freihandform 37"/>
          <p:cNvSpPr/>
          <p:nvPr/>
        </p:nvSpPr>
        <p:spPr>
          <a:xfrm>
            <a:off x="5626100" y="3288249"/>
            <a:ext cx="520700" cy="198280"/>
          </a:xfrm>
          <a:custGeom>
            <a:avLst/>
            <a:gdLst>
              <a:gd name="connsiteX0" fmla="*/ 0 w 520700"/>
              <a:gd name="connsiteY0" fmla="*/ 1051 h 198280"/>
              <a:gd name="connsiteX1" fmla="*/ 139700 w 520700"/>
              <a:gd name="connsiteY1" fmla="*/ 13751 h 198280"/>
              <a:gd name="connsiteX2" fmla="*/ 165100 w 520700"/>
              <a:gd name="connsiteY2" fmla="*/ 51851 h 198280"/>
              <a:gd name="connsiteX3" fmla="*/ 215900 w 520700"/>
              <a:gd name="connsiteY3" fmla="*/ 115351 h 198280"/>
              <a:gd name="connsiteX4" fmla="*/ 406400 w 520700"/>
              <a:gd name="connsiteY4" fmla="*/ 128051 h 198280"/>
              <a:gd name="connsiteX5" fmla="*/ 520700 w 520700"/>
              <a:gd name="connsiteY5" fmla="*/ 166151 h 19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0" h="198280">
                <a:moveTo>
                  <a:pt x="0" y="1051"/>
                </a:moveTo>
                <a:cubicBezTo>
                  <a:pt x="46567" y="5284"/>
                  <a:pt x="95009" y="0"/>
                  <a:pt x="139700" y="13751"/>
                </a:cubicBezTo>
                <a:cubicBezTo>
                  <a:pt x="154289" y="18240"/>
                  <a:pt x="158274" y="38199"/>
                  <a:pt x="165100" y="51851"/>
                </a:cubicBezTo>
                <a:cubicBezTo>
                  <a:pt x="180409" y="82469"/>
                  <a:pt x="169190" y="107566"/>
                  <a:pt x="215900" y="115351"/>
                </a:cubicBezTo>
                <a:cubicBezTo>
                  <a:pt x="278675" y="125814"/>
                  <a:pt x="342900" y="123818"/>
                  <a:pt x="406400" y="128051"/>
                </a:cubicBezTo>
                <a:cubicBezTo>
                  <a:pt x="429810" y="198280"/>
                  <a:pt x="405713" y="166151"/>
                  <a:pt x="520700" y="16615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0" name="Gekrümmte Verbindung 39"/>
          <p:cNvCxnSpPr/>
          <p:nvPr/>
        </p:nvCxnSpPr>
        <p:spPr>
          <a:xfrm flipV="1">
            <a:off x="7277100" y="2463800"/>
            <a:ext cx="342900" cy="215900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V="1">
            <a:off x="6146800" y="3288249"/>
            <a:ext cx="330200" cy="198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>
            <a:off x="6146800" y="3486529"/>
            <a:ext cx="241300" cy="2091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ihandform 44"/>
          <p:cNvSpPr/>
          <p:nvPr/>
        </p:nvSpPr>
        <p:spPr>
          <a:xfrm>
            <a:off x="7467600" y="2654300"/>
            <a:ext cx="342900" cy="228600"/>
          </a:xfrm>
          <a:custGeom>
            <a:avLst/>
            <a:gdLst>
              <a:gd name="connsiteX0" fmla="*/ 0 w 342900"/>
              <a:gd name="connsiteY0" fmla="*/ 228600 h 228600"/>
              <a:gd name="connsiteX1" fmla="*/ 25400 w 342900"/>
              <a:gd name="connsiteY1" fmla="*/ 190500 h 228600"/>
              <a:gd name="connsiteX2" fmla="*/ 63500 w 342900"/>
              <a:gd name="connsiteY2" fmla="*/ 165100 h 228600"/>
              <a:gd name="connsiteX3" fmla="*/ 177800 w 342900"/>
              <a:gd name="connsiteY3" fmla="*/ 190500 h 228600"/>
              <a:gd name="connsiteX4" fmla="*/ 254000 w 342900"/>
              <a:gd name="connsiteY4" fmla="*/ 177800 h 228600"/>
              <a:gd name="connsiteX5" fmla="*/ 279400 w 342900"/>
              <a:gd name="connsiteY5" fmla="*/ 139700 h 228600"/>
              <a:gd name="connsiteX6" fmla="*/ 304800 w 342900"/>
              <a:gd name="connsiteY6" fmla="*/ 63500 h 228600"/>
              <a:gd name="connsiteX7" fmla="*/ 317500 w 342900"/>
              <a:gd name="connsiteY7" fmla="*/ 25400 h 228600"/>
              <a:gd name="connsiteX8" fmla="*/ 342900 w 342900"/>
              <a:gd name="connsiteY8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" h="228600">
                <a:moveTo>
                  <a:pt x="0" y="228600"/>
                </a:moveTo>
                <a:cubicBezTo>
                  <a:pt x="8467" y="215900"/>
                  <a:pt x="14607" y="201293"/>
                  <a:pt x="25400" y="190500"/>
                </a:cubicBezTo>
                <a:cubicBezTo>
                  <a:pt x="36193" y="179707"/>
                  <a:pt x="48330" y="166786"/>
                  <a:pt x="63500" y="165100"/>
                </a:cubicBezTo>
                <a:cubicBezTo>
                  <a:pt x="97027" y="161375"/>
                  <a:pt x="144321" y="179340"/>
                  <a:pt x="177800" y="190500"/>
                </a:cubicBezTo>
                <a:cubicBezTo>
                  <a:pt x="203200" y="186267"/>
                  <a:pt x="230968" y="189316"/>
                  <a:pt x="254000" y="177800"/>
                </a:cubicBezTo>
                <a:cubicBezTo>
                  <a:pt x="267652" y="170974"/>
                  <a:pt x="273201" y="153648"/>
                  <a:pt x="279400" y="139700"/>
                </a:cubicBezTo>
                <a:cubicBezTo>
                  <a:pt x="290274" y="115234"/>
                  <a:pt x="296333" y="88900"/>
                  <a:pt x="304800" y="63500"/>
                </a:cubicBezTo>
                <a:cubicBezTo>
                  <a:pt x="309033" y="50800"/>
                  <a:pt x="308034" y="34866"/>
                  <a:pt x="317500" y="25400"/>
                </a:cubicBezTo>
                <a:lnTo>
                  <a:pt x="34290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Freihandform 45"/>
          <p:cNvSpPr/>
          <p:nvPr/>
        </p:nvSpPr>
        <p:spPr>
          <a:xfrm>
            <a:off x="7251700" y="3441700"/>
            <a:ext cx="337245" cy="254000"/>
          </a:xfrm>
          <a:custGeom>
            <a:avLst/>
            <a:gdLst>
              <a:gd name="connsiteX0" fmla="*/ 0 w 337245"/>
              <a:gd name="connsiteY0" fmla="*/ 0 h 254000"/>
              <a:gd name="connsiteX1" fmla="*/ 76200 w 337245"/>
              <a:gd name="connsiteY1" fmla="*/ 12700 h 254000"/>
              <a:gd name="connsiteX2" fmla="*/ 114300 w 337245"/>
              <a:gd name="connsiteY2" fmla="*/ 25400 h 254000"/>
              <a:gd name="connsiteX3" fmla="*/ 139700 w 337245"/>
              <a:gd name="connsiteY3" fmla="*/ 101600 h 254000"/>
              <a:gd name="connsiteX4" fmla="*/ 152400 w 337245"/>
              <a:gd name="connsiteY4" fmla="*/ 152400 h 254000"/>
              <a:gd name="connsiteX5" fmla="*/ 190500 w 337245"/>
              <a:gd name="connsiteY5" fmla="*/ 165100 h 254000"/>
              <a:gd name="connsiteX6" fmla="*/ 304800 w 337245"/>
              <a:gd name="connsiteY6" fmla="*/ 177800 h 254000"/>
              <a:gd name="connsiteX7" fmla="*/ 330200 w 337245"/>
              <a:gd name="connsiteY7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245" h="254000">
                <a:moveTo>
                  <a:pt x="0" y="0"/>
                </a:moveTo>
                <a:cubicBezTo>
                  <a:pt x="25400" y="4233"/>
                  <a:pt x="51063" y="7114"/>
                  <a:pt x="76200" y="12700"/>
                </a:cubicBezTo>
                <a:cubicBezTo>
                  <a:pt x="89268" y="15604"/>
                  <a:pt x="106519" y="14507"/>
                  <a:pt x="114300" y="25400"/>
                </a:cubicBezTo>
                <a:cubicBezTo>
                  <a:pt x="129862" y="47187"/>
                  <a:pt x="133206" y="75625"/>
                  <a:pt x="139700" y="101600"/>
                </a:cubicBezTo>
                <a:cubicBezTo>
                  <a:pt x="143933" y="118533"/>
                  <a:pt x="141496" y="138770"/>
                  <a:pt x="152400" y="152400"/>
                </a:cubicBezTo>
                <a:cubicBezTo>
                  <a:pt x="160763" y="162853"/>
                  <a:pt x="177295" y="162899"/>
                  <a:pt x="190500" y="165100"/>
                </a:cubicBezTo>
                <a:cubicBezTo>
                  <a:pt x="228313" y="171402"/>
                  <a:pt x="266700" y="173567"/>
                  <a:pt x="304800" y="177800"/>
                </a:cubicBezTo>
                <a:cubicBezTo>
                  <a:pt x="337245" y="226467"/>
                  <a:pt x="330200" y="200636"/>
                  <a:pt x="330200" y="2540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2630617" y="4876800"/>
            <a:ext cx="240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00FF"/>
                </a:solidFill>
              </a:rPr>
              <a:t>What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fraction</a:t>
            </a:r>
            <a:r>
              <a:rPr lang="de-DE" b="1" dirty="0" smtClean="0">
                <a:solidFill>
                  <a:srgbClr val="0000FF"/>
                </a:solidFill>
              </a:rPr>
              <a:t> of </a:t>
            </a:r>
            <a:r>
              <a:rPr lang="de-DE" b="1" dirty="0" err="1" smtClean="0">
                <a:solidFill>
                  <a:srgbClr val="0000FF"/>
                </a:solidFill>
              </a:rPr>
              <a:t>tt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events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are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retained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after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selection</a:t>
            </a:r>
            <a:endParaRPr lang="de-DE" b="1" dirty="0">
              <a:solidFill>
                <a:srgbClr val="0000FF"/>
              </a:solidFill>
            </a:endParaRPr>
          </a:p>
        </p:txBody>
      </p:sp>
      <p:cxnSp>
        <p:nvCxnSpPr>
          <p:cNvPr id="49" name="Gerade Verbindung mit Pfeil 48"/>
          <p:cNvCxnSpPr/>
          <p:nvPr/>
        </p:nvCxnSpPr>
        <p:spPr>
          <a:xfrm flipV="1">
            <a:off x="4483100" y="4660900"/>
            <a:ext cx="548134" cy="215900"/>
          </a:xfrm>
          <a:prstGeom prst="straightConnector1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5626100" y="4660900"/>
            <a:ext cx="261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Luminosity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How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many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proton-collisions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Cross </a:t>
            </a:r>
            <a:r>
              <a:rPr lang="de-DE" sz="3200" b="1" dirty="0" err="1" smtClean="0"/>
              <a:t>section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determination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03941" y="2235200"/>
            <a:ext cx="7684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Key </a:t>
            </a:r>
            <a:r>
              <a:rPr lang="de-DE" sz="2400" b="1" dirty="0" err="1" smtClean="0">
                <a:solidFill>
                  <a:srgbClr val="008000"/>
                </a:solidFill>
              </a:rPr>
              <a:t>issue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determine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efficiency</a:t>
            </a:r>
            <a:endParaRPr lang="de-DE" sz="2400" b="1" dirty="0" smtClean="0">
              <a:solidFill>
                <a:srgbClr val="008000"/>
              </a:solidFill>
            </a:endParaRPr>
          </a:p>
        </p:txBody>
      </p:sp>
      <p:grpSp>
        <p:nvGrpSpPr>
          <p:cNvPr id="2" name="Gruppierung 29"/>
          <p:cNvGrpSpPr/>
          <p:nvPr/>
        </p:nvGrpSpPr>
        <p:grpSpPr>
          <a:xfrm>
            <a:off x="586171" y="2822035"/>
            <a:ext cx="5216756" cy="1974896"/>
            <a:chOff x="586171" y="2822035"/>
            <a:chExt cx="5216756" cy="1974896"/>
          </a:xfrm>
        </p:grpSpPr>
        <p:grpSp>
          <p:nvGrpSpPr>
            <p:cNvPr id="5" name="Gruppierung 11"/>
            <p:cNvGrpSpPr/>
            <p:nvPr/>
          </p:nvGrpSpPr>
          <p:grpSpPr>
            <a:xfrm>
              <a:off x="586171" y="3021275"/>
              <a:ext cx="5216756" cy="1775656"/>
              <a:chOff x="295679" y="2273299"/>
              <a:chExt cx="6536921" cy="2787995"/>
            </a:xfrm>
          </p:grpSpPr>
          <p:grpSp>
            <p:nvGrpSpPr>
              <p:cNvPr id="6" name="Gruppierung 15"/>
              <p:cNvGrpSpPr/>
              <p:nvPr/>
            </p:nvGrpSpPr>
            <p:grpSpPr>
              <a:xfrm>
                <a:off x="295679" y="2273300"/>
                <a:ext cx="3101572" cy="2787994"/>
                <a:chOff x="295679" y="2273300"/>
                <a:chExt cx="3101572" cy="2787994"/>
              </a:xfrm>
            </p:grpSpPr>
            <p:grpSp>
              <p:nvGrpSpPr>
                <p:cNvPr id="7" name="Gruppierung 13"/>
                <p:cNvGrpSpPr/>
                <p:nvPr/>
              </p:nvGrpSpPr>
              <p:grpSpPr>
                <a:xfrm>
                  <a:off x="1003300" y="2273300"/>
                  <a:ext cx="2393951" cy="2787994"/>
                  <a:chOff x="660400" y="2273300"/>
                  <a:chExt cx="2393951" cy="2787994"/>
                </a:xfrm>
              </p:grpSpPr>
              <p:cxnSp>
                <p:nvCxnSpPr>
                  <p:cNvPr id="21" name="Gerade Verbindung mit Pfeil 20"/>
                  <p:cNvCxnSpPr/>
                  <p:nvPr/>
                </p:nvCxnSpPr>
                <p:spPr>
                  <a:xfrm rot="16200000" flipV="1">
                    <a:off x="-419100" y="3352800"/>
                    <a:ext cx="2171700" cy="12700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Gerade Verbindung mit Pfeil 8"/>
                  <p:cNvCxnSpPr/>
                  <p:nvPr/>
                </p:nvCxnSpPr>
                <p:spPr>
                  <a:xfrm>
                    <a:off x="673100" y="4445000"/>
                    <a:ext cx="2247900" cy="158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Gerade Verbindung 22"/>
                  <p:cNvCxnSpPr/>
                  <p:nvPr/>
                </p:nvCxnSpPr>
                <p:spPr>
                  <a:xfrm rot="16200000" flipH="1">
                    <a:off x="793750" y="2355850"/>
                    <a:ext cx="1955800" cy="179070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Textfeld 23"/>
                  <p:cNvSpPr txBox="1"/>
                  <p:nvPr/>
                </p:nvSpPr>
                <p:spPr>
                  <a:xfrm>
                    <a:off x="2133601" y="4529723"/>
                    <a:ext cx="920750" cy="5315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smtClean="0">
                        <a:solidFill>
                          <a:srgbClr val="008000"/>
                        </a:solidFill>
                      </a:rPr>
                      <a:t>Jet </a:t>
                    </a:r>
                    <a:r>
                      <a:rPr lang="de-DE" sz="1600" dirty="0" err="1" smtClean="0">
                        <a:solidFill>
                          <a:srgbClr val="008000"/>
                        </a:solidFill>
                      </a:rPr>
                      <a:t>pt</a:t>
                    </a:r>
                    <a:endParaRPr lang="de-DE" sz="1600" dirty="0">
                      <a:solidFill>
                        <a:srgbClr val="008000"/>
                      </a:solidFill>
                    </a:endParaRPr>
                  </a:p>
                </p:txBody>
              </p:sp>
            </p:grpSp>
            <p:sp>
              <p:nvSpPr>
                <p:cNvPr id="20" name="Textfeld 19"/>
                <p:cNvSpPr txBox="1"/>
                <p:nvPr/>
              </p:nvSpPr>
              <p:spPr>
                <a:xfrm>
                  <a:off x="295679" y="2273300"/>
                  <a:ext cx="707620" cy="918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 smtClean="0">
                      <a:solidFill>
                        <a:srgbClr val="008000"/>
                      </a:solidFill>
                    </a:rPr>
                    <a:t>Log </a:t>
                  </a:r>
                  <a:r>
                    <a:rPr lang="de-DE" sz="1600" dirty="0" smtClean="0">
                      <a:solidFill>
                        <a:srgbClr val="008000"/>
                      </a:solidFill>
                      <a:latin typeface="Symbol" charset="2"/>
                      <a:cs typeface="Symbol" charset="2"/>
                    </a:rPr>
                    <a:t>s</a:t>
                  </a:r>
                  <a:endParaRPr lang="de-DE" sz="1600" dirty="0">
                    <a:solidFill>
                      <a:srgbClr val="008000"/>
                    </a:solidFill>
                  </a:endParaRPr>
                </a:p>
              </p:txBody>
            </p:sp>
          </p:grpSp>
          <p:cxnSp>
            <p:nvCxnSpPr>
              <p:cNvPr id="14" name="Gerade Verbindung 13"/>
              <p:cNvCxnSpPr/>
              <p:nvPr/>
            </p:nvCxnSpPr>
            <p:spPr>
              <a:xfrm rot="16200000" flipH="1">
                <a:off x="1498599" y="2330450"/>
                <a:ext cx="1955801" cy="184150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 Verbindung mit Pfeil 14"/>
              <p:cNvCxnSpPr/>
              <p:nvPr/>
            </p:nvCxnSpPr>
            <p:spPr>
              <a:xfrm flipV="1">
                <a:off x="595573" y="2764254"/>
                <a:ext cx="1068125" cy="664244"/>
              </a:xfrm>
              <a:prstGeom prst="straightConnector1">
                <a:avLst/>
              </a:prstGeom>
              <a:ln w="25400" cap="flat" cmpd="sng" algn="ctr">
                <a:solidFill>
                  <a:srgbClr val="FF0000"/>
                </a:solidFill>
                <a:prstDash val="dash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mit Pfeil 15"/>
              <p:cNvCxnSpPr/>
              <p:nvPr/>
            </p:nvCxnSpPr>
            <p:spPr>
              <a:xfrm rot="10800000" flipV="1">
                <a:off x="2857499" y="3428498"/>
                <a:ext cx="1193800" cy="304800"/>
              </a:xfrm>
              <a:prstGeom prst="straightConnector1">
                <a:avLst/>
              </a:prstGeom>
              <a:ln w="25400" cap="flat" cmpd="sng" algn="ctr">
                <a:solidFill>
                  <a:srgbClr val="008000"/>
                </a:solidFill>
                <a:prstDash val="dashDot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feld 16"/>
              <p:cNvSpPr txBox="1"/>
              <p:nvPr/>
            </p:nvSpPr>
            <p:spPr>
              <a:xfrm>
                <a:off x="514348" y="3105077"/>
                <a:ext cx="1688528" cy="62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 err="1" smtClean="0">
                    <a:solidFill>
                      <a:srgbClr val="FF0000"/>
                    </a:solidFill>
                  </a:rPr>
                  <a:t>True</a:t>
                </a:r>
                <a:r>
                  <a:rPr lang="de-DE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FF0000"/>
                    </a:solidFill>
                  </a:rPr>
                  <a:t>jet</a:t>
                </a:r>
                <a:r>
                  <a:rPr lang="de-DE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FF0000"/>
                    </a:solidFill>
                  </a:rPr>
                  <a:t>p</a:t>
                </a:r>
                <a:r>
                  <a:rPr lang="de-DE" sz="2000" b="1" baseline="-25000" dirty="0" err="1" smtClean="0">
                    <a:solidFill>
                      <a:srgbClr val="FF0000"/>
                    </a:solidFill>
                  </a:rPr>
                  <a:t>T</a:t>
                </a:r>
                <a:endParaRPr lang="de-DE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3860801" y="2959099"/>
                <a:ext cx="2971799" cy="1111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 err="1" smtClean="0">
                    <a:solidFill>
                      <a:srgbClr val="008000"/>
                    </a:solidFill>
                  </a:rPr>
                  <a:t>Observed</a:t>
                </a:r>
                <a:r>
                  <a:rPr lang="de-DE" sz="2000" b="1" dirty="0" smtClean="0">
                    <a:solidFill>
                      <a:srgbClr val="008000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008000"/>
                    </a:solidFill>
                  </a:rPr>
                  <a:t>p</a:t>
                </a:r>
                <a:r>
                  <a:rPr lang="de-DE" sz="2000" b="1" baseline="-25000" dirty="0" err="1" smtClean="0">
                    <a:solidFill>
                      <a:srgbClr val="008000"/>
                    </a:solidFill>
                  </a:rPr>
                  <a:t>T</a:t>
                </a:r>
                <a:endParaRPr lang="de-DE" sz="2000" b="1" dirty="0" smtClean="0">
                  <a:solidFill>
                    <a:srgbClr val="008000"/>
                  </a:solidFill>
                </a:endParaRPr>
              </a:p>
              <a:p>
                <a:r>
                  <a:rPr lang="de-DE" sz="2000" b="1" dirty="0" err="1" smtClean="0">
                    <a:solidFill>
                      <a:srgbClr val="008000"/>
                    </a:solidFill>
                  </a:rPr>
                  <a:t>wrong</a:t>
                </a:r>
                <a:r>
                  <a:rPr lang="de-DE" sz="2000" b="1" dirty="0" smtClean="0">
                    <a:solidFill>
                      <a:srgbClr val="008000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008000"/>
                    </a:solidFill>
                  </a:rPr>
                  <a:t>energy</a:t>
                </a:r>
                <a:r>
                  <a:rPr lang="de-DE" sz="2000" b="1" dirty="0" smtClean="0">
                    <a:solidFill>
                      <a:srgbClr val="008000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008000"/>
                    </a:solidFill>
                  </a:rPr>
                  <a:t>scale</a:t>
                </a:r>
                <a:endParaRPr lang="de-DE" sz="2000" b="1" dirty="0">
                  <a:solidFill>
                    <a:srgbClr val="008000"/>
                  </a:solidFill>
                </a:endParaRPr>
              </a:p>
            </p:txBody>
          </p:sp>
        </p:grpSp>
        <p:cxnSp>
          <p:nvCxnSpPr>
            <p:cNvPr id="27" name="Gerade Verbindung 26"/>
            <p:cNvCxnSpPr/>
            <p:nvPr/>
          </p:nvCxnSpPr>
          <p:spPr>
            <a:xfrm rot="16200000" flipV="1">
              <a:off x="1270978" y="3633856"/>
              <a:ext cx="1636342" cy="12700"/>
            </a:xfrm>
            <a:prstGeom prst="line">
              <a:avLst/>
            </a:prstGeom>
            <a:ln w="57150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>
              <a:off x="2123990" y="3021276"/>
              <a:ext cx="644041" cy="1588"/>
            </a:xfrm>
            <a:prstGeom prst="straightConnector1">
              <a:avLst/>
            </a:prstGeom>
            <a:ln>
              <a:solidFill>
                <a:srgbClr val="4A452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>
              <a:off x="2123990" y="4164355"/>
              <a:ext cx="659831" cy="1588"/>
            </a:xfrm>
            <a:prstGeom prst="straightConnector1">
              <a:avLst/>
            </a:prstGeom>
            <a:ln>
              <a:solidFill>
                <a:srgbClr val="4A452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75972" y="3088725"/>
              <a:ext cx="1896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err="1" smtClean="0">
                  <a:solidFill>
                    <a:schemeClr val="bg2">
                      <a:lumMod val="25000"/>
                    </a:schemeClr>
                  </a:solidFill>
                </a:rPr>
                <a:t>Selected</a:t>
              </a:r>
              <a:r>
                <a:rPr lang="de-DE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de-DE" b="1" dirty="0" err="1" smtClean="0">
                  <a:solidFill>
                    <a:schemeClr val="bg2">
                      <a:lumMod val="25000"/>
                    </a:schemeClr>
                  </a:solidFill>
                </a:rPr>
                <a:t>p</a:t>
              </a:r>
              <a:r>
                <a:rPr lang="de-DE" b="1" baseline="-25000" dirty="0" err="1" smtClean="0">
                  <a:solidFill>
                    <a:schemeClr val="bg2">
                      <a:lumMod val="25000"/>
                    </a:schemeClr>
                  </a:solidFill>
                </a:rPr>
                <a:t>T</a:t>
              </a:r>
              <a:r>
                <a:rPr lang="de-DE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de-DE" b="1" dirty="0" err="1" smtClean="0">
                  <a:solidFill>
                    <a:schemeClr val="bg2">
                      <a:lumMod val="25000"/>
                    </a:schemeClr>
                  </a:solidFill>
                </a:rPr>
                <a:t>range</a:t>
              </a:r>
              <a:endParaRPr lang="de-DE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5802927" y="2602852"/>
            <a:ext cx="3125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4A452A"/>
                </a:solidFill>
              </a:rPr>
              <a:t>Largest</a:t>
            </a:r>
            <a:r>
              <a:rPr lang="de-DE" sz="2400" b="1" dirty="0" smtClean="0">
                <a:solidFill>
                  <a:srgbClr val="4A452A"/>
                </a:solidFill>
              </a:rPr>
              <a:t> </a:t>
            </a:r>
            <a:r>
              <a:rPr lang="de-DE" sz="2400" b="1" dirty="0" err="1" smtClean="0">
                <a:solidFill>
                  <a:srgbClr val="4A452A"/>
                </a:solidFill>
              </a:rPr>
              <a:t>uncertainties</a:t>
            </a:r>
            <a:r>
              <a:rPr lang="de-DE" sz="2400" b="1" dirty="0" smtClean="0">
                <a:solidFill>
                  <a:srgbClr val="4A452A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4A452A"/>
                </a:solidFill>
              </a:rPr>
              <a:t> Jet </a:t>
            </a:r>
            <a:r>
              <a:rPr lang="de-DE" sz="2400" b="1" dirty="0" err="1" smtClean="0">
                <a:solidFill>
                  <a:srgbClr val="4A452A"/>
                </a:solidFill>
              </a:rPr>
              <a:t>energy</a:t>
            </a:r>
            <a:r>
              <a:rPr lang="de-DE" sz="2400" b="1" dirty="0" smtClean="0">
                <a:solidFill>
                  <a:srgbClr val="4A452A"/>
                </a:solidFill>
              </a:rPr>
              <a:t> </a:t>
            </a:r>
            <a:r>
              <a:rPr lang="de-DE" sz="2400" b="1" dirty="0" err="1" smtClean="0">
                <a:solidFill>
                  <a:srgbClr val="4A452A"/>
                </a:solidFill>
              </a:rPr>
              <a:t>scale</a:t>
            </a:r>
            <a:endParaRPr lang="de-DE" sz="2400" b="1" dirty="0" smtClean="0">
              <a:solidFill>
                <a:srgbClr val="4A452A"/>
              </a:solidFill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4A452A"/>
                </a:solidFill>
              </a:rPr>
              <a:t> Background </a:t>
            </a:r>
            <a:r>
              <a:rPr lang="de-DE" sz="2400" b="1" dirty="0" err="1" smtClean="0">
                <a:solidFill>
                  <a:srgbClr val="4A452A"/>
                </a:solidFill>
              </a:rPr>
              <a:t>yield</a:t>
            </a:r>
            <a:endParaRPr lang="de-DE" sz="2400" b="1" dirty="0" smtClean="0">
              <a:solidFill>
                <a:srgbClr val="4A452A"/>
              </a:solidFill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4A452A"/>
                </a:solidFill>
              </a:rPr>
              <a:t> Jets </a:t>
            </a:r>
            <a:r>
              <a:rPr lang="de-DE" sz="2400" b="1" dirty="0" err="1" smtClean="0">
                <a:solidFill>
                  <a:srgbClr val="4A452A"/>
                </a:solidFill>
              </a:rPr>
              <a:t>from</a:t>
            </a:r>
            <a:r>
              <a:rPr lang="de-DE" sz="2400" b="1" dirty="0" smtClean="0">
                <a:solidFill>
                  <a:srgbClr val="4A452A"/>
                </a:solidFill>
              </a:rPr>
              <a:t> QCD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4A452A"/>
                </a:solidFill>
              </a:rPr>
              <a:t> </a:t>
            </a:r>
            <a:r>
              <a:rPr lang="de-DE" sz="2400" b="1" dirty="0" err="1" smtClean="0">
                <a:solidFill>
                  <a:srgbClr val="4A452A"/>
                </a:solidFill>
              </a:rPr>
              <a:t>selection</a:t>
            </a:r>
            <a:r>
              <a:rPr lang="de-DE" sz="2400" b="1" dirty="0" smtClean="0">
                <a:solidFill>
                  <a:srgbClr val="4A452A"/>
                </a:solidFill>
              </a:rPr>
              <a:t> </a:t>
            </a:r>
            <a:r>
              <a:rPr lang="de-DE" sz="2400" b="1" dirty="0" err="1" smtClean="0">
                <a:solidFill>
                  <a:srgbClr val="4A452A"/>
                </a:solidFill>
              </a:rPr>
              <a:t>efficiency</a:t>
            </a:r>
            <a:endParaRPr lang="de-DE" sz="2400" b="1" dirty="0" smtClean="0">
              <a:solidFill>
                <a:srgbClr val="4A452A"/>
              </a:solidFill>
            </a:endParaRPr>
          </a:p>
          <a:p>
            <a:r>
              <a:rPr lang="de-DE" sz="2400" b="1" dirty="0" smtClean="0">
                <a:solidFill>
                  <a:srgbClr val="4A452A"/>
                </a:solidFill>
              </a:rPr>
              <a:t>  e, </a:t>
            </a:r>
            <a:r>
              <a:rPr lang="de-DE" sz="2400" b="1" dirty="0" smtClean="0">
                <a:solidFill>
                  <a:srgbClr val="4A452A"/>
                </a:solidFill>
                <a:latin typeface="Symbol" charset="2"/>
                <a:cs typeface="Symbol" charset="2"/>
              </a:rPr>
              <a:t>m</a:t>
            </a:r>
            <a:r>
              <a:rPr lang="de-DE" sz="2400" b="1" dirty="0" smtClean="0">
                <a:solidFill>
                  <a:srgbClr val="4A452A"/>
                </a:solidFill>
                <a:cs typeface="Symbol" charset="2"/>
              </a:rPr>
              <a:t>, .....</a:t>
            </a:r>
            <a:endParaRPr lang="de-DE" sz="2400" b="1" dirty="0">
              <a:solidFill>
                <a:srgbClr val="4A452A"/>
              </a:solidFill>
            </a:endParaRPr>
          </a:p>
        </p:txBody>
      </p:sp>
      <p:sp>
        <p:nvSpPr>
          <p:cNvPr id="34" name="Fußzeilenplatzhalt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303942" y="1193800"/>
            <a:ext cx="8192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FF"/>
                </a:solidFill>
              </a:rPr>
              <a:t>Experimental </a:t>
            </a:r>
            <a:r>
              <a:rPr lang="de-DE" sz="2400" b="1" dirty="0" err="1" smtClean="0">
                <a:solidFill>
                  <a:srgbClr val="0000FF"/>
                </a:solidFill>
              </a:rPr>
              <a:t>precision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depends</a:t>
            </a:r>
            <a:r>
              <a:rPr lang="de-DE" sz="2400" b="1" dirty="0" smtClean="0">
                <a:solidFill>
                  <a:srgbClr val="0000FF"/>
                </a:solidFill>
              </a:rPr>
              <a:t> on </a:t>
            </a:r>
            <a:r>
              <a:rPr lang="de-DE" sz="2400" b="1" dirty="0" err="1" smtClean="0">
                <a:solidFill>
                  <a:srgbClr val="0000FF"/>
                </a:solidFill>
              </a:rPr>
              <a:t>how</a:t>
            </a:r>
            <a:r>
              <a:rPr lang="de-DE" sz="2400" b="1" dirty="0" smtClean="0">
                <a:solidFill>
                  <a:srgbClr val="0000FF"/>
                </a:solidFill>
              </a:rPr>
              <a:t> well 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- </a:t>
            </a:r>
            <a:r>
              <a:rPr lang="de-DE" sz="2400" b="1" dirty="0" err="1" smtClean="0">
                <a:solidFill>
                  <a:srgbClr val="0000FF"/>
                </a:solidFill>
              </a:rPr>
              <a:t>background</a:t>
            </a:r>
            <a:r>
              <a:rPr lang="de-DE" sz="2400" b="1" dirty="0" smtClean="0">
                <a:solidFill>
                  <a:srgbClr val="0000FF"/>
                </a:solidFill>
              </a:rPr>
              <a:t>, </a:t>
            </a:r>
            <a:r>
              <a:rPr lang="de-DE" sz="2400" b="1" dirty="0" err="1" smtClean="0">
                <a:solidFill>
                  <a:srgbClr val="0000FF"/>
                </a:solidFill>
              </a:rPr>
              <a:t>efficiency</a:t>
            </a:r>
            <a:r>
              <a:rPr lang="de-DE" sz="2400" b="1" dirty="0" smtClean="0">
                <a:solidFill>
                  <a:srgbClr val="0000FF"/>
                </a:solidFill>
              </a:rPr>
              <a:t>, </a:t>
            </a:r>
            <a:r>
              <a:rPr lang="de-DE" sz="2400" b="1" dirty="0" err="1" smtClean="0">
                <a:solidFill>
                  <a:srgbClr val="0000FF"/>
                </a:solidFill>
              </a:rPr>
              <a:t>luminosity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can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be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controlled</a:t>
            </a:r>
            <a:endParaRPr lang="de-DE" sz="2400" b="1" dirty="0">
              <a:solidFill>
                <a:srgbClr val="0000FF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86171" y="5295900"/>
            <a:ext cx="834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Experimental </a:t>
            </a:r>
            <a:r>
              <a:rPr lang="de-DE" sz="2400" b="1" dirty="0" err="1" smtClean="0">
                <a:solidFill>
                  <a:srgbClr val="FF0000"/>
                </a:solidFill>
              </a:rPr>
              <a:t>uncertainty</a:t>
            </a:r>
            <a:r>
              <a:rPr lang="de-DE" sz="2400" b="1" dirty="0" smtClean="0">
                <a:solidFill>
                  <a:srgbClr val="FF0000"/>
                </a:solidFill>
              </a:rPr>
              <a:t> ~ 9%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Cross </a:t>
            </a:r>
            <a:r>
              <a:rPr lang="de-DE" sz="3200" b="1" dirty="0" err="1" smtClean="0"/>
              <a:t>section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measuremnt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03942" y="5428969"/>
            <a:ext cx="825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Very</a:t>
            </a:r>
            <a:r>
              <a:rPr lang="de-DE" sz="2400" b="1" dirty="0" smtClean="0">
                <a:solidFill>
                  <a:srgbClr val="FF0000"/>
                </a:solidFill>
              </a:rPr>
              <a:t> good </a:t>
            </a:r>
            <a:r>
              <a:rPr lang="de-DE" sz="2400" b="1" dirty="0" err="1" smtClean="0">
                <a:solidFill>
                  <a:srgbClr val="FF0000"/>
                </a:solidFill>
              </a:rPr>
              <a:t>agreement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between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data</a:t>
            </a:r>
            <a:r>
              <a:rPr lang="de-DE" sz="2400" b="1" dirty="0" smtClean="0">
                <a:solidFill>
                  <a:srgbClr val="FF0000"/>
                </a:solidFill>
              </a:rPr>
              <a:t> and </a:t>
            </a:r>
            <a:r>
              <a:rPr lang="de-DE" sz="2400" b="1" dirty="0" err="1" smtClean="0">
                <a:solidFill>
                  <a:srgbClr val="FF0000"/>
                </a:solidFill>
              </a:rPr>
              <a:t>expectation</a:t>
            </a:r>
            <a:endParaRPr lang="de-DE" sz="2400" b="1" dirty="0" smtClean="0">
              <a:solidFill>
                <a:srgbClr val="FF0000"/>
              </a:solidFill>
            </a:endParaRPr>
          </a:p>
        </p:txBody>
      </p:sp>
      <p:pic>
        <p:nvPicPr>
          <p:cNvPr id="11" name="Bild 10" descr="X-sec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2" y="1157501"/>
            <a:ext cx="5970589" cy="4043573"/>
          </a:xfrm>
          <a:prstGeom prst="rect">
            <a:avLst/>
          </a:prstGeom>
        </p:spPr>
      </p:pic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274531" y="2311400"/>
            <a:ext cx="2488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FF"/>
                </a:solidFill>
              </a:rPr>
              <a:t>Theoretical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uncertainty</a:t>
            </a:r>
            <a:r>
              <a:rPr lang="de-DE" sz="2400" b="1" dirty="0" smtClean="0">
                <a:solidFill>
                  <a:srgbClr val="0000FF"/>
                </a:solidFill>
              </a:rPr>
              <a:t> 7-10%</a:t>
            </a:r>
          </a:p>
          <a:p>
            <a:endParaRPr lang="de-DE" sz="2400" b="1" dirty="0" smtClean="0">
              <a:solidFill>
                <a:srgbClr val="0000FF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partly</a:t>
            </a:r>
            <a:r>
              <a:rPr lang="de-DE" sz="2400" b="1" dirty="0" smtClean="0">
                <a:solidFill>
                  <a:srgbClr val="0000FF"/>
                </a:solidFill>
              </a:rPr>
              <a:t> NNLO</a:t>
            </a:r>
            <a:endParaRPr lang="de-DE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Remember</a:t>
            </a:r>
            <a:r>
              <a:rPr lang="de-DE" sz="3200" b="1" dirty="0" smtClean="0"/>
              <a:t>: </a:t>
            </a:r>
            <a:r>
              <a:rPr lang="de-DE" sz="3200" b="1" dirty="0" err="1" smtClean="0"/>
              <a:t>constraints</a:t>
            </a:r>
            <a:r>
              <a:rPr lang="de-DE" sz="3200" b="1" dirty="0" smtClean="0"/>
              <a:t> on SM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23" y="1226850"/>
            <a:ext cx="4654842" cy="4450608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18736" y="301931"/>
            <a:ext cx="50293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Top </a:t>
            </a:r>
            <a:r>
              <a:rPr lang="de-DE" sz="3200" b="1" dirty="0" err="1" smtClean="0"/>
              <a:t>mass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from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l+jet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decays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18736" y="4798157"/>
            <a:ext cx="7381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8000"/>
                </a:solidFill>
              </a:rPr>
              <a:t>The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problems</a:t>
            </a:r>
            <a:r>
              <a:rPr lang="de-DE" sz="2400" b="1" dirty="0" smtClean="0">
                <a:solidFill>
                  <a:srgbClr val="008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How</a:t>
            </a:r>
            <a:r>
              <a:rPr lang="de-DE" sz="2400" b="1" dirty="0" smtClean="0">
                <a:solidFill>
                  <a:srgbClr val="008000"/>
                </a:solidFill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</a:rPr>
              <a:t>get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the</a:t>
            </a:r>
            <a:r>
              <a:rPr lang="de-DE" sz="2400" b="1" dirty="0" smtClean="0">
                <a:solidFill>
                  <a:srgbClr val="008000"/>
                </a:solidFill>
              </a:rPr>
              <a:t> z – </a:t>
            </a:r>
            <a:r>
              <a:rPr lang="de-DE" sz="2400" b="1" dirty="0" err="1" smtClean="0">
                <a:solidFill>
                  <a:srgbClr val="008000"/>
                </a:solidFill>
              </a:rPr>
              <a:t>component</a:t>
            </a:r>
            <a:r>
              <a:rPr lang="de-DE" sz="2400" b="1" dirty="0" smtClean="0">
                <a:solidFill>
                  <a:srgbClr val="008000"/>
                </a:solidFill>
              </a:rPr>
              <a:t> of </a:t>
            </a:r>
            <a:r>
              <a:rPr lang="de-DE" sz="24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8000"/>
                </a:solidFill>
              </a:rPr>
              <a:t> Out of 4 (</a:t>
            </a:r>
            <a:r>
              <a:rPr lang="de-DE" sz="2400" b="1" dirty="0" err="1" smtClean="0">
                <a:solidFill>
                  <a:srgbClr val="008000"/>
                </a:solidFill>
              </a:rPr>
              <a:t>or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more</a:t>
            </a:r>
            <a:r>
              <a:rPr lang="de-DE" sz="2400" b="1" dirty="0" smtClean="0">
                <a:solidFill>
                  <a:srgbClr val="008000"/>
                </a:solidFill>
              </a:rPr>
              <a:t>) </a:t>
            </a:r>
            <a:r>
              <a:rPr lang="de-DE" sz="2400" b="1" dirty="0" err="1" smtClean="0">
                <a:solidFill>
                  <a:srgbClr val="008000"/>
                </a:solidFill>
              </a:rPr>
              <a:t>jets</a:t>
            </a:r>
            <a:r>
              <a:rPr lang="de-DE" sz="2400" b="1" dirty="0" smtClean="0">
                <a:solidFill>
                  <a:srgbClr val="008000"/>
                </a:solidFill>
              </a:rPr>
              <a:t>: </a:t>
            </a:r>
            <a:r>
              <a:rPr lang="de-DE" sz="2400" b="1" dirty="0" err="1" smtClean="0">
                <a:solidFill>
                  <a:srgbClr val="008000"/>
                </a:solidFill>
              </a:rPr>
              <a:t>which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jet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belongs</a:t>
            </a:r>
            <a:r>
              <a:rPr lang="de-DE" sz="2400" b="1" dirty="0" smtClean="0">
                <a:solidFill>
                  <a:srgbClr val="008000"/>
                </a:solidFill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</a:rPr>
              <a:t>which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top</a:t>
            </a:r>
            <a:r>
              <a:rPr lang="de-DE" sz="2400" b="1" dirty="0" smtClean="0">
                <a:solidFill>
                  <a:srgbClr val="008000"/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What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is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the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energy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scale</a:t>
            </a:r>
            <a:r>
              <a:rPr lang="de-DE" sz="2400" b="1" dirty="0" smtClean="0">
                <a:solidFill>
                  <a:srgbClr val="008000"/>
                </a:solidFill>
              </a:rPr>
              <a:t> of </a:t>
            </a:r>
            <a:r>
              <a:rPr lang="de-DE" sz="2400" b="1" dirty="0" err="1" smtClean="0">
                <a:solidFill>
                  <a:srgbClr val="008000"/>
                </a:solidFill>
              </a:rPr>
              <a:t>jets</a:t>
            </a:r>
            <a:r>
              <a:rPr lang="de-DE" sz="2400" b="1" dirty="0" smtClean="0">
                <a:solidFill>
                  <a:srgbClr val="008000"/>
                </a:solidFill>
              </a:rPr>
              <a:t> (and </a:t>
            </a:r>
            <a:r>
              <a:rPr lang="de-DE" sz="2400" b="1" dirty="0" err="1" smtClean="0">
                <a:solidFill>
                  <a:srgbClr val="008000"/>
                </a:solidFill>
              </a:rPr>
              <a:t>electrons</a:t>
            </a:r>
            <a:r>
              <a:rPr lang="de-DE" sz="2400" b="1" dirty="0" smtClean="0">
                <a:solidFill>
                  <a:srgbClr val="008000"/>
                </a:solidFill>
              </a:rPr>
              <a:t>)</a:t>
            </a:r>
          </a:p>
        </p:txBody>
      </p:sp>
      <p:pic>
        <p:nvPicPr>
          <p:cNvPr id="5" name="Bild 4" descr="CMS-top-ma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361" y="1882620"/>
            <a:ext cx="2918919" cy="209751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608036" y="4210882"/>
            <a:ext cx="5470714" cy="540000"/>
          </a:xfrm>
          <a:prstGeom prst="rect">
            <a:avLst/>
          </a:prstGeom>
        </p:spPr>
      </p:pic>
      <p:pic>
        <p:nvPicPr>
          <p:cNvPr id="7" name="Bild 6" descr="d0_top_mujet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937" y="1882620"/>
            <a:ext cx="2898290" cy="209751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92417" y="976654"/>
            <a:ext cx="7207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Favoured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topology</a:t>
            </a:r>
            <a:r>
              <a:rPr lang="de-DE" sz="2400" b="1" dirty="0" smtClean="0">
                <a:solidFill>
                  <a:srgbClr val="FF0000"/>
                </a:solidFill>
              </a:rPr>
              <a:t>: </a:t>
            </a:r>
            <a:r>
              <a:rPr lang="de-DE" sz="2400" b="1" dirty="0" err="1" smtClean="0">
                <a:solidFill>
                  <a:srgbClr val="FF0000"/>
                </a:solidFill>
              </a:rPr>
              <a:t>tt</a:t>
            </a:r>
            <a:r>
              <a:rPr lang="de-DE" sz="2400" b="1" dirty="0" smtClean="0">
                <a:solidFill>
                  <a:srgbClr val="FF0000"/>
                </a:solidFill>
              </a:rPr>
              <a:t> 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de-DE" sz="2400" b="1" dirty="0" smtClean="0">
                <a:solidFill>
                  <a:srgbClr val="FF0000"/>
                </a:solidFill>
              </a:rPr>
              <a:t>4 Jets (2 b –</a:t>
            </a:r>
            <a:r>
              <a:rPr lang="de-DE" sz="2400" b="1" dirty="0" err="1" smtClean="0">
                <a:solidFill>
                  <a:srgbClr val="FF0000"/>
                </a:solidFill>
              </a:rPr>
              <a:t>jets</a:t>
            </a:r>
            <a:r>
              <a:rPr lang="de-DE" sz="2400" b="1" dirty="0" smtClean="0">
                <a:solidFill>
                  <a:srgbClr val="FF0000"/>
                </a:solidFill>
              </a:rPr>
              <a:t>) + e/</a:t>
            </a:r>
            <a:r>
              <a:rPr lang="de-DE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+ </a:t>
            </a:r>
            <a:r>
              <a:rPr lang="de-DE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endParaRPr lang="de-DE" sz="2400" b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3495675" y="1098550"/>
            <a:ext cx="889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01636" y="301931"/>
            <a:ext cx="58000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Problem 1: </a:t>
            </a:r>
            <a:r>
              <a:rPr lang="de-DE" sz="3200" b="1" dirty="0" err="1" smtClean="0"/>
              <a:t>p</a:t>
            </a:r>
            <a:r>
              <a:rPr lang="de-DE" sz="3200" b="1" baseline="-25000" dirty="0" err="1" smtClean="0"/>
              <a:t>z</a:t>
            </a:r>
            <a:r>
              <a:rPr lang="de-DE" sz="3200" b="1" dirty="0" err="1" smtClean="0"/>
              <a:t>(</a:t>
            </a:r>
            <a:r>
              <a:rPr lang="de-DE" sz="3200" b="1" dirty="0" err="1" smtClean="0">
                <a:latin typeface="Symbol" charset="2"/>
                <a:cs typeface="Symbol" charset="2"/>
              </a:rPr>
              <a:t>n</a:t>
            </a:r>
            <a:r>
              <a:rPr lang="de-DE" sz="3200" b="1" dirty="0" smtClean="0">
                <a:cs typeface="Symbol" charset="2"/>
              </a:rPr>
              <a:t>)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01636" y="1432934"/>
            <a:ext cx="498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Constraint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from</a:t>
            </a:r>
            <a:r>
              <a:rPr lang="de-DE" sz="2400" b="1" dirty="0" smtClean="0">
                <a:solidFill>
                  <a:srgbClr val="FF0000"/>
                </a:solidFill>
              </a:rPr>
              <a:t> W - </a:t>
            </a:r>
            <a:r>
              <a:rPr lang="de-DE" sz="2400" b="1" dirty="0" err="1" smtClean="0">
                <a:solidFill>
                  <a:srgbClr val="FF0000"/>
                </a:solidFill>
              </a:rPr>
              <a:t>mass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16240" y="2251897"/>
            <a:ext cx="7854546" cy="288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57051" y="3725763"/>
            <a:ext cx="8013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Note: </a:t>
            </a:r>
            <a:r>
              <a:rPr lang="de-DE" sz="24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 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–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mass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completely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negligible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</a:p>
          <a:p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Quadratic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equation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2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solutions</a:t>
            </a:r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physics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: in 70%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the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solution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with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smaller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p</a:t>
            </a:r>
            <a:r>
              <a:rPr lang="de-DE" sz="2400" b="1" baseline="-25000" dirty="0" err="1" smtClean="0">
                <a:solidFill>
                  <a:srgbClr val="0000FF"/>
                </a:solidFill>
                <a:sym typeface="Wingdings"/>
              </a:rPr>
              <a:t>z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sym typeface="Wingdings"/>
              </a:rPr>
              <a:t>correct</a:t>
            </a:r>
            <a:endParaRPr lang="de-DE" sz="2400" b="1" dirty="0">
              <a:solidFill>
                <a:srgbClr val="0000FF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137101" y="2758099"/>
            <a:ext cx="3339897" cy="444422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01636" y="301931"/>
            <a:ext cx="58000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Problem 2: </a:t>
            </a:r>
            <a:r>
              <a:rPr lang="de-DE" sz="3200" b="1" dirty="0" err="1" smtClean="0"/>
              <a:t>which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jets</a:t>
            </a:r>
            <a:r>
              <a:rPr lang="de-DE" sz="3200" b="1" dirty="0" smtClean="0"/>
              <a:t>?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780544" y="1133511"/>
            <a:ext cx="4982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Two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facettes</a:t>
            </a:r>
            <a:r>
              <a:rPr lang="de-DE" sz="2400" b="1" dirty="0" smtClean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if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more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than</a:t>
            </a:r>
            <a:r>
              <a:rPr lang="de-DE" sz="2400" b="1" dirty="0" smtClean="0">
                <a:solidFill>
                  <a:srgbClr val="FF0000"/>
                </a:solidFill>
              </a:rPr>
              <a:t> 4 </a:t>
            </a:r>
            <a:r>
              <a:rPr lang="de-DE" sz="2400" b="1" dirty="0" err="1" smtClean="0">
                <a:solidFill>
                  <a:srgbClr val="FF0000"/>
                </a:solidFill>
              </a:rPr>
              <a:t>jets</a:t>
            </a:r>
            <a:r>
              <a:rPr lang="de-DE" sz="2400" b="1" dirty="0" smtClean="0">
                <a:solidFill>
                  <a:srgbClr val="FF0000"/>
                </a:solidFill>
              </a:rPr>
              <a:t> (</a:t>
            </a:r>
            <a:r>
              <a:rPr lang="de-DE" sz="2400" b="1" dirty="0" err="1" smtClean="0">
                <a:solidFill>
                  <a:srgbClr val="FF0000"/>
                </a:solidFill>
              </a:rPr>
              <a:t>initial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state</a:t>
            </a:r>
            <a:r>
              <a:rPr lang="de-DE" sz="2400" b="1" dirty="0" smtClean="0">
                <a:solidFill>
                  <a:srgbClr val="FF0000"/>
                </a:solidFill>
              </a:rPr>
              <a:t> rad.)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   </a:t>
            </a:r>
            <a:r>
              <a:rPr lang="de-DE" sz="2400" b="1" dirty="0" err="1" smtClean="0">
                <a:solidFill>
                  <a:srgbClr val="008000"/>
                </a:solidFill>
              </a:rPr>
              <a:t>mostly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jets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with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highest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</a:t>
            </a:r>
            <a:r>
              <a:rPr lang="de-DE" sz="2400" b="1" baseline="-25000" dirty="0" err="1" smtClean="0">
                <a:solidFill>
                  <a:srgbClr val="008000"/>
                </a:solidFill>
              </a:rPr>
              <a:t>T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if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exactly</a:t>
            </a:r>
            <a:r>
              <a:rPr lang="de-DE" sz="2400" b="1" dirty="0" smtClean="0">
                <a:solidFill>
                  <a:srgbClr val="FF0000"/>
                </a:solidFill>
              </a:rPr>
              <a:t> 4 </a:t>
            </a:r>
            <a:r>
              <a:rPr lang="de-DE" sz="2400" b="1" dirty="0" err="1" smtClean="0">
                <a:solidFill>
                  <a:srgbClr val="FF0000"/>
                </a:solidFill>
              </a:rPr>
              <a:t>jets</a:t>
            </a:r>
            <a:r>
              <a:rPr lang="de-DE" sz="2400" b="1" dirty="0" smtClean="0">
                <a:solidFill>
                  <a:srgbClr val="FF0000"/>
                </a:solidFill>
              </a:rPr>
              <a:t>: </a:t>
            </a:r>
            <a:r>
              <a:rPr lang="de-DE" sz="2400" b="1" dirty="0" err="1" smtClean="0">
                <a:solidFill>
                  <a:srgbClr val="FF0000"/>
                </a:solidFill>
              </a:rPr>
              <a:t>which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belongs</a:t>
            </a:r>
            <a:r>
              <a:rPr lang="de-DE" sz="2400" b="1" dirty="0" smtClean="0">
                <a:solidFill>
                  <a:srgbClr val="FF0000"/>
                </a:solidFill>
              </a:rPr>
              <a:t> to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   </a:t>
            </a:r>
            <a:r>
              <a:rPr lang="de-DE" sz="2400" b="1" dirty="0" err="1" smtClean="0">
                <a:solidFill>
                  <a:srgbClr val="FF0000"/>
                </a:solidFill>
              </a:rPr>
              <a:t>which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top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quark</a:t>
            </a:r>
            <a:r>
              <a:rPr lang="de-DE" sz="2400" b="1" dirty="0" smtClean="0">
                <a:solidFill>
                  <a:srgbClr val="FF0000"/>
                </a:solidFill>
              </a:rPr>
              <a:t>?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57051" y="3462924"/>
            <a:ext cx="79315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90"/>
                </a:solidFill>
              </a:rPr>
              <a:t>4 </a:t>
            </a:r>
            <a:r>
              <a:rPr lang="de-DE" sz="2400" b="1" dirty="0" err="1" smtClean="0">
                <a:solidFill>
                  <a:srgbClr val="000090"/>
                </a:solidFill>
              </a:rPr>
              <a:t>jets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 4 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possible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assigments</a:t>
            </a:r>
            <a:endParaRPr lang="de-DE" sz="2400" b="1" dirty="0" smtClean="0">
              <a:solidFill>
                <a:srgbClr val="000090"/>
              </a:solidFill>
            </a:endParaRPr>
          </a:p>
          <a:p>
            <a:r>
              <a:rPr lang="de-DE" sz="2400" b="1" dirty="0" smtClean="0">
                <a:solidFill>
                  <a:srgbClr val="000090"/>
                </a:solidFill>
              </a:rPr>
              <a:t>(</a:t>
            </a:r>
            <a:r>
              <a:rPr lang="de-DE" sz="2400" b="1" dirty="0" err="1" smtClean="0">
                <a:solidFill>
                  <a:srgbClr val="000090"/>
                </a:solidFill>
              </a:rPr>
              <a:t>j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A</a:t>
            </a:r>
            <a:r>
              <a:rPr lang="de-DE" sz="2400" b="1" dirty="0" err="1" smtClean="0">
                <a:solidFill>
                  <a:srgbClr val="000090"/>
                </a:solidFill>
              </a:rPr>
              <a:t>j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B</a:t>
            </a:r>
            <a:r>
              <a:rPr lang="de-DE" sz="2400" b="1" dirty="0" err="1" smtClean="0">
                <a:solidFill>
                  <a:srgbClr val="000090"/>
                </a:solidFill>
              </a:rPr>
              <a:t>J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C</a:t>
            </a:r>
            <a:r>
              <a:rPr lang="de-DE" sz="2400" b="1" dirty="0" err="1" smtClean="0">
                <a:solidFill>
                  <a:srgbClr val="000090"/>
                </a:solidFill>
              </a:rPr>
              <a:t>/j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D</a:t>
            </a:r>
            <a:r>
              <a:rPr lang="de-DE" sz="2400" b="1" dirty="0" smtClean="0">
                <a:solidFill>
                  <a:srgbClr val="000090"/>
                </a:solidFill>
              </a:rPr>
              <a:t>,      </a:t>
            </a:r>
            <a:r>
              <a:rPr lang="de-DE" sz="2400" b="1" dirty="0" err="1" smtClean="0">
                <a:solidFill>
                  <a:srgbClr val="000090"/>
                </a:solidFill>
              </a:rPr>
              <a:t>j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A</a:t>
            </a:r>
            <a:r>
              <a:rPr lang="de-DE" sz="2400" b="1" dirty="0" err="1" smtClean="0">
                <a:solidFill>
                  <a:srgbClr val="000090"/>
                </a:solidFill>
              </a:rPr>
              <a:t>j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B</a:t>
            </a:r>
            <a:r>
              <a:rPr lang="de-DE" sz="2400" b="1" dirty="0" err="1" smtClean="0">
                <a:solidFill>
                  <a:srgbClr val="000090"/>
                </a:solidFill>
              </a:rPr>
              <a:t>j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D</a:t>
            </a:r>
            <a:r>
              <a:rPr lang="de-DE" sz="2400" b="1" dirty="0" err="1" smtClean="0">
                <a:solidFill>
                  <a:srgbClr val="000090"/>
                </a:solidFill>
              </a:rPr>
              <a:t>/j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C</a:t>
            </a:r>
            <a:r>
              <a:rPr lang="de-DE" sz="2400" b="1" baseline="-25000" dirty="0" smtClean="0">
                <a:solidFill>
                  <a:srgbClr val="000090"/>
                </a:solidFill>
              </a:rPr>
              <a:t>,          </a:t>
            </a:r>
            <a:r>
              <a:rPr lang="de-DE" sz="2400" b="1" dirty="0" smtClean="0">
                <a:solidFill>
                  <a:srgbClr val="000090"/>
                </a:solidFill>
              </a:rPr>
              <a:t> ....)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Note: </a:t>
            </a:r>
            <a:r>
              <a:rPr lang="de-DE" sz="2400" b="1" dirty="0" err="1" smtClean="0">
                <a:solidFill>
                  <a:srgbClr val="FF0000"/>
                </a:solidFill>
              </a:rPr>
              <a:t>if</a:t>
            </a:r>
            <a:r>
              <a:rPr lang="de-DE" sz="2400" b="1" dirty="0" smtClean="0">
                <a:solidFill>
                  <a:srgbClr val="FF0000"/>
                </a:solidFill>
              </a:rPr>
              <a:t> b – </a:t>
            </a:r>
            <a:r>
              <a:rPr lang="de-DE" sz="2400" b="1" dirty="0" err="1" smtClean="0">
                <a:solidFill>
                  <a:srgbClr val="FF0000"/>
                </a:solidFill>
              </a:rPr>
              <a:t>jets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identified</a:t>
            </a:r>
            <a:r>
              <a:rPr lang="de-DE" sz="2400" b="1" dirty="0" smtClean="0">
                <a:solidFill>
                  <a:srgbClr val="FF0000"/>
                </a:solidFill>
              </a:rPr>
              <a:t>, </a:t>
            </a:r>
            <a:r>
              <a:rPr lang="de-DE" sz="2400" b="1" dirty="0" err="1" smtClean="0">
                <a:solidFill>
                  <a:srgbClr val="FF0000"/>
                </a:solidFill>
              </a:rPr>
              <a:t>reduced</a:t>
            </a:r>
            <a:r>
              <a:rPr lang="de-DE" sz="2400" b="1" dirty="0" smtClean="0">
                <a:solidFill>
                  <a:srgbClr val="FF0000"/>
                </a:solidFill>
              </a:rPr>
              <a:t> to 2 </a:t>
            </a:r>
            <a:r>
              <a:rPr lang="de-DE" sz="2400" b="1" dirty="0" err="1" smtClean="0">
                <a:solidFill>
                  <a:srgbClr val="FF0000"/>
                </a:solidFill>
              </a:rPr>
              <a:t>possibilities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err="1" smtClean="0">
                <a:solidFill>
                  <a:srgbClr val="008000"/>
                </a:solidFill>
              </a:rPr>
              <a:t>Important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constraints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mass</a:t>
            </a:r>
            <a:r>
              <a:rPr lang="de-DE" sz="2400" b="1" dirty="0" smtClean="0">
                <a:solidFill>
                  <a:srgbClr val="008000"/>
                </a:solidFill>
              </a:rPr>
              <a:t> (</a:t>
            </a:r>
            <a:r>
              <a:rPr lang="de-DE" sz="2400" b="1" dirty="0" err="1" smtClean="0">
                <a:solidFill>
                  <a:srgbClr val="008000"/>
                </a:solidFill>
              </a:rPr>
              <a:t>jjj</a:t>
            </a:r>
            <a:r>
              <a:rPr lang="de-DE" sz="2400" b="1" dirty="0" smtClean="0">
                <a:solidFill>
                  <a:srgbClr val="008000"/>
                </a:solidFill>
              </a:rPr>
              <a:t>) = </a:t>
            </a:r>
            <a:r>
              <a:rPr lang="de-DE" sz="2400" b="1" dirty="0" err="1" smtClean="0">
                <a:solidFill>
                  <a:srgbClr val="008000"/>
                </a:solidFill>
              </a:rPr>
              <a:t>mass(jl</a:t>
            </a:r>
            <a:r>
              <a:rPr lang="de-DE" sz="2400" b="1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) (=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M</a:t>
            </a:r>
            <a:r>
              <a:rPr lang="de-DE" sz="2400" b="1" baseline="-25000" dirty="0" err="1" smtClean="0">
                <a:solidFill>
                  <a:srgbClr val="008000"/>
                </a:solidFill>
                <a:cs typeface="Symbol" charset="2"/>
              </a:rPr>
              <a:t>t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)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mass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(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jj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) = M</a:t>
            </a:r>
            <a:r>
              <a:rPr lang="de-DE" sz="2400" b="1" baseline="-25000" dirty="0" smtClean="0">
                <a:solidFill>
                  <a:srgbClr val="008000"/>
                </a:solidFill>
                <a:cs typeface="Symbol" charset="2"/>
              </a:rPr>
              <a:t>W</a:t>
            </a:r>
          </a:p>
        </p:txBody>
      </p:sp>
      <p:pic>
        <p:nvPicPr>
          <p:cNvPr id="7" name="Bild 6" descr="CMS-4je-ev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51" y="1133511"/>
            <a:ext cx="2945782" cy="2075400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01636" y="301931"/>
            <a:ext cx="58000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Problem 3: </a:t>
            </a:r>
            <a:r>
              <a:rPr lang="de-DE" sz="3200" b="1" dirty="0" err="1" smtClean="0"/>
              <a:t>jet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energy</a:t>
            </a:r>
            <a:r>
              <a:rPr lang="de-DE" sz="3200" b="1" dirty="0" smtClean="0"/>
              <a:t> </a:t>
            </a:r>
            <a:r>
              <a:rPr lang="de-DE" sz="3200" b="1" smtClean="0"/>
              <a:t>scale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64461" y="976654"/>
            <a:ext cx="79024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Measure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signals</a:t>
            </a:r>
            <a:r>
              <a:rPr lang="de-DE" sz="2400" b="1" dirty="0" smtClean="0">
                <a:solidFill>
                  <a:srgbClr val="FF0000"/>
                </a:solidFill>
              </a:rPr>
              <a:t> in </a:t>
            </a:r>
            <a:r>
              <a:rPr lang="de-DE" sz="2400" b="1" dirty="0" err="1" smtClean="0">
                <a:solidFill>
                  <a:srgbClr val="FF0000"/>
                </a:solidFill>
              </a:rPr>
              <a:t>calorimeter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derive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jet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energy</a:t>
            </a:r>
            <a:endParaRPr lang="de-DE" sz="2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Implies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uncertainty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!</a:t>
            </a:r>
          </a:p>
          <a:p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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relates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directly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top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mass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627" y="3331534"/>
            <a:ext cx="3012869" cy="2082676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608036" y="2399079"/>
            <a:ext cx="5470714" cy="540000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rot="10800000">
            <a:off x="3039408" y="2724748"/>
            <a:ext cx="1280892" cy="445076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4873905" y="2724748"/>
            <a:ext cx="694722" cy="445077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64461" y="3516079"/>
            <a:ext cx="5004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90"/>
                </a:solidFill>
              </a:rPr>
              <a:t>Top – </a:t>
            </a:r>
            <a:r>
              <a:rPr lang="de-DE" sz="2400" b="1" dirty="0" err="1" smtClean="0">
                <a:solidFill>
                  <a:srgbClr val="000090"/>
                </a:solidFill>
              </a:rPr>
              <a:t>quarks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offer</a:t>
            </a:r>
            <a:r>
              <a:rPr lang="de-DE" sz="2400" b="1" dirty="0" smtClean="0">
                <a:solidFill>
                  <a:srgbClr val="000090"/>
                </a:solidFill>
              </a:rPr>
              <a:t> ‚</a:t>
            </a:r>
            <a:r>
              <a:rPr lang="de-DE" sz="2400" b="1" dirty="0" err="1" smtClean="0">
                <a:solidFill>
                  <a:srgbClr val="000090"/>
                </a:solidFill>
              </a:rPr>
              <a:t>self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calibration</a:t>
            </a:r>
            <a:r>
              <a:rPr lang="de-DE" sz="2400" b="1" dirty="0" smtClean="0">
                <a:solidFill>
                  <a:srgbClr val="000090"/>
                </a:solidFill>
              </a:rPr>
              <a:t>‘</a:t>
            </a:r>
          </a:p>
          <a:p>
            <a:r>
              <a:rPr lang="de-DE" sz="2400" b="1" dirty="0" err="1" smtClean="0">
                <a:solidFill>
                  <a:srgbClr val="000090"/>
                </a:solidFill>
              </a:rPr>
              <a:t>M(jj</a:t>
            </a:r>
            <a:r>
              <a:rPr lang="de-DE" sz="2400" b="1" dirty="0" smtClean="0">
                <a:solidFill>
                  <a:srgbClr val="000090"/>
                </a:solidFill>
              </a:rPr>
              <a:t>) has to </a:t>
            </a:r>
            <a:r>
              <a:rPr lang="de-DE" sz="2400" b="1" dirty="0" err="1" smtClean="0">
                <a:solidFill>
                  <a:srgbClr val="000090"/>
                </a:solidFill>
              </a:rPr>
              <a:t>be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equal</a:t>
            </a:r>
            <a:r>
              <a:rPr lang="de-DE" sz="2400" b="1" dirty="0" smtClean="0">
                <a:solidFill>
                  <a:srgbClr val="000090"/>
                </a:solidFill>
              </a:rPr>
              <a:t> M</a:t>
            </a:r>
            <a:r>
              <a:rPr lang="de-DE" sz="2400" b="1" baseline="-25000" dirty="0" smtClean="0">
                <a:solidFill>
                  <a:srgbClr val="000090"/>
                </a:solidFill>
              </a:rPr>
              <a:t>W</a:t>
            </a:r>
            <a:endParaRPr lang="de-DE" sz="2400" b="1" dirty="0" smtClean="0">
              <a:solidFill>
                <a:srgbClr val="000090"/>
              </a:solidFill>
            </a:endParaRPr>
          </a:p>
          <a:p>
            <a:endParaRPr lang="de-DE" sz="2400" b="1" dirty="0" smtClean="0">
              <a:solidFill>
                <a:srgbClr val="000090"/>
              </a:solidFill>
            </a:endParaRPr>
          </a:p>
          <a:p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 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change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 JES such 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that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fulfilled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64461" y="5666602"/>
            <a:ext cx="801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Still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(</a:t>
            </a:r>
            <a:r>
              <a:rPr lang="de-DE" sz="2400" b="1" dirty="0" err="1" smtClean="0">
                <a:solidFill>
                  <a:srgbClr val="FF0000"/>
                </a:solidFill>
              </a:rPr>
              <a:t>slightly</a:t>
            </a:r>
            <a:r>
              <a:rPr lang="de-DE" sz="2400" b="1" dirty="0" smtClean="0">
                <a:solidFill>
                  <a:srgbClr val="FF0000"/>
                </a:solidFill>
              </a:rPr>
              <a:t>) dominant </a:t>
            </a:r>
            <a:r>
              <a:rPr lang="de-DE" sz="2400" b="1" dirty="0" err="1" smtClean="0">
                <a:solidFill>
                  <a:srgbClr val="FF0000"/>
                </a:solidFill>
              </a:rPr>
              <a:t>uncertainty</a:t>
            </a:r>
            <a:r>
              <a:rPr lang="de-DE" sz="2400" b="1" dirty="0" smtClean="0">
                <a:solidFill>
                  <a:srgbClr val="FF0000"/>
                </a:solidFill>
              </a:rPr>
              <a:t> of </a:t>
            </a:r>
            <a:r>
              <a:rPr lang="de-DE" sz="2400" b="1" dirty="0" err="1" smtClean="0">
                <a:solidFill>
                  <a:srgbClr val="FF0000"/>
                </a:solidFill>
              </a:rPr>
              <a:t>M</a:t>
            </a:r>
            <a:r>
              <a:rPr lang="de-DE" sz="2400" b="1" baseline="-25000" dirty="0" err="1" smtClean="0">
                <a:solidFill>
                  <a:srgbClr val="FF0000"/>
                </a:solidFill>
              </a:rPr>
              <a:t>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Jacobian </a:t>
            </a:r>
            <a:r>
              <a:rPr lang="de-DE" sz="3200" b="1" dirty="0" err="1" smtClean="0"/>
              <a:t>peak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4" name="Bild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752600" y="3284555"/>
            <a:ext cx="4660900" cy="811730"/>
          </a:xfrm>
          <a:prstGeom prst="rect">
            <a:avLst/>
          </a:prstGeom>
        </p:spPr>
      </p:pic>
      <p:pic>
        <p:nvPicPr>
          <p:cNvPr id="15" name="Bild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90500" y="5090636"/>
            <a:ext cx="8343900" cy="70691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57200" y="967111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Relation </a:t>
            </a:r>
            <a:r>
              <a:rPr lang="de-DE" sz="2400" b="1" dirty="0" err="1" smtClean="0">
                <a:solidFill>
                  <a:srgbClr val="FF0000"/>
                </a:solidFill>
              </a:rPr>
              <a:t>mass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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transverse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momentum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7" name="Bild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25500" y="1725463"/>
            <a:ext cx="7797800" cy="67960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09600" y="2592057"/>
            <a:ext cx="580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90"/>
                </a:solidFill>
              </a:rPr>
              <a:t>Cross </a:t>
            </a:r>
            <a:r>
              <a:rPr lang="de-DE" sz="2400" b="1" dirty="0" err="1" smtClean="0">
                <a:solidFill>
                  <a:srgbClr val="000090"/>
                </a:solidFill>
              </a:rPr>
              <a:t>section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section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 pole at 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p</a:t>
            </a:r>
            <a:r>
              <a:rPr lang="de-DE" sz="2400" b="1" baseline="-25000" dirty="0" err="1" smtClean="0">
                <a:solidFill>
                  <a:srgbClr val="000090"/>
                </a:solidFill>
                <a:sym typeface="Wingdings"/>
              </a:rPr>
              <a:t>T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de-DE" sz="2400" b="1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= M</a:t>
            </a:r>
            <a:r>
              <a:rPr lang="de-DE" sz="2400" b="1" baseline="-25000" dirty="0" smtClean="0">
                <a:solidFill>
                  <a:srgbClr val="000090"/>
                </a:solidFill>
                <a:sym typeface="Wingdings"/>
              </a:rPr>
              <a:t>w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/2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endParaRPr lang="de-DE" sz="2400" b="1" dirty="0">
              <a:solidFill>
                <a:srgbClr val="00009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62000" y="4356100"/>
            <a:ext cx="580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damped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by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natural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width</a:t>
            </a:r>
            <a:r>
              <a:rPr lang="de-DE" sz="2400" b="1" dirty="0" smtClean="0">
                <a:solidFill>
                  <a:srgbClr val="000090"/>
                </a:solidFill>
              </a:rPr>
              <a:t> of W - </a:t>
            </a:r>
            <a:r>
              <a:rPr lang="de-DE" sz="2400" b="1" dirty="0" err="1" smtClean="0">
                <a:solidFill>
                  <a:srgbClr val="000090"/>
                </a:solidFill>
              </a:rPr>
              <a:t>boson</a:t>
            </a:r>
            <a:endParaRPr lang="de-DE" sz="2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01636" y="301931"/>
            <a:ext cx="58000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Use</a:t>
            </a:r>
            <a:r>
              <a:rPr lang="de-DE" sz="3200" b="1" dirty="0" smtClean="0"/>
              <a:t> all </a:t>
            </a:r>
            <a:r>
              <a:rPr lang="de-DE" sz="3200" b="1" dirty="0" err="1" smtClean="0"/>
              <a:t>information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5" name="Bild 4" descr="CMS-4je-ev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515" y="1754580"/>
            <a:ext cx="2275894" cy="1603442"/>
          </a:xfrm>
          <a:prstGeom prst="rect">
            <a:avLst/>
          </a:prstGeom>
        </p:spPr>
      </p:pic>
      <p:grpSp>
        <p:nvGrpSpPr>
          <p:cNvPr id="2" name="Gruppierung 17"/>
          <p:cNvGrpSpPr/>
          <p:nvPr/>
        </p:nvGrpSpPr>
        <p:grpSpPr>
          <a:xfrm>
            <a:off x="2974585" y="2398026"/>
            <a:ext cx="971655" cy="1202767"/>
            <a:chOff x="2181860" y="1411224"/>
            <a:chExt cx="1411153" cy="2008278"/>
          </a:xfrm>
        </p:grpSpPr>
        <p:cxnSp>
          <p:nvCxnSpPr>
            <p:cNvPr id="19" name="Gerade Verbindung mit Pfeil 18"/>
            <p:cNvCxnSpPr/>
            <p:nvPr/>
          </p:nvCxnSpPr>
          <p:spPr>
            <a:xfrm rot="16200000" flipV="1">
              <a:off x="1942578" y="1693030"/>
              <a:ext cx="956187" cy="4776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 rot="5400000" flipH="1" flipV="1">
              <a:off x="2458639" y="1612067"/>
              <a:ext cx="998711" cy="5970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flipV="1">
              <a:off x="2659482" y="2209111"/>
              <a:ext cx="933531" cy="2008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rot="5400000">
              <a:off x="2029866" y="2789885"/>
              <a:ext cx="1009566" cy="2496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rot="10800000" flipV="1">
              <a:off x="2181860" y="2409936"/>
              <a:ext cx="477622" cy="488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ung 15"/>
          <p:cNvGrpSpPr/>
          <p:nvPr/>
        </p:nvGrpSpPr>
        <p:grpSpPr>
          <a:xfrm>
            <a:off x="3131544" y="1009472"/>
            <a:ext cx="753855" cy="929884"/>
            <a:chOff x="2040745" y="1411224"/>
            <a:chExt cx="1552268" cy="2008278"/>
          </a:xfrm>
        </p:grpSpPr>
        <p:cxnSp>
          <p:nvCxnSpPr>
            <p:cNvPr id="7" name="Gerade Verbindung mit Pfeil 6"/>
            <p:cNvCxnSpPr/>
            <p:nvPr/>
          </p:nvCxnSpPr>
          <p:spPr>
            <a:xfrm rot="16200000" flipV="1">
              <a:off x="1972435" y="1722887"/>
              <a:ext cx="755357" cy="6187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 rot="5400000" flipH="1" flipV="1">
              <a:off x="2458639" y="1612067"/>
              <a:ext cx="998711" cy="5970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>
              <a:off x="2659482" y="2409935"/>
              <a:ext cx="933531" cy="2062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rot="5400000">
              <a:off x="2029866" y="2789885"/>
              <a:ext cx="1009566" cy="2496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rot="5400000">
              <a:off x="2176421" y="2415374"/>
              <a:ext cx="488500" cy="4776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feld 33"/>
          <p:cNvSpPr txBox="1"/>
          <p:nvPr/>
        </p:nvSpPr>
        <p:spPr>
          <a:xfrm>
            <a:off x="3432034" y="1555940"/>
            <a:ext cx="45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w</a:t>
            </a:r>
            <a:r>
              <a:rPr lang="de-DE" b="1" baseline="-25000" dirty="0" smtClean="0">
                <a:solidFill>
                  <a:srgbClr val="FF0000"/>
                </a:solidFill>
              </a:rPr>
              <a:t>1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5" name="Pfeil nach rechts 34"/>
          <p:cNvSpPr/>
          <p:nvPr/>
        </p:nvSpPr>
        <p:spPr>
          <a:xfrm rot="1002156">
            <a:off x="4346235" y="1991760"/>
            <a:ext cx="1785003" cy="253865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feld 42"/>
          <p:cNvSpPr txBox="1"/>
          <p:nvPr/>
        </p:nvSpPr>
        <p:spPr>
          <a:xfrm>
            <a:off x="401636" y="1122149"/>
            <a:ext cx="257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8000"/>
                </a:solidFill>
              </a:rPr>
              <a:t>Theoretical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pred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with</a:t>
            </a:r>
            <a:endParaRPr lang="de-DE" b="1" dirty="0" smtClean="0">
              <a:solidFill>
                <a:srgbClr val="008000"/>
              </a:solidFill>
            </a:endParaRPr>
          </a:p>
          <a:p>
            <a:r>
              <a:rPr lang="de-DE" b="1" dirty="0" smtClean="0">
                <a:solidFill>
                  <a:srgbClr val="008000"/>
                </a:solidFill>
              </a:rPr>
              <a:t>M</a:t>
            </a:r>
            <a:r>
              <a:rPr lang="de-DE" b="1" baseline="-25000" dirty="0" smtClean="0">
                <a:solidFill>
                  <a:srgbClr val="008000"/>
                </a:solidFill>
              </a:rPr>
              <a:t>1</a:t>
            </a:r>
            <a:r>
              <a:rPr lang="de-DE" b="1" dirty="0" smtClean="0">
                <a:solidFill>
                  <a:srgbClr val="008000"/>
                </a:solidFill>
              </a:rPr>
              <a:t>(top) 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01636" y="2552718"/>
            <a:ext cx="257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8000"/>
                </a:solidFill>
              </a:rPr>
              <a:t>Theoretical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pred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with</a:t>
            </a:r>
            <a:endParaRPr lang="de-DE" b="1" dirty="0" smtClean="0">
              <a:solidFill>
                <a:srgbClr val="008000"/>
              </a:solidFill>
            </a:endParaRPr>
          </a:p>
          <a:p>
            <a:r>
              <a:rPr lang="de-DE" b="1" dirty="0" smtClean="0">
                <a:solidFill>
                  <a:srgbClr val="008000"/>
                </a:solidFill>
              </a:rPr>
              <a:t>M</a:t>
            </a:r>
            <a:r>
              <a:rPr lang="de-DE" b="1" baseline="-25000" dirty="0" smtClean="0">
                <a:solidFill>
                  <a:srgbClr val="008000"/>
                </a:solidFill>
              </a:rPr>
              <a:t>2</a:t>
            </a:r>
            <a:r>
              <a:rPr lang="de-DE" b="1" dirty="0" smtClean="0">
                <a:solidFill>
                  <a:srgbClr val="008000"/>
                </a:solidFill>
              </a:rPr>
              <a:t>(top) 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811117" y="2919393"/>
            <a:ext cx="45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w</a:t>
            </a:r>
            <a:r>
              <a:rPr lang="de-DE" b="1" baseline="-25000" dirty="0" smtClean="0">
                <a:solidFill>
                  <a:srgbClr val="FF0000"/>
                </a:solidFill>
              </a:rPr>
              <a:t>2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7" name="Pfeil nach rechts 46"/>
          <p:cNvSpPr/>
          <p:nvPr/>
        </p:nvSpPr>
        <p:spPr>
          <a:xfrm rot="20724172">
            <a:off x="4350590" y="2814029"/>
            <a:ext cx="1785003" cy="253865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3366FF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4126859" y="1122149"/>
            <a:ext cx="235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90"/>
                </a:solidFill>
              </a:rPr>
              <a:t>Convolute </a:t>
            </a:r>
            <a:r>
              <a:rPr lang="de-DE" b="1" dirty="0" err="1" smtClean="0">
                <a:solidFill>
                  <a:srgbClr val="000090"/>
                </a:solidFill>
              </a:rPr>
              <a:t>with</a:t>
            </a:r>
            <a:r>
              <a:rPr lang="de-DE" b="1" dirty="0" smtClean="0">
                <a:solidFill>
                  <a:srgbClr val="000090"/>
                </a:solidFill>
              </a:rPr>
              <a:t> experimental </a:t>
            </a:r>
            <a:r>
              <a:rPr lang="de-DE" b="1" dirty="0" err="1" smtClean="0">
                <a:solidFill>
                  <a:srgbClr val="000090"/>
                </a:solidFill>
              </a:rPr>
              <a:t>effects</a:t>
            </a:r>
            <a:r>
              <a:rPr lang="de-DE" b="1" dirty="0" smtClean="0">
                <a:solidFill>
                  <a:srgbClr val="000090"/>
                </a:solidFill>
              </a:rPr>
              <a:t> </a:t>
            </a:r>
            <a:endParaRPr lang="de-DE" b="1" dirty="0">
              <a:solidFill>
                <a:srgbClr val="000090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531896" y="3745168"/>
            <a:ext cx="755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Sum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over</a:t>
            </a:r>
            <a:r>
              <a:rPr lang="de-DE" sz="2400" b="1" dirty="0" smtClean="0">
                <a:solidFill>
                  <a:srgbClr val="FF0000"/>
                </a:solidFill>
              </a:rPr>
              <a:t> all </a:t>
            </a:r>
            <a:r>
              <a:rPr lang="de-DE" sz="2400" b="1" dirty="0" err="1" smtClean="0">
                <a:solidFill>
                  <a:srgbClr val="FF0000"/>
                </a:solidFill>
              </a:rPr>
              <a:t>events</a:t>
            </a:r>
            <a:r>
              <a:rPr lang="de-DE" sz="2400" b="1" dirty="0" smtClean="0">
                <a:solidFill>
                  <a:srgbClr val="FF0000"/>
                </a:solidFill>
              </a:rPr>
              <a:t> and find </a:t>
            </a:r>
            <a:r>
              <a:rPr lang="de-DE" sz="2400" b="1" dirty="0" err="1" smtClean="0">
                <a:solidFill>
                  <a:srgbClr val="FF0000"/>
                </a:solidFill>
              </a:rPr>
              <a:t>combine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weights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50" name="Bild 4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0999" y="4389120"/>
            <a:ext cx="5604324" cy="216000"/>
          </a:xfrm>
          <a:prstGeom prst="rect">
            <a:avLst/>
          </a:prstGeom>
        </p:spPr>
      </p:pic>
      <p:pic>
        <p:nvPicPr>
          <p:cNvPr id="51" name="Bild 5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01636" y="4713120"/>
            <a:ext cx="5604324" cy="216000"/>
          </a:xfrm>
          <a:prstGeom prst="rect">
            <a:avLst/>
          </a:prstGeom>
        </p:spPr>
      </p:pic>
      <p:sp>
        <p:nvSpPr>
          <p:cNvPr id="52" name="Textfeld 51"/>
          <p:cNvSpPr txBox="1"/>
          <p:nvPr/>
        </p:nvSpPr>
        <p:spPr>
          <a:xfrm>
            <a:off x="401636" y="4929120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800000"/>
                </a:solidFill>
              </a:rPr>
              <a:t>......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Find </a:t>
            </a:r>
            <a:r>
              <a:rPr lang="de-DE" sz="2400" b="1" dirty="0" err="1" smtClean="0">
                <a:solidFill>
                  <a:srgbClr val="0000FF"/>
                </a:solidFill>
              </a:rPr>
              <a:t>M(top</a:t>
            </a:r>
            <a:r>
              <a:rPr lang="de-DE" sz="2400" b="1" dirty="0" smtClean="0">
                <a:solidFill>
                  <a:srgbClr val="0000FF"/>
                </a:solidFill>
              </a:rPr>
              <a:t>) </a:t>
            </a:r>
            <a:r>
              <a:rPr lang="de-DE" sz="2400" b="1" dirty="0" err="1" smtClean="0">
                <a:solidFill>
                  <a:srgbClr val="0000FF"/>
                </a:solidFill>
              </a:rPr>
              <a:t>with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maximum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weight</a:t>
            </a:r>
            <a:endParaRPr lang="de-DE" sz="2400" b="1" dirty="0">
              <a:solidFill>
                <a:srgbClr val="0000FF"/>
              </a:solidFill>
            </a:endParaRPr>
          </a:p>
        </p:txBody>
      </p:sp>
      <p:pic>
        <p:nvPicPr>
          <p:cNvPr id="28" name="Bild 27" descr="Likelihood-Mt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1667" y="4389120"/>
            <a:ext cx="2661251" cy="1788496"/>
          </a:xfrm>
          <a:prstGeom prst="rect">
            <a:avLst/>
          </a:prstGeom>
        </p:spPr>
      </p:pic>
      <p:sp>
        <p:nvSpPr>
          <p:cNvPr id="29" name="Fußzeilenplatzhalt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Mass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the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top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quark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3942" y="976654"/>
            <a:ext cx="808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A fundamental </a:t>
            </a:r>
            <a:r>
              <a:rPr lang="de-DE" sz="2400" b="1" dirty="0" err="1" smtClean="0">
                <a:solidFill>
                  <a:srgbClr val="FF0000"/>
                </a:solidFill>
              </a:rPr>
              <a:t>parameter</a:t>
            </a:r>
            <a:r>
              <a:rPr lang="de-DE" sz="2400" b="1" dirty="0" smtClean="0">
                <a:solidFill>
                  <a:srgbClr val="FF0000"/>
                </a:solidFill>
              </a:rPr>
              <a:t> of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Standard Model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6" name="Bild 5" descr="Top-Mass-su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38942" y="1438319"/>
            <a:ext cx="2719082" cy="375274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5895" y="5191060"/>
            <a:ext cx="82922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A </a:t>
            </a:r>
            <a:r>
              <a:rPr lang="de-DE" sz="2400" b="1" dirty="0" err="1" smtClean="0">
                <a:solidFill>
                  <a:srgbClr val="008000"/>
                </a:solidFill>
              </a:rPr>
              <a:t>broad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spectrum</a:t>
            </a:r>
            <a:r>
              <a:rPr lang="de-DE" sz="2400" b="1" dirty="0" smtClean="0">
                <a:solidFill>
                  <a:srgbClr val="008000"/>
                </a:solidFill>
              </a:rPr>
              <a:t> of </a:t>
            </a:r>
            <a:r>
              <a:rPr lang="de-DE" sz="2400" b="1" dirty="0" err="1" smtClean="0">
                <a:solidFill>
                  <a:srgbClr val="008000"/>
                </a:solidFill>
              </a:rPr>
              <a:t>decays</a:t>
            </a:r>
            <a:r>
              <a:rPr lang="de-DE" sz="2400" b="1" dirty="0" smtClean="0">
                <a:solidFill>
                  <a:srgbClr val="008000"/>
                </a:solidFill>
              </a:rPr>
              <a:t> and </a:t>
            </a:r>
            <a:r>
              <a:rPr lang="de-DE" sz="2400" b="1" dirty="0" err="1" smtClean="0">
                <a:solidFill>
                  <a:srgbClr val="008000"/>
                </a:solidFill>
              </a:rPr>
              <a:t>methods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smtClean="0">
                <a:solidFill>
                  <a:srgbClr val="008000"/>
                </a:solidFill>
              </a:rPr>
              <a:t>Even </a:t>
            </a:r>
            <a:r>
              <a:rPr lang="de-DE" sz="2400" b="1" dirty="0" err="1" smtClean="0">
                <a:solidFill>
                  <a:srgbClr val="008000"/>
                </a:solidFill>
              </a:rPr>
              <a:t>today‘s</a:t>
            </a:r>
            <a:r>
              <a:rPr lang="de-DE" sz="2400" b="1" dirty="0" smtClean="0">
                <a:solidFill>
                  <a:srgbClr val="008000"/>
                </a:solidFill>
              </a:rPr>
              <a:t> LHC </a:t>
            </a:r>
            <a:r>
              <a:rPr lang="de-DE" sz="2400" b="1" dirty="0" err="1" smtClean="0">
                <a:solidFill>
                  <a:srgbClr val="008000"/>
                </a:solidFill>
              </a:rPr>
              <a:t>results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same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precision</a:t>
            </a:r>
            <a:r>
              <a:rPr lang="de-DE" sz="2400" b="1" dirty="0" smtClean="0">
                <a:solidFill>
                  <a:srgbClr val="008000"/>
                </a:solidFill>
              </a:rPr>
              <a:t> as </a:t>
            </a:r>
            <a:r>
              <a:rPr lang="de-DE" sz="2400" b="1" dirty="0" err="1" smtClean="0">
                <a:solidFill>
                  <a:srgbClr val="008000"/>
                </a:solidFill>
              </a:rPr>
              <a:t>Tevatron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smtClean="0">
                <a:solidFill>
                  <a:srgbClr val="000090"/>
                </a:solidFill>
              </a:rPr>
              <a:t>Note: </a:t>
            </a:r>
            <a:r>
              <a:rPr lang="de-DE" sz="2400" b="1" dirty="0" err="1" smtClean="0">
                <a:solidFill>
                  <a:srgbClr val="000090"/>
                </a:solidFill>
              </a:rPr>
              <a:t>first</a:t>
            </a:r>
            <a:r>
              <a:rPr lang="de-DE" sz="2400" b="1" dirty="0" smtClean="0">
                <a:solidFill>
                  <a:srgbClr val="000090"/>
                </a:solidFill>
              </a:rPr>
              <a:t> time a </a:t>
            </a:r>
            <a:r>
              <a:rPr lang="de-DE" sz="2400" b="1" dirty="0" err="1" smtClean="0">
                <a:solidFill>
                  <a:srgbClr val="000090"/>
                </a:solidFill>
              </a:rPr>
              <a:t>quark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mass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can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be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measured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directly</a:t>
            </a:r>
            <a:endParaRPr lang="de-DE" sz="2400" b="1" dirty="0" smtClean="0">
              <a:solidFill>
                <a:srgbClr val="00009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9" name="Bild 8" descr="CMS-ttmass-com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727" y="1438319"/>
            <a:ext cx="3040261" cy="368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Top </a:t>
            </a:r>
            <a:r>
              <a:rPr lang="de-DE" sz="3200" b="1" dirty="0" err="1" smtClean="0"/>
              <a:t>properties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7" name="Bild 6" descr="feynman_ttbar_mujet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1193800"/>
            <a:ext cx="5840461" cy="4895850"/>
          </a:xfrm>
          <a:prstGeom prst="rect">
            <a:avLst/>
          </a:prstGeom>
        </p:spPr>
      </p:pic>
      <p:grpSp>
        <p:nvGrpSpPr>
          <p:cNvPr id="11" name="Gruppierung 10"/>
          <p:cNvGrpSpPr/>
          <p:nvPr/>
        </p:nvGrpSpPr>
        <p:grpSpPr>
          <a:xfrm>
            <a:off x="1295400" y="976654"/>
            <a:ext cx="2679700" cy="1841500"/>
            <a:chOff x="1295400" y="1193801"/>
            <a:chExt cx="2679700" cy="1841500"/>
          </a:xfrm>
        </p:grpSpPr>
        <p:sp>
          <p:nvSpPr>
            <p:cNvPr id="8" name="Textfeld 7"/>
            <p:cNvSpPr txBox="1"/>
            <p:nvPr/>
          </p:nvSpPr>
          <p:spPr>
            <a:xfrm>
              <a:off x="1498600" y="1484485"/>
              <a:ext cx="2476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0000FF"/>
                  </a:solidFill>
                </a:rPr>
                <a:t>Weak</a:t>
              </a:r>
              <a:r>
                <a:rPr lang="de-DE" sz="2000" b="1" dirty="0" smtClean="0">
                  <a:solidFill>
                    <a:srgbClr val="0000FF"/>
                  </a:solidFill>
                </a:rPr>
                <a:t> t </a:t>
              </a:r>
              <a:r>
                <a:rPr lang="de-DE" sz="2000" b="1" dirty="0" err="1" smtClean="0">
                  <a:solidFill>
                    <a:srgbClr val="0000FF"/>
                  </a:solidFill>
                </a:rPr>
                <a:t>coupling</a:t>
              </a:r>
              <a:r>
                <a:rPr lang="de-DE" sz="2000" b="1" dirty="0" smtClean="0">
                  <a:solidFill>
                    <a:srgbClr val="0000FF"/>
                  </a:solidFill>
                </a:rPr>
                <a:t> (V-A)</a:t>
              </a:r>
            </a:p>
            <a:p>
              <a:r>
                <a:rPr lang="de-DE" sz="2000" b="1" dirty="0" smtClean="0">
                  <a:solidFill>
                    <a:srgbClr val="0000FF"/>
                  </a:solidFill>
                </a:rPr>
                <a:t>CKM – </a:t>
              </a:r>
              <a:r>
                <a:rPr lang="de-DE" sz="2000" b="1" dirty="0" err="1" smtClean="0">
                  <a:solidFill>
                    <a:srgbClr val="0000FF"/>
                  </a:solidFill>
                </a:rPr>
                <a:t>elements</a:t>
              </a:r>
              <a:endParaRPr lang="de-DE" sz="2000" b="1" dirty="0" smtClean="0">
                <a:solidFill>
                  <a:srgbClr val="0000FF"/>
                </a:solidFill>
              </a:endParaRPr>
            </a:p>
            <a:p>
              <a:r>
                <a:rPr lang="de-DE" sz="2000" b="1" dirty="0" smtClean="0">
                  <a:solidFill>
                    <a:srgbClr val="0000FF"/>
                  </a:solidFill>
                </a:rPr>
                <a:t>Electric </a:t>
              </a:r>
              <a:r>
                <a:rPr lang="de-DE" sz="2000" b="1" dirty="0" err="1" smtClean="0">
                  <a:solidFill>
                    <a:srgbClr val="0000FF"/>
                  </a:solidFill>
                </a:rPr>
                <a:t>charge</a:t>
              </a:r>
              <a:endParaRPr lang="de-DE" sz="2000" b="1" dirty="0" smtClean="0">
                <a:solidFill>
                  <a:srgbClr val="0000FF"/>
                </a:solidFill>
              </a:endParaRPr>
            </a:p>
            <a:p>
              <a:r>
                <a:rPr lang="de-DE" sz="2000" b="1" dirty="0" smtClean="0">
                  <a:solidFill>
                    <a:srgbClr val="0000FF"/>
                  </a:solidFill>
                </a:rPr>
                <a:t>Top </a:t>
              </a:r>
              <a:r>
                <a:rPr lang="de-DE" sz="2000" b="1" dirty="0" err="1" smtClean="0">
                  <a:solidFill>
                    <a:srgbClr val="0000FF"/>
                  </a:solidFill>
                </a:rPr>
                <a:t>mass</a:t>
              </a:r>
              <a:endParaRPr lang="de-DE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95400" y="1193801"/>
              <a:ext cx="2679700" cy="1841500"/>
            </a:xfrm>
            <a:prstGeom prst="ellips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482600" y="4165600"/>
            <a:ext cx="2400300" cy="1384300"/>
            <a:chOff x="482600" y="4165600"/>
            <a:chExt cx="2400300" cy="1384300"/>
          </a:xfrm>
        </p:grpSpPr>
        <p:sp>
          <p:nvSpPr>
            <p:cNvPr id="6" name="Textfeld 5"/>
            <p:cNvSpPr txBox="1"/>
            <p:nvPr/>
          </p:nvSpPr>
          <p:spPr>
            <a:xfrm>
              <a:off x="635000" y="4343400"/>
              <a:ext cx="22479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>
                  <a:solidFill>
                    <a:srgbClr val="FF0000"/>
                  </a:solidFill>
                </a:rPr>
                <a:t>g</a:t>
              </a:r>
              <a:r>
                <a:rPr lang="de-DE" sz="2000" b="1" dirty="0" err="1" smtClean="0">
                  <a:solidFill>
                    <a:srgbClr val="FF0000"/>
                  </a:solidFill>
                </a:rPr>
                <a:t>tt</a:t>
              </a:r>
              <a:r>
                <a:rPr lang="de-DE" sz="20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2000" b="1" dirty="0" err="1" smtClean="0">
                  <a:solidFill>
                    <a:srgbClr val="FF0000"/>
                  </a:solidFill>
                </a:rPr>
                <a:t>couplings</a:t>
              </a:r>
              <a:endParaRPr lang="de-DE" sz="2000" b="1" dirty="0" smtClean="0">
                <a:solidFill>
                  <a:srgbClr val="FF0000"/>
                </a:solidFill>
              </a:endParaRPr>
            </a:p>
            <a:p>
              <a:r>
                <a:rPr lang="de-DE" sz="2000" b="1" dirty="0" err="1" smtClean="0">
                  <a:solidFill>
                    <a:srgbClr val="FF0000"/>
                  </a:solidFill>
                </a:rPr>
                <a:t>s</a:t>
              </a:r>
              <a:r>
                <a:rPr lang="de-DE" sz="2000" b="1" dirty="0" err="1" smtClean="0">
                  <a:solidFill>
                    <a:srgbClr val="FF0000"/>
                  </a:solidFill>
                </a:rPr>
                <a:t>pin</a:t>
              </a:r>
              <a:r>
                <a:rPr lang="de-DE" sz="20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2000" b="1" dirty="0" err="1" smtClean="0">
                  <a:solidFill>
                    <a:srgbClr val="FF0000"/>
                  </a:solidFill>
                </a:rPr>
                <a:t>correlations</a:t>
              </a:r>
              <a:endParaRPr lang="de-DE" sz="2000" b="1" dirty="0" smtClean="0">
                <a:solidFill>
                  <a:srgbClr val="FF0000"/>
                </a:solidFill>
              </a:endParaRPr>
            </a:p>
            <a:p>
              <a:r>
                <a:rPr lang="de-DE" sz="2000" b="1" dirty="0" err="1" smtClean="0">
                  <a:solidFill>
                    <a:srgbClr val="FF0000"/>
                  </a:solidFill>
                </a:rPr>
                <a:t>t</a:t>
              </a:r>
              <a:r>
                <a:rPr lang="de-DE" sz="2000" b="1" dirty="0" err="1" smtClean="0">
                  <a:solidFill>
                    <a:srgbClr val="FF0000"/>
                  </a:solidFill>
                </a:rPr>
                <a:t>t</a:t>
              </a:r>
              <a:r>
                <a:rPr lang="de-DE" sz="2000" b="1" dirty="0" smtClean="0">
                  <a:solidFill>
                    <a:srgbClr val="FF0000"/>
                  </a:solidFill>
                </a:rPr>
                <a:t> - </a:t>
              </a:r>
              <a:r>
                <a:rPr lang="de-DE" sz="2000" b="1" dirty="0" err="1" smtClean="0">
                  <a:solidFill>
                    <a:srgbClr val="FF0000"/>
                  </a:solidFill>
                </a:rPr>
                <a:t>resonances</a:t>
              </a:r>
              <a:r>
                <a:rPr lang="de-DE" sz="2000" b="1" dirty="0" smtClean="0">
                  <a:solidFill>
                    <a:srgbClr val="FF0000"/>
                  </a:solidFill>
                </a:rPr>
                <a:t> 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82600" y="4165600"/>
              <a:ext cx="2222500" cy="13843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5" name="Gerade Verbindung mit Pfeil 14"/>
          <p:cNvCxnSpPr>
            <a:stCxn id="10" idx="7"/>
          </p:cNvCxnSpPr>
          <p:nvPr/>
        </p:nvCxnSpPr>
        <p:spPr>
          <a:xfrm rot="5400000" flipH="1" flipV="1">
            <a:off x="2250498" y="3913724"/>
            <a:ext cx="583726" cy="32547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16200000" flipH="1">
            <a:off x="3238489" y="2679688"/>
            <a:ext cx="444523" cy="2667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A </a:t>
            </a:r>
            <a:r>
              <a:rPr lang="de-DE" sz="3200" b="1" dirty="0" err="1" smtClean="0"/>
              <a:t>tt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resonance</a:t>
            </a:r>
            <a:r>
              <a:rPr lang="de-DE" sz="3200" b="1" smtClean="0"/>
              <a:t> at last?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3942" y="976654"/>
            <a:ext cx="814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8000"/>
                </a:solidFill>
              </a:rPr>
              <a:t>Many</a:t>
            </a:r>
            <a:r>
              <a:rPr lang="de-DE" sz="2400" b="1" dirty="0" smtClean="0">
                <a:solidFill>
                  <a:srgbClr val="008000"/>
                </a:solidFill>
              </a:rPr>
              <a:t> BSM </a:t>
            </a:r>
            <a:r>
              <a:rPr lang="de-DE" sz="2400" b="1" dirty="0" err="1" smtClean="0">
                <a:solidFill>
                  <a:srgbClr val="008000"/>
                </a:solidFill>
              </a:rPr>
              <a:t>models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new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particles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X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tt</a:t>
            </a:r>
            <a:endParaRPr lang="de-DE" sz="2400" b="1" dirty="0" smtClean="0">
              <a:solidFill>
                <a:srgbClr val="008000"/>
              </a:solidFill>
              <a:sym typeface="Wingdings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6" name="Bild 5" descr="list-of-model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26" y="1600200"/>
            <a:ext cx="7595282" cy="4438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Production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properties</a:t>
            </a:r>
            <a:r>
              <a:rPr lang="de-DE" sz="3200" b="1" dirty="0" smtClean="0"/>
              <a:t> 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9" name="Bild 8" descr="Channels-log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98500" y="976654"/>
            <a:ext cx="5084762" cy="502198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03942" y="976654"/>
            <a:ext cx="14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8000"/>
                </a:solidFill>
              </a:rPr>
              <a:t>M.Mechtel</a:t>
            </a:r>
            <a:endParaRPr lang="de-DE" b="1" dirty="0">
              <a:solidFill>
                <a:srgbClr val="008000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412" y="1397000"/>
            <a:ext cx="1776124" cy="8763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412" y="3657599"/>
            <a:ext cx="1054988" cy="88779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955412" y="4800600"/>
            <a:ext cx="2959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chemeClr val="bg2">
                    <a:lumMod val="25000"/>
                  </a:schemeClr>
                </a:solidFill>
              </a:rPr>
              <a:t>Becomes</a:t>
            </a:r>
            <a:r>
              <a:rPr lang="de-DE" sz="2400" b="1" dirty="0" smtClean="0">
                <a:solidFill>
                  <a:schemeClr val="bg2">
                    <a:lumMod val="25000"/>
                  </a:schemeClr>
                </a:solidFill>
              </a:rPr>
              <a:t> dominant at </a:t>
            </a:r>
            <a:r>
              <a:rPr lang="de-DE" sz="2400" b="1" dirty="0" err="1" smtClean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de-DE" sz="2400" b="1" baseline="-25000" dirty="0" err="1" smtClean="0">
                <a:solidFill>
                  <a:schemeClr val="bg2">
                    <a:lumMod val="25000"/>
                  </a:schemeClr>
                </a:solidFill>
              </a:rPr>
              <a:t>tt</a:t>
            </a:r>
            <a:r>
              <a:rPr lang="de-DE" sz="2400" b="1" dirty="0" smtClean="0">
                <a:solidFill>
                  <a:schemeClr val="bg2">
                    <a:lumMod val="25000"/>
                  </a:schemeClr>
                </a:solidFill>
              </a:rPr>
              <a:t> &gt; 2.5 </a:t>
            </a:r>
            <a:r>
              <a:rPr lang="de-DE" sz="2400" b="1" dirty="0" err="1" smtClean="0">
                <a:solidFill>
                  <a:schemeClr val="bg2">
                    <a:lumMod val="25000"/>
                  </a:schemeClr>
                </a:solidFill>
              </a:rPr>
              <a:t>TeV</a:t>
            </a:r>
            <a:endParaRPr lang="de-DE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783262" y="2501900"/>
            <a:ext cx="313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6600"/>
                </a:solidFill>
              </a:rPr>
              <a:t>Dominant </a:t>
            </a:r>
            <a:r>
              <a:rPr lang="de-DE" sz="2400" b="1" dirty="0" err="1" smtClean="0">
                <a:solidFill>
                  <a:srgbClr val="FF6600"/>
                </a:solidFill>
              </a:rPr>
              <a:t>for</a:t>
            </a:r>
            <a:r>
              <a:rPr lang="de-DE" sz="2400" b="1" dirty="0" smtClean="0">
                <a:solidFill>
                  <a:srgbClr val="FF6600"/>
                </a:solidFill>
              </a:rPr>
              <a:t> </a:t>
            </a:r>
            <a:r>
              <a:rPr lang="de-DE" sz="2400" b="1" dirty="0" err="1" smtClean="0">
                <a:solidFill>
                  <a:srgbClr val="FF6600"/>
                </a:solidFill>
              </a:rPr>
              <a:t>small</a:t>
            </a:r>
            <a:r>
              <a:rPr lang="de-DE" sz="2400" b="1" dirty="0" smtClean="0">
                <a:solidFill>
                  <a:srgbClr val="FF6600"/>
                </a:solidFill>
              </a:rPr>
              <a:t> </a:t>
            </a:r>
            <a:r>
              <a:rPr lang="de-DE" sz="2400" b="1" dirty="0" err="1" smtClean="0">
                <a:solidFill>
                  <a:srgbClr val="FF6600"/>
                </a:solidFill>
              </a:rPr>
              <a:t>M</a:t>
            </a:r>
            <a:r>
              <a:rPr lang="de-DE" sz="2400" b="1" baseline="-25000" dirty="0" err="1" smtClean="0">
                <a:solidFill>
                  <a:srgbClr val="FF6600"/>
                </a:solidFill>
              </a:rPr>
              <a:t>tt</a:t>
            </a:r>
            <a:endParaRPr lang="de-DE" sz="2400" b="1" dirty="0">
              <a:solidFill>
                <a:srgbClr val="FF66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LHC: </a:t>
            </a:r>
            <a:r>
              <a:rPr lang="de-DE" sz="3200" b="1" dirty="0" err="1" smtClean="0"/>
              <a:t>reaching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into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the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TeV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scale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3942" y="976654"/>
            <a:ext cx="814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CMS: </a:t>
            </a:r>
            <a:r>
              <a:rPr lang="de-DE" sz="2400" b="1" dirty="0" err="1" smtClean="0">
                <a:solidFill>
                  <a:srgbClr val="008000"/>
                </a:solidFill>
              </a:rPr>
              <a:t>combine</a:t>
            </a:r>
            <a:r>
              <a:rPr lang="de-DE" sz="2400" b="1" dirty="0" smtClean="0">
                <a:solidFill>
                  <a:srgbClr val="008000"/>
                </a:solidFill>
              </a:rPr>
              <a:t> different </a:t>
            </a:r>
            <a:r>
              <a:rPr lang="de-DE" sz="2400" b="1" dirty="0" err="1" smtClean="0">
                <a:solidFill>
                  <a:srgbClr val="008000"/>
                </a:solidFill>
              </a:rPr>
              <a:t>channels</a:t>
            </a:r>
            <a:endParaRPr lang="de-DE" sz="2400" b="1" dirty="0" smtClean="0">
              <a:solidFill>
                <a:srgbClr val="008000"/>
              </a:solidFill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4" name="Bild 13" descr="CMS-4j0btag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19" y="1438319"/>
            <a:ext cx="2841775" cy="1927181"/>
          </a:xfrm>
          <a:prstGeom prst="rect">
            <a:avLst/>
          </a:prstGeom>
        </p:spPr>
      </p:pic>
      <p:pic>
        <p:nvPicPr>
          <p:cNvPr id="15" name="Bild 14" descr="CMS-4j1bta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840" y="1435100"/>
            <a:ext cx="2846522" cy="1930400"/>
          </a:xfrm>
          <a:prstGeom prst="rect">
            <a:avLst/>
          </a:prstGeom>
        </p:spPr>
      </p:pic>
      <p:pic>
        <p:nvPicPr>
          <p:cNvPr id="16" name="Bild 15" descr="CMS-4j2btag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362" y="1438318"/>
            <a:ext cx="2841778" cy="1927182"/>
          </a:xfrm>
          <a:prstGeom prst="rect">
            <a:avLst/>
          </a:prstGeom>
        </p:spPr>
      </p:pic>
      <p:pic>
        <p:nvPicPr>
          <p:cNvPr id="17" name="Bild 16" descr="limits-Zpri-lo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100" y="3357930"/>
            <a:ext cx="2946400" cy="279933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5143500" y="4381124"/>
            <a:ext cx="37768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Limit on Z‘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Limit on </a:t>
            </a:r>
            <a:r>
              <a:rPr lang="de-DE" sz="2400" b="1" dirty="0" err="1" smtClean="0">
                <a:solidFill>
                  <a:srgbClr val="FF0000"/>
                </a:solidFill>
              </a:rPr>
              <a:t>Kaluza</a:t>
            </a:r>
            <a:r>
              <a:rPr lang="de-DE" sz="2400" b="1" dirty="0" smtClean="0">
                <a:solidFill>
                  <a:srgbClr val="FF0000"/>
                </a:solidFill>
              </a:rPr>
              <a:t> – Klein </a:t>
            </a:r>
            <a:r>
              <a:rPr lang="de-DE" sz="2400" b="1" dirty="0" err="1" smtClean="0">
                <a:solidFill>
                  <a:srgbClr val="FF0000"/>
                </a:solidFill>
              </a:rPr>
              <a:t>excitation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High </a:t>
            </a:r>
            <a:r>
              <a:rPr lang="de-DE" sz="3200" b="1" dirty="0" err="1" smtClean="0"/>
              <a:t>p</a:t>
            </a:r>
            <a:r>
              <a:rPr lang="de-DE" sz="3200" b="1" baseline="-25000" dirty="0" err="1" smtClean="0"/>
              <a:t>T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top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jets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7" name="Bild 6" descr="Boosted-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2" y="1310396"/>
            <a:ext cx="4800599" cy="480059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62127" y="2794397"/>
            <a:ext cx="35659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N.B. High </a:t>
            </a:r>
            <a:r>
              <a:rPr lang="de-DE" sz="2400" b="1" dirty="0" err="1" smtClean="0">
                <a:solidFill>
                  <a:srgbClr val="FF0000"/>
                </a:solidFill>
              </a:rPr>
              <a:t>p</a:t>
            </a:r>
            <a:r>
              <a:rPr lang="de-DE" sz="2400" b="1" baseline="-25000" dirty="0" err="1" smtClean="0">
                <a:solidFill>
                  <a:srgbClr val="FF0000"/>
                </a:solidFill>
              </a:rPr>
              <a:t>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top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quarks</a:t>
            </a:r>
            <a:r>
              <a:rPr lang="de-DE" sz="24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jets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merge</a:t>
            </a:r>
            <a:r>
              <a:rPr lang="de-DE" sz="2400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New </a:t>
            </a:r>
            <a:r>
              <a:rPr lang="de-DE" sz="2400" b="1" dirty="0" err="1" smtClean="0">
                <a:solidFill>
                  <a:srgbClr val="FF0000"/>
                </a:solidFill>
              </a:rPr>
              <a:t>algorithms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required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Tevatron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fwd-bkw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asymmetry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grpSp>
        <p:nvGrpSpPr>
          <p:cNvPr id="30" name="Gruppierung 29"/>
          <p:cNvGrpSpPr/>
          <p:nvPr/>
        </p:nvGrpSpPr>
        <p:grpSpPr>
          <a:xfrm>
            <a:off x="2067118" y="976654"/>
            <a:ext cx="4635518" cy="3326545"/>
            <a:chOff x="303942" y="1612901"/>
            <a:chExt cx="4635518" cy="3326545"/>
          </a:xfrm>
        </p:grpSpPr>
        <p:grpSp>
          <p:nvGrpSpPr>
            <p:cNvPr id="24" name="Gruppierung 23"/>
            <p:cNvGrpSpPr/>
            <p:nvPr/>
          </p:nvGrpSpPr>
          <p:grpSpPr>
            <a:xfrm>
              <a:off x="523219" y="1612901"/>
              <a:ext cx="4416241" cy="2495547"/>
              <a:chOff x="523219" y="1612901"/>
              <a:chExt cx="4416241" cy="2495547"/>
            </a:xfrm>
          </p:grpSpPr>
          <p:sp>
            <p:nvSpPr>
              <p:cNvPr id="13" name="Pfeil nach links 12"/>
              <p:cNvSpPr/>
              <p:nvPr/>
            </p:nvSpPr>
            <p:spPr>
              <a:xfrm>
                <a:off x="2731340" y="2667001"/>
                <a:ext cx="2208120" cy="444500"/>
              </a:xfrm>
              <a:prstGeom prst="leftArrow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Pfeil nach links 13"/>
              <p:cNvSpPr/>
              <p:nvPr/>
            </p:nvSpPr>
            <p:spPr>
              <a:xfrm rot="10800000">
                <a:off x="523219" y="2667001"/>
                <a:ext cx="2208120" cy="444500"/>
              </a:xfrm>
              <a:prstGeom prst="leftArrow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rgbClr val="C0504D"/>
                  </a:solidFill>
                </a:endParaRPr>
              </a:p>
            </p:txBody>
          </p:sp>
          <p:cxnSp>
            <p:nvCxnSpPr>
              <p:cNvPr id="16" name="Gerade Verbindung mit Pfeil 15"/>
              <p:cNvCxnSpPr/>
              <p:nvPr/>
            </p:nvCxnSpPr>
            <p:spPr>
              <a:xfrm rot="10800000">
                <a:off x="1384301" y="1612901"/>
                <a:ext cx="1347039" cy="1219201"/>
              </a:xfrm>
              <a:prstGeom prst="straightConnector1">
                <a:avLst/>
              </a:prstGeom>
              <a:ln w="57150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mit Pfeil 16"/>
              <p:cNvCxnSpPr/>
              <p:nvPr/>
            </p:nvCxnSpPr>
            <p:spPr>
              <a:xfrm>
                <a:off x="2731340" y="2832102"/>
                <a:ext cx="1408020" cy="1276346"/>
              </a:xfrm>
              <a:prstGeom prst="straightConnector1">
                <a:avLst/>
              </a:prstGeom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Bild 1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3143250" y="3575050"/>
                <a:ext cx="266700" cy="495300"/>
              </a:xfrm>
              <a:prstGeom prst="rect">
                <a:avLst/>
              </a:prstGeom>
            </p:spPr>
          </p:pic>
          <p:pic>
            <p:nvPicPr>
              <p:cNvPr id="21" name="Bild 2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647700" y="3181350"/>
                <a:ext cx="355600" cy="495300"/>
              </a:xfrm>
              <a:prstGeom prst="rect">
                <a:avLst/>
              </a:prstGeom>
            </p:spPr>
          </p:pic>
          <p:pic>
            <p:nvPicPr>
              <p:cNvPr id="22" name="Bild 2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4165600" y="2209800"/>
                <a:ext cx="330200" cy="406400"/>
              </a:xfrm>
              <a:prstGeom prst="rect">
                <a:avLst/>
              </a:prstGeom>
            </p:spPr>
          </p:pic>
          <p:pic>
            <p:nvPicPr>
              <p:cNvPr id="23" name="Bild 2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1460500" y="2019300"/>
                <a:ext cx="203200" cy="406400"/>
              </a:xfrm>
              <a:prstGeom prst="rect">
                <a:avLst/>
              </a:prstGeom>
            </p:spPr>
          </p:pic>
        </p:grpSp>
        <p:cxnSp>
          <p:nvCxnSpPr>
            <p:cNvPr id="26" name="Gerade Verbindung 25"/>
            <p:cNvCxnSpPr/>
            <p:nvPr/>
          </p:nvCxnSpPr>
          <p:spPr>
            <a:xfrm rot="16200000" flipH="1">
              <a:off x="2140789" y="4348895"/>
              <a:ext cx="1181100" cy="1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303942" y="4070350"/>
              <a:ext cx="18677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chemeClr val="accent3">
                      <a:lumMod val="75000"/>
                    </a:schemeClr>
                  </a:solidFill>
                </a:rPr>
                <a:t>‚Forward‘</a:t>
              </a:r>
            </a:p>
            <a:p>
              <a:r>
                <a:rPr lang="de-DE" sz="2400" b="1" dirty="0" smtClean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hemisphere</a:t>
              </a:r>
              <a:endParaRPr lang="de-DE" sz="24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071702" y="4070350"/>
              <a:ext cx="18677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chemeClr val="accent3">
                      <a:lumMod val="75000"/>
                    </a:schemeClr>
                  </a:solidFill>
                </a:rPr>
                <a:t>‚</a:t>
              </a:r>
              <a:r>
                <a:rPr lang="de-DE" sz="2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Backward</a:t>
              </a:r>
              <a:r>
                <a:rPr lang="de-DE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‘</a:t>
              </a:r>
            </a:p>
            <a:p>
              <a:r>
                <a:rPr lang="de-DE" sz="2400" b="1" dirty="0" smtClean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de-DE" sz="2400" b="1" dirty="0" err="1" smtClean="0">
                  <a:solidFill>
                    <a:srgbClr val="E46C0A"/>
                  </a:solidFill>
                </a:rPr>
                <a:t>hemisphere</a:t>
              </a:r>
              <a:endParaRPr lang="de-DE" sz="2400" b="1" dirty="0">
                <a:solidFill>
                  <a:srgbClr val="E46C0A"/>
                </a:solidFill>
              </a:endParaRPr>
            </a:p>
          </p:txBody>
        </p:sp>
      </p:grpSp>
      <p:pic>
        <p:nvPicPr>
          <p:cNvPr id="29" name="Bild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587998" y="4946967"/>
            <a:ext cx="2667001" cy="631805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303943" y="4724400"/>
            <a:ext cx="509355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90"/>
                </a:solidFill>
              </a:rPr>
              <a:t>Count 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top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quarks</a:t>
            </a:r>
            <a:r>
              <a:rPr lang="de-DE" sz="2400" b="1" dirty="0" smtClean="0">
                <a:solidFill>
                  <a:srgbClr val="000090"/>
                </a:solidFill>
              </a:rPr>
              <a:t> in </a:t>
            </a:r>
            <a:r>
              <a:rPr lang="de-DE" sz="2400" b="1" dirty="0" err="1" smtClean="0">
                <a:solidFill>
                  <a:srgbClr val="000090"/>
                </a:solidFill>
              </a:rPr>
              <a:t>forward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hemi</a:t>
            </a:r>
            <a:r>
              <a:rPr lang="de-DE" sz="2400" b="1" dirty="0" smtClean="0">
                <a:solidFill>
                  <a:srgbClr val="000090"/>
                </a:solidFill>
              </a:rPr>
              <a:t>     </a:t>
            </a:r>
            <a:r>
              <a:rPr lang="de-DE" sz="2400" b="1" dirty="0" err="1" smtClean="0">
                <a:solidFill>
                  <a:srgbClr val="000090"/>
                </a:solidFill>
              </a:rPr>
              <a:t>N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fwd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top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quarks</a:t>
            </a:r>
            <a:r>
              <a:rPr lang="de-DE" sz="2400" b="1" dirty="0" smtClean="0">
                <a:solidFill>
                  <a:srgbClr val="000090"/>
                </a:solidFill>
              </a:rPr>
              <a:t> in </a:t>
            </a:r>
            <a:r>
              <a:rPr lang="de-DE" sz="2400" b="1" dirty="0" err="1" smtClean="0">
                <a:solidFill>
                  <a:srgbClr val="000090"/>
                </a:solidFill>
              </a:rPr>
              <a:t>backward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hemi</a:t>
            </a:r>
            <a:r>
              <a:rPr lang="de-DE" sz="2400" b="1" dirty="0" smtClean="0">
                <a:solidFill>
                  <a:srgbClr val="000090"/>
                </a:solidFill>
              </a:rPr>
              <a:t>  </a:t>
            </a:r>
            <a:r>
              <a:rPr lang="de-DE" sz="2400" b="1" dirty="0" err="1" smtClean="0">
                <a:solidFill>
                  <a:srgbClr val="000090"/>
                </a:solidFill>
              </a:rPr>
              <a:t>N</a:t>
            </a:r>
            <a:r>
              <a:rPr lang="de-DE" sz="2400" b="1" baseline="-25000" dirty="0" err="1" smtClean="0">
                <a:solidFill>
                  <a:srgbClr val="000090"/>
                </a:solidFill>
              </a:rPr>
              <a:t>bwd</a:t>
            </a:r>
            <a:endParaRPr lang="de-DE" sz="2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Standard Model: </a:t>
            </a:r>
            <a:r>
              <a:rPr lang="de-DE" sz="3200" b="1" dirty="0" err="1" smtClean="0"/>
              <a:t>small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asymmetry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3" name="Bild 12" descr="feynman-qq-ttb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140294"/>
            <a:ext cx="2959100" cy="171923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479800" y="1371600"/>
            <a:ext cx="51053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Dominant </a:t>
            </a:r>
            <a:r>
              <a:rPr lang="de-DE" sz="2400" b="1" dirty="0" err="1" smtClean="0">
                <a:solidFill>
                  <a:srgbClr val="FF0000"/>
                </a:solidFill>
              </a:rPr>
              <a:t>production</a:t>
            </a:r>
            <a:r>
              <a:rPr lang="de-DE" sz="2400" b="1" dirty="0" smtClean="0">
                <a:solidFill>
                  <a:srgbClr val="FF0000"/>
                </a:solidFill>
              </a:rPr>
              <a:t> @ </a:t>
            </a:r>
            <a:r>
              <a:rPr lang="de-DE" sz="2400" b="1" dirty="0" err="1" smtClean="0">
                <a:solidFill>
                  <a:srgbClr val="FF0000"/>
                </a:solidFill>
              </a:rPr>
              <a:t>Tevatron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 typeface="Wingdings" pitchFamily="1" charset="2"/>
              <a:buChar char="è"/>
            </a:pP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charge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direction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‚lost‘</a:t>
            </a:r>
          </a:p>
          <a:p>
            <a:r>
              <a:rPr lang="de-DE" sz="2400" b="1" dirty="0" smtClean="0">
                <a:solidFill>
                  <a:schemeClr val="accent4">
                    <a:lumMod val="50000"/>
                  </a:schemeClr>
                </a:solidFill>
                <a:sym typeface="Wingdings"/>
              </a:rPr>
              <a:t>LO: no </a:t>
            </a:r>
            <a:r>
              <a:rPr lang="de-DE" sz="2400" b="1" dirty="0" err="1" smtClean="0">
                <a:solidFill>
                  <a:schemeClr val="accent4">
                    <a:lumMod val="50000"/>
                  </a:schemeClr>
                </a:solidFill>
                <a:sym typeface="Wingdings"/>
              </a:rPr>
              <a:t>asymmetry</a:t>
            </a:r>
            <a:r>
              <a:rPr lang="de-DE" sz="2400" b="1" dirty="0" smtClean="0">
                <a:solidFill>
                  <a:schemeClr val="accent4">
                    <a:lumMod val="50000"/>
                  </a:schemeClr>
                </a:solidFill>
                <a:sym typeface="Wingdings"/>
              </a:rPr>
              <a:t> in Standard Model</a:t>
            </a:r>
            <a:endParaRPr lang="de-DE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" name="Bild 14" descr="tt-feynm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41875" y="3493214"/>
            <a:ext cx="4021668" cy="220908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03942" y="3924300"/>
            <a:ext cx="45379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</a:rPr>
              <a:t>NLO: </a:t>
            </a:r>
            <a:r>
              <a:rPr lang="de-DE" sz="2400" b="1" dirty="0" err="1" smtClean="0">
                <a:solidFill>
                  <a:schemeClr val="accent4">
                    <a:lumMod val="75000"/>
                  </a:schemeClr>
                </a:solidFill>
              </a:rPr>
              <a:t>Interference</a:t>
            </a:r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 </a:t>
            </a:r>
            <a:r>
              <a:rPr lang="de-DE" sz="2400" b="1" dirty="0" err="1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small</a:t>
            </a:r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 A</a:t>
            </a:r>
            <a:r>
              <a:rPr lang="de-DE" sz="2400" b="1" baseline="-25000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C</a:t>
            </a:r>
            <a:endParaRPr lang="de-DE" sz="2400" b="1" dirty="0" smtClean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endParaRPr lang="de-DE" sz="2400" b="1" dirty="0" smtClean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Standard Model: (4.8+-0.5)%</a:t>
            </a:r>
            <a:endParaRPr lang="de-DE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Tevatron</a:t>
            </a:r>
            <a:r>
              <a:rPr lang="de-DE" sz="3200" b="1" dirty="0" smtClean="0"/>
              <a:t>: larger </a:t>
            </a:r>
            <a:r>
              <a:rPr lang="de-DE" sz="3200" b="1" dirty="0" err="1" smtClean="0"/>
              <a:t>asymmetry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grpSp>
        <p:nvGrpSpPr>
          <p:cNvPr id="17" name="Gruppierung 16"/>
          <p:cNvGrpSpPr/>
          <p:nvPr/>
        </p:nvGrpSpPr>
        <p:grpSpPr>
          <a:xfrm>
            <a:off x="98805" y="1025923"/>
            <a:ext cx="2536127" cy="2044700"/>
            <a:chOff x="588073" y="1168400"/>
            <a:chExt cx="2536127" cy="2241550"/>
          </a:xfrm>
        </p:grpSpPr>
        <p:pic>
          <p:nvPicPr>
            <p:cNvPr id="9" name="Bild 8" descr="CDF-qtimesy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588073" y="1168400"/>
              <a:ext cx="2536127" cy="2241550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977900" y="1727200"/>
              <a:ext cx="673100" cy="404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CDF</a:t>
              </a:r>
              <a:endParaRPr lang="de-DE" b="1" dirty="0"/>
            </a:p>
          </p:txBody>
        </p:sp>
      </p:grpSp>
      <p:pic>
        <p:nvPicPr>
          <p:cNvPr id="18" name="Bild 17" descr="D0-CDF-sum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000" y="3213914"/>
            <a:ext cx="3282195" cy="3142436"/>
          </a:xfrm>
          <a:prstGeom prst="rect">
            <a:avLst/>
          </a:prstGeom>
        </p:spPr>
      </p:pic>
      <p:pic>
        <p:nvPicPr>
          <p:cNvPr id="10" name="Bild 9" descr="D0-qtimesy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932" y="957164"/>
            <a:ext cx="3991290" cy="218221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477000" y="1193800"/>
            <a:ext cx="248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604A7B"/>
                </a:solidFill>
              </a:rPr>
              <a:t>More</a:t>
            </a:r>
            <a:r>
              <a:rPr lang="de-DE" sz="2400" b="1" dirty="0" smtClean="0">
                <a:solidFill>
                  <a:srgbClr val="604A7B"/>
                </a:solidFill>
              </a:rPr>
              <a:t> </a:t>
            </a:r>
            <a:r>
              <a:rPr lang="de-DE" sz="2400" b="1" dirty="0" err="1" smtClean="0">
                <a:solidFill>
                  <a:srgbClr val="604A7B"/>
                </a:solidFill>
              </a:rPr>
              <a:t>events</a:t>
            </a:r>
            <a:r>
              <a:rPr lang="de-DE" sz="2400" b="1" dirty="0" smtClean="0">
                <a:solidFill>
                  <a:srgbClr val="604A7B"/>
                </a:solidFill>
              </a:rPr>
              <a:t> </a:t>
            </a:r>
            <a:r>
              <a:rPr lang="de-DE" sz="2400" b="1" dirty="0" err="1" smtClean="0">
                <a:solidFill>
                  <a:srgbClr val="604A7B"/>
                </a:solidFill>
              </a:rPr>
              <a:t>with</a:t>
            </a:r>
            <a:endParaRPr lang="de-DE" sz="2400" b="1" dirty="0" smtClean="0">
              <a:solidFill>
                <a:srgbClr val="604A7B"/>
              </a:solidFill>
            </a:endParaRPr>
          </a:p>
          <a:p>
            <a:r>
              <a:rPr lang="de-DE" sz="2400" b="1" dirty="0" err="1" smtClean="0">
                <a:solidFill>
                  <a:srgbClr val="604A7B"/>
                </a:solidFill>
              </a:rPr>
              <a:t>q</a:t>
            </a:r>
            <a:r>
              <a:rPr lang="de-DE" sz="2400" b="1" baseline="-25000" dirty="0" err="1" smtClean="0">
                <a:solidFill>
                  <a:srgbClr val="604A7B"/>
                </a:solidFill>
              </a:rPr>
              <a:t>top</a:t>
            </a:r>
            <a:r>
              <a:rPr lang="de-DE" sz="2400" b="1" dirty="0" smtClean="0">
                <a:solidFill>
                  <a:srgbClr val="604A7B"/>
                </a:solidFill>
              </a:rPr>
              <a:t>· </a:t>
            </a:r>
            <a:r>
              <a:rPr lang="de-DE" sz="2400" b="1" dirty="0" err="1" smtClean="0">
                <a:solidFill>
                  <a:srgbClr val="604A7B"/>
                </a:solidFill>
              </a:rPr>
              <a:t>y</a:t>
            </a:r>
            <a:r>
              <a:rPr lang="de-DE" sz="2400" b="1" baseline="-25000" dirty="0" err="1" smtClean="0">
                <a:solidFill>
                  <a:srgbClr val="604A7B"/>
                </a:solidFill>
              </a:rPr>
              <a:t>top</a:t>
            </a:r>
            <a:r>
              <a:rPr lang="de-DE" sz="2400" b="1" dirty="0" smtClean="0">
                <a:solidFill>
                  <a:srgbClr val="604A7B"/>
                </a:solidFill>
              </a:rPr>
              <a:t> &gt; 0</a:t>
            </a:r>
            <a:endParaRPr lang="de-DE" sz="2400" b="1" dirty="0">
              <a:solidFill>
                <a:srgbClr val="604A7B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88632" y="3517900"/>
            <a:ext cx="471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Low </a:t>
            </a:r>
            <a:r>
              <a:rPr lang="de-DE" sz="2400" b="1" dirty="0" err="1" smtClean="0">
                <a:solidFill>
                  <a:srgbClr val="008000"/>
                </a:solidFill>
              </a:rPr>
              <a:t>mass</a:t>
            </a:r>
            <a:r>
              <a:rPr lang="de-DE" sz="2400" b="1" dirty="0" smtClean="0">
                <a:solidFill>
                  <a:srgbClr val="008000"/>
                </a:solidFill>
              </a:rPr>
              <a:t>:</a:t>
            </a:r>
          </a:p>
          <a:p>
            <a:r>
              <a:rPr lang="de-DE" sz="2400" b="1" dirty="0" err="1" smtClean="0">
                <a:solidFill>
                  <a:srgbClr val="008000"/>
                </a:solidFill>
              </a:rPr>
              <a:t>consistent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with</a:t>
            </a:r>
            <a:r>
              <a:rPr lang="de-DE" sz="2400" b="1" dirty="0" smtClean="0">
                <a:solidFill>
                  <a:srgbClr val="008000"/>
                </a:solidFill>
              </a:rPr>
              <a:t> Standard Model</a:t>
            </a:r>
          </a:p>
          <a:p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Masses</a:t>
            </a:r>
            <a:r>
              <a:rPr lang="de-DE" sz="2400" b="1" dirty="0" smtClean="0">
                <a:solidFill>
                  <a:srgbClr val="FF0000"/>
                </a:solidFill>
              </a:rPr>
              <a:t> &gt; 450 </a:t>
            </a:r>
            <a:r>
              <a:rPr lang="de-DE" sz="2400" b="1" dirty="0" err="1" smtClean="0">
                <a:solidFill>
                  <a:srgbClr val="FF0000"/>
                </a:solidFill>
              </a:rPr>
              <a:t>GeV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FF0000"/>
                </a:solidFill>
              </a:rPr>
              <a:t>3 – 4</a:t>
            </a:r>
            <a:r>
              <a:rPr lang="de-DE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s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deviation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from</a:t>
            </a: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expectation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 </a:t>
            </a:r>
            <a:r>
              <a:rPr lang="de-DE" sz="3200" b="1" dirty="0" err="1" smtClean="0"/>
              <a:t>mass</a:t>
            </a:r>
            <a:r>
              <a:rPr lang="de-DE" sz="3200" b="1" dirty="0" smtClean="0"/>
              <a:t> at </a:t>
            </a:r>
            <a:r>
              <a:rPr lang="de-DE" sz="3200" b="1" dirty="0" err="1" smtClean="0"/>
              <a:t>hadron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coll</a:t>
            </a:r>
            <a:r>
              <a:rPr lang="de-DE" sz="3200" b="1" dirty="0" smtClean="0"/>
              <a:t>.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57200" y="1333500"/>
            <a:ext cx="7836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Reflects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phase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space</a:t>
            </a:r>
            <a:r>
              <a:rPr lang="de-DE" sz="2400" b="1" dirty="0" smtClean="0">
                <a:solidFill>
                  <a:srgbClr val="FF0000"/>
                </a:solidFill>
              </a:rPr>
              <a:t> in </a:t>
            </a:r>
            <a:r>
              <a:rPr lang="de-DE" sz="2400" b="1" dirty="0" err="1" smtClean="0">
                <a:solidFill>
                  <a:srgbClr val="FF0000"/>
                </a:solidFill>
              </a:rPr>
              <a:t>spherical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decay</a:t>
            </a:r>
            <a:r>
              <a:rPr lang="de-DE" sz="24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Largest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if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decay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perpendicular</a:t>
            </a:r>
            <a:r>
              <a:rPr lang="de-DE" sz="2400" b="1" dirty="0" smtClean="0">
                <a:solidFill>
                  <a:srgbClr val="FF0000"/>
                </a:solidFill>
              </a:rPr>
              <a:t> to </a:t>
            </a:r>
            <a:r>
              <a:rPr lang="de-DE" sz="2400" b="1" dirty="0" err="1" smtClean="0">
                <a:solidFill>
                  <a:srgbClr val="FF0000"/>
                </a:solidFill>
              </a:rPr>
              <a:t>flight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direction</a:t>
            </a:r>
            <a:endParaRPr lang="de-DE" sz="2400" b="1" dirty="0" smtClean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15822" y="2409230"/>
            <a:ext cx="452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800000"/>
                </a:solidFill>
              </a:rPr>
              <a:t>angle </a:t>
            </a:r>
            <a:r>
              <a:rPr lang="de-DE" sz="2400" b="1" dirty="0" err="1" smtClean="0">
                <a:solidFill>
                  <a:srgbClr val="800000"/>
                </a:solidFill>
              </a:rPr>
              <a:t>wrt</a:t>
            </a:r>
            <a:r>
              <a:rPr lang="de-DE" sz="2400" b="1" dirty="0" smtClean="0">
                <a:solidFill>
                  <a:srgbClr val="800000"/>
                </a:solidFill>
              </a:rPr>
              <a:t> </a:t>
            </a:r>
            <a:r>
              <a:rPr lang="de-DE" sz="2400" b="1" dirty="0" err="1" smtClean="0">
                <a:solidFill>
                  <a:srgbClr val="800000"/>
                </a:solidFill>
              </a:rPr>
              <a:t>beam</a:t>
            </a:r>
            <a:r>
              <a:rPr lang="de-DE" sz="2400" b="1" dirty="0" smtClean="0">
                <a:solidFill>
                  <a:srgbClr val="800000"/>
                </a:solidFill>
              </a:rPr>
              <a:t> in W </a:t>
            </a:r>
            <a:r>
              <a:rPr lang="de-DE" sz="2400" b="1" dirty="0" err="1" smtClean="0">
                <a:solidFill>
                  <a:srgbClr val="800000"/>
                </a:solidFill>
              </a:rPr>
              <a:t>rest</a:t>
            </a:r>
            <a:r>
              <a:rPr lang="de-DE" sz="2400" b="1" dirty="0" smtClean="0">
                <a:solidFill>
                  <a:srgbClr val="800000"/>
                </a:solidFill>
              </a:rPr>
              <a:t> </a:t>
            </a:r>
            <a:r>
              <a:rPr lang="de-DE" sz="2400" b="1" dirty="0" err="1" smtClean="0">
                <a:solidFill>
                  <a:srgbClr val="800000"/>
                </a:solidFill>
              </a:rPr>
              <a:t>system</a:t>
            </a:r>
            <a:endParaRPr lang="de-DE" sz="2400" b="1" dirty="0">
              <a:solidFill>
                <a:srgbClr val="800000"/>
              </a:solidFill>
            </a:endParaRPr>
          </a:p>
        </p:txBody>
      </p:sp>
      <p:pic>
        <p:nvPicPr>
          <p:cNvPr id="20" name="Bild 1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43490" y="2409230"/>
            <a:ext cx="3409410" cy="572573"/>
          </a:xfrm>
          <a:prstGeom prst="rect">
            <a:avLst/>
          </a:prstGeom>
        </p:spPr>
      </p:pic>
      <p:grpSp>
        <p:nvGrpSpPr>
          <p:cNvPr id="33" name="Gruppierung 32"/>
          <p:cNvGrpSpPr/>
          <p:nvPr/>
        </p:nvGrpSpPr>
        <p:grpSpPr>
          <a:xfrm>
            <a:off x="2991390" y="3295650"/>
            <a:ext cx="3186859" cy="1739900"/>
            <a:chOff x="743490" y="2882900"/>
            <a:chExt cx="3186859" cy="1739900"/>
          </a:xfrm>
        </p:grpSpPr>
        <p:pic>
          <p:nvPicPr>
            <p:cNvPr id="21" name="Bild 20" descr="Spher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1490" y="2882900"/>
              <a:ext cx="1739900" cy="1739900"/>
            </a:xfrm>
            <a:prstGeom prst="rect">
              <a:avLst/>
            </a:prstGeom>
          </p:spPr>
        </p:pic>
        <p:sp>
          <p:nvSpPr>
            <p:cNvPr id="23" name="Pfeil nach rechts 22"/>
            <p:cNvSpPr/>
            <p:nvPr/>
          </p:nvSpPr>
          <p:spPr>
            <a:xfrm>
              <a:off x="743490" y="3675760"/>
              <a:ext cx="1224432" cy="184666"/>
            </a:xfrm>
            <a:prstGeom prst="rightArrow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Pfeil nach links 23"/>
            <p:cNvSpPr/>
            <p:nvPr/>
          </p:nvSpPr>
          <p:spPr>
            <a:xfrm>
              <a:off x="2052430" y="3675760"/>
              <a:ext cx="1877919" cy="206256"/>
            </a:xfrm>
            <a:prstGeom prst="lef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8" name="Gerade Verbindung mit Pfeil 27"/>
            <p:cNvCxnSpPr/>
            <p:nvPr/>
          </p:nvCxnSpPr>
          <p:spPr>
            <a:xfrm flipV="1">
              <a:off x="1967922" y="2882900"/>
              <a:ext cx="1473778" cy="79286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Bogen 29"/>
            <p:cNvSpPr/>
            <p:nvPr/>
          </p:nvSpPr>
          <p:spPr>
            <a:xfrm>
              <a:off x="2521910" y="3136900"/>
              <a:ext cx="938959" cy="1028700"/>
            </a:xfrm>
            <a:prstGeom prst="arc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743490" y="5600700"/>
            <a:ext cx="2977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rgbClr val="800000"/>
                </a:solidFill>
              </a:rPr>
              <a:t> </a:t>
            </a:r>
            <a:r>
              <a:rPr lang="de-DE" sz="2400" b="1" dirty="0" err="1" smtClean="0">
                <a:solidFill>
                  <a:srgbClr val="800000"/>
                </a:solidFill>
              </a:rPr>
              <a:t>max</a:t>
            </a:r>
            <a:r>
              <a:rPr lang="de-DE" sz="2400" b="1" dirty="0" smtClean="0">
                <a:solidFill>
                  <a:srgbClr val="800000"/>
                </a:solidFill>
              </a:rPr>
              <a:t> </a:t>
            </a:r>
            <a:r>
              <a:rPr lang="de-DE" sz="2400" b="1" dirty="0" err="1" smtClean="0">
                <a:solidFill>
                  <a:srgbClr val="800000"/>
                </a:solidFill>
              </a:rPr>
              <a:t>p</a:t>
            </a:r>
            <a:r>
              <a:rPr lang="de-DE" sz="2400" b="1" baseline="-25000" dirty="0" err="1" smtClean="0">
                <a:solidFill>
                  <a:srgbClr val="800000"/>
                </a:solidFill>
              </a:rPr>
              <a:t>T</a:t>
            </a:r>
            <a:r>
              <a:rPr lang="de-DE" sz="2400" b="1" dirty="0" smtClean="0">
                <a:solidFill>
                  <a:srgbClr val="800000"/>
                </a:solidFill>
              </a:rPr>
              <a:t> = M</a:t>
            </a:r>
            <a:r>
              <a:rPr lang="de-DE" sz="2400" b="1" baseline="-25000" dirty="0" smtClean="0">
                <a:solidFill>
                  <a:srgbClr val="800000"/>
                </a:solidFill>
              </a:rPr>
              <a:t>W</a:t>
            </a:r>
            <a:r>
              <a:rPr lang="de-DE" sz="2400" b="1" dirty="0" smtClean="0">
                <a:solidFill>
                  <a:srgbClr val="800000"/>
                </a:solidFill>
              </a:rPr>
              <a:t>/2</a:t>
            </a:r>
            <a:endParaRPr lang="de-DE" sz="2400" b="1" dirty="0">
              <a:solidFill>
                <a:srgbClr val="008000"/>
              </a:solidFill>
            </a:endParaRPr>
          </a:p>
        </p:txBody>
      </p:sp>
      <p:sp>
        <p:nvSpPr>
          <p:cNvPr id="35" name="Fußzeilenplatzhalt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A </a:t>
            </a:r>
            <a:r>
              <a:rPr lang="de-DE" sz="3200" b="1" dirty="0" err="1" smtClean="0"/>
              <a:t>glimpse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multi</a:t>
            </a:r>
            <a:r>
              <a:rPr lang="de-DE" sz="3200" b="1" dirty="0" smtClean="0"/>
              <a:t> – </a:t>
            </a:r>
            <a:r>
              <a:rPr lang="de-DE" sz="3200" b="1" dirty="0" err="1" smtClean="0"/>
              <a:t>TeV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physics</a:t>
            </a:r>
            <a:r>
              <a:rPr lang="de-DE" sz="3200" b="1" dirty="0" smtClean="0"/>
              <a:t>?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1" y="1807651"/>
            <a:ext cx="8610600" cy="163640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03941" y="976654"/>
            <a:ext cx="884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BSM </a:t>
            </a:r>
            <a:r>
              <a:rPr lang="de-DE" sz="2400" b="1" dirty="0" err="1" smtClean="0">
                <a:solidFill>
                  <a:srgbClr val="FF0000"/>
                </a:solidFill>
              </a:rPr>
              <a:t>interpretation</a:t>
            </a:r>
            <a:r>
              <a:rPr lang="de-DE" sz="24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de-DE" sz="2400" b="1" dirty="0" err="1" smtClean="0">
                <a:solidFill>
                  <a:srgbClr val="008000"/>
                </a:solidFill>
              </a:rPr>
              <a:t>asymmetry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due</a:t>
            </a:r>
            <a:r>
              <a:rPr lang="de-DE" sz="2400" b="1" dirty="0" smtClean="0">
                <a:solidFill>
                  <a:srgbClr val="008000"/>
                </a:solidFill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</a:rPr>
              <a:t>interference</a:t>
            </a:r>
            <a:r>
              <a:rPr lang="de-DE" sz="2400" b="1" dirty="0" smtClean="0">
                <a:solidFill>
                  <a:srgbClr val="008000"/>
                </a:solidFill>
              </a:rPr>
              <a:t> high </a:t>
            </a:r>
            <a:r>
              <a:rPr lang="de-DE" sz="2400" b="1" dirty="0" err="1" smtClean="0">
                <a:solidFill>
                  <a:srgbClr val="008000"/>
                </a:solidFill>
              </a:rPr>
              <a:t>mass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particle</a:t>
            </a:r>
            <a:r>
              <a:rPr lang="de-DE" sz="2400" b="1" dirty="0" smtClean="0">
                <a:solidFill>
                  <a:srgbClr val="008000"/>
                </a:solidFill>
              </a:rPr>
              <a:t> + Standard Model  </a:t>
            </a:r>
            <a:endParaRPr lang="de-DE" sz="2400" b="1" dirty="0">
              <a:solidFill>
                <a:srgbClr val="008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03941" y="3403600"/>
            <a:ext cx="196935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FF"/>
                </a:solidFill>
              </a:rPr>
              <a:t>Type 1: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Gluon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with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axial </a:t>
            </a:r>
            <a:r>
              <a:rPr lang="de-DE" sz="2400" b="1" dirty="0" err="1" smtClean="0">
                <a:solidFill>
                  <a:srgbClr val="0000FF"/>
                </a:solidFill>
              </a:rPr>
              <a:t>coupling</a:t>
            </a:r>
            <a:endParaRPr lang="de-DE" sz="2400" b="1" dirty="0" smtClean="0">
              <a:solidFill>
                <a:srgbClr val="0000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425700" y="3403600"/>
            <a:ext cx="2108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</a:rPr>
              <a:t>Type 2:</a:t>
            </a:r>
          </a:p>
          <a:p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</a:rPr>
              <a:t>t –</a:t>
            </a:r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</a:rPr>
              <a:t>channel</a:t>
            </a: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</a:rPr>
              <a:t>Colour</a:t>
            </a: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</a:rPr>
              <a:t> neutral</a:t>
            </a:r>
          </a:p>
          <a:p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</a:rPr>
              <a:t>vector</a:t>
            </a:r>
            <a:endParaRPr lang="de-DE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</a:rPr>
              <a:t> FCNC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533901" y="3444055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</a:rPr>
              <a:t>Type 3:</a:t>
            </a:r>
          </a:p>
          <a:p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</a:rPr>
              <a:t>t –</a:t>
            </a:r>
            <a:r>
              <a:rPr lang="de-DE" sz="2400" b="1" dirty="0" err="1" smtClean="0">
                <a:solidFill>
                  <a:schemeClr val="accent4">
                    <a:lumMod val="75000"/>
                  </a:schemeClr>
                </a:solidFill>
              </a:rPr>
              <a:t>channel</a:t>
            </a:r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r>
              <a:rPr lang="de-DE" sz="2400" b="1" dirty="0" err="1" smtClean="0">
                <a:solidFill>
                  <a:schemeClr val="accent4">
                    <a:lumMod val="75000"/>
                  </a:schemeClr>
                </a:solidFill>
              </a:rPr>
              <a:t>coloured</a:t>
            </a:r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4">
                    <a:lumMod val="75000"/>
                  </a:schemeClr>
                </a:solidFill>
              </a:rPr>
              <a:t>scalar</a:t>
            </a:r>
            <a:endParaRPr lang="de-DE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de-DE" sz="2400" b="1" dirty="0" err="1" smtClean="0">
                <a:solidFill>
                  <a:schemeClr val="accent4">
                    <a:lumMod val="75000"/>
                  </a:schemeClr>
                </a:solidFill>
              </a:rPr>
              <a:t>with</a:t>
            </a:r>
            <a:r>
              <a:rPr lang="de-DE" sz="2400" b="1" dirty="0" smtClean="0">
                <a:solidFill>
                  <a:schemeClr val="accent4">
                    <a:lumMod val="75000"/>
                  </a:schemeClr>
                </a:solidFill>
              </a:rPr>
              <a:t> FCNC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03942" y="5537200"/>
            <a:ext cx="861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90"/>
                </a:solidFill>
              </a:rPr>
              <a:t>Such massive </a:t>
            </a:r>
            <a:r>
              <a:rPr lang="de-DE" sz="2400" b="1" dirty="0" err="1" smtClean="0">
                <a:solidFill>
                  <a:srgbClr val="000090"/>
                </a:solidFill>
              </a:rPr>
              <a:t>particles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should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become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visible</a:t>
            </a:r>
            <a:r>
              <a:rPr lang="de-DE" sz="2400" b="1" dirty="0" smtClean="0">
                <a:solidFill>
                  <a:srgbClr val="000090"/>
                </a:solidFill>
              </a:rPr>
              <a:t> @ LHC</a:t>
            </a:r>
            <a:endParaRPr lang="de-DE" sz="2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tt</a:t>
            </a:r>
            <a:r>
              <a:rPr lang="de-DE" sz="3200" b="1" dirty="0" smtClean="0"/>
              <a:t> – </a:t>
            </a:r>
            <a:r>
              <a:rPr lang="de-DE" sz="3200" b="1" dirty="0" err="1" smtClean="0"/>
              <a:t>asymmetries</a:t>
            </a:r>
            <a:r>
              <a:rPr lang="de-DE" sz="3200" b="1" dirty="0" smtClean="0"/>
              <a:t> @ LHC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94128" y="2321529"/>
            <a:ext cx="2821513" cy="1434738"/>
            <a:chOff x="394128" y="1116786"/>
            <a:chExt cx="2821513" cy="1434738"/>
          </a:xfrm>
        </p:grpSpPr>
        <p:grpSp>
          <p:nvGrpSpPr>
            <p:cNvPr id="18" name="Gruppierung 23"/>
            <p:cNvGrpSpPr/>
            <p:nvPr/>
          </p:nvGrpSpPr>
          <p:grpSpPr>
            <a:xfrm>
              <a:off x="394128" y="1116786"/>
              <a:ext cx="2821513" cy="1434738"/>
              <a:chOff x="523219" y="1612901"/>
              <a:chExt cx="4416241" cy="2495547"/>
            </a:xfrm>
          </p:grpSpPr>
          <p:sp>
            <p:nvSpPr>
              <p:cNvPr id="23" name="Pfeil nach links 22"/>
              <p:cNvSpPr/>
              <p:nvPr/>
            </p:nvSpPr>
            <p:spPr>
              <a:xfrm>
                <a:off x="2731340" y="2667001"/>
                <a:ext cx="2208120" cy="444500"/>
              </a:xfrm>
              <a:prstGeom prst="leftArrow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Pfeil nach links 23"/>
              <p:cNvSpPr/>
              <p:nvPr/>
            </p:nvSpPr>
            <p:spPr>
              <a:xfrm rot="10800000">
                <a:off x="523219" y="2667001"/>
                <a:ext cx="2208120" cy="444500"/>
              </a:xfrm>
              <a:prstGeom prst="leftArrow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rgbClr val="C0504D"/>
                  </a:solidFill>
                </a:endParaRPr>
              </a:p>
            </p:txBody>
          </p:sp>
          <p:cxnSp>
            <p:nvCxnSpPr>
              <p:cNvPr id="25" name="Gerade Verbindung mit Pfeil 24"/>
              <p:cNvCxnSpPr/>
              <p:nvPr/>
            </p:nvCxnSpPr>
            <p:spPr>
              <a:xfrm rot="10800000">
                <a:off x="1384301" y="1612901"/>
                <a:ext cx="1347039" cy="1219201"/>
              </a:xfrm>
              <a:prstGeom prst="straightConnector1">
                <a:avLst/>
              </a:prstGeom>
              <a:ln w="57150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/>
              <p:cNvCxnSpPr/>
              <p:nvPr/>
            </p:nvCxnSpPr>
            <p:spPr>
              <a:xfrm>
                <a:off x="2731340" y="2832102"/>
                <a:ext cx="1408020" cy="1276346"/>
              </a:xfrm>
              <a:prstGeom prst="straightConnector1">
                <a:avLst/>
              </a:prstGeom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Bild 2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3143250" y="3575050"/>
                <a:ext cx="266700" cy="495300"/>
              </a:xfrm>
              <a:prstGeom prst="rect">
                <a:avLst/>
              </a:prstGeom>
            </p:spPr>
          </p:pic>
          <p:pic>
            <p:nvPicPr>
              <p:cNvPr id="29" name="Bild 2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4165600" y="2209800"/>
                <a:ext cx="330200" cy="406400"/>
              </a:xfrm>
              <a:prstGeom prst="rect">
                <a:avLst/>
              </a:prstGeom>
            </p:spPr>
          </p:pic>
          <p:pic>
            <p:nvPicPr>
              <p:cNvPr id="30" name="Bild 2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1460500" y="2019300"/>
                <a:ext cx="203200" cy="406400"/>
              </a:xfrm>
              <a:prstGeom prst="rect">
                <a:avLst/>
              </a:prstGeom>
            </p:spPr>
          </p:pic>
        </p:grpSp>
        <p:pic>
          <p:nvPicPr>
            <p:cNvPr id="31" name="Bild 3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994419" y="2091312"/>
              <a:ext cx="256711" cy="307101"/>
            </a:xfrm>
            <a:prstGeom prst="rect">
              <a:avLst/>
            </a:prstGeom>
          </p:spPr>
        </p:pic>
      </p:grpSp>
      <p:sp>
        <p:nvSpPr>
          <p:cNvPr id="34" name="Textfeld 33"/>
          <p:cNvSpPr txBox="1"/>
          <p:nvPr/>
        </p:nvSpPr>
        <p:spPr>
          <a:xfrm>
            <a:off x="394127" y="1130300"/>
            <a:ext cx="8089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Differences</a:t>
            </a:r>
            <a:r>
              <a:rPr lang="de-DE" sz="2400" b="1" dirty="0" smtClean="0">
                <a:solidFill>
                  <a:srgbClr val="FF0000"/>
                </a:solidFill>
              </a:rPr>
              <a:t>: </a:t>
            </a:r>
            <a:r>
              <a:rPr lang="de-DE" sz="2400" b="1" dirty="0" err="1" smtClean="0">
                <a:solidFill>
                  <a:srgbClr val="FF0000"/>
                </a:solidFill>
              </a:rPr>
              <a:t>pp</a:t>
            </a:r>
            <a:r>
              <a:rPr lang="de-DE" sz="2400" b="1" dirty="0" smtClean="0">
                <a:solidFill>
                  <a:srgbClr val="FF0000"/>
                </a:solidFill>
              </a:rPr>
              <a:t> – </a:t>
            </a:r>
            <a:r>
              <a:rPr lang="de-DE" sz="2400" b="1" dirty="0" err="1" smtClean="0">
                <a:solidFill>
                  <a:srgbClr val="FF0000"/>
                </a:solidFill>
              </a:rPr>
              <a:t>collider</a:t>
            </a:r>
            <a:r>
              <a:rPr lang="de-DE" sz="2400" b="1" dirty="0" smtClean="0">
                <a:solidFill>
                  <a:srgbClr val="FF0000"/>
                </a:solidFill>
              </a:rPr>
              <a:t>,                  </a:t>
            </a:r>
            <a:r>
              <a:rPr lang="de-DE" sz="2400" b="1" dirty="0" smtClean="0">
                <a:solidFill>
                  <a:srgbClr val="000090"/>
                </a:solidFill>
              </a:rPr>
              <a:t>Dominant: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symmetric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initial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state</a:t>
            </a:r>
            <a:r>
              <a:rPr lang="de-DE" sz="2400" b="1" dirty="0" smtClean="0">
                <a:solidFill>
                  <a:srgbClr val="FF0000"/>
                </a:solidFill>
              </a:rPr>
              <a:t>                        </a:t>
            </a:r>
            <a:r>
              <a:rPr lang="de-DE" sz="2400" b="1" dirty="0" err="1" smtClean="0">
                <a:solidFill>
                  <a:srgbClr val="000090"/>
                </a:solidFill>
              </a:rPr>
              <a:t>gg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tt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instead</a:t>
            </a:r>
            <a:r>
              <a:rPr lang="de-DE" sz="2400" b="1" dirty="0" smtClean="0">
                <a:solidFill>
                  <a:srgbClr val="000090"/>
                </a:solidFill>
              </a:rPr>
              <a:t> of </a:t>
            </a:r>
            <a:r>
              <a:rPr lang="de-DE" sz="2400" b="1" dirty="0" err="1" smtClean="0">
                <a:solidFill>
                  <a:srgbClr val="000090"/>
                </a:solidFill>
              </a:rPr>
              <a:t>qq</a:t>
            </a:r>
            <a:r>
              <a:rPr lang="de-DE" sz="2400" b="1" dirty="0" err="1" smtClean="0">
                <a:solidFill>
                  <a:srgbClr val="000090"/>
                </a:solidFill>
                <a:sym typeface="Wingdings"/>
              </a:rPr>
              <a:t>tt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35" name="Bild 34" descr="Channels-log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264284" y="1824728"/>
            <a:ext cx="2425429" cy="2395485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394127" y="4315767"/>
            <a:ext cx="8089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Enhance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qq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production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by</a:t>
            </a:r>
            <a:r>
              <a:rPr lang="de-DE" sz="2400" b="1" dirty="0" smtClean="0">
                <a:solidFill>
                  <a:srgbClr val="000090"/>
                </a:solidFill>
              </a:rPr>
              <a:t> large </a:t>
            </a:r>
            <a:r>
              <a:rPr lang="de-DE" sz="24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de-DE" sz="2400" b="1" dirty="0" smtClean="0">
                <a:solidFill>
                  <a:srgbClr val="000090"/>
                </a:solidFill>
                <a:cs typeface="Symbol" charset="2"/>
              </a:rPr>
              <a:t>y</a:t>
            </a:r>
            <a:endParaRPr lang="de-DE" sz="2400" b="1" dirty="0">
              <a:solidFill>
                <a:srgbClr val="000090"/>
              </a:solidFill>
            </a:endParaRPr>
          </a:p>
        </p:txBody>
      </p:sp>
      <p:grpSp>
        <p:nvGrpSpPr>
          <p:cNvPr id="58" name="Gruppierung 57"/>
          <p:cNvGrpSpPr/>
          <p:nvPr/>
        </p:nvGrpSpPr>
        <p:grpSpPr>
          <a:xfrm>
            <a:off x="3486827" y="4843147"/>
            <a:ext cx="5276172" cy="1325219"/>
            <a:chOff x="4103455" y="4843147"/>
            <a:chExt cx="4862746" cy="1325219"/>
          </a:xfrm>
        </p:grpSpPr>
        <p:cxnSp>
          <p:nvCxnSpPr>
            <p:cNvPr id="42" name="Gerade Verbindung mit Pfeil 41"/>
            <p:cNvCxnSpPr/>
            <p:nvPr/>
          </p:nvCxnSpPr>
          <p:spPr>
            <a:xfrm rot="10800000">
              <a:off x="4103455" y="4967274"/>
              <a:ext cx="2501900" cy="467299"/>
            </a:xfrm>
            <a:prstGeom prst="straightConnector1">
              <a:avLst/>
            </a:prstGeom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/>
            <p:nvPr/>
          </p:nvCxnSpPr>
          <p:spPr>
            <a:xfrm>
              <a:off x="6605355" y="5434569"/>
              <a:ext cx="899577" cy="733797"/>
            </a:xfrm>
            <a:prstGeom prst="straightConnector1">
              <a:avLst/>
            </a:prstGeom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Bild 4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868522" y="5861705"/>
              <a:ext cx="170393" cy="284758"/>
            </a:xfrm>
            <a:prstGeom prst="rect">
              <a:avLst/>
            </a:prstGeom>
          </p:spPr>
        </p:pic>
        <p:pic>
          <p:nvPicPr>
            <p:cNvPr id="46" name="Bild 4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5129685" y="4843147"/>
              <a:ext cx="129823" cy="233648"/>
            </a:xfrm>
            <a:prstGeom prst="rect">
              <a:avLst/>
            </a:prstGeom>
          </p:spPr>
        </p:pic>
        <p:cxnSp>
          <p:nvCxnSpPr>
            <p:cNvPr id="52" name="Gerade Verbindung mit Pfeil 51"/>
            <p:cNvCxnSpPr/>
            <p:nvPr/>
          </p:nvCxnSpPr>
          <p:spPr>
            <a:xfrm rot="10800000">
              <a:off x="6605356" y="5434574"/>
              <a:ext cx="2360845" cy="1588"/>
            </a:xfrm>
            <a:prstGeom prst="straightConnector1">
              <a:avLst/>
            </a:prstGeom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>
              <a:off x="6019800" y="5436163"/>
              <a:ext cx="585556" cy="1588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Bild 5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5918200" y="5581650"/>
              <a:ext cx="228600" cy="368300"/>
            </a:xfrm>
            <a:prstGeom prst="rect">
              <a:avLst/>
            </a:prstGeom>
          </p:spPr>
        </p:pic>
        <p:pic>
          <p:nvPicPr>
            <p:cNvPr id="57" name="Bild 5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7797800" y="5041900"/>
              <a:ext cx="203200" cy="304800"/>
            </a:xfrm>
            <a:prstGeom prst="rect">
              <a:avLst/>
            </a:prstGeom>
          </p:spPr>
        </p:pic>
      </p:grpSp>
      <p:sp>
        <p:nvSpPr>
          <p:cNvPr id="59" name="Textfeld 58"/>
          <p:cNvSpPr txBox="1"/>
          <p:nvPr/>
        </p:nvSpPr>
        <p:spPr>
          <a:xfrm>
            <a:off x="303942" y="5118953"/>
            <a:ext cx="3340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high x </a:t>
            </a:r>
            <a:r>
              <a:rPr lang="de-DE" sz="2400" b="1" dirty="0" err="1" smtClean="0">
                <a:solidFill>
                  <a:srgbClr val="008000"/>
                </a:solidFill>
              </a:rPr>
              <a:t>valence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quark</a:t>
            </a:r>
            <a:r>
              <a:rPr lang="de-DE" sz="2400" b="1" dirty="0" smtClean="0">
                <a:solidFill>
                  <a:srgbClr val="008000"/>
                </a:solidFill>
              </a:rPr>
              <a:t> on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low</a:t>
            </a:r>
            <a:r>
              <a:rPr lang="de-DE" sz="2400" b="1" dirty="0" smtClean="0">
                <a:solidFill>
                  <a:srgbClr val="FF0000"/>
                </a:solidFill>
              </a:rPr>
              <a:t> x </a:t>
            </a:r>
            <a:r>
              <a:rPr lang="de-DE" sz="2400" b="1" dirty="0" err="1" smtClean="0">
                <a:solidFill>
                  <a:srgbClr val="FF0000"/>
                </a:solidFill>
              </a:rPr>
              <a:t>sea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anti-quark</a:t>
            </a:r>
            <a:endParaRPr lang="de-DE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tt</a:t>
            </a:r>
            <a:r>
              <a:rPr lang="de-DE" sz="3200" b="1" dirty="0" smtClean="0"/>
              <a:t> – </a:t>
            </a:r>
            <a:r>
              <a:rPr lang="de-DE" sz="3200" b="1" dirty="0" err="1" smtClean="0"/>
              <a:t>asymmetries</a:t>
            </a:r>
            <a:r>
              <a:rPr lang="de-DE" sz="3200" b="1" dirty="0" smtClean="0"/>
              <a:t> @ LHC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grpSp>
        <p:nvGrpSpPr>
          <p:cNvPr id="6" name="Gruppierung 57"/>
          <p:cNvGrpSpPr/>
          <p:nvPr/>
        </p:nvGrpSpPr>
        <p:grpSpPr>
          <a:xfrm>
            <a:off x="566765" y="1171881"/>
            <a:ext cx="3065696" cy="509452"/>
            <a:chOff x="4103455" y="4843147"/>
            <a:chExt cx="4862746" cy="1325219"/>
          </a:xfrm>
        </p:grpSpPr>
        <p:cxnSp>
          <p:nvCxnSpPr>
            <p:cNvPr id="42" name="Gerade Verbindung mit Pfeil 41"/>
            <p:cNvCxnSpPr/>
            <p:nvPr/>
          </p:nvCxnSpPr>
          <p:spPr>
            <a:xfrm rot="10800000">
              <a:off x="4103455" y="4967274"/>
              <a:ext cx="2501900" cy="467299"/>
            </a:xfrm>
            <a:prstGeom prst="straightConnector1">
              <a:avLst/>
            </a:prstGeom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/>
            <p:nvPr/>
          </p:nvCxnSpPr>
          <p:spPr>
            <a:xfrm>
              <a:off x="6605355" y="5434569"/>
              <a:ext cx="899577" cy="733797"/>
            </a:xfrm>
            <a:prstGeom prst="straightConnector1">
              <a:avLst/>
            </a:prstGeom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Bild 4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868522" y="5861705"/>
              <a:ext cx="170393" cy="284758"/>
            </a:xfrm>
            <a:prstGeom prst="rect">
              <a:avLst/>
            </a:prstGeom>
          </p:spPr>
        </p:pic>
        <p:pic>
          <p:nvPicPr>
            <p:cNvPr id="46" name="Bild 4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5129685" y="4843147"/>
              <a:ext cx="129823" cy="233648"/>
            </a:xfrm>
            <a:prstGeom prst="rect">
              <a:avLst/>
            </a:prstGeom>
          </p:spPr>
        </p:pic>
        <p:cxnSp>
          <p:nvCxnSpPr>
            <p:cNvPr id="52" name="Gerade Verbindung mit Pfeil 51"/>
            <p:cNvCxnSpPr/>
            <p:nvPr/>
          </p:nvCxnSpPr>
          <p:spPr>
            <a:xfrm rot="10800000">
              <a:off x="6605356" y="5434574"/>
              <a:ext cx="2360845" cy="1588"/>
            </a:xfrm>
            <a:prstGeom prst="straightConnector1">
              <a:avLst/>
            </a:prstGeom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>
              <a:off x="6019800" y="5436163"/>
              <a:ext cx="585556" cy="1588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Bild 5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5918200" y="5581650"/>
              <a:ext cx="228600" cy="368300"/>
            </a:xfrm>
            <a:prstGeom prst="rect">
              <a:avLst/>
            </a:prstGeom>
          </p:spPr>
        </p:pic>
        <p:pic>
          <p:nvPicPr>
            <p:cNvPr id="57" name="Bild 5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7797800" y="5041900"/>
              <a:ext cx="203200" cy="304800"/>
            </a:xfrm>
            <a:prstGeom prst="rect">
              <a:avLst/>
            </a:prstGeom>
          </p:spPr>
        </p:pic>
      </p:grpSp>
      <p:pic>
        <p:nvPicPr>
          <p:cNvPr id="28" name="Bild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023955" y="1681333"/>
            <a:ext cx="5713062" cy="766495"/>
          </a:xfrm>
          <a:prstGeom prst="rect">
            <a:avLst/>
          </a:prstGeom>
        </p:spPr>
      </p:pic>
      <p:pic>
        <p:nvPicPr>
          <p:cNvPr id="32" name="Bild 31" descr="ATLAS-D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42" y="2609660"/>
            <a:ext cx="3408713" cy="3270440"/>
          </a:xfrm>
          <a:prstGeom prst="rect">
            <a:avLst/>
          </a:prstGeom>
        </p:spPr>
      </p:pic>
      <p:pic>
        <p:nvPicPr>
          <p:cNvPr id="33" name="Bild 32" descr="ATLAS-asymm-mtt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6052" y="2870200"/>
            <a:ext cx="3401896" cy="326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Interpretation in </a:t>
            </a:r>
            <a:r>
              <a:rPr lang="de-DE" sz="3200" b="1" dirty="0" err="1" smtClean="0"/>
              <a:t>models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7" name="Bild 16" descr="model-pr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54" y="1167898"/>
            <a:ext cx="5094692" cy="4855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Single </a:t>
            </a:r>
            <a:r>
              <a:rPr lang="de-DE" sz="3200" b="1" dirty="0" err="1" smtClean="0"/>
              <a:t>top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production</a:t>
            </a:r>
            <a:r>
              <a:rPr lang="de-DE" sz="3200" b="1" dirty="0" smtClean="0"/>
              <a:t> 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3942" y="1346089"/>
            <a:ext cx="8086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top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pairs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due</a:t>
            </a:r>
            <a:r>
              <a:rPr lang="de-DE" sz="2400" b="1" dirty="0" smtClean="0">
                <a:solidFill>
                  <a:srgbClr val="FF0000"/>
                </a:solidFill>
              </a:rPr>
              <a:t> to </a:t>
            </a:r>
            <a:r>
              <a:rPr lang="de-DE" sz="2400" b="1" dirty="0" err="1" smtClean="0">
                <a:solidFill>
                  <a:srgbClr val="FF0000"/>
                </a:solidFill>
              </a:rPr>
              <a:t>strong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coupling</a:t>
            </a:r>
            <a:r>
              <a:rPr lang="de-DE" sz="2400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weak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coupling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single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top</a:t>
            </a:r>
            <a:r>
              <a:rPr lang="de-DE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sym typeface="Wingdings"/>
              </a:rPr>
              <a:t>quarks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09" y="2406373"/>
            <a:ext cx="4006137" cy="23520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21041" y="5036980"/>
            <a:ext cx="4276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8000"/>
                </a:solidFill>
              </a:rPr>
              <a:t>Remember</a:t>
            </a:r>
            <a:r>
              <a:rPr lang="de-DE" sz="2400" b="1" dirty="0" smtClean="0">
                <a:solidFill>
                  <a:srgbClr val="008000"/>
                </a:solidFill>
              </a:rPr>
              <a:t>: </a:t>
            </a:r>
          </a:p>
          <a:p>
            <a:r>
              <a:rPr lang="de-DE" sz="2400" b="1" dirty="0" smtClean="0">
                <a:solidFill>
                  <a:srgbClr val="008000"/>
                </a:solidFill>
              </a:rPr>
              <a:t>W</a:t>
            </a:r>
            <a:r>
              <a:rPr lang="de-DE" sz="2400" b="1" baseline="30000" dirty="0" smtClean="0">
                <a:solidFill>
                  <a:srgbClr val="008000"/>
                </a:solidFill>
              </a:rPr>
              <a:t>±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couples</a:t>
            </a:r>
            <a:r>
              <a:rPr lang="de-DE" sz="2400" b="1" dirty="0" smtClean="0">
                <a:solidFill>
                  <a:srgbClr val="008000"/>
                </a:solidFill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</a:rPr>
              <a:t>fermion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doublets</a:t>
            </a:r>
            <a:endParaRPr lang="de-DE" sz="2400" b="1" dirty="0">
              <a:solidFill>
                <a:srgbClr val="008000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69296" y="5020784"/>
            <a:ext cx="3542808" cy="84719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442381" y="2406373"/>
            <a:ext cx="2626915" cy="140392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5000"/>
                </a:schemeClr>
              </a:gs>
            </a:gsLst>
            <a:lin ang="16200000" scaled="0"/>
            <a:tileRect/>
          </a:gradFill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62825" y="2406373"/>
            <a:ext cx="236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8000"/>
                </a:solidFill>
              </a:rPr>
              <a:t>Dominant</a:t>
            </a:r>
          </a:p>
          <a:p>
            <a:r>
              <a:rPr lang="de-DE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de-DE" b="1" baseline="-25000" dirty="0" smtClean="0">
                <a:solidFill>
                  <a:srgbClr val="008000"/>
                </a:solidFill>
                <a:cs typeface="Symbol" charset="2"/>
              </a:rPr>
              <a:t>t-channel</a:t>
            </a:r>
            <a:r>
              <a:rPr lang="de-DE" b="1" dirty="0" smtClean="0">
                <a:solidFill>
                  <a:srgbClr val="008000"/>
                </a:solidFill>
                <a:cs typeface="Symbol" charset="2"/>
              </a:rPr>
              <a:t>(7 </a:t>
            </a:r>
            <a:r>
              <a:rPr lang="de-DE" b="1" dirty="0" err="1" smtClean="0">
                <a:solidFill>
                  <a:srgbClr val="008000"/>
                </a:solidFill>
                <a:cs typeface="Symbol" charset="2"/>
              </a:rPr>
              <a:t>TeV</a:t>
            </a:r>
            <a:r>
              <a:rPr lang="de-DE" b="1" dirty="0" smtClean="0">
                <a:solidFill>
                  <a:srgbClr val="008000"/>
                </a:solidFill>
                <a:cs typeface="Symbol" charset="2"/>
              </a:rPr>
              <a:t>) = 65 </a:t>
            </a:r>
            <a:r>
              <a:rPr lang="de-DE" b="1" dirty="0" err="1" smtClean="0">
                <a:solidFill>
                  <a:srgbClr val="008000"/>
                </a:solidFill>
                <a:cs typeface="Symbol" charset="2"/>
              </a:rPr>
              <a:t>pb</a:t>
            </a:r>
            <a:endParaRPr lang="de-DE" b="1" dirty="0" smtClean="0">
              <a:solidFill>
                <a:srgbClr val="008000"/>
              </a:solidFill>
              <a:cs typeface="Symbol" charset="2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6703325" y="2881938"/>
            <a:ext cx="227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de-DE" b="1" baseline="-25000" dirty="0" smtClean="0">
                <a:solidFill>
                  <a:srgbClr val="008000"/>
                </a:solidFill>
                <a:cs typeface="Symbol" charset="2"/>
              </a:rPr>
              <a:t>Wt</a:t>
            </a:r>
            <a:r>
              <a:rPr lang="de-DE" b="1" dirty="0" smtClean="0">
                <a:solidFill>
                  <a:srgbClr val="008000"/>
                </a:solidFill>
                <a:cs typeface="Symbol" charset="2"/>
              </a:rPr>
              <a:t>(7 </a:t>
            </a:r>
            <a:r>
              <a:rPr lang="de-DE" b="1" dirty="0" err="1" smtClean="0">
                <a:solidFill>
                  <a:srgbClr val="008000"/>
                </a:solidFill>
                <a:cs typeface="Symbol" charset="2"/>
              </a:rPr>
              <a:t>TeV</a:t>
            </a:r>
            <a:r>
              <a:rPr lang="de-DE" b="1" dirty="0" smtClean="0">
                <a:solidFill>
                  <a:srgbClr val="008000"/>
                </a:solidFill>
                <a:cs typeface="Symbol" charset="2"/>
              </a:rPr>
              <a:t>) = 15 </a:t>
            </a:r>
            <a:r>
              <a:rPr lang="de-DE" b="1" dirty="0" err="1" smtClean="0">
                <a:solidFill>
                  <a:srgbClr val="008000"/>
                </a:solidFill>
                <a:cs typeface="Symbol" charset="2"/>
              </a:rPr>
              <a:t>pb</a:t>
            </a:r>
            <a:endParaRPr lang="de-DE" b="1" dirty="0" smtClean="0">
              <a:solidFill>
                <a:srgbClr val="008000"/>
              </a:solidFill>
              <a:cs typeface="Symbol" charset="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197444" y="4089400"/>
            <a:ext cx="280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de-DE" b="1" baseline="-25000" dirty="0" smtClean="0">
                <a:solidFill>
                  <a:srgbClr val="008000"/>
                </a:solidFill>
                <a:cs typeface="Symbol" charset="2"/>
              </a:rPr>
              <a:t>s-channel</a:t>
            </a:r>
            <a:r>
              <a:rPr lang="de-DE" b="1" dirty="0" smtClean="0">
                <a:solidFill>
                  <a:srgbClr val="008000"/>
                </a:solidFill>
                <a:cs typeface="Symbol" charset="2"/>
              </a:rPr>
              <a:t>(7 </a:t>
            </a:r>
            <a:r>
              <a:rPr lang="de-DE" b="1" dirty="0" err="1" smtClean="0">
                <a:solidFill>
                  <a:srgbClr val="008000"/>
                </a:solidFill>
                <a:cs typeface="Symbol" charset="2"/>
              </a:rPr>
              <a:t>TeV</a:t>
            </a:r>
            <a:r>
              <a:rPr lang="de-DE" b="1" dirty="0" smtClean="0">
                <a:solidFill>
                  <a:srgbClr val="008000"/>
                </a:solidFill>
                <a:cs typeface="Symbol" charset="2"/>
              </a:rPr>
              <a:t>) = 4.6 </a:t>
            </a:r>
            <a:r>
              <a:rPr lang="de-DE" b="1" dirty="0" err="1" smtClean="0">
                <a:solidFill>
                  <a:srgbClr val="008000"/>
                </a:solidFill>
                <a:cs typeface="Symbol" charset="2"/>
              </a:rPr>
              <a:t>pb</a:t>
            </a:r>
            <a:endParaRPr lang="de-DE" b="1" dirty="0" smtClean="0">
              <a:solidFill>
                <a:srgbClr val="008000"/>
              </a:solidFill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Single </a:t>
            </a:r>
            <a:r>
              <a:rPr lang="de-DE" sz="3200" b="1" dirty="0" err="1" smtClean="0"/>
              <a:t>top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production</a:t>
            </a:r>
            <a:r>
              <a:rPr lang="de-DE" sz="3200" b="1" dirty="0" smtClean="0"/>
              <a:t> 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3942" y="1346089"/>
            <a:ext cx="8086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Allows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detailed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studies</a:t>
            </a:r>
            <a:r>
              <a:rPr lang="de-DE" sz="2400" b="1" dirty="0" smtClean="0">
                <a:solidFill>
                  <a:srgbClr val="FF0000"/>
                </a:solidFill>
              </a:rPr>
              <a:t> of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weak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coupling</a:t>
            </a:r>
            <a:r>
              <a:rPr lang="de-DE" sz="2400" b="1" dirty="0" smtClean="0">
                <a:solidFill>
                  <a:srgbClr val="FF0000"/>
                </a:solidFill>
              </a:rPr>
              <a:t> of </a:t>
            </a:r>
            <a:r>
              <a:rPr lang="de-DE" sz="2400" b="1" dirty="0" err="1" smtClean="0">
                <a:solidFill>
                  <a:srgbClr val="FF0000"/>
                </a:solidFill>
              </a:rPr>
              <a:t>top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quarks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How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often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does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W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tb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(and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not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ts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,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td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,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or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something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else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?)</a:t>
            </a:r>
          </a:p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Does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the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top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couple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completely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left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handed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to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the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W?</a:t>
            </a:r>
          </a:p>
          <a:p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    (as all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other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sym typeface="Wingdings"/>
              </a:rPr>
              <a:t>fermions</a:t>
            </a:r>
            <a:r>
              <a:rPr lang="de-DE" sz="2400" b="1" dirty="0" smtClean="0">
                <a:solidFill>
                  <a:srgbClr val="008000"/>
                </a:solidFill>
                <a:sym typeface="Wingdings"/>
              </a:rPr>
              <a:t> do)</a:t>
            </a:r>
            <a:endParaRPr lang="de-DE" sz="2400" b="1" dirty="0">
              <a:solidFill>
                <a:srgbClr val="008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723701" y="3285081"/>
            <a:ext cx="112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00FF"/>
                </a:solidFill>
              </a:rPr>
              <a:t>Example</a:t>
            </a:r>
            <a:r>
              <a:rPr lang="de-DE" b="1" dirty="0" smtClean="0">
                <a:solidFill>
                  <a:srgbClr val="0000FF"/>
                </a:solidFill>
              </a:rPr>
              <a:t>:</a:t>
            </a:r>
            <a:endParaRPr lang="de-DE" b="1" dirty="0">
              <a:solidFill>
                <a:srgbClr val="0000FF"/>
              </a:solidFill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52624" y="3393081"/>
            <a:ext cx="1134000" cy="216000"/>
          </a:xfrm>
          <a:prstGeom prst="rect">
            <a:avLst/>
          </a:prstGeom>
        </p:spPr>
      </p:pic>
      <p:grpSp>
        <p:nvGrpSpPr>
          <p:cNvPr id="2" name="Gruppierung 18"/>
          <p:cNvGrpSpPr/>
          <p:nvPr/>
        </p:nvGrpSpPr>
        <p:grpSpPr>
          <a:xfrm>
            <a:off x="2062454" y="4025824"/>
            <a:ext cx="2529220" cy="327256"/>
            <a:chOff x="846692" y="4038268"/>
            <a:chExt cx="2529220" cy="327256"/>
          </a:xfrm>
        </p:grpSpPr>
        <p:grpSp>
          <p:nvGrpSpPr>
            <p:cNvPr id="6" name="Gruppierung 12"/>
            <p:cNvGrpSpPr/>
            <p:nvPr/>
          </p:nvGrpSpPr>
          <p:grpSpPr>
            <a:xfrm>
              <a:off x="846692" y="4353080"/>
              <a:ext cx="2529220" cy="12444"/>
              <a:chOff x="846692" y="3973135"/>
              <a:chExt cx="2529220" cy="12444"/>
            </a:xfrm>
          </p:grpSpPr>
          <p:cxnSp>
            <p:nvCxnSpPr>
              <p:cNvPr id="10" name="Gerade Verbindung mit Pfeil 9"/>
              <p:cNvCxnSpPr/>
              <p:nvPr/>
            </p:nvCxnSpPr>
            <p:spPr>
              <a:xfrm flipV="1">
                <a:off x="2062454" y="3973135"/>
                <a:ext cx="1313458" cy="10856"/>
              </a:xfrm>
              <a:prstGeom prst="straightConnector1">
                <a:avLst/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mit Pfeil 11"/>
              <p:cNvCxnSpPr/>
              <p:nvPr/>
            </p:nvCxnSpPr>
            <p:spPr>
              <a:xfrm rot="10800000">
                <a:off x="846692" y="3983991"/>
                <a:ext cx="1215762" cy="1588"/>
              </a:xfrm>
              <a:prstGeom prst="straightConnector1">
                <a:avLst/>
              </a:prstGeom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Pfeil nach rechts 15"/>
            <p:cNvSpPr/>
            <p:nvPr/>
          </p:nvSpPr>
          <p:spPr>
            <a:xfrm>
              <a:off x="1172342" y="4038268"/>
              <a:ext cx="727286" cy="173689"/>
            </a:xfrm>
            <a:prstGeom prst="righ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 nach rechts 17"/>
            <p:cNvSpPr/>
            <p:nvPr/>
          </p:nvSpPr>
          <p:spPr>
            <a:xfrm>
              <a:off x="2345115" y="4038268"/>
              <a:ext cx="727286" cy="17368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303942" y="3841158"/>
            <a:ext cx="160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</a:rPr>
              <a:t>Spin </a:t>
            </a:r>
            <a:r>
              <a:rPr lang="de-DE" b="1" dirty="0" err="1" smtClean="0">
                <a:solidFill>
                  <a:srgbClr val="0000FF"/>
                </a:solidFill>
              </a:rPr>
              <a:t>direction</a:t>
            </a:r>
            <a:endParaRPr lang="de-DE" b="1" dirty="0" smtClean="0">
              <a:solidFill>
                <a:srgbClr val="0000FF"/>
              </a:solidFill>
            </a:endParaRPr>
          </a:p>
          <a:p>
            <a:r>
              <a:rPr lang="de-DE" b="1" dirty="0" err="1" smtClean="0">
                <a:solidFill>
                  <a:srgbClr val="0000FF"/>
                </a:solidFill>
              </a:rPr>
              <a:t>Momentum</a:t>
            </a:r>
            <a:endParaRPr lang="de-DE" b="1" dirty="0">
              <a:solidFill>
                <a:srgbClr val="0000FF"/>
              </a:solidFill>
            </a:endParaRPr>
          </a:p>
        </p:txBody>
      </p:sp>
      <p:grpSp>
        <p:nvGrpSpPr>
          <p:cNvPr id="7" name="Gruppierung 20"/>
          <p:cNvGrpSpPr/>
          <p:nvPr/>
        </p:nvGrpSpPr>
        <p:grpSpPr>
          <a:xfrm>
            <a:off x="5212390" y="4013380"/>
            <a:ext cx="2529220" cy="327256"/>
            <a:chOff x="846692" y="4038268"/>
            <a:chExt cx="2529220" cy="327256"/>
          </a:xfrm>
        </p:grpSpPr>
        <p:grpSp>
          <p:nvGrpSpPr>
            <p:cNvPr id="8" name="Gruppierung 12"/>
            <p:cNvGrpSpPr/>
            <p:nvPr/>
          </p:nvGrpSpPr>
          <p:grpSpPr>
            <a:xfrm>
              <a:off x="846692" y="4353080"/>
              <a:ext cx="2529220" cy="12444"/>
              <a:chOff x="846692" y="3973135"/>
              <a:chExt cx="2529220" cy="12444"/>
            </a:xfrm>
          </p:grpSpPr>
          <p:cxnSp>
            <p:nvCxnSpPr>
              <p:cNvPr id="25" name="Gerade Verbindung mit Pfeil 24"/>
              <p:cNvCxnSpPr/>
              <p:nvPr/>
            </p:nvCxnSpPr>
            <p:spPr>
              <a:xfrm flipV="1">
                <a:off x="2062454" y="3973135"/>
                <a:ext cx="1313458" cy="10856"/>
              </a:xfrm>
              <a:prstGeom prst="straightConnector1">
                <a:avLst/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/>
              <p:cNvCxnSpPr/>
              <p:nvPr/>
            </p:nvCxnSpPr>
            <p:spPr>
              <a:xfrm rot="10800000">
                <a:off x="846692" y="3983991"/>
                <a:ext cx="1215762" cy="1588"/>
              </a:xfrm>
              <a:prstGeom prst="straightConnector1">
                <a:avLst/>
              </a:prstGeom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Pfeil nach rechts 22"/>
            <p:cNvSpPr/>
            <p:nvPr/>
          </p:nvSpPr>
          <p:spPr>
            <a:xfrm rot="10800000">
              <a:off x="1172342" y="4038268"/>
              <a:ext cx="727286" cy="173689"/>
            </a:xfrm>
            <a:prstGeom prst="righ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Pfeil nach rechts 23"/>
            <p:cNvSpPr/>
            <p:nvPr/>
          </p:nvSpPr>
          <p:spPr>
            <a:xfrm rot="10800000">
              <a:off x="2345115" y="4038268"/>
              <a:ext cx="727286" cy="17368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8" name="Bild 2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586947" y="4536089"/>
            <a:ext cx="220000" cy="180000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846924" y="4487489"/>
            <a:ext cx="220000" cy="180000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723701" y="4487489"/>
            <a:ext cx="165375" cy="25200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042790" y="4464089"/>
            <a:ext cx="165375" cy="252000"/>
          </a:xfrm>
          <a:prstGeom prst="rect">
            <a:avLst/>
          </a:prstGeom>
        </p:spPr>
      </p:pic>
      <p:cxnSp>
        <p:nvCxnSpPr>
          <p:cNvPr id="33" name="Gerade Verbindung 32"/>
          <p:cNvCxnSpPr/>
          <p:nvPr/>
        </p:nvCxnSpPr>
        <p:spPr>
          <a:xfrm>
            <a:off x="5538039" y="3871606"/>
            <a:ext cx="1900060" cy="1154518"/>
          </a:xfrm>
          <a:prstGeom prst="line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 flipV="1">
            <a:off x="5675776" y="3871606"/>
            <a:ext cx="1504751" cy="1184966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5212389" y="5254091"/>
            <a:ext cx="317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00FF"/>
                </a:solidFill>
              </a:rPr>
              <a:t>Forbidden</a:t>
            </a:r>
            <a:r>
              <a:rPr lang="de-DE" b="1" dirty="0" smtClean="0">
                <a:solidFill>
                  <a:srgbClr val="0000FF"/>
                </a:solidFill>
              </a:rPr>
              <a:t> in </a:t>
            </a:r>
            <a:r>
              <a:rPr lang="de-DE" b="1" dirty="0" err="1" smtClean="0">
                <a:solidFill>
                  <a:srgbClr val="0000FF"/>
                </a:solidFill>
              </a:rPr>
              <a:t>weak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interactions</a:t>
            </a:r>
            <a:endParaRPr lang="de-DE" b="1" dirty="0">
              <a:solidFill>
                <a:srgbClr val="0000FF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510186" y="5772292"/>
            <a:ext cx="8065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new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particles</a:t>
            </a:r>
            <a:r>
              <a:rPr lang="de-DE" sz="2400" b="1" dirty="0" smtClean="0">
                <a:solidFill>
                  <a:srgbClr val="008000"/>
                </a:solidFill>
              </a:rPr>
              <a:t>, additional </a:t>
            </a:r>
            <a:r>
              <a:rPr lang="de-DE" sz="2400" b="1" dirty="0" err="1" smtClean="0">
                <a:solidFill>
                  <a:srgbClr val="008000"/>
                </a:solidFill>
              </a:rPr>
              <a:t>couplings</a:t>
            </a:r>
            <a:r>
              <a:rPr lang="de-DE" sz="2400" b="1" dirty="0" smtClean="0">
                <a:solidFill>
                  <a:srgbClr val="008000"/>
                </a:solidFill>
              </a:rPr>
              <a:t> ........</a:t>
            </a:r>
            <a:endParaRPr lang="de-DE" sz="2400" b="1" dirty="0">
              <a:solidFill>
                <a:srgbClr val="008000"/>
              </a:solidFill>
            </a:endParaRPr>
          </a:p>
        </p:txBody>
      </p:sp>
      <p:sp>
        <p:nvSpPr>
          <p:cNvPr id="32" name="Fußzeilenplatzhalt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Fighting</a:t>
            </a:r>
            <a:r>
              <a:rPr lang="de-DE" sz="3200" b="1" dirty="0" smtClean="0"/>
              <a:t> substantial </a:t>
            </a:r>
            <a:r>
              <a:rPr lang="de-DE" sz="3200" b="1" dirty="0" err="1" smtClean="0"/>
              <a:t>background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3942" y="1299801"/>
            <a:ext cx="59342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After </a:t>
            </a:r>
            <a:r>
              <a:rPr lang="de-DE" sz="2400" b="1" dirty="0" err="1" smtClean="0">
                <a:solidFill>
                  <a:srgbClr val="008000"/>
                </a:solidFill>
              </a:rPr>
              <a:t>selection</a:t>
            </a:r>
            <a:r>
              <a:rPr lang="de-DE" sz="2400" b="1" dirty="0" smtClean="0">
                <a:solidFill>
                  <a:srgbClr val="008000"/>
                </a:solidFill>
              </a:rPr>
              <a:t> (in 700 pb</a:t>
            </a:r>
            <a:r>
              <a:rPr lang="de-DE" sz="2400" b="1" baseline="30000" dirty="0" smtClean="0">
                <a:solidFill>
                  <a:srgbClr val="008000"/>
                </a:solidFill>
              </a:rPr>
              <a:t>-1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pb</a:t>
            </a:r>
            <a:r>
              <a:rPr lang="de-DE" sz="2400" b="1" dirty="0" smtClean="0">
                <a:solidFill>
                  <a:srgbClr val="008000"/>
                </a:solidFill>
              </a:rPr>
              <a:t> LHC </a:t>
            </a:r>
            <a:r>
              <a:rPr lang="de-DE" sz="2400" b="1" dirty="0" err="1" smtClean="0">
                <a:solidFill>
                  <a:srgbClr val="008000"/>
                </a:solidFill>
              </a:rPr>
              <a:t>data</a:t>
            </a:r>
            <a:r>
              <a:rPr lang="de-DE" sz="2400" b="1" dirty="0" smtClean="0">
                <a:solidFill>
                  <a:srgbClr val="008000"/>
                </a:solidFill>
              </a:rPr>
              <a:t>)</a:t>
            </a:r>
          </a:p>
          <a:p>
            <a:r>
              <a:rPr lang="de-DE" sz="2400" b="1" dirty="0" err="1" smtClean="0">
                <a:solidFill>
                  <a:srgbClr val="008000"/>
                </a:solidFill>
              </a:rPr>
              <a:t>Expect</a:t>
            </a:r>
            <a:r>
              <a:rPr lang="de-DE" sz="2400" b="1" dirty="0" smtClean="0">
                <a:solidFill>
                  <a:srgbClr val="008000"/>
                </a:solidFill>
              </a:rPr>
              <a:t> ~      950 </a:t>
            </a:r>
            <a:r>
              <a:rPr lang="de-DE" sz="2400" b="1" dirty="0" err="1" smtClean="0">
                <a:solidFill>
                  <a:srgbClr val="008000"/>
                </a:solidFill>
              </a:rPr>
              <a:t>signal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events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smtClean="0">
                <a:solidFill>
                  <a:srgbClr val="008000"/>
                </a:solidFill>
              </a:rPr>
              <a:t>               ~10000 </a:t>
            </a:r>
            <a:r>
              <a:rPr lang="de-DE" sz="2400" b="1" dirty="0" err="1" smtClean="0">
                <a:solidFill>
                  <a:srgbClr val="008000"/>
                </a:solidFill>
              </a:rPr>
              <a:t>background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events</a:t>
            </a:r>
            <a:endParaRPr lang="de-DE" sz="2400" b="1" dirty="0">
              <a:solidFill>
                <a:srgbClr val="008000"/>
              </a:solidFill>
            </a:endParaRPr>
          </a:p>
        </p:txBody>
      </p:sp>
      <p:pic>
        <p:nvPicPr>
          <p:cNvPr id="6" name="Bild 5" descr="ATLAS-singletop-ev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000" y="3286972"/>
            <a:ext cx="4320000" cy="288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3340" y="3765286"/>
            <a:ext cx="3439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Require</a:t>
            </a:r>
            <a:r>
              <a:rPr lang="de-DE" sz="2400" b="1" dirty="0" smtClean="0"/>
              <a:t>:</a:t>
            </a:r>
          </a:p>
          <a:p>
            <a:pPr>
              <a:buFont typeface="Wingdings" charset="2"/>
              <a:buChar char="Ø"/>
            </a:pPr>
            <a:r>
              <a:rPr lang="de-DE" sz="2400" b="1" dirty="0" smtClean="0"/>
              <a:t> 2 </a:t>
            </a:r>
            <a:r>
              <a:rPr lang="de-DE" sz="2400" b="1" dirty="0" err="1" smtClean="0"/>
              <a:t>jets</a:t>
            </a:r>
            <a:endParaRPr lang="de-DE" sz="2400" b="1" dirty="0" smtClean="0"/>
          </a:p>
          <a:p>
            <a:pPr>
              <a:buFont typeface="Wingdings" charset="2"/>
              <a:buChar char="Ø"/>
            </a:pPr>
            <a:r>
              <a:rPr lang="de-DE" sz="2400" b="1" dirty="0" smtClean="0"/>
              <a:t> 1 </a:t>
            </a:r>
            <a:r>
              <a:rPr lang="de-DE" sz="2400" b="1" dirty="0" err="1" smtClean="0"/>
              <a:t>isolated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lepton</a:t>
            </a:r>
            <a:endParaRPr lang="de-DE" sz="2400" b="1" dirty="0" smtClean="0"/>
          </a:p>
          <a:p>
            <a:pPr>
              <a:buFont typeface="Wingdings" charset="2"/>
              <a:buChar char="Ø"/>
            </a:pPr>
            <a:r>
              <a:rPr lang="de-DE" sz="2400" b="1" dirty="0" smtClean="0"/>
              <a:t> </a:t>
            </a:r>
            <a:r>
              <a:rPr lang="de-DE" sz="2400" b="1" dirty="0" err="1" smtClean="0"/>
              <a:t>missing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energy</a:t>
            </a:r>
            <a:endParaRPr lang="de-DE" sz="2400" b="1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Combine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observables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7" name="Bild 6" descr="ATLAS-sngltop-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503" y="1314360"/>
            <a:ext cx="2912597" cy="2090700"/>
          </a:xfrm>
          <a:prstGeom prst="rect">
            <a:avLst/>
          </a:prstGeom>
        </p:spPr>
      </p:pic>
      <p:pic>
        <p:nvPicPr>
          <p:cNvPr id="5" name="Bild 4" descr="ATLAS-sngltop-etalightj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2" y="1335960"/>
            <a:ext cx="2768038" cy="199669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97026" y="3332658"/>
            <a:ext cx="2930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FF"/>
                </a:solidFill>
              </a:rPr>
              <a:t>.......</a:t>
            </a:r>
            <a:endParaRPr lang="de-DE" sz="2400" b="1" dirty="0">
              <a:solidFill>
                <a:srgbClr val="0000FF"/>
              </a:solidFill>
            </a:endParaRPr>
          </a:p>
        </p:txBody>
      </p:sp>
      <p:pic>
        <p:nvPicPr>
          <p:cNvPr id="11" name="Bild 10" descr="ATLAS-sngltop-mto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20" y="1314360"/>
            <a:ext cx="2797983" cy="201829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97026" y="4125113"/>
            <a:ext cx="3495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Several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observables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with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FF0000"/>
                </a:solidFill>
              </a:rPr>
              <a:t>moderate </a:t>
            </a:r>
            <a:r>
              <a:rPr lang="de-DE" sz="2400" b="1" dirty="0" err="1" smtClean="0">
                <a:solidFill>
                  <a:srgbClr val="FF0000"/>
                </a:solidFill>
              </a:rPr>
              <a:t>sensitivity</a:t>
            </a:r>
            <a:r>
              <a:rPr lang="de-DE" sz="24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combine</a:t>
            </a:r>
            <a:r>
              <a:rPr lang="de-DE" sz="2400" b="1" dirty="0" smtClean="0">
                <a:solidFill>
                  <a:srgbClr val="FF0000"/>
                </a:solidFill>
              </a:rPr>
              <a:t> all </a:t>
            </a:r>
            <a:r>
              <a:rPr lang="de-DE" sz="2400" b="1" dirty="0" err="1" smtClean="0">
                <a:solidFill>
                  <a:srgbClr val="FF0000"/>
                </a:solidFill>
              </a:rPr>
              <a:t>information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likelihood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3" name="Bild 12" descr="ATLAS-sngltop-AN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266" y="3565525"/>
            <a:ext cx="4139834" cy="2971627"/>
          </a:xfrm>
          <a:prstGeom prst="rect">
            <a:avLst/>
          </a:prstGeom>
        </p:spPr>
      </p:pic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Measurements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pic>
        <p:nvPicPr>
          <p:cNvPr id="5" name="Bild 4" descr="Tevatron-single-to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03289" y="1325736"/>
            <a:ext cx="3272607" cy="36881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65355" y="2282533"/>
            <a:ext cx="386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(7 </a:t>
            </a:r>
            <a:r>
              <a:rPr lang="de-DE" sz="2400" b="1" dirty="0" err="1" smtClean="0">
                <a:solidFill>
                  <a:srgbClr val="0000FF"/>
                </a:solidFill>
                <a:cs typeface="Symbol" charset="2"/>
              </a:rPr>
              <a:t>TeV</a:t>
            </a:r>
            <a:r>
              <a:rPr lang="de-DE" sz="2400" b="1" dirty="0" smtClean="0">
                <a:solidFill>
                  <a:srgbClr val="0000FF"/>
                </a:solidFill>
                <a:cs typeface="Symbol" charset="2"/>
              </a:rPr>
              <a:t>) = 90 (+32, -22) </a:t>
            </a:r>
            <a:r>
              <a:rPr lang="de-DE" sz="2400" b="1" dirty="0" err="1" smtClean="0">
                <a:solidFill>
                  <a:srgbClr val="0000FF"/>
                </a:solidFill>
                <a:cs typeface="Symbol" charset="2"/>
              </a:rPr>
              <a:t>pb</a:t>
            </a:r>
            <a:endParaRPr lang="de-DE" sz="2400" b="1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66097" y="5254091"/>
            <a:ext cx="7424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Observation of </a:t>
            </a:r>
            <a:r>
              <a:rPr lang="de-DE" sz="2400" b="1" dirty="0" err="1" smtClean="0">
                <a:solidFill>
                  <a:srgbClr val="FF0000"/>
                </a:solidFill>
              </a:rPr>
              <a:t>single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top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production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</a:rPr>
              <a:t>Precision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measurements</a:t>
            </a:r>
            <a:r>
              <a:rPr lang="de-DE" sz="2400" b="1" dirty="0" smtClean="0">
                <a:solidFill>
                  <a:srgbClr val="FF0000"/>
                </a:solidFill>
              </a:rPr>
              <a:t> to </a:t>
            </a:r>
            <a:r>
              <a:rPr lang="de-DE" sz="2400" b="1" smtClean="0">
                <a:solidFill>
                  <a:srgbClr val="FF0000"/>
                </a:solidFill>
              </a:rPr>
              <a:t>follow</a:t>
            </a:r>
            <a:endParaRPr lang="de-DE" sz="2400" b="1">
              <a:solidFill>
                <a:srgbClr val="FF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3942" y="301931"/>
            <a:ext cx="6173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Top Quarks @ </a:t>
            </a:r>
            <a:r>
              <a:rPr lang="de-DE" sz="3200" b="1" dirty="0" err="1" smtClean="0"/>
              <a:t>hadron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colliders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301931"/>
            <a:ext cx="2286000" cy="6747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3942" y="2040845"/>
            <a:ext cx="84590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</a:rPr>
              <a:t> Top </a:t>
            </a:r>
            <a:r>
              <a:rPr lang="de-DE" sz="2800" b="1" dirty="0" err="1" smtClean="0">
                <a:solidFill>
                  <a:srgbClr val="0000FF"/>
                </a:solidFill>
              </a:rPr>
              <a:t>quark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heaviest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known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particle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</a:rPr>
              <a:t> LHC will </a:t>
            </a:r>
            <a:r>
              <a:rPr lang="de-DE" sz="2800" b="1" dirty="0" err="1" smtClean="0">
                <a:solidFill>
                  <a:srgbClr val="0000FF"/>
                </a:solidFill>
              </a:rPr>
              <a:t>be</a:t>
            </a:r>
            <a:r>
              <a:rPr lang="de-DE" sz="2800" b="1" dirty="0" smtClean="0">
                <a:solidFill>
                  <a:srgbClr val="0000FF"/>
                </a:solidFill>
              </a:rPr>
              <a:t> a ‚</a:t>
            </a:r>
            <a:r>
              <a:rPr lang="de-DE" sz="2800" b="1" dirty="0" err="1" smtClean="0">
                <a:solidFill>
                  <a:srgbClr val="0000FF"/>
                </a:solidFill>
              </a:rPr>
              <a:t>top</a:t>
            </a:r>
            <a:r>
              <a:rPr lang="de-DE" sz="2800" b="1" dirty="0" smtClean="0">
                <a:solidFill>
                  <a:srgbClr val="0000FF"/>
                </a:solidFill>
              </a:rPr>
              <a:t> – </a:t>
            </a:r>
            <a:r>
              <a:rPr lang="de-DE" sz="2800" b="1" dirty="0" err="1" smtClean="0">
                <a:solidFill>
                  <a:srgbClr val="0000FF"/>
                </a:solidFill>
              </a:rPr>
              <a:t>factory</a:t>
            </a:r>
            <a:r>
              <a:rPr lang="de-DE" sz="2800" b="1" dirty="0" smtClean="0">
                <a:solidFill>
                  <a:srgbClr val="0000FF"/>
                </a:solidFill>
              </a:rPr>
              <a:t>‘</a:t>
            </a: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</a:rPr>
              <a:t> Top </a:t>
            </a:r>
            <a:r>
              <a:rPr lang="de-DE" sz="2800" b="1" dirty="0" err="1" smtClean="0">
                <a:solidFill>
                  <a:srgbClr val="0000FF"/>
                </a:solidFill>
              </a:rPr>
              <a:t>mass</a:t>
            </a:r>
            <a:r>
              <a:rPr lang="de-DE" sz="2800" b="1" dirty="0" smtClean="0">
                <a:solidFill>
                  <a:srgbClr val="0000FF"/>
                </a:solidFill>
              </a:rPr>
              <a:t> to~ 1% </a:t>
            </a:r>
            <a:r>
              <a:rPr lang="de-DE" sz="2800" b="1" dirty="0" err="1" smtClean="0">
                <a:solidFill>
                  <a:srgbClr val="0000FF"/>
                </a:solidFill>
              </a:rPr>
              <a:t>known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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input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to SM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fits</a:t>
            </a:r>
            <a:endParaRPr lang="de-DE" sz="2800" b="1" dirty="0" smtClean="0">
              <a:solidFill>
                <a:srgbClr val="0000FF"/>
              </a:solidFill>
              <a:sym typeface="Wingdings"/>
            </a:endParaRP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(Differential) cross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section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: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search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for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new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resonance</a:t>
            </a:r>
            <a:endParaRPr lang="de-DE" sz="2800" b="1" dirty="0" smtClean="0">
              <a:solidFill>
                <a:srgbClr val="0000FF"/>
              </a:solidFill>
              <a:sym typeface="Wingdings"/>
            </a:endParaRP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Decay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properties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tested</a:t>
            </a:r>
            <a:endParaRPr lang="de-DE" sz="2800" b="1" dirty="0" smtClean="0">
              <a:solidFill>
                <a:srgbClr val="0000FF"/>
              </a:solidFill>
              <a:sym typeface="Wingdings"/>
            </a:endParaRPr>
          </a:p>
          <a:p>
            <a:pPr>
              <a:buFont typeface="Wingdings" charset="2"/>
              <a:buChar char="Ø"/>
            </a:pP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Single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top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a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window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to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weak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top</a:t>
            </a:r>
            <a:r>
              <a:rPr lang="de-DE" sz="2800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sym typeface="Wingdings"/>
              </a:rPr>
              <a:t>couplings</a:t>
            </a:r>
            <a:endParaRPr lang="de-DE" sz="2800" b="1" dirty="0">
              <a:solidFill>
                <a:srgbClr val="0000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 </a:t>
            </a:r>
            <a:r>
              <a:rPr lang="de-DE" sz="3200" b="1" dirty="0" err="1" smtClean="0"/>
              <a:t>mass</a:t>
            </a:r>
            <a:r>
              <a:rPr lang="de-DE" sz="3200" b="1" dirty="0" smtClean="0"/>
              <a:t> at </a:t>
            </a:r>
            <a:r>
              <a:rPr lang="de-DE" sz="3200" b="1" dirty="0" err="1" smtClean="0"/>
              <a:t>hadron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colliders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pic>
        <p:nvPicPr>
          <p:cNvPr id="10" name="Bild 9" descr="ATLAS-wmun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42" y="981278"/>
            <a:ext cx="3760492" cy="2778954"/>
          </a:xfrm>
          <a:prstGeom prst="rect">
            <a:avLst/>
          </a:prstGeom>
        </p:spPr>
      </p:pic>
      <p:grpSp>
        <p:nvGrpSpPr>
          <p:cNvPr id="22" name="Gruppierung 21"/>
          <p:cNvGrpSpPr/>
          <p:nvPr/>
        </p:nvGrpSpPr>
        <p:grpSpPr>
          <a:xfrm>
            <a:off x="4495801" y="1459468"/>
            <a:ext cx="1523999" cy="369332"/>
            <a:chOff x="2463801" y="1828800"/>
            <a:chExt cx="1523999" cy="369332"/>
          </a:xfrm>
        </p:grpSpPr>
        <p:cxnSp>
          <p:nvCxnSpPr>
            <p:cNvPr id="12" name="Gerade Verbindung mit Pfeil 11"/>
            <p:cNvCxnSpPr/>
            <p:nvPr/>
          </p:nvCxnSpPr>
          <p:spPr>
            <a:xfrm rot="10800000" flipV="1">
              <a:off x="2463801" y="1989666"/>
              <a:ext cx="973667" cy="169333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3568701" y="1828800"/>
              <a:ext cx="419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800000"/>
                  </a:solidFill>
                  <a:latin typeface="Symbol" charset="2"/>
                  <a:cs typeface="Symbol" charset="2"/>
                </a:rPr>
                <a:t>m</a:t>
              </a:r>
              <a:endParaRPr lang="de-DE" b="1" dirty="0">
                <a:solidFill>
                  <a:srgbClr val="8000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4093634" y="2335767"/>
            <a:ext cx="4329221" cy="708066"/>
            <a:chOff x="3077634" y="2335767"/>
            <a:chExt cx="4329221" cy="708066"/>
          </a:xfrm>
        </p:grpSpPr>
        <p:cxnSp>
          <p:nvCxnSpPr>
            <p:cNvPr id="14" name="Gerade Verbindung mit Pfeil 13"/>
            <p:cNvCxnSpPr/>
            <p:nvPr/>
          </p:nvCxnSpPr>
          <p:spPr>
            <a:xfrm rot="10800000" flipV="1">
              <a:off x="3077634" y="2705099"/>
              <a:ext cx="491067" cy="194733"/>
            </a:xfrm>
            <a:prstGeom prst="straightConnector1">
              <a:avLst/>
            </a:prstGeom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3549652" y="2335767"/>
              <a:ext cx="3839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err="1" smtClean="0">
                  <a:solidFill>
                    <a:srgbClr val="008000"/>
                  </a:solidFill>
                </a:rPr>
                <a:t>Unbalanced</a:t>
              </a:r>
              <a:r>
                <a:rPr lang="de-DE" b="1" dirty="0" smtClean="0">
                  <a:solidFill>
                    <a:srgbClr val="008000"/>
                  </a:solidFill>
                </a:rPr>
                <a:t> </a:t>
              </a:r>
              <a:r>
                <a:rPr lang="de-DE" b="1" dirty="0" err="1" smtClean="0">
                  <a:solidFill>
                    <a:srgbClr val="008000"/>
                  </a:solidFill>
                </a:rPr>
                <a:t>transverse</a:t>
              </a:r>
              <a:r>
                <a:rPr lang="de-DE" b="1" dirty="0" smtClean="0">
                  <a:solidFill>
                    <a:srgbClr val="008000"/>
                  </a:solidFill>
                </a:rPr>
                <a:t> </a:t>
              </a:r>
              <a:r>
                <a:rPr lang="de-DE" b="1" dirty="0" err="1" smtClean="0">
                  <a:solidFill>
                    <a:srgbClr val="008000"/>
                  </a:solidFill>
                </a:rPr>
                <a:t>momentum</a:t>
              </a:r>
              <a:r>
                <a:rPr lang="de-DE" b="1" dirty="0" smtClean="0">
                  <a:solidFill>
                    <a:srgbClr val="008000"/>
                  </a:solidFill>
                </a:rPr>
                <a:t> </a:t>
              </a:r>
              <a:endParaRPr lang="de-DE" b="1" dirty="0">
                <a:solidFill>
                  <a:srgbClr val="008000"/>
                </a:solidFill>
              </a:endParaRPr>
            </a:p>
          </p:txBody>
        </p:sp>
        <p:pic>
          <p:nvPicPr>
            <p:cNvPr id="18" name="Bild 17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568701" y="2755833"/>
              <a:ext cx="3838154" cy="288000"/>
            </a:xfrm>
            <a:prstGeom prst="rect">
              <a:avLst/>
            </a:prstGeom>
          </p:spPr>
        </p:pic>
      </p:grpSp>
      <p:sp>
        <p:nvSpPr>
          <p:cNvPr id="17" name="Textfeld 16"/>
          <p:cNvSpPr txBox="1"/>
          <p:nvPr/>
        </p:nvSpPr>
        <p:spPr>
          <a:xfrm>
            <a:off x="463282" y="4140200"/>
            <a:ext cx="82047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Observed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missing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transverse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momentum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not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only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due</a:t>
            </a:r>
            <a:r>
              <a:rPr lang="de-DE" sz="2400" b="1" dirty="0" smtClean="0">
                <a:solidFill>
                  <a:srgbClr val="FF0000"/>
                </a:solidFill>
              </a:rPr>
              <a:t> to </a:t>
            </a:r>
            <a:r>
              <a:rPr lang="de-DE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n:</a:t>
            </a:r>
            <a:endParaRPr lang="de-DE" sz="2400" b="1" dirty="0" smtClean="0">
              <a:solidFill>
                <a:srgbClr val="FF0000"/>
              </a:solidFill>
              <a:cs typeface="Symbol" charset="2"/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cs typeface="Symbol" charset="2"/>
              </a:rPr>
              <a:t>mismeasurements</a:t>
            </a:r>
            <a:endParaRPr lang="de-DE" sz="2400" b="1" dirty="0" smtClean="0">
              <a:solidFill>
                <a:srgbClr val="FF0000"/>
              </a:solidFill>
              <a:cs typeface="Symbol" charset="2"/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FF0000"/>
                </a:solidFill>
              </a:rPr>
              <a:t> additional </a:t>
            </a:r>
            <a:r>
              <a:rPr lang="de-DE" sz="2400" b="1" dirty="0" err="1" smtClean="0">
                <a:solidFill>
                  <a:srgbClr val="FF0000"/>
                </a:solidFill>
              </a:rPr>
              <a:t>jets/underlying</a:t>
            </a:r>
            <a:r>
              <a:rPr lang="de-DE" sz="2400" b="1" dirty="0" smtClean="0">
                <a:solidFill>
                  <a:srgbClr val="FF0000"/>
                </a:solidFill>
              </a:rPr>
              <a:t> ev.</a:t>
            </a:r>
          </a:p>
          <a:p>
            <a:pPr>
              <a:buFontTx/>
              <a:buChar char="-"/>
            </a:pP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Very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similar</a:t>
            </a:r>
            <a:r>
              <a:rPr lang="de-DE" sz="2400" b="1" dirty="0" smtClean="0">
                <a:solidFill>
                  <a:srgbClr val="0000FF"/>
                </a:solidFill>
              </a:rPr>
              <a:t> in well </a:t>
            </a:r>
            <a:r>
              <a:rPr lang="de-DE" sz="2400" b="1" dirty="0" err="1" smtClean="0">
                <a:solidFill>
                  <a:srgbClr val="0000FF"/>
                </a:solidFill>
              </a:rPr>
              <a:t>known</a:t>
            </a:r>
            <a:r>
              <a:rPr lang="de-DE" sz="2400" b="1" dirty="0" smtClean="0">
                <a:solidFill>
                  <a:srgbClr val="0000FF"/>
                </a:solidFill>
              </a:rPr>
              <a:t> Z</a:t>
            </a:r>
            <a:r>
              <a:rPr lang="de-DE" sz="2400" b="1" baseline="30000" dirty="0" smtClean="0">
                <a:solidFill>
                  <a:srgbClr val="0000FF"/>
                </a:solidFill>
              </a:rPr>
              <a:t>0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events</a:t>
            </a:r>
            <a:r>
              <a:rPr lang="de-DE" sz="2400" b="1" dirty="0" smtClean="0">
                <a:solidFill>
                  <a:srgbClr val="0000FF"/>
                </a:solidFill>
              </a:rPr>
              <a:t>      </a:t>
            </a:r>
            <a:r>
              <a:rPr lang="de-DE" sz="2400" b="1" dirty="0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de-DE" sz="2400" b="1" dirty="0" smtClean="0">
                <a:solidFill>
                  <a:srgbClr val="0000FF"/>
                </a:solidFill>
              </a:rPr>
              <a:t>  X - check</a:t>
            </a:r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Reality</a:t>
            </a:r>
            <a:r>
              <a:rPr lang="de-DE" sz="3200" b="1" dirty="0" smtClean="0"/>
              <a:t>: Jacobian </a:t>
            </a:r>
            <a:r>
              <a:rPr lang="de-DE" sz="3200" b="1" dirty="0" err="1" smtClean="0"/>
              <a:t>peak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smeared</a:t>
            </a:r>
            <a:r>
              <a:rPr lang="de-DE" sz="3200" b="1" dirty="0" smtClean="0"/>
              <a:t> out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283316" y="2171700"/>
            <a:ext cx="3860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Fast drop </a:t>
            </a:r>
            <a:r>
              <a:rPr lang="de-DE" sz="2400" b="1" dirty="0" err="1" smtClean="0">
                <a:solidFill>
                  <a:srgbClr val="008000"/>
                </a:solidFill>
              </a:rPr>
              <a:t>around</a:t>
            </a:r>
            <a:r>
              <a:rPr lang="de-DE" sz="2400" b="1" dirty="0" smtClean="0">
                <a:solidFill>
                  <a:srgbClr val="008000"/>
                </a:solidFill>
              </a:rPr>
              <a:t> M</a:t>
            </a:r>
            <a:r>
              <a:rPr lang="de-DE" sz="2400" b="1" baseline="-25000" dirty="0" smtClean="0">
                <a:solidFill>
                  <a:srgbClr val="008000"/>
                </a:solidFill>
              </a:rPr>
              <a:t>W</a:t>
            </a:r>
            <a:r>
              <a:rPr lang="de-DE" sz="2400" b="1" dirty="0" smtClean="0">
                <a:solidFill>
                  <a:srgbClr val="008000"/>
                </a:solidFill>
              </a:rPr>
              <a:t>/2 </a:t>
            </a:r>
            <a:r>
              <a:rPr lang="de-DE" sz="2400" b="1" dirty="0" err="1" smtClean="0">
                <a:solidFill>
                  <a:srgbClr val="008000"/>
                </a:solidFill>
              </a:rPr>
              <a:t>but</a:t>
            </a:r>
            <a:endParaRPr lang="de-DE" sz="2400" b="1" dirty="0" smtClean="0">
              <a:solidFill>
                <a:srgbClr val="008000"/>
              </a:solidFill>
            </a:endParaRPr>
          </a:p>
          <a:p>
            <a:r>
              <a:rPr lang="de-DE" sz="2400" b="1" dirty="0" err="1" smtClean="0">
                <a:solidFill>
                  <a:srgbClr val="008000"/>
                </a:solidFill>
              </a:rPr>
              <a:t>smeared</a:t>
            </a:r>
            <a:r>
              <a:rPr lang="de-DE" sz="2400" b="1" dirty="0" smtClean="0">
                <a:solidFill>
                  <a:srgbClr val="008000"/>
                </a:solidFill>
              </a:rPr>
              <a:t> out </a:t>
            </a: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8000"/>
                </a:solidFill>
              </a:rPr>
              <a:t> W – </a:t>
            </a:r>
            <a:r>
              <a:rPr lang="de-DE" sz="2400" b="1" dirty="0" err="1" smtClean="0">
                <a:solidFill>
                  <a:srgbClr val="008000"/>
                </a:solidFill>
              </a:rPr>
              <a:t>boson</a:t>
            </a:r>
            <a:r>
              <a:rPr lang="de-DE" sz="2400" b="1" dirty="0" smtClean="0">
                <a:solidFill>
                  <a:srgbClr val="008000"/>
                </a:solidFill>
              </a:rPr>
              <a:t>: </a:t>
            </a:r>
            <a:r>
              <a:rPr lang="de-DE" sz="24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~ 2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GeV</a:t>
            </a:r>
            <a:endParaRPr lang="de-DE" sz="2400" b="1" dirty="0" smtClean="0">
              <a:solidFill>
                <a:srgbClr val="008000"/>
              </a:solidFill>
              <a:cs typeface="Symbol" charset="2"/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QCD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effects</a:t>
            </a:r>
            <a:endParaRPr lang="de-DE" sz="2400" b="1" dirty="0" smtClean="0">
              <a:solidFill>
                <a:srgbClr val="008000"/>
              </a:solidFill>
              <a:cs typeface="Symbol" charset="2"/>
            </a:endParaRPr>
          </a:p>
          <a:p>
            <a:pPr>
              <a:buFontTx/>
              <a:buChar char="-"/>
            </a:pP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detector</a:t>
            </a:r>
            <a:r>
              <a:rPr lang="de-DE" sz="2400" b="1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  <a:cs typeface="Symbol" charset="2"/>
              </a:rPr>
              <a:t>distortions</a:t>
            </a:r>
            <a:endParaRPr lang="de-DE" sz="2400" b="1" dirty="0" smtClean="0">
              <a:solidFill>
                <a:srgbClr val="008000"/>
              </a:solidFill>
              <a:cs typeface="Symbol" charset="2"/>
            </a:endParaRP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1" name="Bild 10" descr="D0-p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5004955" cy="4294511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 rot="5400000">
            <a:off x="2135654" y="3257738"/>
            <a:ext cx="1202392" cy="127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952230" y="5437511"/>
            <a:ext cx="3581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8000"/>
                </a:solidFill>
              </a:rPr>
              <a:t>M</a:t>
            </a:r>
            <a:r>
              <a:rPr lang="de-DE" sz="2400" b="1" baseline="-25000" dirty="0" smtClean="0">
                <a:solidFill>
                  <a:srgbClr val="008000"/>
                </a:solidFill>
              </a:rPr>
              <a:t>W</a:t>
            </a:r>
            <a:r>
              <a:rPr lang="de-DE" sz="2400" b="1" dirty="0" smtClean="0">
                <a:solidFill>
                  <a:srgbClr val="008000"/>
                </a:solidFill>
              </a:rPr>
              <a:t> = 80.342±0.014 </a:t>
            </a:r>
            <a:r>
              <a:rPr lang="de-DE" sz="2400" b="1" dirty="0" err="1" smtClean="0">
                <a:solidFill>
                  <a:srgbClr val="008000"/>
                </a:solidFill>
              </a:rPr>
              <a:t>GeV</a:t>
            </a:r>
            <a:endParaRPr lang="de-DE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2060" y="292388"/>
            <a:ext cx="63759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Source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uncertainty</a:t>
            </a:r>
            <a:r>
              <a:rPr lang="de-DE" sz="3200" b="1" dirty="0" smtClean="0"/>
              <a:t>: </a:t>
            </a:r>
            <a:r>
              <a:rPr lang="de-DE" sz="3200" b="1" dirty="0" err="1" smtClean="0"/>
              <a:t>energy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scale</a:t>
            </a:r>
            <a:endParaRPr lang="de-DE" sz="3200" b="1" dirty="0"/>
          </a:p>
        </p:txBody>
      </p:sp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92388"/>
            <a:ext cx="2286000" cy="674723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2590800" y="1445510"/>
            <a:ext cx="58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8000"/>
                </a:solidFill>
              </a:rPr>
              <a:t>How</a:t>
            </a:r>
            <a:r>
              <a:rPr lang="de-DE" sz="2400" b="1" dirty="0" smtClean="0">
                <a:solidFill>
                  <a:srgbClr val="008000"/>
                </a:solidFill>
              </a:rPr>
              <a:t> well </a:t>
            </a:r>
            <a:r>
              <a:rPr lang="de-DE" sz="2400" b="1" dirty="0" err="1" smtClean="0">
                <a:solidFill>
                  <a:srgbClr val="008000"/>
                </a:solidFill>
              </a:rPr>
              <a:t>does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one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know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the</a:t>
            </a:r>
            <a:r>
              <a:rPr lang="de-DE" sz="2400" b="1" dirty="0" smtClean="0">
                <a:solidFill>
                  <a:srgbClr val="008000"/>
                </a:solidFill>
              </a:rPr>
              <a:t> ‚</a:t>
            </a:r>
            <a:r>
              <a:rPr lang="de-DE" sz="2400" b="1" dirty="0" err="1" smtClean="0">
                <a:solidFill>
                  <a:srgbClr val="008000"/>
                </a:solidFill>
              </a:rPr>
              <a:t>true</a:t>
            </a:r>
            <a:r>
              <a:rPr lang="de-DE" sz="2400" b="1" dirty="0" smtClean="0">
                <a:solidFill>
                  <a:srgbClr val="008000"/>
                </a:solidFill>
              </a:rPr>
              <a:t>‘ </a:t>
            </a:r>
            <a:r>
              <a:rPr lang="de-DE" sz="2400" b="1" dirty="0" err="1" smtClean="0">
                <a:solidFill>
                  <a:srgbClr val="008000"/>
                </a:solidFill>
              </a:rPr>
              <a:t>energy</a:t>
            </a:r>
            <a:r>
              <a:rPr lang="de-DE" sz="2400" b="1" dirty="0" smtClean="0">
                <a:solidFill>
                  <a:srgbClr val="008000"/>
                </a:solidFill>
              </a:rPr>
              <a:t> ?</a:t>
            </a:r>
            <a:endParaRPr lang="de-DE" sz="2400" b="1" dirty="0">
              <a:solidFill>
                <a:srgbClr val="008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03200" y="4991100"/>
            <a:ext cx="496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0090"/>
                </a:solidFill>
              </a:rPr>
              <a:t>Electron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energy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r>
              <a:rPr lang="de-DE" sz="2400" b="1" dirty="0" err="1" smtClean="0">
                <a:solidFill>
                  <a:srgbClr val="000090"/>
                </a:solidFill>
              </a:rPr>
              <a:t>calibration</a:t>
            </a:r>
            <a:r>
              <a:rPr lang="de-DE" sz="2400" b="1" dirty="0" smtClean="0">
                <a:solidFill>
                  <a:srgbClr val="000090"/>
                </a:solidFill>
              </a:rPr>
              <a:t> via Z</a:t>
            </a:r>
            <a:r>
              <a:rPr lang="de-DE" sz="2400" b="1" baseline="30000" dirty="0" smtClean="0">
                <a:solidFill>
                  <a:srgbClr val="000090"/>
                </a:solidFill>
              </a:rPr>
              <a:t>0</a:t>
            </a:r>
          </a:p>
          <a:p>
            <a:r>
              <a:rPr lang="de-DE" sz="2400" b="1" dirty="0" smtClean="0">
                <a:solidFill>
                  <a:srgbClr val="000090"/>
                </a:solidFill>
              </a:rPr>
              <a:t>Peak at M</a:t>
            </a:r>
            <a:r>
              <a:rPr lang="de-DE" sz="2400" b="1" baseline="-25000" dirty="0" smtClean="0">
                <a:solidFill>
                  <a:srgbClr val="000090"/>
                </a:solidFill>
              </a:rPr>
              <a:t>Z</a:t>
            </a:r>
            <a:r>
              <a:rPr lang="de-DE" sz="2400" b="1" dirty="0" smtClean="0">
                <a:solidFill>
                  <a:srgbClr val="000090"/>
                </a:solidFill>
              </a:rPr>
              <a:t> </a:t>
            </a:r>
            <a:endParaRPr lang="de-DE" sz="2400" b="1" dirty="0">
              <a:solidFill>
                <a:srgbClr val="000090"/>
              </a:solidFill>
            </a:endParaRPr>
          </a:p>
        </p:txBody>
      </p:sp>
      <p:grpSp>
        <p:nvGrpSpPr>
          <p:cNvPr id="23" name="Gruppierung 22"/>
          <p:cNvGrpSpPr/>
          <p:nvPr/>
        </p:nvGrpSpPr>
        <p:grpSpPr>
          <a:xfrm>
            <a:off x="203200" y="1801812"/>
            <a:ext cx="3594100" cy="3189288"/>
            <a:chOff x="203200" y="1801812"/>
            <a:chExt cx="3594100" cy="3189288"/>
          </a:xfrm>
        </p:grpSpPr>
        <p:cxnSp>
          <p:nvCxnSpPr>
            <p:cNvPr id="13" name="Gerade Verbindung mit Pfeil 12"/>
            <p:cNvCxnSpPr/>
            <p:nvPr/>
          </p:nvCxnSpPr>
          <p:spPr>
            <a:xfrm>
              <a:off x="1651000" y="1801812"/>
              <a:ext cx="939800" cy="1588"/>
            </a:xfrm>
            <a:prstGeom prst="straightConnector1">
              <a:avLst/>
            </a:prstGeom>
            <a:ln w="57150" cap="flat" cmpd="sng" algn="ctr">
              <a:solidFill>
                <a:srgbClr val="00800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Bild 20" descr="D0-pT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0" y="1907175"/>
              <a:ext cx="3594100" cy="3083925"/>
            </a:xfrm>
            <a:prstGeom prst="rect">
              <a:avLst/>
            </a:prstGeom>
          </p:spPr>
        </p:pic>
        <p:cxnSp>
          <p:nvCxnSpPr>
            <p:cNvPr id="12" name="Gerade Verbindung mit Pfeil 11"/>
            <p:cNvCxnSpPr/>
            <p:nvPr/>
          </p:nvCxnSpPr>
          <p:spPr>
            <a:xfrm rot="5400000">
              <a:off x="1564154" y="3367742"/>
              <a:ext cx="1202392" cy="1270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ung 23"/>
          <p:cNvGrpSpPr/>
          <p:nvPr/>
        </p:nvGrpSpPr>
        <p:grpSpPr>
          <a:xfrm>
            <a:off x="4508500" y="2992904"/>
            <a:ext cx="3596636" cy="3086100"/>
            <a:chOff x="4508500" y="2992904"/>
            <a:chExt cx="3596636" cy="3086100"/>
          </a:xfrm>
        </p:grpSpPr>
        <p:pic>
          <p:nvPicPr>
            <p:cNvPr id="19" name="Bild 18" descr="D0-Z0-calib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8500" y="2992904"/>
              <a:ext cx="3596636" cy="3086100"/>
            </a:xfrm>
            <a:prstGeom prst="rect">
              <a:avLst/>
            </a:prstGeom>
          </p:spPr>
        </p:pic>
        <p:cxnSp>
          <p:nvCxnSpPr>
            <p:cNvPr id="22" name="Gerade Verbindung mit Pfeil 21"/>
            <p:cNvCxnSpPr/>
            <p:nvPr/>
          </p:nvCxnSpPr>
          <p:spPr>
            <a:xfrm rot="5400000">
              <a:off x="6072654" y="4383554"/>
              <a:ext cx="1202392" cy="1270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oew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47414"/>
            <a:ext cx="2286000" cy="674723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Peter Mättig, Graduiertenkolleg Berlin/Dresden 2012</a:t>
            </a:r>
            <a:endParaRPr lang="de-DE"/>
          </a:p>
        </p:txBody>
      </p:sp>
      <p:pic>
        <p:nvPicPr>
          <p:cNvPr id="19" name="Bild 18" descr="D0-Z0-calib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565400"/>
            <a:ext cx="3596636" cy="30861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01600" y="584776"/>
            <a:ext cx="7073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/>
              <a:t>Source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uncertainty</a:t>
            </a:r>
            <a:r>
              <a:rPr lang="de-DE" sz="3200" b="1" dirty="0" smtClean="0"/>
              <a:t>: </a:t>
            </a:r>
            <a:r>
              <a:rPr lang="de-DE" sz="3200" b="1" dirty="0" err="1" smtClean="0"/>
              <a:t>energy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resolution</a:t>
            </a:r>
            <a:endParaRPr lang="de-DE" sz="3200" b="1" dirty="0"/>
          </a:p>
        </p:txBody>
      </p:sp>
      <p:pic>
        <p:nvPicPr>
          <p:cNvPr id="24" name="Bild 23" descr="D0-p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528170"/>
            <a:ext cx="3399362" cy="2916829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V="1">
            <a:off x="6654800" y="3810000"/>
            <a:ext cx="673100" cy="1270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612900" y="5588000"/>
            <a:ext cx="52451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2690</Words>
  <Application>Microsoft Macintosh PowerPoint</Application>
  <PresentationFormat>Bildschirmpräsentation (4:3)</PresentationFormat>
  <Paragraphs>467</Paragraphs>
  <Slides>59</Slides>
  <Notes>3</Notes>
  <HiddenSlides>0</HiddenSlides>
  <MMClips>0</MMClips>
  <ScaleCrop>false</ScaleCrop>
  <HeadingPairs>
    <vt:vector size="6" baseType="variant">
      <vt:variant>
        <vt:lpstr>Entwurfsvorlage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1" baseType="lpstr">
      <vt:lpstr>Office-Design</vt:lpstr>
      <vt:lpstr>Photo Editor-Foto</vt:lpstr>
      <vt:lpstr>Standard Model @ Hadron Colliders III. Electroweak (cont.)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Standard Model @ Hadron Colliders IV. Top Quark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Folie 59</vt:lpstr>
    </vt:vector>
  </TitlesOfParts>
  <Company>Universitaet Wuppertal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Model @ Hadron Colliders II. Electroweak (gauge bosons)</dc:title>
  <dc:creator>Peter Maettig</dc:creator>
  <cp:lastModifiedBy>Peter Maettig</cp:lastModifiedBy>
  <cp:revision>32</cp:revision>
  <cp:lastPrinted>2011-07-26T20:46:34Z</cp:lastPrinted>
  <dcterms:created xsi:type="dcterms:W3CDTF">2012-03-13T08:47:00Z</dcterms:created>
  <dcterms:modified xsi:type="dcterms:W3CDTF">2012-03-13T10:16:14Z</dcterms:modified>
</cp:coreProperties>
</file>