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83" r:id="rId3"/>
    <p:sldId id="263" r:id="rId4"/>
    <p:sldId id="261" r:id="rId5"/>
    <p:sldId id="257" r:id="rId6"/>
    <p:sldId id="281" r:id="rId7"/>
    <p:sldId id="282" r:id="rId8"/>
    <p:sldId id="286" r:id="rId9"/>
    <p:sldId id="270" r:id="rId10"/>
    <p:sldId id="269" r:id="rId11"/>
    <p:sldId id="271" r:id="rId12"/>
    <p:sldId id="267" r:id="rId13"/>
    <p:sldId id="272" r:id="rId14"/>
    <p:sldId id="273" r:id="rId15"/>
    <p:sldId id="274" r:id="rId16"/>
    <p:sldId id="275" r:id="rId17"/>
    <p:sldId id="280" r:id="rId18"/>
    <p:sldId id="276" r:id="rId19"/>
    <p:sldId id="277" r:id="rId20"/>
    <p:sldId id="258" r:id="rId21"/>
    <p:sldId id="266" r:id="rId22"/>
    <p:sldId id="279" r:id="rId23"/>
    <p:sldId id="260" r:id="rId24"/>
    <p:sldId id="265" r:id="rId25"/>
    <p:sldId id="264" r:id="rId26"/>
    <p:sldId id="268" r:id="rId27"/>
    <p:sldId id="278" r:id="rId28"/>
    <p:sldId id="284" r:id="rId29"/>
    <p:sldId id="285" r:id="rId30"/>
    <p:sldId id="287" r:id="rId3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charset="2"/>
      <a:buChar char="n"/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charset="2"/>
      <a:buChar char="n"/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charset="2"/>
      <a:buChar char="n"/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charset="2"/>
      <a:buChar char="n"/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charset="2"/>
      <a:buChar char="n"/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1455"/>
    <a:srgbClr val="100F2E"/>
    <a:srgbClr val="E0E0E0"/>
    <a:srgbClr val="FD930A"/>
    <a:srgbClr val="261748"/>
    <a:srgbClr val="251555"/>
    <a:srgbClr val="626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59" autoAdjust="0"/>
    <p:restoredTop sz="92027" autoAdjust="0"/>
  </p:normalViewPr>
  <p:slideViewPr>
    <p:cSldViewPr snapToGrid="0">
      <p:cViewPr varScale="1">
        <p:scale>
          <a:sx n="73" d="100"/>
          <a:sy n="73" d="100"/>
        </p:scale>
        <p:origin x="-822" y="-90"/>
      </p:cViewPr>
      <p:guideLst>
        <p:guide orient="horz" pos="3956"/>
        <p:guide orient="horz" pos="881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309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74"/>
    </p:cViewPr>
  </p:sorterViewPr>
  <p:notesViewPr>
    <p:cSldViewPr snapToGrid="0">
      <p:cViewPr>
        <p:scale>
          <a:sx n="100" d="100"/>
          <a:sy n="100" d="100"/>
        </p:scale>
        <p:origin x="-1494" y="888"/>
      </p:cViewPr>
      <p:guideLst>
        <p:guide orient="horz" pos="2880"/>
        <p:guide pos="2154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7283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>
                <a:ea typeface="ＭＳ Ｐゴシック" pitchFamily="1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>
                <a:ea typeface="ＭＳ Ｐゴシック" pitchFamily="1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>
                <a:ea typeface="ＭＳ Ｐゴシック" pitchFamily="1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 smtClean="0"/>
            </a:lvl1pPr>
          </a:lstStyle>
          <a:p>
            <a:pPr>
              <a:defRPr/>
            </a:pPr>
            <a:fld id="{5D9249F9-4FE2-476B-9E52-26101C9CEEA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24431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8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D719587-26C8-4EEE-9375-1AF5E195B202}" type="slidenum">
              <a:rPr lang="de-DE" sz="1200"/>
              <a:pPr/>
              <a:t>1</a:t>
            </a:fld>
            <a:endParaRPr lang="de-DE" sz="1200"/>
          </a:p>
        </p:txBody>
      </p:sp>
      <p:sp>
        <p:nvSpPr>
          <p:cNvPr id="1126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</a:pPr>
            <a:r>
              <a:rPr lang="en-GB" sz="1100" b="1" smtClean="0">
                <a:ea typeface="ＭＳ Ｐゴシック" charset="-128"/>
              </a:rPr>
              <a:t>How to edit the title slide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</a:pPr>
            <a:endParaRPr lang="en-GB" sz="1100" smtClean="0">
              <a:ea typeface="ＭＳ Ｐゴシック" charset="-128"/>
            </a:endParaRP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smtClean="0">
                <a:ea typeface="ＭＳ Ｐゴシック" charset="-128"/>
              </a:rPr>
              <a:t>  Upper area: </a:t>
            </a:r>
            <a:r>
              <a:rPr lang="en-GB" sz="1100" b="1" smtClean="0">
                <a:ea typeface="ＭＳ Ｐゴシック" charset="-128"/>
              </a:rPr>
              <a:t>Title</a:t>
            </a:r>
            <a:r>
              <a:rPr lang="en-GB" sz="1100" smtClean="0">
                <a:ea typeface="ＭＳ Ｐゴシック" charset="-128"/>
              </a:rPr>
              <a:t> of your talk, max. 2 rows of the defined size (55 pt)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smtClean="0">
                <a:ea typeface="ＭＳ Ｐゴシック" charset="-128"/>
              </a:rPr>
              <a:t>  Lower area </a:t>
            </a:r>
            <a:r>
              <a:rPr lang="en-GB" sz="1100" b="1" smtClean="0">
                <a:ea typeface="ＭＳ Ｐゴシック" charset="-128"/>
              </a:rPr>
              <a:t>(subtitle):</a:t>
            </a:r>
            <a:r>
              <a:rPr lang="en-GB" sz="1100" smtClean="0">
                <a:ea typeface="ＭＳ Ｐゴシック" charset="-128"/>
              </a:rPr>
              <a:t> Conference/meeting/workshop, location, date, </a:t>
            </a:r>
            <a:br>
              <a:rPr lang="en-GB" sz="1100" smtClean="0">
                <a:ea typeface="ＭＳ Ｐゴシック" charset="-128"/>
              </a:rPr>
            </a:br>
            <a:r>
              <a:rPr lang="en-GB" sz="1100" smtClean="0">
                <a:ea typeface="ＭＳ Ｐゴシック" charset="-128"/>
              </a:rPr>
              <a:t>  your name and affiliation, </a:t>
            </a:r>
            <a:br>
              <a:rPr lang="en-GB" sz="1100" smtClean="0">
                <a:ea typeface="ＭＳ Ｐゴシック" charset="-128"/>
              </a:rPr>
            </a:br>
            <a:r>
              <a:rPr lang="en-GB" sz="1100" smtClean="0">
                <a:ea typeface="ＭＳ Ｐゴシック" charset="-128"/>
              </a:rPr>
              <a:t>  max. 4 rows of the defined size (32 pt)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smtClean="0">
                <a:ea typeface="ＭＳ Ｐゴシック" charset="-128"/>
              </a:rPr>
              <a:t> Change the </a:t>
            </a:r>
            <a:r>
              <a:rPr lang="en-GB" sz="1100" b="1" smtClean="0">
                <a:ea typeface="ＭＳ Ｐゴシック" charset="-128"/>
              </a:rPr>
              <a:t>partner logos</a:t>
            </a:r>
            <a:r>
              <a:rPr lang="en-GB" sz="1100" smtClean="0">
                <a:ea typeface="ＭＳ Ｐゴシック" charset="-128"/>
              </a:rPr>
              <a:t> or add others in the last row.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Font typeface="Wingdings" pitchFamily="2" charset="2"/>
              <a:buChar char="n"/>
              <a:defRPr/>
            </a:pPr>
            <a:endParaRPr lang="en-US">
              <a:ea typeface="ＭＳ Ｐゴシック" pitchFamily="18" charset="-128"/>
            </a:endParaRPr>
          </a:p>
        </p:txBody>
      </p:sp>
      <p:sp>
        <p:nvSpPr>
          <p:cNvPr id="5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Wingdings" pitchFamily="2" charset="2"/>
              <a:buChar char="n"/>
              <a:defRPr/>
            </a:pPr>
            <a:endParaRPr lang="en-US">
              <a:ea typeface="ＭＳ Ｐゴシック" pitchFamily="18" charset="-128"/>
            </a:endParaRPr>
          </a:p>
        </p:txBody>
      </p:sp>
      <p:pic>
        <p:nvPicPr>
          <p:cNvPr id="6" name="Picture 83" descr="logo-XFEL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Font typeface="Wingdings" pitchFamily="2" charset="2"/>
              <a:buChar char="n"/>
              <a:defRPr/>
            </a:pPr>
            <a:endParaRPr lang="en-US">
              <a:ea typeface="ＭＳ Ｐゴシック" pitchFamily="18" charset="-128"/>
            </a:endParaRPr>
          </a:p>
        </p:txBody>
      </p:sp>
      <p:pic>
        <p:nvPicPr>
          <p:cNvPr id="8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ln w="28575"/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r>
              <a:rPr lang="en-GB"/>
              <a:t>Subtitle format (max. 4 lines)</a:t>
            </a:r>
          </a:p>
          <a:p>
            <a:r>
              <a:rPr lang="en-GB"/>
              <a:t>(conference, location, name of the speaker, date)</a:t>
            </a:r>
          </a:p>
          <a:p>
            <a:r>
              <a:rPr lang="en-GB"/>
              <a:t>You are in the slide master view: Don’t edit here!</a:t>
            </a: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r>
              <a:rPr lang="en-GB"/>
              <a:t>Title format (max. 2 lines), don’t edit here</a:t>
            </a:r>
          </a:p>
        </p:txBody>
      </p:sp>
    </p:spTree>
    <p:extLst>
      <p:ext uri="{BB962C8B-B14F-4D97-AF65-F5344CB8AC3E}">
        <p14:creationId xmlns:p14="http://schemas.microsoft.com/office/powerpoint/2010/main" val="99187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0C1E5-BA91-4E92-AF22-F84A8F985E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230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D2A2B-0F61-4F71-899B-1007143260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7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17373-7C45-4563-BAB1-D7F59A214E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5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EA8CA-A295-4F14-AF18-6D459BD33F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54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94EE0-54D9-4078-8F7C-37BE9429E5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691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C327F-B07E-476E-9609-C0054CF6FE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120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F6AD2-4984-4578-9C9D-9060AB4CC0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99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A722D-3E0C-4D84-98FC-0E720C5F1D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965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A3CDD-1459-43FF-9B57-F4EC8B13F3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845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CB353-FED9-4C4F-A7F1-BFB7CCE69D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495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6F0860D-1C4C-436F-A9DF-8C6E81561F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44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Font typeface="Wingdings" pitchFamily="2" charset="2"/>
              <a:buChar char="n"/>
              <a:defRPr/>
            </a:pPr>
            <a:endParaRPr lang="en-US">
              <a:ea typeface="ＭＳ Ｐゴシック" pitchFamily="18" charset="-128"/>
            </a:endParaRPr>
          </a:p>
        </p:txBody>
      </p:sp>
      <p:sp>
        <p:nvSpPr>
          <p:cNvPr id="1146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  <a:defRPr/>
            </a:pPr>
            <a:endParaRPr lang="en-GB" sz="2400">
              <a:ea typeface="ＭＳ Ｐゴシック" pitchFamily="18" charset="-128"/>
            </a:endParaRPr>
          </a:p>
        </p:txBody>
      </p:sp>
      <p:pic>
        <p:nvPicPr>
          <p:cNvPr id="1031" name="Picture 127" descr="logo-XFEL_rgb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033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59" name="Text Box 135"/>
          <p:cNvSpPr txBox="1">
            <a:spLocks noChangeArrowheads="1"/>
          </p:cNvSpPr>
          <p:nvPr userDrawn="1"/>
        </p:nvSpPr>
        <p:spPr bwMode="auto">
          <a:xfrm>
            <a:off x="88075" y="6537325"/>
            <a:ext cx="800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GB" sz="1000" dirty="0" smtClean="0">
                <a:solidFill>
                  <a:srgbClr val="000000"/>
                </a:solidFill>
                <a:latin typeface="Helvetica" charset="0"/>
              </a:rPr>
              <a:t>WP-19, Sven Lederer</a:t>
            </a:r>
            <a:r>
              <a:rPr lang="en-GB" sz="1000" dirty="0">
                <a:solidFill>
                  <a:srgbClr val="000000"/>
                </a:solidFill>
                <a:latin typeface="Helvetica" charset="0"/>
              </a:rPr>
              <a:t>		 </a:t>
            </a:r>
            <a:r>
              <a:rPr lang="en-GB" sz="1000" dirty="0" smtClean="0">
                <a:solidFill>
                  <a:srgbClr val="000000"/>
                </a:solidFill>
                <a:latin typeface="Helvetica" charset="0"/>
              </a:rPr>
              <a:t>European XFEL Accelerator</a:t>
            </a:r>
            <a:r>
              <a:rPr lang="en-GB" sz="1000" baseline="0" dirty="0" smtClean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GB" sz="1000" dirty="0" smtClean="0">
                <a:solidFill>
                  <a:srgbClr val="000000"/>
                </a:solidFill>
                <a:latin typeface="Helvetica" charset="0"/>
              </a:rPr>
              <a:t>Consortium Meeting</a:t>
            </a:r>
            <a:r>
              <a:rPr lang="en-GB" sz="1000" baseline="0" dirty="0" smtClean="0">
                <a:solidFill>
                  <a:srgbClr val="000000"/>
                </a:solidFill>
                <a:latin typeface="Helvetica" charset="0"/>
              </a:rPr>
              <a:t>  16</a:t>
            </a:r>
            <a:r>
              <a:rPr lang="en-GB" sz="1000" baseline="30000" dirty="0" smtClean="0">
                <a:solidFill>
                  <a:srgbClr val="000000"/>
                </a:solidFill>
                <a:latin typeface="Helvetica" charset="0"/>
              </a:rPr>
              <a:t>th</a:t>
            </a:r>
            <a:r>
              <a:rPr lang="en-GB" sz="1000" baseline="0" dirty="0" smtClean="0">
                <a:solidFill>
                  <a:srgbClr val="000000"/>
                </a:solidFill>
                <a:latin typeface="Helvetica" charset="0"/>
              </a:rPr>
              <a:t>-19</a:t>
            </a:r>
            <a:r>
              <a:rPr lang="en-GB" sz="1000" baseline="30000" dirty="0" smtClean="0">
                <a:solidFill>
                  <a:srgbClr val="000000"/>
                </a:solidFill>
                <a:latin typeface="Helvetica" charset="0"/>
              </a:rPr>
              <a:t>th</a:t>
            </a:r>
            <a:r>
              <a:rPr lang="en-GB" sz="1000" baseline="0" dirty="0" smtClean="0">
                <a:solidFill>
                  <a:srgbClr val="000000"/>
                </a:solidFill>
                <a:latin typeface="Helvetica" charset="0"/>
              </a:rPr>
              <a:t> of Apr.  2012</a:t>
            </a:r>
            <a:endParaRPr lang="en-GB" sz="1800" dirty="0">
              <a:solidFill>
                <a:srgbClr val="000000"/>
              </a:solidFill>
              <a:latin typeface="Helvetica" charset="0"/>
            </a:endParaRPr>
          </a:p>
        </p:txBody>
      </p:sp>
      <p:pic>
        <p:nvPicPr>
          <p:cNvPr id="10" name="Picture 7" descr="HG_LOGO_S_RGB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650" y="6493412"/>
            <a:ext cx="970275" cy="38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desy-logo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341" y="6496262"/>
            <a:ext cx="380010" cy="37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E1EC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9pPr>
    </p:titleStyle>
    <p:bodyStyle>
      <a:lvl1pPr marL="298450" indent="-298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n"/>
        <a:defRPr sz="2400">
          <a:solidFill>
            <a:schemeClr val="tx2"/>
          </a:solidFill>
          <a:latin typeface="+mn-lt"/>
          <a:ea typeface="+mn-ea"/>
          <a:cs typeface="ＭＳ Ｐゴシック" charset="-128"/>
        </a:defRPr>
      </a:lvl1pPr>
      <a:lvl2pPr marL="558800" indent="-2587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81063" y="5043488"/>
            <a:ext cx="7283450" cy="1233487"/>
          </a:xfrm>
          <a:ln w="9525"/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GB" dirty="0" smtClean="0"/>
              <a:t>presented by</a:t>
            </a:r>
          </a:p>
          <a:p>
            <a:pPr eaLnBrk="1" hangingPunct="1">
              <a:buFont typeface="Wingdings" charset="2"/>
              <a:buNone/>
            </a:pPr>
            <a:r>
              <a:rPr lang="en-GB" dirty="0" smtClean="0"/>
              <a:t>Sven </a:t>
            </a:r>
            <a:r>
              <a:rPr lang="en-GB" dirty="0" err="1" smtClean="0"/>
              <a:t>Lederer</a:t>
            </a:r>
            <a:endParaRPr lang="en-GB" dirty="0" smtClean="0"/>
          </a:p>
        </p:txBody>
      </p:sp>
      <p:sp>
        <p:nvSpPr>
          <p:cNvPr id="3075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570898" y="1765300"/>
            <a:ext cx="7918450" cy="2906713"/>
          </a:xfrm>
          <a:noFill/>
        </p:spPr>
        <p:txBody>
          <a:bodyPr/>
          <a:lstStyle/>
          <a:p>
            <a:pPr eaLnBrk="1" hangingPunct="1"/>
            <a:r>
              <a:rPr lang="en-US" sz="3600" b="1" dirty="0" smtClean="0"/>
              <a:t>Warm Vacuum System</a:t>
            </a:r>
            <a:br>
              <a:rPr lang="en-US" sz="3600" b="1" dirty="0" smtClean="0"/>
            </a:br>
            <a:r>
              <a:rPr lang="en-US" sz="3600" b="1" dirty="0" smtClean="0"/>
              <a:t>of the</a:t>
            </a:r>
            <a:br>
              <a:rPr lang="en-US" sz="3600" b="1" dirty="0" smtClean="0"/>
            </a:br>
            <a:r>
              <a:rPr lang="en-US" sz="3600" b="1" dirty="0" smtClean="0"/>
              <a:t>European XFEL</a:t>
            </a:r>
            <a:br>
              <a:rPr lang="en-US" sz="3600" b="1" dirty="0" smtClean="0"/>
            </a:br>
            <a:endParaRPr lang="en-GB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1" y="3906868"/>
            <a:ext cx="4303712" cy="2560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Sections:</a:t>
            </a:r>
            <a:br>
              <a:rPr lang="en-US" dirty="0" smtClean="0"/>
            </a:br>
            <a:r>
              <a:rPr lang="en-US" dirty="0" smtClean="0"/>
              <a:t>Bunch compressors BC1 and BC2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5" name="Rectangle 3"/>
          <p:cNvSpPr txBox="1">
            <a:spLocks noChangeAspect="1" noChangeArrowheads="1"/>
          </p:cNvSpPr>
          <p:nvPr/>
        </p:nvSpPr>
        <p:spPr bwMode="auto">
          <a:xfrm>
            <a:off x="101600" y="1182688"/>
            <a:ext cx="8809038" cy="378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298450" indent="-298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ＭＳ Ｐゴシック" charset="-128"/>
              </a:defRPr>
            </a:lvl1pPr>
            <a:lvl2pPr marL="558800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dirty="0" smtClean="0"/>
              <a:t>Particle free,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av</a:t>
            </a:r>
            <a:r>
              <a:rPr lang="en-US" dirty="0" smtClean="0"/>
              <a:t> &lt; 2E-8 mbar, at modules p &lt; 1E-10 mbar</a:t>
            </a:r>
          </a:p>
          <a:p>
            <a:pPr eaLnBrk="1" hangingPunct="1"/>
            <a:r>
              <a:rPr lang="en-US" dirty="0" smtClean="0"/>
              <a:t>Length </a:t>
            </a:r>
          </a:p>
          <a:p>
            <a:pPr lvl="1" eaLnBrk="1" hangingPunct="1"/>
            <a:r>
              <a:rPr lang="en-US" dirty="0" smtClean="0"/>
              <a:t>BC1about 58 m</a:t>
            </a:r>
          </a:p>
          <a:p>
            <a:pPr lvl="1" eaLnBrk="1" hangingPunct="1"/>
            <a:r>
              <a:rPr lang="en-US" dirty="0" smtClean="0"/>
              <a:t>BC2 about 85 m</a:t>
            </a:r>
          </a:p>
          <a:p>
            <a:pPr eaLnBrk="1" hangingPunct="1"/>
            <a:r>
              <a:rPr lang="en-US" dirty="0" smtClean="0"/>
              <a:t>Straight sections</a:t>
            </a:r>
          </a:p>
          <a:p>
            <a:pPr lvl="1" eaLnBrk="1" hangingPunct="1"/>
            <a:r>
              <a:rPr lang="en-US" dirty="0" smtClean="0"/>
              <a:t>Standard 40.5 mm beam pipe </a:t>
            </a:r>
          </a:p>
          <a:p>
            <a:pPr lvl="1" eaLnBrk="1" hangingPunct="1"/>
            <a:r>
              <a:rPr lang="en-US" dirty="0" smtClean="0"/>
              <a:t>CFX50 flanges</a:t>
            </a:r>
          </a:p>
          <a:p>
            <a:pPr lvl="1" eaLnBrk="1" hangingPunct="1"/>
            <a:r>
              <a:rPr lang="en-US" dirty="0" smtClean="0"/>
              <a:t>Copper tubes</a:t>
            </a:r>
          </a:p>
          <a:p>
            <a:pPr eaLnBrk="1" hangingPunct="1"/>
            <a:r>
              <a:rPr lang="en-US" dirty="0" smtClean="0"/>
              <a:t>Chicanes + collimators</a:t>
            </a:r>
          </a:p>
          <a:p>
            <a:pPr lvl="1" eaLnBrk="1" hangingPunct="1"/>
            <a:r>
              <a:rPr lang="en-US" dirty="0" smtClean="0"/>
              <a:t>Rectangular chambers (horizontal 40.5 mm, vertical up to 400 mm)</a:t>
            </a:r>
          </a:p>
          <a:p>
            <a:pPr lvl="1" eaLnBrk="1" hangingPunct="1"/>
            <a:r>
              <a:rPr lang="en-US" dirty="0" smtClean="0"/>
              <a:t>In-kind contribution BINP</a:t>
            </a:r>
          </a:p>
          <a:p>
            <a:pPr lvl="1" eaLnBrk="1" hangingPunct="1"/>
            <a:r>
              <a:rPr lang="en-US" dirty="0" smtClean="0"/>
              <a:t>Special diagnostic components to be defined in advance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943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Sections:</a:t>
            </a:r>
            <a:br>
              <a:rPr lang="en-US" dirty="0" smtClean="0"/>
            </a:br>
            <a:r>
              <a:rPr lang="en-US" dirty="0" smtClean="0"/>
              <a:t>Bunch compressors BC1 and BC2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010" y="1084296"/>
            <a:ext cx="4613990" cy="443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43" y="1347788"/>
            <a:ext cx="4609072" cy="4459287"/>
          </a:xfrm>
        </p:spPr>
        <p:txBody>
          <a:bodyPr/>
          <a:lstStyle/>
          <a:p>
            <a:r>
              <a:rPr lang="en-US" dirty="0" smtClean="0"/>
              <a:t>Girders</a:t>
            </a:r>
          </a:p>
          <a:p>
            <a:pPr lvl="1"/>
            <a:r>
              <a:rPr lang="en-US" dirty="0" smtClean="0"/>
              <a:t>Each girder (9 for BC1 and 12 for BC2) assembled in clean room</a:t>
            </a:r>
          </a:p>
          <a:p>
            <a:pPr lvl="1"/>
            <a:r>
              <a:rPr lang="en-US" dirty="0" smtClean="0"/>
              <a:t>Assembled girders connected inside the tunnel by means of small local clean rooms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67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Sections:</a:t>
            </a:r>
            <a:br>
              <a:rPr lang="en-US" dirty="0" smtClean="0"/>
            </a:br>
            <a:r>
              <a:rPr lang="en-US" dirty="0" smtClean="0"/>
              <a:t>Bunch Compressors - Warm-cold transition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246" y="3081337"/>
            <a:ext cx="4793754" cy="347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442" y="1347788"/>
            <a:ext cx="5789458" cy="4459287"/>
          </a:xfrm>
        </p:spPr>
        <p:txBody>
          <a:bodyPr/>
          <a:lstStyle/>
          <a:p>
            <a:r>
              <a:rPr lang="en-US" dirty="0" smtClean="0"/>
              <a:t>Special module to:</a:t>
            </a:r>
          </a:p>
          <a:p>
            <a:pPr lvl="1"/>
            <a:r>
              <a:rPr lang="en-US" dirty="0" smtClean="0"/>
              <a:t>Reduce pressure from 2E-8 mbar to E-10 mbar within a short distance</a:t>
            </a:r>
          </a:p>
          <a:p>
            <a:pPr lvl="1"/>
            <a:r>
              <a:rPr lang="en-US" dirty="0" smtClean="0"/>
              <a:t>Integration of fast shutter and gate valves to protect superconducting modules</a:t>
            </a:r>
          </a:p>
          <a:p>
            <a:r>
              <a:rPr lang="en-US" dirty="0" smtClean="0"/>
              <a:t>Consist of:</a:t>
            </a:r>
          </a:p>
          <a:p>
            <a:pPr lvl="1"/>
            <a:r>
              <a:rPr lang="en-US" dirty="0" smtClean="0"/>
              <a:t>2 TSPs</a:t>
            </a:r>
          </a:p>
          <a:p>
            <a:pPr lvl="1"/>
            <a:r>
              <a:rPr lang="en-US" dirty="0" smtClean="0"/>
              <a:t>2 300 l/s SIPs</a:t>
            </a:r>
          </a:p>
          <a:p>
            <a:pPr lvl="1"/>
            <a:r>
              <a:rPr lang="en-US" dirty="0" smtClean="0"/>
              <a:t>1 55 l/s SIP</a:t>
            </a:r>
          </a:p>
          <a:p>
            <a:pPr lvl="1"/>
            <a:r>
              <a:rPr lang="en-US" dirty="0" smtClean="0"/>
              <a:t>2 all metal gate valves</a:t>
            </a:r>
          </a:p>
          <a:p>
            <a:pPr lvl="1"/>
            <a:r>
              <a:rPr lang="en-US" dirty="0" smtClean="0"/>
              <a:t>1 fast shutter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70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Sections:</a:t>
            </a:r>
            <a:br>
              <a:rPr lang="en-US" dirty="0" smtClean="0"/>
            </a:br>
            <a:r>
              <a:rPr lang="en-US" dirty="0" smtClean="0"/>
              <a:t>Temporary beam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347788"/>
            <a:ext cx="8823325" cy="4459287"/>
          </a:xfrm>
        </p:spPr>
        <p:txBody>
          <a:bodyPr/>
          <a:lstStyle/>
          <a:p>
            <a:pPr marL="381000" indent="-381000" eaLnBrk="1" hangingPunct="1">
              <a:lnSpc>
                <a:spcPct val="90000"/>
              </a:lnSpc>
            </a:pPr>
            <a:r>
              <a:rPr lang="en-US" dirty="0" smtClean="0"/>
              <a:t>Particle free NO </a:t>
            </a:r>
          </a:p>
          <a:p>
            <a:pPr marL="641350" lvl="1" indent="-381000" eaLnBrk="1" hangingPunct="1">
              <a:lnSpc>
                <a:spcPct val="90000"/>
              </a:lnSpc>
            </a:pPr>
            <a:r>
              <a:rPr lang="en-US" dirty="0" smtClean="0"/>
              <a:t>except first 30 m behind last module</a:t>
            </a:r>
          </a:p>
          <a:p>
            <a:pPr marL="381000" indent="-381000" eaLnBrk="1" hangingPunct="1">
              <a:lnSpc>
                <a:spcPct val="90000"/>
              </a:lnSpc>
            </a:pPr>
            <a:r>
              <a:rPr lang="en-US" dirty="0" err="1" smtClean="0"/>
              <a:t>p</a:t>
            </a:r>
            <a:r>
              <a:rPr lang="en-US" baseline="-25000" dirty="0" err="1" smtClean="0"/>
              <a:t>av</a:t>
            </a:r>
            <a:r>
              <a:rPr lang="en-US" dirty="0" smtClean="0"/>
              <a:t> &lt; 2E-8 mbar </a:t>
            </a:r>
          </a:p>
          <a:p>
            <a:pPr marL="641350" lvl="1" indent="-381000" eaLnBrk="1" hangingPunct="1">
              <a:lnSpc>
                <a:spcPct val="90000"/>
              </a:lnSpc>
            </a:pPr>
            <a:r>
              <a:rPr lang="en-US" dirty="0" smtClean="0"/>
              <a:t>at superconducting module p &lt; E-10 mbar, achieved by warm-cold transition module</a:t>
            </a:r>
          </a:p>
          <a:p>
            <a:pPr marL="381000" indent="-381000" eaLnBrk="1" hangingPunct="1">
              <a:lnSpc>
                <a:spcPct val="90000"/>
              </a:lnSpc>
            </a:pPr>
            <a:r>
              <a:rPr lang="en-US" dirty="0" smtClean="0"/>
              <a:t>One additional fast shutter to protect particle free area </a:t>
            </a:r>
            <a:endParaRPr lang="en-US" dirty="0"/>
          </a:p>
          <a:p>
            <a:pPr marL="381000" indent="-381000">
              <a:lnSpc>
                <a:spcPct val="90000"/>
              </a:lnSpc>
            </a:pPr>
            <a:r>
              <a:rPr lang="en-US" dirty="0" smtClean="0"/>
              <a:t>Overall length about </a:t>
            </a:r>
            <a:r>
              <a:rPr lang="en-US" dirty="0"/>
              <a:t>450 </a:t>
            </a:r>
            <a:r>
              <a:rPr lang="en-US" dirty="0" smtClean="0"/>
              <a:t>m</a:t>
            </a:r>
            <a:endParaRPr lang="en-US" dirty="0"/>
          </a:p>
          <a:p>
            <a:pPr marL="381000" indent="-381000" eaLnBrk="1" hangingPunct="1">
              <a:lnSpc>
                <a:spcPct val="90000"/>
              </a:lnSpc>
            </a:pPr>
            <a:r>
              <a:rPr lang="en-US" dirty="0"/>
              <a:t>In-kind BINP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57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Sections:</a:t>
            </a:r>
            <a:br>
              <a:rPr lang="en-US" dirty="0"/>
            </a:br>
            <a:r>
              <a:rPr lang="en-US" dirty="0" smtClean="0"/>
              <a:t>Collimation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347788"/>
            <a:ext cx="8810625" cy="4722811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Particle free: NO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first </a:t>
            </a:r>
            <a:r>
              <a:rPr lang="en-US" dirty="0"/>
              <a:t>30 m need to be particle-free and &lt; </a:t>
            </a:r>
            <a:r>
              <a:rPr lang="en-US" dirty="0" smtClean="0"/>
              <a:t>E-10 </a:t>
            </a:r>
            <a:r>
              <a:rPr lang="en-US" dirty="0"/>
              <a:t>mbar in case of an extension with </a:t>
            </a:r>
            <a:r>
              <a:rPr lang="en-US" dirty="0" smtClean="0"/>
              <a:t>superconducting modules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err="1"/>
              <a:t>p</a:t>
            </a:r>
            <a:r>
              <a:rPr lang="en-US" baseline="-25000" dirty="0" err="1"/>
              <a:t>av</a:t>
            </a:r>
            <a:r>
              <a:rPr lang="en-US" dirty="0"/>
              <a:t> &lt; 2E-8 mbar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Overall length about 240 m</a:t>
            </a:r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pPr eaLnBrk="1" hangingPunct="1">
              <a:lnSpc>
                <a:spcPct val="80000"/>
              </a:lnSpc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Main Collimators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4</a:t>
            </a:r>
            <a:r>
              <a:rPr lang="en-US" dirty="0"/>
              <a:t>, 6, 8, and  20 </a:t>
            </a:r>
            <a:r>
              <a:rPr lang="en-US" dirty="0" smtClean="0"/>
              <a:t>mm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4 units</a:t>
            </a:r>
            <a:endParaRPr lang="en-US" dirty="0"/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In-kind contribution </a:t>
            </a:r>
            <a:r>
              <a:rPr lang="en-US" dirty="0" smtClean="0"/>
              <a:t>BINP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3238443"/>
            <a:ext cx="2846387" cy="3175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21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Sections:</a:t>
            </a:r>
            <a:br>
              <a:rPr lang="en-US" dirty="0"/>
            </a:br>
            <a:r>
              <a:rPr lang="en-US" dirty="0" smtClean="0"/>
              <a:t>Switch Yard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24" y="3581400"/>
            <a:ext cx="9168524" cy="2927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9189"/>
            <a:ext cx="5702300" cy="2780741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av</a:t>
            </a:r>
            <a:r>
              <a:rPr lang="en-US" dirty="0"/>
              <a:t> &lt; 2E-8 </a:t>
            </a:r>
            <a:r>
              <a:rPr lang="en-US" dirty="0" smtClean="0"/>
              <a:t>mbar </a:t>
            </a:r>
          </a:p>
          <a:p>
            <a:r>
              <a:rPr lang="en-US" dirty="0" smtClean="0"/>
              <a:t>Particle free: NO</a:t>
            </a:r>
          </a:p>
          <a:p>
            <a:r>
              <a:rPr lang="en-US" dirty="0" smtClean="0"/>
              <a:t>Overall length about 170 m</a:t>
            </a:r>
          </a:p>
          <a:p>
            <a:r>
              <a:rPr lang="en-US" dirty="0" smtClean="0"/>
              <a:t>Special components</a:t>
            </a:r>
          </a:p>
          <a:p>
            <a:pPr lvl="1"/>
            <a:r>
              <a:rPr lang="en-US" dirty="0" smtClean="0"/>
              <a:t>Septa</a:t>
            </a:r>
          </a:p>
          <a:p>
            <a:pPr lvl="1"/>
            <a:r>
              <a:rPr lang="en-US" dirty="0" smtClean="0"/>
              <a:t>High number of kicker</a:t>
            </a:r>
          </a:p>
          <a:p>
            <a:pPr lvl="2"/>
            <a:r>
              <a:rPr lang="en-US" dirty="0" smtClean="0"/>
              <a:t>Standard kicker with ceramic tubes</a:t>
            </a:r>
          </a:p>
          <a:p>
            <a:pPr lvl="2"/>
            <a:r>
              <a:rPr lang="en-US" dirty="0" smtClean="0"/>
              <a:t>In-vacuum kickers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49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Sections:</a:t>
            </a:r>
            <a:br>
              <a:rPr lang="en-US" dirty="0"/>
            </a:br>
            <a:r>
              <a:rPr lang="en-US" dirty="0" smtClean="0"/>
              <a:t>Beam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347788"/>
            <a:ext cx="8785225" cy="4459287"/>
          </a:xfrm>
        </p:spPr>
        <p:txBody>
          <a:bodyPr/>
          <a:lstStyle/>
          <a:p>
            <a:pPr marL="381000" indent="-381000" eaLnBrk="1" hangingPunct="1">
              <a:lnSpc>
                <a:spcPct val="90000"/>
              </a:lnSpc>
            </a:pPr>
            <a:r>
              <a:rPr lang="en-US" dirty="0"/>
              <a:t>Particle </a:t>
            </a:r>
            <a:r>
              <a:rPr lang="en-US" dirty="0" smtClean="0"/>
              <a:t>free: NO</a:t>
            </a:r>
            <a:endParaRPr lang="en-US" dirty="0"/>
          </a:p>
          <a:p>
            <a:pPr marL="381000" indent="-381000" eaLnBrk="1" hangingPunct="1">
              <a:lnSpc>
                <a:spcPct val="90000"/>
              </a:lnSpc>
            </a:pPr>
            <a:r>
              <a:rPr lang="en-US" dirty="0" err="1"/>
              <a:t>p</a:t>
            </a:r>
            <a:r>
              <a:rPr lang="en-US" baseline="-25000" dirty="0" err="1"/>
              <a:t>av</a:t>
            </a:r>
            <a:r>
              <a:rPr lang="en-US" dirty="0"/>
              <a:t> </a:t>
            </a:r>
            <a:r>
              <a:rPr lang="en-US" dirty="0" smtClean="0"/>
              <a:t>&lt; </a:t>
            </a:r>
            <a:r>
              <a:rPr lang="en-US" dirty="0"/>
              <a:t>2E-8 </a:t>
            </a:r>
            <a:r>
              <a:rPr lang="en-US" dirty="0" smtClean="0"/>
              <a:t>mbar</a:t>
            </a:r>
            <a:endParaRPr lang="en-US" dirty="0"/>
          </a:p>
          <a:p>
            <a:pPr marL="381000" indent="-381000">
              <a:lnSpc>
                <a:spcPct val="90000"/>
              </a:lnSpc>
            </a:pPr>
            <a:r>
              <a:rPr lang="en-US" dirty="0"/>
              <a:t>Overall length about </a:t>
            </a:r>
            <a:r>
              <a:rPr lang="en-US" b="1" u="sng" dirty="0" smtClean="0"/>
              <a:t>1600 </a:t>
            </a:r>
            <a:r>
              <a:rPr lang="en-US" b="1" u="sng" dirty="0"/>
              <a:t>m</a:t>
            </a:r>
          </a:p>
          <a:p>
            <a:pPr marL="381000" indent="-381000" eaLnBrk="1" hangingPunct="1">
              <a:lnSpc>
                <a:spcPct val="90000"/>
              </a:lnSpc>
            </a:pPr>
            <a:r>
              <a:rPr lang="en-US" dirty="0"/>
              <a:t>In-kind BINP </a:t>
            </a:r>
            <a:endParaRPr lang="en-US" dirty="0" smtClean="0"/>
          </a:p>
          <a:p>
            <a:pPr marL="381000" indent="-381000" eaLnBrk="1" hangingPunct="1">
              <a:lnSpc>
                <a:spcPct val="90000"/>
              </a:lnSpc>
            </a:pPr>
            <a:r>
              <a:rPr lang="en-US" dirty="0" smtClean="0"/>
              <a:t>Special items </a:t>
            </a:r>
          </a:p>
          <a:p>
            <a:pPr marL="641350" lvl="1" indent="-381000" eaLnBrk="1" hangingPunct="1">
              <a:lnSpc>
                <a:spcPct val="90000"/>
              </a:lnSpc>
            </a:pPr>
            <a:r>
              <a:rPr lang="en-US" dirty="0" smtClean="0"/>
              <a:t>Chambers to separate electron and photon beam</a:t>
            </a:r>
          </a:p>
          <a:p>
            <a:pPr marL="641350" lvl="1" indent="-381000" eaLnBrk="1" hangingPunct="1">
              <a:lnSpc>
                <a:spcPct val="90000"/>
              </a:lnSpc>
            </a:pPr>
            <a:r>
              <a:rPr lang="en-US" dirty="0" smtClean="0"/>
              <a:t>Two beam-stops</a:t>
            </a:r>
          </a:p>
          <a:p>
            <a:pPr marL="641350" lvl="1" indent="-381000" eaLnBrk="1" hangingPunct="1">
              <a:lnSpc>
                <a:spcPct val="9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16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Sections:</a:t>
            </a:r>
            <a:br>
              <a:rPr lang="en-US" dirty="0"/>
            </a:br>
            <a:r>
              <a:rPr lang="en-US" dirty="0"/>
              <a:t>SASE1-3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96" y="1128847"/>
            <a:ext cx="5702300" cy="531059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 &lt; 10</a:t>
            </a:r>
            <a:r>
              <a:rPr lang="en-US" baseline="30000" dirty="0"/>
              <a:t>-7</a:t>
            </a:r>
            <a:r>
              <a:rPr lang="en-US" dirty="0"/>
              <a:t> mbar, not particle free,  </a:t>
            </a:r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 &lt; 1.01, R + 50xO &lt; 550 </a:t>
            </a:r>
            <a:r>
              <a:rPr lang="en-US" dirty="0" smtClean="0"/>
              <a:t>nm</a:t>
            </a:r>
          </a:p>
          <a:p>
            <a:r>
              <a:rPr lang="en-US" dirty="0" err="1" smtClean="0"/>
              <a:t>Undulator</a:t>
            </a:r>
            <a:r>
              <a:rPr lang="en-US" dirty="0" smtClean="0"/>
              <a:t> chambers</a:t>
            </a:r>
          </a:p>
          <a:p>
            <a:pPr lvl="1"/>
            <a:r>
              <a:rPr lang="en-US" dirty="0" smtClean="0"/>
              <a:t>Extruded aluminum</a:t>
            </a:r>
          </a:p>
          <a:p>
            <a:pPr lvl="1"/>
            <a:r>
              <a:rPr lang="en-US" dirty="0" smtClean="0"/>
              <a:t>Length about 5.5 m</a:t>
            </a:r>
          </a:p>
          <a:p>
            <a:pPr lvl="1"/>
            <a:r>
              <a:rPr lang="en-US" dirty="0" smtClean="0"/>
              <a:t>Aperture 15 x 8.8 mm</a:t>
            </a:r>
          </a:p>
          <a:p>
            <a:pPr lvl="1"/>
            <a:r>
              <a:rPr lang="en-US" dirty="0" smtClean="0"/>
              <a:t>2x 5 mm bores for water cooling</a:t>
            </a:r>
          </a:p>
          <a:p>
            <a:pPr lvl="1"/>
            <a:r>
              <a:rPr lang="en-US" dirty="0" smtClean="0"/>
              <a:t>2x 4 mm bores for air coils</a:t>
            </a:r>
          </a:p>
          <a:p>
            <a:pPr lvl="1"/>
            <a:r>
              <a:rPr lang="en-US" dirty="0" smtClean="0"/>
              <a:t>Threaded holes for air coil connectors</a:t>
            </a:r>
          </a:p>
          <a:p>
            <a:pPr lvl="1"/>
            <a:r>
              <a:rPr lang="en-US" dirty="0" smtClean="0"/>
              <a:t>10 pockets for TLDs, 6 of them with the ability of carrying sensors for online dose measurement system</a:t>
            </a:r>
          </a:p>
          <a:p>
            <a:pPr lvl="1"/>
            <a:r>
              <a:rPr lang="en-US" dirty="0" smtClean="0"/>
              <a:t>10 supports for horizontal, vertical and angular adjustment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753" y="1303985"/>
            <a:ext cx="2728913" cy="233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521" y="4597758"/>
            <a:ext cx="3465479" cy="1633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799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Sections:</a:t>
            </a:r>
            <a:br>
              <a:rPr lang="en-US" dirty="0"/>
            </a:br>
            <a:r>
              <a:rPr lang="en-US" dirty="0" smtClean="0"/>
              <a:t>SASE1-3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801" y="1968500"/>
            <a:ext cx="6240206" cy="4221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Intersections</a:t>
            </a:r>
          </a:p>
          <a:p>
            <a:r>
              <a:rPr lang="en-US" dirty="0" smtClean="0"/>
              <a:t>Extremely condensed area</a:t>
            </a:r>
          </a:p>
          <a:p>
            <a:r>
              <a:rPr lang="en-US" dirty="0" smtClean="0"/>
              <a:t>In-kind BINP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37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Sections:</a:t>
            </a:r>
            <a:br>
              <a:rPr lang="en-US" dirty="0"/>
            </a:br>
            <a:r>
              <a:rPr lang="en-US" dirty="0" smtClean="0"/>
              <a:t>Main dumps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0906"/>
            <a:ext cx="9144000" cy="2531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347789"/>
            <a:ext cx="8531225" cy="2855912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av</a:t>
            </a:r>
            <a:r>
              <a:rPr lang="en-US" dirty="0" smtClean="0"/>
              <a:t> </a:t>
            </a:r>
            <a:r>
              <a:rPr lang="en-US" dirty="0"/>
              <a:t>&lt; 2E-8 mbar </a:t>
            </a:r>
          </a:p>
          <a:p>
            <a:r>
              <a:rPr lang="en-US" dirty="0"/>
              <a:t>Particle free: NO</a:t>
            </a:r>
          </a:p>
          <a:p>
            <a:r>
              <a:rPr lang="en-US" dirty="0"/>
              <a:t>Three main dump </a:t>
            </a:r>
            <a:r>
              <a:rPr lang="en-US" dirty="0" smtClean="0"/>
              <a:t>lines with length of</a:t>
            </a:r>
            <a:endParaRPr lang="en-US" dirty="0"/>
          </a:p>
          <a:p>
            <a:pPr lvl="1"/>
            <a:r>
              <a:rPr lang="en-US" dirty="0" smtClean="0"/>
              <a:t>Main dump in XS1 about 150 m</a:t>
            </a:r>
          </a:p>
          <a:p>
            <a:pPr lvl="1"/>
            <a:r>
              <a:rPr lang="en-US" dirty="0" smtClean="0"/>
              <a:t>Main dump 1 (XDU1) about 40 m</a:t>
            </a:r>
          </a:p>
          <a:p>
            <a:pPr lvl="1"/>
            <a:r>
              <a:rPr lang="en-US" dirty="0" smtClean="0"/>
              <a:t>Main dump 2 (XDU2) about 25 m</a:t>
            </a:r>
          </a:p>
          <a:p>
            <a:r>
              <a:rPr lang="en-US" dirty="0" smtClean="0"/>
              <a:t>Last part of the section before dump window is the same for all three dumps</a:t>
            </a:r>
          </a:p>
          <a:p>
            <a:r>
              <a:rPr lang="en-US" dirty="0" smtClean="0"/>
              <a:t>Last </a:t>
            </a:r>
            <a:r>
              <a:rPr lang="en-US" dirty="0"/>
              <a:t>part of the section </a:t>
            </a:r>
            <a:r>
              <a:rPr lang="en-US" dirty="0" smtClean="0"/>
              <a:t>before dump window is mounted on one movable girder to make dump exchange easier </a:t>
            </a:r>
          </a:p>
          <a:p>
            <a:r>
              <a:rPr lang="en-US" dirty="0" smtClean="0"/>
              <a:t>Dump vacuum (after window)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4127500" y="3708400"/>
            <a:ext cx="444500" cy="1714500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054100" y="4127500"/>
            <a:ext cx="889000" cy="1069309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617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5" y="1519708"/>
            <a:ext cx="9002020" cy="301155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219075" y="3200400"/>
            <a:ext cx="469900" cy="12700"/>
          </a:xfrm>
          <a:prstGeom prst="line">
            <a:avLst/>
          </a:prstGeom>
          <a:noFill/>
          <a:ln w="127000" cap="flat" cmpd="sng" algn="ctr">
            <a:solidFill>
              <a:srgbClr val="231455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sx="1000" sy="1000" algn="ctr" rotWithShape="0">
              <a:srgbClr val="000000"/>
            </a:outerShdw>
          </a:effectLst>
        </p:spPr>
      </p:cxnSp>
      <p:cxnSp>
        <p:nvCxnSpPr>
          <p:cNvPr id="9" name="Straight Connector 8"/>
          <p:cNvCxnSpPr/>
          <p:nvPr/>
        </p:nvCxnSpPr>
        <p:spPr bwMode="auto">
          <a:xfrm>
            <a:off x="866775" y="3209925"/>
            <a:ext cx="298450" cy="3175"/>
          </a:xfrm>
          <a:prstGeom prst="line">
            <a:avLst/>
          </a:prstGeom>
          <a:noFill/>
          <a:ln w="127000" cap="flat" cmpd="sng" algn="ctr">
            <a:solidFill>
              <a:srgbClr val="231455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1635125" y="3209925"/>
            <a:ext cx="298450" cy="3175"/>
          </a:xfrm>
          <a:prstGeom prst="line">
            <a:avLst/>
          </a:prstGeom>
          <a:noFill/>
          <a:ln w="127000" cap="flat" cmpd="sng" algn="ctr">
            <a:solidFill>
              <a:srgbClr val="231455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2828925" y="3206750"/>
            <a:ext cx="298450" cy="3175"/>
          </a:xfrm>
          <a:prstGeom prst="line">
            <a:avLst/>
          </a:prstGeom>
          <a:noFill/>
          <a:ln w="127000" cap="flat" cmpd="sng" algn="ctr">
            <a:solidFill>
              <a:srgbClr val="231455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279775" y="3298825"/>
            <a:ext cx="2984500" cy="0"/>
          </a:xfrm>
          <a:prstGeom prst="line">
            <a:avLst/>
          </a:prstGeom>
          <a:noFill/>
          <a:ln w="127000" cap="flat" cmpd="sng" algn="ctr">
            <a:solidFill>
              <a:srgbClr val="231455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3098800" y="3200400"/>
            <a:ext cx="241300" cy="101600"/>
          </a:xfrm>
          <a:prstGeom prst="line">
            <a:avLst/>
          </a:prstGeom>
          <a:noFill/>
          <a:ln w="127000" cap="flat" cmpd="sng" algn="ctr">
            <a:solidFill>
              <a:srgbClr val="231455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4352925" y="2828926"/>
            <a:ext cx="1454150" cy="473074"/>
          </a:xfrm>
          <a:prstGeom prst="line">
            <a:avLst/>
          </a:prstGeom>
          <a:noFill/>
          <a:ln w="127000" cap="flat" cmpd="sng" algn="ctr">
            <a:solidFill>
              <a:srgbClr val="231455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5778500" y="2828926"/>
            <a:ext cx="1028700" cy="3175"/>
          </a:xfrm>
          <a:prstGeom prst="line">
            <a:avLst/>
          </a:prstGeom>
          <a:noFill/>
          <a:ln w="127000" cap="flat" cmpd="sng" algn="ctr">
            <a:solidFill>
              <a:srgbClr val="231455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6245225" y="3295651"/>
            <a:ext cx="1555750" cy="390524"/>
          </a:xfrm>
          <a:prstGeom prst="line">
            <a:avLst/>
          </a:prstGeom>
          <a:noFill/>
          <a:ln w="127000" cap="flat" cmpd="sng" algn="ctr">
            <a:solidFill>
              <a:srgbClr val="231455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V="1">
            <a:off x="7769225" y="3683000"/>
            <a:ext cx="428625" cy="3176"/>
          </a:xfrm>
          <a:prstGeom prst="line">
            <a:avLst/>
          </a:prstGeom>
          <a:noFill/>
          <a:ln w="127000" cap="flat" cmpd="sng" algn="ctr">
            <a:solidFill>
              <a:srgbClr val="231455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flipV="1">
            <a:off x="6784975" y="2432050"/>
            <a:ext cx="1198562" cy="396878"/>
          </a:xfrm>
          <a:prstGeom prst="line">
            <a:avLst/>
          </a:prstGeom>
          <a:noFill/>
          <a:ln w="127000" cap="flat" cmpd="sng" algn="ctr">
            <a:solidFill>
              <a:srgbClr val="231455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7962900" y="2432050"/>
            <a:ext cx="254000" cy="3174"/>
          </a:xfrm>
          <a:prstGeom prst="line">
            <a:avLst/>
          </a:prstGeom>
          <a:noFill/>
          <a:ln w="127000" cap="flat" cmpd="sng" algn="ctr">
            <a:solidFill>
              <a:srgbClr val="231455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688975" y="4675831"/>
            <a:ext cx="743585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/>
              <a:t>The complete vacuum system for the electron machine except the superconducting modules!</a:t>
            </a:r>
          </a:p>
          <a:p>
            <a:pPr>
              <a:buNone/>
            </a:pPr>
            <a:r>
              <a:rPr lang="en-US" sz="2400" dirty="0" smtClean="0"/>
              <a:t>Overall length about 3200 m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219075" y="1335731"/>
            <a:ext cx="743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/>
              <a:t>What covers the warm vacuum system?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395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104" y="1582060"/>
            <a:ext cx="740868" cy="809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004" y="1783871"/>
            <a:ext cx="42862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 to photon vacuum system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898538" y="2348901"/>
            <a:ext cx="4238933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b="1" dirty="0" smtClean="0"/>
              <a:t>	Photon vacuum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348" y="1993301"/>
            <a:ext cx="228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125" y="1256702"/>
            <a:ext cx="228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062" y="1256701"/>
            <a:ext cx="228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970" y="1250353"/>
            <a:ext cx="228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877" y="1256701"/>
            <a:ext cx="228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418475"/>
              </p:ext>
            </p:extLst>
          </p:nvPr>
        </p:nvGraphicFramePr>
        <p:xfrm>
          <a:off x="6697013" y="4145091"/>
          <a:ext cx="2034863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4863"/>
              </a:tblGrid>
              <a:tr h="1980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PLC</a:t>
                      </a:r>
                      <a:endParaRPr lang="en-US" sz="1200" dirty="0"/>
                    </a:p>
                  </a:txBody>
                  <a:tcPr/>
                </a:tc>
              </a:tr>
              <a:tr h="1980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Status V0</a:t>
                      </a:r>
                      <a:endParaRPr lang="en-US" sz="1200" dirty="0"/>
                    </a:p>
                  </a:txBody>
                  <a:tcPr/>
                </a:tc>
              </a:tr>
              <a:tr h="1980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Control V0</a:t>
                      </a:r>
                      <a:endParaRPr lang="en-US" sz="1200" dirty="0"/>
                    </a:p>
                  </a:txBody>
                  <a:tcPr/>
                </a:tc>
              </a:tr>
              <a:tr h="1980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Vacuum OK electron side</a:t>
                      </a:r>
                    </a:p>
                  </a:txBody>
                  <a:tcPr/>
                </a:tc>
              </a:tr>
              <a:tr h="1980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Vacuum OK photon side</a:t>
                      </a:r>
                    </a:p>
                  </a:txBody>
                  <a:tcPr/>
                </a:tc>
              </a:tr>
              <a:tr h="1980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Status SSK</a:t>
                      </a:r>
                    </a:p>
                  </a:txBody>
                  <a:tcPr/>
                </a:tc>
              </a:tr>
              <a:tr h="1980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Control SSK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664244"/>
              </p:ext>
            </p:extLst>
          </p:nvPr>
        </p:nvGraphicFramePr>
        <p:xfrm>
          <a:off x="350109" y="4006618"/>
          <a:ext cx="2056858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6858"/>
              </a:tblGrid>
              <a:tr h="1980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PLC</a:t>
                      </a:r>
                      <a:endParaRPr lang="en-US" sz="1200" dirty="0"/>
                    </a:p>
                  </a:txBody>
                  <a:tcPr/>
                </a:tc>
              </a:tr>
              <a:tr h="1980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Pressure downstream</a:t>
                      </a:r>
                      <a:r>
                        <a:rPr lang="en-US" sz="1200" baseline="0" dirty="0" smtClean="0"/>
                        <a:t> V0</a:t>
                      </a:r>
                      <a:endParaRPr lang="en-US" sz="1200" dirty="0" smtClean="0"/>
                    </a:p>
                  </a:txBody>
                  <a:tcPr/>
                </a:tc>
              </a:tr>
              <a:tr h="1980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Status V0</a:t>
                      </a:r>
                      <a:endParaRPr lang="en-US" sz="1200" dirty="0"/>
                    </a:p>
                  </a:txBody>
                  <a:tcPr/>
                </a:tc>
              </a:tr>
              <a:tr h="1980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Vacuum OK electron side</a:t>
                      </a:r>
                    </a:p>
                  </a:txBody>
                  <a:tcPr/>
                </a:tc>
              </a:tr>
              <a:tr h="1980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Vacuum OK photon side</a:t>
                      </a:r>
                    </a:p>
                  </a:txBody>
                  <a:tcPr/>
                </a:tc>
              </a:tr>
              <a:tr h="1980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Status SSK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638425"/>
              </p:ext>
            </p:extLst>
          </p:nvPr>
        </p:nvGraphicFramePr>
        <p:xfrm>
          <a:off x="3490241" y="3878580"/>
          <a:ext cx="1213558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3558"/>
              </a:tblGrid>
              <a:tr h="1980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V0</a:t>
                      </a:r>
                      <a:endParaRPr lang="en-US" sz="1200" dirty="0"/>
                    </a:p>
                  </a:txBody>
                  <a:tcPr/>
                </a:tc>
              </a:tr>
              <a:tr h="1980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Status</a:t>
                      </a:r>
                      <a:endParaRPr lang="en-US" sz="1200" dirty="0"/>
                    </a:p>
                  </a:txBody>
                  <a:tcPr/>
                </a:tc>
              </a:tr>
              <a:tr h="1980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Control (open/close)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709008"/>
              </p:ext>
            </p:extLst>
          </p:nvPr>
        </p:nvGraphicFramePr>
        <p:xfrm>
          <a:off x="4870296" y="5475775"/>
          <a:ext cx="1213558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3558"/>
              </a:tblGrid>
              <a:tr h="1980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SSK</a:t>
                      </a:r>
                      <a:endParaRPr lang="en-US" sz="1200" dirty="0"/>
                    </a:p>
                  </a:txBody>
                  <a:tcPr/>
                </a:tc>
              </a:tr>
              <a:tr h="1980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Status</a:t>
                      </a:r>
                      <a:endParaRPr lang="en-US" sz="1200" dirty="0"/>
                    </a:p>
                  </a:txBody>
                  <a:tcPr/>
                </a:tc>
              </a:tr>
              <a:tr h="1980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Control (open)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5854" y="2348960"/>
            <a:ext cx="3632684" cy="523220"/>
          </a:xfrm>
          <a:prstGeom prst="rect">
            <a:avLst/>
          </a:prstGeom>
          <a:solidFill>
            <a:srgbClr val="231455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Electron vacuum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685800" y="1778830"/>
            <a:ext cx="6858000" cy="0"/>
          </a:xfrm>
          <a:prstGeom prst="line">
            <a:avLst/>
          </a:prstGeom>
          <a:noFill/>
          <a:ln w="28575" cap="flat" cmpd="sng" algn="ctr">
            <a:solidFill>
              <a:srgbClr val="100F2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646" y="1635955"/>
            <a:ext cx="4762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Straight Connector 14"/>
          <p:cNvCxnSpPr>
            <a:stCxn id="13" idx="2"/>
          </p:cNvCxnSpPr>
          <p:nvPr/>
        </p:nvCxnSpPr>
        <p:spPr bwMode="auto">
          <a:xfrm>
            <a:off x="2381177" y="1485301"/>
            <a:ext cx="0" cy="298570"/>
          </a:xfrm>
          <a:prstGeom prst="line">
            <a:avLst/>
          </a:prstGeom>
          <a:noFill/>
          <a:ln w="28575" cap="flat" cmpd="sng" algn="ctr">
            <a:solidFill>
              <a:srgbClr val="100F2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stCxn id="12" idx="2"/>
          </p:cNvCxnSpPr>
          <p:nvPr/>
        </p:nvCxnSpPr>
        <p:spPr bwMode="auto">
          <a:xfrm>
            <a:off x="2795270" y="1478953"/>
            <a:ext cx="0" cy="285589"/>
          </a:xfrm>
          <a:prstGeom prst="line">
            <a:avLst/>
          </a:prstGeom>
          <a:noFill/>
          <a:ln w="28575" cap="flat" cmpd="sng" algn="ctr">
            <a:solidFill>
              <a:srgbClr val="100F2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12" idx="0"/>
          </p:cNvCxnSpPr>
          <p:nvPr/>
        </p:nvCxnSpPr>
        <p:spPr bwMode="auto">
          <a:xfrm>
            <a:off x="2795270" y="1250353"/>
            <a:ext cx="2603501" cy="6349"/>
          </a:xfrm>
          <a:prstGeom prst="line">
            <a:avLst/>
          </a:prstGeom>
          <a:noFill/>
          <a:ln w="28575" cap="flat" cmpd="sng" algn="ctr">
            <a:solidFill>
              <a:srgbClr val="100F2E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5" name="Straight Connector 24"/>
          <p:cNvCxnSpPr>
            <a:stCxn id="13" idx="0"/>
            <a:endCxn id="12" idx="0"/>
          </p:cNvCxnSpPr>
          <p:nvPr/>
        </p:nvCxnSpPr>
        <p:spPr bwMode="auto">
          <a:xfrm flipV="1">
            <a:off x="2381177" y="1250353"/>
            <a:ext cx="414093" cy="6348"/>
          </a:xfrm>
          <a:prstGeom prst="line">
            <a:avLst/>
          </a:prstGeom>
          <a:noFill/>
          <a:ln w="28575" cap="flat" cmpd="sng" algn="ctr">
            <a:solidFill>
              <a:srgbClr val="100F2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stCxn id="10" idx="0"/>
          </p:cNvCxnSpPr>
          <p:nvPr/>
        </p:nvCxnSpPr>
        <p:spPr bwMode="auto">
          <a:xfrm flipH="1">
            <a:off x="5398771" y="1256702"/>
            <a:ext cx="1211654" cy="0"/>
          </a:xfrm>
          <a:prstGeom prst="line">
            <a:avLst/>
          </a:prstGeom>
          <a:noFill/>
          <a:ln w="28575" cap="flat" cmpd="sng" algn="ctr">
            <a:solidFill>
              <a:srgbClr val="100F2E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0" name="Straight Connector 29"/>
          <p:cNvCxnSpPr>
            <a:stCxn id="11" idx="0"/>
            <a:endCxn id="10" idx="0"/>
          </p:cNvCxnSpPr>
          <p:nvPr/>
        </p:nvCxnSpPr>
        <p:spPr bwMode="auto">
          <a:xfrm flipH="1">
            <a:off x="6610425" y="1256701"/>
            <a:ext cx="388937" cy="1"/>
          </a:xfrm>
          <a:prstGeom prst="line">
            <a:avLst/>
          </a:prstGeom>
          <a:noFill/>
          <a:ln w="28575" cap="flat" cmpd="sng" algn="ctr">
            <a:solidFill>
              <a:srgbClr val="100F2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68" name="Straight Arrow Connector 7167"/>
          <p:cNvCxnSpPr>
            <a:endCxn id="7174" idx="0"/>
          </p:cNvCxnSpPr>
          <p:nvPr/>
        </p:nvCxnSpPr>
        <p:spPr bwMode="auto">
          <a:xfrm>
            <a:off x="5398771" y="1256702"/>
            <a:ext cx="0" cy="379253"/>
          </a:xfrm>
          <a:prstGeom prst="straightConnector1">
            <a:avLst/>
          </a:prstGeom>
          <a:noFill/>
          <a:ln w="28575" cap="flat" cmpd="sng" algn="ctr">
            <a:solidFill>
              <a:srgbClr val="100F2E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180" name="Straight Connector 7179"/>
          <p:cNvCxnSpPr/>
          <p:nvPr/>
        </p:nvCxnSpPr>
        <p:spPr bwMode="auto">
          <a:xfrm>
            <a:off x="2909570" y="3178559"/>
            <a:ext cx="0" cy="1202941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82" name="Straight Connector 7181"/>
          <p:cNvCxnSpPr/>
          <p:nvPr/>
        </p:nvCxnSpPr>
        <p:spPr bwMode="auto">
          <a:xfrm flipH="1">
            <a:off x="2381177" y="4381500"/>
            <a:ext cx="528393" cy="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189" name="Straight Connector 7188"/>
          <p:cNvCxnSpPr/>
          <p:nvPr/>
        </p:nvCxnSpPr>
        <p:spPr bwMode="auto">
          <a:xfrm flipH="1">
            <a:off x="4549317" y="3175059"/>
            <a:ext cx="362331" cy="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92" name="Straight Arrow Connector 7191"/>
          <p:cNvCxnSpPr/>
          <p:nvPr/>
        </p:nvCxnSpPr>
        <p:spPr bwMode="auto">
          <a:xfrm flipH="1">
            <a:off x="2381177" y="4267200"/>
            <a:ext cx="1146927" cy="419100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194" name="Straight Arrow Connector 7193"/>
          <p:cNvCxnSpPr/>
          <p:nvPr/>
        </p:nvCxnSpPr>
        <p:spPr bwMode="auto">
          <a:xfrm>
            <a:off x="4730482" y="4267200"/>
            <a:ext cx="1994243" cy="304800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196" name="Straight Arrow Connector 7195"/>
          <p:cNvCxnSpPr/>
          <p:nvPr/>
        </p:nvCxnSpPr>
        <p:spPr bwMode="auto">
          <a:xfrm flipH="1" flipV="1">
            <a:off x="4730482" y="4686300"/>
            <a:ext cx="1994243" cy="114300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198" name="Straight Arrow Connector 7197"/>
          <p:cNvCxnSpPr>
            <a:endCxn id="27" idx="1"/>
          </p:cNvCxnSpPr>
          <p:nvPr/>
        </p:nvCxnSpPr>
        <p:spPr bwMode="auto">
          <a:xfrm>
            <a:off x="2381177" y="4965700"/>
            <a:ext cx="4315836" cy="139511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H="1" flipV="1">
            <a:off x="2381177" y="5257800"/>
            <a:ext cx="4343548" cy="114300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flipV="1">
            <a:off x="6004598" y="5664200"/>
            <a:ext cx="692415" cy="215900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flipH="1">
            <a:off x="6096000" y="5880100"/>
            <a:ext cx="601013" cy="266700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flipH="1" flipV="1">
            <a:off x="2381177" y="5524500"/>
            <a:ext cx="2530471" cy="355600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170" name="Straight Connector 7169"/>
          <p:cNvCxnSpPr>
            <a:stCxn id="7173" idx="2"/>
          </p:cNvCxnSpPr>
          <p:nvPr/>
        </p:nvCxnSpPr>
        <p:spPr bwMode="auto">
          <a:xfrm flipH="1">
            <a:off x="4549316" y="2426809"/>
            <a:ext cx="1" cy="75175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85" name="Straight Connector 7184"/>
          <p:cNvCxnSpPr>
            <a:stCxn id="7172" idx="2"/>
          </p:cNvCxnSpPr>
          <p:nvPr/>
        </p:nvCxnSpPr>
        <p:spPr bwMode="auto">
          <a:xfrm>
            <a:off x="4911648" y="2221901"/>
            <a:ext cx="0" cy="953158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649110" y="2378004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FFFF00"/>
                </a:solidFill>
              </a:rPr>
              <a:t>V0</a:t>
            </a:r>
            <a:endParaRPr lang="en-US" sz="2000" b="1" dirty="0">
              <a:solidFill>
                <a:srgbClr val="FFFF00"/>
              </a:solidFill>
            </a:endParaRPr>
          </a:p>
        </p:txBody>
      </p:sp>
      <p:cxnSp>
        <p:nvCxnSpPr>
          <p:cNvPr id="7177" name="Straight Connector 7176"/>
          <p:cNvCxnSpPr/>
          <p:nvPr/>
        </p:nvCxnSpPr>
        <p:spPr bwMode="auto">
          <a:xfrm flipH="1">
            <a:off x="2909570" y="3178559"/>
            <a:ext cx="1639746" cy="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1569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96" y="3905677"/>
            <a:ext cx="3363767" cy="2209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6" y="2514600"/>
            <a:ext cx="1727578" cy="168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Components:</a:t>
            </a:r>
            <a:br>
              <a:rPr lang="en-US" dirty="0" smtClean="0"/>
            </a:br>
            <a:r>
              <a:rPr lang="en-US" dirty="0" smtClean="0"/>
              <a:t>Standard beam pipe and flange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sp>
        <p:nvSpPr>
          <p:cNvPr id="8" name="Text Box 38"/>
          <p:cNvSpPr txBox="1"/>
          <p:nvPr/>
        </p:nvSpPr>
        <p:spPr>
          <a:xfrm>
            <a:off x="1256030" y="4555224"/>
            <a:ext cx="666750" cy="52387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F79646"/>
                </a:solidFill>
                <a:effectLst/>
                <a:latin typeface="Times"/>
                <a:ea typeface="HG Mincho Light J"/>
                <a:cs typeface="Times New Roman"/>
              </a:rPr>
              <a:t>Sealing edges</a:t>
            </a:r>
            <a:endParaRPr lang="de-DE" sz="1400" dirty="0">
              <a:solidFill>
                <a:srgbClr val="000000"/>
              </a:solidFill>
              <a:effectLst/>
              <a:latin typeface="Times"/>
              <a:ea typeface="HG Mincho Light J"/>
              <a:cs typeface="Times New Roman"/>
            </a:endParaRPr>
          </a:p>
        </p:txBody>
      </p:sp>
      <p:sp>
        <p:nvSpPr>
          <p:cNvPr id="9" name="Text Box 39"/>
          <p:cNvSpPr txBox="1"/>
          <p:nvPr/>
        </p:nvSpPr>
        <p:spPr>
          <a:xfrm>
            <a:off x="1784668" y="3829684"/>
            <a:ext cx="1266825" cy="48577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F79646"/>
                </a:solidFill>
                <a:effectLst/>
                <a:latin typeface="Times"/>
                <a:ea typeface="HG Mincho Light J"/>
                <a:cs typeface="Times New Roman"/>
              </a:rPr>
              <a:t>RF-noses with 0.2 mm gap</a:t>
            </a:r>
            <a:endParaRPr lang="de-DE" sz="1400" dirty="0">
              <a:solidFill>
                <a:srgbClr val="000000"/>
              </a:solidFill>
              <a:effectLst/>
              <a:latin typeface="Times"/>
              <a:ea typeface="HG Mincho Light J"/>
              <a:cs typeface="Times New Roman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060893" y="4315459"/>
            <a:ext cx="285750" cy="118382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578736" y="4248784"/>
            <a:ext cx="100013" cy="1250495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43"/>
          <p:cNvSpPr txBox="1"/>
          <p:nvPr/>
        </p:nvSpPr>
        <p:spPr>
          <a:xfrm>
            <a:off x="2678748" y="5858509"/>
            <a:ext cx="942975" cy="33337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F79646"/>
                </a:solidFill>
                <a:effectLst/>
                <a:latin typeface="Times"/>
                <a:ea typeface="HG Mincho Light J"/>
                <a:cs typeface="Times New Roman"/>
              </a:rPr>
              <a:t>Flange 2</a:t>
            </a:r>
            <a:endParaRPr lang="de-DE" sz="1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301" y="4012404"/>
            <a:ext cx="2635978" cy="23618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236" y="1100773"/>
            <a:ext cx="7167564" cy="259492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Cu pipes</a:t>
            </a:r>
          </a:p>
          <a:p>
            <a:pPr lvl="1"/>
            <a:r>
              <a:rPr lang="en-US" dirty="0" smtClean="0"/>
              <a:t>ID 40.5 mm, OD </a:t>
            </a:r>
            <a:r>
              <a:rPr lang="en-US" dirty="0" smtClean="0">
                <a:solidFill>
                  <a:srgbClr val="100F2E"/>
                </a:solidFill>
              </a:rPr>
              <a:t>45.5</a:t>
            </a:r>
            <a:r>
              <a:rPr lang="en-US" dirty="0" smtClean="0"/>
              <a:t> mm</a:t>
            </a:r>
          </a:p>
          <a:p>
            <a:pPr lvl="1"/>
            <a:r>
              <a:rPr lang="en-US" dirty="0" smtClean="0"/>
              <a:t>Cheaper than Cu coated </a:t>
            </a:r>
            <a:r>
              <a:rPr lang="en-US" dirty="0" err="1" smtClean="0"/>
              <a:t>StSt</a:t>
            </a:r>
            <a:r>
              <a:rPr lang="en-US" dirty="0" smtClean="0"/>
              <a:t> pipes</a:t>
            </a:r>
          </a:p>
          <a:p>
            <a:pPr lvl="1"/>
            <a:r>
              <a:rPr lang="en-US" dirty="0" smtClean="0"/>
              <a:t>Required roughness achievable by extrusion process</a:t>
            </a:r>
          </a:p>
          <a:p>
            <a:r>
              <a:rPr lang="en-US" dirty="0" smtClean="0"/>
              <a:t>Special DN50 flanges (</a:t>
            </a:r>
            <a:r>
              <a:rPr lang="en-US" b="1" i="1" dirty="0" smtClean="0">
                <a:solidFill>
                  <a:srgbClr val="100F2E"/>
                </a:solidFill>
              </a:rPr>
              <a:t>http://spez.desy.de</a:t>
            </a:r>
            <a:r>
              <a:rPr lang="en-US" dirty="0" smtClean="0">
                <a:solidFill>
                  <a:srgbClr val="100F2E"/>
                </a:solidFill>
              </a:rPr>
              <a:t>)</a:t>
            </a:r>
          </a:p>
          <a:p>
            <a:pPr lvl="1"/>
            <a:r>
              <a:rPr lang="en-US" dirty="0" smtClean="0"/>
              <a:t>With “RF-nose” to ensure max longitudinal gap</a:t>
            </a:r>
          </a:p>
          <a:p>
            <a:pPr lvl="1"/>
            <a:r>
              <a:rPr lang="en-US" dirty="0" smtClean="0"/>
              <a:t>Tighter tolerances to ensure max vertical step</a:t>
            </a:r>
          </a:p>
          <a:p>
            <a:pPr lvl="1"/>
            <a:r>
              <a:rPr lang="en-US" dirty="0" smtClean="0"/>
              <a:t>No rotational flanges, only long bores to compensate for small angular mismatches between components</a:t>
            </a:r>
            <a:endParaRPr lang="en-US" dirty="0"/>
          </a:p>
        </p:txBody>
      </p:sp>
      <p:sp>
        <p:nvSpPr>
          <p:cNvPr id="16" name="Text Box 43"/>
          <p:cNvSpPr txBox="1"/>
          <p:nvPr/>
        </p:nvSpPr>
        <p:spPr>
          <a:xfrm>
            <a:off x="1117918" y="5858509"/>
            <a:ext cx="942975" cy="33337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F79646"/>
                </a:solidFill>
                <a:effectLst/>
                <a:latin typeface="Times"/>
                <a:ea typeface="HG Mincho Light J"/>
                <a:cs typeface="Times New Roman"/>
              </a:rPr>
              <a:t>Flange </a:t>
            </a:r>
            <a:r>
              <a:rPr lang="en-US" sz="1200" b="1" dirty="0" smtClean="0">
                <a:solidFill>
                  <a:srgbClr val="F79646"/>
                </a:solidFill>
                <a:effectLst/>
                <a:latin typeface="Times"/>
                <a:ea typeface="HG Mincho Light J"/>
                <a:cs typeface="Times New Roman"/>
              </a:rPr>
              <a:t>1</a:t>
            </a:r>
            <a:endParaRPr lang="de-DE" sz="12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22" name="Straight Arrow Connector 21"/>
          <p:cNvCxnSpPr>
            <a:stCxn id="8" idx="3"/>
          </p:cNvCxnSpPr>
          <p:nvPr/>
        </p:nvCxnSpPr>
        <p:spPr bwMode="auto">
          <a:xfrm>
            <a:off x="1922780" y="4817162"/>
            <a:ext cx="423863" cy="261937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9741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Components:</a:t>
            </a:r>
            <a:br>
              <a:rPr lang="en-US" dirty="0"/>
            </a:br>
            <a:r>
              <a:rPr lang="en-US" dirty="0" smtClean="0"/>
              <a:t>Standard bellow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41499"/>
            <a:ext cx="4297363" cy="3808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 insert to ensure beam dynamic requirements</a:t>
            </a:r>
          </a:p>
          <a:p>
            <a:r>
              <a:rPr lang="en-US" dirty="0" smtClean="0"/>
              <a:t>Nominal gap 4 mm</a:t>
            </a:r>
          </a:p>
          <a:p>
            <a:pPr lvl="1"/>
            <a:r>
              <a:rPr lang="en-US" dirty="0" smtClean="0"/>
              <a:t>Except BC-girders, where 6 mm are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35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Components:</a:t>
            </a:r>
            <a:br>
              <a:rPr lang="en-US" dirty="0" smtClean="0"/>
            </a:br>
            <a:r>
              <a:rPr lang="en-US" dirty="0" smtClean="0"/>
              <a:t>Pumps - Sputter Ion Pumps (SIPs)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idx="1"/>
          </p:nvPr>
        </p:nvSpPr>
        <p:spPr>
          <a:xfrm>
            <a:off x="117474" y="1092200"/>
            <a:ext cx="8848725" cy="5372100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dirty="0" smtClean="0"/>
              <a:t>Properties:</a:t>
            </a:r>
          </a:p>
          <a:p>
            <a:pPr lvl="2">
              <a:buSzPct val="100000"/>
              <a:buFont typeface="Arial" pitchFamily="34" charset="0"/>
              <a:buChar char="+"/>
            </a:pPr>
            <a:r>
              <a:rPr lang="en-GB" dirty="0"/>
              <a:t>a long life time (more than 50000 hours at pressures in the 10</a:t>
            </a:r>
            <a:r>
              <a:rPr lang="en-GB" baseline="30000" dirty="0"/>
              <a:t>-6</a:t>
            </a:r>
            <a:r>
              <a:rPr lang="en-GB" dirty="0"/>
              <a:t> mbar </a:t>
            </a:r>
            <a:r>
              <a:rPr lang="en-GB" dirty="0" smtClean="0"/>
              <a:t>region) </a:t>
            </a:r>
            <a:r>
              <a:rPr lang="en-GB" dirty="0"/>
              <a:t>without necessary maintenance</a:t>
            </a:r>
            <a:endParaRPr lang="de-DE" sz="2800" dirty="0"/>
          </a:p>
          <a:p>
            <a:pPr lvl="2">
              <a:buSzPct val="100000"/>
              <a:buFont typeface="Arial" pitchFamily="34" charset="0"/>
              <a:buChar char="+"/>
            </a:pPr>
            <a:r>
              <a:rPr lang="en-GB" dirty="0"/>
              <a:t>vibration free operation</a:t>
            </a:r>
            <a:endParaRPr lang="de-DE" sz="2800" dirty="0"/>
          </a:p>
          <a:p>
            <a:pPr lvl="2">
              <a:buSzPct val="100000"/>
              <a:buFont typeface="Arial" pitchFamily="34" charset="0"/>
              <a:buChar char="+"/>
            </a:pPr>
            <a:r>
              <a:rPr lang="en-GB" dirty="0"/>
              <a:t>production of clean vacuum (no contaminations with hydrocarbons)</a:t>
            </a:r>
            <a:endParaRPr lang="de-DE" sz="2800" dirty="0"/>
          </a:p>
          <a:p>
            <a:pPr lvl="2">
              <a:buSzPct val="100000"/>
              <a:buFont typeface="Arial" pitchFamily="34" charset="0"/>
              <a:buChar char="+"/>
            </a:pPr>
            <a:r>
              <a:rPr lang="en-GB" dirty="0"/>
              <a:t>ability to directly read the pressure </a:t>
            </a:r>
            <a:endParaRPr lang="de-DE" sz="2800" dirty="0"/>
          </a:p>
          <a:p>
            <a:pPr lvl="2">
              <a:buSzPct val="100000"/>
              <a:buFont typeface="Arial" pitchFamily="34" charset="0"/>
              <a:buChar char="+"/>
            </a:pPr>
            <a:r>
              <a:rPr lang="en-GB" dirty="0"/>
              <a:t>Cost efficiency</a:t>
            </a:r>
            <a:r>
              <a:rPr lang="en-GB" dirty="0" smtClean="0"/>
              <a:t>.</a:t>
            </a:r>
          </a:p>
          <a:p>
            <a:pPr lvl="2">
              <a:buSzPct val="100000"/>
              <a:buFont typeface="Symbol" pitchFamily="18" charset="2"/>
              <a:buChar char="-"/>
            </a:pPr>
            <a:r>
              <a:rPr lang="en-GB" dirty="0" smtClean="0"/>
              <a:t>Relatively big size</a:t>
            </a:r>
          </a:p>
          <a:p>
            <a:pPr lvl="2">
              <a:buSzPct val="100000"/>
              <a:buFont typeface="Symbol" pitchFamily="18" charset="2"/>
              <a:buChar char="-"/>
            </a:pPr>
            <a:r>
              <a:rPr lang="en-GB" dirty="0" smtClean="0"/>
              <a:t>Permanent magnetic field</a:t>
            </a:r>
            <a:endParaRPr lang="de-DE" dirty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Diodes with Fischer/Varian  HV (+</a:t>
            </a:r>
            <a:r>
              <a:rPr lang="en-US" dirty="0" err="1" smtClean="0"/>
              <a:t>safecon</a:t>
            </a:r>
            <a:r>
              <a:rPr lang="en-US" dirty="0" smtClean="0"/>
              <a:t>) connector</a:t>
            </a:r>
          </a:p>
          <a:p>
            <a:pPr lvl="1"/>
            <a:r>
              <a:rPr lang="en-US" dirty="0" smtClean="0"/>
              <a:t>Connected to beam pipe either by means of pump cross or TSP pump</a:t>
            </a:r>
          </a:p>
          <a:p>
            <a:pPr lvl="1"/>
            <a:r>
              <a:rPr lang="en-US" dirty="0"/>
              <a:t>Mainly used in RF-gun </a:t>
            </a:r>
            <a:r>
              <a:rPr lang="en-US" dirty="0" smtClean="0"/>
              <a:t>(75 </a:t>
            </a:r>
            <a:r>
              <a:rPr lang="en-US" dirty="0"/>
              <a:t>l/s), Injector (55 l/s &amp; 75 l/s), Bunch compressors (55 l/s &amp; 300 l/s) and Intersections of </a:t>
            </a:r>
            <a:r>
              <a:rPr lang="en-US" dirty="0" err="1"/>
              <a:t>undulators</a:t>
            </a:r>
            <a:r>
              <a:rPr lang="en-US" dirty="0"/>
              <a:t> (20 l/s)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06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492" y="1123950"/>
            <a:ext cx="3997207" cy="385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Components:</a:t>
            </a:r>
            <a:br>
              <a:rPr lang="en-US" dirty="0" smtClean="0"/>
            </a:br>
            <a:r>
              <a:rPr lang="en-US" dirty="0" smtClean="0"/>
              <a:t>Standard pump crosses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" y="1347788"/>
            <a:ext cx="5702300" cy="4459287"/>
          </a:xfrm>
        </p:spPr>
        <p:txBody>
          <a:bodyPr/>
          <a:lstStyle/>
          <a:p>
            <a:r>
              <a:rPr lang="en-US" dirty="0" smtClean="0"/>
              <a:t>Stainless steel body</a:t>
            </a:r>
          </a:p>
          <a:p>
            <a:r>
              <a:rPr lang="en-US" dirty="0" smtClean="0"/>
              <a:t>Slotted Cu-pipe insert to fulfill material parameters</a:t>
            </a:r>
          </a:p>
          <a:p>
            <a:r>
              <a:rPr lang="en-US" dirty="0" smtClean="0"/>
              <a:t>Distance of inlet port of SIP to beam axis 130 mm</a:t>
            </a:r>
          </a:p>
          <a:p>
            <a:pPr lvl="1"/>
            <a:r>
              <a:rPr lang="en-US" dirty="0" smtClean="0"/>
              <a:t>Agreed by MLC, magnetic field at beam axis small enough</a:t>
            </a:r>
          </a:p>
          <a:p>
            <a:pPr lvl="1"/>
            <a:r>
              <a:rPr lang="en-US" dirty="0" smtClean="0"/>
              <a:t>Nevertheless pumps will be equipped with additional shielding to further decrease magnetic field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47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Components:</a:t>
            </a:r>
            <a:br>
              <a:rPr lang="en-US" dirty="0" smtClean="0"/>
            </a:br>
            <a:r>
              <a:rPr lang="en-US" dirty="0" smtClean="0"/>
              <a:t>Pumps - In-line SIP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5187950" y="1108075"/>
            <a:ext cx="3956050" cy="3143250"/>
            <a:chOff x="5187950" y="803275"/>
            <a:chExt cx="3956050" cy="314325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2790" y="803275"/>
              <a:ext cx="3311210" cy="3143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5187950" y="1666875"/>
              <a:ext cx="1417376" cy="30777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1pPr>
              <a:lvl2pPr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2pPr>
              <a:lvl3pPr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3pPr>
              <a:lvl4pPr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4pPr>
              <a:lvl5pPr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sz="1400" b="1" dirty="0" smtClean="0">
                  <a:solidFill>
                    <a:schemeClr val="bg1"/>
                  </a:solidFill>
                </a:rPr>
                <a:t>CFX50 </a:t>
              </a:r>
              <a:r>
                <a:rPr lang="en-US" sz="1400" b="1" dirty="0">
                  <a:solidFill>
                    <a:schemeClr val="bg1"/>
                  </a:solidFill>
                </a:rPr>
                <a:t>flanges</a:t>
              </a:r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6348413" y="1889125"/>
              <a:ext cx="950913" cy="485775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5251450" y="3246438"/>
              <a:ext cx="1787525" cy="56038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1pPr>
              <a:lvl2pPr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2pPr>
              <a:lvl3pPr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3pPr>
              <a:lvl4pPr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4pPr>
              <a:lvl5pPr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sz="1400" b="1" dirty="0">
                  <a:solidFill>
                    <a:schemeClr val="bg1"/>
                  </a:solidFill>
                </a:rPr>
                <a:t>adjustable</a:t>
              </a:r>
            </a:p>
            <a:p>
              <a:pPr eaLnBrk="1" hangingPunct="1">
                <a:buFont typeface="Wingdings" pitchFamily="2" charset="2"/>
                <a:buNone/>
              </a:pPr>
              <a:r>
                <a:rPr lang="en-US" sz="1400" b="1" dirty="0">
                  <a:solidFill>
                    <a:schemeClr val="bg1"/>
                  </a:solidFill>
                </a:rPr>
                <a:t>magnetic shielding</a:t>
              </a:r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 flipV="1">
              <a:off x="6570663" y="3014663"/>
              <a:ext cx="468313" cy="36195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V="1">
              <a:off x="6475413" y="2273299"/>
              <a:ext cx="376238" cy="1116013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 flipV="1">
              <a:off x="6711950" y="2557463"/>
              <a:ext cx="1182688" cy="83185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3"/>
          <p:cNvSpPr txBox="1">
            <a:spLocks noChangeAspect="1" noChangeArrowheads="1"/>
          </p:cNvSpPr>
          <p:nvPr/>
        </p:nvSpPr>
        <p:spPr bwMode="auto">
          <a:xfrm>
            <a:off x="-211138" y="1189038"/>
            <a:ext cx="5462588" cy="497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298450" indent="-298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ＭＳ Ｐゴシック" charset="-128"/>
              </a:defRPr>
            </a:lvl1pPr>
            <a:lvl2pPr marL="558800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Standard pump for 40.5 mm beam pipes in Temporary Beam line, Collimation, </a:t>
            </a:r>
            <a:r>
              <a:rPr lang="en-US" sz="2000" dirty="0" err="1" smtClean="0"/>
              <a:t>SwitchYard</a:t>
            </a:r>
            <a:r>
              <a:rPr lang="en-US" sz="2000" dirty="0" smtClean="0"/>
              <a:t>, Beam Distribution, and Main dump lines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Pumping speed tested at HASYLAB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 “</a:t>
            </a:r>
            <a:r>
              <a:rPr lang="de-DE" sz="2000" dirty="0" smtClean="0"/>
              <a:t>Doppeldom Fischer-Mommsen“, DIN 28429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Magnetic field on electron beam axis (around 0.1 </a:t>
            </a:r>
            <a:r>
              <a:rPr lang="en-US" sz="2000" dirty="0" err="1" smtClean="0"/>
              <a:t>mT</a:t>
            </a:r>
            <a:r>
              <a:rPr lang="en-US" sz="2000" dirty="0" smtClean="0"/>
              <a:t>) fine for beam dynamics 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Advantages: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Higher pump speed than standard SIP + pumping cross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More compact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Costs comparable to standard SIP + pumping cross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Approx. 400 pieces needed</a:t>
            </a:r>
          </a:p>
        </p:txBody>
      </p:sp>
    </p:spTree>
    <p:extLst>
      <p:ext uri="{BB962C8B-B14F-4D97-AF65-F5344CB8AC3E}">
        <p14:creationId xmlns:p14="http://schemas.microsoft.com/office/powerpoint/2010/main" val="301314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Components:</a:t>
            </a:r>
            <a:br>
              <a:rPr lang="en-US" dirty="0" smtClean="0"/>
            </a:br>
            <a:r>
              <a:rPr lang="en-US" dirty="0" smtClean="0"/>
              <a:t>Pumps - power supplies and read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347788"/>
            <a:ext cx="8912225" cy="4459287"/>
          </a:xfrm>
        </p:spPr>
        <p:txBody>
          <a:bodyPr/>
          <a:lstStyle/>
          <a:p>
            <a:r>
              <a:rPr lang="en-US" dirty="0" smtClean="0"/>
              <a:t>Power supplies </a:t>
            </a:r>
          </a:p>
          <a:p>
            <a:pPr lvl="1"/>
            <a:r>
              <a:rPr lang="en-US" dirty="0" smtClean="0"/>
              <a:t>in house development with continuous improvements over decades</a:t>
            </a:r>
          </a:p>
          <a:p>
            <a:pPr lvl="1"/>
            <a:r>
              <a:rPr lang="en-US" dirty="0" smtClean="0"/>
              <a:t>Analogue read out of pump current (pressure)  either by voltage or by current</a:t>
            </a:r>
          </a:p>
          <a:p>
            <a:pPr lvl="2"/>
            <a:r>
              <a:rPr lang="en-US" dirty="0" smtClean="0"/>
              <a:t>Delivery of signals for RF-interlocks </a:t>
            </a:r>
          </a:p>
          <a:p>
            <a:pPr lvl="1"/>
            <a:r>
              <a:rPr lang="en-US" dirty="0" smtClean="0"/>
              <a:t>For XFEL upgrade of latest PETRA III type</a:t>
            </a:r>
          </a:p>
          <a:p>
            <a:pPr lvl="1"/>
            <a:r>
              <a:rPr lang="en-US" dirty="0" smtClean="0"/>
              <a:t>Added safety contact</a:t>
            </a:r>
          </a:p>
          <a:p>
            <a:r>
              <a:rPr lang="en-US" dirty="0" smtClean="0"/>
              <a:t>Hardware read out system</a:t>
            </a:r>
          </a:p>
          <a:p>
            <a:pPr lvl="1"/>
            <a:r>
              <a:rPr lang="en-US" dirty="0" smtClean="0"/>
              <a:t>PETRA III</a:t>
            </a:r>
          </a:p>
          <a:p>
            <a:pPr lvl="2"/>
            <a:r>
              <a:rPr lang="en-US" dirty="0" smtClean="0"/>
              <a:t>Micro controller supporting up to 18 power supplies</a:t>
            </a:r>
          </a:p>
          <a:p>
            <a:pPr lvl="2"/>
            <a:r>
              <a:rPr lang="en-US" dirty="0" smtClean="0"/>
              <a:t>Communication to user interfaces via Ethernet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89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00" y="1095788"/>
            <a:ext cx="6654800" cy="28699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274" y="4070942"/>
            <a:ext cx="3194136" cy="24003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063978"/>
            <a:ext cx="382188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 smtClean="0"/>
              <a:t>Experience from FLASH</a:t>
            </a:r>
          </a:p>
          <a:p>
            <a:pPr marL="342900" indent="-342900"/>
            <a:r>
              <a:rPr lang="en-US" sz="2000" dirty="0" smtClean="0"/>
              <a:t>High degree of segmentation</a:t>
            </a:r>
          </a:p>
          <a:p>
            <a:pPr marL="342900" indent="-342900"/>
            <a:r>
              <a:rPr lang="en-US" sz="2000" dirty="0" smtClean="0"/>
              <a:t>SSK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4070942"/>
            <a:ext cx="32466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 smtClean="0"/>
              <a:t>Experience from PETRA III</a:t>
            </a:r>
          </a:p>
          <a:p>
            <a:pPr marL="342900" indent="-342900"/>
            <a:r>
              <a:rPr lang="en-US" sz="2000" dirty="0" smtClean="0"/>
              <a:t>About 400 pumps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018" y="4067594"/>
            <a:ext cx="4648764" cy="229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8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Equipment:</a:t>
            </a:r>
            <a:br>
              <a:rPr lang="en-US" dirty="0" smtClean="0"/>
            </a:br>
            <a:r>
              <a:rPr lang="en-US" dirty="0" smtClean="0"/>
              <a:t>Venting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347788"/>
            <a:ext cx="5623561" cy="5017769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dirty="0"/>
              <a:t>There will always be particles inside the cold and warm vacuum!</a:t>
            </a:r>
          </a:p>
          <a:p>
            <a:pPr lvl="1" eaLnBrk="1" hangingPunct="1"/>
            <a:r>
              <a:rPr lang="en-US" sz="2000" dirty="0"/>
              <a:t>Pumping / venting unit will not reduce number of particles, BUT stop transport of them.</a:t>
            </a:r>
          </a:p>
          <a:p>
            <a:pPr lvl="1" eaLnBrk="1" hangingPunct="1"/>
            <a:r>
              <a:rPr lang="en-US" sz="2000" dirty="0"/>
              <a:t>Idea is to control the mass transport during time to constant 3 l/s of nitrogen or argon, by means of mass flow controllers.</a:t>
            </a:r>
          </a:p>
          <a:p>
            <a:pPr lvl="1" eaLnBrk="1" hangingPunct="1"/>
            <a:r>
              <a:rPr lang="en-US" sz="2000" dirty="0"/>
              <a:t>In addition concept will not only vent to normal pressure (1000 mbar) but to 1100 mbar, to ensure always to have a small over pressure (known conditions).</a:t>
            </a:r>
          </a:p>
          <a:p>
            <a:pPr lvl="1"/>
            <a:r>
              <a:rPr lang="en-US" sz="2000" dirty="0" smtClean="0"/>
              <a:t>Units </a:t>
            </a:r>
            <a:r>
              <a:rPr lang="en-US" sz="2000" dirty="0"/>
              <a:t>will be used in AMTF, </a:t>
            </a:r>
            <a:r>
              <a:rPr lang="en-US" sz="2000" dirty="0" err="1"/>
              <a:t>Saclay</a:t>
            </a:r>
            <a:r>
              <a:rPr lang="en-US" sz="2000" dirty="0"/>
              <a:t>, XFEL </a:t>
            </a:r>
            <a:r>
              <a:rPr lang="en-US" sz="2000" dirty="0" smtClean="0"/>
              <a:t>installation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535" y="2029141"/>
            <a:ext cx="3224530" cy="33331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066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Equipment:</a:t>
            </a:r>
            <a:br>
              <a:rPr lang="en-US" dirty="0"/>
            </a:br>
            <a:r>
              <a:rPr lang="en-US" dirty="0" smtClean="0"/>
              <a:t>Pump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03226" y="1157288"/>
            <a:ext cx="5978525" cy="4459287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Pumping </a:t>
            </a:r>
            <a:r>
              <a:rPr lang="en-US" sz="1800" dirty="0"/>
              <a:t>is combination of Scroll pre-vacuum pump and </a:t>
            </a:r>
            <a:r>
              <a:rPr lang="en-US" sz="1800" dirty="0" err="1"/>
              <a:t>Turbomolecular</a:t>
            </a:r>
            <a:r>
              <a:rPr lang="en-US" sz="1800" dirty="0"/>
              <a:t> pump</a:t>
            </a:r>
          </a:p>
          <a:p>
            <a:pPr marL="1143000" lvl="2" indent="-228600" eaLnBrk="1" hangingPunct="1">
              <a:lnSpc>
                <a:spcPct val="80000"/>
              </a:lnSpc>
            </a:pPr>
            <a:r>
              <a:rPr lang="en-US" sz="1800" dirty="0"/>
              <a:t>In comparison to old stations TP only 80 l/s since overall pump speed limited by the bellow connecting pump station with recipient.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/>
              <a:t>No special unit for leak detection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/>
              <a:t>RGA with SEV</a:t>
            </a:r>
          </a:p>
          <a:p>
            <a:pPr marL="1143000" lvl="2" indent="-228600" eaLnBrk="1" hangingPunct="1">
              <a:lnSpc>
                <a:spcPct val="80000"/>
              </a:lnSpc>
            </a:pPr>
            <a:r>
              <a:rPr lang="en-US" sz="1800" dirty="0"/>
              <a:t>Quality check of components in terms of contaminations</a:t>
            </a:r>
          </a:p>
          <a:p>
            <a:pPr marL="1143000" lvl="2" indent="-228600" eaLnBrk="1" hangingPunct="1">
              <a:lnSpc>
                <a:spcPct val="80000"/>
              </a:lnSpc>
            </a:pPr>
            <a:r>
              <a:rPr lang="en-US" sz="1800" dirty="0"/>
              <a:t>Performs leak detection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/>
              <a:t>Local control only one button ON / OFF</a:t>
            </a:r>
          </a:p>
          <a:p>
            <a:pPr marL="1143000" lvl="2" indent="-228600" eaLnBrk="1" hangingPunct="1">
              <a:lnSpc>
                <a:spcPct val="80000"/>
              </a:lnSpc>
            </a:pPr>
            <a:r>
              <a:rPr lang="en-US" sz="1800" dirty="0"/>
              <a:t>Self check</a:t>
            </a:r>
          </a:p>
          <a:p>
            <a:pPr marL="1143000" lvl="2" indent="-228600" eaLnBrk="1" hangingPunct="1">
              <a:lnSpc>
                <a:spcPct val="80000"/>
              </a:lnSpc>
            </a:pPr>
            <a:r>
              <a:rPr lang="en-US" sz="1800" dirty="0"/>
              <a:t>All properties in DOOCS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  <p:pic>
        <p:nvPicPr>
          <p:cNvPr id="2050" name="Grafik 6" descr="Beschreibung: N:\4all\intern\MVS\Komponenten\Pumpen\Oelfrei-PS XFEL\XFEL_PS_Layout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2936875"/>
            <a:ext cx="340042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8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5" name="Rectangle 3"/>
          <p:cNvSpPr txBox="1">
            <a:spLocks noChangeAspect="1" noChangeArrowheads="1"/>
          </p:cNvSpPr>
          <p:nvPr/>
        </p:nvSpPr>
        <p:spPr bwMode="auto">
          <a:xfrm>
            <a:off x="117475" y="1043189"/>
            <a:ext cx="8821738" cy="536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ＭＳ Ｐゴシック" charset="-128"/>
              </a:defRPr>
            </a:lvl1pPr>
            <a:lvl2pPr marL="558800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en-US" sz="1800" dirty="0"/>
          </a:p>
          <a:p>
            <a:pPr marL="298450" lvl="2" indent="-298450" eaLnBrk="1" hangingPunct="1">
              <a:lnSpc>
                <a:spcPct val="80000"/>
              </a:lnSpc>
              <a:buClr>
                <a:schemeClr val="accent2"/>
              </a:buClr>
              <a:buSzPct val="80000"/>
              <a:buFont typeface="Wingdings" pitchFamily="2" charset="2"/>
              <a:buChar char="n"/>
            </a:pPr>
            <a:r>
              <a:rPr lang="en-US" sz="1800" b="1" dirty="0"/>
              <a:t>High Level Specifications for Alignment and Surface Properties of  Vacuum Components </a:t>
            </a:r>
            <a:r>
              <a:rPr lang="en-US" sz="1800" dirty="0"/>
              <a:t>(</a:t>
            </a:r>
            <a:r>
              <a:rPr lang="en-US" sz="1800" b="1" i="1" dirty="0"/>
              <a:t>EDMS D00000001914751</a:t>
            </a:r>
            <a:r>
              <a:rPr lang="en-US" sz="1800" dirty="0"/>
              <a:t>)</a:t>
            </a:r>
          </a:p>
          <a:p>
            <a:pPr marL="298450" lvl="2" indent="-298450" eaLnBrk="1" hangingPunct="1">
              <a:lnSpc>
                <a:spcPct val="80000"/>
              </a:lnSpc>
              <a:buClr>
                <a:schemeClr val="accent2"/>
              </a:buClr>
              <a:buSzPct val="80000"/>
              <a:buFont typeface="Wingdings" pitchFamily="2" charset="2"/>
              <a:buChar char="n"/>
            </a:pPr>
            <a:endParaRPr lang="en-US" sz="1800" dirty="0"/>
          </a:p>
          <a:p>
            <a:pPr marL="298450" lvl="2" indent="-298450" eaLnBrk="1" hangingPunct="1">
              <a:lnSpc>
                <a:spcPct val="80000"/>
              </a:lnSpc>
              <a:buClr>
                <a:schemeClr val="accent2"/>
              </a:buClr>
              <a:buSzPct val="80000"/>
              <a:buFont typeface="Wingdings" pitchFamily="2" charset="2"/>
              <a:buChar char="n"/>
            </a:pPr>
            <a:r>
              <a:rPr lang="en-US" sz="1800" b="1" dirty="0"/>
              <a:t>Specifications for the Vacuum Sections of the European XFEL </a:t>
            </a:r>
            <a:r>
              <a:rPr lang="en-US" sz="1800" dirty="0"/>
              <a:t>(</a:t>
            </a:r>
            <a:r>
              <a:rPr lang="en-US" sz="1800" b="1" i="1" dirty="0"/>
              <a:t>EDMS D00000001975641</a:t>
            </a:r>
            <a:r>
              <a:rPr lang="en-US" sz="1800" dirty="0"/>
              <a:t>)</a:t>
            </a:r>
          </a:p>
          <a:p>
            <a:pPr marL="1143000" lvl="2" indent="-228600" eaLnBrk="1" hangingPunct="1">
              <a:lnSpc>
                <a:spcPct val="80000"/>
              </a:lnSpc>
            </a:pPr>
            <a:r>
              <a:rPr lang="en-US" sz="1800" dirty="0"/>
              <a:t>Roughness / oxide layer requirements</a:t>
            </a:r>
          </a:p>
          <a:p>
            <a:pPr marL="1143000" lvl="2" indent="-228600" eaLnBrk="1" hangingPunct="1">
              <a:lnSpc>
                <a:spcPct val="80000"/>
              </a:lnSpc>
            </a:pPr>
            <a:r>
              <a:rPr lang="en-US" sz="1800" dirty="0"/>
              <a:t>RF-shielding requirements</a:t>
            </a:r>
          </a:p>
          <a:p>
            <a:pPr marL="1143000" lvl="2" indent="-228600" eaLnBrk="1" hangingPunct="1">
              <a:lnSpc>
                <a:spcPct val="80000"/>
              </a:lnSpc>
            </a:pPr>
            <a:r>
              <a:rPr lang="en-US" sz="1800" dirty="0"/>
              <a:t>Magnetic permeability requirements</a:t>
            </a:r>
          </a:p>
          <a:p>
            <a:pPr marL="1143000" lvl="2" indent="-228600" eaLnBrk="1" hangingPunct="1">
              <a:lnSpc>
                <a:spcPct val="80000"/>
              </a:lnSpc>
            </a:pPr>
            <a:r>
              <a:rPr lang="en-US" sz="1800" dirty="0"/>
              <a:t>Particle cleanliness requirements</a:t>
            </a:r>
          </a:p>
          <a:p>
            <a:pPr marL="1143000" lvl="2" indent="-228600" eaLnBrk="1" hangingPunct="1">
              <a:lnSpc>
                <a:spcPct val="80000"/>
              </a:lnSpc>
            </a:pPr>
            <a:r>
              <a:rPr lang="en-US" sz="1800" dirty="0"/>
              <a:t>Pressure to be achieved</a:t>
            </a:r>
          </a:p>
          <a:p>
            <a:pPr marL="1143000" lvl="2" indent="-228600" eaLnBrk="1" hangingPunct="1">
              <a:lnSpc>
                <a:spcPct val="80000"/>
              </a:lnSpc>
            </a:pPr>
            <a:r>
              <a:rPr lang="en-US" sz="1800" dirty="0"/>
              <a:t>Pump type approximate distance in-between</a:t>
            </a:r>
          </a:p>
          <a:p>
            <a:pPr marL="1143000" lvl="2" indent="-228600" eaLnBrk="1" hangingPunct="1">
              <a:lnSpc>
                <a:spcPct val="80000"/>
              </a:lnSpc>
            </a:pPr>
            <a:r>
              <a:rPr lang="en-US" sz="1800" dirty="0"/>
              <a:t>Specifications of flanges, stainless steel quality, gaskets</a:t>
            </a:r>
          </a:p>
          <a:p>
            <a:pPr eaLnBrk="1" hangingPunct="1">
              <a:lnSpc>
                <a:spcPct val="80000"/>
              </a:lnSpc>
            </a:pPr>
            <a:endParaRPr lang="en-US" sz="1800" dirty="0"/>
          </a:p>
          <a:p>
            <a:pPr eaLnBrk="1" hangingPunct="1">
              <a:lnSpc>
                <a:spcPct val="80000"/>
              </a:lnSpc>
            </a:pPr>
            <a:r>
              <a:rPr lang="en-US" sz="1800" b="1" dirty="0"/>
              <a:t>MVS-ZM stamp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/>
              <a:t>Each vacuum component to be installed into an DESY accelerator must fulfill special requirements in terms of cleanness and general vacuum suitability. This holds for the European XFEL too.</a:t>
            </a:r>
          </a:p>
          <a:p>
            <a:pPr marL="1143000" lvl="2" indent="-228600" eaLnBrk="1" hangingPunct="1">
              <a:lnSpc>
                <a:spcPct val="80000"/>
              </a:lnSpc>
            </a:pPr>
            <a:r>
              <a:rPr lang="en-US" sz="1800" dirty="0"/>
              <a:t>To be checked by MVS. </a:t>
            </a:r>
            <a:r>
              <a:rPr lang="en-US" sz="1800" dirty="0" smtClean="0">
                <a:solidFill>
                  <a:srgbClr val="FF0000"/>
                </a:solidFill>
              </a:rPr>
              <a:t>Without </a:t>
            </a:r>
            <a:r>
              <a:rPr lang="en-US" sz="1800" dirty="0">
                <a:solidFill>
                  <a:srgbClr val="FF0000"/>
                </a:solidFill>
              </a:rPr>
              <a:t>this installation prohibited</a:t>
            </a:r>
            <a:r>
              <a:rPr lang="en-US" sz="1800" dirty="0"/>
              <a:t>.</a:t>
            </a:r>
          </a:p>
          <a:p>
            <a:pPr marL="1143000" lvl="2" indent="-228600" eaLnBrk="1" hangingPunct="1">
              <a:lnSpc>
                <a:spcPct val="80000"/>
              </a:lnSpc>
            </a:pPr>
            <a:r>
              <a:rPr lang="en-US" sz="1800" b="1" i="1" dirty="0"/>
              <a:t>http://spez.desy.de</a:t>
            </a:r>
          </a:p>
        </p:txBody>
      </p:sp>
    </p:spTree>
    <p:extLst>
      <p:ext uri="{BB962C8B-B14F-4D97-AF65-F5344CB8AC3E}">
        <p14:creationId xmlns:p14="http://schemas.microsoft.com/office/powerpoint/2010/main" val="275162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0775" y="2398713"/>
            <a:ext cx="5702300" cy="4459287"/>
          </a:xfrm>
        </p:spPr>
        <p:txBody>
          <a:bodyPr/>
          <a:lstStyle/>
          <a:p>
            <a:pPr marL="0" indent="0">
              <a:buNone/>
            </a:pPr>
            <a:r>
              <a:rPr lang="en-US" sz="6600" dirty="0" smtClean="0"/>
              <a:t>Thank you!</a:t>
            </a:r>
            <a:endParaRPr lang="en-US" sz="6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98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45077"/>
              </p:ext>
            </p:extLst>
          </p:nvPr>
        </p:nvGraphicFramePr>
        <p:xfrm>
          <a:off x="64399" y="1034150"/>
          <a:ext cx="9015210" cy="4553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2301"/>
                <a:gridCol w="1092200"/>
                <a:gridCol w="487787"/>
                <a:gridCol w="695459"/>
                <a:gridCol w="759858"/>
                <a:gridCol w="901521"/>
                <a:gridCol w="901521"/>
                <a:gridCol w="901521"/>
                <a:gridCol w="901521"/>
                <a:gridCol w="901521"/>
              </a:tblGrid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5720" marR="0" marT="0" marB="0"/>
                </a:tc>
                <a:tc gridSpan="3">
                  <a:txBody>
                    <a:bodyPr/>
                    <a:lstStyle/>
                    <a:p>
                      <a:r>
                        <a:rPr lang="en-US" sz="1200" dirty="0" smtClean="0"/>
                        <a:t>Material properties</a:t>
                      </a:r>
                      <a:endParaRPr lang="en-US" sz="1200" dirty="0"/>
                    </a:p>
                  </a:txBody>
                  <a:tcPr marL="45720" marR="0" marT="0" marB="0"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200" dirty="0" smtClean="0"/>
                        <a:t>alignment</a:t>
                      </a:r>
                      <a:endParaRPr lang="en-US" sz="1200" dirty="0"/>
                    </a:p>
                  </a:txBody>
                  <a:tcPr marL="45720" marR="0" marT="0" marB="0"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RF shielding</a:t>
                      </a:r>
                      <a:endParaRPr lang="en-US" sz="1200" dirty="0"/>
                    </a:p>
                  </a:txBody>
                  <a:tcPr marL="45720" marR="0" marT="0" marB="0"/>
                </a:tc>
                <a:tc gridSpan="2">
                  <a:txBody>
                    <a:bodyPr/>
                    <a:lstStyle/>
                    <a:p>
                      <a:r>
                        <a:rPr lang="en-US" sz="1200" dirty="0" smtClean="0"/>
                        <a:t>Vacuum</a:t>
                      </a:r>
                      <a:endParaRPr lang="en-US" sz="1200" dirty="0"/>
                    </a:p>
                  </a:txBody>
                  <a:tcPr marL="45720" marR="0" marT="0" marB="0"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237744"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conductivity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rel. permeability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R + 50*O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max. step at flanges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max. longitudinal</a:t>
                      </a:r>
                      <a:r>
                        <a:rPr lang="en-US" sz="1200" b="1" baseline="0" dirty="0" smtClean="0"/>
                        <a:t> gap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Flanges, bellows, pumps, valves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Particle</a:t>
                      </a:r>
                      <a:r>
                        <a:rPr lang="en-US" sz="1200" b="1" baseline="0" dirty="0" smtClean="0"/>
                        <a:t> free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Average pressure</a:t>
                      </a:r>
                      <a:endParaRPr lang="en-US" sz="1200" b="1" dirty="0"/>
                    </a:p>
                  </a:txBody>
                  <a:tcPr marL="45720" marR="0" marT="0" marB="0"/>
                </a:tc>
              </a:tr>
              <a:tr h="237744"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latin typeface="Symbol" pitchFamily="18" charset="2"/>
                        </a:rPr>
                        <a:t>mW</a:t>
                      </a:r>
                      <a:r>
                        <a:rPr lang="en-US" sz="1200" b="1" dirty="0" err="1" smtClean="0"/>
                        <a:t>cm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nm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mm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mm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mbar</a:t>
                      </a:r>
                      <a:endParaRPr lang="en-US" sz="1200" b="1" dirty="0"/>
                    </a:p>
                  </a:txBody>
                  <a:tcPr marL="45720" marR="0" marT="0" marB="0"/>
                </a:tc>
              </a:tr>
              <a:tr h="237744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RF-gun (up to L0)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I1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75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&lt;1.01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-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-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-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-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YES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&lt;</a:t>
                      </a:r>
                      <a:r>
                        <a:rPr lang="en-US" sz="1200" b="1" baseline="0" dirty="0" smtClean="0"/>
                        <a:t> 10</a:t>
                      </a:r>
                      <a:r>
                        <a:rPr lang="en-US" sz="1200" b="1" baseline="30000" dirty="0" smtClean="0"/>
                        <a:t>-10</a:t>
                      </a:r>
                      <a:r>
                        <a:rPr lang="en-US" sz="1200" b="1" baseline="0" dirty="0" smtClean="0"/>
                        <a:t> </a:t>
                      </a:r>
                      <a:endParaRPr lang="en-US" sz="1200" b="1" dirty="0"/>
                    </a:p>
                  </a:txBody>
                  <a:tcPr marL="45720" marR="0" marT="0" marB="0"/>
                </a:tc>
              </a:tr>
              <a:tr h="237744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Injector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I1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3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1.01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1250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0.2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0.5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YES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YES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baseline="0" dirty="0" smtClean="0"/>
                        <a:t>&lt; 2 10</a:t>
                      </a:r>
                      <a:r>
                        <a:rPr lang="en-US" sz="1200" b="1" baseline="30000" dirty="0" smtClean="0"/>
                        <a:t>-8</a:t>
                      </a:r>
                      <a:r>
                        <a:rPr lang="en-US" sz="1200" b="1" baseline="0" dirty="0" smtClean="0"/>
                        <a:t> </a:t>
                      </a:r>
                      <a:r>
                        <a:rPr lang="en-US" sz="1200" b="1" dirty="0" smtClean="0"/>
                        <a:t>*</a:t>
                      </a:r>
                      <a:endParaRPr lang="en-US" sz="1200" b="1" dirty="0"/>
                    </a:p>
                  </a:txBody>
                  <a:tcPr marL="45720" marR="0" marT="0" marB="0"/>
                </a:tc>
              </a:tr>
              <a:tr h="237744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Inj. Dump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I1D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3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1.05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2000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0.2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0.5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NO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YES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 smtClean="0"/>
                        <a:t>&lt; 2 10</a:t>
                      </a:r>
                      <a:r>
                        <a:rPr lang="en-US" sz="1200" b="1" baseline="30000" dirty="0" smtClean="0"/>
                        <a:t>-8</a:t>
                      </a:r>
                      <a:endParaRPr lang="en-US" sz="1200" b="1" dirty="0" smtClean="0"/>
                    </a:p>
                  </a:txBody>
                  <a:tcPr marL="45720" marR="0" marT="0" marB="0"/>
                </a:tc>
              </a:tr>
              <a:tr h="237744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BC0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I1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3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1.01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1250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0.2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0.5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YES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YES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 smtClean="0"/>
                        <a:t>&lt; 2 10</a:t>
                      </a:r>
                      <a:r>
                        <a:rPr lang="en-US" sz="1200" b="1" baseline="30000" dirty="0" smtClean="0"/>
                        <a:t>-8</a:t>
                      </a:r>
                      <a:endParaRPr lang="en-US" sz="1200" b="1" dirty="0" smtClean="0"/>
                    </a:p>
                  </a:txBody>
                  <a:tcPr marL="45720" marR="0" marT="0" marB="0"/>
                </a:tc>
              </a:tr>
              <a:tr h="237744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BC1,2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B1,B2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3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1.05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1250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0.2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0.5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YES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YES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 smtClean="0"/>
                        <a:t>&lt; 2 10</a:t>
                      </a:r>
                      <a:r>
                        <a:rPr lang="en-US" sz="1200" b="1" baseline="30000" dirty="0" smtClean="0"/>
                        <a:t>-8</a:t>
                      </a:r>
                      <a:r>
                        <a:rPr lang="en-US" sz="1200" b="1" baseline="0" dirty="0" smtClean="0"/>
                        <a:t> </a:t>
                      </a:r>
                      <a:r>
                        <a:rPr lang="en-US" sz="1200" b="1" dirty="0" smtClean="0"/>
                        <a:t>*</a:t>
                      </a:r>
                    </a:p>
                  </a:txBody>
                  <a:tcPr marL="45720" marR="0" marT="0" marB="0"/>
                </a:tc>
              </a:tr>
              <a:tr h="237744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BC1,2 chicane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B1,B2</a:t>
                      </a:r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3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1.01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1250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0.2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0.5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YES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YES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 smtClean="0"/>
                        <a:t>&lt; 2 10</a:t>
                      </a:r>
                      <a:r>
                        <a:rPr lang="en-US" sz="1200" b="1" baseline="30000" dirty="0" smtClean="0"/>
                        <a:t>-8</a:t>
                      </a:r>
                      <a:endParaRPr lang="en-US" sz="1200" b="1" dirty="0" smtClean="0"/>
                    </a:p>
                  </a:txBody>
                  <a:tcPr marL="45720" marR="0" marT="0" marB="0"/>
                </a:tc>
              </a:tr>
              <a:tr h="237744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BC1,2 dump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B1D, B2D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3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1.05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2000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0.2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0.5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NO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YES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 smtClean="0"/>
                        <a:t>&lt; 2 10</a:t>
                      </a:r>
                      <a:r>
                        <a:rPr lang="en-US" sz="1200" b="1" baseline="30000" dirty="0" smtClean="0"/>
                        <a:t>-8</a:t>
                      </a:r>
                      <a:endParaRPr lang="en-US" sz="1200" b="1" dirty="0" smtClean="0"/>
                    </a:p>
                  </a:txBody>
                  <a:tcPr marL="45720" marR="0" marT="0" marB="0"/>
                </a:tc>
              </a:tr>
              <a:tr h="237744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L3 Temp. beam line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L3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3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1.05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1250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0.2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0.5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YES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NO**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 smtClean="0"/>
                        <a:t>&lt; 2 10</a:t>
                      </a:r>
                      <a:r>
                        <a:rPr lang="en-US" sz="1200" b="1" baseline="30000" dirty="0" smtClean="0"/>
                        <a:t>-8</a:t>
                      </a:r>
                      <a:r>
                        <a:rPr lang="en-US" sz="1200" b="1" baseline="0" dirty="0" smtClean="0"/>
                        <a:t> </a:t>
                      </a:r>
                      <a:r>
                        <a:rPr lang="en-US" sz="1200" b="1" dirty="0" smtClean="0"/>
                        <a:t>*</a:t>
                      </a:r>
                    </a:p>
                  </a:txBody>
                  <a:tcPr marL="45720" marR="0" marT="0" marB="0"/>
                </a:tc>
              </a:tr>
              <a:tr h="237744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Collimation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CL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3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1.05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1250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0.2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0.5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YES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NO***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 smtClean="0"/>
                        <a:t>&lt; 2 10</a:t>
                      </a:r>
                      <a:r>
                        <a:rPr lang="en-US" sz="1200" b="1" baseline="30000" dirty="0" smtClean="0"/>
                        <a:t>-8</a:t>
                      </a:r>
                      <a:endParaRPr lang="en-US" sz="1200" b="1" dirty="0" smtClean="0"/>
                    </a:p>
                  </a:txBody>
                  <a:tcPr marL="45720" marR="0" marT="0" marB="0"/>
                </a:tc>
              </a:tr>
              <a:tr h="237744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Switch Yard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TL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3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1.05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1250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0.2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0.5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YES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NO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 smtClean="0"/>
                        <a:t>&lt; 2 10</a:t>
                      </a:r>
                      <a:r>
                        <a:rPr lang="en-US" sz="1200" b="1" baseline="30000" dirty="0" smtClean="0"/>
                        <a:t>-8</a:t>
                      </a:r>
                      <a:endParaRPr lang="en-US" sz="1200" b="1" dirty="0" smtClean="0"/>
                    </a:p>
                  </a:txBody>
                  <a:tcPr marL="45720" marR="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Undulators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SA1-3, UN1-2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3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1.01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550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0.1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0.5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YES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NO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 smtClean="0"/>
                        <a:t>&lt; 2 10</a:t>
                      </a:r>
                      <a:r>
                        <a:rPr lang="en-US" sz="1200" b="1" baseline="30000" dirty="0" smtClean="0"/>
                        <a:t>-7</a:t>
                      </a:r>
                      <a:endParaRPr lang="en-US" sz="1200" b="1" dirty="0" smtClean="0"/>
                    </a:p>
                  </a:txBody>
                  <a:tcPr marL="45720" marR="0" marT="0" marB="0"/>
                </a:tc>
              </a:tr>
              <a:tr h="224166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Beam transport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T1-T5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3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1.05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1250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0.2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0.5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YES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NO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 smtClean="0"/>
                        <a:t>&lt; 2 10</a:t>
                      </a:r>
                      <a:r>
                        <a:rPr lang="en-US" sz="1200" b="1" baseline="30000" dirty="0" smtClean="0"/>
                        <a:t>-8</a:t>
                      </a:r>
                      <a:endParaRPr lang="en-US" sz="1200" b="1" dirty="0" smtClean="0"/>
                    </a:p>
                  </a:txBody>
                  <a:tcPr marL="45720" marR="0" marT="0" marB="0"/>
                </a:tc>
              </a:tr>
              <a:tr h="24130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Main dumps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TLD, T4D, T5D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3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1.05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2000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0.2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0.5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NO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NO</a:t>
                      </a:r>
                      <a:endParaRPr lang="en-US" sz="1200" b="1" dirty="0"/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 smtClean="0"/>
                        <a:t>&lt; 2 10</a:t>
                      </a:r>
                      <a:r>
                        <a:rPr lang="en-US" sz="1200" b="1" baseline="30000" dirty="0" smtClean="0"/>
                        <a:t>-8</a:t>
                      </a:r>
                      <a:endParaRPr lang="en-US" sz="1200" b="1" dirty="0" smtClean="0"/>
                    </a:p>
                  </a:txBody>
                  <a:tcPr marL="45720" marR="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394" y="5550639"/>
            <a:ext cx="9130385" cy="9417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/>
              <a:t> *) close to module &lt; 10</a:t>
            </a:r>
            <a:r>
              <a:rPr lang="en-US" sz="1200" baseline="30000" dirty="0" smtClean="0"/>
              <a:t>-10</a:t>
            </a:r>
            <a:r>
              <a:rPr lang="en-US" sz="1200" dirty="0" smtClean="0"/>
              <a:t> ; **) except 30 m close to last module; ***) first 30 m have to have the ability of being particle free</a:t>
            </a:r>
          </a:p>
          <a:p>
            <a:pPr>
              <a:buNone/>
            </a:pPr>
            <a:r>
              <a:rPr lang="en-US" sz="1200" dirty="0"/>
              <a:t>More details in “High Level Specifications for Alignment and Surface Properties of  Vacuum Components” and “Specifications for </a:t>
            </a:r>
            <a:r>
              <a:rPr lang="en-US" sz="1200" dirty="0" smtClean="0"/>
              <a:t>the</a:t>
            </a:r>
          </a:p>
          <a:p>
            <a:pPr>
              <a:buNone/>
            </a:pPr>
            <a:r>
              <a:rPr lang="en-US" sz="1200" dirty="0" smtClean="0"/>
              <a:t> </a:t>
            </a:r>
            <a:r>
              <a:rPr lang="en-US" sz="1200" dirty="0"/>
              <a:t>Vacuum Sections of </a:t>
            </a:r>
            <a:r>
              <a:rPr lang="en-US" sz="1200" dirty="0" smtClean="0"/>
              <a:t>the European </a:t>
            </a:r>
            <a:r>
              <a:rPr lang="en-US" sz="1200" dirty="0"/>
              <a:t>XFEL” </a:t>
            </a:r>
            <a:endParaRPr lang="en-US" sz="1200" dirty="0" smtClean="0"/>
          </a:p>
          <a:p>
            <a:pPr>
              <a:buNone/>
            </a:pPr>
            <a:r>
              <a:rPr lang="en-US" sz="1200" dirty="0" smtClean="0"/>
              <a:t>Exceptions (diagnostic or other special components like kickers and main collimators) to be agreed by MLC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7303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046117"/>
            <a:ext cx="8153400" cy="5443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Vacuum system layout:</a:t>
            </a:r>
            <a:br>
              <a:rPr lang="en-US" dirty="0"/>
            </a:br>
            <a:r>
              <a:rPr lang="en-US" dirty="0"/>
              <a:t>Segmentation by Valves -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80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Vacuum system layout:</a:t>
            </a:r>
            <a:br>
              <a:rPr lang="en-US" dirty="0"/>
            </a:br>
            <a:r>
              <a:rPr lang="en-US" dirty="0"/>
              <a:t>Segmentation by Valves – general ideas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7" t="54553" r="58489"/>
          <a:stretch/>
        </p:blipFill>
        <p:spPr bwMode="auto">
          <a:xfrm>
            <a:off x="5595532" y="1463571"/>
            <a:ext cx="3412118" cy="2803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7474" y="1347788"/>
            <a:ext cx="5902325" cy="501491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Segmentation</a:t>
            </a:r>
            <a:r>
              <a:rPr lang="en-US" baseline="0" dirty="0" smtClean="0"/>
              <a:t> needed for</a:t>
            </a:r>
          </a:p>
          <a:p>
            <a:pPr lvl="1"/>
            <a:r>
              <a:rPr lang="en-US" baseline="0" dirty="0" smtClean="0"/>
              <a:t>Assembly and repair: </a:t>
            </a:r>
          </a:p>
          <a:p>
            <a:pPr lvl="2"/>
            <a:r>
              <a:rPr lang="en-US" baseline="0" dirty="0" smtClean="0"/>
              <a:t>Reduction of pump-down time</a:t>
            </a:r>
          </a:p>
          <a:p>
            <a:pPr lvl="2"/>
            <a:r>
              <a:rPr lang="en-US" baseline="0" dirty="0" smtClean="0"/>
              <a:t>Leak searches</a:t>
            </a:r>
          </a:p>
          <a:p>
            <a:pPr lvl="2"/>
            <a:r>
              <a:rPr lang="en-US" baseline="0" dirty="0" smtClean="0"/>
              <a:t>Separation</a:t>
            </a:r>
            <a:r>
              <a:rPr lang="en-US" dirty="0" smtClean="0"/>
              <a:t> of c</a:t>
            </a:r>
            <a:r>
              <a:rPr lang="en-US" baseline="0" dirty="0" smtClean="0"/>
              <a:t>ritical components (</a:t>
            </a:r>
            <a:r>
              <a:rPr lang="en-US" baseline="0" dirty="0" err="1" smtClean="0"/>
              <a:t>eg</a:t>
            </a:r>
            <a:r>
              <a:rPr lang="en-US" baseline="0" dirty="0" smtClean="0"/>
              <a:t>. RF Structures)</a:t>
            </a:r>
          </a:p>
          <a:p>
            <a:pPr lvl="2"/>
            <a:r>
              <a:rPr lang="en-US" dirty="0" smtClean="0"/>
              <a:t>Avoidance of particle migration</a:t>
            </a:r>
            <a:endParaRPr lang="en-US" baseline="0" dirty="0" smtClean="0"/>
          </a:p>
          <a:p>
            <a:pPr lvl="1"/>
            <a:r>
              <a:rPr lang="en-US" baseline="0" dirty="0" smtClean="0"/>
              <a:t>Operation</a:t>
            </a:r>
          </a:p>
          <a:p>
            <a:pPr lvl="2"/>
            <a:r>
              <a:rPr lang="en-US" baseline="0" dirty="0" smtClean="0"/>
              <a:t>Different machine modes possible: Injector, </a:t>
            </a:r>
            <a:r>
              <a:rPr lang="en-US" baseline="0" dirty="0" err="1" smtClean="0"/>
              <a:t>Linac</a:t>
            </a:r>
            <a:r>
              <a:rPr lang="en-US" baseline="0" dirty="0" smtClean="0"/>
              <a:t>, SASE 2, SASE 1 and 3, everything </a:t>
            </a:r>
          </a:p>
          <a:p>
            <a:pPr lvl="1"/>
            <a:r>
              <a:rPr lang="en-US" baseline="0" dirty="0" smtClean="0"/>
              <a:t>Protection of the superconducting </a:t>
            </a:r>
            <a:r>
              <a:rPr lang="en-US" baseline="0" dirty="0" err="1" smtClean="0"/>
              <a:t>linac</a:t>
            </a:r>
            <a:endParaRPr lang="en-US" baseline="0" dirty="0" smtClean="0"/>
          </a:p>
          <a:p>
            <a:pPr lvl="2"/>
            <a:r>
              <a:rPr lang="en-US" baseline="0" dirty="0" smtClean="0"/>
              <a:t>Additional fast shutters where reasonable</a:t>
            </a:r>
          </a:p>
          <a:p>
            <a:pPr lvl="0"/>
            <a:r>
              <a:rPr lang="en-US" baseline="0" dirty="0" smtClean="0"/>
              <a:t>Consequence</a:t>
            </a:r>
          </a:p>
          <a:p>
            <a:pPr lvl="1"/>
            <a:r>
              <a:rPr lang="en-US" baseline="0" dirty="0" smtClean="0"/>
              <a:t>Roughly 50 valves</a:t>
            </a:r>
          </a:p>
          <a:p>
            <a:pPr lvl="1"/>
            <a:r>
              <a:rPr lang="en-US" baseline="0" dirty="0" smtClean="0"/>
              <a:t>8 fast shutters</a:t>
            </a:r>
          </a:p>
          <a:p>
            <a:pPr lvl="1"/>
            <a:r>
              <a:rPr lang="en-US" baseline="0" dirty="0" smtClean="0"/>
              <a:t>PLC-based valve control </a:t>
            </a:r>
          </a:p>
        </p:txBody>
      </p:sp>
    </p:spTree>
    <p:extLst>
      <p:ext uri="{BB962C8B-B14F-4D97-AF65-F5344CB8AC3E}">
        <p14:creationId xmlns:p14="http://schemas.microsoft.com/office/powerpoint/2010/main" val="79610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7474" y="1155560"/>
            <a:ext cx="8795413" cy="517490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 Experience from</a:t>
            </a:r>
            <a:r>
              <a:rPr lang="en-US" baseline="0" dirty="0" smtClean="0"/>
              <a:t> FLASH is very encouraging</a:t>
            </a:r>
          </a:p>
          <a:p>
            <a:pPr lvl="1"/>
            <a:r>
              <a:rPr lang="en-US" dirty="0" smtClean="0"/>
              <a:t>Different operation modes are possible</a:t>
            </a:r>
          </a:p>
          <a:p>
            <a:pPr lvl="1"/>
            <a:r>
              <a:rPr lang="en-US" dirty="0" smtClean="0"/>
              <a:t>Robust, no problems during operation</a:t>
            </a:r>
          </a:p>
          <a:p>
            <a:r>
              <a:rPr lang="en-US" dirty="0" smtClean="0"/>
              <a:t>Experience from PETRA III is very encouraging</a:t>
            </a:r>
          </a:p>
          <a:p>
            <a:pPr lvl="1"/>
            <a:r>
              <a:rPr lang="en-US" dirty="0" smtClean="0"/>
              <a:t>Repetitive sections can be treated in a simpler, localized system</a:t>
            </a:r>
          </a:p>
          <a:p>
            <a:pPr lvl="1"/>
            <a:r>
              <a:rPr lang="en-US" dirty="0" smtClean="0"/>
              <a:t>Robust, no problems during operation</a:t>
            </a:r>
          </a:p>
          <a:p>
            <a:endParaRPr lang="en-US" dirty="0" smtClean="0"/>
          </a:p>
          <a:p>
            <a:r>
              <a:rPr lang="en-US" dirty="0" smtClean="0"/>
              <a:t>XFEL is a large (and long) system</a:t>
            </a:r>
          </a:p>
          <a:p>
            <a:pPr lvl="1"/>
            <a:r>
              <a:rPr lang="en-US" dirty="0" smtClean="0"/>
              <a:t>Many input and out put channels needed e.g.</a:t>
            </a:r>
          </a:p>
          <a:p>
            <a:pPr lvl="2"/>
            <a:r>
              <a:rPr lang="en-US" dirty="0" smtClean="0"/>
              <a:t>Pressure readings, valve control signals</a:t>
            </a:r>
          </a:p>
          <a:p>
            <a:pPr lvl="2"/>
            <a:r>
              <a:rPr lang="en-US" dirty="0" smtClean="0"/>
              <a:t>MPS: Which operation mode is allowed?</a:t>
            </a:r>
          </a:p>
          <a:p>
            <a:pPr lvl="2"/>
            <a:r>
              <a:rPr lang="en-US" dirty="0" smtClean="0"/>
              <a:t>Photon lines: Machine system o.k.?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Consequences</a:t>
            </a:r>
          </a:p>
          <a:p>
            <a:pPr lvl="1"/>
            <a:r>
              <a:rPr lang="en-US" dirty="0" smtClean="0"/>
              <a:t>Hierarchical system: </a:t>
            </a:r>
          </a:p>
          <a:p>
            <a:pPr lvl="2"/>
            <a:r>
              <a:rPr lang="en-US" dirty="0" smtClean="0"/>
              <a:t>PLC </a:t>
            </a:r>
          </a:p>
          <a:p>
            <a:pPr lvl="3"/>
            <a:r>
              <a:rPr lang="en-US" dirty="0" smtClean="0"/>
              <a:t>Overriding logic</a:t>
            </a:r>
          </a:p>
          <a:p>
            <a:pPr lvl="3"/>
            <a:r>
              <a:rPr lang="en-US" dirty="0" smtClean="0"/>
              <a:t>Interface to MPS, Photon systems etc.</a:t>
            </a:r>
          </a:p>
          <a:p>
            <a:pPr lvl="2"/>
            <a:r>
              <a:rPr lang="en-US" dirty="0" smtClean="0"/>
              <a:t>PETRA III system </a:t>
            </a:r>
          </a:p>
          <a:p>
            <a:pPr lvl="3"/>
            <a:r>
              <a:rPr lang="en-US" dirty="0" smtClean="0"/>
              <a:t>Repetitive sections like the cold </a:t>
            </a:r>
            <a:r>
              <a:rPr lang="en-US" dirty="0" err="1" smtClean="0"/>
              <a:t>linac</a:t>
            </a:r>
            <a:r>
              <a:rPr lang="en-US" dirty="0" smtClean="0"/>
              <a:t> can be pre-conditioned</a:t>
            </a:r>
          </a:p>
          <a:p>
            <a:pPr lvl="3"/>
            <a:r>
              <a:rPr lang="en-US" dirty="0" smtClean="0"/>
              <a:t>Reduces the need of many analog input channels significantly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pic>
        <p:nvPicPr>
          <p:cNvPr id="6" name="Grafik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825" y="2425340"/>
            <a:ext cx="2981015" cy="300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92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Sections:</a:t>
            </a:r>
            <a:br>
              <a:rPr lang="en-US" dirty="0" smtClean="0"/>
            </a:br>
            <a:r>
              <a:rPr lang="en-US" dirty="0" smtClean="0"/>
              <a:t>RF-gun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Photocathode load-lock system</a:t>
            </a:r>
          </a:p>
          <a:p>
            <a:r>
              <a:rPr lang="en-US" dirty="0" smtClean="0"/>
              <a:t>RF-gun</a:t>
            </a:r>
          </a:p>
          <a:p>
            <a:pPr lvl="1"/>
            <a:r>
              <a:rPr lang="en-US" dirty="0" smtClean="0"/>
              <a:t>1.3 GHz, 1.5 cell normal conducting cavity</a:t>
            </a:r>
          </a:p>
          <a:p>
            <a:r>
              <a:rPr lang="en-US" dirty="0" smtClean="0"/>
              <a:t>Section up-to first superconducting module</a:t>
            </a:r>
          </a:p>
          <a:p>
            <a:pPr lvl="1"/>
            <a:r>
              <a:rPr lang="en-US" dirty="0" smtClean="0"/>
              <a:t>Extremely condensed</a:t>
            </a:r>
          </a:p>
          <a:p>
            <a:pPr lvl="1"/>
            <a:r>
              <a:rPr lang="en-US" dirty="0" smtClean="0"/>
              <a:t>p &lt; E-10 mbar</a:t>
            </a:r>
          </a:p>
          <a:p>
            <a:pPr lvl="1"/>
            <a:r>
              <a:rPr lang="en-US" dirty="0" smtClean="0"/>
              <a:t>Particle free</a:t>
            </a:r>
          </a:p>
          <a:p>
            <a:pPr lvl="1"/>
            <a:r>
              <a:rPr lang="en-US" dirty="0" smtClean="0"/>
              <a:t>Beam pipe diameter 34 mm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pic>
        <p:nvPicPr>
          <p:cNvPr id="5" name="Picture 7" descr="PITZ2-0-08-11-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4" t="15993" r="19807" b="20058"/>
          <a:stretch>
            <a:fillRect/>
          </a:stretch>
        </p:blipFill>
        <p:spPr bwMode="auto">
          <a:xfrm>
            <a:off x="5892800" y="1135063"/>
            <a:ext cx="2841625" cy="233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12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Sections:</a:t>
            </a:r>
            <a:br>
              <a:rPr lang="en-US" dirty="0" smtClean="0"/>
            </a:br>
            <a:r>
              <a:rPr lang="en-US" dirty="0" smtClean="0"/>
              <a:t>Injector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347788"/>
            <a:ext cx="8874125" cy="4459287"/>
          </a:xfrm>
        </p:spPr>
        <p:txBody>
          <a:bodyPr/>
          <a:lstStyle/>
          <a:p>
            <a:pPr eaLnBrk="1" hangingPunct="1"/>
            <a:r>
              <a:rPr lang="en-US" dirty="0"/>
              <a:t>Particle free,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av</a:t>
            </a:r>
            <a:r>
              <a:rPr lang="en-US" dirty="0" smtClean="0"/>
              <a:t> </a:t>
            </a:r>
            <a:r>
              <a:rPr lang="en-US" dirty="0"/>
              <a:t>&lt; 2E-8 mbar, at modules p &lt; 1E-10 mbar</a:t>
            </a:r>
          </a:p>
          <a:p>
            <a:pPr eaLnBrk="1" hangingPunct="1"/>
            <a:r>
              <a:rPr lang="en-US" dirty="0"/>
              <a:t>Straight sections</a:t>
            </a:r>
          </a:p>
          <a:p>
            <a:pPr lvl="1" eaLnBrk="1" hangingPunct="1"/>
            <a:r>
              <a:rPr lang="en-US" dirty="0"/>
              <a:t>Standard 40.5 mm beam pipe </a:t>
            </a:r>
          </a:p>
          <a:p>
            <a:pPr lvl="1" eaLnBrk="1" hangingPunct="1"/>
            <a:r>
              <a:rPr lang="en-US" dirty="0"/>
              <a:t>CFX50 flanges</a:t>
            </a:r>
          </a:p>
          <a:p>
            <a:pPr lvl="1" eaLnBrk="1" hangingPunct="1"/>
            <a:r>
              <a:rPr lang="en-US" dirty="0"/>
              <a:t>Copper </a:t>
            </a:r>
            <a:r>
              <a:rPr lang="en-US" dirty="0" smtClean="0"/>
              <a:t>tubes</a:t>
            </a:r>
          </a:p>
          <a:p>
            <a:pPr eaLnBrk="1" hangingPunct="1"/>
            <a:r>
              <a:rPr lang="en-US" dirty="0" smtClean="0"/>
              <a:t>special parts:</a:t>
            </a:r>
          </a:p>
          <a:p>
            <a:pPr lvl="1" eaLnBrk="1" hangingPunct="1"/>
            <a:r>
              <a:rPr lang="en-US" dirty="0" smtClean="0"/>
              <a:t>High component density between 3.9 GHz module and laser heater</a:t>
            </a:r>
          </a:p>
          <a:p>
            <a:pPr lvl="1" eaLnBrk="1" hangingPunct="1"/>
            <a:r>
              <a:rPr lang="en-US" dirty="0" smtClean="0"/>
              <a:t>Beam stop</a:t>
            </a:r>
          </a:p>
          <a:p>
            <a:pPr lvl="1" eaLnBrk="1" hangingPunct="1"/>
            <a:r>
              <a:rPr lang="en-US" dirty="0" smtClean="0"/>
              <a:t>Dogleg</a:t>
            </a:r>
          </a:p>
          <a:p>
            <a:pPr lvl="1" eaLnBrk="1" hangingPunct="1"/>
            <a:r>
              <a:rPr lang="en-US" dirty="0" smtClean="0"/>
              <a:t>BC0 chicane with collimators (In-kind BINP)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79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8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1886</Words>
  <Application>Microsoft Office PowerPoint</Application>
  <PresentationFormat>On-screen Show (4:3)</PresentationFormat>
  <Paragraphs>464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DESY European XFEL</vt:lpstr>
      <vt:lpstr>Warm Vacuum System of the European XFEL </vt:lpstr>
      <vt:lpstr>PowerPoint Presentation</vt:lpstr>
      <vt:lpstr>Specifications</vt:lpstr>
      <vt:lpstr>Specifications</vt:lpstr>
      <vt:lpstr>Vacuum system layout: Segmentation by Valves - overview</vt:lpstr>
      <vt:lpstr>Vacuum system layout: Segmentation by Valves – general ideas</vt:lpstr>
      <vt:lpstr>PowerPoint Presentation</vt:lpstr>
      <vt:lpstr>Sections: RF-gun </vt:lpstr>
      <vt:lpstr>Sections: Injector</vt:lpstr>
      <vt:lpstr>Sections: Bunch compressors BC1 and BC2</vt:lpstr>
      <vt:lpstr>Sections: Bunch compressors BC1 and BC2</vt:lpstr>
      <vt:lpstr>Sections: Bunch Compressors - Warm-cold transition</vt:lpstr>
      <vt:lpstr>Sections: Temporary beam line</vt:lpstr>
      <vt:lpstr>Sections: Collimation</vt:lpstr>
      <vt:lpstr>Sections: Switch Yard</vt:lpstr>
      <vt:lpstr>Sections: Beam distribution</vt:lpstr>
      <vt:lpstr>Sections: SASE1-3</vt:lpstr>
      <vt:lpstr>Sections: SASE1-3</vt:lpstr>
      <vt:lpstr>Sections: Main dumps</vt:lpstr>
      <vt:lpstr>Interface to photon vacuum system</vt:lpstr>
      <vt:lpstr>Components: Standard beam pipe and flange</vt:lpstr>
      <vt:lpstr>Components: Standard bellow</vt:lpstr>
      <vt:lpstr>Components: Pumps - Sputter Ion Pumps (SIPs)</vt:lpstr>
      <vt:lpstr>Components: Standard pump crosses</vt:lpstr>
      <vt:lpstr>Components: Pumps - In-line SIP</vt:lpstr>
      <vt:lpstr>Components: Pumps - power supplies and read out</vt:lpstr>
      <vt:lpstr>Control system</vt:lpstr>
      <vt:lpstr>Mobile Equipment: Venting unit</vt:lpstr>
      <vt:lpstr>Mobile Equipment: Pump cards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WP-X   XFEL Project Progress Report (2-2009)</dc:title>
  <dc:creator>Wichmann, Riko</dc:creator>
  <cp:lastModifiedBy>lederer</cp:lastModifiedBy>
  <cp:revision>133</cp:revision>
  <dcterms:modified xsi:type="dcterms:W3CDTF">2012-04-17T12:17:41Z</dcterms:modified>
</cp:coreProperties>
</file>