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7" r:id="rId3"/>
    <p:sldId id="265" r:id="rId4"/>
    <p:sldId id="259" r:id="rId5"/>
    <p:sldId id="260" r:id="rId6"/>
    <p:sldId id="274" r:id="rId7"/>
    <p:sldId id="276" r:id="rId8"/>
    <p:sldId id="268" r:id="rId9"/>
    <p:sldId id="269" r:id="rId10"/>
    <p:sldId id="273" r:id="rId11"/>
    <p:sldId id="270" r:id="rId12"/>
    <p:sldId id="275" r:id="rId13"/>
    <p:sldId id="272" r:id="rId14"/>
    <p:sldId id="263" r:id="rId15"/>
    <p:sldId id="27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4E824"/>
    <a:srgbClr val="F695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339" autoAdjust="0"/>
    <p:restoredTop sz="95909" autoAdjust="0"/>
  </p:normalViewPr>
  <p:slideViewPr>
    <p:cSldViewPr snapToGrid="0" snapToObjects="1">
      <p:cViewPr>
        <p:scale>
          <a:sx n="150" d="100"/>
          <a:sy n="150" d="100"/>
        </p:scale>
        <p:origin x="-1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4CCF-B991-D64D-A5AF-53D62A40633B}" type="datetimeFigureOut">
              <a:rPr lang="en-US" smtClean="0"/>
              <a:pPr/>
              <a:t>4/16/12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0C425-FA91-F449-A1B7-EAB43DA58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1441-3A78-8248-80F8-E5EBC0F78F51}" type="datetimeFigureOut">
              <a:rPr lang="en-US" smtClean="0"/>
              <a:pPr/>
              <a:t>4/16/12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008B9-8EEC-784C-B34E-DC84CE66AD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C99AD-CEAA-8944-9E6B-271EB84B1131}" type="slidenum">
              <a:rPr lang="de-DE"/>
              <a:pPr/>
              <a:t>1</a:t>
            </a:fld>
            <a:endParaRPr lang="de-DE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2250" eaLnBrk="1" hangingPunct="1">
              <a:spcBef>
                <a:spcPct val="0"/>
              </a:spcBef>
              <a:spcAft>
                <a:spcPts val="275"/>
              </a:spcAft>
              <a:buSzPct val="45000"/>
              <a:buFont typeface="Symbol" pitchFamily="-1" charset="2"/>
              <a:buNone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en-GB" sz="11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… will not talk about technical details of the architecture!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08B9-8EEC-784C-B34E-DC84CE66AD2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Estimate of needed HL</a:t>
            </a:r>
            <a:r>
              <a:rPr lang="en-GB" baseline="0" dirty="0" smtClean="0"/>
              <a:t> services (also automation) for CS CDR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08B9-8EEC-784C-B34E-DC84CE66AD2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Evaluation of existing</a:t>
            </a:r>
            <a:r>
              <a:rPr lang="en-GB" baseline="0" dirty="0" smtClean="0"/>
              <a:t> and missing HLS at FLASH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08B9-8EEC-784C-B34E-DC84CE66AD2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List</a:t>
            </a:r>
            <a:r>
              <a:rPr lang="en-GB" baseline="0" dirty="0" smtClean="0"/>
              <a:t> assembled in the HLS working group of T. </a:t>
            </a:r>
            <a:r>
              <a:rPr lang="en-GB" baseline="0" dirty="0" err="1" smtClean="0"/>
              <a:t>Limberg</a:t>
            </a:r>
            <a:r>
              <a:rPr lang="en-GB" baseline="0" dirty="0" smtClean="0"/>
              <a:t> et 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08B9-8EEC-784C-B34E-DC84CE66AD2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Estimate of needed HL</a:t>
            </a:r>
            <a:r>
              <a:rPr lang="en-GB" baseline="0" dirty="0" smtClean="0"/>
              <a:t> services (also automation) for CS CDR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08B9-8EEC-784C-B34E-DC84CE66AD2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… one can have many views of the picture, but finally we need to monitor and control …</a:t>
            </a:r>
          </a:p>
          <a:p>
            <a:r>
              <a:rPr lang="en-GB" dirty="0" smtClean="0"/>
              <a:t>… using languages</a:t>
            </a:r>
            <a:r>
              <a:rPr lang="en-GB" baseline="0" dirty="0" smtClean="0"/>
              <a:t> like …</a:t>
            </a:r>
          </a:p>
          <a:p>
            <a:r>
              <a:rPr lang="en-GB" baseline="0" dirty="0" smtClean="0"/>
              <a:t>as an example -&gt; FLASH FBs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08B9-8EEC-784C-B34E-DC84CE66AD2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-1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Click to edit Master subtitle style</a:t>
            </a:r>
            <a:endParaRPr lang="en-GB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314450"/>
            <a:ext cx="7245350" cy="183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-1" charset="0"/>
                <a:cs typeface="Geneva" pitchFamily="-1" charset="0"/>
              </a:defRPr>
            </a:lvl1pPr>
          </a:lstStyle>
          <a:p>
            <a:fld id="{771EC96F-E96F-7B43-9B66-26155BD657A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1st Meeting of the E-XFEL Accelerator Consortium, Hamburg, 17th April 2012</a:t>
            </a:r>
          </a:p>
          <a:p>
            <a:r>
              <a:rPr lang="en-US" dirty="0" smtClean="0"/>
              <a:t>Raimund Kammering DESY WP 28</a:t>
            </a:r>
            <a:endParaRPr lang="en-GB" dirty="0" smtClean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dirty="0" smtClean="0">
                <a:solidFill>
                  <a:srgbClr val="FFFFFF"/>
                </a:solidFill>
                <a:ea typeface="ＭＳ Ｐゴシック" pitchFamily="-1" charset="-128"/>
                <a:cs typeface="ＭＳ Ｐゴシック" pitchFamily="-1" charset="-128"/>
              </a:rPr>
              <a:t>High level software – WP 28</a:t>
            </a:r>
            <a:endParaRPr lang="en-GB" sz="1000" dirty="0">
              <a:solidFill>
                <a:srgbClr val="FFFFFF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1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-1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 sz="quarter" idx="1"/>
          </p:nvPr>
        </p:nvSpPr>
        <p:spPr>
          <a:ln/>
        </p:spPr>
        <p:txBody>
          <a:bodyPr lIns="0" tIns="0" rIns="0" bIns="0"/>
          <a:lstStyle/>
          <a:p>
            <a:pPr marL="342900" indent="-33813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1</a:t>
            </a:r>
            <a:r>
              <a:rPr lang="en-GB" sz="2100" b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st </a:t>
            </a:r>
            <a:r>
              <a:rPr lang="en-GB" sz="3200" b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Meeting of the European XFEL</a:t>
            </a:r>
          </a:p>
          <a:p>
            <a:pPr marL="342900" indent="-33813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Accelerator Consortium</a:t>
            </a:r>
          </a:p>
          <a:p>
            <a:pPr marL="342900" indent="-33813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Raimund Kammering, DESY</a:t>
            </a:r>
          </a:p>
          <a:p>
            <a:pPr marL="342900" indent="-33813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WP 28</a:t>
            </a:r>
            <a:endParaRPr lang="en-GB" sz="1600" b="0">
              <a:solidFill>
                <a:srgbClr val="1C0F38"/>
              </a:solidFill>
              <a:latin typeface="ArialMT" pitchFamily="32" charset="0"/>
              <a:ea typeface="ArialMT" pitchFamily="32" charset="0"/>
              <a:cs typeface="ArialMT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 bwMode="auto">
          <a:prstGeom prst="rect">
            <a:avLst/>
          </a:prstGeom>
          <a:noFill/>
          <a:ln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0" dirty="0" smtClean="0">
                <a:solidFill>
                  <a:srgbClr val="000000"/>
                </a:solidFill>
              </a:rPr>
              <a:t>High level services and feedbacks</a:t>
            </a:r>
            <a:endParaRPr lang="en-GB" sz="4000" b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FLASH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pic>
        <p:nvPicPr>
          <p:cNvPr id="6" name="Picture 5" descr="slowRF_FB_operatorPanel_20120414T151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7" y="1287473"/>
            <a:ext cx="5897713" cy="461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longitudinalfeedback_expert_dialog_20120414T1628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73" y="1549788"/>
            <a:ext cx="3657600" cy="296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39538" y="5193381"/>
            <a:ext cx="19377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61748"/>
                </a:solidFill>
              </a:rPr>
              <a:t>Complex GUIs</a:t>
            </a:r>
          </a:p>
          <a:p>
            <a:pPr algn="ctr"/>
            <a:r>
              <a:rPr lang="en-GB" sz="2000" b="1" dirty="0" smtClean="0">
                <a:solidFill>
                  <a:srgbClr val="261748"/>
                </a:solidFill>
              </a:rPr>
              <a:t>using jddd</a:t>
            </a:r>
            <a:endParaRPr lang="en-GB" sz="1600" b="1" i="1" dirty="0">
              <a:solidFill>
                <a:srgbClr val="2617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FLASH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7688792" cy="4459287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The slow orbit FB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global beam based FB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ym typeface="Wingdings"/>
              </a:rPr>
              <a:t>able to use </a:t>
            </a:r>
            <a:r>
              <a:rPr lang="en-US" b="1" dirty="0" smtClean="0">
                <a:sym typeface="Wingdings"/>
              </a:rPr>
              <a:t>any BPM/steerer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ym typeface="Wingdings"/>
              </a:rPr>
              <a:t>uses </a:t>
            </a:r>
            <a:r>
              <a:rPr lang="en-US" b="1" dirty="0" smtClean="0">
                <a:sym typeface="Wingdings"/>
              </a:rPr>
              <a:t>external provided response matrix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ym typeface="Wingdings"/>
              </a:rPr>
              <a:t>not </a:t>
            </a:r>
            <a:r>
              <a:rPr lang="en-US" dirty="0" smtClean="0">
                <a:sym typeface="Wingdings"/>
              </a:rPr>
              <a:t>directly </a:t>
            </a:r>
            <a:r>
              <a:rPr lang="en-US" b="1" dirty="0" smtClean="0">
                <a:sym typeface="Wingdings"/>
              </a:rPr>
              <a:t>attached to </a:t>
            </a:r>
            <a:r>
              <a:rPr lang="en-US" dirty="0" smtClean="0">
                <a:sym typeface="Wingdings"/>
              </a:rPr>
              <a:t>the </a:t>
            </a:r>
            <a:r>
              <a:rPr lang="en-US" b="1" dirty="0" smtClean="0">
                <a:sym typeface="Wingdings"/>
              </a:rPr>
              <a:t>DAQ </a:t>
            </a:r>
            <a:r>
              <a:rPr lang="en-US" dirty="0" smtClean="0">
                <a:sym typeface="Wingdings"/>
              </a:rPr>
              <a:t>(but reading data from orbit server)</a:t>
            </a:r>
          </a:p>
          <a:p>
            <a:pPr>
              <a:spcAft>
                <a:spcPts val="600"/>
              </a:spcAft>
            </a:pPr>
            <a:r>
              <a:rPr lang="en-GB" b="1" dirty="0" smtClean="0"/>
              <a:t>status</a:t>
            </a:r>
            <a:r>
              <a:rPr lang="en-GB" dirty="0" smtClean="0"/>
              <a:t>: running but still expert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FLASH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pic>
        <p:nvPicPr>
          <p:cNvPr id="6" name="Picture 5" descr="FLASH_Orbitfeedback_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89" y="3549497"/>
            <a:ext cx="4429586" cy="289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jddd-fea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946147"/>
            <a:ext cx="4901671" cy="367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jddd-featu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973" y="1022350"/>
            <a:ext cx="3972560" cy="297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16 at 18.24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09" y="2781089"/>
            <a:ext cx="4316600" cy="356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FLASH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7680325" cy="4459287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The energy server</a:t>
            </a:r>
          </a:p>
          <a:p>
            <a:r>
              <a:rPr lang="en-GB" dirty="0" smtClean="0"/>
              <a:t>orbit based energy measurement</a:t>
            </a:r>
          </a:p>
          <a:p>
            <a:pPr lvl="1"/>
            <a:r>
              <a:rPr lang="en-GB" dirty="0" smtClean="0"/>
              <a:t>3 </a:t>
            </a:r>
            <a:r>
              <a:rPr lang="en-GB" dirty="0" err="1" smtClean="0"/>
              <a:t>BPMs</a:t>
            </a:r>
            <a:r>
              <a:rPr lang="en-GB" dirty="0" smtClean="0"/>
              <a:t> define angle + pos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∆E</a:t>
            </a:r>
          </a:p>
          <a:p>
            <a:r>
              <a:rPr lang="en-US" b="1" dirty="0" smtClean="0">
                <a:sym typeface="Wingdings"/>
              </a:rPr>
              <a:t>using DAQ </a:t>
            </a:r>
            <a:r>
              <a:rPr lang="en-US" dirty="0" smtClean="0">
                <a:sym typeface="Wingdings"/>
              </a:rPr>
              <a:t>(so called FBM library)</a:t>
            </a:r>
          </a:p>
          <a:p>
            <a:r>
              <a:rPr lang="en-US" dirty="0" smtClean="0">
                <a:sym typeface="Wingdings"/>
              </a:rPr>
              <a:t>uses </a:t>
            </a:r>
            <a:r>
              <a:rPr lang="en-US" b="1" dirty="0" smtClean="0">
                <a:sym typeface="Wingdings"/>
              </a:rPr>
              <a:t>Matlab </a:t>
            </a:r>
            <a:r>
              <a:rPr lang="en-US" dirty="0" smtClean="0">
                <a:sym typeface="Wingdings"/>
              </a:rPr>
              <a:t>code to calculate beam transport</a:t>
            </a:r>
          </a:p>
          <a:p>
            <a:r>
              <a:rPr lang="en-US" dirty="0" smtClean="0">
                <a:sym typeface="Wingdings"/>
              </a:rPr>
              <a:t>status: running in standard operation (since years!)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the FLASH to the E-XFEL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1st Meeting of the E-XFEL Accelerator Consortium, Hamburg, 17th April 2012 – Raimund Kammering DESY WP 28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474" y="1237717"/>
            <a:ext cx="8721726" cy="2409890"/>
          </a:xfr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 smtClean="0"/>
              <a:t>well debugged</a:t>
            </a:r>
            <a:r>
              <a:rPr lang="en-US" b="1" dirty="0" smtClean="0"/>
              <a:t> APIs for bunch synchronized data exist </a:t>
            </a:r>
            <a:r>
              <a:rPr lang="en-US" dirty="0" smtClean="0"/>
              <a:t>(allowing also complex calculations)</a:t>
            </a:r>
          </a:p>
          <a:p>
            <a:r>
              <a:rPr lang="en-US" b="1" dirty="0" smtClean="0"/>
              <a:t>DOOCS server </a:t>
            </a:r>
            <a:r>
              <a:rPr lang="en-US" dirty="0" smtClean="0"/>
              <a:t>+ </a:t>
            </a:r>
            <a:r>
              <a:rPr lang="en-US" b="1" dirty="0" smtClean="0"/>
              <a:t>jddd panels </a:t>
            </a:r>
            <a:r>
              <a:rPr lang="en-US" dirty="0" smtClean="0"/>
              <a:t>allow to realize (nearly) any request in terms of UI </a:t>
            </a:r>
            <a:endParaRPr lang="en-US" dirty="0" smtClean="0"/>
          </a:p>
          <a:p>
            <a:r>
              <a:rPr lang="en-US" dirty="0" smtClean="0"/>
              <a:t>These HL </a:t>
            </a:r>
            <a:r>
              <a:rPr lang="en-US" b="1" dirty="0" smtClean="0"/>
              <a:t>servers</a:t>
            </a:r>
            <a:r>
              <a:rPr lang="en-US" b="1" dirty="0" smtClean="0"/>
              <a:t> nicely </a:t>
            </a:r>
            <a:r>
              <a:rPr lang="en-US" b="1" dirty="0" smtClean="0"/>
              <a:t>integrate </a:t>
            </a:r>
            <a:r>
              <a:rPr lang="en-US" dirty="0" smtClean="0"/>
              <a:t>in between the front-end and GUI layer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7474" y="3996267"/>
            <a:ext cx="8721726" cy="21144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-1" charset="2"/>
              <a:buChar char=""/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be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prepared to have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mismatch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theoretical model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</a:t>
            </a:r>
          </a:p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-1" charset="2"/>
              <a:buChar char=""/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harden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exception handling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</a:t>
            </a:r>
          </a:p>
          <a:p>
            <a:pPr marL="292100" indent="-2921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-1" charset="2"/>
              <a:buChar char=""/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commissioning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large </a:t>
            </a:r>
            <a:r>
              <a:rPr lang="en-US" sz="2400" dirty="0" smtClean="0">
                <a:solidFill>
                  <a:schemeClr val="tx2"/>
                </a:solidFill>
              </a:rPr>
              <a:t>percentage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-1" charset="2"/>
              <a:buChar char=""/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have 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 software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 point of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4" y="1220783"/>
            <a:ext cx="8259763" cy="1671227"/>
          </a:xfrm>
        </p:spPr>
        <p:txBody>
          <a:bodyPr>
            <a:spAutoFit/>
          </a:bodyPr>
          <a:lstStyle/>
          <a:p>
            <a:pPr>
              <a:buClr>
                <a:srgbClr val="008000"/>
              </a:buClr>
            </a:pPr>
            <a:r>
              <a:rPr lang="en-GB" dirty="0" smtClean="0"/>
              <a:t>we </a:t>
            </a:r>
            <a:r>
              <a:rPr lang="en-GB" b="1" dirty="0" smtClean="0"/>
              <a:t>have </a:t>
            </a:r>
            <a:r>
              <a:rPr lang="en-GB" dirty="0" smtClean="0"/>
              <a:t>the </a:t>
            </a:r>
            <a:r>
              <a:rPr lang="en-GB" b="1" dirty="0" smtClean="0"/>
              <a:t>needed toolsets </a:t>
            </a:r>
            <a:r>
              <a:rPr lang="en-GB" dirty="0" smtClean="0"/>
              <a:t>at the hand</a:t>
            </a:r>
          </a:p>
          <a:p>
            <a:pPr>
              <a:buClr>
                <a:srgbClr val="008000"/>
              </a:buClr>
            </a:pPr>
            <a:r>
              <a:rPr lang="en-GB" dirty="0" smtClean="0"/>
              <a:t>existing </a:t>
            </a:r>
            <a:r>
              <a:rPr lang="en-GB" b="1" dirty="0" smtClean="0"/>
              <a:t>HLS </a:t>
            </a:r>
            <a:r>
              <a:rPr lang="en-GB" dirty="0" smtClean="0"/>
              <a:t>shows </a:t>
            </a:r>
            <a:r>
              <a:rPr lang="en-GB" b="1" dirty="0" smtClean="0"/>
              <a:t>concepts work</a:t>
            </a:r>
          </a:p>
          <a:p>
            <a:pPr>
              <a:buClr>
                <a:srgbClr val="008000"/>
              </a:buClr>
            </a:pPr>
            <a:r>
              <a:rPr lang="en-GB" b="1" dirty="0" smtClean="0"/>
              <a:t>jddd allows </a:t>
            </a:r>
            <a:r>
              <a:rPr lang="en-GB" dirty="0" smtClean="0"/>
              <a:t>creation of (needed) </a:t>
            </a:r>
            <a:r>
              <a:rPr lang="en-GB" b="1" dirty="0" smtClean="0"/>
              <a:t>complex user interfaces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1st Meeting of the E-XFEL Accelerator Consortium, Hamburg, 17th April 2012 – Raimund Kammering DESY WP 28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8337" y="4571787"/>
            <a:ext cx="8259763" cy="174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-1" charset="2"/>
              <a:buChar char="n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</a:p>
          <a:p>
            <a:pPr marL="558800" marR="0" lvl="1" indent="-258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-1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have the concepts right and …</a:t>
            </a:r>
          </a:p>
          <a:p>
            <a:pPr marL="558800" marR="0" lvl="1" indent="-258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-1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concentrate on realistic basis of services</a:t>
            </a: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-1" charset="2"/>
              <a:buChar char="n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 II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cause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 work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in terms of HLS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8337" y="3117480"/>
            <a:ext cx="8259763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1" charset="2"/>
              <a:buChar char="n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lang="en-GB" sz="2400" kern="0" noProof="0" dirty="0" smtClean="0">
                <a:solidFill>
                  <a:schemeClr val="tx2"/>
                </a:solidFill>
              </a:rPr>
              <a:t> chosen </a:t>
            </a:r>
            <a:r>
              <a:rPr lang="en-GB" sz="2400" kern="0" dirty="0" smtClean="0">
                <a:solidFill>
                  <a:schemeClr val="tx2"/>
                </a:solidFill>
              </a:rPr>
              <a:t>concepts </a:t>
            </a:r>
            <a:r>
              <a:rPr lang="en-GB" sz="2400" kern="0" noProof="0" dirty="0" smtClean="0">
                <a:solidFill>
                  <a:schemeClr val="tx2"/>
                </a:solidFill>
              </a:rPr>
              <a:t>for </a:t>
            </a:r>
            <a:r>
              <a:rPr lang="en-GB" sz="2400" b="1" kern="0" noProof="0" dirty="0" smtClean="0">
                <a:solidFill>
                  <a:schemeClr val="tx2"/>
                </a:solidFill>
              </a:rPr>
              <a:t>high data rates</a:t>
            </a:r>
            <a:r>
              <a:rPr lang="en-GB" sz="2400" kern="0" noProof="0" dirty="0" smtClean="0">
                <a:solidFill>
                  <a:schemeClr val="tx2"/>
                </a:solidFill>
              </a:rPr>
              <a:t>!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1" charset="2"/>
              <a:buChar char="n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estimate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commissioning effort 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HLS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067" y="2895600"/>
            <a:ext cx="5631399" cy="127727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000" b="1" cap="small" dirty="0" smtClean="0"/>
              <a:t>Thank you for your attention!</a:t>
            </a:r>
            <a:endParaRPr lang="en-GB" sz="4000" b="1" cap="sm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259763" cy="4459287"/>
          </a:xfrm>
        </p:spPr>
        <p:txBody>
          <a:bodyPr/>
          <a:lstStyle/>
          <a:p>
            <a:pPr marL="292100" indent="-292100">
              <a:spcAft>
                <a:spcPts val="0"/>
              </a:spcAft>
              <a:buClr>
                <a:srgbClr val="FD930A"/>
              </a:buClr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</a:pPr>
            <a:r>
              <a:rPr lang="en-GB" b="1" i="1" dirty="0" smtClean="0"/>
              <a:t>Knowing what you need:</a:t>
            </a:r>
          </a:p>
          <a:p>
            <a:pPr marL="552450" lvl="1" indent="-292100">
              <a:spcAft>
                <a:spcPts val="1200"/>
              </a:spcAft>
              <a:buClr>
                <a:schemeClr val="tx1"/>
              </a:buClr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</a:pPr>
            <a:r>
              <a:rPr lang="en-GB" dirty="0" smtClean="0"/>
              <a:t>Needed high level software @ the E-XFEL</a:t>
            </a:r>
          </a:p>
          <a:p>
            <a:pPr marL="292100" indent="-292100">
              <a:spcAft>
                <a:spcPts val="0"/>
              </a:spcAft>
              <a:buClr>
                <a:srgbClr val="FD930A"/>
              </a:buClr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</a:pPr>
            <a:r>
              <a:rPr lang="en-GB" b="1" i="1" dirty="0" smtClean="0"/>
              <a:t>What we have:</a:t>
            </a:r>
          </a:p>
          <a:p>
            <a:pPr marL="552450" lvl="1" indent="-292100">
              <a:spcAft>
                <a:spcPts val="1200"/>
              </a:spcAft>
              <a:buClr>
                <a:schemeClr val="tx1"/>
              </a:buClr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</a:pPr>
            <a:r>
              <a:rPr lang="en-GB" dirty="0" smtClean="0"/>
              <a:t>Some examples: High level software @ the FLASH</a:t>
            </a:r>
          </a:p>
          <a:p>
            <a:pPr marL="292100" indent="-292100">
              <a:spcAft>
                <a:spcPts val="0"/>
              </a:spcAft>
              <a:buClr>
                <a:srgbClr val="FD930A"/>
              </a:buClr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</a:pPr>
            <a:r>
              <a:rPr lang="en-GB" b="1" i="1" dirty="0" smtClean="0"/>
              <a:t>Strategies:</a:t>
            </a:r>
          </a:p>
          <a:p>
            <a:pPr marL="552450" lvl="1" indent="-292100">
              <a:spcAft>
                <a:spcPts val="600"/>
              </a:spcAft>
              <a:buClr>
                <a:schemeClr val="tx1"/>
              </a:buClr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</a:pPr>
            <a:r>
              <a:rPr lang="en-US" dirty="0" smtClean="0">
                <a:sym typeface="Wingdings"/>
              </a:rPr>
              <a:t>Lessons learned: F</a:t>
            </a:r>
            <a:r>
              <a:rPr lang="en-GB" dirty="0" err="1" smtClean="0"/>
              <a:t>rom</a:t>
            </a:r>
            <a:r>
              <a:rPr lang="en-GB" dirty="0" smtClean="0"/>
              <a:t> the FLASH to the E-XFEL</a:t>
            </a:r>
          </a:p>
          <a:p>
            <a:pPr marL="292100" indent="-292100">
              <a:spcAft>
                <a:spcPts val="1800"/>
              </a:spcAft>
              <a:buClr>
                <a:srgbClr val="FD930A"/>
              </a:buClr>
              <a:tabLst>
                <a:tab pos="29210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</a:tabLst>
            </a:pPr>
            <a:r>
              <a:rPr lang="en-GB" b="1" i="1" dirty="0" smtClean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E-XFEL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pic>
        <p:nvPicPr>
          <p:cNvPr id="5" name="Picture 4" descr="Automation_and_Feedba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62" y="1098553"/>
            <a:ext cx="7033595" cy="527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63154" y="1368529"/>
            <a:ext cx="39330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Envisioned high level software</a:t>
            </a:r>
          </a:p>
          <a:p>
            <a:r>
              <a:rPr lang="en-GB" sz="1600" b="1" i="1" dirty="0" smtClean="0">
                <a:solidFill>
                  <a:schemeClr val="accent1"/>
                </a:solidFill>
              </a:rPr>
              <a:t>(control system CDR 2009)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E-XFEL</a:t>
            </a:r>
            <a:endParaRPr lang="en-GB" dirty="0"/>
          </a:p>
        </p:txBody>
      </p:sp>
      <p:pic>
        <p:nvPicPr>
          <p:cNvPr id="6" name="Content Placeholder 5" descr="table1.jpg"/>
          <p:cNvPicPr>
            <a:picLocks noGrp="1" noChangeAspect="1"/>
          </p:cNvPicPr>
          <p:nvPr>
            <p:ph idx="1"/>
          </p:nvPr>
        </p:nvPicPr>
        <p:blipFill>
          <a:blip r:embed="rId3"/>
          <a:srcRect l="234" t="15253" r="3686" b="4126"/>
          <a:stretch>
            <a:fillRect/>
          </a:stretch>
        </p:blipFill>
        <p:spPr>
          <a:xfrm>
            <a:off x="391425" y="1162200"/>
            <a:ext cx="7847537" cy="493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07919" y="1368529"/>
            <a:ext cx="411803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61748"/>
                </a:solidFill>
              </a:rPr>
              <a:t>Status of the high level software</a:t>
            </a:r>
          </a:p>
          <a:p>
            <a:pPr algn="ctr"/>
            <a:r>
              <a:rPr lang="en-GB" sz="2000" b="1" dirty="0" smtClean="0">
                <a:solidFill>
                  <a:srgbClr val="261748"/>
                </a:solidFill>
              </a:rPr>
              <a:t>at the FLASH</a:t>
            </a:r>
            <a:endParaRPr lang="en-GB" sz="2000" b="1" dirty="0">
              <a:solidFill>
                <a:srgbClr val="2617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E-XFEL</a:t>
            </a:r>
            <a:endParaRPr lang="en-GB" dirty="0"/>
          </a:p>
        </p:txBody>
      </p:sp>
      <p:pic>
        <p:nvPicPr>
          <p:cNvPr id="7" name="Content Placeholder 6" descr="table2.jpg"/>
          <p:cNvPicPr>
            <a:picLocks noGrp="1" noChangeAspect="1"/>
          </p:cNvPicPr>
          <p:nvPr>
            <p:ph idx="1"/>
          </p:nvPr>
        </p:nvPicPr>
        <p:blipFill>
          <a:blip r:embed="rId3"/>
          <a:srcRect l="1564" t="18894" r="4416" b="11849"/>
          <a:stretch>
            <a:fillRect/>
          </a:stretch>
        </p:blipFill>
        <p:spPr>
          <a:xfrm>
            <a:off x="260521" y="1210016"/>
            <a:ext cx="8597178" cy="474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30487" y="6071107"/>
            <a:ext cx="3869982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Courtesy of T. </a:t>
            </a:r>
            <a:r>
              <a:rPr lang="en-GB" sz="1400" dirty="0" err="1" smtClean="0"/>
              <a:t>Limberg</a:t>
            </a:r>
            <a:r>
              <a:rPr lang="en-GB" sz="1400" dirty="0" smtClean="0"/>
              <a:t>, S. </a:t>
            </a:r>
            <a:r>
              <a:rPr lang="en-GB" sz="1400" dirty="0" err="1" smtClean="0"/>
              <a:t>Meykopff</a:t>
            </a:r>
            <a:r>
              <a:rPr lang="en-GB" sz="1400" dirty="0" smtClean="0"/>
              <a:t>, J. </a:t>
            </a:r>
            <a:r>
              <a:rPr lang="en-GB" sz="1400" dirty="0" err="1" smtClean="0"/>
              <a:t>Wilgen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16371" y="1368529"/>
            <a:ext cx="43413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61748"/>
                </a:solidFill>
              </a:rPr>
              <a:t>List of required</a:t>
            </a:r>
          </a:p>
          <a:p>
            <a:pPr algn="ctr"/>
            <a:r>
              <a:rPr lang="en-GB" sz="2000" b="1" dirty="0" smtClean="0">
                <a:solidFill>
                  <a:srgbClr val="261748"/>
                </a:solidFill>
              </a:rPr>
              <a:t>high level software for the E-XFEL</a:t>
            </a:r>
            <a:endParaRPr lang="en-GB" sz="2000" b="1" dirty="0">
              <a:solidFill>
                <a:srgbClr val="2617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E-XFEL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645584" y="4318000"/>
            <a:ext cx="7731654" cy="17990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270000" tIns="90000">
            <a:prstTxWarp prst="textNoShape">
              <a:avLst/>
            </a:prstTxWarp>
            <a:spAutoFit/>
          </a:bodyPr>
          <a:lstStyle/>
          <a:p>
            <a:pPr marL="177800" indent="-177800" defTabSz="593725">
              <a:spcBef>
                <a:spcPts val="1200"/>
              </a:spcBef>
              <a:buClr>
                <a:schemeClr val="accent2"/>
              </a:buClr>
              <a:buSzPct val="80000"/>
            </a:pPr>
            <a:r>
              <a:rPr lang="en-GB" sz="2400" dirty="0" smtClean="0">
                <a:solidFill>
                  <a:srgbClr val="261748"/>
                </a:solidFill>
              </a:rPr>
              <a:t>All processes in need of </a:t>
            </a:r>
            <a:r>
              <a:rPr lang="en-GB" sz="2400" b="1" dirty="0" smtClean="0">
                <a:solidFill>
                  <a:srgbClr val="261748"/>
                </a:solidFill>
              </a:rPr>
              <a:t>bunch synchronized data </a:t>
            </a:r>
            <a:r>
              <a:rPr lang="en-GB" sz="2400" dirty="0" smtClean="0">
                <a:solidFill>
                  <a:srgbClr val="261748"/>
                </a:solidFill>
              </a:rPr>
              <a:t>will need to </a:t>
            </a:r>
            <a:r>
              <a:rPr lang="en-GB" sz="2400" b="1" dirty="0" smtClean="0">
                <a:solidFill>
                  <a:srgbClr val="261748"/>
                </a:solidFill>
              </a:rPr>
              <a:t>attach to </a:t>
            </a:r>
            <a:r>
              <a:rPr lang="en-GB" sz="2400" dirty="0" smtClean="0">
                <a:solidFill>
                  <a:srgbClr val="261748"/>
                </a:solidFill>
              </a:rPr>
              <a:t>the </a:t>
            </a:r>
            <a:r>
              <a:rPr lang="en-GB" sz="2400" b="1" dirty="0" smtClean="0">
                <a:solidFill>
                  <a:srgbClr val="261748"/>
                </a:solidFill>
              </a:rPr>
              <a:t>DAQ</a:t>
            </a:r>
          </a:p>
          <a:p>
            <a:pPr marL="177800" indent="-177800" defTabSz="593725">
              <a:spcBef>
                <a:spcPts val="1200"/>
              </a:spcBef>
              <a:buSzPct val="80000"/>
              <a:buFont typeface="Wingdings" charset="2"/>
              <a:buChar char="§"/>
            </a:pPr>
            <a:r>
              <a:rPr lang="en-GB" sz="2000" dirty="0" smtClean="0">
                <a:solidFill>
                  <a:srgbClr val="261748"/>
                </a:solidFill>
              </a:rPr>
              <a:t>we have </a:t>
            </a:r>
            <a:r>
              <a:rPr lang="en-GB" sz="2000" b="1" dirty="0" smtClean="0">
                <a:solidFill>
                  <a:srgbClr val="261748"/>
                </a:solidFill>
              </a:rPr>
              <a:t>APIs </a:t>
            </a:r>
            <a:r>
              <a:rPr lang="en-GB" sz="2000" dirty="0" smtClean="0">
                <a:solidFill>
                  <a:srgbClr val="261748"/>
                </a:solidFill>
              </a:rPr>
              <a:t>allowing easy </a:t>
            </a:r>
            <a:r>
              <a:rPr lang="en-GB" sz="2000" b="1" dirty="0" smtClean="0">
                <a:solidFill>
                  <a:srgbClr val="261748"/>
                </a:solidFill>
              </a:rPr>
              <a:t>access </a:t>
            </a:r>
            <a:r>
              <a:rPr lang="en-GB" sz="2000" dirty="0" smtClean="0">
                <a:solidFill>
                  <a:srgbClr val="261748"/>
                </a:solidFill>
              </a:rPr>
              <a:t>to this </a:t>
            </a:r>
            <a:r>
              <a:rPr lang="en-GB" sz="2000" b="1" dirty="0" smtClean="0">
                <a:solidFill>
                  <a:srgbClr val="261748"/>
                </a:solidFill>
              </a:rPr>
              <a:t>data</a:t>
            </a:r>
          </a:p>
          <a:p>
            <a:pPr marL="177800" indent="-177800" defTabSz="593725">
              <a:spcBef>
                <a:spcPts val="1200"/>
              </a:spcBef>
              <a:buSzPct val="80000"/>
              <a:buFont typeface="Wingdings" charset="2"/>
              <a:buChar char="§"/>
            </a:pPr>
            <a:r>
              <a:rPr lang="en-GB" sz="2000" dirty="0" smtClean="0">
                <a:solidFill>
                  <a:srgbClr val="261748"/>
                </a:solidFill>
              </a:rPr>
              <a:t>we </a:t>
            </a:r>
            <a:r>
              <a:rPr lang="en-GB" sz="2000" b="1" dirty="0" smtClean="0">
                <a:solidFill>
                  <a:srgbClr val="261748"/>
                </a:solidFill>
              </a:rPr>
              <a:t>gathered </a:t>
            </a:r>
            <a:r>
              <a:rPr lang="en-GB" sz="2000" dirty="0" smtClean="0">
                <a:solidFill>
                  <a:srgbClr val="261748"/>
                </a:solidFill>
              </a:rPr>
              <a:t>already a lot of </a:t>
            </a:r>
            <a:r>
              <a:rPr lang="en-GB" sz="2000" b="1" dirty="0" smtClean="0">
                <a:solidFill>
                  <a:srgbClr val="261748"/>
                </a:solidFill>
              </a:rPr>
              <a:t>experience </a:t>
            </a:r>
            <a:r>
              <a:rPr lang="en-GB" sz="2000" dirty="0" smtClean="0">
                <a:solidFill>
                  <a:srgbClr val="261748"/>
                </a:solidFill>
              </a:rPr>
              <a:t>using these </a:t>
            </a:r>
            <a:r>
              <a:rPr lang="en-GB" sz="2000" b="1" dirty="0" smtClean="0">
                <a:solidFill>
                  <a:srgbClr val="261748"/>
                </a:solidFill>
              </a:rPr>
              <a:t>APIs</a:t>
            </a:r>
            <a:endParaRPr lang="en-GB" sz="2000" b="1" dirty="0">
              <a:solidFill>
                <a:srgbClr val="261748"/>
              </a:solidFill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37123" y="1279848"/>
            <a:ext cx="7740115" cy="164515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270000" tIns="90000">
            <a:prstTxWarp prst="textNoShape">
              <a:avLst/>
            </a:prstTxWarp>
            <a:spAutoFit/>
          </a:bodyPr>
          <a:lstStyle/>
          <a:p>
            <a:pPr marL="177800" indent="-177800" defTabSz="593725">
              <a:buClr>
                <a:schemeClr val="accent2"/>
              </a:buClr>
              <a:buSzPct val="80000"/>
            </a:pPr>
            <a:r>
              <a:rPr lang="en-GB" sz="2400" b="1" dirty="0" smtClean="0">
                <a:solidFill>
                  <a:schemeClr val="hlink"/>
                </a:solidFill>
              </a:rPr>
              <a:t>Many servers </a:t>
            </a:r>
            <a:r>
              <a:rPr lang="en-GB" sz="2400" dirty="0" smtClean="0">
                <a:solidFill>
                  <a:schemeClr val="hlink"/>
                </a:solidFill>
              </a:rPr>
              <a:t>have been envisioned with </a:t>
            </a:r>
            <a:r>
              <a:rPr lang="en-GB" sz="2400" b="1" dirty="0" smtClean="0">
                <a:solidFill>
                  <a:schemeClr val="hlink"/>
                </a:solidFill>
              </a:rPr>
              <a:t>many different names</a:t>
            </a:r>
          </a:p>
          <a:p>
            <a:pPr marL="177800" indent="-177800" defTabSz="593725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-1" charset="2"/>
              <a:buChar char="§"/>
            </a:pPr>
            <a:r>
              <a:rPr lang="en-US" sz="2000" dirty="0" smtClean="0">
                <a:solidFill>
                  <a:schemeClr val="hlink"/>
                </a:solidFill>
              </a:rPr>
              <a:t>It all boils down to a </a:t>
            </a:r>
            <a:r>
              <a:rPr lang="en-US" sz="2000" b="1" dirty="0" smtClean="0">
                <a:solidFill>
                  <a:schemeClr val="hlink"/>
                </a:solidFill>
              </a:rPr>
              <a:t>similar list of high level services </a:t>
            </a:r>
            <a:r>
              <a:rPr lang="en-US" sz="2000" dirty="0" smtClean="0">
                <a:solidFill>
                  <a:schemeClr val="hlink"/>
                </a:solidFill>
              </a:rPr>
              <a:t>one needs </a:t>
            </a:r>
            <a:r>
              <a:rPr lang="en-US" sz="2000" dirty="0" smtClean="0">
                <a:solidFill>
                  <a:schemeClr val="hlink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chemeClr val="hlink"/>
                </a:solidFill>
              </a:rPr>
              <a:t>roughly </a:t>
            </a:r>
            <a:r>
              <a:rPr lang="en-US" sz="2000" b="1" dirty="0" smtClean="0">
                <a:solidFill>
                  <a:schemeClr val="hlink"/>
                </a:solidFill>
              </a:rPr>
              <a:t>two dozens</a:t>
            </a:r>
            <a:r>
              <a:rPr lang="en-US" sz="2000" dirty="0" smtClean="0">
                <a:solidFill>
                  <a:schemeClr val="hlink"/>
                </a:solidFill>
              </a:rPr>
              <a:t> of </a:t>
            </a:r>
            <a:r>
              <a:rPr lang="en-US" sz="2000" b="1" dirty="0" smtClean="0">
                <a:solidFill>
                  <a:schemeClr val="hlink"/>
                </a:solidFill>
              </a:rPr>
              <a:t>services </a:t>
            </a:r>
            <a:r>
              <a:rPr lang="en-US" sz="2000" dirty="0" smtClean="0">
                <a:solidFill>
                  <a:schemeClr val="hlink"/>
                </a:solidFill>
              </a:rPr>
              <a:t>(or servers)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37122" y="3183645"/>
            <a:ext cx="7740115" cy="87570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270000" tIns="90000" anchor="b">
            <a:prstTxWarp prst="textNoShape">
              <a:avLst/>
            </a:prstTxWarp>
            <a:spAutoFit/>
          </a:bodyPr>
          <a:lstStyle/>
          <a:p>
            <a:pPr marL="268288" indent="-268288" defTabSz="593725">
              <a:buClr>
                <a:schemeClr val="accent2"/>
              </a:buClr>
              <a:buSzPct val="80000"/>
              <a:buFont typeface="Wingdings" pitchFamily="-1" charset="2"/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Overall </a:t>
            </a:r>
            <a:r>
              <a:rPr lang="en-GB" sz="2400" b="1" dirty="0" smtClean="0">
                <a:solidFill>
                  <a:schemeClr val="bg1"/>
                </a:solidFill>
              </a:rPr>
              <a:t>architecture </a:t>
            </a:r>
            <a:r>
              <a:rPr lang="en-GB" sz="2400" dirty="0" smtClean="0">
                <a:solidFill>
                  <a:schemeClr val="bg1"/>
                </a:solidFill>
              </a:rPr>
              <a:t>will be </a:t>
            </a:r>
            <a:r>
              <a:rPr lang="en-GB" sz="2400" b="1" dirty="0" smtClean="0">
                <a:solidFill>
                  <a:schemeClr val="bg1"/>
                </a:solidFill>
              </a:rPr>
              <a:t>three layered </a:t>
            </a:r>
            <a:r>
              <a:rPr lang="en-GB" sz="2400" dirty="0" smtClean="0">
                <a:solidFill>
                  <a:schemeClr val="bg1"/>
                </a:solidFill>
              </a:rPr>
              <a:t>with the </a:t>
            </a:r>
            <a:r>
              <a:rPr lang="en-GB" sz="2400" b="1" dirty="0" smtClean="0">
                <a:solidFill>
                  <a:schemeClr val="bg1"/>
                </a:solidFill>
              </a:rPr>
              <a:t>high level services</a:t>
            </a:r>
            <a:r>
              <a:rPr lang="en-GB" sz="2400" dirty="0" smtClean="0">
                <a:solidFill>
                  <a:schemeClr val="bg1"/>
                </a:solidFill>
              </a:rPr>
              <a:t> residing in the </a:t>
            </a:r>
            <a:r>
              <a:rPr lang="en-GB" sz="2400" b="1" dirty="0" smtClean="0">
                <a:solidFill>
                  <a:schemeClr val="bg1"/>
                </a:solidFill>
              </a:rPr>
              <a:t>middle layer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E-XFEL</a:t>
            </a:r>
            <a:endParaRPr lang="en-GB" dirty="0"/>
          </a:p>
        </p:txBody>
      </p:sp>
      <p:pic>
        <p:nvPicPr>
          <p:cNvPr id="6" name="Content Placeholder 5" descr="Screen Shot 2012-04-16 at 11.05.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432" y="1285524"/>
            <a:ext cx="6935235" cy="491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19568" y="6044400"/>
            <a:ext cx="1987481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Courtesy of T. </a:t>
            </a:r>
            <a:r>
              <a:rPr lang="en-GB" sz="1400" dirty="0" err="1" smtClean="0"/>
              <a:t>Limberg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1875457" y="2237317"/>
            <a:ext cx="4992621" cy="2941415"/>
          </a:xfrm>
          <a:prstGeom prst="ellipse">
            <a:avLst/>
          </a:prstGeom>
          <a:solidFill>
            <a:schemeClr val="bg2">
              <a:alpha val="46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2"/>
            </a:glow>
            <a:softEdge rad="1524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287702" y="3164956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 w="28575" cap="flat" cmpd="sng" algn="ctr">
            <a:solidFill>
              <a:schemeClr val="folHlink">
                <a:alpha val="5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E-XFEL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2223120" y="3575627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RF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31074" y="4147618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Orbit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69535" y="4384021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Energy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82491" y="3438409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SASE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90214" y="5205441"/>
            <a:ext cx="6478285" cy="11028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>
            <a:softEdge rad="1778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Machine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3100" y="1510799"/>
            <a:ext cx="1767600" cy="1087842"/>
          </a:xfrm>
          <a:prstGeom prst="ellipse">
            <a:avLst/>
          </a:prstGeom>
          <a:solidFill>
            <a:schemeClr val="accent1">
              <a:lumMod val="25000"/>
              <a:lumOff val="75000"/>
              <a:alpha val="46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2"/>
            </a:glow>
            <a:softEdge rad="1524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Matlab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079474" y="1226618"/>
            <a:ext cx="1767600" cy="1087842"/>
          </a:xfrm>
          <a:prstGeom prst="ellipse">
            <a:avLst/>
          </a:prstGeom>
          <a:solidFill>
            <a:schemeClr val="accent1">
              <a:lumMod val="25000"/>
              <a:lumOff val="75000"/>
              <a:alpha val="46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2"/>
            </a:glow>
            <a:softEdge rad="1524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Java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248186" y="3360615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 w="28575" cap="flat" cmpd="sng" algn="ctr">
            <a:solidFill>
              <a:schemeClr val="folHlink">
                <a:alpha val="5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47035" y="4113750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Charge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248474" y="2643004"/>
            <a:ext cx="1767600" cy="1087842"/>
          </a:xfrm>
          <a:prstGeom prst="ellipse">
            <a:avLst/>
          </a:prstGeom>
          <a:solidFill>
            <a:schemeClr val="accent1">
              <a:lumMod val="25000"/>
              <a:lumOff val="75000"/>
              <a:alpha val="46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2"/>
            </a:glow>
            <a:softEdge rad="1524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C++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442615" y="5357841"/>
            <a:ext cx="6162062" cy="77396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5540" y="2692395"/>
            <a:ext cx="212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Middle layer / DAQ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 bwMode="auto">
          <a:xfrm>
            <a:off x="2223114" y="3575621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RF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207902" y="3556274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BLM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732400" y="4147200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Orbit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869535" y="4383603"/>
            <a:ext cx="1116000" cy="4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lang="en-GB" sz="140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Energy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software @ the FLASH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7858125" cy="4459287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The slow RF FB </a:t>
            </a:r>
            <a:r>
              <a:rPr lang="en-GB" dirty="0" smtClean="0"/>
              <a:t>– or slow longitudinal FB</a:t>
            </a:r>
          </a:p>
          <a:p>
            <a:r>
              <a:rPr lang="en-GB" dirty="0" smtClean="0"/>
              <a:t>beam based FB</a:t>
            </a:r>
          </a:p>
          <a:p>
            <a:pPr lvl="1"/>
            <a:r>
              <a:rPr lang="en-GB" dirty="0" smtClean="0"/>
              <a:t>arrival time, compression and energy </a:t>
            </a:r>
            <a:r>
              <a:rPr lang="en-US" dirty="0" smtClean="0">
                <a:sym typeface="Wingdings"/>
              </a:rPr>
              <a:t> </a:t>
            </a:r>
            <a:r>
              <a:rPr lang="en-GB" dirty="0" smtClean="0"/>
              <a:t>RF</a:t>
            </a:r>
          </a:p>
          <a:p>
            <a:pPr lvl="1"/>
            <a:r>
              <a:rPr lang="en-GB" dirty="0" smtClean="0"/>
              <a:t>5 monitors to 5 modules</a:t>
            </a:r>
          </a:p>
          <a:p>
            <a:r>
              <a:rPr lang="en-US" dirty="0" smtClean="0">
                <a:sym typeface="Wingdings"/>
              </a:rPr>
              <a:t>directly </a:t>
            </a:r>
            <a:r>
              <a:rPr lang="en-US" b="1" dirty="0" smtClean="0">
                <a:sym typeface="Wingdings"/>
              </a:rPr>
              <a:t>attached to </a:t>
            </a:r>
            <a:r>
              <a:rPr lang="en-US" dirty="0" smtClean="0">
                <a:sym typeface="Wingdings"/>
              </a:rPr>
              <a:t>the </a:t>
            </a:r>
            <a:r>
              <a:rPr lang="en-US" b="1" dirty="0" smtClean="0">
                <a:sym typeface="Wingdings"/>
              </a:rPr>
              <a:t>DAQ</a:t>
            </a:r>
          </a:p>
          <a:p>
            <a:r>
              <a:rPr lang="en-GB" b="1" dirty="0" smtClean="0"/>
              <a:t>panels </a:t>
            </a:r>
            <a:r>
              <a:rPr lang="en-GB" dirty="0" smtClean="0"/>
              <a:t>written in </a:t>
            </a:r>
            <a:r>
              <a:rPr lang="en-GB" b="1" dirty="0" smtClean="0"/>
              <a:t>jddd</a:t>
            </a:r>
          </a:p>
          <a:p>
            <a:r>
              <a:rPr lang="en-GB" dirty="0" smtClean="0"/>
              <a:t>development started October 2011</a:t>
            </a:r>
          </a:p>
          <a:p>
            <a:r>
              <a:rPr lang="en-GB" b="1" dirty="0" smtClean="0"/>
              <a:t>status</a:t>
            </a:r>
            <a:r>
              <a:rPr lang="en-GB" dirty="0" smtClean="0"/>
              <a:t>: running in standard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Meeting of the E-XFEL Accelerator Consortium, Hamburg, 17th April 2012 – Raimund Kammering DESY WP 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-1" charset="2"/>
          <a:buChar char="n"/>
          <a:tabLst/>
          <a:defRPr kumimoji="0" lang="de-DE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-1" charset="2"/>
          <a:buChar char="n"/>
          <a:tabLst/>
          <a:defRPr kumimoji="0" lang="de-DE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template-european-xfel-gmbh_presentation-with-partner-logos.ppt</Template>
  <TotalTime>4857</TotalTime>
  <Words>997</Words>
  <Application>Microsoft Macintosh PowerPoint</Application>
  <PresentationFormat>On-screen Show (4:3)</PresentationFormat>
  <Paragraphs>123</Paragraphs>
  <Slides>16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DESY European XFEL</vt:lpstr>
      <vt:lpstr>High level services and feedbacks</vt:lpstr>
      <vt:lpstr>Overview</vt:lpstr>
      <vt:lpstr>High level software @ the E-XFEL</vt:lpstr>
      <vt:lpstr>High level software @ the E-XFEL</vt:lpstr>
      <vt:lpstr>High level software @ the E-XFEL</vt:lpstr>
      <vt:lpstr>High level software @ the E-XFEL</vt:lpstr>
      <vt:lpstr>High level software @ the E-XFEL</vt:lpstr>
      <vt:lpstr>High level software @ the E-XFEL</vt:lpstr>
      <vt:lpstr>High level software @ the FLASH </vt:lpstr>
      <vt:lpstr>High level software @ the FLASH </vt:lpstr>
      <vt:lpstr>High level software @ the FLASH </vt:lpstr>
      <vt:lpstr>High level software @ the FLASH </vt:lpstr>
      <vt:lpstr>High level software @ the FLASH </vt:lpstr>
      <vt:lpstr>from the FLASH to the E-XFEL</vt:lpstr>
      <vt:lpstr>Summary</vt:lpstr>
      <vt:lpstr>Slide 16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level software</dc:title>
  <dc:creator>Raimund Kammering</dc:creator>
  <cp:lastModifiedBy>Raimund Kammering</cp:lastModifiedBy>
  <cp:revision>38</cp:revision>
  <dcterms:created xsi:type="dcterms:W3CDTF">2012-04-16T18:19:19Z</dcterms:created>
  <dcterms:modified xsi:type="dcterms:W3CDTF">2012-04-16T18:33:09Z</dcterms:modified>
</cp:coreProperties>
</file>