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64" r:id="rId3"/>
    <p:sldId id="370" r:id="rId4"/>
    <p:sldId id="381" r:id="rId5"/>
    <p:sldId id="372" r:id="rId6"/>
    <p:sldId id="474" r:id="rId7"/>
    <p:sldId id="475" r:id="rId8"/>
    <p:sldId id="477" r:id="rId9"/>
    <p:sldId id="430" r:id="rId10"/>
    <p:sldId id="473" r:id="rId11"/>
    <p:sldId id="471" r:id="rId12"/>
    <p:sldId id="472" r:id="rId13"/>
    <p:sldId id="478" r:id="rId14"/>
    <p:sldId id="480" r:id="rId15"/>
    <p:sldId id="479" r:id="rId16"/>
    <p:sldId id="431" r:id="rId17"/>
    <p:sldId id="434" r:id="rId18"/>
    <p:sldId id="481" r:id="rId19"/>
    <p:sldId id="435" r:id="rId20"/>
    <p:sldId id="437" r:id="rId21"/>
    <p:sldId id="425" r:id="rId22"/>
    <p:sldId id="438" r:id="rId23"/>
    <p:sldId id="483" r:id="rId24"/>
    <p:sldId id="482" r:id="rId25"/>
    <p:sldId id="454" r:id="rId26"/>
    <p:sldId id="411" r:id="rId27"/>
    <p:sldId id="412" r:id="rId28"/>
    <p:sldId id="449" r:id="rId29"/>
    <p:sldId id="444" r:id="rId30"/>
    <p:sldId id="446" r:id="rId31"/>
    <p:sldId id="448" r:id="rId32"/>
    <p:sldId id="433" r:id="rId33"/>
    <p:sldId id="452" r:id="rId34"/>
    <p:sldId id="458" r:id="rId35"/>
    <p:sldId id="459" r:id="rId36"/>
    <p:sldId id="461" r:id="rId37"/>
    <p:sldId id="413" r:id="rId38"/>
    <p:sldId id="419" r:id="rId3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buChar char="n"/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buChar char="n"/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buChar char="n"/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buChar char="n"/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80000"/>
      <a:buFont typeface="Wingdings" pitchFamily="2" charset="2"/>
      <a:buChar char="n"/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urkhard Heise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9283"/>
    <a:srgbClr val="83BEA7"/>
    <a:srgbClr val="839BBE"/>
    <a:srgbClr val="000000"/>
    <a:srgbClr val="EBE7AD"/>
    <a:srgbClr val="FD930A"/>
    <a:srgbClr val="FF3300"/>
    <a:srgbClr val="0106BF"/>
    <a:srgbClr val="626262"/>
    <a:srgbClr val="251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2" autoAdjust="0"/>
    <p:restoredTop sz="96850" autoAdjust="0"/>
  </p:normalViewPr>
  <p:slideViewPr>
    <p:cSldViewPr snapToGrid="0">
      <p:cViewPr varScale="1">
        <p:scale>
          <a:sx n="107" d="100"/>
          <a:sy n="107" d="100"/>
        </p:scale>
        <p:origin x="-1296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32" y="-64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commentAuthors" Target="commentAuthors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054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D32B1BF-3432-41D5-BC0B-3E42997C114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087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E45CCF-788F-4C3B-8F8F-BCC24ECBCCA2}" type="slidenum">
              <a:rPr lang="de-DE"/>
              <a:pPr/>
              <a:t>1</a:t>
            </a:fld>
            <a:endParaRPr lang="de-DE"/>
          </a:p>
        </p:txBody>
      </p:sp>
      <p:sp>
        <p:nvSpPr>
          <p:cNvPr id="2150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 Upper area: </a:t>
            </a:r>
            <a:r>
              <a:rPr lang="en-GB" sz="1100" b="1" smtClean="0"/>
              <a:t>Title</a:t>
            </a:r>
            <a:r>
              <a:rPr lang="en-GB" sz="1100" smtClean="0"/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 Lower area </a:t>
            </a:r>
            <a:r>
              <a:rPr lang="en-GB" sz="1100" b="1" smtClean="0"/>
              <a:t>(subtitle):</a:t>
            </a:r>
            <a:r>
              <a:rPr lang="en-GB" sz="1100" smtClean="0"/>
              <a:t> Conference/meeting/workshop, location, date, </a:t>
            </a:r>
            <a:br>
              <a:rPr lang="en-GB" sz="1100" smtClean="0"/>
            </a:br>
            <a:r>
              <a:rPr lang="en-GB" sz="1100" smtClean="0"/>
              <a:t>  your name and affiliation, </a:t>
            </a:r>
            <a:br>
              <a:rPr lang="en-GB" sz="1100" smtClean="0"/>
            </a:br>
            <a:r>
              <a:rPr lang="en-GB" sz="1100" smtClean="0"/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/>
              <a:t> Change the </a:t>
            </a:r>
            <a:r>
              <a:rPr lang="en-GB" sz="1100" b="1" smtClean="0"/>
              <a:t>partner logos</a:t>
            </a:r>
            <a:r>
              <a:rPr lang="en-GB" sz="1100" smtClean="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 order to understand what software</a:t>
            </a:r>
            <a:r>
              <a:rPr lang="en-US" baseline="0" dirty="0" smtClean="0"/>
              <a:t> we need image a prospective user wanting to conduct an experiment at XFEL in 2015!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300 images per train = 1.000.000</a:t>
            </a:r>
            <a:r>
              <a:rPr lang="en-US" baseline="0" dirty="0" smtClean="0"/>
              <a:t> </a:t>
            </a:r>
            <a:r>
              <a:rPr lang="en-US" dirty="0" smtClean="0"/>
              <a:t>images</a:t>
            </a:r>
            <a:r>
              <a:rPr lang="en-US" baseline="0" dirty="0" smtClean="0"/>
              <a:t> after 5 min 30 s</a:t>
            </a:r>
          </a:p>
          <a:p>
            <a:r>
              <a:rPr lang="en-US" baseline="0" dirty="0" smtClean="0"/>
              <a:t>512 image per train = 1.000.000 images after 3 min 15 s</a:t>
            </a:r>
          </a:p>
          <a:p>
            <a:r>
              <a:rPr lang="en-US" baseline="0" dirty="0" smtClean="0"/>
              <a:t>~ 4 TB dataset</a:t>
            </a:r>
          </a:p>
          <a:p>
            <a:endParaRPr lang="en-US" baseline="0" dirty="0" smtClean="0"/>
          </a:p>
          <a:p>
            <a:r>
              <a:rPr lang="en-US" baseline="0" dirty="0" smtClean="0"/>
              <a:t>Tuning means:</a:t>
            </a:r>
          </a:p>
          <a:p>
            <a:r>
              <a:rPr lang="en-US" baseline="0" dirty="0" smtClean="0"/>
              <a:t>Visualize whether any sample get hit. Re-configure injector.</a:t>
            </a:r>
          </a:p>
          <a:p>
            <a:r>
              <a:rPr lang="en-US" baseline="0" dirty="0" smtClean="0"/>
              <a:t>Start, stop acquisition etc…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experiment means: </a:t>
            </a:r>
          </a:p>
          <a:p>
            <a:r>
              <a:rPr lang="en-US" baseline="0" dirty="0" smtClean="0"/>
              <a:t>Get detector, injector etc. ready to go (control)</a:t>
            </a:r>
          </a:p>
          <a:p>
            <a:r>
              <a:rPr lang="en-US" baseline="0" dirty="0" smtClean="0"/>
              <a:t>Prepare storage system for sinking data with 10 GB/s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2B1BF-3432-41D5-BC0B-3E42997C114E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177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2B1BF-3432-41D5-BC0B-3E42997C114E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861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2B1BF-3432-41D5-BC0B-3E42997C114E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788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2B1BF-3432-41D5-BC0B-3E42997C114E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362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Image – Image, Image x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2B1BF-3432-41D5-BC0B-3E42997C114E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63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D75EB-FFBA-4EA3-B848-4F975EF30E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A07FFF-50EF-48EE-8125-25EDF89EEB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541338"/>
            <a:ext cx="7283450" cy="481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44825" y="1347788"/>
            <a:ext cx="277495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4825" y="3652838"/>
            <a:ext cx="2774950" cy="215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4217EF-5B02-44D6-B690-D8FBB35F82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965F78-A73E-4BA1-9BCC-577F55430C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C57FA4-99BA-44A4-8A84-C7B8FF4015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C8C864-7F5B-4E18-A1E6-43450D2C10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208053-B7B7-4922-9311-1415E7C561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4D7B91-C1AD-4A19-8089-81E1B2B1A9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0920C7-2E3D-4FA0-B6C5-371FCE98EB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2B3667-02EB-42F3-8AFB-C1444277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E70339-A28F-478F-BD11-755C9D5DDA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Sz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F6F2AEC-C3A2-4B78-B838-095B7661CB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Burkhard Heisen (WP76)</a:t>
            </a:r>
            <a:endParaRPr lang="en-GB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30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1031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000" dirty="0" smtClean="0">
                <a:solidFill>
                  <a:schemeClr val="bg1"/>
                </a:solidFill>
              </a:rPr>
              <a:t>The</a:t>
            </a:r>
            <a:r>
              <a:rPr lang="en-US" sz="1000" baseline="0" dirty="0" smtClean="0">
                <a:solidFill>
                  <a:schemeClr val="bg1"/>
                </a:solidFill>
              </a:rPr>
              <a:t> XFEL control system as part of the homogenous software environment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32" name="Picture 127" descr="logo-XFEL_rgb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4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72" r:id="rId10"/>
    <p:sldLayoutId id="2147483682" r:id="rId11"/>
    <p:sldLayoutId id="2147483683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microsoft.com/office/2007/relationships/hdphoto" Target="../media/hdphoto1.wdp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microsoft.com/office/2007/relationships/hdphoto" Target="../media/hdphoto1.wdp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2.jpeg"/><Relationship Id="rId5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png"/><Relationship Id="rId5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microsoft.com/office/2007/relationships/hdphoto" Target="../media/hdphoto1.wdp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microsoft.com/office/2007/relationships/hdphoto" Target="../media/hdphoto1.wdp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4675976"/>
            <a:ext cx="7283450" cy="1215026"/>
          </a:xfrm>
        </p:spPr>
        <p:txBody>
          <a:bodyPr/>
          <a:lstStyle/>
          <a:p>
            <a:pPr eaLnBrk="1" hangingPunct="1"/>
            <a:r>
              <a:rPr lang="en-US" sz="2000" dirty="0" smtClean="0"/>
              <a:t>Burkhard </a:t>
            </a:r>
            <a:r>
              <a:rPr lang="en-US" sz="2000" dirty="0" smtClean="0"/>
              <a:t>Heisen for WP76</a:t>
            </a:r>
          </a:p>
          <a:p>
            <a:pPr eaLnBrk="1" hangingPunct="1"/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Meeting of the European XFEL Accelerator Consortium</a:t>
            </a:r>
            <a:endParaRPr lang="en-US" sz="2000" dirty="0" smtClean="0"/>
          </a:p>
          <a:p>
            <a:pPr eaLnBrk="1" hangingPunct="1"/>
            <a:r>
              <a:rPr lang="en-US" sz="2000" dirty="0" smtClean="0"/>
              <a:t>17</a:t>
            </a:r>
            <a:r>
              <a:rPr lang="en-US" sz="2000" dirty="0" smtClean="0"/>
              <a:t> April </a:t>
            </a:r>
            <a:r>
              <a:rPr lang="en-US" sz="2000" dirty="0" smtClean="0"/>
              <a:t>2012</a:t>
            </a:r>
            <a:endParaRPr lang="en-GB" sz="2000" dirty="0" smtClean="0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777621"/>
            <a:ext cx="7251700" cy="1844675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The </a:t>
            </a:r>
            <a:r>
              <a:rPr lang="en-US" sz="3600" dirty="0" smtClean="0"/>
              <a:t>XFEL PBS control </a:t>
            </a:r>
            <a:r>
              <a:rPr lang="en-US" sz="3600" dirty="0" smtClean="0"/>
              <a:t>system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as part of the homogenous software environment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– Basic design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34" y="1458827"/>
            <a:ext cx="8569894" cy="4642449"/>
          </a:xfrm>
        </p:spPr>
        <p:txBody>
          <a:bodyPr/>
          <a:lstStyle/>
          <a:p>
            <a:r>
              <a:rPr lang="en-US" sz="2000" dirty="0" smtClean="0"/>
              <a:t>Separation between broker based </a:t>
            </a:r>
            <a:r>
              <a:rPr lang="en-US" sz="2000" dirty="0"/>
              <a:t>(less frequent, </a:t>
            </a:r>
            <a:r>
              <a:rPr lang="en-US" sz="2000" dirty="0" smtClean="0"/>
              <a:t>smaller data </a:t>
            </a:r>
            <a:r>
              <a:rPr lang="en-US" sz="2000" dirty="0"/>
              <a:t>size</a:t>
            </a:r>
            <a:r>
              <a:rPr lang="en-US" sz="2000" dirty="0" smtClean="0"/>
              <a:t>) and point-to-point </a:t>
            </a:r>
            <a:r>
              <a:rPr lang="en-US" sz="2000" dirty="0"/>
              <a:t>(frequent, large </a:t>
            </a:r>
            <a:r>
              <a:rPr lang="en-US" sz="2000" dirty="0" smtClean="0"/>
              <a:t>data size) communication</a:t>
            </a:r>
            <a:endParaRPr lang="en-US" sz="2000" b="1" dirty="0" smtClean="0"/>
          </a:p>
          <a:p>
            <a:pPr lvl="1"/>
            <a:r>
              <a:rPr lang="en-US" sz="1600" b="1" dirty="0" smtClean="0"/>
              <a:t>Broker based:</a:t>
            </a:r>
            <a:r>
              <a:rPr lang="en-US" sz="1600" i="1" dirty="0" smtClean="0"/>
              <a:t> </a:t>
            </a:r>
            <a:r>
              <a:rPr lang="en-US" sz="1600" dirty="0"/>
              <a:t>Highly available full N x N communication between devices of any category (Control, SC, DAQ, DM) via </a:t>
            </a:r>
            <a:r>
              <a:rPr lang="en-US" sz="1600" dirty="0" smtClean="0"/>
              <a:t>broker</a:t>
            </a:r>
          </a:p>
          <a:p>
            <a:pPr lvl="1"/>
            <a:r>
              <a:rPr lang="en-US" sz="1600" b="1" dirty="0" smtClean="0"/>
              <a:t>Point-to-Point</a:t>
            </a:r>
            <a:r>
              <a:rPr lang="en-US" sz="1600" dirty="0" smtClean="0"/>
              <a:t>: Transient </a:t>
            </a:r>
            <a:r>
              <a:rPr lang="en-US" sz="1600" dirty="0"/>
              <a:t>(run-time) establishment of </a:t>
            </a:r>
            <a:r>
              <a:rPr lang="en-US" sz="1600" dirty="0" smtClean="0"/>
              <a:t>direct (</a:t>
            </a:r>
            <a:r>
              <a:rPr lang="en-US" sz="1600" dirty="0" err="1" smtClean="0"/>
              <a:t>brokerless</a:t>
            </a:r>
            <a:r>
              <a:rPr lang="en-US" sz="1600" dirty="0"/>
              <a:t>)</a:t>
            </a:r>
            <a:r>
              <a:rPr lang="en-US" sz="1600" dirty="0" smtClean="0"/>
              <a:t> </a:t>
            </a:r>
            <a:r>
              <a:rPr lang="en-US" sz="1600" dirty="0" smtClean="0"/>
              <a:t>connections </a:t>
            </a:r>
            <a:r>
              <a:rPr lang="en-US" sz="1600" dirty="0"/>
              <a:t>between </a:t>
            </a:r>
            <a:r>
              <a:rPr lang="en-US" sz="1600" dirty="0" smtClean="0"/>
              <a:t>devices, high performance for huge data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Separation of transport layer implementation from communication API</a:t>
            </a:r>
          </a:p>
          <a:p>
            <a:pPr lvl="1"/>
            <a:r>
              <a:rPr lang="en-US" sz="1600" dirty="0" smtClean="0"/>
              <a:t>The broker based communication is currently run by a Message-Oriented-Middleware (MOM) based on the </a:t>
            </a:r>
            <a:r>
              <a:rPr lang="en-US" sz="1600" b="1" dirty="0" err="1" smtClean="0"/>
              <a:t>OpenMQ</a:t>
            </a:r>
            <a:r>
              <a:rPr lang="en-US" sz="1600" dirty="0"/>
              <a:t> </a:t>
            </a:r>
            <a:r>
              <a:rPr lang="en-US" sz="1600" dirty="0" smtClean="0"/>
              <a:t>implementation of the Java messaging system (JMS) specification</a:t>
            </a:r>
          </a:p>
          <a:p>
            <a:pPr lvl="1"/>
            <a:r>
              <a:rPr lang="en-US" sz="1600" dirty="0" smtClean="0"/>
              <a:t>The point-to-point communication is currently implemented using the </a:t>
            </a:r>
            <a:r>
              <a:rPr lang="en-US" sz="1600" b="1" dirty="0" smtClean="0"/>
              <a:t>boost::</a:t>
            </a:r>
            <a:r>
              <a:rPr lang="en-US" sz="1600" b="1" dirty="0" err="1" smtClean="0"/>
              <a:t>asio</a:t>
            </a:r>
            <a:r>
              <a:rPr lang="en-US" sz="1600" dirty="0" smtClean="0"/>
              <a:t> library</a:t>
            </a:r>
          </a:p>
          <a:p>
            <a:pPr lvl="1"/>
            <a:r>
              <a:rPr lang="en-US" sz="1600" dirty="0" smtClean="0"/>
              <a:t>Transport layers can easily be extended (e.g. </a:t>
            </a:r>
            <a:r>
              <a:rPr lang="en-US" sz="1600" b="1" dirty="0" smtClean="0"/>
              <a:t>ZMQ</a:t>
            </a:r>
            <a:r>
              <a:rPr lang="en-US" sz="1600" dirty="0" smtClean="0"/>
              <a:t>) and the choice be given as configuration parameter at device-instance </a:t>
            </a:r>
            <a:r>
              <a:rPr lang="en-US" sz="1600" dirty="0" smtClean="0"/>
              <a:t>time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61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Broker based communication – “Chat Rooms”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grpSp>
        <p:nvGrpSpPr>
          <p:cNvPr id="12" name="Group 34"/>
          <p:cNvGrpSpPr/>
          <p:nvPr/>
        </p:nvGrpSpPr>
        <p:grpSpPr>
          <a:xfrm>
            <a:off x="341374" y="1377985"/>
            <a:ext cx="900914" cy="830781"/>
            <a:chOff x="5103377" y="2678464"/>
            <a:chExt cx="900914" cy="830781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 HV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6" name="Group 34"/>
          <p:cNvGrpSpPr/>
          <p:nvPr/>
        </p:nvGrpSpPr>
        <p:grpSpPr>
          <a:xfrm>
            <a:off x="1610869" y="1389288"/>
            <a:ext cx="900914" cy="830781"/>
            <a:chOff x="5103377" y="2678464"/>
            <a:chExt cx="900914" cy="830781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Motor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57" y="2377329"/>
            <a:ext cx="501733" cy="5017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329" y="2397865"/>
            <a:ext cx="501733" cy="501733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121393" y="4136314"/>
            <a:ext cx="1135257" cy="961169"/>
            <a:chOff x="4438482" y="3516211"/>
            <a:chExt cx="920030" cy="769613"/>
          </a:xfrm>
        </p:grpSpPr>
        <p:sp>
          <p:nvSpPr>
            <p:cNvPr id="52" name="Octagon 51"/>
            <p:cNvSpPr/>
            <p:nvPr/>
          </p:nvSpPr>
          <p:spPr bwMode="auto">
            <a:xfrm>
              <a:off x="5002462" y="3516211"/>
              <a:ext cx="356050" cy="356050"/>
            </a:xfrm>
            <a:prstGeom prst="octagon">
              <a:avLst/>
            </a:prstGeom>
            <a:solidFill>
              <a:srgbClr val="BE9283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 bwMode="auto">
            <a:xfrm>
              <a:off x="4438482" y="3556449"/>
              <a:ext cx="729375" cy="72937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Simulate</a:t>
              </a:r>
            </a:p>
          </p:txBody>
        </p:sp>
      </p:grpSp>
      <p:grpSp>
        <p:nvGrpSpPr>
          <p:cNvPr id="54" name="Group 129"/>
          <p:cNvGrpSpPr>
            <a:grpSpLocks noChangeAspect="1"/>
          </p:cNvGrpSpPr>
          <p:nvPr/>
        </p:nvGrpSpPr>
        <p:grpSpPr>
          <a:xfrm>
            <a:off x="1020973" y="4639284"/>
            <a:ext cx="403681" cy="147450"/>
            <a:chOff x="1722064" y="2499496"/>
            <a:chExt cx="527688" cy="192744"/>
          </a:xfrm>
        </p:grpSpPr>
        <p:grpSp>
          <p:nvGrpSpPr>
            <p:cNvPr id="55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302832" y="1386809"/>
            <a:ext cx="1271666" cy="912879"/>
            <a:chOff x="5209751" y="1351535"/>
            <a:chExt cx="1271666" cy="912879"/>
          </a:xfrm>
        </p:grpSpPr>
        <p:grpSp>
          <p:nvGrpSpPr>
            <p:cNvPr id="6" name="Group 36"/>
            <p:cNvGrpSpPr/>
            <p:nvPr/>
          </p:nvGrpSpPr>
          <p:grpSpPr>
            <a:xfrm>
              <a:off x="5544117" y="1351535"/>
              <a:ext cx="937300" cy="912879"/>
              <a:chOff x="1909721" y="2874193"/>
              <a:chExt cx="937300" cy="912879"/>
            </a:xfrm>
          </p:grpSpPr>
          <p:sp>
            <p:nvSpPr>
              <p:cNvPr id="7" name="5-Point Star 6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Store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72" name="Group 128"/>
            <p:cNvGrpSpPr>
              <a:grpSpLocks noChangeAspect="1"/>
            </p:cNvGrpSpPr>
            <p:nvPr/>
          </p:nvGrpSpPr>
          <p:grpSpPr>
            <a:xfrm>
              <a:off x="5209751" y="1807899"/>
              <a:ext cx="323466" cy="147450"/>
              <a:chOff x="2019050" y="3238291"/>
              <a:chExt cx="422831" cy="192744"/>
            </a:xfrm>
          </p:grpSpPr>
          <p:grpSp>
            <p:nvGrpSpPr>
              <p:cNvPr id="73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74" name="Rectangle 73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80" name="Cube 79"/>
          <p:cNvSpPr/>
          <p:nvPr/>
        </p:nvSpPr>
        <p:spPr>
          <a:xfrm>
            <a:off x="7445081" y="2551548"/>
            <a:ext cx="952471" cy="317473"/>
          </a:xfrm>
          <a:prstGeom prst="cube">
            <a:avLst>
              <a:gd name="adj" fmla="val 68836"/>
            </a:avLst>
          </a:prstGeom>
          <a:solidFill>
            <a:srgbClr val="839BBE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159"/>
          <p:cNvGrpSpPr/>
          <p:nvPr/>
        </p:nvGrpSpPr>
        <p:grpSpPr>
          <a:xfrm>
            <a:off x="1810344" y="3689052"/>
            <a:ext cx="1456611" cy="961169"/>
            <a:chOff x="1894211" y="3797450"/>
            <a:chExt cx="1456611" cy="961169"/>
          </a:xfrm>
        </p:grpSpPr>
        <p:grpSp>
          <p:nvGrpSpPr>
            <p:cNvPr id="60" name="Group 128"/>
            <p:cNvGrpSpPr>
              <a:grpSpLocks noChangeAspect="1"/>
            </p:cNvGrpSpPr>
            <p:nvPr/>
          </p:nvGrpSpPr>
          <p:grpSpPr>
            <a:xfrm>
              <a:off x="1894211" y="4218796"/>
              <a:ext cx="323466" cy="147450"/>
              <a:chOff x="2019050" y="3238291"/>
              <a:chExt cx="422831" cy="192744"/>
            </a:xfrm>
          </p:grpSpPr>
          <p:grpSp>
            <p:nvGrpSpPr>
              <p:cNvPr id="61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2" name="Rectangle 61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227323" y="3797450"/>
              <a:ext cx="1123499" cy="961169"/>
              <a:chOff x="4438482" y="3516211"/>
              <a:chExt cx="910501" cy="769613"/>
            </a:xfrm>
          </p:grpSpPr>
          <p:sp>
            <p:nvSpPr>
              <p:cNvPr id="82" name="Octagon 81"/>
              <p:cNvSpPr/>
              <p:nvPr/>
            </p:nvSpPr>
            <p:spPr bwMode="auto">
              <a:xfrm>
                <a:off x="4992933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3" name="Oval 8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brate1</a:t>
                </a:r>
              </a:p>
            </p:txBody>
          </p:sp>
        </p:grpSp>
      </p:grpSp>
      <p:grpSp>
        <p:nvGrpSpPr>
          <p:cNvPr id="161" name="Group 160"/>
          <p:cNvGrpSpPr/>
          <p:nvPr/>
        </p:nvGrpSpPr>
        <p:grpSpPr>
          <a:xfrm>
            <a:off x="1809877" y="4782112"/>
            <a:ext cx="1468368" cy="961169"/>
            <a:chOff x="1893744" y="5149186"/>
            <a:chExt cx="1468368" cy="961169"/>
          </a:xfrm>
        </p:grpSpPr>
        <p:grpSp>
          <p:nvGrpSpPr>
            <p:cNvPr id="85" name="Group 128"/>
            <p:cNvGrpSpPr>
              <a:grpSpLocks noChangeAspect="1"/>
            </p:cNvGrpSpPr>
            <p:nvPr/>
          </p:nvGrpSpPr>
          <p:grpSpPr>
            <a:xfrm>
              <a:off x="1893744" y="5594048"/>
              <a:ext cx="323466" cy="147450"/>
              <a:chOff x="2019050" y="3238291"/>
              <a:chExt cx="422831" cy="192744"/>
            </a:xfrm>
          </p:grpSpPr>
          <p:grpSp>
            <p:nvGrpSpPr>
              <p:cNvPr id="86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7" name="Rectangle 86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2226855" y="5149186"/>
              <a:ext cx="1135257" cy="961169"/>
              <a:chOff x="4438482" y="3516211"/>
              <a:chExt cx="920030" cy="769613"/>
            </a:xfrm>
          </p:grpSpPr>
          <p:sp>
            <p:nvSpPr>
              <p:cNvPr id="92" name="Octagon 91"/>
              <p:cNvSpPr/>
              <p:nvPr/>
            </p:nvSpPr>
            <p:spPr bwMode="auto">
              <a:xfrm>
                <a:off x="5002462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93" name="Oval 9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brate2</a:t>
                </a:r>
              </a:p>
            </p:txBody>
          </p:sp>
        </p:grpSp>
      </p:grpSp>
      <p:grpSp>
        <p:nvGrpSpPr>
          <p:cNvPr id="244" name="Group 243"/>
          <p:cNvGrpSpPr/>
          <p:nvPr/>
        </p:nvGrpSpPr>
        <p:grpSpPr>
          <a:xfrm>
            <a:off x="7017757" y="3091299"/>
            <a:ext cx="1340768" cy="912879"/>
            <a:chOff x="7077887" y="2926687"/>
            <a:chExt cx="1340768" cy="912879"/>
          </a:xfrm>
        </p:grpSpPr>
        <p:grpSp>
          <p:nvGrpSpPr>
            <p:cNvPr id="135" name="Group 36"/>
            <p:cNvGrpSpPr/>
            <p:nvPr/>
          </p:nvGrpSpPr>
          <p:grpSpPr>
            <a:xfrm>
              <a:off x="7481355" y="2926687"/>
              <a:ext cx="937300" cy="912879"/>
              <a:chOff x="1909721" y="2874193"/>
              <a:chExt cx="937300" cy="912879"/>
            </a:xfrm>
          </p:grpSpPr>
          <p:sp>
            <p:nvSpPr>
              <p:cNvPr id="142" name="5-Point Star 141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Load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144" name="Group 129"/>
            <p:cNvGrpSpPr>
              <a:grpSpLocks noChangeAspect="1"/>
            </p:cNvGrpSpPr>
            <p:nvPr/>
          </p:nvGrpSpPr>
          <p:grpSpPr>
            <a:xfrm rot="10800000">
              <a:off x="7077887" y="3359757"/>
              <a:ext cx="403681" cy="147450"/>
              <a:chOff x="1722064" y="2499496"/>
              <a:chExt cx="527688" cy="192744"/>
            </a:xfrm>
          </p:grpSpPr>
          <p:grpSp>
            <p:nvGrpSpPr>
              <p:cNvPr id="14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46" name="Rectangle 14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50" name="TextBox 149"/>
          <p:cNvSpPr txBox="1"/>
          <p:nvPr/>
        </p:nvSpPr>
        <p:spPr>
          <a:xfrm>
            <a:off x="3334678" y="1844376"/>
            <a:ext cx="1535351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Message Broker</a:t>
            </a:r>
          </a:p>
          <a:p>
            <a:pPr algn="ctr">
              <a:buNone/>
            </a:pPr>
            <a:r>
              <a:rPr lang="en-US" sz="1400" i="1" dirty="0"/>
              <a:t>w</a:t>
            </a:r>
            <a:r>
              <a:rPr lang="en-US" sz="1400" i="1" dirty="0" smtClean="0"/>
              <a:t>ith </a:t>
            </a:r>
            <a:r>
              <a:rPr lang="en-US" sz="1400" i="1" dirty="0" smtClean="0"/>
              <a:t>two topics</a:t>
            </a:r>
            <a:endParaRPr lang="de-DE" sz="1400" i="1" dirty="0"/>
          </a:p>
        </p:txBody>
      </p:sp>
      <p:cxnSp>
        <p:nvCxnSpPr>
          <p:cNvPr id="227" name="Straight Connector 226"/>
          <p:cNvCxnSpPr>
            <a:stCxn id="14" idx="4"/>
            <a:endCxn id="32" idx="0"/>
          </p:cNvCxnSpPr>
          <p:nvPr/>
        </p:nvCxnSpPr>
        <p:spPr bwMode="auto">
          <a:xfrm flipH="1">
            <a:off x="729724" y="2208766"/>
            <a:ext cx="4114" cy="1685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9" name="Straight Connector 228"/>
          <p:cNvCxnSpPr>
            <a:stCxn id="28" idx="4"/>
            <a:endCxn id="33" idx="0"/>
          </p:cNvCxnSpPr>
          <p:nvPr/>
        </p:nvCxnSpPr>
        <p:spPr bwMode="auto">
          <a:xfrm flipH="1">
            <a:off x="2001196" y="2220069"/>
            <a:ext cx="2137" cy="17779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3" name="Group 352"/>
          <p:cNvGrpSpPr/>
          <p:nvPr/>
        </p:nvGrpSpPr>
        <p:grpSpPr>
          <a:xfrm>
            <a:off x="4894446" y="1173630"/>
            <a:ext cx="1198140" cy="1396273"/>
            <a:chOff x="5036984" y="1143390"/>
            <a:chExt cx="1198140" cy="1396273"/>
          </a:xfrm>
        </p:grpSpPr>
        <p:grpSp>
          <p:nvGrpSpPr>
            <p:cNvPr id="9" name="Group 33"/>
            <p:cNvGrpSpPr/>
            <p:nvPr/>
          </p:nvGrpSpPr>
          <p:grpSpPr>
            <a:xfrm>
              <a:off x="5036984" y="1143390"/>
              <a:ext cx="923840" cy="848315"/>
              <a:chOff x="4036578" y="2031101"/>
              <a:chExt cx="923840" cy="848315"/>
            </a:xfrm>
          </p:grpSpPr>
          <p:sp>
            <p:nvSpPr>
              <p:cNvPr id="10" name="Isosceles Triangle 9"/>
              <p:cNvSpPr/>
              <p:nvPr/>
            </p:nvSpPr>
            <p:spPr bwMode="auto">
              <a:xfrm>
                <a:off x="4556788" y="2031101"/>
                <a:ext cx="403630" cy="347957"/>
              </a:xfrm>
              <a:prstGeom prst="triangle">
                <a:avLst/>
              </a:prstGeom>
              <a:solidFill>
                <a:srgbClr val="EBE7AD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4036578" y="2094489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APD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3"/>
            <a:srcRect l="9440" t="4124" r="9343" b="-1"/>
            <a:stretch/>
          </p:blipFill>
          <p:spPr>
            <a:xfrm>
              <a:off x="5238628" y="2098017"/>
              <a:ext cx="374103" cy="441646"/>
            </a:xfrm>
            <a:prstGeom prst="rect">
              <a:avLst/>
            </a:prstGeom>
          </p:spPr>
        </p:pic>
        <p:grpSp>
          <p:nvGrpSpPr>
            <p:cNvPr id="94" name="Group 129"/>
            <p:cNvGrpSpPr>
              <a:grpSpLocks noChangeAspect="1"/>
            </p:cNvGrpSpPr>
            <p:nvPr/>
          </p:nvGrpSpPr>
          <p:grpSpPr>
            <a:xfrm>
              <a:off x="5831443" y="1537227"/>
              <a:ext cx="403681" cy="147450"/>
              <a:chOff x="1722064" y="2499496"/>
              <a:chExt cx="527688" cy="192744"/>
            </a:xfrm>
          </p:grpSpPr>
          <p:grpSp>
            <p:nvGrpSpPr>
              <p:cNvPr id="9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96" name="Rectangle 9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232" name="Straight Connector 231"/>
            <p:cNvCxnSpPr>
              <a:stCxn id="11" idx="4"/>
              <a:endCxn id="35" idx="0"/>
            </p:cNvCxnSpPr>
            <p:nvPr/>
          </p:nvCxnSpPr>
          <p:spPr bwMode="auto">
            <a:xfrm flipH="1">
              <a:off x="5425680" y="1991705"/>
              <a:ext cx="3768" cy="106312"/>
            </a:xfrm>
            <a:prstGeom prst="line">
              <a:avLst/>
            </a:prstGeom>
            <a:noFill/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238" name="Straight Connector 237"/>
          <p:cNvCxnSpPr>
            <a:stCxn id="8" idx="4"/>
            <a:endCxn id="80" idx="0"/>
          </p:cNvCxnSpPr>
          <p:nvPr/>
        </p:nvCxnSpPr>
        <p:spPr bwMode="auto">
          <a:xfrm>
            <a:off x="8029662" y="2299688"/>
            <a:ext cx="922" cy="2518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1" name="Straight Connector 240"/>
          <p:cNvCxnSpPr>
            <a:stCxn id="80" idx="3"/>
            <a:endCxn id="143" idx="0"/>
          </p:cNvCxnSpPr>
          <p:nvPr/>
        </p:nvCxnSpPr>
        <p:spPr bwMode="auto">
          <a:xfrm>
            <a:off x="7812049" y="2869021"/>
            <a:ext cx="1640" cy="3502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93" name="Group 392"/>
          <p:cNvGrpSpPr/>
          <p:nvPr/>
        </p:nvGrpSpPr>
        <p:grpSpPr>
          <a:xfrm>
            <a:off x="3591833" y="4796585"/>
            <a:ext cx="930453" cy="1651669"/>
            <a:chOff x="3591833" y="4902407"/>
            <a:chExt cx="930453" cy="1651669"/>
          </a:xfrm>
        </p:grpSpPr>
        <p:grpSp>
          <p:nvGrpSpPr>
            <p:cNvPr id="392" name="Group 391"/>
            <p:cNvGrpSpPr/>
            <p:nvPr/>
          </p:nvGrpSpPr>
          <p:grpSpPr>
            <a:xfrm>
              <a:off x="3591833" y="4902407"/>
              <a:ext cx="930453" cy="1375563"/>
              <a:chOff x="3591833" y="4902407"/>
              <a:chExt cx="930453" cy="1375563"/>
            </a:xfrm>
          </p:grpSpPr>
          <p:grpSp>
            <p:nvGrpSpPr>
              <p:cNvPr id="301" name="Group 300"/>
              <p:cNvGrpSpPr/>
              <p:nvPr/>
            </p:nvGrpSpPr>
            <p:grpSpPr>
              <a:xfrm>
                <a:off x="3591833" y="4902407"/>
                <a:ext cx="930453" cy="917890"/>
                <a:chOff x="3912323" y="4819317"/>
                <a:chExt cx="930453" cy="917890"/>
              </a:xfrm>
            </p:grpSpPr>
            <p:sp>
              <p:nvSpPr>
                <p:cNvPr id="300" name="Diamond 299"/>
                <p:cNvSpPr/>
                <p:nvPr/>
              </p:nvSpPr>
              <p:spPr>
                <a:xfrm>
                  <a:off x="4379860" y="4819317"/>
                  <a:ext cx="462916" cy="462916"/>
                </a:xfrm>
                <a:prstGeom prst="diamond">
                  <a:avLst/>
                </a:prstGeom>
                <a:solidFill>
                  <a:schemeClr val="accent5">
                    <a:alpha val="63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 bwMode="auto">
                <a:xfrm>
                  <a:off x="3912323" y="4922685"/>
                  <a:ext cx="814522" cy="814522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Master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sp>
            <p:nvSpPr>
              <p:cNvPr id="246" name="Can 245"/>
              <p:cNvSpPr/>
              <p:nvPr/>
            </p:nvSpPr>
            <p:spPr>
              <a:xfrm>
                <a:off x="3780574" y="5996685"/>
                <a:ext cx="428096" cy="281285"/>
              </a:xfrm>
              <a:prstGeom prst="can">
                <a:avLst/>
              </a:prstGeom>
              <a:solidFill>
                <a:srgbClr val="839BBE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8" name="Straight Connector 247"/>
              <p:cNvCxnSpPr>
                <a:stCxn id="130" idx="4"/>
                <a:endCxn id="246" idx="1"/>
              </p:cNvCxnSpPr>
              <p:nvPr/>
            </p:nvCxnSpPr>
            <p:spPr bwMode="auto">
              <a:xfrm flipH="1">
                <a:off x="3994622" y="5820296"/>
                <a:ext cx="4472" cy="176389"/>
              </a:xfrm>
              <a:prstGeom prst="line">
                <a:avLst/>
              </a:prstGeom>
              <a:noFill/>
              <a:ln w="381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6" name="TextBox 295"/>
            <p:cNvSpPr txBox="1"/>
            <p:nvPr/>
          </p:nvSpPr>
          <p:spPr>
            <a:xfrm>
              <a:off x="3689995" y="6246299"/>
              <a:ext cx="6072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400" i="1" dirty="0" smtClean="0"/>
                <a:t>RDB</a:t>
              </a:r>
            </a:p>
          </p:txBody>
        </p:sp>
      </p:grpSp>
      <p:sp>
        <p:nvSpPr>
          <p:cNvPr id="297" name="TextBox 296"/>
          <p:cNvSpPr txBox="1"/>
          <p:nvPr/>
        </p:nvSpPr>
        <p:spPr>
          <a:xfrm>
            <a:off x="8274553" y="2408522"/>
            <a:ext cx="857005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Disk </a:t>
            </a:r>
          </a:p>
          <a:p>
            <a:pPr algn="ctr">
              <a:buNone/>
            </a:pPr>
            <a:r>
              <a:rPr lang="en-US" sz="1400" i="1" dirty="0" smtClean="0"/>
              <a:t>Storage</a:t>
            </a:r>
          </a:p>
        </p:txBody>
      </p:sp>
      <p:grpSp>
        <p:nvGrpSpPr>
          <p:cNvPr id="302" name="Group 301"/>
          <p:cNvGrpSpPr/>
          <p:nvPr/>
        </p:nvGrpSpPr>
        <p:grpSpPr>
          <a:xfrm>
            <a:off x="4444531" y="5470264"/>
            <a:ext cx="930453" cy="917890"/>
            <a:chOff x="3912323" y="4819317"/>
            <a:chExt cx="930453" cy="917890"/>
          </a:xfrm>
        </p:grpSpPr>
        <p:sp>
          <p:nvSpPr>
            <p:cNvPr id="303" name="Diamond 302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Adapter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4681926" y="4485037"/>
            <a:ext cx="930453" cy="917890"/>
            <a:chOff x="3912323" y="4819317"/>
            <a:chExt cx="930453" cy="917890"/>
          </a:xfrm>
        </p:grpSpPr>
        <p:sp>
          <p:nvSpPr>
            <p:cNvPr id="307" name="Diamond 306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Sequ</a:t>
              </a:r>
              <a:r>
                <a:rPr lang="en-US" sz="1200" dirty="0" smtClean="0"/>
                <a:t>-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encer</a:t>
              </a:r>
              <a:endParaRPr lang="en-US" sz="1200" dirty="0" smtClean="0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5595882" y="4581891"/>
            <a:ext cx="1015442" cy="975350"/>
            <a:chOff x="3912323" y="4819317"/>
            <a:chExt cx="930453" cy="917890"/>
          </a:xfrm>
        </p:grpSpPr>
        <p:sp>
          <p:nvSpPr>
            <p:cNvPr id="311" name="Diamond 310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Gateway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33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2000" contrast="-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674" y="4308650"/>
            <a:ext cx="605686" cy="528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" name="Picture 333"/>
          <p:cNvPicPr>
            <a:picLocks noChangeAspect="1"/>
          </p:cNvPicPr>
          <p:nvPr/>
        </p:nvPicPr>
        <p:blipFill rotWithShape="1">
          <a:blip r:embed="rId6"/>
          <a:srcRect l="8691" t="10530" r="2855" b="15753"/>
          <a:stretch/>
        </p:blipFill>
        <p:spPr>
          <a:xfrm>
            <a:off x="8224706" y="4445159"/>
            <a:ext cx="486653" cy="243339"/>
          </a:xfrm>
          <a:prstGeom prst="rect">
            <a:avLst/>
          </a:prstGeom>
        </p:spPr>
      </p:pic>
      <p:pic>
        <p:nvPicPr>
          <p:cNvPr id="337" name="Picture 4" descr="C:\Users\heisenb\AppData\Local\Temp\Screenshot-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85" y="5295219"/>
            <a:ext cx="933024" cy="63807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" name="TextBox 337"/>
          <p:cNvSpPr txBox="1"/>
          <p:nvPr/>
        </p:nvSpPr>
        <p:spPr>
          <a:xfrm>
            <a:off x="7646864" y="5960622"/>
            <a:ext cx="547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GUI</a:t>
            </a:r>
          </a:p>
        </p:txBody>
      </p:sp>
      <p:sp>
        <p:nvSpPr>
          <p:cNvPr id="340" name="TextBox 339"/>
          <p:cNvSpPr txBox="1"/>
          <p:nvPr/>
        </p:nvSpPr>
        <p:spPr>
          <a:xfrm>
            <a:off x="7545834" y="4841567"/>
            <a:ext cx="91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Terminal</a:t>
            </a:r>
          </a:p>
        </p:txBody>
      </p:sp>
      <p:grpSp>
        <p:nvGrpSpPr>
          <p:cNvPr id="343" name="Group 342"/>
          <p:cNvGrpSpPr/>
          <p:nvPr/>
        </p:nvGrpSpPr>
        <p:grpSpPr>
          <a:xfrm>
            <a:off x="1011351" y="1906995"/>
            <a:ext cx="6740797" cy="3666637"/>
            <a:chOff x="1011351" y="1906995"/>
            <a:chExt cx="6740797" cy="3666637"/>
          </a:xfrm>
        </p:grpSpPr>
        <p:grpSp>
          <p:nvGrpSpPr>
            <p:cNvPr id="298" name="Group 297"/>
            <p:cNvGrpSpPr/>
            <p:nvPr/>
          </p:nvGrpSpPr>
          <p:grpSpPr>
            <a:xfrm>
              <a:off x="1011351" y="1906995"/>
              <a:ext cx="6740797" cy="3666637"/>
              <a:chOff x="1011351" y="1906995"/>
              <a:chExt cx="6740797" cy="3666637"/>
            </a:xfrm>
          </p:grpSpPr>
          <p:cxnSp>
            <p:nvCxnSpPr>
              <p:cNvPr id="153" name="Straight Connector 152"/>
              <p:cNvCxnSpPr>
                <a:stCxn id="14" idx="5"/>
              </p:cNvCxnSpPr>
              <p:nvPr/>
            </p:nvCxnSpPr>
            <p:spPr bwMode="auto">
              <a:xfrm>
                <a:off x="1011351" y="2093816"/>
                <a:ext cx="2951392" cy="72816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Straight Connector 172"/>
              <p:cNvCxnSpPr>
                <a:endCxn id="8" idx="3"/>
              </p:cNvCxnSpPr>
              <p:nvPr/>
            </p:nvCxnSpPr>
            <p:spPr bwMode="auto">
              <a:xfrm flipV="1">
                <a:off x="4251651" y="2184738"/>
                <a:ext cx="3500497" cy="110974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1" name="Straight Connector 180"/>
              <p:cNvCxnSpPr>
                <a:endCxn id="143" idx="1"/>
              </p:cNvCxnSpPr>
              <p:nvPr/>
            </p:nvCxnSpPr>
            <p:spPr bwMode="auto">
              <a:xfrm flipV="1">
                <a:off x="4244956" y="3334201"/>
                <a:ext cx="3291219" cy="8745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Straight Connector 153"/>
              <p:cNvCxnSpPr>
                <a:stCxn id="28" idx="5"/>
              </p:cNvCxnSpPr>
              <p:nvPr/>
            </p:nvCxnSpPr>
            <p:spPr bwMode="auto">
              <a:xfrm>
                <a:off x="2280846" y="2105119"/>
                <a:ext cx="1683582" cy="61315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7" name="Straight Connector 156"/>
              <p:cNvCxnSpPr>
                <a:stCxn id="52" idx="7"/>
              </p:cNvCxnSpPr>
              <p:nvPr/>
            </p:nvCxnSpPr>
            <p:spPr bwMode="auto">
              <a:xfrm flipV="1">
                <a:off x="1127971" y="3162970"/>
                <a:ext cx="2846531" cy="97334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2" name="Straight Connector 161"/>
              <p:cNvCxnSpPr>
                <a:stCxn id="82" idx="0"/>
              </p:cNvCxnSpPr>
              <p:nvPr/>
            </p:nvCxnSpPr>
            <p:spPr bwMode="auto">
              <a:xfrm flipV="1">
                <a:off x="3266955" y="3294483"/>
                <a:ext cx="710905" cy="523248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5" name="Straight Connector 164"/>
              <p:cNvCxnSpPr>
                <a:stCxn id="92" idx="7"/>
              </p:cNvCxnSpPr>
              <p:nvPr/>
            </p:nvCxnSpPr>
            <p:spPr bwMode="auto">
              <a:xfrm flipV="1">
                <a:off x="3149566" y="3456926"/>
                <a:ext cx="813177" cy="132518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" name="Straight Connector 169"/>
              <p:cNvCxnSpPr>
                <a:endCxn id="11" idx="3"/>
              </p:cNvCxnSpPr>
              <p:nvPr/>
            </p:nvCxnSpPr>
            <p:spPr bwMode="auto">
              <a:xfrm flipV="1">
                <a:off x="4256715" y="1906995"/>
                <a:ext cx="752681" cy="102081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6" name="Straight Connector 175"/>
              <p:cNvCxnSpPr>
                <a:endCxn id="108" idx="3"/>
              </p:cNvCxnSpPr>
              <p:nvPr/>
            </p:nvCxnSpPr>
            <p:spPr bwMode="auto">
              <a:xfrm flipV="1">
                <a:off x="4233197" y="2568889"/>
                <a:ext cx="1490324" cy="44122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7" name="Straight Connector 186"/>
              <p:cNvCxnSpPr>
                <a:stCxn id="304" idx="0"/>
              </p:cNvCxnSpPr>
              <p:nvPr/>
            </p:nvCxnSpPr>
            <p:spPr bwMode="auto">
              <a:xfrm flipH="1" flipV="1">
                <a:off x="4114756" y="4071319"/>
                <a:ext cx="737036" cy="150231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" name="Straight Connector 193"/>
              <p:cNvCxnSpPr>
                <a:endCxn id="308" idx="1"/>
              </p:cNvCxnSpPr>
              <p:nvPr/>
            </p:nvCxnSpPr>
            <p:spPr bwMode="auto">
              <a:xfrm>
                <a:off x="4244956" y="4033080"/>
                <a:ext cx="556254" cy="67460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2" name="Straight Connector 201"/>
              <p:cNvCxnSpPr>
                <a:endCxn id="312" idx="0"/>
              </p:cNvCxnSpPr>
              <p:nvPr/>
            </p:nvCxnSpPr>
            <p:spPr bwMode="auto">
              <a:xfrm>
                <a:off x="4256715" y="3974289"/>
                <a:ext cx="1783628" cy="71744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>
                <a:stCxn id="130" idx="0"/>
              </p:cNvCxnSpPr>
              <p:nvPr/>
            </p:nvCxnSpPr>
            <p:spPr bwMode="auto">
              <a:xfrm flipV="1">
                <a:off x="3999094" y="4021322"/>
                <a:ext cx="10684" cy="87863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1" name="Straight Connector 340"/>
            <p:cNvCxnSpPr>
              <a:endCxn id="335" idx="1"/>
            </p:cNvCxnSpPr>
            <p:nvPr/>
          </p:nvCxnSpPr>
          <p:spPr bwMode="auto">
            <a:xfrm>
              <a:off x="4256715" y="3692091"/>
              <a:ext cx="3302959" cy="880667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344" name="Straight Connector 343"/>
          <p:cNvCxnSpPr/>
          <p:nvPr/>
        </p:nvCxnSpPr>
        <p:spPr bwMode="auto">
          <a:xfrm>
            <a:off x="6598901" y="5294102"/>
            <a:ext cx="676564" cy="24927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2" name="Group 351"/>
          <p:cNvGrpSpPr/>
          <p:nvPr/>
        </p:nvGrpSpPr>
        <p:grpSpPr>
          <a:xfrm>
            <a:off x="5604009" y="1806416"/>
            <a:ext cx="1221658" cy="1432729"/>
            <a:chOff x="5154107" y="2624408"/>
            <a:chExt cx="1221658" cy="1432729"/>
          </a:xfrm>
        </p:grpSpPr>
        <p:grpSp>
          <p:nvGrpSpPr>
            <p:cNvPr id="109" name="Group 129"/>
            <p:cNvGrpSpPr>
              <a:grpSpLocks noChangeAspect="1"/>
            </p:cNvGrpSpPr>
            <p:nvPr/>
          </p:nvGrpSpPr>
          <p:grpSpPr>
            <a:xfrm>
              <a:off x="5972084" y="3052142"/>
              <a:ext cx="403681" cy="147450"/>
              <a:chOff x="1722064" y="2499496"/>
              <a:chExt cx="527688" cy="192744"/>
            </a:xfrm>
          </p:grpSpPr>
          <p:grpSp>
            <p:nvGrpSpPr>
              <p:cNvPr id="110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11" name="Rectangle 110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5154107" y="2624408"/>
              <a:ext cx="960508" cy="1432729"/>
              <a:chOff x="5154107" y="2802458"/>
              <a:chExt cx="960508" cy="1432729"/>
            </a:xfrm>
          </p:grpSpPr>
          <p:grpSp>
            <p:nvGrpSpPr>
              <p:cNvPr id="106" name="Group 33"/>
              <p:cNvGrpSpPr/>
              <p:nvPr/>
            </p:nvGrpSpPr>
            <p:grpSpPr>
              <a:xfrm>
                <a:off x="5154107" y="2802458"/>
                <a:ext cx="960508" cy="881985"/>
                <a:chOff x="4036578" y="2031101"/>
                <a:chExt cx="923840" cy="848315"/>
              </a:xfrm>
            </p:grpSpPr>
            <p:sp>
              <p:nvSpPr>
                <p:cNvPr id="107" name="Isosceles Triangle 106"/>
                <p:cNvSpPr/>
                <p:nvPr/>
              </p:nvSpPr>
              <p:spPr bwMode="auto">
                <a:xfrm>
                  <a:off x="4556788" y="2031101"/>
                  <a:ext cx="403630" cy="347957"/>
                </a:xfrm>
                <a:prstGeom prst="triangle">
                  <a:avLst/>
                </a:prstGeom>
                <a:solidFill>
                  <a:srgbClr val="EBE7AD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270000" tIns="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n"/>
                    <a:tabLst/>
                  </a:pPr>
                  <a:endParaRPr kumimoji="0" lang="de-DE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  <p:sp>
              <p:nvSpPr>
                <p:cNvPr id="108" name="Oval 107"/>
                <p:cNvSpPr/>
                <p:nvPr/>
              </p:nvSpPr>
              <p:spPr bwMode="auto">
                <a:xfrm>
                  <a:off x="4036578" y="2094489"/>
                  <a:ext cx="784927" cy="784927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Camera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grpSp>
            <p:nvGrpSpPr>
              <p:cNvPr id="350" name="Group 349"/>
              <p:cNvGrpSpPr/>
              <p:nvPr/>
            </p:nvGrpSpPr>
            <p:grpSpPr>
              <a:xfrm>
                <a:off x="5379159" y="3687229"/>
                <a:ext cx="374103" cy="547958"/>
                <a:chOff x="5367289" y="3663489"/>
                <a:chExt cx="374103" cy="547958"/>
              </a:xfrm>
            </p:grpSpPr>
            <p:pic>
              <p:nvPicPr>
                <p:cNvPr id="348" name="Picture 34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l="9440" t="4124" r="9343" b="-1"/>
                <a:stretch/>
              </p:blipFill>
              <p:spPr>
                <a:xfrm>
                  <a:off x="5367289" y="3769801"/>
                  <a:ext cx="374103" cy="441646"/>
                </a:xfrm>
                <a:prstGeom prst="rect">
                  <a:avLst/>
                </a:prstGeom>
              </p:spPr>
            </p:pic>
            <p:cxnSp>
              <p:nvCxnSpPr>
                <p:cNvPr id="349" name="Straight Connector 348"/>
                <p:cNvCxnSpPr>
                  <a:endCxn id="348" idx="0"/>
                </p:cNvCxnSpPr>
                <p:nvPr/>
              </p:nvCxnSpPr>
              <p:spPr bwMode="auto">
                <a:xfrm flipH="1">
                  <a:off x="5554341" y="3663489"/>
                  <a:ext cx="3768" cy="10631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grpSp>
        <p:nvGrpSpPr>
          <p:cNvPr id="140" name="Group 139"/>
          <p:cNvGrpSpPr/>
          <p:nvPr/>
        </p:nvGrpSpPr>
        <p:grpSpPr>
          <a:xfrm>
            <a:off x="3966092" y="2507180"/>
            <a:ext cx="273791" cy="1566467"/>
            <a:chOff x="4131785" y="1953568"/>
            <a:chExt cx="273791" cy="1566467"/>
          </a:xfrm>
        </p:grpSpPr>
        <p:sp>
          <p:nvSpPr>
            <p:cNvPr id="141" name="Can 140"/>
            <p:cNvSpPr/>
            <p:nvPr/>
          </p:nvSpPr>
          <p:spPr bwMode="auto">
            <a:xfrm>
              <a:off x="4131785" y="2592839"/>
              <a:ext cx="273791" cy="927196"/>
            </a:xfrm>
            <a:prstGeom prst="can">
              <a:avLst>
                <a:gd name="adj" fmla="val 5412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2" name="Can 151"/>
            <p:cNvSpPr/>
            <p:nvPr/>
          </p:nvSpPr>
          <p:spPr bwMode="auto">
            <a:xfrm>
              <a:off x="4131785" y="1953568"/>
              <a:ext cx="273791" cy="813908"/>
            </a:xfrm>
            <a:prstGeom prst="can">
              <a:avLst>
                <a:gd name="adj" fmla="val 54120"/>
              </a:avLst>
            </a:prstGeom>
            <a:solidFill>
              <a:schemeClr val="tx1">
                <a:lumMod val="25000"/>
                <a:lumOff val="75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642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Broker based communication – High availability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grpSp>
        <p:nvGrpSpPr>
          <p:cNvPr id="12" name="Group 34"/>
          <p:cNvGrpSpPr/>
          <p:nvPr/>
        </p:nvGrpSpPr>
        <p:grpSpPr>
          <a:xfrm>
            <a:off x="341374" y="1377985"/>
            <a:ext cx="900914" cy="830781"/>
            <a:chOff x="5103377" y="2678464"/>
            <a:chExt cx="900914" cy="830781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 HV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6" name="Group 34"/>
          <p:cNvGrpSpPr/>
          <p:nvPr/>
        </p:nvGrpSpPr>
        <p:grpSpPr>
          <a:xfrm>
            <a:off x="1610869" y="1389288"/>
            <a:ext cx="900914" cy="830781"/>
            <a:chOff x="5103377" y="2678464"/>
            <a:chExt cx="900914" cy="830781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Motor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57" y="2377329"/>
            <a:ext cx="501733" cy="5017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329" y="2397865"/>
            <a:ext cx="501733" cy="501733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121393" y="4136314"/>
            <a:ext cx="1135257" cy="961169"/>
            <a:chOff x="4438482" y="3516211"/>
            <a:chExt cx="920030" cy="769613"/>
          </a:xfrm>
        </p:grpSpPr>
        <p:sp>
          <p:nvSpPr>
            <p:cNvPr id="52" name="Octagon 51"/>
            <p:cNvSpPr/>
            <p:nvPr/>
          </p:nvSpPr>
          <p:spPr bwMode="auto">
            <a:xfrm>
              <a:off x="5002462" y="3516211"/>
              <a:ext cx="356050" cy="356050"/>
            </a:xfrm>
            <a:prstGeom prst="octagon">
              <a:avLst/>
            </a:prstGeom>
            <a:solidFill>
              <a:srgbClr val="BE9283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 bwMode="auto">
            <a:xfrm>
              <a:off x="4438482" y="3556449"/>
              <a:ext cx="729375" cy="72937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Simulate</a:t>
              </a:r>
            </a:p>
          </p:txBody>
        </p:sp>
      </p:grpSp>
      <p:grpSp>
        <p:nvGrpSpPr>
          <p:cNvPr id="54" name="Group 129"/>
          <p:cNvGrpSpPr>
            <a:grpSpLocks noChangeAspect="1"/>
          </p:cNvGrpSpPr>
          <p:nvPr/>
        </p:nvGrpSpPr>
        <p:grpSpPr>
          <a:xfrm>
            <a:off x="1020973" y="4639284"/>
            <a:ext cx="403681" cy="147450"/>
            <a:chOff x="1722064" y="2499496"/>
            <a:chExt cx="527688" cy="192744"/>
          </a:xfrm>
        </p:grpSpPr>
        <p:grpSp>
          <p:nvGrpSpPr>
            <p:cNvPr id="55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302832" y="1386809"/>
            <a:ext cx="1271666" cy="912879"/>
            <a:chOff x="5209751" y="1351535"/>
            <a:chExt cx="1271666" cy="912879"/>
          </a:xfrm>
        </p:grpSpPr>
        <p:grpSp>
          <p:nvGrpSpPr>
            <p:cNvPr id="6" name="Group 36"/>
            <p:cNvGrpSpPr/>
            <p:nvPr/>
          </p:nvGrpSpPr>
          <p:grpSpPr>
            <a:xfrm>
              <a:off x="5544117" y="1351535"/>
              <a:ext cx="937300" cy="912879"/>
              <a:chOff x="1909721" y="2874193"/>
              <a:chExt cx="937300" cy="912879"/>
            </a:xfrm>
          </p:grpSpPr>
          <p:sp>
            <p:nvSpPr>
              <p:cNvPr id="7" name="5-Point Star 6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Store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72" name="Group 128"/>
            <p:cNvGrpSpPr>
              <a:grpSpLocks noChangeAspect="1"/>
            </p:cNvGrpSpPr>
            <p:nvPr/>
          </p:nvGrpSpPr>
          <p:grpSpPr>
            <a:xfrm>
              <a:off x="5209751" y="1807899"/>
              <a:ext cx="323466" cy="147450"/>
              <a:chOff x="2019050" y="3238291"/>
              <a:chExt cx="422831" cy="192744"/>
            </a:xfrm>
          </p:grpSpPr>
          <p:grpSp>
            <p:nvGrpSpPr>
              <p:cNvPr id="73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74" name="Rectangle 73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80" name="Cube 79"/>
          <p:cNvSpPr/>
          <p:nvPr/>
        </p:nvSpPr>
        <p:spPr>
          <a:xfrm>
            <a:off x="7445081" y="2551548"/>
            <a:ext cx="952471" cy="317473"/>
          </a:xfrm>
          <a:prstGeom prst="cube">
            <a:avLst>
              <a:gd name="adj" fmla="val 68836"/>
            </a:avLst>
          </a:prstGeom>
          <a:solidFill>
            <a:srgbClr val="839BBE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159"/>
          <p:cNvGrpSpPr/>
          <p:nvPr/>
        </p:nvGrpSpPr>
        <p:grpSpPr>
          <a:xfrm>
            <a:off x="1810344" y="3689052"/>
            <a:ext cx="1456611" cy="961169"/>
            <a:chOff x="1894211" y="3797450"/>
            <a:chExt cx="1456611" cy="961169"/>
          </a:xfrm>
        </p:grpSpPr>
        <p:grpSp>
          <p:nvGrpSpPr>
            <p:cNvPr id="60" name="Group 128"/>
            <p:cNvGrpSpPr>
              <a:grpSpLocks noChangeAspect="1"/>
            </p:cNvGrpSpPr>
            <p:nvPr/>
          </p:nvGrpSpPr>
          <p:grpSpPr>
            <a:xfrm>
              <a:off x="1894211" y="4218796"/>
              <a:ext cx="323466" cy="147450"/>
              <a:chOff x="2019050" y="3238291"/>
              <a:chExt cx="422831" cy="192744"/>
            </a:xfrm>
          </p:grpSpPr>
          <p:grpSp>
            <p:nvGrpSpPr>
              <p:cNvPr id="61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2" name="Rectangle 61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227323" y="3797450"/>
              <a:ext cx="1123499" cy="961169"/>
              <a:chOff x="4438482" y="3516211"/>
              <a:chExt cx="910501" cy="769613"/>
            </a:xfrm>
          </p:grpSpPr>
          <p:sp>
            <p:nvSpPr>
              <p:cNvPr id="82" name="Octagon 81"/>
              <p:cNvSpPr/>
              <p:nvPr/>
            </p:nvSpPr>
            <p:spPr bwMode="auto">
              <a:xfrm>
                <a:off x="4992933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3" name="Oval 8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brate1</a:t>
                </a:r>
              </a:p>
            </p:txBody>
          </p:sp>
        </p:grpSp>
      </p:grpSp>
      <p:grpSp>
        <p:nvGrpSpPr>
          <p:cNvPr id="161" name="Group 160"/>
          <p:cNvGrpSpPr/>
          <p:nvPr/>
        </p:nvGrpSpPr>
        <p:grpSpPr>
          <a:xfrm>
            <a:off x="1809877" y="4782112"/>
            <a:ext cx="1468368" cy="961169"/>
            <a:chOff x="1893744" y="5149186"/>
            <a:chExt cx="1468368" cy="961169"/>
          </a:xfrm>
        </p:grpSpPr>
        <p:grpSp>
          <p:nvGrpSpPr>
            <p:cNvPr id="85" name="Group 128"/>
            <p:cNvGrpSpPr>
              <a:grpSpLocks noChangeAspect="1"/>
            </p:cNvGrpSpPr>
            <p:nvPr/>
          </p:nvGrpSpPr>
          <p:grpSpPr>
            <a:xfrm>
              <a:off x="1893744" y="5594048"/>
              <a:ext cx="323466" cy="147450"/>
              <a:chOff x="2019050" y="3238291"/>
              <a:chExt cx="422831" cy="192744"/>
            </a:xfrm>
          </p:grpSpPr>
          <p:grpSp>
            <p:nvGrpSpPr>
              <p:cNvPr id="86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7" name="Rectangle 86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2226855" y="5149186"/>
              <a:ext cx="1135257" cy="961169"/>
              <a:chOff x="4438482" y="3516211"/>
              <a:chExt cx="920030" cy="769613"/>
            </a:xfrm>
          </p:grpSpPr>
          <p:sp>
            <p:nvSpPr>
              <p:cNvPr id="92" name="Octagon 91"/>
              <p:cNvSpPr/>
              <p:nvPr/>
            </p:nvSpPr>
            <p:spPr bwMode="auto">
              <a:xfrm>
                <a:off x="5002462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93" name="Oval 9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brate2</a:t>
                </a:r>
              </a:p>
            </p:txBody>
          </p:sp>
        </p:grpSp>
      </p:grpSp>
      <p:grpSp>
        <p:nvGrpSpPr>
          <p:cNvPr id="244" name="Group 243"/>
          <p:cNvGrpSpPr/>
          <p:nvPr/>
        </p:nvGrpSpPr>
        <p:grpSpPr>
          <a:xfrm>
            <a:off x="7017757" y="3091299"/>
            <a:ext cx="1340768" cy="912879"/>
            <a:chOff x="7077887" y="2926687"/>
            <a:chExt cx="1340768" cy="912879"/>
          </a:xfrm>
        </p:grpSpPr>
        <p:grpSp>
          <p:nvGrpSpPr>
            <p:cNvPr id="135" name="Group 36"/>
            <p:cNvGrpSpPr/>
            <p:nvPr/>
          </p:nvGrpSpPr>
          <p:grpSpPr>
            <a:xfrm>
              <a:off x="7481355" y="2926687"/>
              <a:ext cx="937300" cy="912879"/>
              <a:chOff x="1909721" y="2874193"/>
              <a:chExt cx="937300" cy="912879"/>
            </a:xfrm>
          </p:grpSpPr>
          <p:sp>
            <p:nvSpPr>
              <p:cNvPr id="142" name="5-Point Star 141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Load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144" name="Group 129"/>
            <p:cNvGrpSpPr>
              <a:grpSpLocks noChangeAspect="1"/>
            </p:cNvGrpSpPr>
            <p:nvPr/>
          </p:nvGrpSpPr>
          <p:grpSpPr>
            <a:xfrm rot="10800000">
              <a:off x="7077887" y="3359757"/>
              <a:ext cx="403681" cy="147450"/>
              <a:chOff x="1722064" y="2499496"/>
              <a:chExt cx="527688" cy="192744"/>
            </a:xfrm>
          </p:grpSpPr>
          <p:grpSp>
            <p:nvGrpSpPr>
              <p:cNvPr id="14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46" name="Rectangle 14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50" name="TextBox 149"/>
          <p:cNvSpPr txBox="1"/>
          <p:nvPr/>
        </p:nvSpPr>
        <p:spPr>
          <a:xfrm>
            <a:off x="3303196" y="1844376"/>
            <a:ext cx="1535351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Clustered </a:t>
            </a:r>
          </a:p>
          <a:p>
            <a:pPr algn="ctr">
              <a:buNone/>
            </a:pPr>
            <a:r>
              <a:rPr lang="en-US" sz="1400" i="1" dirty="0" smtClean="0"/>
              <a:t>Message Broker</a:t>
            </a:r>
          </a:p>
        </p:txBody>
      </p:sp>
      <p:cxnSp>
        <p:nvCxnSpPr>
          <p:cNvPr id="227" name="Straight Connector 226"/>
          <p:cNvCxnSpPr>
            <a:stCxn id="14" idx="4"/>
            <a:endCxn id="32" idx="0"/>
          </p:cNvCxnSpPr>
          <p:nvPr/>
        </p:nvCxnSpPr>
        <p:spPr bwMode="auto">
          <a:xfrm flipH="1">
            <a:off x="729724" y="2208766"/>
            <a:ext cx="4114" cy="1685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9" name="Straight Connector 228"/>
          <p:cNvCxnSpPr>
            <a:stCxn id="28" idx="4"/>
            <a:endCxn id="33" idx="0"/>
          </p:cNvCxnSpPr>
          <p:nvPr/>
        </p:nvCxnSpPr>
        <p:spPr bwMode="auto">
          <a:xfrm flipH="1">
            <a:off x="2001196" y="2220069"/>
            <a:ext cx="2137" cy="17779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3" name="Group 352"/>
          <p:cNvGrpSpPr/>
          <p:nvPr/>
        </p:nvGrpSpPr>
        <p:grpSpPr>
          <a:xfrm>
            <a:off x="4894446" y="1173630"/>
            <a:ext cx="1198140" cy="1396273"/>
            <a:chOff x="5036984" y="1143390"/>
            <a:chExt cx="1198140" cy="1396273"/>
          </a:xfrm>
        </p:grpSpPr>
        <p:grpSp>
          <p:nvGrpSpPr>
            <p:cNvPr id="9" name="Group 33"/>
            <p:cNvGrpSpPr/>
            <p:nvPr/>
          </p:nvGrpSpPr>
          <p:grpSpPr>
            <a:xfrm>
              <a:off x="5036984" y="1143390"/>
              <a:ext cx="923840" cy="848315"/>
              <a:chOff x="4036578" y="2031101"/>
              <a:chExt cx="923840" cy="848315"/>
            </a:xfrm>
          </p:grpSpPr>
          <p:sp>
            <p:nvSpPr>
              <p:cNvPr id="10" name="Isosceles Triangle 9"/>
              <p:cNvSpPr/>
              <p:nvPr/>
            </p:nvSpPr>
            <p:spPr bwMode="auto">
              <a:xfrm>
                <a:off x="4556788" y="2031101"/>
                <a:ext cx="403630" cy="347957"/>
              </a:xfrm>
              <a:prstGeom prst="triangle">
                <a:avLst/>
              </a:prstGeom>
              <a:solidFill>
                <a:srgbClr val="EBE7AD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4036578" y="2094489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APD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3"/>
            <a:srcRect l="9440" t="4124" r="9343" b="-1"/>
            <a:stretch/>
          </p:blipFill>
          <p:spPr>
            <a:xfrm>
              <a:off x="5238628" y="2098017"/>
              <a:ext cx="374103" cy="441646"/>
            </a:xfrm>
            <a:prstGeom prst="rect">
              <a:avLst/>
            </a:prstGeom>
          </p:spPr>
        </p:pic>
        <p:grpSp>
          <p:nvGrpSpPr>
            <p:cNvPr id="94" name="Group 129"/>
            <p:cNvGrpSpPr>
              <a:grpSpLocks noChangeAspect="1"/>
            </p:cNvGrpSpPr>
            <p:nvPr/>
          </p:nvGrpSpPr>
          <p:grpSpPr>
            <a:xfrm>
              <a:off x="5831443" y="1537227"/>
              <a:ext cx="403681" cy="147450"/>
              <a:chOff x="1722064" y="2499496"/>
              <a:chExt cx="527688" cy="192744"/>
            </a:xfrm>
          </p:grpSpPr>
          <p:grpSp>
            <p:nvGrpSpPr>
              <p:cNvPr id="9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96" name="Rectangle 9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232" name="Straight Connector 231"/>
            <p:cNvCxnSpPr>
              <a:stCxn id="11" idx="4"/>
              <a:endCxn id="35" idx="0"/>
            </p:cNvCxnSpPr>
            <p:nvPr/>
          </p:nvCxnSpPr>
          <p:spPr bwMode="auto">
            <a:xfrm flipH="1">
              <a:off x="5425680" y="1991705"/>
              <a:ext cx="3768" cy="106312"/>
            </a:xfrm>
            <a:prstGeom prst="line">
              <a:avLst/>
            </a:prstGeom>
            <a:noFill/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238" name="Straight Connector 237"/>
          <p:cNvCxnSpPr>
            <a:stCxn id="8" idx="4"/>
            <a:endCxn id="80" idx="0"/>
          </p:cNvCxnSpPr>
          <p:nvPr/>
        </p:nvCxnSpPr>
        <p:spPr bwMode="auto">
          <a:xfrm>
            <a:off x="8029662" y="2299688"/>
            <a:ext cx="922" cy="2518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1" name="Straight Connector 240"/>
          <p:cNvCxnSpPr>
            <a:stCxn id="80" idx="3"/>
            <a:endCxn id="143" idx="0"/>
          </p:cNvCxnSpPr>
          <p:nvPr/>
        </p:nvCxnSpPr>
        <p:spPr bwMode="auto">
          <a:xfrm>
            <a:off x="7812049" y="2869021"/>
            <a:ext cx="1640" cy="3502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93" name="Group 392"/>
          <p:cNvGrpSpPr/>
          <p:nvPr/>
        </p:nvGrpSpPr>
        <p:grpSpPr>
          <a:xfrm>
            <a:off x="3591833" y="4796585"/>
            <a:ext cx="930453" cy="1651669"/>
            <a:chOff x="3591833" y="4902407"/>
            <a:chExt cx="930453" cy="1651669"/>
          </a:xfrm>
        </p:grpSpPr>
        <p:grpSp>
          <p:nvGrpSpPr>
            <p:cNvPr id="392" name="Group 391"/>
            <p:cNvGrpSpPr/>
            <p:nvPr/>
          </p:nvGrpSpPr>
          <p:grpSpPr>
            <a:xfrm>
              <a:off x="3591833" y="4902407"/>
              <a:ext cx="930453" cy="1375563"/>
              <a:chOff x="3591833" y="4902407"/>
              <a:chExt cx="930453" cy="1375563"/>
            </a:xfrm>
          </p:grpSpPr>
          <p:grpSp>
            <p:nvGrpSpPr>
              <p:cNvPr id="301" name="Group 300"/>
              <p:cNvGrpSpPr/>
              <p:nvPr/>
            </p:nvGrpSpPr>
            <p:grpSpPr>
              <a:xfrm>
                <a:off x="3591833" y="4902407"/>
                <a:ext cx="930453" cy="917890"/>
                <a:chOff x="3912323" y="4819317"/>
                <a:chExt cx="930453" cy="917890"/>
              </a:xfrm>
            </p:grpSpPr>
            <p:sp>
              <p:nvSpPr>
                <p:cNvPr id="300" name="Diamond 299"/>
                <p:cNvSpPr/>
                <p:nvPr/>
              </p:nvSpPr>
              <p:spPr>
                <a:xfrm>
                  <a:off x="4379860" y="4819317"/>
                  <a:ext cx="462916" cy="462916"/>
                </a:xfrm>
                <a:prstGeom prst="diamond">
                  <a:avLst/>
                </a:prstGeom>
                <a:solidFill>
                  <a:schemeClr val="accent5">
                    <a:alpha val="63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 bwMode="auto">
                <a:xfrm>
                  <a:off x="3912323" y="4922685"/>
                  <a:ext cx="814522" cy="814522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Master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sp>
            <p:nvSpPr>
              <p:cNvPr id="246" name="Can 245"/>
              <p:cNvSpPr/>
              <p:nvPr/>
            </p:nvSpPr>
            <p:spPr>
              <a:xfrm>
                <a:off x="3780574" y="5996685"/>
                <a:ext cx="428096" cy="281285"/>
              </a:xfrm>
              <a:prstGeom prst="can">
                <a:avLst/>
              </a:prstGeom>
              <a:solidFill>
                <a:srgbClr val="839BBE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8" name="Straight Connector 247"/>
              <p:cNvCxnSpPr>
                <a:stCxn id="130" idx="4"/>
                <a:endCxn id="246" idx="1"/>
              </p:cNvCxnSpPr>
              <p:nvPr/>
            </p:nvCxnSpPr>
            <p:spPr bwMode="auto">
              <a:xfrm flipH="1">
                <a:off x="3994622" y="5820296"/>
                <a:ext cx="4472" cy="176389"/>
              </a:xfrm>
              <a:prstGeom prst="line">
                <a:avLst/>
              </a:prstGeom>
              <a:noFill/>
              <a:ln w="381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6" name="TextBox 295"/>
            <p:cNvSpPr txBox="1"/>
            <p:nvPr/>
          </p:nvSpPr>
          <p:spPr>
            <a:xfrm>
              <a:off x="3689995" y="6246299"/>
              <a:ext cx="6072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400" i="1" dirty="0" smtClean="0"/>
                <a:t>RDB</a:t>
              </a:r>
            </a:p>
          </p:txBody>
        </p:sp>
      </p:grpSp>
      <p:sp>
        <p:nvSpPr>
          <p:cNvPr id="297" name="TextBox 296"/>
          <p:cNvSpPr txBox="1"/>
          <p:nvPr/>
        </p:nvSpPr>
        <p:spPr>
          <a:xfrm>
            <a:off x="8274553" y="2408522"/>
            <a:ext cx="857005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Disk </a:t>
            </a:r>
          </a:p>
          <a:p>
            <a:pPr algn="ctr">
              <a:buNone/>
            </a:pPr>
            <a:r>
              <a:rPr lang="en-US" sz="1400" i="1" dirty="0" smtClean="0"/>
              <a:t>Storage</a:t>
            </a:r>
          </a:p>
        </p:txBody>
      </p:sp>
      <p:grpSp>
        <p:nvGrpSpPr>
          <p:cNvPr id="302" name="Group 301"/>
          <p:cNvGrpSpPr/>
          <p:nvPr/>
        </p:nvGrpSpPr>
        <p:grpSpPr>
          <a:xfrm>
            <a:off x="4444531" y="5470264"/>
            <a:ext cx="930453" cy="917890"/>
            <a:chOff x="3912323" y="4819317"/>
            <a:chExt cx="930453" cy="917890"/>
          </a:xfrm>
        </p:grpSpPr>
        <p:sp>
          <p:nvSpPr>
            <p:cNvPr id="303" name="Diamond 302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Adapter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4681926" y="4485037"/>
            <a:ext cx="930453" cy="917890"/>
            <a:chOff x="3912323" y="4819317"/>
            <a:chExt cx="930453" cy="917890"/>
          </a:xfrm>
        </p:grpSpPr>
        <p:sp>
          <p:nvSpPr>
            <p:cNvPr id="307" name="Diamond 306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Sequ</a:t>
              </a:r>
              <a:r>
                <a:rPr lang="en-US" sz="1200" dirty="0" smtClean="0"/>
                <a:t>-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encer</a:t>
              </a:r>
              <a:endParaRPr lang="en-US" sz="1200" dirty="0" smtClean="0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5595882" y="4581891"/>
            <a:ext cx="1015442" cy="975350"/>
            <a:chOff x="3912323" y="4819317"/>
            <a:chExt cx="930453" cy="917890"/>
          </a:xfrm>
        </p:grpSpPr>
        <p:sp>
          <p:nvSpPr>
            <p:cNvPr id="311" name="Diamond 310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Gateway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33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2000" contrast="-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674" y="4308650"/>
            <a:ext cx="605686" cy="528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" name="Picture 333"/>
          <p:cNvPicPr>
            <a:picLocks noChangeAspect="1"/>
          </p:cNvPicPr>
          <p:nvPr/>
        </p:nvPicPr>
        <p:blipFill rotWithShape="1">
          <a:blip r:embed="rId6"/>
          <a:srcRect l="8691" t="10530" r="2855" b="15753"/>
          <a:stretch/>
        </p:blipFill>
        <p:spPr>
          <a:xfrm>
            <a:off x="8224706" y="4445159"/>
            <a:ext cx="486653" cy="243339"/>
          </a:xfrm>
          <a:prstGeom prst="rect">
            <a:avLst/>
          </a:prstGeom>
        </p:spPr>
      </p:pic>
      <p:pic>
        <p:nvPicPr>
          <p:cNvPr id="337" name="Picture 4" descr="C:\Users\heisenb\AppData\Local\Temp\Screenshot-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85" y="5295219"/>
            <a:ext cx="933024" cy="63807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" name="TextBox 337"/>
          <p:cNvSpPr txBox="1"/>
          <p:nvPr/>
        </p:nvSpPr>
        <p:spPr>
          <a:xfrm>
            <a:off x="7646864" y="5960622"/>
            <a:ext cx="547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GUI</a:t>
            </a:r>
          </a:p>
        </p:txBody>
      </p:sp>
      <p:sp>
        <p:nvSpPr>
          <p:cNvPr id="340" name="TextBox 339"/>
          <p:cNvSpPr txBox="1"/>
          <p:nvPr/>
        </p:nvSpPr>
        <p:spPr>
          <a:xfrm>
            <a:off x="7545834" y="4841567"/>
            <a:ext cx="91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Terminal</a:t>
            </a:r>
          </a:p>
        </p:txBody>
      </p:sp>
      <p:grpSp>
        <p:nvGrpSpPr>
          <p:cNvPr id="343" name="Group 342"/>
          <p:cNvGrpSpPr/>
          <p:nvPr/>
        </p:nvGrpSpPr>
        <p:grpSpPr>
          <a:xfrm>
            <a:off x="1011351" y="1906995"/>
            <a:ext cx="6740797" cy="3666637"/>
            <a:chOff x="1011351" y="1906995"/>
            <a:chExt cx="6740797" cy="3666637"/>
          </a:xfrm>
        </p:grpSpPr>
        <p:grpSp>
          <p:nvGrpSpPr>
            <p:cNvPr id="298" name="Group 297"/>
            <p:cNvGrpSpPr/>
            <p:nvPr/>
          </p:nvGrpSpPr>
          <p:grpSpPr>
            <a:xfrm>
              <a:off x="1011351" y="1906995"/>
              <a:ext cx="6740797" cy="3666637"/>
              <a:chOff x="1011351" y="1906995"/>
              <a:chExt cx="6740797" cy="3666637"/>
            </a:xfrm>
          </p:grpSpPr>
          <p:cxnSp>
            <p:nvCxnSpPr>
              <p:cNvPr id="153" name="Straight Connector 152"/>
              <p:cNvCxnSpPr>
                <a:stCxn id="14" idx="5"/>
              </p:cNvCxnSpPr>
              <p:nvPr/>
            </p:nvCxnSpPr>
            <p:spPr bwMode="auto">
              <a:xfrm>
                <a:off x="1011351" y="2093816"/>
                <a:ext cx="2951392" cy="72816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Straight Connector 172"/>
              <p:cNvCxnSpPr>
                <a:endCxn id="8" idx="3"/>
              </p:cNvCxnSpPr>
              <p:nvPr/>
            </p:nvCxnSpPr>
            <p:spPr bwMode="auto">
              <a:xfrm flipV="1">
                <a:off x="4251651" y="2184738"/>
                <a:ext cx="3500497" cy="110974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1" name="Straight Connector 180"/>
              <p:cNvCxnSpPr>
                <a:endCxn id="143" idx="1"/>
              </p:cNvCxnSpPr>
              <p:nvPr/>
            </p:nvCxnSpPr>
            <p:spPr bwMode="auto">
              <a:xfrm flipV="1">
                <a:off x="4244956" y="3334201"/>
                <a:ext cx="3291219" cy="8745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Straight Connector 153"/>
              <p:cNvCxnSpPr>
                <a:stCxn id="28" idx="5"/>
              </p:cNvCxnSpPr>
              <p:nvPr/>
            </p:nvCxnSpPr>
            <p:spPr bwMode="auto">
              <a:xfrm>
                <a:off x="2280846" y="2105119"/>
                <a:ext cx="1683582" cy="61315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7" name="Straight Connector 156"/>
              <p:cNvCxnSpPr>
                <a:stCxn id="52" idx="7"/>
              </p:cNvCxnSpPr>
              <p:nvPr/>
            </p:nvCxnSpPr>
            <p:spPr bwMode="auto">
              <a:xfrm flipV="1">
                <a:off x="1127971" y="3162970"/>
                <a:ext cx="2846531" cy="97334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2" name="Straight Connector 161"/>
              <p:cNvCxnSpPr>
                <a:stCxn id="82" idx="0"/>
              </p:cNvCxnSpPr>
              <p:nvPr/>
            </p:nvCxnSpPr>
            <p:spPr bwMode="auto">
              <a:xfrm flipV="1">
                <a:off x="3266955" y="3294483"/>
                <a:ext cx="710905" cy="523248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5" name="Straight Connector 164"/>
              <p:cNvCxnSpPr>
                <a:stCxn id="92" idx="7"/>
              </p:cNvCxnSpPr>
              <p:nvPr/>
            </p:nvCxnSpPr>
            <p:spPr bwMode="auto">
              <a:xfrm flipV="1">
                <a:off x="3149566" y="3456926"/>
                <a:ext cx="813177" cy="132518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" name="Straight Connector 169"/>
              <p:cNvCxnSpPr>
                <a:endCxn id="11" idx="3"/>
              </p:cNvCxnSpPr>
              <p:nvPr/>
            </p:nvCxnSpPr>
            <p:spPr bwMode="auto">
              <a:xfrm flipV="1">
                <a:off x="4256715" y="1906995"/>
                <a:ext cx="752681" cy="102081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6" name="Straight Connector 175"/>
              <p:cNvCxnSpPr>
                <a:endCxn id="108" idx="3"/>
              </p:cNvCxnSpPr>
              <p:nvPr/>
            </p:nvCxnSpPr>
            <p:spPr bwMode="auto">
              <a:xfrm flipV="1">
                <a:off x="4233197" y="2568889"/>
                <a:ext cx="1490324" cy="44122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7" name="Straight Connector 186"/>
              <p:cNvCxnSpPr>
                <a:stCxn id="304" idx="0"/>
              </p:cNvCxnSpPr>
              <p:nvPr/>
            </p:nvCxnSpPr>
            <p:spPr bwMode="auto">
              <a:xfrm flipH="1" flipV="1">
                <a:off x="4114756" y="4071319"/>
                <a:ext cx="737036" cy="150231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" name="Straight Connector 193"/>
              <p:cNvCxnSpPr>
                <a:endCxn id="308" idx="1"/>
              </p:cNvCxnSpPr>
              <p:nvPr/>
            </p:nvCxnSpPr>
            <p:spPr bwMode="auto">
              <a:xfrm>
                <a:off x="4244956" y="4033080"/>
                <a:ext cx="556254" cy="67460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2" name="Straight Connector 201"/>
              <p:cNvCxnSpPr>
                <a:endCxn id="312" idx="0"/>
              </p:cNvCxnSpPr>
              <p:nvPr/>
            </p:nvCxnSpPr>
            <p:spPr bwMode="auto">
              <a:xfrm>
                <a:off x="4256715" y="3974289"/>
                <a:ext cx="1783628" cy="71744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>
                <a:stCxn id="130" idx="0"/>
              </p:cNvCxnSpPr>
              <p:nvPr/>
            </p:nvCxnSpPr>
            <p:spPr bwMode="auto">
              <a:xfrm flipV="1">
                <a:off x="3999094" y="4021322"/>
                <a:ext cx="10684" cy="87863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1" name="Straight Connector 340"/>
            <p:cNvCxnSpPr>
              <a:endCxn id="335" idx="1"/>
            </p:cNvCxnSpPr>
            <p:nvPr/>
          </p:nvCxnSpPr>
          <p:spPr bwMode="auto">
            <a:xfrm>
              <a:off x="4256715" y="3692091"/>
              <a:ext cx="3302959" cy="880667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344" name="Straight Connector 343"/>
          <p:cNvCxnSpPr/>
          <p:nvPr/>
        </p:nvCxnSpPr>
        <p:spPr bwMode="auto">
          <a:xfrm>
            <a:off x="6598901" y="5294102"/>
            <a:ext cx="676564" cy="24927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2" name="Group 351"/>
          <p:cNvGrpSpPr/>
          <p:nvPr/>
        </p:nvGrpSpPr>
        <p:grpSpPr>
          <a:xfrm>
            <a:off x="5604009" y="1806416"/>
            <a:ext cx="1221658" cy="1432729"/>
            <a:chOff x="5154107" y="2624408"/>
            <a:chExt cx="1221658" cy="1432729"/>
          </a:xfrm>
        </p:grpSpPr>
        <p:grpSp>
          <p:nvGrpSpPr>
            <p:cNvPr id="109" name="Group 129"/>
            <p:cNvGrpSpPr>
              <a:grpSpLocks noChangeAspect="1"/>
            </p:cNvGrpSpPr>
            <p:nvPr/>
          </p:nvGrpSpPr>
          <p:grpSpPr>
            <a:xfrm>
              <a:off x="5972084" y="3052142"/>
              <a:ext cx="403681" cy="147450"/>
              <a:chOff x="1722064" y="2499496"/>
              <a:chExt cx="527688" cy="192744"/>
            </a:xfrm>
          </p:grpSpPr>
          <p:grpSp>
            <p:nvGrpSpPr>
              <p:cNvPr id="110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11" name="Rectangle 110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5154107" y="2624408"/>
              <a:ext cx="960508" cy="1432729"/>
              <a:chOff x="5154107" y="2802458"/>
              <a:chExt cx="960508" cy="1432729"/>
            </a:xfrm>
          </p:grpSpPr>
          <p:grpSp>
            <p:nvGrpSpPr>
              <p:cNvPr id="106" name="Group 33"/>
              <p:cNvGrpSpPr/>
              <p:nvPr/>
            </p:nvGrpSpPr>
            <p:grpSpPr>
              <a:xfrm>
                <a:off x="5154107" y="2802458"/>
                <a:ext cx="960508" cy="881985"/>
                <a:chOff x="4036578" y="2031101"/>
                <a:chExt cx="923840" cy="848315"/>
              </a:xfrm>
            </p:grpSpPr>
            <p:sp>
              <p:nvSpPr>
                <p:cNvPr id="107" name="Isosceles Triangle 106"/>
                <p:cNvSpPr/>
                <p:nvPr/>
              </p:nvSpPr>
              <p:spPr bwMode="auto">
                <a:xfrm>
                  <a:off x="4556788" y="2031101"/>
                  <a:ext cx="403630" cy="347957"/>
                </a:xfrm>
                <a:prstGeom prst="triangle">
                  <a:avLst/>
                </a:prstGeom>
                <a:solidFill>
                  <a:srgbClr val="EBE7AD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270000" tIns="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n"/>
                    <a:tabLst/>
                  </a:pPr>
                  <a:endParaRPr kumimoji="0" lang="de-DE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  <p:sp>
              <p:nvSpPr>
                <p:cNvPr id="108" name="Oval 107"/>
                <p:cNvSpPr/>
                <p:nvPr/>
              </p:nvSpPr>
              <p:spPr bwMode="auto">
                <a:xfrm>
                  <a:off x="4036578" y="2094489"/>
                  <a:ext cx="784927" cy="784927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Camera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grpSp>
            <p:nvGrpSpPr>
              <p:cNvPr id="350" name="Group 349"/>
              <p:cNvGrpSpPr/>
              <p:nvPr/>
            </p:nvGrpSpPr>
            <p:grpSpPr>
              <a:xfrm>
                <a:off x="5379159" y="3687229"/>
                <a:ext cx="374103" cy="547958"/>
                <a:chOff x="5367289" y="3663489"/>
                <a:chExt cx="374103" cy="547958"/>
              </a:xfrm>
            </p:grpSpPr>
            <p:pic>
              <p:nvPicPr>
                <p:cNvPr id="348" name="Picture 34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l="9440" t="4124" r="9343" b="-1"/>
                <a:stretch/>
              </p:blipFill>
              <p:spPr>
                <a:xfrm>
                  <a:off x="5367289" y="3769801"/>
                  <a:ext cx="374103" cy="441646"/>
                </a:xfrm>
                <a:prstGeom prst="rect">
                  <a:avLst/>
                </a:prstGeom>
              </p:spPr>
            </p:pic>
            <p:cxnSp>
              <p:nvCxnSpPr>
                <p:cNvPr id="349" name="Straight Connector 348"/>
                <p:cNvCxnSpPr>
                  <a:endCxn id="348" idx="0"/>
                </p:cNvCxnSpPr>
                <p:nvPr/>
              </p:nvCxnSpPr>
              <p:spPr bwMode="auto">
                <a:xfrm flipH="1">
                  <a:off x="5554341" y="3663489"/>
                  <a:ext cx="3768" cy="10631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grpSp>
        <p:nvGrpSpPr>
          <p:cNvPr id="151" name="Group 150"/>
          <p:cNvGrpSpPr/>
          <p:nvPr/>
        </p:nvGrpSpPr>
        <p:grpSpPr>
          <a:xfrm>
            <a:off x="3485161" y="2613198"/>
            <a:ext cx="1347334" cy="1553672"/>
            <a:chOff x="4173594" y="1782286"/>
            <a:chExt cx="1347334" cy="1553672"/>
          </a:xfrm>
        </p:grpSpPr>
        <p:sp>
          <p:nvSpPr>
            <p:cNvPr id="155" name="Can 154"/>
            <p:cNvSpPr/>
            <p:nvPr/>
          </p:nvSpPr>
          <p:spPr bwMode="auto">
            <a:xfrm>
              <a:off x="4173594" y="1782286"/>
              <a:ext cx="273791" cy="1553672"/>
            </a:xfrm>
            <a:prstGeom prst="can">
              <a:avLst>
                <a:gd name="adj" fmla="val 54120"/>
              </a:avLst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6" name="Can 155"/>
            <p:cNvSpPr/>
            <p:nvPr/>
          </p:nvSpPr>
          <p:spPr bwMode="auto">
            <a:xfrm>
              <a:off x="4714412" y="1782286"/>
              <a:ext cx="273791" cy="1553672"/>
            </a:xfrm>
            <a:prstGeom prst="can">
              <a:avLst>
                <a:gd name="adj" fmla="val 54120"/>
              </a:avLst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8" name="Can 157"/>
            <p:cNvSpPr/>
            <p:nvPr/>
          </p:nvSpPr>
          <p:spPr bwMode="auto">
            <a:xfrm>
              <a:off x="5247137" y="1782286"/>
              <a:ext cx="273791" cy="1553672"/>
            </a:xfrm>
            <a:prstGeom prst="can">
              <a:avLst>
                <a:gd name="adj" fmla="val 54120"/>
              </a:avLst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grpSp>
          <p:nvGrpSpPr>
            <p:cNvPr id="159" name="Group 158"/>
            <p:cNvGrpSpPr/>
            <p:nvPr/>
          </p:nvGrpSpPr>
          <p:grpSpPr>
            <a:xfrm>
              <a:off x="4474896" y="2265770"/>
              <a:ext cx="218485" cy="525983"/>
              <a:chOff x="4547724" y="2265770"/>
              <a:chExt cx="218485" cy="525983"/>
            </a:xfrm>
          </p:grpSpPr>
          <p:sp>
            <p:nvSpPr>
              <p:cNvPr id="168" name="Left-Right Arrow 167"/>
              <p:cNvSpPr/>
              <p:nvPr/>
            </p:nvSpPr>
            <p:spPr>
              <a:xfrm>
                <a:off x="4547724" y="2265770"/>
                <a:ext cx="218485" cy="97104"/>
              </a:xfrm>
              <a:prstGeom prst="left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9" name="Left-Right Arrow 168"/>
              <p:cNvSpPr/>
              <p:nvPr/>
            </p:nvSpPr>
            <p:spPr>
              <a:xfrm>
                <a:off x="4547724" y="2484255"/>
                <a:ext cx="218485" cy="97104"/>
              </a:xfrm>
              <a:prstGeom prst="left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1" name="Left-Right Arrow 170"/>
              <p:cNvSpPr/>
              <p:nvPr/>
            </p:nvSpPr>
            <p:spPr>
              <a:xfrm>
                <a:off x="4547724" y="2694649"/>
                <a:ext cx="218485" cy="97104"/>
              </a:xfrm>
              <a:prstGeom prst="left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3" name="Group 162"/>
            <p:cNvGrpSpPr/>
            <p:nvPr/>
          </p:nvGrpSpPr>
          <p:grpSpPr>
            <a:xfrm>
              <a:off x="5007622" y="2265770"/>
              <a:ext cx="218485" cy="525983"/>
              <a:chOff x="5080450" y="2272513"/>
              <a:chExt cx="218485" cy="525983"/>
            </a:xfrm>
          </p:grpSpPr>
          <p:sp>
            <p:nvSpPr>
              <p:cNvPr id="164" name="Left-Right Arrow 163"/>
              <p:cNvSpPr/>
              <p:nvPr/>
            </p:nvSpPr>
            <p:spPr>
              <a:xfrm>
                <a:off x="5080450" y="2272513"/>
                <a:ext cx="218485" cy="97104"/>
              </a:xfrm>
              <a:prstGeom prst="left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6" name="Left-Right Arrow 165"/>
              <p:cNvSpPr/>
              <p:nvPr/>
            </p:nvSpPr>
            <p:spPr>
              <a:xfrm>
                <a:off x="5080450" y="2490998"/>
                <a:ext cx="218485" cy="97104"/>
              </a:xfrm>
              <a:prstGeom prst="left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7" name="Left-Right Arrow 166"/>
              <p:cNvSpPr/>
              <p:nvPr/>
            </p:nvSpPr>
            <p:spPr>
              <a:xfrm>
                <a:off x="5080450" y="2701392"/>
                <a:ext cx="218485" cy="97104"/>
              </a:xfrm>
              <a:prstGeom prst="left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852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Broker based communication -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27668"/>
            <a:ext cx="8391767" cy="5234751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en-US" sz="1800" dirty="0" smtClean="0"/>
              <a:t>Communication happens </a:t>
            </a:r>
            <a:r>
              <a:rPr lang="en-US" sz="1800" b="1" dirty="0" smtClean="0"/>
              <a:t>between</a:t>
            </a:r>
            <a:r>
              <a:rPr lang="en-US" sz="1800" dirty="0" smtClean="0"/>
              <a:t> ordinary (member, or free-standing) </a:t>
            </a:r>
            <a:r>
              <a:rPr lang="en-US" sz="1800" b="1" dirty="0" smtClean="0"/>
              <a:t>functions</a:t>
            </a:r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Functions on distributed instances are identified by a pair of strings, the </a:t>
            </a:r>
            <a:r>
              <a:rPr lang="en-US" sz="1800" b="1" dirty="0" err="1" smtClean="0"/>
              <a:t>instanceId</a:t>
            </a:r>
            <a:r>
              <a:rPr lang="en-US" sz="1800" dirty="0" smtClean="0"/>
              <a:t> and the </a:t>
            </a:r>
            <a:r>
              <a:rPr lang="en-US" sz="1800" b="1" dirty="0" err="1" smtClean="0"/>
              <a:t>functionName</a:t>
            </a:r>
            <a:endParaRPr lang="en-US" sz="1800" b="1" dirty="0" smtClean="0"/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The </a:t>
            </a:r>
            <a:r>
              <a:rPr lang="en-US" sz="1800" dirty="0" err="1" smtClean="0"/>
              <a:t>instanceId</a:t>
            </a:r>
            <a:r>
              <a:rPr lang="en-US" sz="1800" dirty="0" smtClean="0"/>
              <a:t> uniquely identifies a (e.g. device-)instance connected to a specific topic of the broker</a:t>
            </a:r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The </a:t>
            </a:r>
            <a:r>
              <a:rPr lang="en-US" sz="1800" dirty="0" err="1" smtClean="0"/>
              <a:t>functionName</a:t>
            </a:r>
            <a:r>
              <a:rPr lang="en-US" sz="1800" dirty="0" smtClean="0"/>
              <a:t> uniquely identifies an ordinary function registered under a given </a:t>
            </a:r>
            <a:r>
              <a:rPr lang="en-US" sz="1800" dirty="0" err="1" smtClean="0"/>
              <a:t>instanceId</a:t>
            </a:r>
            <a:endParaRPr lang="en-US" sz="1800" dirty="0" smtClean="0"/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Functions of </a:t>
            </a:r>
            <a:r>
              <a:rPr lang="en-US" sz="1800" b="1" dirty="0" smtClean="0"/>
              <a:t>any signature </a:t>
            </a:r>
            <a:r>
              <a:rPr lang="en-US" sz="1800" dirty="0" smtClean="0"/>
              <a:t>(currently up to 4 arguments) can be registered to be remotely callable</a:t>
            </a:r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Registration can be done </a:t>
            </a:r>
            <a:r>
              <a:rPr lang="en-US" sz="1800" dirty="0" smtClean="0"/>
              <a:t>at runtime </a:t>
            </a:r>
            <a:r>
              <a:rPr lang="en-US" sz="1800" dirty="0" smtClean="0"/>
              <a:t>without extra tools</a:t>
            </a:r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Function calls can be done </a:t>
            </a:r>
            <a:r>
              <a:rPr lang="en-US" sz="1800" b="1" dirty="0" smtClean="0"/>
              <a:t>cross-network</a:t>
            </a:r>
            <a:r>
              <a:rPr lang="en-US" sz="1800" dirty="0" smtClean="0"/>
              <a:t>, </a:t>
            </a:r>
            <a:r>
              <a:rPr lang="en-US" sz="1800" b="1" dirty="0" smtClean="0"/>
              <a:t>cross-operating-system </a:t>
            </a:r>
            <a:r>
              <a:rPr lang="en-US" sz="1800" dirty="0" smtClean="0"/>
              <a:t>and </a:t>
            </a:r>
            <a:r>
              <a:rPr lang="en-US" sz="1800" b="1" dirty="0" smtClean="0"/>
              <a:t>cross-language </a:t>
            </a:r>
            <a:r>
              <a:rPr lang="en-US" sz="1800" dirty="0" smtClean="0"/>
              <a:t>(currently, </a:t>
            </a:r>
            <a:r>
              <a:rPr lang="en-US" sz="1800" dirty="0"/>
              <a:t>C</a:t>
            </a:r>
            <a:r>
              <a:rPr lang="en-US" sz="1800" dirty="0" smtClean="0"/>
              <a:t>+</a:t>
            </a:r>
            <a:r>
              <a:rPr lang="en-US" sz="1800" dirty="0" smtClean="0"/>
              <a:t>+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dirty="0" smtClean="0"/>
              <a:t>Python</a:t>
            </a:r>
            <a:r>
              <a:rPr lang="en-US" sz="1800" dirty="0" smtClean="0"/>
              <a:t>, </a:t>
            </a:r>
            <a:r>
              <a:rPr lang="en-US" sz="1800" dirty="0" smtClean="0"/>
              <a:t>Java </a:t>
            </a:r>
            <a:r>
              <a:rPr lang="en-US" sz="1800" dirty="0" smtClean="0"/>
              <a:t>will follow)</a:t>
            </a:r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The language’s </a:t>
            </a:r>
            <a:r>
              <a:rPr lang="en-US" sz="1800" b="1" dirty="0" smtClean="0"/>
              <a:t>native data types </a:t>
            </a:r>
            <a:r>
              <a:rPr lang="en-US" sz="1800" dirty="0" smtClean="0"/>
              <a:t>are directly supported as arguments</a:t>
            </a:r>
          </a:p>
          <a:p>
            <a:pPr algn="just">
              <a:lnSpc>
                <a:spcPct val="110000"/>
              </a:lnSpc>
            </a:pPr>
            <a:r>
              <a:rPr lang="en-US" sz="1800" dirty="0" smtClean="0"/>
              <a:t>A generic, fully recursive, key to </a:t>
            </a:r>
            <a:r>
              <a:rPr lang="en-US" sz="1800" dirty="0" smtClean="0"/>
              <a:t>any-value container </a:t>
            </a:r>
            <a:r>
              <a:rPr lang="en-US" sz="1800" dirty="0" smtClean="0"/>
              <a:t>is </a:t>
            </a:r>
            <a:r>
              <a:rPr lang="en-US" sz="1800" dirty="0" smtClean="0"/>
              <a:t>provided as a data-type </a:t>
            </a:r>
            <a:r>
              <a:rPr lang="en-US" sz="1800" dirty="0" smtClean="0"/>
              <a:t>for </a:t>
            </a:r>
            <a:r>
              <a:rPr lang="en-US" sz="1800" b="1" dirty="0" smtClean="0"/>
              <a:t>complex </a:t>
            </a:r>
            <a:r>
              <a:rPr lang="en-US" sz="1800" b="1" dirty="0" smtClean="0"/>
              <a:t>arguments</a:t>
            </a:r>
            <a:endParaRPr lang="en-US" sz="1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246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Broker based communication </a:t>
            </a:r>
            <a:r>
              <a:rPr lang="en-US" dirty="0" smtClean="0"/>
              <a:t>– Three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85" y="1373474"/>
            <a:ext cx="7918079" cy="1652760"/>
          </a:xfrm>
        </p:spPr>
        <p:txBody>
          <a:bodyPr/>
          <a:lstStyle/>
          <a:p>
            <a:pPr marL="457200" indent="-457200">
              <a:buSzPct val="90000"/>
              <a:buFont typeface="+mj-ea"/>
              <a:buAutoNum type="circleNumDbPlain"/>
            </a:pPr>
            <a:r>
              <a:rPr lang="en-US" sz="2200" dirty="0" smtClean="0"/>
              <a:t>Signals &amp; Slots</a:t>
            </a:r>
          </a:p>
          <a:p>
            <a:pPr lvl="1"/>
            <a:r>
              <a:rPr lang="en-US" sz="1600" b="1" dirty="0" smtClean="0"/>
              <a:t>SLOT</a:t>
            </a:r>
            <a:r>
              <a:rPr lang="en-US" sz="1600" dirty="0" smtClean="0"/>
              <a:t> ( </a:t>
            </a:r>
            <a:r>
              <a:rPr lang="en-US" sz="1600" i="1" dirty="0" smtClean="0"/>
              <a:t>function</a:t>
            </a:r>
            <a:r>
              <a:rPr lang="en-US" sz="1600" dirty="0" smtClean="0"/>
              <a:t>, [</a:t>
            </a:r>
            <a:r>
              <a:rPr lang="en-US" sz="1600" dirty="0" err="1" smtClean="0"/>
              <a:t>argTypes</a:t>
            </a:r>
            <a:r>
              <a:rPr lang="en-US" sz="1600" dirty="0" smtClean="0"/>
              <a:t>] )</a:t>
            </a:r>
          </a:p>
          <a:p>
            <a:pPr lvl="1"/>
            <a:r>
              <a:rPr lang="en-US" sz="1600" b="1" dirty="0" smtClean="0"/>
              <a:t>SIGNAL</a:t>
            </a:r>
            <a:r>
              <a:rPr lang="en-US" sz="1600" dirty="0" smtClean="0"/>
              <a:t> ( </a:t>
            </a:r>
            <a:r>
              <a:rPr lang="en-US" sz="1600" i="1" dirty="0" err="1" smtClean="0"/>
              <a:t>funcName</a:t>
            </a:r>
            <a:r>
              <a:rPr lang="en-US" sz="1600" dirty="0" smtClean="0"/>
              <a:t>, [</a:t>
            </a:r>
            <a:r>
              <a:rPr lang="en-US" sz="1600" dirty="0" err="1" smtClean="0"/>
              <a:t>argTypes</a:t>
            </a:r>
            <a:r>
              <a:rPr lang="en-US" sz="1600" dirty="0" smtClean="0"/>
              <a:t>] )</a:t>
            </a:r>
          </a:p>
          <a:p>
            <a:pPr lvl="1"/>
            <a:r>
              <a:rPr lang="en-US" sz="1600" b="1" dirty="0"/>
              <a:t>c</a:t>
            </a:r>
            <a:r>
              <a:rPr lang="en-US" sz="1600" b="1" dirty="0" smtClean="0"/>
              <a:t>onnect</a:t>
            </a:r>
            <a:r>
              <a:rPr lang="en-US" sz="1600" dirty="0" smtClean="0"/>
              <a:t> ( </a:t>
            </a:r>
            <a:r>
              <a:rPr lang="en-US" sz="1600" i="1" dirty="0" err="1" smtClean="0"/>
              <a:t>signalInstanceId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signalFunc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slotInstanceId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slotFunc</a:t>
            </a:r>
            <a:r>
              <a:rPr lang="en-US" sz="1600" i="1" dirty="0" smtClean="0"/>
              <a:t> </a:t>
            </a:r>
            <a:r>
              <a:rPr lang="en-US" sz="1600" dirty="0" smtClean="0"/>
              <a:t>) </a:t>
            </a:r>
            <a:endParaRPr lang="en-US" sz="1600" dirty="0" smtClean="0"/>
          </a:p>
          <a:p>
            <a:pPr lvl="1"/>
            <a:r>
              <a:rPr lang="en-US" sz="1600" b="1" dirty="0" smtClean="0">
                <a:cs typeface="Courier"/>
              </a:rPr>
              <a:t>emit</a:t>
            </a:r>
            <a:r>
              <a:rPr lang="en-US" sz="1600" b="1" dirty="0" smtClean="0">
                <a:cs typeface="Courier"/>
              </a:rPr>
              <a:t> </a:t>
            </a:r>
            <a:r>
              <a:rPr lang="en-US" sz="1600" dirty="0" smtClean="0">
                <a:cs typeface="Courier"/>
              </a:rPr>
              <a:t>( </a:t>
            </a:r>
            <a:r>
              <a:rPr lang="en-US" sz="1600" i="1" dirty="0" err="1" smtClean="0">
                <a:cs typeface="Courier"/>
              </a:rPr>
              <a:t>signalFunc</a:t>
            </a:r>
            <a:r>
              <a:rPr lang="en-US" sz="1600" i="1" dirty="0" smtClean="0">
                <a:cs typeface="Courier"/>
              </a:rPr>
              <a:t>, </a:t>
            </a:r>
            <a:r>
              <a:rPr lang="en-US" sz="1600" i="1" dirty="0" smtClean="0">
                <a:cs typeface="Courier"/>
              </a:rPr>
              <a:t>[</a:t>
            </a:r>
            <a:r>
              <a:rPr lang="en-US" sz="1600" i="1" dirty="0" err="1" smtClean="0">
                <a:cs typeface="Courier"/>
              </a:rPr>
              <a:t>args</a:t>
            </a:r>
            <a:r>
              <a:rPr lang="en-US" sz="1600" i="1" dirty="0" smtClean="0">
                <a:cs typeface="Courier"/>
              </a:rPr>
              <a:t>] )</a:t>
            </a:r>
            <a:endParaRPr lang="en-US" sz="1600" dirty="0" smtClean="0"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75" name="Rounded Rectangular Callout 74"/>
          <p:cNvSpPr/>
          <p:nvPr/>
        </p:nvSpPr>
        <p:spPr>
          <a:xfrm>
            <a:off x="4469604" y="2999944"/>
            <a:ext cx="2985726" cy="661913"/>
          </a:xfrm>
          <a:prstGeom prst="wedgeRoundRectCallout">
            <a:avLst>
              <a:gd name="adj1" fmla="val -33662"/>
              <a:gd name="adj2" fmla="val 90855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b="1" dirty="0" smtClean="0">
                <a:latin typeface="+mn-lt"/>
                <a:cs typeface="American Typewriter"/>
              </a:rPr>
              <a:t>SLOT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int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std</a:t>
            </a:r>
            <a:r>
              <a:rPr lang="en-US" sz="1200" dirty="0" smtClean="0">
                <a:latin typeface="+mn-lt"/>
                <a:cs typeface="American Typewriter"/>
              </a:rPr>
              <a:t>::string)</a:t>
            </a:r>
            <a:r>
              <a:rPr lang="en-US" sz="1200" dirty="0" smtClean="0">
                <a:latin typeface="+mn-lt"/>
                <a:cs typeface="American Typewriter"/>
              </a:rPr>
              <a:t>;</a:t>
            </a:r>
          </a:p>
          <a:p>
            <a:pPr>
              <a:buNone/>
            </a:pPr>
            <a:r>
              <a:rPr lang="en-US" sz="1200" dirty="0" smtClean="0">
                <a:latin typeface="+mn-lt"/>
                <a:cs typeface="American Typewriter"/>
              </a:rPr>
              <a:t>void </a:t>
            </a:r>
            <a:r>
              <a:rPr lang="en-US" sz="1200" b="1" dirty="0" err="1" smtClean="0"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const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&amp; </a:t>
            </a:r>
            <a:r>
              <a:rPr lang="en-US" sz="1200" dirty="0">
                <a:solidFill>
                  <a:srgbClr val="000000"/>
                </a:solidFill>
                <a:latin typeface="+mn-lt"/>
                <a:cs typeface="American Typewriter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std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::string&amp; s) { }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  <p:sp>
        <p:nvSpPr>
          <p:cNvPr id="76" name="Rounded Rectangular Callout 75"/>
          <p:cNvSpPr/>
          <p:nvPr/>
        </p:nvSpPr>
        <p:spPr>
          <a:xfrm>
            <a:off x="284641" y="3284611"/>
            <a:ext cx="3417724" cy="1379538"/>
          </a:xfrm>
          <a:prstGeom prst="wedgeRoundRectCallout">
            <a:avLst>
              <a:gd name="adj1" fmla="val 21729"/>
              <a:gd name="adj2" fmla="val 63598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b="1" dirty="0" smtClean="0">
                <a:solidFill>
                  <a:srgbClr val="000000"/>
                </a:solidFill>
                <a:latin typeface="+mn-lt"/>
                <a:cs typeface="American Typewriter"/>
              </a:rPr>
              <a:t>SIGNAL</a:t>
            </a:r>
            <a:r>
              <a:rPr lang="en-US" sz="1200" dirty="0" smtClean="0">
                <a:latin typeface="+mn-lt"/>
                <a:cs typeface="American Typewriter"/>
              </a:rPr>
              <a:t>(“foo”, </a:t>
            </a:r>
            <a:r>
              <a:rPr lang="en-US" sz="1200" dirty="0" err="1" smtClean="0">
                <a:latin typeface="+mn-lt"/>
                <a:cs typeface="American Typewriter"/>
              </a:rPr>
              <a:t>int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std</a:t>
            </a:r>
            <a:r>
              <a:rPr lang="en-US" sz="1200" dirty="0" smtClean="0">
                <a:latin typeface="+mn-lt"/>
                <a:cs typeface="American Typewriter"/>
              </a:rPr>
              <a:t>::string);</a:t>
            </a:r>
          </a:p>
          <a:p>
            <a:pPr>
              <a:buNone/>
            </a:pPr>
            <a:r>
              <a:rPr lang="en-US" sz="1200" b="1" dirty="0">
                <a:latin typeface="+mn-lt"/>
                <a:cs typeface="American Typewriter"/>
              </a:rPr>
              <a:t>c</a:t>
            </a:r>
            <a:r>
              <a:rPr lang="en-US" sz="1200" b="1" dirty="0" smtClean="0">
                <a:latin typeface="+mn-lt"/>
                <a:cs typeface="American Typewriter"/>
              </a:rPr>
              <a:t>onnect</a:t>
            </a:r>
            <a:r>
              <a:rPr lang="en-US" sz="1200" dirty="0" smtClean="0">
                <a:latin typeface="+mn-lt"/>
                <a:cs typeface="American Typewriter"/>
              </a:rPr>
              <a:t>(“Device1”, “foo”, “Device2”, “</a:t>
            </a:r>
            <a:r>
              <a:rPr lang="en-US" sz="1200" dirty="0" err="1" smtClean="0"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”);</a:t>
            </a:r>
          </a:p>
          <a:p>
            <a:pPr>
              <a:buNone/>
            </a:pPr>
            <a:r>
              <a:rPr lang="en-US" sz="1200" b="1" dirty="0">
                <a:cs typeface="American Typewriter"/>
              </a:rPr>
              <a:t>c</a:t>
            </a:r>
            <a:r>
              <a:rPr lang="en-US" sz="1200" b="1" dirty="0" smtClean="0">
                <a:cs typeface="American Typewriter"/>
              </a:rPr>
              <a:t>onnect</a:t>
            </a:r>
            <a:r>
              <a:rPr lang="en-US" sz="1200" dirty="0" smtClean="0">
                <a:cs typeface="American Typewriter"/>
              </a:rPr>
              <a:t>(“”</a:t>
            </a:r>
            <a:r>
              <a:rPr lang="en-US" sz="1200" dirty="0">
                <a:cs typeface="American Typewriter"/>
              </a:rPr>
              <a:t>, “foo”, “</a:t>
            </a:r>
            <a:r>
              <a:rPr lang="en-US" sz="1200" dirty="0" smtClean="0">
                <a:cs typeface="American Typewriter"/>
              </a:rPr>
              <a:t>Device3”</a:t>
            </a:r>
            <a:r>
              <a:rPr lang="en-US" sz="1200" dirty="0">
                <a:cs typeface="American Typewriter"/>
              </a:rPr>
              <a:t>, “</a:t>
            </a:r>
            <a:r>
              <a:rPr lang="en-US" sz="1200" dirty="0" err="1" smtClean="0">
                <a:cs typeface="American Typewriter"/>
              </a:rPr>
              <a:t>onGoo</a:t>
            </a:r>
            <a:r>
              <a:rPr lang="en-US" sz="1200" dirty="0" smtClean="0">
                <a:cs typeface="American Typewriter"/>
              </a:rPr>
              <a:t>”);</a:t>
            </a:r>
          </a:p>
          <a:p>
            <a:pPr>
              <a:buNone/>
            </a:pPr>
            <a:r>
              <a:rPr lang="en-US" sz="1200" b="1" dirty="0">
                <a:cs typeface="American Typewriter"/>
              </a:rPr>
              <a:t>c</a:t>
            </a:r>
            <a:r>
              <a:rPr lang="en-US" sz="1200" b="1" dirty="0" smtClean="0">
                <a:cs typeface="American Typewriter"/>
              </a:rPr>
              <a:t>onnect</a:t>
            </a:r>
            <a:r>
              <a:rPr lang="en-US" sz="1200" dirty="0" smtClean="0">
                <a:cs typeface="American Typewriter"/>
              </a:rPr>
              <a:t>(“”</a:t>
            </a:r>
            <a:r>
              <a:rPr lang="en-US" sz="1200" dirty="0">
                <a:cs typeface="American Typewriter"/>
              </a:rPr>
              <a:t>, “foo”, “</a:t>
            </a:r>
            <a:r>
              <a:rPr lang="en-US" sz="1200" dirty="0" smtClean="0">
                <a:cs typeface="American Typewriter"/>
              </a:rPr>
              <a:t>Device4”</a:t>
            </a:r>
            <a:r>
              <a:rPr lang="en-US" sz="1200" dirty="0">
                <a:cs typeface="American Typewriter"/>
              </a:rPr>
              <a:t>, “</a:t>
            </a:r>
            <a:r>
              <a:rPr lang="en-US" sz="1200" dirty="0" err="1" smtClean="0">
                <a:cs typeface="American Typewriter"/>
              </a:rPr>
              <a:t>onHoo</a:t>
            </a:r>
            <a:r>
              <a:rPr lang="en-US" sz="1200" dirty="0" smtClean="0">
                <a:cs typeface="American Typewriter"/>
              </a:rPr>
              <a:t>”);</a:t>
            </a:r>
            <a:endParaRPr lang="en-US" sz="1200" dirty="0" smtClean="0">
              <a:latin typeface="+mn-lt"/>
              <a:cs typeface="American Typewriter"/>
            </a:endParaRPr>
          </a:p>
          <a:p>
            <a:pPr>
              <a:buNone/>
            </a:pPr>
            <a:r>
              <a:rPr lang="en-US" sz="1200" b="1" dirty="0">
                <a:latin typeface="+mn-lt"/>
                <a:cs typeface="American Typewriter"/>
              </a:rPr>
              <a:t>e</a:t>
            </a:r>
            <a:r>
              <a:rPr lang="en-US" sz="1200" b="1" dirty="0" smtClean="0">
                <a:latin typeface="+mn-lt"/>
                <a:cs typeface="American Typewriter"/>
              </a:rPr>
              <a:t>mit</a:t>
            </a:r>
            <a:r>
              <a:rPr lang="en-US" sz="1200" dirty="0" smtClean="0">
                <a:latin typeface="+mn-lt"/>
                <a:cs typeface="American Typewriter"/>
              </a:rPr>
              <a:t>(“foo”, 42, “bar”);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077212" y="3981917"/>
            <a:ext cx="4272595" cy="2349519"/>
            <a:chOff x="2088156" y="3806740"/>
            <a:chExt cx="4272595" cy="2349519"/>
          </a:xfrm>
        </p:grpSpPr>
        <p:sp>
          <p:nvSpPr>
            <p:cNvPr id="43" name="Can 42"/>
            <p:cNvSpPr/>
            <p:nvPr/>
          </p:nvSpPr>
          <p:spPr bwMode="auto">
            <a:xfrm>
              <a:off x="3788821" y="4073777"/>
              <a:ext cx="273791" cy="1909720"/>
            </a:xfrm>
            <a:prstGeom prst="can">
              <a:avLst>
                <a:gd name="adj" fmla="val 54120"/>
              </a:avLst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grpSp>
          <p:nvGrpSpPr>
            <p:cNvPr id="44" name="Group 36"/>
            <p:cNvGrpSpPr/>
            <p:nvPr/>
          </p:nvGrpSpPr>
          <p:grpSpPr>
            <a:xfrm>
              <a:off x="2088156" y="4696864"/>
              <a:ext cx="1002196" cy="905091"/>
              <a:chOff x="1731696" y="2921225"/>
              <a:chExt cx="1002196" cy="905091"/>
            </a:xfrm>
          </p:grpSpPr>
          <p:sp>
            <p:nvSpPr>
              <p:cNvPr id="46" name="5-Point Star 45"/>
              <p:cNvSpPr/>
              <p:nvPr/>
            </p:nvSpPr>
            <p:spPr bwMode="auto">
              <a:xfrm>
                <a:off x="1731696" y="2921225"/>
                <a:ext cx="445062" cy="420786"/>
              </a:xfrm>
              <a:prstGeom prst="star5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47" name="Oval 46"/>
              <p:cNvSpPr>
                <a:spLocks noChangeAspect="1"/>
              </p:cNvSpPr>
              <p:nvPr/>
            </p:nvSpPr>
            <p:spPr bwMode="auto">
              <a:xfrm>
                <a:off x="1909719" y="3002143"/>
                <a:ext cx="824173" cy="824173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Device</a:t>
                </a:r>
                <a:r>
                  <a:rPr lang="en-US" sz="1200" dirty="0" smtClean="0">
                    <a:ea typeface="ＭＳ Ｐゴシック" pitchFamily="112" charset="-128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cxnSp>
          <p:nvCxnSpPr>
            <p:cNvPr id="48" name="Straight Connector 47"/>
            <p:cNvCxnSpPr/>
            <p:nvPr/>
          </p:nvCxnSpPr>
          <p:spPr bwMode="auto">
            <a:xfrm>
              <a:off x="3051108" y="5170248"/>
              <a:ext cx="728283" cy="117334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grpSp>
          <p:nvGrpSpPr>
            <p:cNvPr id="49" name="Group 33"/>
            <p:cNvGrpSpPr/>
            <p:nvPr/>
          </p:nvGrpSpPr>
          <p:grpSpPr>
            <a:xfrm>
              <a:off x="4393036" y="3806740"/>
              <a:ext cx="923842" cy="887559"/>
              <a:chOff x="4036576" y="2031101"/>
              <a:chExt cx="923842" cy="887559"/>
            </a:xfrm>
          </p:grpSpPr>
          <p:sp>
            <p:nvSpPr>
              <p:cNvPr id="50" name="Isosceles Triangle 49"/>
              <p:cNvSpPr/>
              <p:nvPr/>
            </p:nvSpPr>
            <p:spPr bwMode="auto">
              <a:xfrm>
                <a:off x="4556788" y="2031101"/>
                <a:ext cx="403630" cy="347957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51" name="Oval 50"/>
              <p:cNvSpPr>
                <a:spLocks noChangeAspect="1"/>
              </p:cNvSpPr>
              <p:nvPr/>
            </p:nvSpPr>
            <p:spPr bwMode="auto">
              <a:xfrm>
                <a:off x="4036576" y="2094487"/>
                <a:ext cx="824173" cy="824173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Device</a:t>
                </a:r>
                <a:r>
                  <a: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52" name="Group 34"/>
            <p:cNvGrpSpPr/>
            <p:nvPr/>
          </p:nvGrpSpPr>
          <p:grpSpPr>
            <a:xfrm>
              <a:off x="5459835" y="4454103"/>
              <a:ext cx="900916" cy="870025"/>
              <a:chOff x="5103375" y="2678464"/>
              <a:chExt cx="900916" cy="870025"/>
            </a:xfrm>
          </p:grpSpPr>
          <p:sp>
            <p:nvSpPr>
              <p:cNvPr id="56" name="Rounded Rectangle 55"/>
              <p:cNvSpPr/>
              <p:nvPr/>
            </p:nvSpPr>
            <p:spPr bwMode="auto">
              <a:xfrm>
                <a:off x="5664425" y="2678464"/>
                <a:ext cx="339866" cy="339866"/>
              </a:xfrm>
              <a:prstGeom prst="roundRect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57" name="Oval 56"/>
              <p:cNvSpPr>
                <a:spLocks noChangeAspect="1"/>
              </p:cNvSpPr>
              <p:nvPr/>
            </p:nvSpPr>
            <p:spPr bwMode="auto">
              <a:xfrm>
                <a:off x="5103375" y="2724316"/>
                <a:ext cx="824173" cy="824173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Device</a:t>
                </a:r>
                <a:r>
                  <a:rPr lang="en-US" sz="1200" dirty="0" smtClean="0">
                    <a:ea typeface="ＭＳ Ｐゴシック" pitchFamily="112" charset="-128"/>
                  </a:rPr>
                  <a:t>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58" name="Group 35"/>
            <p:cNvGrpSpPr/>
            <p:nvPr/>
          </p:nvGrpSpPr>
          <p:grpSpPr>
            <a:xfrm>
              <a:off x="4794940" y="5332086"/>
              <a:ext cx="934631" cy="824173"/>
              <a:chOff x="4438480" y="3556447"/>
              <a:chExt cx="934631" cy="824173"/>
            </a:xfrm>
          </p:grpSpPr>
          <p:sp>
            <p:nvSpPr>
              <p:cNvPr id="59" name="Octagon 58"/>
              <p:cNvSpPr/>
              <p:nvPr/>
            </p:nvSpPr>
            <p:spPr bwMode="auto">
              <a:xfrm>
                <a:off x="5017061" y="3948914"/>
                <a:ext cx="356050" cy="356050"/>
              </a:xfrm>
              <a:prstGeom prst="octagon">
                <a:avLst/>
              </a:prstGeom>
              <a:solidFill>
                <a:srgbClr val="FF3737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60" name="Oval 59"/>
              <p:cNvSpPr>
                <a:spLocks noChangeAspect="1"/>
              </p:cNvSpPr>
              <p:nvPr/>
            </p:nvSpPr>
            <p:spPr bwMode="auto">
              <a:xfrm>
                <a:off x="4438480" y="3556447"/>
                <a:ext cx="824173" cy="824173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Device</a:t>
                </a:r>
                <a:r>
                  <a: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3172488" y="4947717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Emit</a:t>
              </a:r>
              <a:endParaRPr lang="de-DE" sz="1100" i="1" dirty="0"/>
            </a:p>
          </p:txBody>
        </p:sp>
        <p:cxnSp>
          <p:nvCxnSpPr>
            <p:cNvPr id="63" name="Straight Connector 62"/>
            <p:cNvCxnSpPr/>
            <p:nvPr/>
          </p:nvCxnSpPr>
          <p:spPr bwMode="auto">
            <a:xfrm flipV="1">
              <a:off x="4069356" y="4421735"/>
              <a:ext cx="341214" cy="285918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/>
            <p:nvPr/>
          </p:nvCxnSpPr>
          <p:spPr bwMode="auto">
            <a:xfrm flipV="1">
              <a:off x="4069356" y="5028637"/>
              <a:ext cx="1393178" cy="140262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4069356" y="5371200"/>
              <a:ext cx="725586" cy="353352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9" name="TextBox 78"/>
            <p:cNvSpPr txBox="1"/>
            <p:nvPr/>
          </p:nvSpPr>
          <p:spPr>
            <a:xfrm>
              <a:off x="4061264" y="4566043"/>
              <a:ext cx="5453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Notify</a:t>
              </a:r>
              <a:endParaRPr lang="de-DE" sz="1100" i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181296" y="4864099"/>
              <a:ext cx="5453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Notify</a:t>
              </a:r>
              <a:endParaRPr lang="de-DE" sz="1100" i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57019" y="5608567"/>
              <a:ext cx="5453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Notify</a:t>
              </a:r>
              <a:endParaRPr lang="de-DE" sz="1100" i="1" dirty="0"/>
            </a:p>
          </p:txBody>
        </p:sp>
      </p:grpSp>
      <p:sp>
        <p:nvSpPr>
          <p:cNvPr id="82" name="Rounded Rectangular Callout 81"/>
          <p:cNvSpPr/>
          <p:nvPr/>
        </p:nvSpPr>
        <p:spPr>
          <a:xfrm>
            <a:off x="6483099" y="3874960"/>
            <a:ext cx="2252240" cy="661913"/>
          </a:xfrm>
          <a:prstGeom prst="wedgeRoundRectCallout">
            <a:avLst>
              <a:gd name="adj1" fmla="val -51647"/>
              <a:gd name="adj2" fmla="val 107396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b="1" dirty="0" smtClean="0">
                <a:latin typeface="+mn-lt"/>
                <a:cs typeface="American Typewriter"/>
              </a:rPr>
              <a:t>SLOT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onGoo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int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std</a:t>
            </a:r>
            <a:r>
              <a:rPr lang="en-US" sz="1200" dirty="0" smtClean="0">
                <a:latin typeface="+mn-lt"/>
                <a:cs typeface="American Typewriter"/>
              </a:rPr>
              <a:t>::string)</a:t>
            </a:r>
            <a:r>
              <a:rPr lang="en-US" sz="1200" dirty="0" smtClean="0">
                <a:latin typeface="+mn-lt"/>
                <a:cs typeface="American Typewriter"/>
              </a:rPr>
              <a:t>;</a:t>
            </a:r>
          </a:p>
          <a:p>
            <a:pPr>
              <a:buNone/>
            </a:pPr>
            <a:r>
              <a:rPr lang="en-US" sz="1200" dirty="0" smtClean="0">
                <a:latin typeface="+mn-lt"/>
                <a:cs typeface="American Typewriter"/>
              </a:rPr>
              <a:t>void </a:t>
            </a:r>
            <a:r>
              <a:rPr lang="en-US" sz="1200" b="1" dirty="0" err="1" smtClean="0">
                <a:latin typeface="+mn-lt"/>
                <a:cs typeface="American Typewriter"/>
              </a:rPr>
              <a:t>onGoo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const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&amp;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) { }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  <p:sp>
        <p:nvSpPr>
          <p:cNvPr id="83" name="Rounded Rectangular Callout 82"/>
          <p:cNvSpPr/>
          <p:nvPr/>
        </p:nvSpPr>
        <p:spPr>
          <a:xfrm>
            <a:off x="5924762" y="5561067"/>
            <a:ext cx="3030391" cy="661913"/>
          </a:xfrm>
          <a:prstGeom prst="wedgeRoundRectCallout">
            <a:avLst>
              <a:gd name="adj1" fmla="val -60726"/>
              <a:gd name="adj2" fmla="val -23278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b="1" dirty="0" smtClean="0">
                <a:latin typeface="+mn-lt"/>
                <a:cs typeface="American Typewriter"/>
              </a:rPr>
              <a:t>SLOT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onHoo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int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std</a:t>
            </a:r>
            <a:r>
              <a:rPr lang="en-US" sz="1200" dirty="0" smtClean="0">
                <a:latin typeface="+mn-lt"/>
                <a:cs typeface="American Typewriter"/>
              </a:rPr>
              <a:t>::string)</a:t>
            </a:r>
            <a:r>
              <a:rPr lang="en-US" sz="1200" dirty="0" smtClean="0">
                <a:latin typeface="+mn-lt"/>
                <a:cs typeface="American Typewriter"/>
              </a:rPr>
              <a:t>;</a:t>
            </a:r>
          </a:p>
          <a:p>
            <a:pPr>
              <a:buNone/>
            </a:pPr>
            <a:r>
              <a:rPr lang="en-US" sz="1200" dirty="0" smtClean="0">
                <a:latin typeface="+mn-lt"/>
                <a:cs typeface="American Typewriter"/>
              </a:rPr>
              <a:t>void </a:t>
            </a:r>
            <a:r>
              <a:rPr lang="en-US" sz="1200" b="1" dirty="0" err="1" smtClean="0">
                <a:latin typeface="+mn-lt"/>
                <a:cs typeface="American Typewriter"/>
              </a:rPr>
              <a:t>onHoo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const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&amp; </a:t>
            </a:r>
            <a:r>
              <a:rPr lang="en-US" sz="1200" dirty="0">
                <a:solidFill>
                  <a:srgbClr val="000000"/>
                </a:solidFill>
                <a:latin typeface="+mn-lt"/>
                <a:cs typeface="American Typewriter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std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::string&amp; s) { }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7246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Broker based communication -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727153"/>
            <a:ext cx="5369234" cy="982390"/>
          </a:xfrm>
        </p:spPr>
        <p:txBody>
          <a:bodyPr/>
          <a:lstStyle/>
          <a:p>
            <a:pPr marL="457200" indent="-457200">
              <a:buSzPct val="90000"/>
              <a:buFont typeface="+mj-ea"/>
              <a:buAutoNum type="circleNumDbPlain" startAt="2"/>
            </a:pPr>
            <a:r>
              <a:rPr lang="en-US" sz="2200" dirty="0" smtClean="0"/>
              <a:t>Direct Call</a:t>
            </a:r>
          </a:p>
          <a:p>
            <a:pPr lvl="1"/>
            <a:r>
              <a:rPr lang="en-US" sz="1600" b="1" dirty="0" smtClean="0">
                <a:latin typeface="+mj-lt"/>
                <a:cs typeface="Courier"/>
              </a:rPr>
              <a:t>call </a:t>
            </a:r>
            <a:r>
              <a:rPr lang="en-US" sz="1600" dirty="0" smtClean="0">
                <a:latin typeface="+mj-lt"/>
                <a:cs typeface="Courier"/>
              </a:rPr>
              <a:t>( </a:t>
            </a:r>
            <a:r>
              <a:rPr lang="en-US" sz="1600" i="1" dirty="0" err="1" smtClean="0">
                <a:latin typeface="+mj-lt"/>
                <a:cs typeface="Courier"/>
              </a:rPr>
              <a:t>instanceId</a:t>
            </a:r>
            <a:r>
              <a:rPr lang="en-US" sz="1600" i="1" dirty="0" smtClean="0">
                <a:latin typeface="+mj-lt"/>
                <a:cs typeface="Courier"/>
              </a:rPr>
              <a:t>, </a:t>
            </a:r>
            <a:r>
              <a:rPr lang="en-US" sz="1600" i="1" dirty="0" err="1" smtClean="0">
                <a:latin typeface="+mj-lt"/>
                <a:cs typeface="Courier"/>
              </a:rPr>
              <a:t>funcName</a:t>
            </a:r>
            <a:r>
              <a:rPr lang="en-US" sz="1600" i="1" dirty="0" smtClean="0">
                <a:latin typeface="+mj-lt"/>
                <a:cs typeface="Courier"/>
              </a:rPr>
              <a:t>, [</a:t>
            </a:r>
            <a:r>
              <a:rPr lang="en-US" sz="1600" i="1" dirty="0" err="1" smtClean="0">
                <a:latin typeface="+mj-lt"/>
                <a:cs typeface="Courier"/>
              </a:rPr>
              <a:t>args</a:t>
            </a:r>
            <a:r>
              <a:rPr lang="en-US" sz="1600" i="1" dirty="0" smtClean="0">
                <a:latin typeface="+mj-lt"/>
                <a:cs typeface="Courier"/>
              </a:rPr>
              <a:t>] )</a:t>
            </a:r>
            <a:endParaRPr lang="en-US" sz="1600" dirty="0" smtClean="0">
              <a:latin typeface="+mj-lt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27" name="Can 26"/>
          <p:cNvSpPr/>
          <p:nvPr/>
        </p:nvSpPr>
        <p:spPr bwMode="auto">
          <a:xfrm>
            <a:off x="6294396" y="2267406"/>
            <a:ext cx="269411" cy="1026215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31" name="Straight Connector 30"/>
          <p:cNvCxnSpPr>
            <a:stCxn id="55" idx="6"/>
            <a:endCxn id="27" idx="2"/>
          </p:cNvCxnSpPr>
          <p:nvPr/>
        </p:nvCxnSpPr>
        <p:spPr bwMode="auto">
          <a:xfrm>
            <a:off x="5864076" y="2776627"/>
            <a:ext cx="430320" cy="388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2" name="Group 33"/>
          <p:cNvGrpSpPr>
            <a:grpSpLocks noChangeAspect="1"/>
          </p:cNvGrpSpPr>
          <p:nvPr/>
        </p:nvGrpSpPr>
        <p:grpSpPr>
          <a:xfrm>
            <a:off x="7183511" y="2301581"/>
            <a:ext cx="970032" cy="890733"/>
            <a:chOff x="4036578" y="2031101"/>
            <a:chExt cx="923840" cy="848315"/>
          </a:xfrm>
        </p:grpSpPr>
        <p:sp>
          <p:nvSpPr>
            <p:cNvPr id="33" name="Isosceles Triangle 32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821847" y="2429355"/>
            <a:ext cx="4630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Call</a:t>
            </a:r>
            <a:endParaRPr lang="de-DE" sz="1100" i="1" dirty="0"/>
          </a:p>
        </p:txBody>
      </p:sp>
      <p:cxnSp>
        <p:nvCxnSpPr>
          <p:cNvPr id="42" name="Straight Connector 41"/>
          <p:cNvCxnSpPr>
            <a:stCxn id="27" idx="4"/>
            <a:endCxn id="34" idx="2"/>
          </p:cNvCxnSpPr>
          <p:nvPr/>
        </p:nvCxnSpPr>
        <p:spPr bwMode="auto">
          <a:xfrm flipV="1">
            <a:off x="6563807" y="2780227"/>
            <a:ext cx="619704" cy="28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607991" y="2420182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Notify</a:t>
            </a:r>
            <a:endParaRPr lang="de-DE" sz="1100" i="1" dirty="0"/>
          </a:p>
        </p:txBody>
      </p:sp>
      <p:grpSp>
        <p:nvGrpSpPr>
          <p:cNvPr id="53" name="Group 36"/>
          <p:cNvGrpSpPr>
            <a:grpSpLocks noChangeAspect="1"/>
          </p:cNvGrpSpPr>
          <p:nvPr/>
        </p:nvGrpSpPr>
        <p:grpSpPr>
          <a:xfrm>
            <a:off x="4852976" y="2279574"/>
            <a:ext cx="1011100" cy="909139"/>
            <a:chOff x="1731696" y="2921225"/>
            <a:chExt cx="962952" cy="865847"/>
          </a:xfrm>
        </p:grpSpPr>
        <p:sp>
          <p:nvSpPr>
            <p:cNvPr id="54" name="5-Point Star 53"/>
            <p:cNvSpPr/>
            <p:nvPr/>
          </p:nvSpPr>
          <p:spPr bwMode="auto">
            <a:xfrm>
              <a:off x="1731696" y="2921225"/>
              <a:ext cx="445062" cy="420786"/>
            </a:xfrm>
            <a:prstGeom prst="star5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1909721" y="3002145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Device1</a:t>
              </a:r>
            </a:p>
          </p:txBody>
        </p:sp>
      </p:grpSp>
      <p:sp>
        <p:nvSpPr>
          <p:cNvPr id="62" name="Rounded Rectangular Callout 61"/>
          <p:cNvSpPr/>
          <p:nvPr/>
        </p:nvSpPr>
        <p:spPr>
          <a:xfrm>
            <a:off x="6166099" y="1447418"/>
            <a:ext cx="2520898" cy="653605"/>
          </a:xfrm>
          <a:prstGeom prst="wedgeRoundRectCallout">
            <a:avLst>
              <a:gd name="adj1" fmla="val -6132"/>
              <a:gd name="adj2" fmla="val 85397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b="1" dirty="0" smtClean="0">
                <a:latin typeface="+mn-lt"/>
                <a:cs typeface="American Typewriter"/>
              </a:rPr>
              <a:t>SLOT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std</a:t>
            </a:r>
            <a:r>
              <a:rPr lang="en-US" sz="1200" dirty="0" smtClean="0">
                <a:latin typeface="+mn-lt"/>
                <a:cs typeface="American Typewriter"/>
              </a:rPr>
              <a:t>::string);</a:t>
            </a:r>
          </a:p>
          <a:p>
            <a:pPr>
              <a:buNone/>
            </a:pPr>
            <a:r>
              <a:rPr lang="en-US" sz="1200" dirty="0" smtClean="0">
                <a:latin typeface="+mn-lt"/>
                <a:cs typeface="American Typewriter"/>
              </a:rPr>
              <a:t>void </a:t>
            </a:r>
            <a:r>
              <a:rPr lang="en-US" sz="1200" b="1" dirty="0" err="1" smtClean="0"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const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std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::string&amp; s)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{ }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  <p:sp>
        <p:nvSpPr>
          <p:cNvPr id="64" name="Rounded Rectangular Callout 63"/>
          <p:cNvSpPr/>
          <p:nvPr/>
        </p:nvSpPr>
        <p:spPr>
          <a:xfrm>
            <a:off x="3531991" y="1452353"/>
            <a:ext cx="2463203" cy="455965"/>
          </a:xfrm>
          <a:prstGeom prst="wedgeRoundRectCallout">
            <a:avLst>
              <a:gd name="adj1" fmla="val 26404"/>
              <a:gd name="adj2" fmla="val 137976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b="1" dirty="0" smtClean="0">
                <a:latin typeface="+mn-lt"/>
                <a:cs typeface="American Typewriter"/>
              </a:rPr>
              <a:t>call</a:t>
            </a:r>
            <a:r>
              <a:rPr lang="en-US" sz="1200" dirty="0" smtClean="0">
                <a:latin typeface="+mn-lt"/>
                <a:cs typeface="American Typewriter"/>
              </a:rPr>
              <a:t>(“Device2”, “</a:t>
            </a:r>
            <a:r>
              <a:rPr lang="en-US" sz="1200" dirty="0" err="1" smtClean="0"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”, “bar”);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  <p:sp>
        <p:nvSpPr>
          <p:cNvPr id="65" name="Content Placeholder 2"/>
          <p:cNvSpPr txBox="1">
            <a:spLocks/>
          </p:cNvSpPr>
          <p:nvPr/>
        </p:nvSpPr>
        <p:spPr bwMode="auto">
          <a:xfrm>
            <a:off x="158903" y="3461540"/>
            <a:ext cx="8484200" cy="98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SzPct val="90000"/>
              <a:buFont typeface="+mj-ea"/>
              <a:buAutoNum type="circleNumDbPlain" startAt="3"/>
            </a:pPr>
            <a:r>
              <a:rPr lang="en-US" sz="2200" dirty="0" smtClean="0"/>
              <a:t>Request / Reply</a:t>
            </a:r>
          </a:p>
          <a:p>
            <a:pPr lvl="1"/>
            <a:r>
              <a:rPr lang="en-US" sz="1600" b="1" dirty="0" smtClean="0">
                <a:latin typeface="+mj-lt"/>
                <a:cs typeface="Courier"/>
              </a:rPr>
              <a:t>request </a:t>
            </a:r>
            <a:r>
              <a:rPr lang="en-US" sz="1600" dirty="0" smtClean="0">
                <a:latin typeface="+mj-lt"/>
                <a:cs typeface="Courier"/>
              </a:rPr>
              <a:t>( </a:t>
            </a:r>
            <a:r>
              <a:rPr lang="en-US" sz="1600" i="1" dirty="0" err="1" smtClean="0">
                <a:latin typeface="+mj-lt"/>
                <a:cs typeface="Courier"/>
              </a:rPr>
              <a:t>instanceId</a:t>
            </a:r>
            <a:r>
              <a:rPr lang="en-US" sz="1600" i="1" dirty="0" smtClean="0">
                <a:latin typeface="+mj-lt"/>
                <a:cs typeface="Courier"/>
              </a:rPr>
              <a:t>, </a:t>
            </a:r>
            <a:r>
              <a:rPr lang="en-US" sz="1600" i="1" dirty="0" err="1" smtClean="0">
                <a:latin typeface="+mj-lt"/>
                <a:cs typeface="Courier"/>
              </a:rPr>
              <a:t>funcName</a:t>
            </a:r>
            <a:r>
              <a:rPr lang="en-US" sz="1600" i="1" dirty="0" smtClean="0">
                <a:latin typeface="+mj-lt"/>
                <a:cs typeface="Courier"/>
              </a:rPr>
              <a:t>, [</a:t>
            </a:r>
            <a:r>
              <a:rPr lang="en-US" sz="1600" i="1" dirty="0" err="1" smtClean="0">
                <a:latin typeface="+mj-lt"/>
                <a:cs typeface="Courier"/>
              </a:rPr>
              <a:t>reqArgs</a:t>
            </a:r>
            <a:r>
              <a:rPr lang="en-US" sz="1600" i="1" dirty="0" smtClean="0">
                <a:latin typeface="+mj-lt"/>
                <a:cs typeface="Courier"/>
              </a:rPr>
              <a:t>] ).</a:t>
            </a:r>
            <a:r>
              <a:rPr lang="en-US" sz="1600" b="1" i="1" dirty="0" smtClean="0">
                <a:latin typeface="+mj-lt"/>
                <a:cs typeface="Courier"/>
              </a:rPr>
              <a:t>timeout</a:t>
            </a:r>
            <a:r>
              <a:rPr lang="en-US" sz="1600" i="1" dirty="0" smtClean="0">
                <a:latin typeface="+mj-lt"/>
                <a:cs typeface="Courier"/>
              </a:rPr>
              <a:t>( </a:t>
            </a:r>
            <a:r>
              <a:rPr lang="en-US" sz="1600" i="1" dirty="0" err="1" smtClean="0">
                <a:latin typeface="+mj-lt"/>
                <a:cs typeface="Courier"/>
              </a:rPr>
              <a:t>msec</a:t>
            </a:r>
            <a:r>
              <a:rPr lang="en-US" sz="1600" i="1" dirty="0" smtClean="0">
                <a:latin typeface="+mj-lt"/>
                <a:cs typeface="Courier"/>
              </a:rPr>
              <a:t> ).</a:t>
            </a:r>
            <a:r>
              <a:rPr lang="en-US" sz="1600" b="1" i="1" dirty="0" smtClean="0">
                <a:latin typeface="+mj-lt"/>
                <a:cs typeface="Courier"/>
              </a:rPr>
              <a:t>receive</a:t>
            </a:r>
            <a:r>
              <a:rPr lang="en-US" sz="1600" i="1" dirty="0" smtClean="0">
                <a:latin typeface="+mj-lt"/>
                <a:cs typeface="Courier"/>
              </a:rPr>
              <a:t>( [</a:t>
            </a:r>
            <a:r>
              <a:rPr lang="en-US" sz="1600" i="1" dirty="0" err="1" smtClean="0">
                <a:latin typeface="+mj-lt"/>
                <a:cs typeface="Courier"/>
              </a:rPr>
              <a:t>repArgs</a:t>
            </a:r>
            <a:r>
              <a:rPr lang="en-US" sz="1600" i="1" dirty="0" smtClean="0">
                <a:latin typeface="+mj-lt"/>
                <a:cs typeface="Courier"/>
              </a:rPr>
              <a:t>] )</a:t>
            </a:r>
            <a:endParaRPr lang="en-US" sz="1600" dirty="0" smtClean="0">
              <a:latin typeface="+mj-lt"/>
              <a:cs typeface="Courier"/>
            </a:endParaRPr>
          </a:p>
        </p:txBody>
      </p:sp>
      <p:sp>
        <p:nvSpPr>
          <p:cNvPr id="66" name="Can 65"/>
          <p:cNvSpPr/>
          <p:nvPr/>
        </p:nvSpPr>
        <p:spPr bwMode="auto">
          <a:xfrm>
            <a:off x="4433867" y="5334493"/>
            <a:ext cx="269411" cy="1026215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flipV="1">
            <a:off x="3900660" y="5778125"/>
            <a:ext cx="485945" cy="13179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68" name="Group 33"/>
          <p:cNvGrpSpPr>
            <a:grpSpLocks noChangeAspect="1"/>
          </p:cNvGrpSpPr>
          <p:nvPr/>
        </p:nvGrpSpPr>
        <p:grpSpPr>
          <a:xfrm>
            <a:off x="5350006" y="5382178"/>
            <a:ext cx="970032" cy="890733"/>
            <a:chOff x="4036578" y="2031101"/>
            <a:chExt cx="923840" cy="848315"/>
          </a:xfrm>
        </p:grpSpPr>
        <p:sp>
          <p:nvSpPr>
            <p:cNvPr id="69" name="Isosceles Triangle 68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 flipV="1">
            <a:off x="4703278" y="5768585"/>
            <a:ext cx="630916" cy="974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72" name="Group 36"/>
          <p:cNvGrpSpPr>
            <a:grpSpLocks noChangeAspect="1"/>
          </p:cNvGrpSpPr>
          <p:nvPr/>
        </p:nvGrpSpPr>
        <p:grpSpPr>
          <a:xfrm>
            <a:off x="2866891" y="5406528"/>
            <a:ext cx="1011100" cy="909139"/>
            <a:chOff x="1731696" y="2921225"/>
            <a:chExt cx="962952" cy="865847"/>
          </a:xfrm>
        </p:grpSpPr>
        <p:sp>
          <p:nvSpPr>
            <p:cNvPr id="73" name="5-Point Star 72"/>
            <p:cNvSpPr/>
            <p:nvPr/>
          </p:nvSpPr>
          <p:spPr bwMode="auto">
            <a:xfrm>
              <a:off x="1731696" y="2921225"/>
              <a:ext cx="445062" cy="420786"/>
            </a:xfrm>
            <a:prstGeom prst="star5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1909721" y="3002145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Device1</a:t>
              </a:r>
            </a:p>
          </p:txBody>
        </p:sp>
      </p:grpSp>
      <p:sp>
        <p:nvSpPr>
          <p:cNvPr id="75" name="Rounded Rectangular Callout 74"/>
          <p:cNvSpPr/>
          <p:nvPr/>
        </p:nvSpPr>
        <p:spPr>
          <a:xfrm>
            <a:off x="5378252" y="4403840"/>
            <a:ext cx="3013516" cy="629120"/>
          </a:xfrm>
          <a:prstGeom prst="wedgeRoundRectCallout">
            <a:avLst>
              <a:gd name="adj1" fmla="val -35631"/>
              <a:gd name="adj2" fmla="val 89641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b="1" dirty="0" smtClean="0">
                <a:latin typeface="+mn-lt"/>
                <a:cs typeface="American Typewriter"/>
              </a:rPr>
              <a:t>SLOT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, </a:t>
            </a:r>
            <a:r>
              <a:rPr lang="en-US" sz="1200" dirty="0" err="1" smtClean="0">
                <a:latin typeface="+mn-lt"/>
                <a:cs typeface="American Typewriter"/>
              </a:rPr>
              <a:t>int</a:t>
            </a:r>
            <a:r>
              <a:rPr lang="en-US" sz="1200" dirty="0" smtClean="0">
                <a:latin typeface="+mn-lt"/>
                <a:cs typeface="American Typewriter"/>
              </a:rPr>
              <a:t>);</a:t>
            </a:r>
          </a:p>
          <a:p>
            <a:pPr>
              <a:buNone/>
            </a:pPr>
            <a:r>
              <a:rPr lang="en-US" sz="1200" dirty="0" smtClean="0">
                <a:latin typeface="+mn-lt"/>
                <a:cs typeface="American Typewriter"/>
              </a:rPr>
              <a:t>void </a:t>
            </a:r>
            <a:r>
              <a:rPr lang="en-US" sz="1200" b="1" dirty="0" err="1" smtClean="0"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const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&amp;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)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{  </a:t>
            </a:r>
            <a:r>
              <a:rPr lang="en-US" sz="1200" b="1" dirty="0" smtClean="0">
                <a:solidFill>
                  <a:srgbClr val="000000"/>
                </a:solidFill>
                <a:latin typeface="+mn-lt"/>
                <a:cs typeface="American Typewriter"/>
              </a:rPr>
              <a:t>reply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(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 + 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cs typeface="American Typewriter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 )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cs typeface="American Typewriter"/>
              </a:rPr>
              <a:t>;  }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  <p:sp>
        <p:nvSpPr>
          <p:cNvPr id="76" name="Rounded Rectangular Callout 75"/>
          <p:cNvSpPr/>
          <p:nvPr/>
        </p:nvSpPr>
        <p:spPr>
          <a:xfrm>
            <a:off x="512471" y="4404027"/>
            <a:ext cx="4602754" cy="628778"/>
          </a:xfrm>
          <a:prstGeom prst="wedgeRoundRectCallout">
            <a:avLst>
              <a:gd name="adj1" fmla="val 15964"/>
              <a:gd name="adj2" fmla="val 100721"/>
              <a:gd name="adj3" fmla="val 16667"/>
            </a:avLst>
          </a:prstGeom>
          <a:ln>
            <a:solidFill>
              <a:schemeClr val="tx2"/>
            </a:solidFill>
          </a:ln>
        </p:spPr>
        <p:txBody>
          <a:bodyPr wrap="none" lIns="36000" rIns="0" rtlCol="0" anchor="ctr">
            <a:noAutofit/>
          </a:bodyPr>
          <a:lstStyle/>
          <a:p>
            <a:pPr>
              <a:buNone/>
            </a:pPr>
            <a:r>
              <a:rPr lang="en-US" sz="1200" dirty="0" err="1">
                <a:latin typeface="+mn-lt"/>
                <a:cs typeface="American Typewriter"/>
              </a:rPr>
              <a:t>i</a:t>
            </a:r>
            <a:r>
              <a:rPr lang="en-US" sz="1200" dirty="0" err="1" smtClean="0">
                <a:latin typeface="+mn-lt"/>
                <a:cs typeface="American Typewriter"/>
              </a:rPr>
              <a:t>nt</a:t>
            </a:r>
            <a:r>
              <a:rPr lang="en-US" sz="1200" dirty="0" smtClean="0">
                <a:latin typeface="+mn-lt"/>
                <a:cs typeface="American Typewriter"/>
              </a:rPr>
              <a:t> number</a:t>
            </a:r>
            <a:r>
              <a:rPr lang="en-US" sz="1200" b="1" dirty="0" smtClean="0">
                <a:latin typeface="+mn-lt"/>
                <a:cs typeface="American Typewriter"/>
              </a:rPr>
              <a:t>;</a:t>
            </a:r>
          </a:p>
          <a:p>
            <a:pPr>
              <a:buNone/>
            </a:pPr>
            <a:r>
              <a:rPr lang="en-US" sz="1200" b="1" dirty="0" smtClean="0">
                <a:latin typeface="+mn-lt"/>
                <a:cs typeface="American Typewriter"/>
              </a:rPr>
              <a:t>request</a:t>
            </a:r>
            <a:r>
              <a:rPr lang="en-US" sz="1200" dirty="0" smtClean="0">
                <a:latin typeface="+mn-lt"/>
                <a:cs typeface="American Typewriter"/>
              </a:rPr>
              <a:t>(“Device2”, “</a:t>
            </a:r>
            <a:r>
              <a:rPr lang="en-US" sz="1200" dirty="0" err="1" smtClean="0">
                <a:latin typeface="+mn-lt"/>
                <a:cs typeface="American Typewriter"/>
              </a:rPr>
              <a:t>onFoo</a:t>
            </a:r>
            <a:r>
              <a:rPr lang="en-US" sz="1200" dirty="0" smtClean="0">
                <a:latin typeface="+mn-lt"/>
                <a:cs typeface="American Typewriter"/>
              </a:rPr>
              <a:t>”, 21).</a:t>
            </a:r>
            <a:r>
              <a:rPr lang="en-US" sz="1200" b="1" dirty="0" smtClean="0">
                <a:latin typeface="+mn-lt"/>
                <a:cs typeface="American Typewriter"/>
              </a:rPr>
              <a:t>timeout</a:t>
            </a:r>
            <a:r>
              <a:rPr lang="en-US" sz="1200" dirty="0" smtClean="0">
                <a:latin typeface="+mn-lt"/>
                <a:cs typeface="American Typewriter"/>
              </a:rPr>
              <a:t>(100).</a:t>
            </a:r>
            <a:r>
              <a:rPr lang="en-US" sz="1200" b="1" dirty="0" smtClean="0">
                <a:latin typeface="+mn-lt"/>
                <a:cs typeface="American Typewriter"/>
              </a:rPr>
              <a:t>receive</a:t>
            </a:r>
            <a:r>
              <a:rPr lang="en-US" sz="1200" dirty="0" smtClean="0">
                <a:latin typeface="+mn-lt"/>
                <a:cs typeface="American Typewriter"/>
              </a:rPr>
              <a:t>(number);</a:t>
            </a:r>
            <a:endParaRPr lang="en-US" sz="1200" dirty="0" smtClean="0">
              <a:solidFill>
                <a:srgbClr val="000000"/>
              </a:solidFill>
              <a:latin typeface="+mn-lt"/>
              <a:cs typeface="American Typewriter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709435" y="5913502"/>
            <a:ext cx="617062" cy="9529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3891423" y="5915089"/>
            <a:ext cx="487485" cy="13221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3712167" y="5449047"/>
            <a:ext cx="745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/>
              <a:t>R</a:t>
            </a:r>
            <a:r>
              <a:rPr lang="en-US" sz="1100" i="1" dirty="0" smtClean="0"/>
              <a:t>equest</a:t>
            </a:r>
            <a:endParaRPr lang="de-DE" sz="11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3891771" y="5980984"/>
            <a:ext cx="580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Notify</a:t>
            </a:r>
            <a:endParaRPr lang="de-DE" sz="11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4744595" y="5456050"/>
            <a:ext cx="580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Notify</a:t>
            </a:r>
            <a:endParaRPr lang="de-DE" sz="11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4775384" y="5971747"/>
            <a:ext cx="5806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Reply</a:t>
            </a:r>
            <a:endParaRPr lang="de-DE" sz="1100" i="1" dirty="0"/>
          </a:p>
        </p:txBody>
      </p:sp>
    </p:spTree>
    <p:extLst>
      <p:ext uri="{BB962C8B-B14F-4D97-AF65-F5344CB8AC3E}">
        <p14:creationId xmlns:p14="http://schemas.microsoft.com/office/powerpoint/2010/main" val="1847826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Communication: Event-Driven vs. Scheduled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6" name="Can 5"/>
          <p:cNvSpPr/>
          <p:nvPr/>
        </p:nvSpPr>
        <p:spPr bwMode="auto">
          <a:xfrm>
            <a:off x="2080992" y="1610316"/>
            <a:ext cx="273791" cy="1909720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grpSp>
        <p:nvGrpSpPr>
          <p:cNvPr id="7" name="Group 36"/>
          <p:cNvGrpSpPr/>
          <p:nvPr/>
        </p:nvGrpSpPr>
        <p:grpSpPr>
          <a:xfrm>
            <a:off x="380327" y="2233403"/>
            <a:ext cx="962952" cy="865847"/>
            <a:chOff x="1731696" y="2921225"/>
            <a:chExt cx="962952" cy="865847"/>
          </a:xfrm>
        </p:grpSpPr>
        <p:sp>
          <p:nvSpPr>
            <p:cNvPr id="8" name="5-Point Star 7"/>
            <p:cNvSpPr/>
            <p:nvPr/>
          </p:nvSpPr>
          <p:spPr bwMode="auto">
            <a:xfrm>
              <a:off x="1731696" y="2921225"/>
              <a:ext cx="445062" cy="420786"/>
            </a:xfrm>
            <a:prstGeom prst="star5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09721" y="3002145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>
                  <a:ea typeface="ＭＳ Ｐゴシック" pitchFamily="112" charset="-128"/>
                </a:rPr>
                <a:t> </a:t>
              </a:r>
              <a:r>
                <a:rPr lang="en-US" sz="1200" dirty="0" smtClean="0">
                  <a:ea typeface="ＭＳ Ｐゴシック" pitchFamily="112" charset="-128"/>
                </a:rPr>
                <a:t>    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1343279" y="2706787"/>
            <a:ext cx="728283" cy="11733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11" name="Group 33"/>
          <p:cNvGrpSpPr/>
          <p:nvPr/>
        </p:nvGrpSpPr>
        <p:grpSpPr>
          <a:xfrm>
            <a:off x="2685209" y="1343279"/>
            <a:ext cx="923840" cy="848315"/>
            <a:chOff x="4036578" y="2031101"/>
            <a:chExt cx="923840" cy="848315"/>
          </a:xfrm>
        </p:grpSpPr>
        <p:sp>
          <p:nvSpPr>
            <p:cNvPr id="12" name="Isosceles Triangle 11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kumimoji="0" lang="en-US" sz="1200" b="0" i="0" u="none" strike="noStrike" cap="none" normalizeH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   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14" name="Group 34"/>
          <p:cNvGrpSpPr/>
          <p:nvPr/>
        </p:nvGrpSpPr>
        <p:grpSpPr>
          <a:xfrm>
            <a:off x="3752008" y="1990642"/>
            <a:ext cx="900914" cy="830781"/>
            <a:chOff x="5103377" y="2678464"/>
            <a:chExt cx="900914" cy="830781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>
                  <a:ea typeface="ＭＳ Ｐゴシック" pitchFamily="112" charset="-128"/>
                </a:rPr>
                <a:t> </a:t>
              </a:r>
              <a:r>
                <a:rPr lang="en-US" sz="1200" dirty="0" smtClean="0">
                  <a:ea typeface="ＭＳ Ｐゴシック" pitchFamily="112" charset="-128"/>
                </a:rPr>
                <a:t>    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17" name="Group 35"/>
          <p:cNvGrpSpPr/>
          <p:nvPr/>
        </p:nvGrpSpPr>
        <p:grpSpPr>
          <a:xfrm>
            <a:off x="3087113" y="2868627"/>
            <a:ext cx="934629" cy="784927"/>
            <a:chOff x="4438482" y="3556449"/>
            <a:chExt cx="934629" cy="784927"/>
          </a:xfrm>
        </p:grpSpPr>
        <p:sp>
          <p:nvSpPr>
            <p:cNvPr id="18" name="Octagon 17"/>
            <p:cNvSpPr/>
            <p:nvPr/>
          </p:nvSpPr>
          <p:spPr bwMode="auto">
            <a:xfrm>
              <a:off x="5017061" y="3948914"/>
              <a:ext cx="356050" cy="356050"/>
            </a:xfrm>
            <a:prstGeom prst="octagon">
              <a:avLst/>
            </a:prstGeom>
            <a:solidFill>
              <a:srgbClr val="FF373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438482" y="355644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kumimoji="0" lang="en-US" sz="1200" b="0" i="0" u="none" strike="noStrike" cap="none" normalizeH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   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464659" y="2484256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Emit</a:t>
            </a:r>
            <a:endParaRPr lang="de-DE" sz="1100" i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2361527" y="1958274"/>
            <a:ext cx="341214" cy="28591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2361527" y="2565176"/>
            <a:ext cx="1393178" cy="1402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2361527" y="2907739"/>
            <a:ext cx="725586" cy="3533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2353435" y="2102582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Notify</a:t>
            </a:r>
            <a:endParaRPr lang="de-DE" sz="11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2473467" y="2400638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Notify</a:t>
            </a:r>
            <a:endParaRPr lang="de-DE" sz="11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449190" y="3145106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Notify</a:t>
            </a:r>
            <a:endParaRPr lang="de-DE" sz="1100" i="1" dirty="0"/>
          </a:p>
        </p:txBody>
      </p:sp>
      <p:grpSp>
        <p:nvGrpSpPr>
          <p:cNvPr id="27" name="Group 50"/>
          <p:cNvGrpSpPr/>
          <p:nvPr/>
        </p:nvGrpSpPr>
        <p:grpSpPr>
          <a:xfrm>
            <a:off x="4287431" y="4683941"/>
            <a:ext cx="962952" cy="865847"/>
            <a:chOff x="1731696" y="2921225"/>
            <a:chExt cx="962952" cy="865847"/>
          </a:xfrm>
        </p:grpSpPr>
        <p:sp>
          <p:nvSpPr>
            <p:cNvPr id="28" name="5-Point Star 27"/>
            <p:cNvSpPr/>
            <p:nvPr/>
          </p:nvSpPr>
          <p:spPr bwMode="auto">
            <a:xfrm>
              <a:off x="1731696" y="2921225"/>
              <a:ext cx="445062" cy="420786"/>
            </a:xfrm>
            <a:prstGeom prst="star5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1909721" y="3002145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>
                  <a:ea typeface="ＭＳ Ｐゴシック" pitchFamily="112" charset="-128"/>
                </a:rPr>
                <a:t> </a:t>
              </a:r>
              <a:r>
                <a:rPr lang="en-US" sz="1200" dirty="0" smtClean="0">
                  <a:ea typeface="ＭＳ Ｐゴシック" pitchFamily="112" charset="-128"/>
                </a:rPr>
                <a:t>    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0" name="Group 54"/>
          <p:cNvGrpSpPr/>
          <p:nvPr/>
        </p:nvGrpSpPr>
        <p:grpSpPr>
          <a:xfrm>
            <a:off x="6592313" y="3793817"/>
            <a:ext cx="923840" cy="848315"/>
            <a:chOff x="4036578" y="2031101"/>
            <a:chExt cx="923840" cy="848315"/>
          </a:xfrm>
        </p:grpSpPr>
        <p:sp>
          <p:nvSpPr>
            <p:cNvPr id="31" name="Isosceles Triangle 30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 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    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3" name="Group 57"/>
          <p:cNvGrpSpPr/>
          <p:nvPr/>
        </p:nvGrpSpPr>
        <p:grpSpPr>
          <a:xfrm>
            <a:off x="7659112" y="4441180"/>
            <a:ext cx="900914" cy="830781"/>
            <a:chOff x="5103377" y="2678464"/>
            <a:chExt cx="900914" cy="830781"/>
          </a:xfrm>
        </p:grpSpPr>
        <p:sp>
          <p:nvSpPr>
            <p:cNvPr id="34" name="Rounded Rectangle 33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 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    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6" name="Group 60"/>
          <p:cNvGrpSpPr/>
          <p:nvPr/>
        </p:nvGrpSpPr>
        <p:grpSpPr>
          <a:xfrm>
            <a:off x="6994217" y="5319165"/>
            <a:ext cx="934629" cy="784927"/>
            <a:chOff x="4438482" y="3556449"/>
            <a:chExt cx="934629" cy="784927"/>
          </a:xfrm>
        </p:grpSpPr>
        <p:sp>
          <p:nvSpPr>
            <p:cNvPr id="37" name="Octagon 36"/>
            <p:cNvSpPr/>
            <p:nvPr/>
          </p:nvSpPr>
          <p:spPr bwMode="auto">
            <a:xfrm>
              <a:off x="5017061" y="3948914"/>
              <a:ext cx="356050" cy="356050"/>
            </a:xfrm>
            <a:prstGeom prst="octagon">
              <a:avLst/>
            </a:prstGeom>
            <a:solidFill>
              <a:srgbClr val="FF373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438482" y="355644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 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kumimoji="0" lang="en-US" sz="1200" b="0" i="0" u="none" strike="noStrike" cap="none" normalizeH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rPr>
                <a:t>    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39" name="Freeform 38"/>
          <p:cNvSpPr/>
          <p:nvPr/>
        </p:nvSpPr>
        <p:spPr bwMode="auto">
          <a:xfrm>
            <a:off x="5138443" y="4345424"/>
            <a:ext cx="1464659" cy="534074"/>
          </a:xfrm>
          <a:custGeom>
            <a:avLst/>
            <a:gdLst>
              <a:gd name="connsiteX0" fmla="*/ 1464659 w 1464659"/>
              <a:gd name="connsiteY0" fmla="*/ 0 h 534074"/>
              <a:gd name="connsiteX1" fmla="*/ 768743 w 1464659"/>
              <a:gd name="connsiteY1" fmla="*/ 291313 h 534074"/>
              <a:gd name="connsiteX2" fmla="*/ 0 w 1464659"/>
              <a:gd name="connsiteY2" fmla="*/ 534074 h 534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4659" h="534074">
                <a:moveTo>
                  <a:pt x="1464659" y="0"/>
                </a:moveTo>
                <a:cubicBezTo>
                  <a:pt x="1238756" y="101150"/>
                  <a:pt x="1012853" y="202301"/>
                  <a:pt x="768743" y="291313"/>
                </a:cubicBezTo>
                <a:cubicBezTo>
                  <a:pt x="524633" y="380325"/>
                  <a:pt x="262316" y="457199"/>
                  <a:pt x="0" y="534074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Freeform 39"/>
          <p:cNvSpPr/>
          <p:nvPr/>
        </p:nvSpPr>
        <p:spPr bwMode="auto">
          <a:xfrm>
            <a:off x="5251732" y="4814762"/>
            <a:ext cx="2395242" cy="275129"/>
          </a:xfrm>
          <a:custGeom>
            <a:avLst/>
            <a:gdLst>
              <a:gd name="connsiteX0" fmla="*/ 2395242 w 2395242"/>
              <a:gd name="connsiteY0" fmla="*/ 32368 h 275129"/>
              <a:gd name="connsiteX1" fmla="*/ 1205713 w 2395242"/>
              <a:gd name="connsiteY1" fmla="*/ 40460 h 275129"/>
              <a:gd name="connsiteX2" fmla="*/ 0 w 2395242"/>
              <a:gd name="connsiteY2" fmla="*/ 275129 h 275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5242" h="275129">
                <a:moveTo>
                  <a:pt x="2395242" y="32368"/>
                </a:moveTo>
                <a:cubicBezTo>
                  <a:pt x="2000081" y="16184"/>
                  <a:pt x="1604920" y="0"/>
                  <a:pt x="1205713" y="40460"/>
                </a:cubicBezTo>
                <a:cubicBezTo>
                  <a:pt x="806506" y="80920"/>
                  <a:pt x="403253" y="178024"/>
                  <a:pt x="0" y="275129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Freeform 40"/>
          <p:cNvSpPr/>
          <p:nvPr/>
        </p:nvSpPr>
        <p:spPr bwMode="auto">
          <a:xfrm>
            <a:off x="5259824" y="4911866"/>
            <a:ext cx="2395242" cy="258945"/>
          </a:xfrm>
          <a:custGeom>
            <a:avLst/>
            <a:gdLst>
              <a:gd name="connsiteX0" fmla="*/ 2395242 w 2395242"/>
              <a:gd name="connsiteY0" fmla="*/ 0 h 258945"/>
              <a:gd name="connsiteX1" fmla="*/ 1149069 w 2395242"/>
              <a:gd name="connsiteY1" fmla="*/ 129473 h 258945"/>
              <a:gd name="connsiteX2" fmla="*/ 0 w 2395242"/>
              <a:gd name="connsiteY2" fmla="*/ 258945 h 258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5242" h="258945">
                <a:moveTo>
                  <a:pt x="2395242" y="0"/>
                </a:moveTo>
                <a:lnTo>
                  <a:pt x="1149069" y="129473"/>
                </a:lnTo>
                <a:lnTo>
                  <a:pt x="0" y="258945"/>
                </a:ln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Freeform 41"/>
          <p:cNvSpPr/>
          <p:nvPr/>
        </p:nvSpPr>
        <p:spPr bwMode="auto">
          <a:xfrm>
            <a:off x="5065615" y="4240227"/>
            <a:ext cx="1529395" cy="582627"/>
          </a:xfrm>
          <a:custGeom>
            <a:avLst/>
            <a:gdLst>
              <a:gd name="connsiteX0" fmla="*/ 1529395 w 1529395"/>
              <a:gd name="connsiteY0" fmla="*/ 0 h 582627"/>
              <a:gd name="connsiteX1" fmla="*/ 744467 w 1529395"/>
              <a:gd name="connsiteY1" fmla="*/ 226577 h 582627"/>
              <a:gd name="connsiteX2" fmla="*/ 0 w 1529395"/>
              <a:gd name="connsiteY2" fmla="*/ 582627 h 58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395" h="582627">
                <a:moveTo>
                  <a:pt x="1529395" y="0"/>
                </a:moveTo>
                <a:cubicBezTo>
                  <a:pt x="1264380" y="64736"/>
                  <a:pt x="999366" y="129472"/>
                  <a:pt x="744467" y="226577"/>
                </a:cubicBezTo>
                <a:cubicBezTo>
                  <a:pt x="489568" y="323682"/>
                  <a:pt x="244784" y="453154"/>
                  <a:pt x="0" y="582627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Freeform 42"/>
          <p:cNvSpPr/>
          <p:nvPr/>
        </p:nvSpPr>
        <p:spPr bwMode="auto">
          <a:xfrm>
            <a:off x="5178903" y="5413572"/>
            <a:ext cx="1820708" cy="315590"/>
          </a:xfrm>
          <a:custGeom>
            <a:avLst/>
            <a:gdLst>
              <a:gd name="connsiteX0" fmla="*/ 1820708 w 1820708"/>
              <a:gd name="connsiteY0" fmla="*/ 315590 h 315590"/>
              <a:gd name="connsiteX1" fmla="*/ 882032 w 1820708"/>
              <a:gd name="connsiteY1" fmla="*/ 169933 h 315590"/>
              <a:gd name="connsiteX2" fmla="*/ 0 w 1820708"/>
              <a:gd name="connsiteY2" fmla="*/ 0 h 31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0708" h="315590">
                <a:moveTo>
                  <a:pt x="1820708" y="315590"/>
                </a:moveTo>
                <a:lnTo>
                  <a:pt x="882032" y="169933"/>
                </a:lnTo>
                <a:cubicBezTo>
                  <a:pt x="578581" y="117335"/>
                  <a:pt x="289290" y="58667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Freeform 43"/>
          <p:cNvSpPr/>
          <p:nvPr/>
        </p:nvSpPr>
        <p:spPr bwMode="auto">
          <a:xfrm>
            <a:off x="5227456" y="5316468"/>
            <a:ext cx="1772155" cy="307497"/>
          </a:xfrm>
          <a:custGeom>
            <a:avLst/>
            <a:gdLst>
              <a:gd name="connsiteX0" fmla="*/ 1772155 w 1772155"/>
              <a:gd name="connsiteY0" fmla="*/ 307497 h 307497"/>
              <a:gd name="connsiteX1" fmla="*/ 938676 w 1772155"/>
              <a:gd name="connsiteY1" fmla="*/ 97104 h 307497"/>
              <a:gd name="connsiteX2" fmla="*/ 0 w 1772155"/>
              <a:gd name="connsiteY2" fmla="*/ 0 h 307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2155" h="307497">
                <a:moveTo>
                  <a:pt x="1772155" y="307497"/>
                </a:moveTo>
                <a:cubicBezTo>
                  <a:pt x="1503095" y="227925"/>
                  <a:pt x="1234035" y="148354"/>
                  <a:pt x="938676" y="97104"/>
                </a:cubicBezTo>
                <a:cubicBezTo>
                  <a:pt x="643317" y="45854"/>
                  <a:pt x="321658" y="22927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Box 44"/>
          <p:cNvSpPr txBox="1"/>
          <p:nvPr/>
        </p:nvSpPr>
        <p:spPr>
          <a:xfrm>
            <a:off x="5985409" y="4634040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Request</a:t>
            </a:r>
            <a:endParaRPr lang="de-DE" sz="1100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6179616" y="5030550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Response</a:t>
            </a:r>
            <a:endParaRPr lang="de-DE" sz="11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4830946" y="1472752"/>
            <a:ext cx="4215949" cy="1655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b="1" dirty="0" smtClean="0"/>
              <a:t>Event-driven communication</a:t>
            </a:r>
            <a:endParaRPr lang="de-DE" b="1" dirty="0" smtClean="0"/>
          </a:p>
          <a:p>
            <a:pPr algn="ctr">
              <a:buNone/>
            </a:pPr>
            <a:r>
              <a:rPr lang="en-US" b="1" dirty="0" smtClean="0"/>
              <a:t>“Push Model”</a:t>
            </a:r>
          </a:p>
          <a:p>
            <a:pPr algn="ctr">
              <a:buNone/>
            </a:pPr>
            <a:r>
              <a:rPr lang="en-US" sz="1600" dirty="0" smtClean="0"/>
              <a:t>A minimal set of information is passed</a:t>
            </a:r>
          </a:p>
          <a:p>
            <a:pPr algn="ctr">
              <a:buNone/>
            </a:pPr>
            <a:r>
              <a:rPr lang="en-US" sz="1600" dirty="0" smtClean="0"/>
              <a:t>System is scalable (maintains performance)</a:t>
            </a:r>
          </a:p>
          <a:p>
            <a:pPr algn="ctr">
              <a:buNone/>
            </a:pPr>
            <a:r>
              <a:rPr lang="en-US" sz="1600" dirty="0" smtClean="0"/>
              <a:t>Failure is harder to detect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1938" y="4255061"/>
            <a:ext cx="3998816" cy="188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b="1" dirty="0" smtClean="0"/>
              <a:t>Scheduled communication</a:t>
            </a:r>
            <a:r>
              <a:rPr lang="de-DE" b="1" dirty="0" smtClean="0"/>
              <a:t> </a:t>
            </a:r>
            <a:r>
              <a:rPr lang="en-US" b="1" dirty="0" smtClean="0"/>
              <a:t>“Poll Model”</a:t>
            </a:r>
          </a:p>
          <a:p>
            <a:pPr algn="ctr">
              <a:buNone/>
            </a:pPr>
            <a:r>
              <a:rPr lang="en-US" sz="1600" dirty="0"/>
              <a:t>Direct feedback on </a:t>
            </a:r>
            <a:r>
              <a:rPr lang="en-US" sz="1600" dirty="0" smtClean="0"/>
              <a:t>request</a:t>
            </a:r>
          </a:p>
          <a:p>
            <a:pPr algn="ctr">
              <a:buNone/>
            </a:pPr>
            <a:r>
              <a:rPr lang="en-US" sz="1600" dirty="0" smtClean="0"/>
              <a:t>Nodes may be spammed (DOS)</a:t>
            </a:r>
          </a:p>
          <a:p>
            <a:pPr algn="ctr">
              <a:buNone/>
            </a:pPr>
            <a:r>
              <a:rPr lang="en-US" sz="1600" dirty="0" smtClean="0"/>
              <a:t>Growing systems loose performance</a:t>
            </a:r>
          </a:p>
          <a:p>
            <a:pPr algn="ctr">
              <a:buNone/>
            </a:pPr>
            <a:r>
              <a:rPr lang="en-US" sz="1600" dirty="0" smtClean="0"/>
              <a:t>Typically, lots of extra traffic is generated</a:t>
            </a:r>
          </a:p>
        </p:txBody>
      </p:sp>
    </p:spTree>
    <p:extLst>
      <p:ext uri="{BB962C8B-B14F-4D97-AF65-F5344CB8AC3E}">
        <p14:creationId xmlns:p14="http://schemas.microsoft.com/office/powerpoint/2010/main" val="3287661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ingredients of a distributed system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  <p:pic>
        <p:nvPicPr>
          <p:cNvPr id="11" name="Picture 10" descr="o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34023" y="1795718"/>
            <a:ext cx="571504" cy="571504"/>
          </a:xfrm>
          <a:prstGeom prst="rect">
            <a:avLst/>
          </a:prstGeom>
        </p:spPr>
      </p:pic>
      <p:pic>
        <p:nvPicPr>
          <p:cNvPr id="12" name="Picture 11" descr="fsm_do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227" y="4745837"/>
            <a:ext cx="1384917" cy="78511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complex-contr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209" y="3189729"/>
            <a:ext cx="1219199" cy="81152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1693345" y="1629664"/>
            <a:ext cx="6577313" cy="99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/>
              <a:t>Communication</a:t>
            </a:r>
          </a:p>
          <a:p>
            <a:pPr marL="266700" lvl="1">
              <a:buFont typeface="Wingdings" pitchFamily="2" charset="2"/>
              <a:buNone/>
            </a:pPr>
            <a:r>
              <a:rPr lang="en-US" sz="1600" dirty="0" smtClean="0"/>
              <a:t>Controller to Motor-Left: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“Move 5 cm!”</a:t>
            </a:r>
          </a:p>
          <a:p>
            <a:pPr marL="266700" lvl="1">
              <a:buFont typeface="Wingdings" pitchFamily="2" charset="2"/>
              <a:buNone/>
            </a:pPr>
            <a:r>
              <a:rPr lang="en-US" sz="1600" dirty="0" smtClean="0"/>
              <a:t>Compute-A to Compute-B: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“I have an processed image available”</a:t>
            </a:r>
            <a:endParaRPr lang="de-DE" sz="1600" dirty="0"/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1693345" y="3088897"/>
            <a:ext cx="7051930" cy="99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/>
              <a:t>Configuration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/>
              <a:t>Self-description</a:t>
            </a:r>
            <a:endParaRPr lang="en-US" b="1" dirty="0"/>
          </a:p>
          <a:p>
            <a:pPr marL="266700" lvl="1">
              <a:buFont typeface="Wingdings" pitchFamily="2" charset="2"/>
              <a:buNone/>
            </a:pPr>
            <a:r>
              <a:rPr lang="en-US" sz="1600" dirty="0"/>
              <a:t>Motor-Right: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“Hello, I am Motor-Right and my default velocity is 2 m/s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.”</a:t>
            </a:r>
          </a:p>
          <a:p>
            <a:pPr marL="266700" lvl="1">
              <a:buFont typeface="Wingdings" pitchFamily="2" charset="2"/>
              <a:buNone/>
            </a:pPr>
            <a:r>
              <a:rPr lang="en-US" sz="1600" dirty="0" smtClean="0"/>
              <a:t>T1: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“I am a PC-Layer device, will process exactly one train of frames.”</a:t>
            </a:r>
            <a:endParaRPr lang="de-DE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693345" y="4606212"/>
            <a:ext cx="6745757" cy="99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/>
              <a:t>Flow-Control</a:t>
            </a:r>
            <a:endParaRPr lang="en-US" b="1" dirty="0"/>
          </a:p>
          <a:p>
            <a:pPr marL="266700" lvl="1">
              <a:buFont typeface="Wingdings" pitchFamily="2" charset="2"/>
              <a:buNone/>
            </a:pPr>
            <a:r>
              <a:rPr lang="en-US" sz="1600" dirty="0"/>
              <a:t>Slit: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“If Motor-Right also stops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moving,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 can report the new gap size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.”</a:t>
            </a:r>
          </a:p>
          <a:p>
            <a:pPr marL="266700" lvl="1">
              <a:buFont typeface="Wingdings" pitchFamily="2" charset="2"/>
              <a:buNone/>
            </a:pPr>
            <a:r>
              <a:rPr lang="en-US" sz="1600" dirty="0" smtClean="0"/>
              <a:t>Compute-B: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“Whilst I am processing, I can not read a new frame.”</a:t>
            </a:r>
            <a:endParaRPr lang="de-DE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1" name="Picture 20" descr="communication-is-compl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2618" y="1764063"/>
            <a:ext cx="1221712" cy="81521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9"/>
          <p:cNvSpPr/>
          <p:nvPr/>
        </p:nvSpPr>
        <p:spPr bwMode="auto">
          <a:xfrm>
            <a:off x="193705" y="4555413"/>
            <a:ext cx="8690994" cy="1249959"/>
          </a:xfrm>
          <a:prstGeom prst="rect">
            <a:avLst/>
          </a:prstGeom>
          <a:solidFill>
            <a:schemeClr val="bg1">
              <a:alpha val="85000"/>
            </a:schemeClr>
          </a:solidFill>
          <a:ln w="9525" cap="flat" cmpd="sng" algn="ctr">
            <a:noFill/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8227" y="1562564"/>
            <a:ext cx="8690994" cy="1249959"/>
          </a:xfrm>
          <a:prstGeom prst="rect">
            <a:avLst/>
          </a:prstGeom>
          <a:solidFill>
            <a:schemeClr val="bg1">
              <a:alpha val="85000"/>
            </a:schemeClr>
          </a:solidFill>
          <a:ln w="9525" cap="flat" cmpd="sng" algn="ctr">
            <a:noFill/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6905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– Basic design ideas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6090" y="1353200"/>
            <a:ext cx="801194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/>
            <a:r>
              <a:rPr lang="en-US" sz="1800" dirty="0" smtClean="0"/>
              <a:t>The framework provides a </a:t>
            </a:r>
            <a:r>
              <a:rPr lang="en-US" sz="1800" b="1" dirty="0" smtClean="0"/>
              <a:t>plug-able, industry-strength factory</a:t>
            </a:r>
            <a:r>
              <a:rPr lang="en-US" sz="1800" dirty="0" smtClean="0"/>
              <a:t> for object creation</a:t>
            </a:r>
          </a:p>
          <a:p>
            <a:pPr marL="355600" indent="-355600" algn="just"/>
            <a:r>
              <a:rPr lang="en-US" sz="1800" dirty="0" smtClean="0"/>
              <a:t>As is possible with usual constructors, also factorized objects can be given </a:t>
            </a:r>
            <a:r>
              <a:rPr lang="en-US" sz="1800" b="1" dirty="0" smtClean="0"/>
              <a:t>parameters</a:t>
            </a:r>
            <a:r>
              <a:rPr lang="en-US" sz="1800" dirty="0" smtClean="0"/>
              <a:t> during instantiation time  </a:t>
            </a:r>
          </a:p>
          <a:p>
            <a:pPr marL="355600" indent="-355600" algn="just"/>
            <a:r>
              <a:rPr lang="en-US" sz="1800" dirty="0"/>
              <a:t>T</a:t>
            </a:r>
            <a:r>
              <a:rPr lang="en-US" sz="1800" dirty="0" smtClean="0"/>
              <a:t>he factory provides a mechanism for letting a class </a:t>
            </a:r>
            <a:r>
              <a:rPr lang="en-US" sz="1800" b="1" dirty="0" smtClean="0"/>
              <a:t>describe</a:t>
            </a:r>
            <a:r>
              <a:rPr lang="en-US" sz="1800" dirty="0" smtClean="0"/>
              <a:t> its </a:t>
            </a:r>
            <a:r>
              <a:rPr lang="en-US" sz="1800" b="1" dirty="0" smtClean="0"/>
              <a:t>expected</a:t>
            </a:r>
            <a:r>
              <a:rPr lang="en-US" sz="1800" dirty="0" smtClean="0"/>
              <a:t> initialization </a:t>
            </a:r>
            <a:r>
              <a:rPr lang="en-US" sz="1800" b="1" dirty="0" smtClean="0"/>
              <a:t>parameters</a:t>
            </a:r>
            <a:r>
              <a:rPr lang="en-US" sz="1800" dirty="0" smtClean="0"/>
              <a:t> in static context (i.e. any </a:t>
            </a:r>
            <a:r>
              <a:rPr lang="en-US" sz="1800" dirty="0" err="1" smtClean="0"/>
              <a:t>factorizable</a:t>
            </a:r>
            <a:r>
              <a:rPr lang="en-US" sz="1800" dirty="0" smtClean="0"/>
              <a:t> class can describe itself) </a:t>
            </a:r>
          </a:p>
          <a:p>
            <a:pPr marL="355600" indent="-355600" algn="just"/>
            <a:r>
              <a:rPr lang="en-US" sz="1800" dirty="0" smtClean="0"/>
              <a:t>The description may also contain information about parameters being subject to </a:t>
            </a:r>
            <a:r>
              <a:rPr lang="en-US" sz="1800" b="1" dirty="0" smtClean="0"/>
              <a:t>re-configuration </a:t>
            </a:r>
            <a:r>
              <a:rPr lang="en-US" sz="1800" dirty="0" smtClean="0"/>
              <a:t>or even for </a:t>
            </a:r>
            <a:r>
              <a:rPr lang="en-US" sz="1800" b="1" dirty="0" smtClean="0"/>
              <a:t>reading-only </a:t>
            </a:r>
            <a:r>
              <a:rPr lang="en-US" sz="1800" dirty="0" smtClean="0"/>
              <a:t>whilst an instance is already existing.</a:t>
            </a:r>
          </a:p>
          <a:p>
            <a:pPr marL="355600" indent="-355600" algn="just"/>
            <a:r>
              <a:rPr lang="en-US" sz="1800" dirty="0" smtClean="0"/>
              <a:t>The configuration mechanism supports the regular polymorphism and composition patterns in OOP (e.g. expected parameters can be inherited)</a:t>
            </a:r>
          </a:p>
          <a:p>
            <a:pPr marL="355600" indent="-355600" algn="just"/>
            <a:r>
              <a:rPr lang="en-US" sz="1800" b="1" dirty="0" smtClean="0"/>
              <a:t>The Device class is a factory base class</a:t>
            </a:r>
            <a:r>
              <a:rPr lang="en-US" sz="1800" dirty="0" smtClean="0"/>
              <a:t>. It for example expects the mandatory parameter “</a:t>
            </a:r>
            <a:r>
              <a:rPr lang="en-US" sz="1800" dirty="0" err="1" smtClean="0"/>
              <a:t>instanceId</a:t>
            </a:r>
            <a:r>
              <a:rPr lang="en-US" sz="1800" dirty="0" smtClean="0"/>
              <a:t>” at initialization-time. Thus, any specific Device sub-class must be given an “</a:t>
            </a:r>
            <a:r>
              <a:rPr lang="en-US" sz="1800" dirty="0" err="1" smtClean="0"/>
              <a:t>instanceId</a:t>
            </a:r>
            <a:r>
              <a:rPr lang="en-US" sz="1800" dirty="0" smtClean="0"/>
              <a:t>” in the parameter list.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1366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-</a:t>
            </a:r>
            <a:r>
              <a:rPr lang="en-US" dirty="0" smtClean="0"/>
              <a:t> API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5" name="Rounded Rectangle 17"/>
          <p:cNvSpPr>
            <a:spLocks noChangeArrowheads="1"/>
          </p:cNvSpPr>
          <p:nvPr/>
        </p:nvSpPr>
        <p:spPr bwMode="auto">
          <a:xfrm>
            <a:off x="4016325" y="1182847"/>
            <a:ext cx="4949491" cy="5176007"/>
          </a:xfrm>
          <a:prstGeom prst="roundRect">
            <a:avLst>
              <a:gd name="adj" fmla="val 11832"/>
            </a:avLst>
          </a:prstGeom>
          <a:noFill/>
          <a:ln w="9525" algn="ctr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lIns="90000" tIns="0" anchor="t"/>
          <a:lstStyle/>
          <a:p>
            <a:pPr algn="ctr">
              <a:spcBef>
                <a:spcPct val="0"/>
              </a:spcBef>
              <a:buFont typeface="Wingdings" pitchFamily="2" charset="2"/>
              <a:buNone/>
            </a:pPr>
            <a:r>
              <a:rPr lang="en-US" sz="1400" dirty="0" smtClean="0"/>
              <a:t>Motor </a:t>
            </a:r>
            <a:r>
              <a:rPr lang="en-US" sz="1400" dirty="0" smtClean="0"/>
              <a:t>Device</a:t>
            </a:r>
            <a:endParaRPr lang="en-US" sz="1400" dirty="0" smtClean="0"/>
          </a:p>
          <a:p>
            <a:pPr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static </a:t>
            </a:r>
            <a:r>
              <a:rPr lang="en-US" sz="1100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expectedParameters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FLOAT_ELEMENT().key(“velocity”)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.description(“Velocity of the motor”)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unitSymbol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(“m/s”)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assignmentOptional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().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defaultValue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(0.3)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maxInc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(10)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 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minInc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(0.01)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.reconfigurable(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allowedStates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(“Idle”)</a:t>
            </a:r>
            <a:endParaRPr lang="en-US" sz="1100" dirty="0" smtClean="0">
              <a:solidFill>
                <a:srgbClr val="100F2E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.commit();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100" dirty="0">
              <a:solidFill>
                <a:srgbClr val="100F2E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INT32_ELEMENT().key(“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currentPosition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”)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.description = “Current position of the motor”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readOnly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[…]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100" dirty="0">
              <a:solidFill>
                <a:srgbClr val="100F2E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SLOT_ELEMENT().key(“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onMove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”)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.description = “Trigger this slot to move the motor”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100" dirty="0" err="1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allowedStates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(“Idle”)</a:t>
            </a: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	</a:t>
            </a:r>
            <a:endParaRPr lang="en-US" sz="1100" dirty="0">
              <a:solidFill>
                <a:srgbClr val="100F2E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rgbClr val="100F2E"/>
                </a:solidFill>
                <a:latin typeface="Consolas" pitchFamily="49" charset="0"/>
                <a:cs typeface="Consolas" pitchFamily="49" charset="0"/>
              </a:rPr>
              <a:t>    […]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100" dirty="0" smtClean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rgbClr val="626262"/>
                </a:solidFill>
                <a:latin typeface="Consolas" pitchFamily="49" charset="0"/>
                <a:cs typeface="Consolas" pitchFamily="49" charset="0"/>
              </a:rPr>
              <a:t>// Called once at initial construction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configure { </a:t>
            </a:r>
            <a:r>
              <a:rPr lang="en-US" sz="11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[…] 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100" dirty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100" dirty="0" smtClean="0">
                <a:solidFill>
                  <a:srgbClr val="626262"/>
                </a:solidFill>
                <a:latin typeface="Consolas" pitchFamily="49" charset="0"/>
                <a:cs typeface="Consolas" pitchFamily="49" charset="0"/>
              </a:rPr>
              <a:t>// Called at each (re-)configuration request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100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onRe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</a:t>
            </a:r>
            <a:r>
              <a:rPr lang="en-US" sz="1100" dirty="0" err="1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onfigure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{ </a:t>
            </a:r>
            <a:r>
              <a:rPr lang="en-US" sz="11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[…]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} 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100" dirty="0" smtClean="0">
              <a:solidFill>
                <a:srgbClr val="100F2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235" y="1436850"/>
            <a:ext cx="3921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 smtClean="0"/>
              <a:t>An input mask for any device can be automatically created before instantiation time </a:t>
            </a:r>
            <a:endParaRPr lang="de-DE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51236" y="2418983"/>
            <a:ext cx="3591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No need </a:t>
            </a:r>
            <a:r>
              <a:rPr lang="en-US" sz="1600" dirty="0" smtClean="0"/>
              <a:t>for device developers </a:t>
            </a:r>
            <a:r>
              <a:rPr lang="en-US" sz="1600" dirty="0" smtClean="0"/>
              <a:t>to validate any parameters. This is internally done taking the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</a:rPr>
              <a:t>expectedParameters</a:t>
            </a:r>
            <a:r>
              <a:rPr lang="en-US" sz="1600" dirty="0" smtClean="0"/>
              <a:t> as white-list</a:t>
            </a:r>
            <a:endParaRPr lang="de-DE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51236" y="3688983"/>
            <a:ext cx="3591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dirty="0" smtClean="0"/>
              <a:t>We distinguish between </a:t>
            </a:r>
            <a:r>
              <a:rPr lang="en-US" sz="1600" b="1" dirty="0" smtClean="0"/>
              <a:t>attributes</a:t>
            </a:r>
            <a:r>
              <a:rPr lang="en-US" sz="1600" dirty="0" smtClean="0"/>
              <a:t> and </a:t>
            </a:r>
            <a:r>
              <a:rPr lang="en-US" sz="1600" b="1" dirty="0" smtClean="0"/>
              <a:t>commands</a:t>
            </a:r>
            <a:r>
              <a:rPr lang="en-US" sz="1600" dirty="0" smtClean="0"/>
              <a:t> (signals/slots), both can be expressed within the expected parameters function</a:t>
            </a:r>
            <a:endParaRPr lang="de-DE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51236" y="4916650"/>
            <a:ext cx="37538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dirty="0" smtClean="0"/>
              <a:t>Configuration descriptions are generated as XSD. Input configurations are typically</a:t>
            </a:r>
            <a:r>
              <a:rPr lang="en-US" sz="1600" dirty="0"/>
              <a:t> </a:t>
            </a:r>
            <a:r>
              <a:rPr lang="en-US" sz="1600" dirty="0" smtClean="0"/>
              <a:t>generated from XML.</a:t>
            </a:r>
            <a:r>
              <a:rPr lang="en-US" sz="1600" dirty="0" smtClean="0"/>
              <a:t> </a:t>
            </a:r>
            <a:r>
              <a:rPr lang="en-US" sz="1600" dirty="0" smtClean="0"/>
              <a:t>Allows </a:t>
            </a:r>
            <a:r>
              <a:rPr lang="en-US" sz="1600" dirty="0" smtClean="0"/>
              <a:t>for command line, </a:t>
            </a:r>
            <a:r>
              <a:rPr lang="en-US" sz="1600" dirty="0" err="1" smtClean="0"/>
              <a:t>config</a:t>
            </a:r>
            <a:r>
              <a:rPr lang="en-US" sz="1600" dirty="0" smtClean="0"/>
              <a:t>-file, interactive or DB configuration </a:t>
            </a:r>
            <a:endParaRPr lang="de-DE" sz="1600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23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454617"/>
            <a:ext cx="8340686" cy="4206599"/>
          </a:xfrm>
        </p:spPr>
        <p:txBody>
          <a:bodyPr/>
          <a:lstStyle/>
          <a:p>
            <a:r>
              <a:rPr lang="en-US" sz="2200" dirty="0"/>
              <a:t>What is WP76 doing in terms of software?</a:t>
            </a:r>
          </a:p>
          <a:p>
            <a:pPr lvl="1"/>
            <a:r>
              <a:rPr lang="en-US" sz="2200" dirty="0" smtClean="0"/>
              <a:t>Functional requirements</a:t>
            </a:r>
          </a:p>
          <a:p>
            <a:pPr lvl="1"/>
            <a:r>
              <a:rPr lang="en-US" sz="2200" dirty="0" smtClean="0"/>
              <a:t>Application programming interface (API) requirements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A homogenous in-house framework as the solution</a:t>
            </a:r>
          </a:p>
          <a:p>
            <a:pPr lvl="1"/>
            <a:r>
              <a:rPr lang="en-US" sz="2200" dirty="0" smtClean="0"/>
              <a:t>The big picture (Devices &amp; Device-Servers)</a:t>
            </a:r>
          </a:p>
          <a:p>
            <a:pPr lvl="1"/>
            <a:r>
              <a:rPr lang="en-US" sz="2200" dirty="0" smtClean="0"/>
              <a:t>Devices (Communication, Configuration, Flow-Control)</a:t>
            </a:r>
          </a:p>
          <a:p>
            <a:pPr lvl="1"/>
            <a:r>
              <a:rPr lang="en-US" sz="2200" dirty="0" smtClean="0"/>
              <a:t>Device-Servers (Plugin-Mechanism, Parallelization)</a:t>
            </a:r>
          </a:p>
          <a:p>
            <a:pPr lvl="1"/>
            <a:r>
              <a:rPr lang="en-US" sz="2200" dirty="0" smtClean="0"/>
              <a:t>Controllers (Console, </a:t>
            </a:r>
            <a:r>
              <a:rPr lang="en-US" sz="2200" dirty="0" smtClean="0"/>
              <a:t>Composite Devices</a:t>
            </a:r>
            <a:r>
              <a:rPr lang="en-US" sz="2200" dirty="0" smtClean="0"/>
              <a:t>, </a:t>
            </a:r>
            <a:r>
              <a:rPr lang="en-US" sz="2200" dirty="0" smtClean="0"/>
              <a:t>GUI) </a:t>
            </a:r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52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ingredients of a distributed system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pic>
        <p:nvPicPr>
          <p:cNvPr id="9" name="Picture 8" descr="o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94619" y="1795718"/>
            <a:ext cx="571504" cy="571504"/>
          </a:xfrm>
          <a:prstGeom prst="rect">
            <a:avLst/>
          </a:prstGeom>
        </p:spPr>
      </p:pic>
      <p:pic>
        <p:nvPicPr>
          <p:cNvPr id="11" name="Picture 10" descr="o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83464" y="2971575"/>
            <a:ext cx="571504" cy="571504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399209" y="3088897"/>
            <a:ext cx="8346066" cy="991041"/>
            <a:chOff x="399209" y="3088897"/>
            <a:chExt cx="8346066" cy="991041"/>
          </a:xfrm>
        </p:grpSpPr>
        <p:pic>
          <p:nvPicPr>
            <p:cNvPr id="25" name="Picture 24" descr="complex-control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9209" y="3189729"/>
              <a:ext cx="1219199" cy="811529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6" name="TextBox 9"/>
            <p:cNvSpPr txBox="1">
              <a:spLocks noChangeArrowheads="1"/>
            </p:cNvSpPr>
            <p:nvPr/>
          </p:nvSpPr>
          <p:spPr bwMode="auto">
            <a:xfrm>
              <a:off x="1693345" y="3088897"/>
              <a:ext cx="7051930" cy="99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Configuration</a:t>
              </a:r>
              <a:r>
                <a:rPr lang="en-US" dirty="0" smtClean="0"/>
                <a:t> </a:t>
              </a:r>
              <a:r>
                <a:rPr lang="en-US" dirty="0"/>
                <a:t>and </a:t>
              </a:r>
              <a:r>
                <a:rPr lang="en-US" b="1" dirty="0" smtClean="0"/>
                <a:t>Self-description</a:t>
              </a:r>
              <a:endParaRPr lang="en-US" b="1" dirty="0"/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/>
                <a:t>Motor-Right: 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</a:rPr>
                <a:t>“Hello, I am Motor-Right and my default velocity is 2 m/s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.”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 smtClean="0"/>
                <a:t>T1: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 “I am a PC-Layer device, will process exactly one train of frames.”</a:t>
              </a:r>
              <a:endParaRPr lang="de-DE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98227" y="4606212"/>
            <a:ext cx="8140875" cy="991041"/>
            <a:chOff x="298227" y="4606212"/>
            <a:chExt cx="8140875" cy="991041"/>
          </a:xfrm>
        </p:grpSpPr>
        <p:pic>
          <p:nvPicPr>
            <p:cNvPr id="28" name="Picture 27" descr="fsm_dog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8227" y="4745837"/>
              <a:ext cx="1384917" cy="785111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9" name="TextBox 10"/>
            <p:cNvSpPr txBox="1">
              <a:spLocks noChangeArrowheads="1"/>
            </p:cNvSpPr>
            <p:nvPr/>
          </p:nvSpPr>
          <p:spPr bwMode="auto">
            <a:xfrm>
              <a:off x="1693345" y="4606212"/>
              <a:ext cx="6745757" cy="99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Flow-Control</a:t>
              </a:r>
              <a:endParaRPr lang="en-US" b="1" dirty="0"/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/>
                <a:t>Slit: 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</a:rPr>
                <a:t>“If Motor-Right also stops 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moving, 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</a:rPr>
                <a:t>I can report the new gap size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.”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 smtClean="0"/>
                <a:t>Compute-B: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 “Whilst I am processing, I can not read a new frame.”</a:t>
              </a:r>
              <a:endParaRPr lang="de-DE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72618" y="1629664"/>
            <a:ext cx="7898040" cy="991041"/>
            <a:chOff x="372618" y="1629664"/>
            <a:chExt cx="7898040" cy="991041"/>
          </a:xfrm>
        </p:grpSpPr>
        <p:sp>
          <p:nvSpPr>
            <p:cNvPr id="31" name="TextBox 7"/>
            <p:cNvSpPr txBox="1">
              <a:spLocks noChangeArrowheads="1"/>
            </p:cNvSpPr>
            <p:nvPr/>
          </p:nvSpPr>
          <p:spPr bwMode="auto">
            <a:xfrm>
              <a:off x="1693345" y="1629664"/>
              <a:ext cx="6577313" cy="99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Communication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 smtClean="0"/>
                <a:t>Controller to Motor-Left: 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“Move 5 cm!”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 smtClean="0"/>
                <a:t>Compute-A to Compute-B: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 “I have an processed image available”</a:t>
              </a:r>
              <a:endParaRPr lang="de-DE" sz="1600" dirty="0"/>
            </a:p>
          </p:txBody>
        </p:sp>
        <p:pic>
          <p:nvPicPr>
            <p:cNvPr id="32" name="Picture 31" descr="communication-is-complex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2618" y="1764063"/>
              <a:ext cx="1221712" cy="815215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0" name="Rectangle 9"/>
          <p:cNvSpPr/>
          <p:nvPr/>
        </p:nvSpPr>
        <p:spPr bwMode="auto">
          <a:xfrm>
            <a:off x="240171" y="1502603"/>
            <a:ext cx="8690994" cy="2737967"/>
          </a:xfrm>
          <a:prstGeom prst="rect">
            <a:avLst/>
          </a:prstGeom>
          <a:solidFill>
            <a:schemeClr val="bg1">
              <a:alpha val="85000"/>
            </a:schemeClr>
          </a:solidFill>
          <a:ln w="9525" cap="flat" cmpd="sng" algn="ctr">
            <a:noFill/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244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Flow-</a:t>
            </a:r>
            <a:r>
              <a:rPr lang="en-US" dirty="0" smtClean="0"/>
              <a:t>Control – Basic Concepts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Burkhard Heisen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17639" y="1241102"/>
            <a:ext cx="6647974" cy="99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800" dirty="0" smtClean="0"/>
              <a:t>Signal-Slot</a:t>
            </a:r>
            <a:r>
              <a:rPr lang="en-US" sz="1800" dirty="0" smtClean="0"/>
              <a:t> </a:t>
            </a:r>
            <a:r>
              <a:rPr lang="en-US" sz="1800" dirty="0" smtClean="0"/>
              <a:t>communication is asynchronous and event-</a:t>
            </a:r>
            <a:r>
              <a:rPr lang="en-US" sz="1800" dirty="0" smtClean="0"/>
              <a:t>driven</a:t>
            </a:r>
            <a:endParaRPr lang="en-US" sz="1800" dirty="0" smtClean="0"/>
          </a:p>
          <a:p>
            <a:pPr lvl="1">
              <a:buNone/>
            </a:pPr>
            <a:r>
              <a:rPr lang="en-US" sz="1600" dirty="0" smtClean="0"/>
              <a:t>- Any slot may be called at any </a:t>
            </a:r>
            <a:r>
              <a:rPr lang="en-US" sz="1600" dirty="0" smtClean="0"/>
              <a:t>time</a:t>
            </a:r>
            <a:endParaRPr lang="en-US" sz="1600" dirty="0" smtClean="0"/>
          </a:p>
          <a:p>
            <a:pPr lvl="1">
              <a:buNone/>
            </a:pPr>
            <a:r>
              <a:rPr lang="en-US" sz="1600" dirty="0" smtClean="0"/>
              <a:t>- Different slots may be even called concurrently</a:t>
            </a:r>
            <a:endParaRPr lang="de-DE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17639" y="2300989"/>
            <a:ext cx="8898077" cy="99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800" dirty="0" smtClean="0"/>
              <a:t>Sometimes we need some sequencing or synchronous behavior</a:t>
            </a:r>
          </a:p>
          <a:p>
            <a:pPr lvl="1">
              <a:buNone/>
            </a:pPr>
            <a:r>
              <a:rPr lang="en-US" sz="1600" dirty="0" smtClean="0"/>
              <a:t>- E.g. The motor should move first to target position before I want to reconfigure the velocity</a:t>
            </a:r>
          </a:p>
          <a:p>
            <a:pPr lvl="1">
              <a:buNone/>
            </a:pPr>
            <a:r>
              <a:rPr lang="en-US" sz="1600" dirty="0" smtClean="0"/>
              <a:t>- </a:t>
            </a:r>
            <a:r>
              <a:rPr lang="en-US" sz="1600" dirty="0" smtClean="0"/>
              <a:t>E.g. </a:t>
            </a:r>
            <a:r>
              <a:rPr lang="en-US" sz="1600" dirty="0" smtClean="0"/>
              <a:t>The experiment should only start if every device signals to be in “Ready” state</a:t>
            </a:r>
            <a:endParaRPr lang="de-DE" sz="16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4160558" y="3647309"/>
            <a:ext cx="4817265" cy="2499160"/>
            <a:chOff x="3053693" y="1166440"/>
            <a:chExt cx="4817265" cy="2499160"/>
          </a:xfrm>
        </p:grpSpPr>
        <p:sp>
          <p:nvSpPr>
            <p:cNvPr id="11" name="TextBox 10"/>
            <p:cNvSpPr txBox="1"/>
            <p:nvPr/>
          </p:nvSpPr>
          <p:spPr>
            <a:xfrm>
              <a:off x="4895346" y="1166440"/>
              <a:ext cx="12124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400" dirty="0" smtClean="0">
                  <a:solidFill>
                    <a:srgbClr val="FD930A"/>
                  </a:solidFill>
                </a:rPr>
                <a:t>Event Driven</a:t>
              </a:r>
              <a:endParaRPr lang="de-DE" sz="1400" dirty="0">
                <a:solidFill>
                  <a:srgbClr val="FD930A"/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053693" y="1398163"/>
              <a:ext cx="4817265" cy="2267437"/>
              <a:chOff x="3053693" y="1398163"/>
              <a:chExt cx="4817265" cy="2267437"/>
            </a:xfrm>
          </p:grpSpPr>
          <p:sp>
            <p:nvSpPr>
              <p:cNvPr id="7" name="Right Arrow 6"/>
              <p:cNvSpPr/>
              <p:nvPr/>
            </p:nvSpPr>
            <p:spPr bwMode="auto">
              <a:xfrm>
                <a:off x="4346999" y="2351357"/>
                <a:ext cx="2336058" cy="100117"/>
              </a:xfrm>
              <a:prstGeom prst="rightArrow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/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" name="Right Arrow 7"/>
              <p:cNvSpPr/>
              <p:nvPr/>
            </p:nvSpPr>
            <p:spPr bwMode="auto">
              <a:xfrm rot="16200000">
                <a:off x="4567480" y="2355813"/>
                <a:ext cx="1868839" cy="100122"/>
              </a:xfrm>
              <a:prstGeom prst="rightArrow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/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638354" y="2236597"/>
                <a:ext cx="1232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400" dirty="0">
                    <a:solidFill>
                      <a:srgbClr val="FD930A"/>
                    </a:solidFill>
                  </a:rPr>
                  <a:t>Synchronous</a:t>
                </a:r>
                <a:endParaRPr lang="de-DE" sz="1400" dirty="0">
                  <a:solidFill>
                    <a:srgbClr val="FD930A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53693" y="2232138"/>
                <a:ext cx="132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400" dirty="0" smtClean="0">
                    <a:solidFill>
                      <a:srgbClr val="FD930A"/>
                    </a:solidFill>
                  </a:rPr>
                  <a:t>Asynchronous</a:t>
                </a:r>
                <a:endParaRPr lang="de-DE" sz="1400" dirty="0">
                  <a:solidFill>
                    <a:srgbClr val="FD930A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981354" y="3357823"/>
                <a:ext cx="10331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400" dirty="0" smtClean="0">
                    <a:solidFill>
                      <a:srgbClr val="FD930A"/>
                    </a:solidFill>
                  </a:rPr>
                  <a:t>Scheduled</a:t>
                </a:r>
                <a:endParaRPr lang="de-DE" sz="1400" dirty="0">
                  <a:solidFill>
                    <a:srgbClr val="FD930A"/>
                  </a:solidFill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 bwMode="auto">
              <a:xfrm>
                <a:off x="5614195" y="1644978"/>
                <a:ext cx="941911" cy="658363"/>
              </a:xfrm>
              <a:prstGeom prst="roundRect">
                <a:avLst/>
              </a:prstGeom>
              <a:solidFill>
                <a:schemeClr val="accent5">
                  <a:alpha val="72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/>
            </p:spPr>
            <p:txBody>
              <a:bodyPr vert="horz" wrap="square" lIns="36000" tIns="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Event</a:t>
                </a:r>
                <a:r>
                  <a:rPr kumimoji="0" lang="en-US" sz="1000" b="0" i="0" u="none" strike="noStrike" cap="none" normalizeH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 Driven Synchronous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 bwMode="auto">
              <a:xfrm>
                <a:off x="4460666" y="1644979"/>
                <a:ext cx="946416" cy="658363"/>
              </a:xfrm>
              <a:prstGeom prst="roundRect">
                <a:avLst/>
              </a:prstGeom>
              <a:solidFill>
                <a:schemeClr val="accent5">
                  <a:alpha val="72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/>
            </p:spPr>
            <p:txBody>
              <a:bodyPr vert="horz" wrap="square" lIns="36000" tIns="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Event</a:t>
                </a:r>
                <a:r>
                  <a:rPr kumimoji="0" lang="en-US" sz="1000" b="0" i="0" u="none" strike="noStrike" cap="none" normalizeH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 Driven Asynchronous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 bwMode="auto">
              <a:xfrm>
                <a:off x="4460666" y="2521420"/>
                <a:ext cx="946416" cy="658363"/>
              </a:xfrm>
              <a:prstGeom prst="roundRect">
                <a:avLst/>
              </a:prstGeom>
              <a:solidFill>
                <a:schemeClr val="accent5">
                  <a:alpha val="72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/>
            </p:spPr>
            <p:txBody>
              <a:bodyPr vert="horz" wrap="square" lIns="36000" tIns="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Scheduled </a:t>
                </a:r>
                <a:r>
                  <a:rPr kumimoji="0" lang="en-US" sz="1000" b="0" i="0" u="none" strike="noStrike" cap="none" normalizeH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Asynchronous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 bwMode="auto">
              <a:xfrm>
                <a:off x="5614195" y="2521419"/>
                <a:ext cx="946416" cy="658363"/>
              </a:xfrm>
              <a:prstGeom prst="roundRect">
                <a:avLst/>
              </a:prstGeom>
              <a:solidFill>
                <a:schemeClr val="accent5">
                  <a:alpha val="72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/>
            </p:spPr>
            <p:txBody>
              <a:bodyPr vert="horz" wrap="square" lIns="36000" tIns="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Scheduled </a:t>
                </a:r>
                <a:r>
                  <a:rPr lang="en-US" sz="1000" dirty="0"/>
                  <a:t>S</a:t>
                </a:r>
                <a:r>
                  <a:rPr kumimoji="0" lang="en-US" sz="1000" b="0" i="0" u="none" strike="noStrike" cap="none" normalizeH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rPr>
                  <a:t>ynchronous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8" name="Cube 17"/>
              <p:cNvSpPr/>
              <p:nvPr/>
            </p:nvSpPr>
            <p:spPr bwMode="auto">
              <a:xfrm>
                <a:off x="5311455" y="2197842"/>
                <a:ext cx="407146" cy="407146"/>
              </a:xfrm>
              <a:prstGeom prst="cube">
                <a:avLst/>
              </a:prstGeom>
              <a:gradFill flip="none" rotWithShape="1">
                <a:gsLst>
                  <a:gs pos="0">
                    <a:srgbClr val="FFFFFF"/>
                  </a:gs>
                  <a:gs pos="7001">
                    <a:srgbClr val="E6E6E6"/>
                  </a:gs>
                  <a:gs pos="32001">
                    <a:srgbClr val="7D8496"/>
                  </a:gs>
                  <a:gs pos="47000">
                    <a:srgbClr val="E6E6E6"/>
                  </a:gs>
                  <a:gs pos="85001">
                    <a:srgbClr val="7D8496"/>
                  </a:gs>
                  <a:gs pos="100000">
                    <a:srgbClr val="E6E6E6"/>
                  </a:gs>
                </a:gsLst>
                <a:lin ang="13500000" scaled="1"/>
                <a:tileRect/>
              </a:gradFill>
              <a:ln w="9525" cap="flat" cmpd="sng" algn="ctr">
                <a:solidFill>
                  <a:schemeClr val="tx2"/>
                </a:solidFill>
                <a:prstDash val="solid"/>
                <a:round/>
                <a:headEnd type="triangle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21599991"/>
                </a:camera>
                <a:lightRig rig="threePt" dir="t"/>
              </a:scene3d>
              <a:extLst/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42869" y="2971790"/>
                <a:ext cx="767149" cy="566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400" i="1" dirty="0" smtClean="0"/>
                  <a:t>Data </a:t>
                </a:r>
                <a:endParaRPr lang="en-US" sz="1400" i="1" dirty="0" smtClean="0"/>
              </a:p>
              <a:p>
                <a:pPr>
                  <a:buNone/>
                </a:pPr>
                <a:r>
                  <a:rPr lang="en-US" sz="1400" i="1" dirty="0" smtClean="0"/>
                  <a:t>Polling</a:t>
                </a:r>
                <a:endParaRPr lang="en-US" sz="1400" i="1" dirty="0" smtClean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540624" y="2930520"/>
                <a:ext cx="886636" cy="566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400" i="1" dirty="0" smtClean="0"/>
                  <a:t>Periodic </a:t>
                </a:r>
                <a:endParaRPr lang="en-US" sz="1400" i="1" dirty="0" smtClean="0"/>
              </a:p>
              <a:p>
                <a:pPr>
                  <a:buNone/>
                </a:pPr>
                <a:r>
                  <a:rPr lang="en-US" sz="1400" i="1" dirty="0" smtClean="0"/>
                  <a:t>services</a:t>
                </a:r>
                <a:endParaRPr lang="en-US" sz="1400" i="1" dirty="0" smtClean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571697" y="1398163"/>
                <a:ext cx="9743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en-US" sz="1400" i="1" dirty="0" smtClean="0"/>
                  <a:t>Signals &amp; Slots</a:t>
                </a:r>
                <a:endParaRPr lang="en-US" sz="1400" i="1" dirty="0" smtClean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540620" y="1421903"/>
                <a:ext cx="1036629" cy="566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400" i="1" dirty="0" smtClean="0"/>
                  <a:t>Request /</a:t>
                </a:r>
              </a:p>
              <a:p>
                <a:pPr>
                  <a:buNone/>
                </a:pPr>
                <a:r>
                  <a:rPr lang="en-US" sz="1400" i="1" dirty="0" smtClean="0"/>
                  <a:t>Response</a:t>
                </a:r>
                <a:endParaRPr lang="en-US" sz="1400" i="1" dirty="0" smtClean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117639" y="3360875"/>
            <a:ext cx="4264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sz="1800" dirty="0" smtClean="0"/>
              <a:t>We use industry-standard finite state-machines from boost to define the possible logical flows any device</a:t>
            </a:r>
            <a:endParaRPr lang="en-US" sz="18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17639" y="4383828"/>
            <a:ext cx="4264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sz="1800" dirty="0" smtClean="0"/>
              <a:t>The state machine is an integral (however optional) part of the device</a:t>
            </a:r>
            <a:endParaRPr lang="en-US" sz="18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117639" y="5129781"/>
            <a:ext cx="4264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sz="1800" dirty="0" smtClean="0"/>
              <a:t>The key idea is making the events into a state-machine remotely callable (i.e. make them slots!)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03590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 bwMode="auto">
          <a:xfrm>
            <a:off x="898921" y="1366681"/>
            <a:ext cx="3429000" cy="2364051"/>
          </a:xfrm>
          <a:prstGeom prst="roundRect">
            <a:avLst/>
          </a:prstGeom>
          <a:solidFill>
            <a:srgbClr val="92D050">
              <a:alpha val="15000"/>
            </a:srgb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200" i="1" dirty="0" err="1" smtClean="0"/>
              <a:t>AllOkState</a:t>
            </a:r>
            <a:endParaRPr kumimoji="0" lang="de-DE" sz="12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 – </a:t>
            </a:r>
            <a:r>
              <a:rPr lang="en-US" dirty="0"/>
              <a:t>F</a:t>
            </a:r>
            <a:r>
              <a:rPr lang="en-US" dirty="0" smtClean="0"/>
              <a:t>inite </a:t>
            </a:r>
            <a:r>
              <a:rPr lang="en-US" dirty="0" smtClean="0"/>
              <a:t>state machines 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700598" y="1147262"/>
            <a:ext cx="7428665" cy="281742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200" b="1" i="1" dirty="0" smtClean="0"/>
              <a:t>Compute Device State Machine</a:t>
            </a:r>
            <a:endParaRPr kumimoji="0" lang="de-DE" sz="12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032755" y="1763142"/>
            <a:ext cx="1021635" cy="223485"/>
          </a:xfrm>
          <a:prstGeom prst="roundRect">
            <a:avLst/>
          </a:prstGeom>
          <a:solidFill>
            <a:srgbClr val="FFFF00">
              <a:alpha val="20000"/>
            </a:srgb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36000" tIns="0" rIns="3600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200" i="1" dirty="0" err="1" smtClean="0"/>
              <a:t>ReadyState</a:t>
            </a:r>
            <a:endParaRPr kumimoji="0" lang="de-DE" sz="12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188313" y="2283979"/>
            <a:ext cx="1028498" cy="223485"/>
          </a:xfrm>
          <a:prstGeom prst="roundRect">
            <a:avLst/>
          </a:prstGeom>
          <a:solidFill>
            <a:srgbClr val="92D050">
              <a:alpha val="50000"/>
            </a:srgb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36000" tIns="0" rIns="3600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200" i="1" dirty="0" err="1" smtClean="0"/>
              <a:t>RunningState</a:t>
            </a:r>
            <a:endParaRPr kumimoji="0" lang="de-DE" sz="12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27" name="Straight Connector 26"/>
          <p:cNvCxnSpPr>
            <a:endCxn id="10" idx="0"/>
          </p:cNvCxnSpPr>
          <p:nvPr/>
        </p:nvCxnSpPr>
        <p:spPr bwMode="auto">
          <a:xfrm>
            <a:off x="2540311" y="1589632"/>
            <a:ext cx="3262" cy="17351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38869"/>
              </p:ext>
            </p:extLst>
          </p:nvPr>
        </p:nvGraphicFramePr>
        <p:xfrm>
          <a:off x="1536700" y="5563858"/>
          <a:ext cx="6592563" cy="83430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54100"/>
                <a:gridCol w="1352550"/>
                <a:gridCol w="1136650"/>
                <a:gridCol w="1333500"/>
                <a:gridCol w="1715763"/>
              </a:tblGrid>
              <a:tr h="27810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Source</a:t>
                      </a:r>
                      <a:r>
                        <a:rPr lang="en-US" sz="1100" baseline="0" dirty="0" smtClean="0"/>
                        <a:t> 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Target 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Guard</a:t>
                      </a:r>
                      <a:endParaRPr lang="de-DE" sz="1100" dirty="0"/>
                    </a:p>
                  </a:txBody>
                  <a:tcPr/>
                </a:tc>
              </a:tr>
              <a:tr h="278102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AllOkState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ErrorFoundEvent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ErrorState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ErrorFoundAction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de-DE" sz="1100" dirty="0"/>
                    </a:p>
                  </a:txBody>
                  <a:tcPr/>
                </a:tc>
              </a:tr>
              <a:tr h="278102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ErrorState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EndErrorEvent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AllOkState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EndErrorAction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de-DE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455442"/>
              </p:ext>
            </p:extLst>
          </p:nvPr>
        </p:nvGraphicFramePr>
        <p:xfrm>
          <a:off x="1524000" y="4078650"/>
          <a:ext cx="6582686" cy="13126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75055"/>
                <a:gridCol w="1332230"/>
                <a:gridCol w="1110615"/>
                <a:gridCol w="1330008"/>
                <a:gridCol w="1734778"/>
              </a:tblGrid>
              <a:tr h="26252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Source</a:t>
                      </a:r>
                      <a:r>
                        <a:rPr lang="en-US" sz="1100" baseline="0" dirty="0" smtClean="0"/>
                        <a:t> 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Target 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Guard</a:t>
                      </a:r>
                      <a:endParaRPr lang="de-DE" sz="1100" dirty="0"/>
                    </a:p>
                  </a:txBody>
                  <a:tcPr/>
                </a:tc>
              </a:tr>
              <a:tr h="262528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ReadyState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ReconfigureEvent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ReconfigureAction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IsValidReconfiguration</a:t>
                      </a:r>
                      <a:endParaRPr lang="de-DE" sz="1100" dirty="0"/>
                    </a:p>
                  </a:txBody>
                  <a:tcPr/>
                </a:tc>
              </a:tr>
              <a:tr h="262528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ReadyState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ComputeEvent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RunningState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ComputeAction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</a:p>
                  </a:txBody>
                  <a:tcPr/>
                </a:tc>
              </a:tr>
              <a:tr h="262528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RunningState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PauseEvent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PausedState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PauseAction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</a:p>
                  </a:txBody>
                  <a:tcPr/>
                </a:tc>
              </a:tr>
              <a:tr h="262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RunningState</a:t>
                      </a:r>
                      <a:endParaRPr lang="de-DE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FinishedEvent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FinishedState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FinishAction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214519" y="4562678"/>
            <a:ext cx="10326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i="1" dirty="0" err="1" smtClean="0"/>
              <a:t>AllOkState</a:t>
            </a:r>
            <a:endParaRPr lang="de-DE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126354" y="5895768"/>
            <a:ext cx="1329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i="1" dirty="0" err="1" smtClean="0"/>
              <a:t>StateMachine</a:t>
            </a:r>
            <a:endParaRPr lang="de-DE" sz="1400" i="1" dirty="0"/>
          </a:p>
        </p:txBody>
      </p:sp>
      <p:sp>
        <p:nvSpPr>
          <p:cNvPr id="39" name="Rounded Rectangle 9"/>
          <p:cNvSpPr/>
          <p:nvPr/>
        </p:nvSpPr>
        <p:spPr bwMode="auto">
          <a:xfrm>
            <a:off x="2744470" y="2283980"/>
            <a:ext cx="1028498" cy="223485"/>
          </a:xfrm>
          <a:prstGeom prst="roundRect">
            <a:avLst/>
          </a:prstGeom>
          <a:solidFill>
            <a:srgbClr val="FFFF00">
              <a:alpha val="20000"/>
            </a:srgb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36000" tIns="0" rIns="3600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200" i="1" dirty="0" err="1" smtClean="0"/>
              <a:t>PausedState</a:t>
            </a:r>
            <a:endParaRPr kumimoji="0" lang="de-DE" sz="12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44" name="Rounded Rectangle 9"/>
          <p:cNvSpPr/>
          <p:nvPr/>
        </p:nvSpPr>
        <p:spPr bwMode="auto">
          <a:xfrm>
            <a:off x="2744470" y="3008110"/>
            <a:ext cx="1028498" cy="223485"/>
          </a:xfrm>
          <a:prstGeom prst="roundRect">
            <a:avLst/>
          </a:prstGeom>
          <a:solidFill>
            <a:srgbClr val="FFFF00">
              <a:alpha val="20000"/>
            </a:srgb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36000" tIns="0" rIns="3600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200" i="1" dirty="0" err="1" smtClean="0"/>
              <a:t>AbortedState</a:t>
            </a:r>
            <a:endParaRPr kumimoji="0" lang="de-DE" sz="12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47" name="Rounded Rectangle 9"/>
          <p:cNvSpPr/>
          <p:nvPr/>
        </p:nvSpPr>
        <p:spPr bwMode="auto">
          <a:xfrm>
            <a:off x="1188313" y="3008111"/>
            <a:ext cx="1028498" cy="223485"/>
          </a:xfrm>
          <a:prstGeom prst="roundRect">
            <a:avLst/>
          </a:prstGeom>
          <a:solidFill>
            <a:srgbClr val="FFFF00">
              <a:alpha val="20000"/>
            </a:srgb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36000" tIns="0" rIns="3600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200" i="1" dirty="0" err="1" smtClean="0"/>
              <a:t>FinishedState</a:t>
            </a:r>
            <a:endParaRPr kumimoji="0" lang="de-DE" sz="12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5349596" y="1534334"/>
            <a:ext cx="1595193" cy="1914447"/>
          </a:xfrm>
          <a:prstGeom prst="roundRect">
            <a:avLst/>
          </a:prstGeom>
          <a:solidFill>
            <a:srgbClr val="C00000">
              <a:alpha val="15000"/>
            </a:srgb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rPr>
              <a:t>ErrorState</a:t>
            </a:r>
            <a:endParaRPr kumimoji="0" lang="de-DE" sz="12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1652564" y="1868964"/>
            <a:ext cx="374454" cy="412750"/>
          </a:xfrm>
          <a:custGeom>
            <a:avLst/>
            <a:gdLst>
              <a:gd name="connsiteX0" fmla="*/ 374454 w 374454"/>
              <a:gd name="connsiteY0" fmla="*/ 0 h 412750"/>
              <a:gd name="connsiteX1" fmla="*/ 44254 w 374454"/>
              <a:gd name="connsiteY1" fmla="*/ 95250 h 412750"/>
              <a:gd name="connsiteX2" fmla="*/ 12504 w 374454"/>
              <a:gd name="connsiteY2" fmla="*/ 412750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454" h="412750">
                <a:moveTo>
                  <a:pt x="374454" y="0"/>
                </a:moveTo>
                <a:cubicBezTo>
                  <a:pt x="239516" y="13229"/>
                  <a:pt x="104579" y="26458"/>
                  <a:pt x="44254" y="95250"/>
                </a:cubicBezTo>
                <a:cubicBezTo>
                  <a:pt x="-16071" y="164042"/>
                  <a:pt x="-1784" y="288396"/>
                  <a:pt x="12504" y="412750"/>
                </a:cubicBez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Freeform 49"/>
          <p:cNvSpPr/>
          <p:nvPr/>
        </p:nvSpPr>
        <p:spPr>
          <a:xfrm>
            <a:off x="2217518" y="2205506"/>
            <a:ext cx="527050" cy="107958"/>
          </a:xfrm>
          <a:custGeom>
            <a:avLst/>
            <a:gdLst>
              <a:gd name="connsiteX0" fmla="*/ 0 w 527050"/>
              <a:gd name="connsiteY0" fmla="*/ 107958 h 107958"/>
              <a:gd name="connsiteX1" fmla="*/ 285750 w 527050"/>
              <a:gd name="connsiteY1" fmla="*/ 8 h 107958"/>
              <a:gd name="connsiteX2" fmla="*/ 527050 w 527050"/>
              <a:gd name="connsiteY2" fmla="*/ 101608 h 107958"/>
              <a:gd name="connsiteX3" fmla="*/ 527050 w 527050"/>
              <a:gd name="connsiteY3" fmla="*/ 101608 h 107958"/>
              <a:gd name="connsiteX4" fmla="*/ 527050 w 527050"/>
              <a:gd name="connsiteY4" fmla="*/ 101608 h 10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7050" h="107958">
                <a:moveTo>
                  <a:pt x="0" y="107958"/>
                </a:moveTo>
                <a:cubicBezTo>
                  <a:pt x="98954" y="54512"/>
                  <a:pt x="197908" y="1066"/>
                  <a:pt x="285750" y="8"/>
                </a:cubicBezTo>
                <a:cubicBezTo>
                  <a:pt x="373592" y="-1050"/>
                  <a:pt x="527050" y="101608"/>
                  <a:pt x="527050" y="101608"/>
                </a:cubicBezTo>
                <a:lnTo>
                  <a:pt x="527050" y="101608"/>
                </a:lnTo>
                <a:lnTo>
                  <a:pt x="527050" y="101608"/>
                </a:ln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Freeform 50"/>
          <p:cNvSpPr/>
          <p:nvPr/>
        </p:nvSpPr>
        <p:spPr>
          <a:xfrm rot="10800000">
            <a:off x="2216811" y="2488416"/>
            <a:ext cx="527050" cy="107959"/>
          </a:xfrm>
          <a:custGeom>
            <a:avLst/>
            <a:gdLst>
              <a:gd name="connsiteX0" fmla="*/ 0 w 527050"/>
              <a:gd name="connsiteY0" fmla="*/ 107958 h 107958"/>
              <a:gd name="connsiteX1" fmla="*/ 285750 w 527050"/>
              <a:gd name="connsiteY1" fmla="*/ 8 h 107958"/>
              <a:gd name="connsiteX2" fmla="*/ 527050 w 527050"/>
              <a:gd name="connsiteY2" fmla="*/ 101608 h 107958"/>
              <a:gd name="connsiteX3" fmla="*/ 527050 w 527050"/>
              <a:gd name="connsiteY3" fmla="*/ 101608 h 107958"/>
              <a:gd name="connsiteX4" fmla="*/ 527050 w 527050"/>
              <a:gd name="connsiteY4" fmla="*/ 101608 h 10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7050" h="107958">
                <a:moveTo>
                  <a:pt x="0" y="107958"/>
                </a:moveTo>
                <a:cubicBezTo>
                  <a:pt x="98954" y="54512"/>
                  <a:pt x="197908" y="1066"/>
                  <a:pt x="285750" y="8"/>
                </a:cubicBezTo>
                <a:cubicBezTo>
                  <a:pt x="373592" y="-1050"/>
                  <a:pt x="527050" y="101608"/>
                  <a:pt x="527050" y="101608"/>
                </a:cubicBezTo>
                <a:lnTo>
                  <a:pt x="527050" y="101608"/>
                </a:lnTo>
                <a:lnTo>
                  <a:pt x="527050" y="101608"/>
                </a:ln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Freeform 51"/>
          <p:cNvSpPr/>
          <p:nvPr/>
        </p:nvSpPr>
        <p:spPr>
          <a:xfrm>
            <a:off x="1961198" y="2516664"/>
            <a:ext cx="1265970" cy="482600"/>
          </a:xfrm>
          <a:custGeom>
            <a:avLst/>
            <a:gdLst>
              <a:gd name="connsiteX0" fmla="*/ 40420 w 1265970"/>
              <a:gd name="connsiteY0" fmla="*/ 0 h 482600"/>
              <a:gd name="connsiteX1" fmla="*/ 110270 w 1265970"/>
              <a:gd name="connsiteY1" fmla="*/ 273050 h 482600"/>
              <a:gd name="connsiteX2" fmla="*/ 980220 w 1265970"/>
              <a:gd name="connsiteY2" fmla="*/ 298450 h 482600"/>
              <a:gd name="connsiteX3" fmla="*/ 1265970 w 1265970"/>
              <a:gd name="connsiteY3" fmla="*/ 48260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5970" h="482600">
                <a:moveTo>
                  <a:pt x="40420" y="0"/>
                </a:moveTo>
                <a:cubicBezTo>
                  <a:pt x="-2972" y="111654"/>
                  <a:pt x="-46363" y="223308"/>
                  <a:pt x="110270" y="273050"/>
                </a:cubicBezTo>
                <a:cubicBezTo>
                  <a:pt x="266903" y="322792"/>
                  <a:pt x="787603" y="263525"/>
                  <a:pt x="980220" y="298450"/>
                </a:cubicBezTo>
                <a:cubicBezTo>
                  <a:pt x="1172837" y="333375"/>
                  <a:pt x="1219403" y="407987"/>
                  <a:pt x="1265970" y="482600"/>
                </a:cubicBez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Straight Connector 53"/>
          <p:cNvCxnSpPr>
            <a:stCxn id="14" idx="2"/>
            <a:endCxn id="47" idx="0"/>
          </p:cNvCxnSpPr>
          <p:nvPr/>
        </p:nvCxnSpPr>
        <p:spPr bwMode="auto">
          <a:xfrm>
            <a:off x="1702562" y="2507464"/>
            <a:ext cx="0" cy="50064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6" name="Freeform 55"/>
          <p:cNvSpPr/>
          <p:nvPr/>
        </p:nvSpPr>
        <p:spPr>
          <a:xfrm>
            <a:off x="3055718" y="1868805"/>
            <a:ext cx="1119868" cy="1258660"/>
          </a:xfrm>
          <a:custGeom>
            <a:avLst/>
            <a:gdLst>
              <a:gd name="connsiteX0" fmla="*/ 717550 w 1119868"/>
              <a:gd name="connsiteY0" fmla="*/ 1238409 h 1258660"/>
              <a:gd name="connsiteX1" fmla="*/ 1060450 w 1119868"/>
              <a:gd name="connsiteY1" fmla="*/ 1117759 h 1258660"/>
              <a:gd name="connsiteX2" fmla="*/ 1009650 w 1119868"/>
              <a:gd name="connsiteY2" fmla="*/ 184309 h 1258660"/>
              <a:gd name="connsiteX3" fmla="*/ 0 w 1119868"/>
              <a:gd name="connsiteY3" fmla="*/ 159 h 125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9868" h="1258660">
                <a:moveTo>
                  <a:pt x="717550" y="1238409"/>
                </a:moveTo>
                <a:cubicBezTo>
                  <a:pt x="864658" y="1265925"/>
                  <a:pt x="1011767" y="1293442"/>
                  <a:pt x="1060450" y="1117759"/>
                </a:cubicBezTo>
                <a:cubicBezTo>
                  <a:pt x="1109133" y="942076"/>
                  <a:pt x="1186392" y="370576"/>
                  <a:pt x="1009650" y="184309"/>
                </a:cubicBezTo>
                <a:cubicBezTo>
                  <a:pt x="832908" y="-1958"/>
                  <a:pt x="416454" y="-900"/>
                  <a:pt x="0" y="159"/>
                </a:cubicBez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Freeform 57"/>
          <p:cNvSpPr/>
          <p:nvPr/>
        </p:nvSpPr>
        <p:spPr>
          <a:xfrm>
            <a:off x="4332068" y="2282224"/>
            <a:ext cx="1016000" cy="217571"/>
          </a:xfrm>
          <a:custGeom>
            <a:avLst/>
            <a:gdLst>
              <a:gd name="connsiteX0" fmla="*/ 0 w 1016000"/>
              <a:gd name="connsiteY0" fmla="*/ 135021 h 217571"/>
              <a:gd name="connsiteX1" fmla="*/ 501650 w 1016000"/>
              <a:gd name="connsiteY1" fmla="*/ 1671 h 217571"/>
              <a:gd name="connsiteX2" fmla="*/ 1016000 w 1016000"/>
              <a:gd name="connsiteY2" fmla="*/ 217571 h 217571"/>
              <a:gd name="connsiteX3" fmla="*/ 1016000 w 1016000"/>
              <a:gd name="connsiteY3" fmla="*/ 217571 h 217571"/>
              <a:gd name="connsiteX4" fmla="*/ 1016000 w 1016000"/>
              <a:gd name="connsiteY4" fmla="*/ 217571 h 217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6000" h="217571">
                <a:moveTo>
                  <a:pt x="0" y="135021"/>
                </a:moveTo>
                <a:cubicBezTo>
                  <a:pt x="166158" y="61467"/>
                  <a:pt x="332317" y="-12087"/>
                  <a:pt x="501650" y="1671"/>
                </a:cubicBezTo>
                <a:cubicBezTo>
                  <a:pt x="670983" y="15429"/>
                  <a:pt x="1016000" y="217571"/>
                  <a:pt x="1016000" y="217571"/>
                </a:cubicBezTo>
                <a:lnTo>
                  <a:pt x="1016000" y="217571"/>
                </a:lnTo>
                <a:lnTo>
                  <a:pt x="1016000" y="217571"/>
                </a:ln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Freeform 58"/>
          <p:cNvSpPr/>
          <p:nvPr/>
        </p:nvSpPr>
        <p:spPr>
          <a:xfrm rot="10800000">
            <a:off x="4340770" y="2667817"/>
            <a:ext cx="1016000" cy="217571"/>
          </a:xfrm>
          <a:custGeom>
            <a:avLst/>
            <a:gdLst>
              <a:gd name="connsiteX0" fmla="*/ 0 w 1016000"/>
              <a:gd name="connsiteY0" fmla="*/ 135021 h 217571"/>
              <a:gd name="connsiteX1" fmla="*/ 501650 w 1016000"/>
              <a:gd name="connsiteY1" fmla="*/ 1671 h 217571"/>
              <a:gd name="connsiteX2" fmla="*/ 1016000 w 1016000"/>
              <a:gd name="connsiteY2" fmla="*/ 217571 h 217571"/>
              <a:gd name="connsiteX3" fmla="*/ 1016000 w 1016000"/>
              <a:gd name="connsiteY3" fmla="*/ 217571 h 217571"/>
              <a:gd name="connsiteX4" fmla="*/ 1016000 w 1016000"/>
              <a:gd name="connsiteY4" fmla="*/ 217571 h 217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6000" h="217571">
                <a:moveTo>
                  <a:pt x="0" y="135021"/>
                </a:moveTo>
                <a:cubicBezTo>
                  <a:pt x="166158" y="61467"/>
                  <a:pt x="332317" y="-12087"/>
                  <a:pt x="501650" y="1671"/>
                </a:cubicBezTo>
                <a:cubicBezTo>
                  <a:pt x="670983" y="15429"/>
                  <a:pt x="1016000" y="217571"/>
                  <a:pt x="1016000" y="217571"/>
                </a:cubicBezTo>
                <a:lnTo>
                  <a:pt x="1016000" y="217571"/>
                </a:lnTo>
                <a:lnTo>
                  <a:pt x="1016000" y="217571"/>
                </a:ln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Freeform 59"/>
          <p:cNvSpPr/>
          <p:nvPr/>
        </p:nvSpPr>
        <p:spPr>
          <a:xfrm>
            <a:off x="1779212" y="1534334"/>
            <a:ext cx="387506" cy="277706"/>
          </a:xfrm>
          <a:custGeom>
            <a:avLst/>
            <a:gdLst>
              <a:gd name="connsiteX0" fmla="*/ 387506 w 387506"/>
              <a:gd name="connsiteY0" fmla="*/ 172952 h 223752"/>
              <a:gd name="connsiteX1" fmla="*/ 285906 w 387506"/>
              <a:gd name="connsiteY1" fmla="*/ 1502 h 223752"/>
              <a:gd name="connsiteX2" fmla="*/ 156 w 387506"/>
              <a:gd name="connsiteY2" fmla="*/ 96752 h 223752"/>
              <a:gd name="connsiteX3" fmla="*/ 254156 w 387506"/>
              <a:gd name="connsiteY3" fmla="*/ 223752 h 22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506" h="223752">
                <a:moveTo>
                  <a:pt x="387506" y="172952"/>
                </a:moveTo>
                <a:cubicBezTo>
                  <a:pt x="368985" y="93577"/>
                  <a:pt x="350464" y="14202"/>
                  <a:pt x="285906" y="1502"/>
                </a:cubicBezTo>
                <a:cubicBezTo>
                  <a:pt x="221348" y="-11198"/>
                  <a:pt x="5448" y="59710"/>
                  <a:pt x="156" y="96752"/>
                </a:cubicBezTo>
                <a:cubicBezTo>
                  <a:pt x="-5136" y="133794"/>
                  <a:pt x="124510" y="178773"/>
                  <a:pt x="254156" y="223752"/>
                </a:cubicBezTo>
              </a:path>
            </a:pathLst>
          </a:custGeom>
          <a:ln>
            <a:solidFill>
              <a:schemeClr val="tx2"/>
            </a:solidFill>
            <a:tailEnd type="triangle"/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Box 27"/>
          <p:cNvSpPr txBox="1"/>
          <p:nvPr/>
        </p:nvSpPr>
        <p:spPr>
          <a:xfrm>
            <a:off x="1051963" y="1424198"/>
            <a:ext cx="8226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smtClean="0"/>
              <a:t>reconfigure</a:t>
            </a:r>
            <a:endParaRPr lang="de-DE" sz="10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1050616" y="1916463"/>
            <a:ext cx="673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smtClean="0"/>
              <a:t>compute</a:t>
            </a:r>
            <a:endParaRPr lang="de-DE" sz="10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15868" y="2013568"/>
            <a:ext cx="5309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smtClean="0"/>
              <a:t>pause</a:t>
            </a:r>
            <a:endParaRPr lang="de-DE" sz="10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141692" y="2530109"/>
            <a:ext cx="673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smtClean="0"/>
              <a:t>compute</a:t>
            </a:r>
            <a:endParaRPr lang="de-DE" sz="10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2868627" y="2633956"/>
            <a:ext cx="47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smtClean="0"/>
              <a:t>abort</a:t>
            </a:r>
            <a:endParaRPr lang="de-DE" sz="10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3224676" y="1849028"/>
            <a:ext cx="4683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smtClean="0"/>
              <a:t>reset</a:t>
            </a:r>
            <a:endParaRPr lang="de-DE" sz="10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4438482" y="2091790"/>
            <a:ext cx="8162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err="1" smtClean="0"/>
              <a:t>errorFound</a:t>
            </a:r>
            <a:endParaRPr lang="de-DE" sz="10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4503218" y="2860533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i="1" dirty="0" err="1" smtClean="0"/>
              <a:t>endError</a:t>
            </a:r>
            <a:endParaRPr lang="de-DE" sz="1000" i="1" dirty="0"/>
          </a:p>
        </p:txBody>
      </p:sp>
      <p:sp>
        <p:nvSpPr>
          <p:cNvPr id="3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90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Life cycle of a Device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5922902" y="1274170"/>
            <a:ext cx="2599430" cy="187883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001" y="1686254"/>
            <a:ext cx="934956" cy="93495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335392" y="2409648"/>
            <a:ext cx="1060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i="1" dirty="0" smtClean="0"/>
              <a:t>plugins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08609" y="1460030"/>
            <a:ext cx="4189949" cy="4468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Write a class that derives from Device (or a pre-build state-machine)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Compile it into a shared library (say “</a:t>
            </a:r>
            <a:r>
              <a:rPr lang="en-US" sz="1800" dirty="0" err="1" smtClean="0"/>
              <a:t>libMyDevice.so</a:t>
            </a:r>
            <a:r>
              <a:rPr lang="en-US" sz="1800" dirty="0" smtClean="0"/>
              <a:t>”)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Select a running Device-Server or start a new one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Copy the “</a:t>
            </a:r>
            <a:r>
              <a:rPr lang="en-US" sz="1800" dirty="0" err="1" smtClean="0"/>
              <a:t>libMyDevice.so</a:t>
            </a:r>
            <a:r>
              <a:rPr lang="en-US" sz="1800" dirty="0" smtClean="0"/>
              <a:t>” to the plugins folder of the Device-Server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The Device-Server will emit a signal to the broker that a new Device-Class is available, it ships the expected parameters as read from static context of the </a:t>
            </a:r>
            <a:r>
              <a:rPr lang="en-US" sz="1800" dirty="0" err="1" smtClean="0"/>
              <a:t>MyDevice</a:t>
            </a:r>
            <a:r>
              <a:rPr lang="en-US" sz="1800" dirty="0" smtClean="0"/>
              <a:t> class</a:t>
            </a:r>
            <a:endParaRPr lang="en-US" sz="1800" dirty="0"/>
          </a:p>
        </p:txBody>
      </p:sp>
      <p:sp>
        <p:nvSpPr>
          <p:cNvPr id="22" name="Can 21"/>
          <p:cNvSpPr/>
          <p:nvPr/>
        </p:nvSpPr>
        <p:spPr bwMode="auto">
          <a:xfrm>
            <a:off x="6660376" y="3775884"/>
            <a:ext cx="273791" cy="1553672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23" name="Picture 4" descr="C:\Users\heisenb\AppData\Local\Temp\Screenshot-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85" y="5295219"/>
            <a:ext cx="933024" cy="63807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646864" y="5960622"/>
            <a:ext cx="547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GUI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656689" y="1633797"/>
            <a:ext cx="1016466" cy="1148113"/>
            <a:chOff x="4502379" y="1764367"/>
            <a:chExt cx="1016466" cy="1148113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4777" y="1764367"/>
              <a:ext cx="849604" cy="114811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02379" y="2148382"/>
              <a:ext cx="1016466" cy="566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400" i="1" dirty="0" err="1" smtClean="0"/>
                <a:t>libMy</a:t>
              </a:r>
              <a:endParaRPr lang="en-US" sz="1400" i="1" dirty="0" smtClean="0"/>
            </a:p>
            <a:p>
              <a:pPr algn="ctr">
                <a:buNone/>
              </a:pPr>
              <a:r>
                <a:rPr lang="en-US" sz="1400" i="1" dirty="0" err="1" smtClean="0"/>
                <a:t>Device.so</a:t>
              </a:r>
              <a:endParaRPr lang="en-US" sz="1400" i="1" dirty="0" smtClean="0"/>
            </a:p>
          </p:txBody>
        </p:sp>
      </p:grpSp>
      <p:cxnSp>
        <p:nvCxnSpPr>
          <p:cNvPr id="13" name="Curved Connector 12"/>
          <p:cNvCxnSpPr>
            <a:stCxn id="25" idx="0"/>
            <a:endCxn id="16" idx="0"/>
          </p:cNvCxnSpPr>
          <p:nvPr/>
        </p:nvCxnSpPr>
        <p:spPr bwMode="auto">
          <a:xfrm rot="16200000" flipH="1">
            <a:off x="6459455" y="328230"/>
            <a:ext cx="52457" cy="2663590"/>
          </a:xfrm>
          <a:prstGeom prst="curvedConnector3">
            <a:avLst>
              <a:gd name="adj1" fmla="val -435786"/>
            </a:avLst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>
            <a:endCxn id="23" idx="0"/>
          </p:cNvCxnSpPr>
          <p:nvPr/>
        </p:nvCxnSpPr>
        <p:spPr bwMode="auto">
          <a:xfrm>
            <a:off x="6943683" y="4759945"/>
            <a:ext cx="969114" cy="53527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6967422" y="3157469"/>
            <a:ext cx="1032651" cy="94961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5531769" y="3382878"/>
            <a:ext cx="3278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err="1" smtClean="0"/>
              <a:t>signalNewDeviceClassAvailable</a:t>
            </a:r>
            <a:r>
              <a:rPr lang="en-US" sz="1400" i="1" dirty="0" smtClean="0"/>
              <a:t>( </a:t>
            </a:r>
            <a:r>
              <a:rPr lang="en-US" sz="1400" i="1" dirty="0" err="1" smtClean="0"/>
              <a:t>xsd</a:t>
            </a:r>
            <a:r>
              <a:rPr lang="en-US" sz="1400" i="1" dirty="0" smtClean="0"/>
              <a:t> )</a:t>
            </a:r>
            <a:endParaRPr lang="en-US" sz="1400" i="1" dirty="0" smtClean="0"/>
          </a:p>
        </p:txBody>
      </p:sp>
    </p:spTree>
    <p:extLst>
      <p:ext uri="{BB962C8B-B14F-4D97-AF65-F5344CB8AC3E}">
        <p14:creationId xmlns:p14="http://schemas.microsoft.com/office/powerpoint/2010/main" val="139942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Life cycle of a Device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5098782" y="1274170"/>
            <a:ext cx="3423550" cy="187883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335392" y="2409648"/>
            <a:ext cx="1060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i="1" dirty="0" smtClean="0"/>
              <a:t>plugins</a:t>
            </a:r>
            <a:endParaRPr lang="en-US" i="1" dirty="0"/>
          </a:p>
        </p:txBody>
      </p:sp>
      <p:grpSp>
        <p:nvGrpSpPr>
          <p:cNvPr id="18" name="Group 34"/>
          <p:cNvGrpSpPr/>
          <p:nvPr/>
        </p:nvGrpSpPr>
        <p:grpSpPr>
          <a:xfrm>
            <a:off x="5194112" y="1754874"/>
            <a:ext cx="1093388" cy="974268"/>
            <a:chOff x="5103377" y="2678464"/>
            <a:chExt cx="900914" cy="830781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MyDevice1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08609" y="1222630"/>
            <a:ext cx="4189949" cy="5299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sz="1800" dirty="0" smtClean="0"/>
              <a:t>Given the mask of possible parameters the user may fill a valid configuration and emit an instantiate signal to the broker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/>
              <a:t>The configuration will be validated by the Device factory and if valid an instance of “</a:t>
            </a:r>
            <a:r>
              <a:rPr lang="en-US" sz="1800" dirty="0" err="1" smtClean="0"/>
              <a:t>MyDevice</a:t>
            </a:r>
            <a:r>
              <a:rPr lang="en-US" sz="1800" dirty="0" smtClean="0"/>
              <a:t>” will be created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/>
              <a:t>The configure method of the device class will be called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/>
              <a:t>The run method will be called which starts the state-machine and finally blocks by activating the event-loop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800" dirty="0" smtClean="0"/>
              <a:t>The device will asynchronously listen to allowed events (slots) guided by the internal state machine</a:t>
            </a:r>
            <a:endParaRPr lang="en-US" sz="1800" dirty="0"/>
          </a:p>
        </p:txBody>
      </p:sp>
      <p:sp>
        <p:nvSpPr>
          <p:cNvPr id="22" name="Can 21"/>
          <p:cNvSpPr/>
          <p:nvPr/>
        </p:nvSpPr>
        <p:spPr bwMode="auto">
          <a:xfrm>
            <a:off x="6660376" y="3621574"/>
            <a:ext cx="273791" cy="1553672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23" name="Picture 4" descr="C:\Users\heisenb\AppData\Local\Temp\Screenshot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85" y="5295219"/>
            <a:ext cx="933024" cy="63807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646864" y="5960622"/>
            <a:ext cx="547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GUI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5278" y="1605935"/>
            <a:ext cx="967796" cy="967796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>
            <a:off x="6943683" y="4759945"/>
            <a:ext cx="969114" cy="53527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6967422" y="3157469"/>
            <a:ext cx="1032651" cy="94961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687407" y="3287918"/>
            <a:ext cx="2981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err="1" smtClean="0"/>
              <a:t>signalInstantiate</a:t>
            </a:r>
            <a:r>
              <a:rPr lang="en-US" sz="1400" i="1" dirty="0" smtClean="0"/>
              <a:t>(“</a:t>
            </a:r>
            <a:r>
              <a:rPr lang="en-US" sz="1400" i="1" dirty="0" err="1" smtClean="0"/>
              <a:t>MyDevice</a:t>
            </a:r>
            <a:r>
              <a:rPr lang="en-US" sz="1400" i="1" dirty="0" smtClean="0"/>
              <a:t>”, xml)</a:t>
            </a:r>
            <a:endParaRPr lang="en-US" sz="1400" i="1" dirty="0" smtClean="0"/>
          </a:p>
        </p:txBody>
      </p:sp>
      <p:cxnSp>
        <p:nvCxnSpPr>
          <p:cNvPr id="32" name="Straight Connector 31"/>
          <p:cNvCxnSpPr>
            <a:stCxn id="20" idx="4"/>
          </p:cNvCxnSpPr>
          <p:nvPr/>
        </p:nvCxnSpPr>
        <p:spPr bwMode="auto">
          <a:xfrm>
            <a:off x="5670423" y="2729142"/>
            <a:ext cx="988391" cy="159160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5391313" y="1351164"/>
            <a:ext cx="2771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factory: create(“</a:t>
            </a:r>
            <a:r>
              <a:rPr lang="en-US" sz="1400" i="1" dirty="0" err="1" smtClean="0"/>
              <a:t>MyDevice</a:t>
            </a:r>
            <a:r>
              <a:rPr lang="en-US" sz="1400" i="1" dirty="0" smtClean="0"/>
              <a:t>”</a:t>
            </a:r>
            <a:r>
              <a:rPr lang="en-US" sz="1400" i="1" dirty="0" smtClean="0"/>
              <a:t>, xml)</a:t>
            </a:r>
            <a:endParaRPr lang="en-US" sz="1400" i="1" dirty="0" smtClean="0"/>
          </a:p>
        </p:txBody>
      </p:sp>
      <p:grpSp>
        <p:nvGrpSpPr>
          <p:cNvPr id="41" name="Group 40"/>
          <p:cNvGrpSpPr/>
          <p:nvPr/>
        </p:nvGrpSpPr>
        <p:grpSpPr>
          <a:xfrm>
            <a:off x="4980569" y="4571050"/>
            <a:ext cx="930453" cy="1651669"/>
            <a:chOff x="3591833" y="4902407"/>
            <a:chExt cx="930453" cy="1651669"/>
          </a:xfrm>
        </p:grpSpPr>
        <p:grpSp>
          <p:nvGrpSpPr>
            <p:cNvPr id="42" name="Group 41"/>
            <p:cNvGrpSpPr/>
            <p:nvPr/>
          </p:nvGrpSpPr>
          <p:grpSpPr>
            <a:xfrm>
              <a:off x="3591833" y="4902407"/>
              <a:ext cx="930453" cy="1375563"/>
              <a:chOff x="3591833" y="4902407"/>
              <a:chExt cx="930453" cy="1375563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3591833" y="4902407"/>
                <a:ext cx="930453" cy="917890"/>
                <a:chOff x="3912323" y="4819317"/>
                <a:chExt cx="930453" cy="917890"/>
              </a:xfrm>
            </p:grpSpPr>
            <p:sp>
              <p:nvSpPr>
                <p:cNvPr id="47" name="Diamond 46"/>
                <p:cNvSpPr/>
                <p:nvPr/>
              </p:nvSpPr>
              <p:spPr>
                <a:xfrm>
                  <a:off x="4379860" y="4819317"/>
                  <a:ext cx="462916" cy="462916"/>
                </a:xfrm>
                <a:prstGeom prst="diamond">
                  <a:avLst/>
                </a:prstGeom>
                <a:solidFill>
                  <a:schemeClr val="accent5">
                    <a:alpha val="63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/>
                <p:cNvSpPr/>
                <p:nvPr/>
              </p:nvSpPr>
              <p:spPr bwMode="auto">
                <a:xfrm>
                  <a:off x="3912323" y="4922685"/>
                  <a:ext cx="814522" cy="814522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Master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sp>
            <p:nvSpPr>
              <p:cNvPr id="45" name="Can 44"/>
              <p:cNvSpPr/>
              <p:nvPr/>
            </p:nvSpPr>
            <p:spPr>
              <a:xfrm>
                <a:off x="3780574" y="5996685"/>
                <a:ext cx="428096" cy="281285"/>
              </a:xfrm>
              <a:prstGeom prst="can">
                <a:avLst/>
              </a:prstGeom>
              <a:solidFill>
                <a:srgbClr val="839BBE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45"/>
              <p:cNvCxnSpPr>
                <a:stCxn id="48" idx="4"/>
                <a:endCxn id="45" idx="1"/>
              </p:cNvCxnSpPr>
              <p:nvPr/>
            </p:nvCxnSpPr>
            <p:spPr bwMode="auto">
              <a:xfrm flipH="1">
                <a:off x="3994622" y="5820296"/>
                <a:ext cx="4472" cy="176389"/>
              </a:xfrm>
              <a:prstGeom prst="line">
                <a:avLst/>
              </a:prstGeom>
              <a:noFill/>
              <a:ln w="381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3" name="TextBox 42"/>
            <p:cNvSpPr txBox="1"/>
            <p:nvPr/>
          </p:nvSpPr>
          <p:spPr>
            <a:xfrm>
              <a:off x="3689995" y="6246299"/>
              <a:ext cx="6072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400" i="1" dirty="0" smtClean="0"/>
                <a:t>RDB</a:t>
              </a:r>
            </a:p>
          </p:txBody>
        </p:sp>
      </p:grpSp>
      <p:cxnSp>
        <p:nvCxnSpPr>
          <p:cNvPr id="49" name="Straight Connector 48"/>
          <p:cNvCxnSpPr>
            <a:endCxn id="47" idx="3"/>
          </p:cNvCxnSpPr>
          <p:nvPr/>
        </p:nvCxnSpPr>
        <p:spPr bwMode="auto">
          <a:xfrm flipH="1">
            <a:off x="5911022" y="4688723"/>
            <a:ext cx="724053" cy="11378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15418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7228" y="3803139"/>
            <a:ext cx="86363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XFEL.EU software will be designed to allow </a:t>
            </a:r>
            <a:r>
              <a:rPr lang="en-US" sz="1600" b="1" dirty="0" smtClean="0"/>
              <a:t>simple integration of existing algorithm/packages</a:t>
            </a:r>
            <a:endParaRPr lang="de-DE" sz="1600" b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7228" y="2645722"/>
            <a:ext cx="86363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The provided services focus on </a:t>
            </a:r>
            <a:r>
              <a:rPr lang="en-US" sz="1600" b="1" dirty="0" smtClean="0"/>
              <a:t>solving general problems </a:t>
            </a:r>
            <a:r>
              <a:rPr lang="en-US" sz="1600" dirty="0" smtClean="0"/>
              <a:t>like data-flow, configuration, project-tracking, logging, parallelization, visualization</a:t>
            </a:r>
            <a:endParaRPr lang="de-DE" sz="16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55358" y="4785461"/>
            <a:ext cx="86363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The ultimate goal is to provide a </a:t>
            </a:r>
            <a:r>
              <a:rPr lang="en-US" sz="1600" b="1" dirty="0" smtClean="0"/>
              <a:t>homogenous software landscape to allow </a:t>
            </a:r>
            <a:r>
              <a:rPr lang="en-US" sz="1600" dirty="0" smtClean="0"/>
              <a:t>fast and simple </a:t>
            </a:r>
            <a:r>
              <a:rPr lang="en-US" sz="1600" b="1" dirty="0" smtClean="0"/>
              <a:t>crosstalk between all computing enabled categories </a:t>
            </a:r>
            <a:r>
              <a:rPr lang="en-US" sz="1600" dirty="0" smtClean="0"/>
              <a:t>(Control, DAQ, Data Management and Scientific Computing)</a:t>
            </a:r>
            <a:endParaRPr lang="en-US" sz="1600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7192" y="1504272"/>
            <a:ext cx="86363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The </a:t>
            </a:r>
            <a:r>
              <a:rPr lang="en-US" sz="1600" dirty="0" smtClean="0"/>
              <a:t>distributed system is device-centric (not attribute-centric), devices inherently express functionality for </a:t>
            </a:r>
            <a:r>
              <a:rPr lang="en-US" sz="1600" b="1" dirty="0" smtClean="0"/>
              <a:t>communication</a:t>
            </a:r>
            <a:r>
              <a:rPr lang="en-US" sz="1600" dirty="0" smtClean="0"/>
              <a:t>, </a:t>
            </a:r>
            <a:r>
              <a:rPr lang="en-US" sz="1600" b="1" dirty="0" smtClean="0"/>
              <a:t>configuration</a:t>
            </a:r>
            <a:r>
              <a:rPr lang="en-US" sz="1600" dirty="0" smtClean="0"/>
              <a:t> and </a:t>
            </a:r>
            <a:r>
              <a:rPr lang="en-US" sz="1600" b="1" dirty="0" smtClean="0"/>
              <a:t>flow control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356424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pic>
        <p:nvPicPr>
          <p:cNvPr id="5" name="Picture 4" descr="tgimage_c5_p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83860" y="1414856"/>
            <a:ext cx="3538916" cy="35278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92347" y="5348836"/>
            <a:ext cx="3985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Thank you for your kind attention.</a:t>
            </a:r>
            <a:endParaRPr lang="de-DE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4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 with more details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350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have not talked about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5358" y="3736125"/>
            <a:ext cx="86363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Software packaging &amp; installation, dependency maintenance, </a:t>
            </a:r>
            <a:r>
              <a:rPr lang="en-US" sz="1600" dirty="0" err="1" smtClean="0"/>
              <a:t>code&amp;build@home</a:t>
            </a:r>
            <a:endParaRPr lang="de-DE" sz="1600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5358" y="3028000"/>
            <a:ext cx="86363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User identification, role base locking systems (e.g. one controller at a time)</a:t>
            </a:r>
            <a:endParaRPr lang="de-DE" sz="1600" b="1" dirty="0"/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55358" y="4444250"/>
            <a:ext cx="86363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Data provenance (i.e. record what has happened at each stage)</a:t>
            </a:r>
            <a:endParaRPr lang="en-US" sz="16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55358" y="2319875"/>
            <a:ext cx="86363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600" dirty="0" smtClean="0"/>
              <a:t>Details of data management (privacy, aggregation, hdf5, etc.)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0681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Pipelining of devices – Event driven data transport</a:t>
            </a:r>
            <a:endParaRPr lang="de-DE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grpSp>
        <p:nvGrpSpPr>
          <p:cNvPr id="175" name="Group 174"/>
          <p:cNvGrpSpPr/>
          <p:nvPr/>
        </p:nvGrpSpPr>
        <p:grpSpPr>
          <a:xfrm>
            <a:off x="570153" y="2207274"/>
            <a:ext cx="1489099" cy="865847"/>
            <a:chOff x="332028" y="2150124"/>
            <a:chExt cx="1489099" cy="865847"/>
          </a:xfrm>
        </p:grpSpPr>
        <p:grpSp>
          <p:nvGrpSpPr>
            <p:cNvPr id="48" name="Group 36"/>
            <p:cNvGrpSpPr/>
            <p:nvPr/>
          </p:nvGrpSpPr>
          <p:grpSpPr>
            <a:xfrm>
              <a:off x="332028" y="2150124"/>
              <a:ext cx="962952" cy="865847"/>
              <a:chOff x="1731696" y="2921225"/>
              <a:chExt cx="962952" cy="865847"/>
            </a:xfrm>
          </p:grpSpPr>
          <p:sp>
            <p:nvSpPr>
              <p:cNvPr id="49" name="5-Point Star 48"/>
              <p:cNvSpPr/>
              <p:nvPr/>
            </p:nvSpPr>
            <p:spPr bwMode="auto">
              <a:xfrm>
                <a:off x="1731696" y="2921225"/>
                <a:ext cx="445062" cy="420786"/>
              </a:xfrm>
              <a:prstGeom prst="star5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Device</a:t>
                </a:r>
                <a:r>
                  <a:rPr lang="en-US" sz="1200" dirty="0" smtClean="0">
                    <a:ea typeface="ＭＳ Ｐゴシック" pitchFamily="112" charset="-128"/>
                  </a:rPr>
                  <a:t> 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1293439" y="2537596"/>
              <a:ext cx="527688" cy="192744"/>
              <a:chOff x="1722064" y="2499496"/>
              <a:chExt cx="527688" cy="192744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27" name="Rectangle 126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76" name="Group 175"/>
          <p:cNvGrpSpPr/>
          <p:nvPr/>
        </p:nvGrpSpPr>
        <p:grpSpPr>
          <a:xfrm>
            <a:off x="3743075" y="2252537"/>
            <a:ext cx="1745177" cy="848315"/>
            <a:chOff x="3504950" y="2195387"/>
            <a:chExt cx="1745177" cy="848315"/>
          </a:xfrm>
        </p:grpSpPr>
        <p:grpSp>
          <p:nvGrpSpPr>
            <p:cNvPr id="87" name="Group 33"/>
            <p:cNvGrpSpPr/>
            <p:nvPr/>
          </p:nvGrpSpPr>
          <p:grpSpPr>
            <a:xfrm>
              <a:off x="3924519" y="2195387"/>
              <a:ext cx="931378" cy="848315"/>
              <a:chOff x="4029040" y="2031101"/>
              <a:chExt cx="931378" cy="848315"/>
            </a:xfrm>
          </p:grpSpPr>
          <p:sp>
            <p:nvSpPr>
              <p:cNvPr id="88" name="Isosceles Triangle 87"/>
              <p:cNvSpPr/>
              <p:nvPr/>
            </p:nvSpPr>
            <p:spPr bwMode="auto">
              <a:xfrm>
                <a:off x="4556788" y="2031101"/>
                <a:ext cx="403630" cy="347957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 bwMode="auto">
              <a:xfrm>
                <a:off x="4029040" y="2094489"/>
                <a:ext cx="792465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Device </a:t>
                </a:r>
                <a:r>
                  <a:rPr lang="en-US" sz="1200" dirty="0" smtClean="0">
                    <a:ea typeface="ＭＳ Ｐゴシック" pitchFamily="112" charset="-128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3504950" y="2523916"/>
              <a:ext cx="422831" cy="192744"/>
              <a:chOff x="2019050" y="3238291"/>
              <a:chExt cx="422831" cy="192744"/>
            </a:xfrm>
          </p:grpSpPr>
          <p:grpSp>
            <p:nvGrpSpPr>
              <p:cNvPr id="132" name="Group 13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134" name="Rectangle 133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33" name="Rectangle 132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4722439" y="2528071"/>
              <a:ext cx="527688" cy="192744"/>
              <a:chOff x="1722064" y="2499496"/>
              <a:chExt cx="527688" cy="192744"/>
            </a:xfrm>
          </p:grpSpPr>
          <p:grpSp>
            <p:nvGrpSpPr>
              <p:cNvPr id="150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52" name="Rectangle 151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51" name="Rectangle 150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77" name="Group 176"/>
          <p:cNvGrpSpPr/>
          <p:nvPr/>
        </p:nvGrpSpPr>
        <p:grpSpPr>
          <a:xfrm>
            <a:off x="6600575" y="2265381"/>
            <a:ext cx="1373704" cy="784927"/>
            <a:chOff x="6343400" y="2246331"/>
            <a:chExt cx="1373704" cy="784927"/>
          </a:xfrm>
        </p:grpSpPr>
        <p:grpSp>
          <p:nvGrpSpPr>
            <p:cNvPr id="105" name="Group 154"/>
            <p:cNvGrpSpPr/>
            <p:nvPr/>
          </p:nvGrpSpPr>
          <p:grpSpPr>
            <a:xfrm>
              <a:off x="6771902" y="2246331"/>
              <a:ext cx="945202" cy="784927"/>
              <a:chOff x="3156448" y="2722835"/>
              <a:chExt cx="945202" cy="784927"/>
            </a:xfrm>
          </p:grpSpPr>
          <p:grpSp>
            <p:nvGrpSpPr>
              <p:cNvPr id="106" name="Group 99"/>
              <p:cNvGrpSpPr/>
              <p:nvPr/>
            </p:nvGrpSpPr>
            <p:grpSpPr>
              <a:xfrm>
                <a:off x="3159401" y="2722835"/>
                <a:ext cx="942249" cy="784927"/>
                <a:chOff x="4438482" y="3556449"/>
                <a:chExt cx="942249" cy="784927"/>
              </a:xfrm>
            </p:grpSpPr>
            <p:sp>
              <p:nvSpPr>
                <p:cNvPr id="110" name="Octagon 109"/>
                <p:cNvSpPr/>
                <p:nvPr/>
              </p:nvSpPr>
              <p:spPr bwMode="auto">
                <a:xfrm>
                  <a:off x="5024681" y="3628874"/>
                  <a:ext cx="356050" cy="356050"/>
                </a:xfrm>
                <a:prstGeom prst="octagon">
                  <a:avLst/>
                </a:prstGeom>
                <a:solidFill>
                  <a:srgbClr val="FF3737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270000" tIns="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n"/>
                    <a:tabLst/>
                  </a:pPr>
                  <a:endParaRPr kumimoji="0" lang="de-DE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  <p:sp>
              <p:nvSpPr>
                <p:cNvPr id="111" name="Oval 110"/>
                <p:cNvSpPr/>
                <p:nvPr/>
              </p:nvSpPr>
              <p:spPr bwMode="auto">
                <a:xfrm>
                  <a:off x="4438482" y="3556449"/>
                  <a:ext cx="784927" cy="784927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sp>
            <p:nvSpPr>
              <p:cNvPr id="108" name="TextBox 107"/>
              <p:cNvSpPr txBox="1"/>
              <p:nvPr/>
            </p:nvSpPr>
            <p:spPr>
              <a:xfrm>
                <a:off x="3156448" y="2970654"/>
                <a:ext cx="7833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None/>
                </a:pPr>
                <a:r>
                  <a:rPr lang="en-US" sz="1200" dirty="0" smtClean="0"/>
                  <a:t>Device 3</a:t>
                </a:r>
                <a:endParaRPr lang="de-DE" sz="1200" dirty="0"/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6343400" y="2552491"/>
              <a:ext cx="422831" cy="192744"/>
              <a:chOff x="2019050" y="3238291"/>
              <a:chExt cx="422831" cy="192744"/>
            </a:xfrm>
          </p:grpSpPr>
          <p:grpSp>
            <p:nvGrpSpPr>
              <p:cNvPr id="162" name="Group 16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164" name="Rectangle 163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63" name="Rectangle 162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78" name="Bent Arrow 177"/>
          <p:cNvSpPr/>
          <p:nvPr/>
        </p:nvSpPr>
        <p:spPr bwMode="auto">
          <a:xfrm>
            <a:off x="1658797" y="2267959"/>
            <a:ext cx="379576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79" name="Bent Arrow 178"/>
          <p:cNvSpPr/>
          <p:nvPr/>
        </p:nvSpPr>
        <p:spPr bwMode="auto">
          <a:xfrm rot="5400000">
            <a:off x="3709468" y="2279987"/>
            <a:ext cx="328633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80" name="Bent Arrow 179"/>
          <p:cNvSpPr/>
          <p:nvPr/>
        </p:nvSpPr>
        <p:spPr bwMode="auto">
          <a:xfrm rot="10800000">
            <a:off x="3645355" y="2702997"/>
            <a:ext cx="379576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81" name="Bent Arrow 180"/>
          <p:cNvSpPr/>
          <p:nvPr/>
        </p:nvSpPr>
        <p:spPr bwMode="auto">
          <a:xfrm rot="16200000">
            <a:off x="1661190" y="2674429"/>
            <a:ext cx="311230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183" name="Straight Connector 182"/>
          <p:cNvCxnSpPr/>
          <p:nvPr/>
        </p:nvCxnSpPr>
        <p:spPr bwMode="auto">
          <a:xfrm flipH="1">
            <a:off x="2171450" y="2686963"/>
            <a:ext cx="1429000" cy="0"/>
          </a:xfrm>
          <a:prstGeom prst="line">
            <a:avLst/>
          </a:prstGeom>
          <a:noFill/>
          <a:ln w="1905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>
            <a:off x="2310851" y="3014226"/>
            <a:ext cx="1108624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10000"/>
              </a:schemeClr>
            </a:solidFill>
            <a:prstDash val="lgDash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7" name="TextBox 186"/>
          <p:cNvSpPr txBox="1"/>
          <p:nvPr/>
        </p:nvSpPr>
        <p:spPr>
          <a:xfrm>
            <a:off x="1362075" y="1941332"/>
            <a:ext cx="1525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err="1" smtClean="0"/>
              <a:t>signalDataAvailable</a:t>
            </a:r>
            <a:endParaRPr lang="de-DE" sz="1200" i="1" dirty="0"/>
          </a:p>
        </p:txBody>
      </p:sp>
      <p:sp>
        <p:nvSpPr>
          <p:cNvPr id="188" name="TextBox 187"/>
          <p:cNvSpPr txBox="1"/>
          <p:nvPr/>
        </p:nvSpPr>
        <p:spPr>
          <a:xfrm>
            <a:off x="3205373" y="1944767"/>
            <a:ext cx="1416222" cy="49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err="1" smtClean="0"/>
              <a:t>slotDataAvailable</a:t>
            </a:r>
            <a:endParaRPr lang="de-DE" sz="1200" i="1" dirty="0"/>
          </a:p>
          <a:p>
            <a:pPr>
              <a:buNone/>
            </a:pPr>
            <a:endParaRPr lang="de-DE" sz="1200" i="1" dirty="0"/>
          </a:p>
        </p:txBody>
      </p:sp>
      <p:sp>
        <p:nvSpPr>
          <p:cNvPr id="189" name="TextBox 188"/>
          <p:cNvSpPr txBox="1"/>
          <p:nvPr/>
        </p:nvSpPr>
        <p:spPr>
          <a:xfrm>
            <a:off x="1363531" y="3048020"/>
            <a:ext cx="1104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err="1" smtClean="0"/>
              <a:t>slotSendData</a:t>
            </a:r>
            <a:endParaRPr lang="de-DE" sz="1200" i="1" dirty="0"/>
          </a:p>
        </p:txBody>
      </p:sp>
      <p:sp>
        <p:nvSpPr>
          <p:cNvPr id="190" name="TextBox 189"/>
          <p:cNvSpPr txBox="1"/>
          <p:nvPr/>
        </p:nvSpPr>
        <p:spPr>
          <a:xfrm>
            <a:off x="3243473" y="3093028"/>
            <a:ext cx="1265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err="1" smtClean="0"/>
              <a:t>signalSendData</a:t>
            </a:r>
            <a:endParaRPr lang="de-DE" sz="1200" i="1" dirty="0"/>
          </a:p>
        </p:txBody>
      </p:sp>
      <p:cxnSp>
        <p:nvCxnSpPr>
          <p:cNvPr id="202" name="Straight Connector 201"/>
          <p:cNvCxnSpPr/>
          <p:nvPr/>
        </p:nvCxnSpPr>
        <p:spPr bwMode="auto">
          <a:xfrm>
            <a:off x="2310851" y="2328426"/>
            <a:ext cx="1108624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10000"/>
              </a:schemeClr>
            </a:solidFill>
            <a:prstDash val="lgDash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04" name="Bent Arrow 203"/>
          <p:cNvSpPr/>
          <p:nvPr/>
        </p:nvSpPr>
        <p:spPr bwMode="auto">
          <a:xfrm>
            <a:off x="5125898" y="2258435"/>
            <a:ext cx="379576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05" name="Bent Arrow 204"/>
          <p:cNvSpPr/>
          <p:nvPr/>
        </p:nvSpPr>
        <p:spPr bwMode="auto">
          <a:xfrm rot="16200000">
            <a:off x="5128291" y="2664905"/>
            <a:ext cx="311230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06" name="Bent Arrow 205"/>
          <p:cNvSpPr/>
          <p:nvPr/>
        </p:nvSpPr>
        <p:spPr bwMode="auto">
          <a:xfrm rot="5400000">
            <a:off x="6576493" y="2270462"/>
            <a:ext cx="328633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07" name="Bent Arrow 206"/>
          <p:cNvSpPr/>
          <p:nvPr/>
        </p:nvSpPr>
        <p:spPr bwMode="auto">
          <a:xfrm rot="10800000">
            <a:off x="6512380" y="2693472"/>
            <a:ext cx="379576" cy="387413"/>
          </a:xfrm>
          <a:prstGeom prst="bentArrow">
            <a:avLst>
              <a:gd name="adj1" fmla="val 9944"/>
              <a:gd name="adj2" fmla="val 17472"/>
              <a:gd name="adj3" fmla="val 25000"/>
              <a:gd name="adj4" fmla="val 4375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5744116" y="2457068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[…]</a:t>
            </a:r>
            <a:endParaRPr lang="de-DE" dirty="0"/>
          </a:p>
        </p:txBody>
      </p:sp>
      <p:sp>
        <p:nvSpPr>
          <p:cNvPr id="209" name="TextBox 208"/>
          <p:cNvSpPr txBox="1">
            <a:spLocks noChangeArrowheads="1"/>
          </p:cNvSpPr>
          <p:nvPr/>
        </p:nvSpPr>
        <p:spPr bwMode="auto">
          <a:xfrm>
            <a:off x="271557" y="1285662"/>
            <a:ext cx="8636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Data flow is controlled in an event driven manner</a:t>
            </a:r>
            <a:endParaRPr lang="de-DE" sz="1800" dirty="0"/>
          </a:p>
        </p:txBody>
      </p:sp>
      <p:sp>
        <p:nvSpPr>
          <p:cNvPr id="210" name="TextBox 209"/>
          <p:cNvSpPr txBox="1">
            <a:spLocks noChangeArrowheads="1"/>
          </p:cNvSpPr>
          <p:nvPr/>
        </p:nvSpPr>
        <p:spPr bwMode="auto">
          <a:xfrm>
            <a:off x="266700" y="3613791"/>
            <a:ext cx="86363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Allow for flowing (streaming) data on a per image basis to minimize memory footprint</a:t>
            </a:r>
            <a:endParaRPr lang="de-DE" sz="1800" dirty="0"/>
          </a:p>
        </p:txBody>
      </p:sp>
      <p:sp>
        <p:nvSpPr>
          <p:cNvPr id="211" name="TextBox 210"/>
          <p:cNvSpPr txBox="1">
            <a:spLocks noChangeArrowheads="1"/>
          </p:cNvSpPr>
          <p:nvPr/>
        </p:nvSpPr>
        <p:spPr bwMode="auto">
          <a:xfrm>
            <a:off x="266700" y="5913109"/>
            <a:ext cx="8636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Have “adapter devices“ to integrate 3rd party applications “as is”</a:t>
            </a:r>
            <a:endParaRPr lang="en-US" sz="1800" dirty="0"/>
          </a:p>
        </p:txBody>
      </p:sp>
      <p:sp>
        <p:nvSpPr>
          <p:cNvPr id="212" name="TextBox 4"/>
          <p:cNvSpPr txBox="1">
            <a:spLocks noChangeArrowheads="1"/>
          </p:cNvSpPr>
          <p:nvPr/>
        </p:nvSpPr>
        <p:spPr bwMode="auto">
          <a:xfrm>
            <a:off x="266700" y="4343297"/>
            <a:ext cx="8636380" cy="103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Streaming modules can cache data on output channel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 smtClean="0"/>
              <a:t>Provides failover if next module does not finish correctly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 smtClean="0"/>
              <a:t>Provides fast re-execution of pipeline subsets</a:t>
            </a:r>
          </a:p>
        </p:txBody>
      </p:sp>
      <p:sp>
        <p:nvSpPr>
          <p:cNvPr id="213" name="TextBox 4"/>
          <p:cNvSpPr txBox="1">
            <a:spLocks noChangeArrowheads="1"/>
          </p:cNvSpPr>
          <p:nvPr/>
        </p:nvSpPr>
        <p:spPr bwMode="auto">
          <a:xfrm>
            <a:off x="266700" y="5460601"/>
            <a:ext cx="8636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Have possibility of collecting data for applications that need all data at once</a:t>
            </a:r>
            <a:endParaRPr lang="en-US" sz="1800" dirty="0"/>
          </a:p>
        </p:txBody>
      </p:sp>
      <p:sp>
        <p:nvSpPr>
          <p:cNvPr id="6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54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0"/>
          <p:cNvGrpSpPr/>
          <p:nvPr/>
        </p:nvGrpSpPr>
        <p:grpSpPr>
          <a:xfrm>
            <a:off x="1828800" y="3154742"/>
            <a:ext cx="685325" cy="272358"/>
            <a:chOff x="2804910" y="3000993"/>
            <a:chExt cx="1064621" cy="380326"/>
          </a:xfrm>
        </p:grpSpPr>
        <p:sp>
          <p:nvSpPr>
            <p:cNvPr id="50" name="Rectangle 49"/>
            <p:cNvSpPr/>
            <p:nvPr/>
          </p:nvSpPr>
          <p:spPr>
            <a:xfrm>
              <a:off x="2804910" y="3000993"/>
              <a:ext cx="1064621" cy="380326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2939891" y="3095625"/>
              <a:ext cx="320040" cy="3810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3153251" y="3255645"/>
              <a:ext cx="320040" cy="4572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grpSp>
          <p:nvGrpSpPr>
            <p:cNvPr id="66" name="Group 65"/>
            <p:cNvGrpSpPr/>
            <p:nvPr/>
          </p:nvGrpSpPr>
          <p:grpSpPr>
            <a:xfrm>
              <a:off x="3701890" y="3111336"/>
              <a:ext cx="109538" cy="48577"/>
              <a:chOff x="2464593" y="4471988"/>
              <a:chExt cx="109538" cy="48577"/>
            </a:xfrm>
          </p:grpSpPr>
          <p:cxnSp>
            <p:nvCxnSpPr>
              <p:cNvPr id="58" name="Straight Connector 57"/>
              <p:cNvCxnSpPr/>
              <p:nvPr/>
            </p:nvCxnSpPr>
            <p:spPr bwMode="auto">
              <a:xfrm>
                <a:off x="2518892" y="4471988"/>
                <a:ext cx="0" cy="48577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>
                <a:off x="2464593" y="4516279"/>
                <a:ext cx="109538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67" name="Group 66"/>
            <p:cNvGrpSpPr/>
            <p:nvPr/>
          </p:nvGrpSpPr>
          <p:grpSpPr>
            <a:xfrm rot="10800000">
              <a:off x="3701891" y="3220871"/>
              <a:ext cx="109538" cy="48577"/>
              <a:chOff x="2464593" y="4471988"/>
              <a:chExt cx="109538" cy="48577"/>
            </a:xfrm>
          </p:grpSpPr>
          <p:cxnSp>
            <p:nvCxnSpPr>
              <p:cNvPr id="68" name="Straight Connector 67"/>
              <p:cNvCxnSpPr/>
              <p:nvPr/>
            </p:nvCxnSpPr>
            <p:spPr bwMode="auto">
              <a:xfrm>
                <a:off x="2518892" y="4471988"/>
                <a:ext cx="0" cy="48577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>
                <a:off x="2464593" y="4516279"/>
                <a:ext cx="109538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16" name="Straight Connector 215"/>
          <p:cNvCxnSpPr/>
          <p:nvPr/>
        </p:nvCxnSpPr>
        <p:spPr bwMode="auto">
          <a:xfrm flipV="1">
            <a:off x="1893746" y="1689100"/>
            <a:ext cx="0" cy="1452943"/>
          </a:xfrm>
          <a:prstGeom prst="line">
            <a:avLst/>
          </a:prstGeom>
          <a:noFill/>
          <a:ln w="12700" cap="flat" cmpd="sng" algn="ctr">
            <a:solidFill>
              <a:srgbClr val="83BEA7"/>
            </a:solidFill>
            <a:prstDash val="solid"/>
            <a:round/>
            <a:headEnd type="oval" w="sm" len="sm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2512982" y="3287592"/>
            <a:ext cx="1912620" cy="0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9404" y="3154742"/>
            <a:ext cx="605188" cy="272358"/>
            <a:chOff x="768743" y="2799844"/>
            <a:chExt cx="1343278" cy="380326"/>
          </a:xfrm>
        </p:grpSpPr>
        <p:grpSp>
          <p:nvGrpSpPr>
            <p:cNvPr id="14" name="Group 13"/>
            <p:cNvGrpSpPr/>
            <p:nvPr/>
          </p:nvGrpSpPr>
          <p:grpSpPr>
            <a:xfrm>
              <a:off x="817296" y="2856488"/>
              <a:ext cx="1246173" cy="267038"/>
              <a:chOff x="817296" y="2613727"/>
              <a:chExt cx="2249586" cy="509799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817296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100517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383739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666960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950181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233402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516624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799845" y="2613727"/>
                <a:ext cx="267037" cy="509799"/>
              </a:xfrm>
              <a:prstGeom prst="ellipse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768743" y="2799844"/>
              <a:ext cx="1343278" cy="380326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044291" y="3154742"/>
            <a:ext cx="644810" cy="272358"/>
            <a:chOff x="2976519" y="2927968"/>
            <a:chExt cx="1343278" cy="380326"/>
          </a:xfrm>
        </p:grpSpPr>
        <p:sp>
          <p:nvSpPr>
            <p:cNvPr id="19" name="Rectangle 18"/>
            <p:cNvSpPr/>
            <p:nvPr/>
          </p:nvSpPr>
          <p:spPr>
            <a:xfrm>
              <a:off x="3131618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71494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411370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51246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691122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30998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970874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110753" y="3018328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130270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270146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410022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49898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89774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29650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969526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109405" y="3138360"/>
              <a:ext cx="72829" cy="7282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76519" y="2927968"/>
              <a:ext cx="1343278" cy="380326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671222" y="2556072"/>
            <a:ext cx="1524000" cy="1524000"/>
            <a:chOff x="4175760" y="2446020"/>
            <a:chExt cx="1524000" cy="1524000"/>
          </a:xfrm>
        </p:grpSpPr>
        <p:grpSp>
          <p:nvGrpSpPr>
            <p:cNvPr id="106" name="Group 105"/>
            <p:cNvGrpSpPr/>
            <p:nvPr/>
          </p:nvGrpSpPr>
          <p:grpSpPr>
            <a:xfrm>
              <a:off x="4175760" y="2446020"/>
              <a:ext cx="1524000" cy="1524000"/>
              <a:chOff x="1211580" y="1668780"/>
              <a:chExt cx="1524000" cy="1524000"/>
            </a:xfrm>
            <a:scene3d>
              <a:camera prst="isometricOffAxis1Left"/>
              <a:lightRig rig="threePt" dir="t"/>
            </a:scene3d>
          </p:grpSpPr>
          <p:grpSp>
            <p:nvGrpSpPr>
              <p:cNvPr id="95" name="Group 94"/>
              <p:cNvGrpSpPr/>
              <p:nvPr/>
            </p:nvGrpSpPr>
            <p:grpSpPr>
              <a:xfrm>
                <a:off x="1847849" y="1813660"/>
                <a:ext cx="289561" cy="1207670"/>
                <a:chOff x="1847849" y="1813660"/>
                <a:chExt cx="289561" cy="1207670"/>
              </a:xfrm>
            </p:grpSpPr>
            <p:grpSp>
              <p:nvGrpSpPr>
                <p:cNvPr id="90" name="Group 89"/>
                <p:cNvGrpSpPr/>
                <p:nvPr/>
              </p:nvGrpSpPr>
              <p:grpSpPr>
                <a:xfrm>
                  <a:off x="1847849" y="1813660"/>
                  <a:ext cx="289560" cy="407570"/>
                  <a:chOff x="1878330" y="1813660"/>
                  <a:chExt cx="289560" cy="407570"/>
                </a:xfrm>
              </p:grpSpPr>
              <p:sp>
                <p:nvSpPr>
                  <p:cNvPr id="83" name="Oval 82"/>
                  <p:cNvSpPr/>
                  <p:nvPr/>
                </p:nvSpPr>
                <p:spPr>
                  <a:xfrm>
                    <a:off x="1878330" y="2091690"/>
                    <a:ext cx="289560" cy="12954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85" name="Oval 84"/>
                  <p:cNvSpPr/>
                  <p:nvPr/>
                </p:nvSpPr>
                <p:spPr>
                  <a:xfrm>
                    <a:off x="1931670" y="1943100"/>
                    <a:ext cx="178846" cy="8001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86" name="Oval 85"/>
                  <p:cNvSpPr/>
                  <p:nvPr/>
                </p:nvSpPr>
                <p:spPr>
                  <a:xfrm>
                    <a:off x="1962150" y="1813660"/>
                    <a:ext cx="110490" cy="4943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91" name="Group 90"/>
                <p:cNvGrpSpPr/>
                <p:nvPr/>
              </p:nvGrpSpPr>
              <p:grpSpPr>
                <a:xfrm rot="10800000">
                  <a:off x="1847850" y="2613760"/>
                  <a:ext cx="289560" cy="407570"/>
                  <a:chOff x="1878330" y="1813660"/>
                  <a:chExt cx="289560" cy="407570"/>
                </a:xfrm>
              </p:grpSpPr>
              <p:sp>
                <p:nvSpPr>
                  <p:cNvPr id="92" name="Oval 91"/>
                  <p:cNvSpPr/>
                  <p:nvPr/>
                </p:nvSpPr>
                <p:spPr>
                  <a:xfrm>
                    <a:off x="1878330" y="2091690"/>
                    <a:ext cx="289560" cy="12954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3" name="Oval 92"/>
                  <p:cNvSpPr/>
                  <p:nvPr/>
                </p:nvSpPr>
                <p:spPr>
                  <a:xfrm>
                    <a:off x="1931670" y="1943100"/>
                    <a:ext cx="178846" cy="8001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94" name="Oval 93"/>
                  <p:cNvSpPr/>
                  <p:nvPr/>
                </p:nvSpPr>
                <p:spPr>
                  <a:xfrm>
                    <a:off x="1962150" y="1813660"/>
                    <a:ext cx="110490" cy="4943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</p:grpSp>
          <p:grpSp>
            <p:nvGrpSpPr>
              <p:cNvPr id="96" name="Group 95"/>
              <p:cNvGrpSpPr/>
              <p:nvPr/>
            </p:nvGrpSpPr>
            <p:grpSpPr>
              <a:xfrm rot="5400000">
                <a:off x="1824989" y="1806041"/>
                <a:ext cx="289561" cy="1207670"/>
                <a:chOff x="1847849" y="1813660"/>
                <a:chExt cx="289561" cy="1207670"/>
              </a:xfrm>
            </p:grpSpPr>
            <p:grpSp>
              <p:nvGrpSpPr>
                <p:cNvPr id="97" name="Group 89"/>
                <p:cNvGrpSpPr/>
                <p:nvPr/>
              </p:nvGrpSpPr>
              <p:grpSpPr>
                <a:xfrm>
                  <a:off x="1847849" y="1813660"/>
                  <a:ext cx="289560" cy="407570"/>
                  <a:chOff x="1878330" y="1813660"/>
                  <a:chExt cx="289560" cy="407570"/>
                </a:xfrm>
              </p:grpSpPr>
              <p:sp>
                <p:nvSpPr>
                  <p:cNvPr id="102" name="Oval 101"/>
                  <p:cNvSpPr/>
                  <p:nvPr/>
                </p:nvSpPr>
                <p:spPr>
                  <a:xfrm>
                    <a:off x="1878330" y="2091690"/>
                    <a:ext cx="289560" cy="12954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1931670" y="1943100"/>
                    <a:ext cx="178846" cy="8001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104" name="Oval 103"/>
                  <p:cNvSpPr/>
                  <p:nvPr/>
                </p:nvSpPr>
                <p:spPr>
                  <a:xfrm>
                    <a:off x="1962150" y="1813660"/>
                    <a:ext cx="110490" cy="4943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98" name="Group 90"/>
                <p:cNvGrpSpPr/>
                <p:nvPr/>
              </p:nvGrpSpPr>
              <p:grpSpPr>
                <a:xfrm rot="10800000">
                  <a:off x="1847850" y="2613760"/>
                  <a:ext cx="289560" cy="407570"/>
                  <a:chOff x="1878330" y="1813660"/>
                  <a:chExt cx="289560" cy="407570"/>
                </a:xfrm>
              </p:grpSpPr>
              <p:sp>
                <p:nvSpPr>
                  <p:cNvPr id="99" name="Oval 98"/>
                  <p:cNvSpPr/>
                  <p:nvPr/>
                </p:nvSpPr>
                <p:spPr>
                  <a:xfrm>
                    <a:off x="1878330" y="2091690"/>
                    <a:ext cx="289560" cy="12954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100" name="Oval 99"/>
                  <p:cNvSpPr/>
                  <p:nvPr/>
                </p:nvSpPr>
                <p:spPr>
                  <a:xfrm>
                    <a:off x="1931670" y="1943100"/>
                    <a:ext cx="178846" cy="8001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101" name="Oval 100"/>
                  <p:cNvSpPr/>
                  <p:nvPr/>
                </p:nvSpPr>
                <p:spPr>
                  <a:xfrm>
                    <a:off x="1962150" y="1813660"/>
                    <a:ext cx="110490" cy="49430"/>
                  </a:xfrm>
                  <a:prstGeom prst="ellipse">
                    <a:avLst/>
                  </a:prstGeom>
                  <a:ln>
                    <a:solidFill>
                      <a:schemeClr val="tx2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</p:grpSp>
          <p:sp>
            <p:nvSpPr>
              <p:cNvPr id="105" name="Rectangle 104"/>
              <p:cNvSpPr/>
              <p:nvPr/>
            </p:nvSpPr>
            <p:spPr>
              <a:xfrm>
                <a:off x="1211580" y="1668780"/>
                <a:ext cx="1524000" cy="1524000"/>
              </a:xfrm>
              <a:prstGeom prst="rect">
                <a:avLst/>
              </a:prstGeom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08" name="Rectangle 107"/>
            <p:cNvSpPr/>
            <p:nvPr/>
          </p:nvSpPr>
          <p:spPr>
            <a:xfrm>
              <a:off x="5274456" y="2728904"/>
              <a:ext cx="104896" cy="74044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scene3d>
              <a:camera prst="isometricOffAxis1Right"/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154842" y="2357952"/>
            <a:ext cx="2263140" cy="2491740"/>
            <a:chOff x="6035040" y="1470660"/>
            <a:chExt cx="2263140" cy="2491740"/>
          </a:xfrm>
        </p:grpSpPr>
        <p:cxnSp>
          <p:nvCxnSpPr>
            <p:cNvPr id="145" name="Straight Connector 144"/>
            <p:cNvCxnSpPr/>
            <p:nvPr/>
          </p:nvCxnSpPr>
          <p:spPr bwMode="auto">
            <a:xfrm>
              <a:off x="6035040" y="1470660"/>
              <a:ext cx="2263140" cy="2491740"/>
            </a:xfrm>
            <a:prstGeom prst="line">
              <a:avLst/>
            </a:prstGeom>
            <a:noFill/>
            <a:ln w="12700" cap="rnd" cmpd="sng" algn="ctr">
              <a:solidFill>
                <a:schemeClr val="accent5"/>
              </a:solidFill>
              <a:prstDash val="lg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6" name="Cube 135"/>
            <p:cNvSpPr/>
            <p:nvPr/>
          </p:nvSpPr>
          <p:spPr>
            <a:xfrm>
              <a:off x="6564491" y="2072640"/>
              <a:ext cx="91441" cy="106680"/>
            </a:xfrm>
            <a:prstGeom prst="cube">
              <a:avLst/>
            </a:prstGeom>
            <a:solidFill>
              <a:schemeClr val="accent5"/>
            </a:solidFill>
            <a:ln>
              <a:solidFill>
                <a:schemeClr val="tx2"/>
              </a:solidFill>
            </a:ln>
            <a:scene3d>
              <a:camera prst="orthographicFront">
                <a:rot lat="21599994" lon="21599989" rev="2099999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Cube 136"/>
            <p:cNvSpPr/>
            <p:nvPr/>
          </p:nvSpPr>
          <p:spPr>
            <a:xfrm>
              <a:off x="6790077" y="2339340"/>
              <a:ext cx="91441" cy="106680"/>
            </a:xfrm>
            <a:prstGeom prst="cube">
              <a:avLst/>
            </a:prstGeom>
            <a:solidFill>
              <a:schemeClr val="accent5"/>
            </a:solidFill>
            <a:ln>
              <a:solidFill>
                <a:schemeClr val="tx2"/>
              </a:solidFill>
            </a:ln>
            <a:scene3d>
              <a:camera prst="orthographicFront">
                <a:rot lat="0" lon="0" rev="20399999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Cube 137"/>
            <p:cNvSpPr/>
            <p:nvPr/>
          </p:nvSpPr>
          <p:spPr>
            <a:xfrm>
              <a:off x="7882942" y="3478000"/>
              <a:ext cx="91441" cy="106680"/>
            </a:xfrm>
            <a:prstGeom prst="cube">
              <a:avLst/>
            </a:prstGeom>
            <a:solidFill>
              <a:schemeClr val="accent5"/>
            </a:solidFill>
            <a:ln>
              <a:solidFill>
                <a:schemeClr val="tx2"/>
              </a:solidFill>
            </a:ln>
            <a:scene3d>
              <a:camera prst="orthographicFront">
                <a:rot lat="0" lon="0" rev="7800000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Cube 139"/>
            <p:cNvSpPr/>
            <p:nvPr/>
          </p:nvSpPr>
          <p:spPr>
            <a:xfrm>
              <a:off x="7256871" y="2797196"/>
              <a:ext cx="91441" cy="106680"/>
            </a:xfrm>
            <a:prstGeom prst="cube">
              <a:avLst/>
            </a:prstGeom>
            <a:solidFill>
              <a:schemeClr val="accent5"/>
            </a:solidFill>
            <a:ln>
              <a:solidFill>
                <a:schemeClr val="tx2"/>
              </a:solidFill>
            </a:ln>
            <a:scene3d>
              <a:camera prst="orthographicFront">
                <a:rot lat="0" lon="0" rev="18000000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1" name="Cube 140"/>
            <p:cNvSpPr/>
            <p:nvPr/>
          </p:nvSpPr>
          <p:spPr>
            <a:xfrm>
              <a:off x="7048499" y="2590800"/>
              <a:ext cx="91441" cy="106680"/>
            </a:xfrm>
            <a:prstGeom prst="cube">
              <a:avLst/>
            </a:prstGeom>
            <a:solidFill>
              <a:schemeClr val="accent5"/>
            </a:solidFill>
            <a:ln>
              <a:solidFill>
                <a:schemeClr val="tx2"/>
              </a:solidFill>
            </a:ln>
            <a:scene3d>
              <a:camera prst="orthographicFront">
                <a:rot lat="0" lon="0" rev="21299999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2" name="Cube 141"/>
            <p:cNvSpPr/>
            <p:nvPr/>
          </p:nvSpPr>
          <p:spPr>
            <a:xfrm>
              <a:off x="7475877" y="3074342"/>
              <a:ext cx="91441" cy="106680"/>
            </a:xfrm>
            <a:prstGeom prst="cube">
              <a:avLst/>
            </a:prstGeom>
            <a:solidFill>
              <a:schemeClr val="accent5"/>
            </a:solidFill>
            <a:ln>
              <a:solidFill>
                <a:schemeClr val="tx2"/>
              </a:solidFill>
            </a:ln>
            <a:scene3d>
              <a:camera prst="orthographicFront">
                <a:rot lat="0" lon="0" rev="19799999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3" name="Cube 142"/>
            <p:cNvSpPr/>
            <p:nvPr/>
          </p:nvSpPr>
          <p:spPr>
            <a:xfrm>
              <a:off x="7720099" y="3281394"/>
              <a:ext cx="91441" cy="106680"/>
            </a:xfrm>
            <a:prstGeom prst="cube">
              <a:avLst/>
            </a:prstGeom>
            <a:solidFill>
              <a:schemeClr val="accent5"/>
            </a:solidFill>
            <a:ln>
              <a:solidFill>
                <a:schemeClr val="tx2"/>
              </a:solidFill>
            </a:ln>
            <a:scene3d>
              <a:camera prst="orthographicFront">
                <a:rot lat="0" lon="0" rev="4800000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6" name="Can 155"/>
          <p:cNvSpPr/>
          <p:nvPr/>
        </p:nvSpPr>
        <p:spPr>
          <a:xfrm rot="5400000">
            <a:off x="5051050" y="3160592"/>
            <a:ext cx="114300" cy="266700"/>
          </a:xfrm>
          <a:prstGeom prst="can">
            <a:avLst>
              <a:gd name="adj" fmla="val 2822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7" name="Straight Arrow Connector 156"/>
          <p:cNvCxnSpPr>
            <a:endCxn id="156" idx="3"/>
          </p:cNvCxnSpPr>
          <p:nvPr/>
        </p:nvCxnSpPr>
        <p:spPr bwMode="auto">
          <a:xfrm>
            <a:off x="4762500" y="3293942"/>
            <a:ext cx="212350" cy="0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2" name="Straight Arrow Connector 161"/>
          <p:cNvCxnSpPr>
            <a:stCxn id="35" idx="3"/>
            <a:endCxn id="50" idx="1"/>
          </p:cNvCxnSpPr>
          <p:nvPr/>
        </p:nvCxnSpPr>
        <p:spPr bwMode="auto">
          <a:xfrm>
            <a:off x="1689101" y="3290921"/>
            <a:ext cx="139699" cy="0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>
            <a:stCxn id="15" idx="3"/>
            <a:endCxn id="35" idx="1"/>
          </p:cNvCxnSpPr>
          <p:nvPr/>
        </p:nvCxnSpPr>
        <p:spPr bwMode="auto">
          <a:xfrm>
            <a:off x="904592" y="3290921"/>
            <a:ext cx="139699" cy="0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flipV="1">
            <a:off x="3044477" y="2537023"/>
            <a:ext cx="1305878" cy="745806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>
            <a:off x="3047811" y="3289498"/>
            <a:ext cx="1278731" cy="688974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6" name="Rectangle 185"/>
          <p:cNvSpPr/>
          <p:nvPr/>
        </p:nvSpPr>
        <p:spPr>
          <a:xfrm>
            <a:off x="5323600" y="2041098"/>
            <a:ext cx="1620901" cy="1536069"/>
          </a:xfrm>
          <a:prstGeom prst="rect">
            <a:avLst/>
          </a:prstGeom>
          <a:solidFill>
            <a:srgbClr val="EBE7AD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DAQ</a:t>
            </a:r>
          </a:p>
          <a:p>
            <a:pPr>
              <a:buNone/>
            </a:pPr>
            <a:r>
              <a:rPr lang="en-US" sz="1200" dirty="0" smtClean="0"/>
              <a:t>data readout</a:t>
            </a:r>
          </a:p>
          <a:p>
            <a:pPr>
              <a:buNone/>
            </a:pPr>
            <a:r>
              <a:rPr lang="en-US" sz="1200" dirty="0" smtClean="0"/>
              <a:t>online processing</a:t>
            </a:r>
          </a:p>
          <a:p>
            <a:pPr>
              <a:buNone/>
            </a:pPr>
            <a:r>
              <a:rPr lang="en-US" sz="1200" dirty="0" smtClean="0"/>
              <a:t>quality monitoring (vetoing)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7219374" y="4741192"/>
            <a:ext cx="1582994" cy="1485900"/>
          </a:xfrm>
          <a:prstGeom prst="rect">
            <a:avLst/>
          </a:prstGeom>
          <a:solidFill>
            <a:srgbClr val="BE9283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SC</a:t>
            </a:r>
          </a:p>
          <a:p>
            <a:pPr algn="ctr">
              <a:buNone/>
            </a:pPr>
            <a:r>
              <a:rPr lang="en-US" sz="1200" dirty="0" smtClean="0"/>
              <a:t>processing pipelines</a:t>
            </a:r>
          </a:p>
          <a:p>
            <a:pPr algn="ctr">
              <a:buNone/>
            </a:pPr>
            <a:r>
              <a:rPr lang="en-US" sz="1200" dirty="0" smtClean="0"/>
              <a:t>distributed and GPU computing</a:t>
            </a:r>
          </a:p>
          <a:p>
            <a:pPr algn="ctr">
              <a:buNone/>
            </a:pPr>
            <a:r>
              <a:rPr lang="en-US" sz="1200" dirty="0" smtClean="0"/>
              <a:t>specific algorithms (e.g. reconstruction)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7176770" y="1256030"/>
            <a:ext cx="1623060" cy="1546659"/>
          </a:xfrm>
          <a:prstGeom prst="rect">
            <a:avLst/>
          </a:prstGeom>
          <a:solidFill>
            <a:srgbClr val="83BEA7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Control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drive hardware and complex experiments</a:t>
            </a:r>
          </a:p>
          <a:p>
            <a:pPr>
              <a:buNone/>
            </a:pPr>
            <a:r>
              <a:rPr lang="en-US" sz="1200" dirty="0" smtClean="0"/>
              <a:t>monitor variables &amp; trigger alarms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5306764" y="4214144"/>
            <a:ext cx="1653540" cy="1546860"/>
          </a:xfrm>
          <a:prstGeom prst="rect">
            <a:avLst/>
          </a:prstGeom>
          <a:solidFill>
            <a:srgbClr val="839BBE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DM</a:t>
            </a:r>
          </a:p>
          <a:p>
            <a:pPr>
              <a:buNone/>
            </a:pPr>
            <a:r>
              <a:rPr lang="en-US" sz="1200" dirty="0" smtClean="0"/>
              <a:t>storage of experiment &amp; control data</a:t>
            </a:r>
          </a:p>
          <a:p>
            <a:pPr>
              <a:buNone/>
            </a:pPr>
            <a:r>
              <a:rPr lang="en-US" sz="1200" dirty="0" smtClean="0"/>
              <a:t>data access, authentication authorization etc.</a:t>
            </a:r>
          </a:p>
        </p:txBody>
      </p:sp>
      <p:cxnSp>
        <p:nvCxnSpPr>
          <p:cNvPr id="192" name="Shape 191"/>
          <p:cNvCxnSpPr>
            <a:stCxn id="108" idx="3"/>
            <a:endCxn id="186" idx="1"/>
          </p:cNvCxnSpPr>
          <p:nvPr/>
        </p:nvCxnSpPr>
        <p:spPr bwMode="auto">
          <a:xfrm flipV="1">
            <a:off x="4874814" y="2809133"/>
            <a:ext cx="448786" cy="66845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839BB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 rot="3638913">
            <a:off x="1918477" y="2346314"/>
            <a:ext cx="688228" cy="255214"/>
            <a:chOff x="2387239" y="1871328"/>
            <a:chExt cx="1343278" cy="380326"/>
          </a:xfrm>
          <a:solidFill>
            <a:schemeClr val="bg1"/>
          </a:solidFill>
          <a:scene3d>
            <a:camera prst="isometricRightUp">
              <a:rot lat="868651" lon="19830230" rev="238018"/>
            </a:camera>
            <a:lightRig rig="threePt" dir="t"/>
          </a:scene3d>
        </p:grpSpPr>
        <p:sp>
          <p:nvSpPr>
            <p:cNvPr id="40" name="Rectangle 39"/>
            <p:cNvSpPr/>
            <p:nvPr/>
          </p:nvSpPr>
          <p:spPr>
            <a:xfrm>
              <a:off x="2387239" y="1871328"/>
              <a:ext cx="1343278" cy="380326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42" name="Straight Connector 41"/>
            <p:cNvCxnSpPr>
              <a:endCxn id="40" idx="3"/>
            </p:cNvCxnSpPr>
            <p:nvPr/>
          </p:nvCxnSpPr>
          <p:spPr bwMode="auto">
            <a:xfrm>
              <a:off x="2453640" y="1950720"/>
              <a:ext cx="1276877" cy="110771"/>
            </a:xfrm>
            <a:prstGeom prst="line">
              <a:avLst/>
            </a:prstGeom>
            <a:grp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>
              <a:endCxn id="40" idx="3"/>
            </p:cNvCxnSpPr>
            <p:nvPr/>
          </p:nvCxnSpPr>
          <p:spPr bwMode="auto">
            <a:xfrm flipV="1">
              <a:off x="2468880" y="2061491"/>
              <a:ext cx="1261637" cy="102589"/>
            </a:xfrm>
            <a:prstGeom prst="line">
              <a:avLst/>
            </a:prstGeom>
            <a:grp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213" name="Straight Connector 212"/>
          <p:cNvCxnSpPr/>
          <p:nvPr/>
        </p:nvCxnSpPr>
        <p:spPr bwMode="auto">
          <a:xfrm flipV="1">
            <a:off x="1106346" y="1689100"/>
            <a:ext cx="0" cy="1452943"/>
          </a:xfrm>
          <a:prstGeom prst="line">
            <a:avLst/>
          </a:prstGeom>
          <a:noFill/>
          <a:ln w="12700" cap="flat" cmpd="sng" algn="ctr">
            <a:solidFill>
              <a:srgbClr val="83BEA7"/>
            </a:solidFill>
            <a:prstDash val="solid"/>
            <a:round/>
            <a:headEnd type="oval" w="sm" len="sm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7" name="Straight Connector 216"/>
          <p:cNvCxnSpPr/>
          <p:nvPr/>
        </p:nvCxnSpPr>
        <p:spPr bwMode="auto">
          <a:xfrm flipV="1">
            <a:off x="2166796" y="1690370"/>
            <a:ext cx="0" cy="476250"/>
          </a:xfrm>
          <a:prstGeom prst="line">
            <a:avLst/>
          </a:prstGeom>
          <a:noFill/>
          <a:ln w="12700" cap="flat" cmpd="sng" algn="ctr">
            <a:solidFill>
              <a:srgbClr val="83BEA7"/>
            </a:solidFill>
            <a:prstDash val="solid"/>
            <a:round/>
            <a:headEnd type="oval" w="sm" len="sm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75" name="Straight Connector 274"/>
          <p:cNvCxnSpPr>
            <a:stCxn id="186" idx="2"/>
            <a:endCxn id="190" idx="0"/>
          </p:cNvCxnSpPr>
          <p:nvPr/>
        </p:nvCxnSpPr>
        <p:spPr bwMode="auto">
          <a:xfrm flipH="1">
            <a:off x="6133534" y="3577167"/>
            <a:ext cx="517" cy="636977"/>
          </a:xfrm>
          <a:prstGeom prst="line">
            <a:avLst/>
          </a:prstGeom>
          <a:noFill/>
          <a:ln w="12700" cap="flat" cmpd="sng" algn="ctr">
            <a:solidFill>
              <a:srgbClr val="839BB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78" name="Straight Connector 277"/>
          <p:cNvCxnSpPr>
            <a:stCxn id="190" idx="3"/>
            <a:endCxn id="188" idx="1"/>
          </p:cNvCxnSpPr>
          <p:nvPr/>
        </p:nvCxnSpPr>
        <p:spPr bwMode="auto">
          <a:xfrm>
            <a:off x="6960304" y="4987574"/>
            <a:ext cx="259070" cy="496568"/>
          </a:xfrm>
          <a:prstGeom prst="line">
            <a:avLst/>
          </a:prstGeom>
          <a:noFill/>
          <a:ln w="12700" cap="flat" cmpd="sng" algn="ctr">
            <a:solidFill>
              <a:srgbClr val="839BB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91" name="Group 290"/>
          <p:cNvGrpSpPr/>
          <p:nvPr/>
        </p:nvGrpSpPr>
        <p:grpSpPr>
          <a:xfrm>
            <a:off x="7790497" y="3558540"/>
            <a:ext cx="835343" cy="502920"/>
            <a:chOff x="1062037" y="5280660"/>
            <a:chExt cx="835343" cy="502920"/>
          </a:xfrm>
        </p:grpSpPr>
        <p:pic>
          <p:nvPicPr>
            <p:cNvPr id="288" name="Picture 287" descr="use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94460" y="5280660"/>
              <a:ext cx="502920" cy="502920"/>
            </a:xfrm>
            <a:prstGeom prst="rect">
              <a:avLst/>
            </a:prstGeom>
          </p:spPr>
        </p:pic>
        <p:pic>
          <p:nvPicPr>
            <p:cNvPr id="290" name="Picture 289" descr="screen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2037" y="5311466"/>
              <a:ext cx="340043" cy="437824"/>
            </a:xfrm>
            <a:prstGeom prst="rect">
              <a:avLst/>
            </a:prstGeom>
          </p:spPr>
        </p:pic>
      </p:grpSp>
      <p:cxnSp>
        <p:nvCxnSpPr>
          <p:cNvPr id="293" name="Straight Arrow Connector 292"/>
          <p:cNvCxnSpPr/>
          <p:nvPr/>
        </p:nvCxnSpPr>
        <p:spPr bwMode="auto">
          <a:xfrm flipH="1">
            <a:off x="7437120" y="4160520"/>
            <a:ext cx="175260" cy="457200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97" name="TextBox 296"/>
          <p:cNvSpPr txBox="1"/>
          <p:nvPr/>
        </p:nvSpPr>
        <p:spPr>
          <a:xfrm>
            <a:off x="7528560" y="4198620"/>
            <a:ext cx="16992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setup computation &amp; show scientific results</a:t>
            </a:r>
            <a:endParaRPr lang="de-DE" sz="1100" i="1" dirty="0"/>
          </a:p>
        </p:txBody>
      </p:sp>
      <p:cxnSp>
        <p:nvCxnSpPr>
          <p:cNvPr id="299" name="Straight Arrow Connector 298"/>
          <p:cNvCxnSpPr/>
          <p:nvPr/>
        </p:nvCxnSpPr>
        <p:spPr bwMode="auto">
          <a:xfrm>
            <a:off x="7528560" y="3002280"/>
            <a:ext cx="144780" cy="419100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4" name="TextBox 303"/>
          <p:cNvSpPr txBox="1"/>
          <p:nvPr/>
        </p:nvSpPr>
        <p:spPr>
          <a:xfrm>
            <a:off x="7726680" y="2865120"/>
            <a:ext cx="12268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allow some control &amp; show hardware status</a:t>
            </a:r>
            <a:endParaRPr lang="de-DE" sz="1100" i="1" dirty="0"/>
          </a:p>
        </p:txBody>
      </p:sp>
      <p:cxnSp>
        <p:nvCxnSpPr>
          <p:cNvPr id="305" name="Straight Arrow Connector 304"/>
          <p:cNvCxnSpPr/>
          <p:nvPr/>
        </p:nvCxnSpPr>
        <p:spPr bwMode="auto">
          <a:xfrm>
            <a:off x="7040880" y="3474720"/>
            <a:ext cx="472440" cy="190500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9" name="TextBox 308"/>
          <p:cNvSpPr txBox="1"/>
          <p:nvPr/>
        </p:nvSpPr>
        <p:spPr>
          <a:xfrm>
            <a:off x="6477000" y="3718560"/>
            <a:ext cx="134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i="1" dirty="0" smtClean="0"/>
              <a:t>show online data whilst running</a:t>
            </a:r>
            <a:endParaRPr lang="de-DE" sz="1100" i="1" dirty="0"/>
          </a:p>
        </p:txBody>
      </p:sp>
      <p:sp>
        <p:nvSpPr>
          <p:cNvPr id="320" name="TextBox 319"/>
          <p:cNvSpPr txBox="1"/>
          <p:nvPr/>
        </p:nvSpPr>
        <p:spPr>
          <a:xfrm>
            <a:off x="297180" y="1150620"/>
            <a:ext cx="2156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i="1" dirty="0" smtClean="0"/>
              <a:t>A typical use case:</a:t>
            </a:r>
            <a:endParaRPr lang="de-DE" sz="1800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50256" y="3424148"/>
            <a:ext cx="91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dirty="0" smtClean="0"/>
              <a:t>Accelerator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984671" y="3423691"/>
            <a:ext cx="91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dirty="0" err="1" smtClean="0"/>
              <a:t>Undulator</a:t>
            </a:r>
            <a:endParaRPr lang="en-US" sz="11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1689737" y="3434995"/>
            <a:ext cx="12499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dirty="0" smtClean="0"/>
              <a:t>Beam Transport</a:t>
            </a:r>
          </a:p>
        </p:txBody>
      </p:sp>
      <p:sp>
        <p:nvSpPr>
          <p:cNvPr id="115" name="TextBox 114"/>
          <p:cNvSpPr txBox="1"/>
          <p:nvPr/>
        </p:nvSpPr>
        <p:spPr>
          <a:xfrm rot="3147605">
            <a:off x="1971485" y="2282229"/>
            <a:ext cx="12499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100" dirty="0" smtClean="0"/>
              <a:t>Sample Injector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500708" y="4550441"/>
            <a:ext cx="1144272" cy="1067951"/>
            <a:chOff x="250521" y="4456378"/>
            <a:chExt cx="1270258" cy="1185534"/>
          </a:xfrm>
        </p:grpSpPr>
        <p:pic>
          <p:nvPicPr>
            <p:cNvPr id="116" name="Picture 115" descr="justPuzzle.jpg"/>
            <p:cNvPicPr>
              <a:picLocks noChangeAspect="1"/>
            </p:cNvPicPr>
            <p:nvPr/>
          </p:nvPicPr>
          <p:blipFill>
            <a:blip r:embed="rId5" cstate="print"/>
            <a:srcRect l="16667" t="16316" r="16667" b="16667"/>
            <a:stretch>
              <a:fillRect/>
            </a:stretch>
          </p:blipFill>
          <p:spPr>
            <a:xfrm>
              <a:off x="290533" y="4456378"/>
              <a:ext cx="1179327" cy="1185534"/>
            </a:xfrm>
            <a:prstGeom prst="rect">
              <a:avLst/>
            </a:prstGeom>
          </p:spPr>
        </p:pic>
        <p:sp>
          <p:nvSpPr>
            <p:cNvPr id="117" name="TextBox 116"/>
            <p:cNvSpPr txBox="1"/>
            <p:nvPr/>
          </p:nvSpPr>
          <p:spPr>
            <a:xfrm>
              <a:off x="275027" y="5367295"/>
              <a:ext cx="3841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000" b="1" dirty="0" smtClean="0">
                  <a:solidFill>
                    <a:schemeClr val="bg2">
                      <a:lumMod val="50000"/>
                    </a:schemeClr>
                  </a:solidFill>
                </a:rPr>
                <a:t>DM</a:t>
              </a:r>
              <a:endParaRPr lang="de-DE" sz="10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157967" y="5395368"/>
              <a:ext cx="3628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000" b="1" dirty="0" smtClean="0">
                  <a:solidFill>
                    <a:schemeClr val="bg2">
                      <a:lumMod val="50000"/>
                    </a:schemeClr>
                  </a:solidFill>
                </a:rPr>
                <a:t>SC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41138" y="4473958"/>
              <a:ext cx="640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000" b="1" dirty="0" smtClean="0">
                  <a:solidFill>
                    <a:schemeClr val="bg2">
                      <a:lumMod val="50000"/>
                    </a:schemeClr>
                  </a:solidFill>
                </a:rPr>
                <a:t>Control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50521" y="4476685"/>
              <a:ext cx="4696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000" b="1" dirty="0" smtClean="0">
                  <a:solidFill>
                    <a:schemeClr val="bg2">
                      <a:lumMod val="50000"/>
                    </a:schemeClr>
                  </a:solidFill>
                </a:rPr>
                <a:t>DAQ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02041" y="5620441"/>
            <a:ext cx="3371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Tight integration of applications</a:t>
            </a:r>
            <a:endParaRPr lang="en-US" sz="1800" dirty="0"/>
          </a:p>
        </p:txBody>
      </p:sp>
      <p:cxnSp>
        <p:nvCxnSpPr>
          <p:cNvPr id="124" name="Straight Connector 123"/>
          <p:cNvCxnSpPr/>
          <p:nvPr/>
        </p:nvCxnSpPr>
        <p:spPr bwMode="auto">
          <a:xfrm flipH="1" flipV="1">
            <a:off x="4093442" y="1681095"/>
            <a:ext cx="7498" cy="692743"/>
          </a:xfrm>
          <a:prstGeom prst="line">
            <a:avLst/>
          </a:prstGeom>
          <a:noFill/>
          <a:ln w="12700" cap="flat" cmpd="sng" algn="ctr">
            <a:solidFill>
              <a:srgbClr val="83BEA7"/>
            </a:solidFill>
            <a:prstDash val="solid"/>
            <a:round/>
            <a:headEnd type="oval" w="sm" len="sm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1097343" y="1683367"/>
            <a:ext cx="6041543" cy="0"/>
          </a:xfrm>
          <a:prstGeom prst="line">
            <a:avLst/>
          </a:prstGeom>
          <a:noFill/>
          <a:ln w="12700" cap="flat" cmpd="sng" algn="ctr">
            <a:solidFill>
              <a:srgbClr val="83BEA7"/>
            </a:solidFill>
            <a:prstDash val="solid"/>
            <a:round/>
            <a:headEnd type="oval" w="sm" len="sm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P</a:t>
            </a:r>
            <a:r>
              <a:rPr lang="en-US" sz="2200" dirty="0" smtClean="0"/>
              <a:t>arallelization as a design consequence</a:t>
            </a:r>
            <a:endParaRPr lang="de-DE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  <p:grpSp>
        <p:nvGrpSpPr>
          <p:cNvPr id="5" name="Group 36"/>
          <p:cNvGrpSpPr/>
          <p:nvPr/>
        </p:nvGrpSpPr>
        <p:grpSpPr>
          <a:xfrm>
            <a:off x="1072845" y="2244188"/>
            <a:ext cx="962952" cy="865847"/>
            <a:chOff x="1731696" y="2921225"/>
            <a:chExt cx="962952" cy="865847"/>
          </a:xfrm>
        </p:grpSpPr>
        <p:sp>
          <p:nvSpPr>
            <p:cNvPr id="49" name="5-Point Star 48"/>
            <p:cNvSpPr/>
            <p:nvPr/>
          </p:nvSpPr>
          <p:spPr bwMode="auto">
            <a:xfrm>
              <a:off x="1731696" y="2921225"/>
              <a:ext cx="445062" cy="420786"/>
            </a:xfrm>
            <a:prstGeom prst="star5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1909721" y="3002145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  <a:r>
                <a:rPr lang="en-US" sz="1200" dirty="0" smtClean="0">
                  <a:ea typeface="ＭＳ Ｐゴシック" pitchFamily="112" charset="-128"/>
                </a:rPr>
                <a:t> 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6" name="Group 33"/>
          <p:cNvGrpSpPr/>
          <p:nvPr/>
        </p:nvGrpSpPr>
        <p:grpSpPr>
          <a:xfrm>
            <a:off x="3968024" y="1313096"/>
            <a:ext cx="923840" cy="848315"/>
            <a:chOff x="4036578" y="2031101"/>
            <a:chExt cx="923840" cy="848315"/>
          </a:xfrm>
        </p:grpSpPr>
        <p:sp>
          <p:nvSpPr>
            <p:cNvPr id="54" name="Isosceles Triangle 53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  <a:r>
                <a:rPr lang="en-US" sz="1200" dirty="0" smtClean="0">
                  <a:ea typeface="ＭＳ Ｐゴシック" pitchFamily="112" charset="-128"/>
                </a:rPr>
                <a:t> 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8" name="Group 33"/>
          <p:cNvGrpSpPr/>
          <p:nvPr/>
        </p:nvGrpSpPr>
        <p:grpSpPr>
          <a:xfrm>
            <a:off x="3968024" y="2298976"/>
            <a:ext cx="923840" cy="848315"/>
            <a:chOff x="4036578" y="2031101"/>
            <a:chExt cx="923840" cy="848315"/>
          </a:xfrm>
        </p:grpSpPr>
        <p:sp>
          <p:nvSpPr>
            <p:cNvPr id="88" name="Isosceles Triangle 87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  <a:r>
                <a:rPr lang="en-US" sz="1200" dirty="0" smtClean="0">
                  <a:ea typeface="ＭＳ Ｐゴシック" pitchFamily="112" charset="-128"/>
                </a:rPr>
                <a:t> 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3968024" y="3261928"/>
            <a:ext cx="923840" cy="848315"/>
            <a:chOff x="4036578" y="2031101"/>
            <a:chExt cx="923840" cy="848315"/>
          </a:xfrm>
        </p:grpSpPr>
        <p:sp>
          <p:nvSpPr>
            <p:cNvPr id="103" name="Isosceles Triangle 102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Device</a:t>
              </a:r>
              <a:r>
                <a:rPr lang="en-US" sz="1200" dirty="0" smtClean="0">
                  <a:ea typeface="ＭＳ Ｐゴシック" pitchFamily="112" charset="-128"/>
                </a:rPr>
                <a:t> 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10" name="Group 154"/>
          <p:cNvGrpSpPr/>
          <p:nvPr/>
        </p:nvGrpSpPr>
        <p:grpSpPr>
          <a:xfrm>
            <a:off x="6678406" y="2340395"/>
            <a:ext cx="942249" cy="784927"/>
            <a:chOff x="3159401" y="2722835"/>
            <a:chExt cx="942249" cy="784927"/>
          </a:xfrm>
        </p:grpSpPr>
        <p:grpSp>
          <p:nvGrpSpPr>
            <p:cNvPr id="11" name="Group 99"/>
            <p:cNvGrpSpPr/>
            <p:nvPr/>
          </p:nvGrpSpPr>
          <p:grpSpPr>
            <a:xfrm>
              <a:off x="3159401" y="2722835"/>
              <a:ext cx="942249" cy="784927"/>
              <a:chOff x="4438482" y="3556449"/>
              <a:chExt cx="942249" cy="784927"/>
            </a:xfrm>
          </p:grpSpPr>
          <p:sp>
            <p:nvSpPr>
              <p:cNvPr id="110" name="Octagon 109"/>
              <p:cNvSpPr/>
              <p:nvPr/>
            </p:nvSpPr>
            <p:spPr bwMode="auto">
              <a:xfrm>
                <a:off x="5024681" y="3628874"/>
                <a:ext cx="356050" cy="356050"/>
              </a:xfrm>
              <a:prstGeom prst="octagon">
                <a:avLst/>
              </a:prstGeom>
              <a:solidFill>
                <a:srgbClr val="FF3737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 bwMode="auto">
              <a:xfrm>
                <a:off x="4438482" y="3556449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sp>
          <p:nvSpPr>
            <p:cNvPr id="108" name="TextBox 107"/>
            <p:cNvSpPr txBox="1"/>
            <p:nvPr/>
          </p:nvSpPr>
          <p:spPr>
            <a:xfrm>
              <a:off x="3202615" y="2970654"/>
              <a:ext cx="6910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 algn="ctr">
                <a:buNone/>
              </a:pPr>
              <a:r>
                <a:rPr lang="en-US" sz="1200" dirty="0" smtClean="0"/>
                <a:t>Device </a:t>
              </a:r>
              <a:r>
                <a:rPr lang="en-US" sz="1200" dirty="0"/>
                <a:t>3</a:t>
              </a:r>
              <a:endParaRPr lang="de-DE" sz="1200" dirty="0"/>
            </a:p>
          </p:txBody>
        </p:sp>
      </p:grpSp>
      <p:grpSp>
        <p:nvGrpSpPr>
          <p:cNvPr id="12" name="Group 129"/>
          <p:cNvGrpSpPr/>
          <p:nvPr/>
        </p:nvGrpSpPr>
        <p:grpSpPr>
          <a:xfrm>
            <a:off x="2034256" y="2631660"/>
            <a:ext cx="527688" cy="192744"/>
            <a:chOff x="1722064" y="2499496"/>
            <a:chExt cx="527688" cy="192744"/>
          </a:xfrm>
        </p:grpSpPr>
        <p:grpSp>
          <p:nvGrpSpPr>
            <p:cNvPr id="13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27" name="Rectangle 126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oup 128"/>
          <p:cNvGrpSpPr/>
          <p:nvPr/>
        </p:nvGrpSpPr>
        <p:grpSpPr>
          <a:xfrm>
            <a:off x="3540917" y="1655955"/>
            <a:ext cx="422831" cy="192744"/>
            <a:chOff x="2019050" y="3238291"/>
            <a:chExt cx="422831" cy="192744"/>
          </a:xfrm>
        </p:grpSpPr>
        <p:grpSp>
          <p:nvGrpSpPr>
            <p:cNvPr id="15" name="Group 121"/>
            <p:cNvGrpSpPr/>
            <p:nvPr/>
          </p:nvGrpSpPr>
          <p:grpSpPr>
            <a:xfrm>
              <a:off x="2019050" y="3238291"/>
              <a:ext cx="135441" cy="192744"/>
              <a:chOff x="5183669" y="4295815"/>
              <a:chExt cx="135441" cy="192744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5183669" y="429581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5184359" y="4315470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5184359" y="4398221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28" name="Rectangle 127"/>
            <p:cNvSpPr/>
            <p:nvPr/>
          </p:nvSpPr>
          <p:spPr>
            <a:xfrm>
              <a:off x="2153881" y="3318250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" name="Group 130"/>
          <p:cNvGrpSpPr/>
          <p:nvPr/>
        </p:nvGrpSpPr>
        <p:grpSpPr>
          <a:xfrm>
            <a:off x="3540917" y="2627505"/>
            <a:ext cx="422831" cy="192744"/>
            <a:chOff x="2019050" y="3238291"/>
            <a:chExt cx="422831" cy="192744"/>
          </a:xfrm>
        </p:grpSpPr>
        <p:grpSp>
          <p:nvGrpSpPr>
            <p:cNvPr id="17" name="Group 131"/>
            <p:cNvGrpSpPr/>
            <p:nvPr/>
          </p:nvGrpSpPr>
          <p:grpSpPr>
            <a:xfrm>
              <a:off x="2019050" y="3238291"/>
              <a:ext cx="135441" cy="192744"/>
              <a:chOff x="5183669" y="4295815"/>
              <a:chExt cx="135441" cy="192744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5183669" y="429581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5184359" y="4315470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5184359" y="4398221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33" name="Rectangle 132"/>
            <p:cNvSpPr/>
            <p:nvPr/>
          </p:nvSpPr>
          <p:spPr>
            <a:xfrm>
              <a:off x="2153881" y="3318250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oup 136"/>
          <p:cNvGrpSpPr/>
          <p:nvPr/>
        </p:nvGrpSpPr>
        <p:grpSpPr>
          <a:xfrm>
            <a:off x="3540917" y="3627630"/>
            <a:ext cx="422831" cy="192744"/>
            <a:chOff x="2019050" y="3238291"/>
            <a:chExt cx="422831" cy="192744"/>
          </a:xfrm>
        </p:grpSpPr>
        <p:grpSp>
          <p:nvGrpSpPr>
            <p:cNvPr id="19" name="Group 137"/>
            <p:cNvGrpSpPr/>
            <p:nvPr/>
          </p:nvGrpSpPr>
          <p:grpSpPr>
            <a:xfrm>
              <a:off x="2019050" y="3238291"/>
              <a:ext cx="135441" cy="192744"/>
              <a:chOff x="5183669" y="4295815"/>
              <a:chExt cx="135441" cy="192744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5183669" y="429581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5184359" y="4315470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5184359" y="4398221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39" name="Rectangle 138"/>
            <p:cNvSpPr/>
            <p:nvPr/>
          </p:nvSpPr>
          <p:spPr>
            <a:xfrm>
              <a:off x="2153881" y="3318250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" name="Group 142"/>
          <p:cNvGrpSpPr/>
          <p:nvPr/>
        </p:nvGrpSpPr>
        <p:grpSpPr>
          <a:xfrm>
            <a:off x="4758406" y="1650585"/>
            <a:ext cx="527688" cy="192744"/>
            <a:chOff x="1722064" y="2499496"/>
            <a:chExt cx="527688" cy="192744"/>
          </a:xfrm>
        </p:grpSpPr>
        <p:grpSp>
          <p:nvGrpSpPr>
            <p:cNvPr id="21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146" name="Rectangle 145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45" name="Rectangle 144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oup 148"/>
          <p:cNvGrpSpPr/>
          <p:nvPr/>
        </p:nvGrpSpPr>
        <p:grpSpPr>
          <a:xfrm>
            <a:off x="4758406" y="2631660"/>
            <a:ext cx="527688" cy="192744"/>
            <a:chOff x="1722064" y="2499496"/>
            <a:chExt cx="527688" cy="192744"/>
          </a:xfrm>
        </p:grpSpPr>
        <p:grpSp>
          <p:nvGrpSpPr>
            <p:cNvPr id="23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1" name="Rectangle 150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" name="Group 154"/>
          <p:cNvGrpSpPr/>
          <p:nvPr/>
        </p:nvGrpSpPr>
        <p:grpSpPr>
          <a:xfrm>
            <a:off x="4758406" y="3622260"/>
            <a:ext cx="527688" cy="192744"/>
            <a:chOff x="1722064" y="2499496"/>
            <a:chExt cx="527688" cy="192744"/>
          </a:xfrm>
        </p:grpSpPr>
        <p:grpSp>
          <p:nvGrpSpPr>
            <p:cNvPr id="25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158" name="Rectangle 157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7" name="Rectangle 156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oup 160"/>
          <p:cNvGrpSpPr/>
          <p:nvPr/>
        </p:nvGrpSpPr>
        <p:grpSpPr>
          <a:xfrm>
            <a:off x="6246951" y="2646555"/>
            <a:ext cx="422831" cy="192744"/>
            <a:chOff x="2019050" y="3238291"/>
            <a:chExt cx="422831" cy="192744"/>
          </a:xfrm>
        </p:grpSpPr>
        <p:grpSp>
          <p:nvGrpSpPr>
            <p:cNvPr id="27" name="Group 161"/>
            <p:cNvGrpSpPr/>
            <p:nvPr/>
          </p:nvGrpSpPr>
          <p:grpSpPr>
            <a:xfrm>
              <a:off x="2019050" y="3238291"/>
              <a:ext cx="135441" cy="192744"/>
              <a:chOff x="5183669" y="4295815"/>
              <a:chExt cx="135441" cy="192744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5183669" y="429581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5184359" y="4315470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5184359" y="4398221"/>
                <a:ext cx="36000" cy="72000"/>
              </a:xfrm>
              <a:prstGeom prst="ellipse">
                <a:avLst/>
              </a:prstGeom>
              <a:solidFill>
                <a:srgbClr val="000000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63" name="Rectangle 162"/>
            <p:cNvSpPr/>
            <p:nvPr/>
          </p:nvSpPr>
          <p:spPr>
            <a:xfrm>
              <a:off x="2153881" y="3318250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3" name="TextBox 172"/>
          <p:cNvSpPr txBox="1">
            <a:spLocks noChangeArrowheads="1"/>
          </p:cNvSpPr>
          <p:nvPr/>
        </p:nvSpPr>
        <p:spPr bwMode="auto">
          <a:xfrm>
            <a:off x="485663" y="4394600"/>
            <a:ext cx="64321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Device level parallelization, thus transparent to developer</a:t>
            </a:r>
            <a:endParaRPr lang="de-DE" sz="1800" dirty="0"/>
          </a:p>
        </p:txBody>
      </p:sp>
      <p:sp>
        <p:nvSpPr>
          <p:cNvPr id="174" name="TextBox 173"/>
          <p:cNvSpPr txBox="1">
            <a:spLocks noChangeArrowheads="1"/>
          </p:cNvSpPr>
          <p:nvPr/>
        </p:nvSpPr>
        <p:spPr bwMode="auto">
          <a:xfrm>
            <a:off x="469988" y="5359201"/>
            <a:ext cx="65500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Devices on different machines: Distributed programming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504800" y="4876653"/>
            <a:ext cx="5226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Devices on same machine: CPU threads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2763337" y="1928353"/>
            <a:ext cx="552668" cy="62318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2786855" y="2727914"/>
            <a:ext cx="599703" cy="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2786855" y="2892530"/>
            <a:ext cx="529150" cy="78780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5432603" y="1822529"/>
            <a:ext cx="634980" cy="78780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5432138" y="2750974"/>
            <a:ext cx="599703" cy="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5432603" y="2951321"/>
            <a:ext cx="587944" cy="76428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62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mage processing framework plans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Burkhard Heisen (WP76)</a:t>
            </a:r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7475" y="3159147"/>
            <a:ext cx="55503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Implementation of </a:t>
            </a:r>
            <a:r>
              <a:rPr lang="en-US" sz="1800" b="1" dirty="0" smtClean="0"/>
              <a:t>standard processing routines </a:t>
            </a:r>
            <a:endParaRPr lang="de-DE" sz="18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7475" y="1574921"/>
            <a:ext cx="8636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Integrate building process for </a:t>
            </a:r>
            <a:r>
              <a:rPr lang="en-US" sz="1800" b="1" dirty="0" err="1"/>
              <a:t>N</a:t>
            </a:r>
            <a:r>
              <a:rPr lang="en-US" sz="1800" b="1" dirty="0" err="1" smtClean="0"/>
              <a:t>vidia</a:t>
            </a:r>
            <a:r>
              <a:rPr lang="en-US" sz="1800" b="1" dirty="0" smtClean="0"/>
              <a:t> CUDA </a:t>
            </a:r>
            <a:r>
              <a:rPr lang="en-US" sz="1800" dirty="0" smtClean="0"/>
              <a:t>into the framework</a:t>
            </a:r>
            <a:endParaRPr lang="de-DE" sz="1800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7476" y="2367034"/>
            <a:ext cx="56208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b="1" dirty="0" smtClean="0"/>
              <a:t>Image classes</a:t>
            </a:r>
            <a:r>
              <a:rPr lang="en-US" sz="1800" dirty="0" smtClean="0"/>
              <a:t> for both CPU and GPU</a:t>
            </a:r>
            <a:endParaRPr lang="de-DE" sz="1800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7475" y="3951260"/>
            <a:ext cx="5291610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lnSpc>
                <a:spcPct val="150000"/>
              </a:lnSpc>
            </a:pPr>
            <a:r>
              <a:rPr lang="en-US" sz="1800" dirty="0"/>
              <a:t>P</a:t>
            </a:r>
            <a:r>
              <a:rPr lang="en-US" sz="1800" dirty="0" smtClean="0"/>
              <a:t>rovide </a:t>
            </a:r>
            <a:r>
              <a:rPr lang="en-US" sz="1800" b="1" dirty="0" smtClean="0"/>
              <a:t>templates</a:t>
            </a:r>
            <a:r>
              <a:rPr lang="en-US" sz="1800" dirty="0" smtClean="0"/>
              <a:t> for writing specific code on CPU or GPU</a:t>
            </a:r>
            <a:endParaRPr lang="en-US" sz="1800" dirty="0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40993" y="5274285"/>
            <a:ext cx="4797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Fully functional </a:t>
            </a:r>
            <a:r>
              <a:rPr lang="en-US" sz="1800" dirty="0"/>
              <a:t>a</a:t>
            </a:r>
            <a:r>
              <a:rPr lang="en-US" sz="1800" dirty="0" smtClean="0"/>
              <a:t>lso </a:t>
            </a:r>
            <a:r>
              <a:rPr lang="en-US" sz="1800" b="1" dirty="0" smtClean="0"/>
              <a:t>under Python</a:t>
            </a:r>
            <a:endParaRPr lang="en-US" sz="1800" b="1" dirty="0"/>
          </a:p>
        </p:txBody>
      </p:sp>
      <p:grpSp>
        <p:nvGrpSpPr>
          <p:cNvPr id="359" name="Group 358"/>
          <p:cNvGrpSpPr/>
          <p:nvPr/>
        </p:nvGrpSpPr>
        <p:grpSpPr>
          <a:xfrm>
            <a:off x="5564788" y="2486059"/>
            <a:ext cx="2966568" cy="2692785"/>
            <a:chOff x="5799968" y="2486059"/>
            <a:chExt cx="2966568" cy="2692785"/>
          </a:xfrm>
        </p:grpSpPr>
        <p:grpSp>
          <p:nvGrpSpPr>
            <p:cNvPr id="26" name="Group 894"/>
            <p:cNvGrpSpPr>
              <a:grpSpLocks/>
            </p:cNvGrpSpPr>
            <p:nvPr/>
          </p:nvGrpSpPr>
          <p:grpSpPr bwMode="auto">
            <a:xfrm>
              <a:off x="5809051" y="3717933"/>
              <a:ext cx="2825191" cy="1004080"/>
              <a:chOff x="6118845" y="1981225"/>
              <a:chExt cx="3175781" cy="1087549"/>
            </a:xfrm>
          </p:grpSpPr>
          <p:grpSp>
            <p:nvGrpSpPr>
              <p:cNvPr id="143" name="Group 855"/>
              <p:cNvGrpSpPr>
                <a:grpSpLocks/>
              </p:cNvGrpSpPr>
              <p:nvPr/>
            </p:nvGrpSpPr>
            <p:grpSpPr bwMode="auto">
              <a:xfrm>
                <a:off x="6118845" y="1981225"/>
                <a:ext cx="1087549" cy="1087549"/>
                <a:chOff x="286197" y="4861545"/>
                <a:chExt cx="1087549" cy="1087549"/>
              </a:xfrm>
            </p:grpSpPr>
            <p:sp>
              <p:nvSpPr>
                <p:cNvPr id="182" name="Rectangle 162"/>
                <p:cNvSpPr>
                  <a:spLocks noChangeAspect="1"/>
                </p:cNvSpPr>
                <p:nvPr/>
              </p:nvSpPr>
              <p:spPr bwMode="auto">
                <a:xfrm>
                  <a:off x="718245" y="5581625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3" name="Rectangle 163"/>
                <p:cNvSpPr>
                  <a:spLocks noChangeAspect="1"/>
                </p:cNvSpPr>
                <p:nvPr/>
              </p:nvSpPr>
              <p:spPr bwMode="auto">
                <a:xfrm>
                  <a:off x="1078285" y="5005561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4" name="Rectangle 164"/>
                <p:cNvSpPr>
                  <a:spLocks noChangeAspect="1"/>
                </p:cNvSpPr>
                <p:nvPr/>
              </p:nvSpPr>
              <p:spPr bwMode="auto">
                <a:xfrm>
                  <a:off x="430213" y="4861545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5" name="Rectangle 165"/>
                <p:cNvSpPr>
                  <a:spLocks noChangeAspect="1"/>
                </p:cNvSpPr>
                <p:nvPr/>
              </p:nvSpPr>
              <p:spPr bwMode="auto">
                <a:xfrm>
                  <a:off x="1222301" y="5437609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6" name="Rectangle 166"/>
                <p:cNvSpPr>
                  <a:spLocks noChangeAspect="1"/>
                </p:cNvSpPr>
                <p:nvPr/>
              </p:nvSpPr>
              <p:spPr bwMode="auto">
                <a:xfrm>
                  <a:off x="1157722" y="5744691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7" name="Rectangle 167"/>
                <p:cNvSpPr>
                  <a:spLocks noChangeAspect="1"/>
                </p:cNvSpPr>
                <p:nvPr/>
              </p:nvSpPr>
              <p:spPr bwMode="auto">
                <a:xfrm>
                  <a:off x="333822" y="5471517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8" name="Rectangle 168"/>
                <p:cNvSpPr>
                  <a:spLocks noChangeAspect="1"/>
                </p:cNvSpPr>
                <p:nvPr/>
              </p:nvSpPr>
              <p:spPr bwMode="auto">
                <a:xfrm>
                  <a:off x="607238" y="5202535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9" name="Rectangle 169"/>
                <p:cNvSpPr>
                  <a:spLocks noChangeAspect="1"/>
                </p:cNvSpPr>
                <p:nvPr/>
              </p:nvSpPr>
              <p:spPr bwMode="auto">
                <a:xfrm>
                  <a:off x="934269" y="5437609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0" name="Rectangle 170"/>
                <p:cNvSpPr>
                  <a:spLocks noChangeAspect="1"/>
                </p:cNvSpPr>
                <p:nvPr/>
              </p:nvSpPr>
              <p:spPr bwMode="auto">
                <a:xfrm>
                  <a:off x="646237" y="5797649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1" name="Rectangle 171"/>
                <p:cNvSpPr>
                  <a:spLocks noChangeAspect="1"/>
                </p:cNvSpPr>
                <p:nvPr/>
              </p:nvSpPr>
              <p:spPr bwMode="auto">
                <a:xfrm>
                  <a:off x="646237" y="4933553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2" name="Rectangle 172"/>
                <p:cNvSpPr>
                  <a:spLocks noChangeAspect="1"/>
                </p:cNvSpPr>
                <p:nvPr/>
              </p:nvSpPr>
              <p:spPr bwMode="auto">
                <a:xfrm>
                  <a:off x="286197" y="5077569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3" name="Rectangle 173"/>
                <p:cNvSpPr>
                  <a:spLocks noChangeAspect="1"/>
                </p:cNvSpPr>
                <p:nvPr/>
              </p:nvSpPr>
              <p:spPr bwMode="auto">
                <a:xfrm>
                  <a:off x="502221" y="5509617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4" name="Rectangle 174"/>
                <p:cNvSpPr>
                  <a:spLocks noChangeAspect="1"/>
                </p:cNvSpPr>
                <p:nvPr/>
              </p:nvSpPr>
              <p:spPr bwMode="auto">
                <a:xfrm>
                  <a:off x="430213" y="5293593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5" name="Rectangle 175"/>
                <p:cNvSpPr>
                  <a:spLocks noChangeAspect="1"/>
                </p:cNvSpPr>
                <p:nvPr/>
              </p:nvSpPr>
              <p:spPr bwMode="auto">
                <a:xfrm>
                  <a:off x="862261" y="5005561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6" name="Rectangle 176"/>
                <p:cNvSpPr>
                  <a:spLocks noChangeAspect="1"/>
                </p:cNvSpPr>
                <p:nvPr/>
              </p:nvSpPr>
              <p:spPr bwMode="auto">
                <a:xfrm>
                  <a:off x="430213" y="5725641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7" name="Rectangle 177"/>
                <p:cNvSpPr>
                  <a:spLocks noChangeAspect="1"/>
                </p:cNvSpPr>
                <p:nvPr/>
              </p:nvSpPr>
              <p:spPr bwMode="auto">
                <a:xfrm>
                  <a:off x="862261" y="5293593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8" name="Rectangle 178"/>
                <p:cNvSpPr>
                  <a:spLocks noChangeAspect="1"/>
                </p:cNvSpPr>
                <p:nvPr/>
              </p:nvSpPr>
              <p:spPr bwMode="auto">
                <a:xfrm>
                  <a:off x="1078285" y="5221585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99" name="Rectangle 179"/>
                <p:cNvSpPr>
                  <a:spLocks noChangeAspect="1"/>
                </p:cNvSpPr>
                <p:nvPr/>
              </p:nvSpPr>
              <p:spPr bwMode="auto">
                <a:xfrm>
                  <a:off x="934269" y="5725641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</p:grpSp>
          <p:grpSp>
            <p:nvGrpSpPr>
              <p:cNvPr id="144" name="Group 856"/>
              <p:cNvGrpSpPr>
                <a:grpSpLocks/>
              </p:cNvGrpSpPr>
              <p:nvPr/>
            </p:nvGrpSpPr>
            <p:grpSpPr bwMode="auto">
              <a:xfrm>
                <a:off x="7126957" y="1981225"/>
                <a:ext cx="1087549" cy="1087549"/>
                <a:chOff x="286197" y="4861545"/>
                <a:chExt cx="1087549" cy="1087549"/>
              </a:xfrm>
            </p:grpSpPr>
            <p:sp>
              <p:nvSpPr>
                <p:cNvPr id="164" name="Rectangle 144"/>
                <p:cNvSpPr>
                  <a:spLocks noChangeAspect="1"/>
                </p:cNvSpPr>
                <p:nvPr/>
              </p:nvSpPr>
              <p:spPr bwMode="auto">
                <a:xfrm>
                  <a:off x="718245" y="5581625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5" name="Rectangle 145"/>
                <p:cNvSpPr>
                  <a:spLocks noChangeAspect="1"/>
                </p:cNvSpPr>
                <p:nvPr/>
              </p:nvSpPr>
              <p:spPr bwMode="auto">
                <a:xfrm>
                  <a:off x="1078285" y="5005561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6" name="Rectangle 146"/>
                <p:cNvSpPr>
                  <a:spLocks noChangeAspect="1"/>
                </p:cNvSpPr>
                <p:nvPr/>
              </p:nvSpPr>
              <p:spPr bwMode="auto">
                <a:xfrm>
                  <a:off x="430213" y="4861545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7" name="Rectangle 147"/>
                <p:cNvSpPr>
                  <a:spLocks noChangeAspect="1"/>
                </p:cNvSpPr>
                <p:nvPr/>
              </p:nvSpPr>
              <p:spPr bwMode="auto">
                <a:xfrm>
                  <a:off x="1222301" y="5437609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8" name="Rectangle 148"/>
                <p:cNvSpPr>
                  <a:spLocks noChangeAspect="1"/>
                </p:cNvSpPr>
                <p:nvPr/>
              </p:nvSpPr>
              <p:spPr bwMode="auto">
                <a:xfrm>
                  <a:off x="1157722" y="5744691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9" name="Rectangle 149"/>
                <p:cNvSpPr>
                  <a:spLocks noChangeAspect="1"/>
                </p:cNvSpPr>
                <p:nvPr/>
              </p:nvSpPr>
              <p:spPr bwMode="auto">
                <a:xfrm>
                  <a:off x="333822" y="5471517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0" name="Rectangle 150"/>
                <p:cNvSpPr>
                  <a:spLocks noChangeAspect="1"/>
                </p:cNvSpPr>
                <p:nvPr/>
              </p:nvSpPr>
              <p:spPr bwMode="auto">
                <a:xfrm>
                  <a:off x="607238" y="5202535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1" name="Rectangle 151"/>
                <p:cNvSpPr>
                  <a:spLocks noChangeAspect="1"/>
                </p:cNvSpPr>
                <p:nvPr/>
              </p:nvSpPr>
              <p:spPr bwMode="auto">
                <a:xfrm>
                  <a:off x="934269" y="5437609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2" name="Rectangle 152"/>
                <p:cNvSpPr>
                  <a:spLocks noChangeAspect="1"/>
                </p:cNvSpPr>
                <p:nvPr/>
              </p:nvSpPr>
              <p:spPr bwMode="auto">
                <a:xfrm>
                  <a:off x="646237" y="5797649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3" name="Rectangle 153"/>
                <p:cNvSpPr>
                  <a:spLocks noChangeAspect="1"/>
                </p:cNvSpPr>
                <p:nvPr/>
              </p:nvSpPr>
              <p:spPr bwMode="auto">
                <a:xfrm>
                  <a:off x="646237" y="4933553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4" name="Rectangle 154"/>
                <p:cNvSpPr>
                  <a:spLocks noChangeAspect="1"/>
                </p:cNvSpPr>
                <p:nvPr/>
              </p:nvSpPr>
              <p:spPr bwMode="auto">
                <a:xfrm>
                  <a:off x="286197" y="5077569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5" name="Rectangle 155"/>
                <p:cNvSpPr>
                  <a:spLocks noChangeAspect="1"/>
                </p:cNvSpPr>
                <p:nvPr/>
              </p:nvSpPr>
              <p:spPr bwMode="auto">
                <a:xfrm>
                  <a:off x="502221" y="5509617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6" name="Rectangle 156"/>
                <p:cNvSpPr>
                  <a:spLocks noChangeAspect="1"/>
                </p:cNvSpPr>
                <p:nvPr/>
              </p:nvSpPr>
              <p:spPr bwMode="auto">
                <a:xfrm>
                  <a:off x="430213" y="5293593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7" name="Rectangle 157"/>
                <p:cNvSpPr>
                  <a:spLocks noChangeAspect="1"/>
                </p:cNvSpPr>
                <p:nvPr/>
              </p:nvSpPr>
              <p:spPr bwMode="auto">
                <a:xfrm>
                  <a:off x="862261" y="5005561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8" name="Rectangle 158"/>
                <p:cNvSpPr>
                  <a:spLocks noChangeAspect="1"/>
                </p:cNvSpPr>
                <p:nvPr/>
              </p:nvSpPr>
              <p:spPr bwMode="auto">
                <a:xfrm>
                  <a:off x="430213" y="5725641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79" name="Rectangle 159"/>
                <p:cNvSpPr>
                  <a:spLocks noChangeAspect="1"/>
                </p:cNvSpPr>
                <p:nvPr/>
              </p:nvSpPr>
              <p:spPr bwMode="auto">
                <a:xfrm>
                  <a:off x="862261" y="5293593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0" name="Rectangle 160"/>
                <p:cNvSpPr>
                  <a:spLocks noChangeAspect="1"/>
                </p:cNvSpPr>
                <p:nvPr/>
              </p:nvSpPr>
              <p:spPr bwMode="auto">
                <a:xfrm>
                  <a:off x="1078285" y="5221585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81" name="Rectangle 161"/>
                <p:cNvSpPr>
                  <a:spLocks noChangeAspect="1"/>
                </p:cNvSpPr>
                <p:nvPr/>
              </p:nvSpPr>
              <p:spPr bwMode="auto">
                <a:xfrm>
                  <a:off x="934269" y="5725641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</p:grpSp>
          <p:grpSp>
            <p:nvGrpSpPr>
              <p:cNvPr id="145" name="Group 875"/>
              <p:cNvGrpSpPr>
                <a:grpSpLocks/>
              </p:cNvGrpSpPr>
              <p:nvPr/>
            </p:nvGrpSpPr>
            <p:grpSpPr bwMode="auto">
              <a:xfrm>
                <a:off x="8207077" y="1981225"/>
                <a:ext cx="1087549" cy="1087549"/>
                <a:chOff x="286197" y="4861545"/>
                <a:chExt cx="1087549" cy="1087549"/>
              </a:xfrm>
            </p:grpSpPr>
            <p:sp>
              <p:nvSpPr>
                <p:cNvPr id="146" name="Rectangle 126"/>
                <p:cNvSpPr>
                  <a:spLocks noChangeAspect="1"/>
                </p:cNvSpPr>
                <p:nvPr/>
              </p:nvSpPr>
              <p:spPr bwMode="auto">
                <a:xfrm>
                  <a:off x="718245" y="5581625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47" name="Rectangle 127"/>
                <p:cNvSpPr>
                  <a:spLocks noChangeAspect="1"/>
                </p:cNvSpPr>
                <p:nvPr/>
              </p:nvSpPr>
              <p:spPr bwMode="auto">
                <a:xfrm>
                  <a:off x="1078285" y="5005561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48" name="Rectangle 128"/>
                <p:cNvSpPr>
                  <a:spLocks noChangeAspect="1"/>
                </p:cNvSpPr>
                <p:nvPr/>
              </p:nvSpPr>
              <p:spPr bwMode="auto">
                <a:xfrm>
                  <a:off x="430213" y="4861545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49" name="Rectangle 129"/>
                <p:cNvSpPr>
                  <a:spLocks noChangeAspect="1"/>
                </p:cNvSpPr>
                <p:nvPr/>
              </p:nvSpPr>
              <p:spPr bwMode="auto">
                <a:xfrm>
                  <a:off x="1222301" y="5437609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0" name="Rectangle 130"/>
                <p:cNvSpPr>
                  <a:spLocks noChangeAspect="1"/>
                </p:cNvSpPr>
                <p:nvPr/>
              </p:nvSpPr>
              <p:spPr bwMode="auto">
                <a:xfrm>
                  <a:off x="1157722" y="5744691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1" name="Rectangle 131"/>
                <p:cNvSpPr>
                  <a:spLocks noChangeAspect="1"/>
                </p:cNvSpPr>
                <p:nvPr/>
              </p:nvSpPr>
              <p:spPr bwMode="auto">
                <a:xfrm>
                  <a:off x="333822" y="5471517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2" name="Rectangle 132"/>
                <p:cNvSpPr>
                  <a:spLocks noChangeAspect="1"/>
                </p:cNvSpPr>
                <p:nvPr/>
              </p:nvSpPr>
              <p:spPr bwMode="auto">
                <a:xfrm>
                  <a:off x="607238" y="5202535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3" name="Rectangle 133"/>
                <p:cNvSpPr>
                  <a:spLocks noChangeAspect="1"/>
                </p:cNvSpPr>
                <p:nvPr/>
              </p:nvSpPr>
              <p:spPr bwMode="auto">
                <a:xfrm>
                  <a:off x="934269" y="5437609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4" name="Rectangle 134"/>
                <p:cNvSpPr>
                  <a:spLocks noChangeAspect="1"/>
                </p:cNvSpPr>
                <p:nvPr/>
              </p:nvSpPr>
              <p:spPr bwMode="auto">
                <a:xfrm>
                  <a:off x="646237" y="5797649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5" name="Rectangle 135"/>
                <p:cNvSpPr>
                  <a:spLocks noChangeAspect="1"/>
                </p:cNvSpPr>
                <p:nvPr/>
              </p:nvSpPr>
              <p:spPr bwMode="auto">
                <a:xfrm>
                  <a:off x="646237" y="4933553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6" name="Rectangle 136"/>
                <p:cNvSpPr>
                  <a:spLocks noChangeAspect="1"/>
                </p:cNvSpPr>
                <p:nvPr/>
              </p:nvSpPr>
              <p:spPr bwMode="auto">
                <a:xfrm>
                  <a:off x="286197" y="5077569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7" name="Rectangle 137"/>
                <p:cNvSpPr>
                  <a:spLocks noChangeAspect="1"/>
                </p:cNvSpPr>
                <p:nvPr/>
              </p:nvSpPr>
              <p:spPr bwMode="auto">
                <a:xfrm>
                  <a:off x="502221" y="5509617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8" name="Rectangle 138"/>
                <p:cNvSpPr>
                  <a:spLocks noChangeAspect="1"/>
                </p:cNvSpPr>
                <p:nvPr/>
              </p:nvSpPr>
              <p:spPr bwMode="auto">
                <a:xfrm>
                  <a:off x="430213" y="5293593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59" name="Rectangle 139"/>
                <p:cNvSpPr>
                  <a:spLocks noChangeAspect="1"/>
                </p:cNvSpPr>
                <p:nvPr/>
              </p:nvSpPr>
              <p:spPr bwMode="auto">
                <a:xfrm>
                  <a:off x="862261" y="5005561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0" name="Rectangle 140"/>
                <p:cNvSpPr>
                  <a:spLocks noChangeAspect="1"/>
                </p:cNvSpPr>
                <p:nvPr/>
              </p:nvSpPr>
              <p:spPr bwMode="auto">
                <a:xfrm>
                  <a:off x="430213" y="5725641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1" name="Rectangle 141"/>
                <p:cNvSpPr>
                  <a:spLocks noChangeAspect="1"/>
                </p:cNvSpPr>
                <p:nvPr/>
              </p:nvSpPr>
              <p:spPr bwMode="auto">
                <a:xfrm>
                  <a:off x="862261" y="5293593"/>
                  <a:ext cx="151445" cy="151445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2" name="Rectangle 142"/>
                <p:cNvSpPr>
                  <a:spLocks noChangeAspect="1"/>
                </p:cNvSpPr>
                <p:nvPr/>
              </p:nvSpPr>
              <p:spPr bwMode="auto">
                <a:xfrm>
                  <a:off x="1078285" y="5221585"/>
                  <a:ext cx="151445" cy="151445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163" name="Rectangle 143"/>
                <p:cNvSpPr>
                  <a:spLocks noChangeAspect="1"/>
                </p:cNvSpPr>
                <p:nvPr/>
              </p:nvSpPr>
              <p:spPr bwMode="auto">
                <a:xfrm>
                  <a:off x="934269" y="5725641"/>
                  <a:ext cx="151445" cy="151445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</p:grpSp>
        </p:grpSp>
        <p:pic>
          <p:nvPicPr>
            <p:cNvPr id="17" name="Picture 8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9968" y="3881561"/>
              <a:ext cx="967548" cy="773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0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8988" y="3866900"/>
              <a:ext cx="967548" cy="773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1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0638" y="3866900"/>
              <a:ext cx="967548" cy="773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" name="TextBox 687"/>
            <p:cNvSpPr txBox="1">
              <a:spLocks noChangeArrowheads="1"/>
            </p:cNvSpPr>
            <p:nvPr/>
          </p:nvSpPr>
          <p:spPr bwMode="auto">
            <a:xfrm>
              <a:off x="6012633" y="4840290"/>
              <a:ext cx="245739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1600" i="1" dirty="0" smtClean="0">
                  <a:solidFill>
                    <a:srgbClr val="FD252A"/>
                  </a:solidFill>
                </a:rPr>
                <a:t>“</a:t>
              </a:r>
              <a:r>
                <a:rPr lang="en-US" sz="1600" i="1" dirty="0">
                  <a:solidFill>
                    <a:srgbClr val="FD252A"/>
                  </a:solidFill>
                </a:rPr>
                <a:t>1 pixel per GPU thread”</a:t>
              </a:r>
              <a:endParaRPr lang="de-DE" sz="1600" i="1" dirty="0">
                <a:solidFill>
                  <a:srgbClr val="FD252A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259136" y="2486059"/>
              <a:ext cx="1799915" cy="555625"/>
              <a:chOff x="4377715" y="5590230"/>
              <a:chExt cx="1799915" cy="555625"/>
            </a:xfrm>
          </p:grpSpPr>
          <p:grpSp>
            <p:nvGrpSpPr>
              <p:cNvPr id="204" name="Group 186"/>
              <p:cNvGrpSpPr>
                <a:grpSpLocks/>
              </p:cNvGrpSpPr>
              <p:nvPr/>
            </p:nvGrpSpPr>
            <p:grpSpPr bwMode="auto">
              <a:xfrm>
                <a:off x="5615156" y="5590230"/>
                <a:ext cx="562474" cy="555625"/>
                <a:chOff x="3858022" y="5473613"/>
                <a:chExt cx="1080120" cy="1065324"/>
              </a:xfrm>
            </p:grpSpPr>
            <p:sp>
              <p:nvSpPr>
                <p:cNvPr id="307" name="Rectangle 625"/>
                <p:cNvSpPr>
                  <a:spLocks noChangeAspect="1"/>
                </p:cNvSpPr>
                <p:nvPr/>
              </p:nvSpPr>
              <p:spPr bwMode="auto">
                <a:xfrm>
                  <a:off x="3858022" y="5473613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8" name="Rectangle 626"/>
                <p:cNvSpPr>
                  <a:spLocks noChangeAspect="1"/>
                </p:cNvSpPr>
                <p:nvPr/>
              </p:nvSpPr>
              <p:spPr bwMode="auto">
                <a:xfrm>
                  <a:off x="4678685" y="5742595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9" name="Rectangle 627"/>
                <p:cNvSpPr>
                  <a:spLocks noChangeAspect="1"/>
                </p:cNvSpPr>
                <p:nvPr/>
              </p:nvSpPr>
              <p:spPr bwMode="auto">
                <a:xfrm>
                  <a:off x="4686114" y="6284751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0" name="Rectangle 628"/>
                <p:cNvSpPr>
                  <a:spLocks noChangeAspect="1"/>
                </p:cNvSpPr>
                <p:nvPr/>
              </p:nvSpPr>
              <p:spPr bwMode="auto">
                <a:xfrm>
                  <a:off x="3862214" y="6011577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1" name="Rectangle 629"/>
                <p:cNvSpPr>
                  <a:spLocks noChangeAspect="1"/>
                </p:cNvSpPr>
                <p:nvPr/>
              </p:nvSpPr>
              <p:spPr bwMode="auto">
                <a:xfrm>
                  <a:off x="4135630" y="5742595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2" name="Rectangle 630"/>
                <p:cNvSpPr>
                  <a:spLocks noChangeAspect="1"/>
                </p:cNvSpPr>
                <p:nvPr/>
              </p:nvSpPr>
              <p:spPr bwMode="auto">
                <a:xfrm>
                  <a:off x="4400178" y="6015769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3" name="Rectangle 631"/>
                <p:cNvSpPr>
                  <a:spLocks noChangeAspect="1"/>
                </p:cNvSpPr>
                <p:nvPr/>
              </p:nvSpPr>
              <p:spPr bwMode="auto">
                <a:xfrm>
                  <a:off x="4139704" y="6284751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4" name="Rectangle 632"/>
                <p:cNvSpPr>
                  <a:spLocks noChangeAspect="1"/>
                </p:cNvSpPr>
                <p:nvPr/>
              </p:nvSpPr>
              <p:spPr bwMode="auto">
                <a:xfrm>
                  <a:off x="4678685" y="601367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5" name="Rectangle 633"/>
                <p:cNvSpPr>
                  <a:spLocks noChangeAspect="1"/>
                </p:cNvSpPr>
                <p:nvPr/>
              </p:nvSpPr>
              <p:spPr bwMode="auto">
                <a:xfrm>
                  <a:off x="4409703" y="5473613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6" name="Rectangle 634"/>
                <p:cNvSpPr>
                  <a:spLocks noChangeAspect="1"/>
                </p:cNvSpPr>
                <p:nvPr/>
              </p:nvSpPr>
              <p:spPr bwMode="auto">
                <a:xfrm>
                  <a:off x="4409703" y="6286909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7" name="Rectangle 635"/>
                <p:cNvSpPr>
                  <a:spLocks noChangeAspect="1"/>
                </p:cNvSpPr>
                <p:nvPr/>
              </p:nvSpPr>
              <p:spPr bwMode="auto">
                <a:xfrm>
                  <a:off x="3862214" y="5742595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8" name="Rectangle 636"/>
                <p:cNvSpPr>
                  <a:spLocks noChangeAspect="1"/>
                </p:cNvSpPr>
                <p:nvPr/>
              </p:nvSpPr>
              <p:spPr bwMode="auto">
                <a:xfrm>
                  <a:off x="4129100" y="6011577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19" name="Rectangle 637"/>
                <p:cNvSpPr>
                  <a:spLocks noChangeAspect="1"/>
                </p:cNvSpPr>
                <p:nvPr/>
              </p:nvSpPr>
              <p:spPr bwMode="auto">
                <a:xfrm>
                  <a:off x="4132337" y="547361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20" name="Rectangle 638"/>
                <p:cNvSpPr>
                  <a:spLocks noChangeAspect="1"/>
                </p:cNvSpPr>
                <p:nvPr/>
              </p:nvSpPr>
              <p:spPr bwMode="auto">
                <a:xfrm>
                  <a:off x="4678685" y="547361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21" name="Rectangle 639"/>
                <p:cNvSpPr>
                  <a:spLocks noChangeAspect="1"/>
                </p:cNvSpPr>
                <p:nvPr/>
              </p:nvSpPr>
              <p:spPr bwMode="auto">
                <a:xfrm>
                  <a:off x="4409703" y="5742595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22" name="Rectangle 640"/>
                <p:cNvSpPr>
                  <a:spLocks noChangeAspect="1"/>
                </p:cNvSpPr>
                <p:nvPr/>
              </p:nvSpPr>
              <p:spPr bwMode="auto">
                <a:xfrm>
                  <a:off x="3862276" y="6283734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</p:grpSp>
          <p:grpSp>
            <p:nvGrpSpPr>
              <p:cNvPr id="205" name="Group 203"/>
              <p:cNvGrpSpPr>
                <a:grpSpLocks/>
              </p:cNvGrpSpPr>
              <p:nvPr/>
            </p:nvGrpSpPr>
            <p:grpSpPr bwMode="auto">
              <a:xfrm>
                <a:off x="4996435" y="5590230"/>
                <a:ext cx="562474" cy="555625"/>
                <a:chOff x="3858022" y="5473613"/>
                <a:chExt cx="1080120" cy="1065324"/>
              </a:xfrm>
            </p:grpSpPr>
            <p:sp>
              <p:nvSpPr>
                <p:cNvPr id="291" name="Rectangle 609"/>
                <p:cNvSpPr>
                  <a:spLocks noChangeAspect="1"/>
                </p:cNvSpPr>
                <p:nvPr/>
              </p:nvSpPr>
              <p:spPr bwMode="auto">
                <a:xfrm>
                  <a:off x="3858022" y="5473613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2" name="Rectangle 610"/>
                <p:cNvSpPr>
                  <a:spLocks noChangeAspect="1"/>
                </p:cNvSpPr>
                <p:nvPr/>
              </p:nvSpPr>
              <p:spPr bwMode="auto">
                <a:xfrm>
                  <a:off x="4678685" y="5742595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3" name="Rectangle 611"/>
                <p:cNvSpPr>
                  <a:spLocks noChangeAspect="1"/>
                </p:cNvSpPr>
                <p:nvPr/>
              </p:nvSpPr>
              <p:spPr bwMode="auto">
                <a:xfrm>
                  <a:off x="4686114" y="6284751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4" name="Rectangle 612"/>
                <p:cNvSpPr>
                  <a:spLocks noChangeAspect="1"/>
                </p:cNvSpPr>
                <p:nvPr/>
              </p:nvSpPr>
              <p:spPr bwMode="auto">
                <a:xfrm>
                  <a:off x="3862214" y="6011577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5" name="Rectangle 613"/>
                <p:cNvSpPr>
                  <a:spLocks noChangeAspect="1"/>
                </p:cNvSpPr>
                <p:nvPr/>
              </p:nvSpPr>
              <p:spPr bwMode="auto">
                <a:xfrm>
                  <a:off x="4135630" y="5742595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6" name="Rectangle 614"/>
                <p:cNvSpPr>
                  <a:spLocks noChangeAspect="1"/>
                </p:cNvSpPr>
                <p:nvPr/>
              </p:nvSpPr>
              <p:spPr bwMode="auto">
                <a:xfrm>
                  <a:off x="4400178" y="6015769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7" name="Rectangle 615"/>
                <p:cNvSpPr>
                  <a:spLocks noChangeAspect="1"/>
                </p:cNvSpPr>
                <p:nvPr/>
              </p:nvSpPr>
              <p:spPr bwMode="auto">
                <a:xfrm>
                  <a:off x="4139704" y="6284751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8" name="Rectangle 616"/>
                <p:cNvSpPr>
                  <a:spLocks noChangeAspect="1"/>
                </p:cNvSpPr>
                <p:nvPr/>
              </p:nvSpPr>
              <p:spPr bwMode="auto">
                <a:xfrm>
                  <a:off x="4678685" y="601367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9" name="Rectangle 617"/>
                <p:cNvSpPr>
                  <a:spLocks noChangeAspect="1"/>
                </p:cNvSpPr>
                <p:nvPr/>
              </p:nvSpPr>
              <p:spPr bwMode="auto">
                <a:xfrm>
                  <a:off x="4409703" y="5473613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0" name="Rectangle 618"/>
                <p:cNvSpPr>
                  <a:spLocks noChangeAspect="1"/>
                </p:cNvSpPr>
                <p:nvPr/>
              </p:nvSpPr>
              <p:spPr bwMode="auto">
                <a:xfrm>
                  <a:off x="4409703" y="6286909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1" name="Rectangle 619"/>
                <p:cNvSpPr>
                  <a:spLocks noChangeAspect="1"/>
                </p:cNvSpPr>
                <p:nvPr/>
              </p:nvSpPr>
              <p:spPr bwMode="auto">
                <a:xfrm>
                  <a:off x="3862214" y="5742595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2" name="Rectangle 620"/>
                <p:cNvSpPr>
                  <a:spLocks noChangeAspect="1"/>
                </p:cNvSpPr>
                <p:nvPr/>
              </p:nvSpPr>
              <p:spPr bwMode="auto">
                <a:xfrm>
                  <a:off x="4129100" y="6011577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3" name="Rectangle 621"/>
                <p:cNvSpPr>
                  <a:spLocks noChangeAspect="1"/>
                </p:cNvSpPr>
                <p:nvPr/>
              </p:nvSpPr>
              <p:spPr bwMode="auto">
                <a:xfrm>
                  <a:off x="4132337" y="547361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4" name="Rectangle 622"/>
                <p:cNvSpPr>
                  <a:spLocks noChangeAspect="1"/>
                </p:cNvSpPr>
                <p:nvPr/>
              </p:nvSpPr>
              <p:spPr bwMode="auto">
                <a:xfrm>
                  <a:off x="4678685" y="547361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5" name="Rectangle 623"/>
                <p:cNvSpPr>
                  <a:spLocks noChangeAspect="1"/>
                </p:cNvSpPr>
                <p:nvPr/>
              </p:nvSpPr>
              <p:spPr bwMode="auto">
                <a:xfrm>
                  <a:off x="4409703" y="5742595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306" name="Rectangle 624"/>
                <p:cNvSpPr>
                  <a:spLocks noChangeAspect="1"/>
                </p:cNvSpPr>
                <p:nvPr/>
              </p:nvSpPr>
              <p:spPr bwMode="auto">
                <a:xfrm>
                  <a:off x="3862276" y="6283734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</p:grpSp>
          <p:grpSp>
            <p:nvGrpSpPr>
              <p:cNvPr id="206" name="Group 220"/>
              <p:cNvGrpSpPr>
                <a:grpSpLocks/>
              </p:cNvGrpSpPr>
              <p:nvPr/>
            </p:nvGrpSpPr>
            <p:grpSpPr bwMode="auto">
              <a:xfrm>
                <a:off x="4377715" y="5590230"/>
                <a:ext cx="562474" cy="555625"/>
                <a:chOff x="3858022" y="5473613"/>
                <a:chExt cx="1080120" cy="1065324"/>
              </a:xfrm>
            </p:grpSpPr>
            <p:sp>
              <p:nvSpPr>
                <p:cNvPr id="275" name="Rectangle 593"/>
                <p:cNvSpPr>
                  <a:spLocks noChangeAspect="1"/>
                </p:cNvSpPr>
                <p:nvPr/>
              </p:nvSpPr>
              <p:spPr bwMode="auto">
                <a:xfrm>
                  <a:off x="3858022" y="5473613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76" name="Rectangle 594"/>
                <p:cNvSpPr>
                  <a:spLocks noChangeAspect="1"/>
                </p:cNvSpPr>
                <p:nvPr/>
              </p:nvSpPr>
              <p:spPr bwMode="auto">
                <a:xfrm>
                  <a:off x="4678685" y="5742595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77" name="Rectangle 595"/>
                <p:cNvSpPr>
                  <a:spLocks noChangeAspect="1"/>
                </p:cNvSpPr>
                <p:nvPr/>
              </p:nvSpPr>
              <p:spPr bwMode="auto">
                <a:xfrm>
                  <a:off x="4686114" y="6284751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78" name="Rectangle 596"/>
                <p:cNvSpPr>
                  <a:spLocks noChangeAspect="1"/>
                </p:cNvSpPr>
                <p:nvPr/>
              </p:nvSpPr>
              <p:spPr bwMode="auto">
                <a:xfrm>
                  <a:off x="3862214" y="6011577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79" name="Rectangle 597"/>
                <p:cNvSpPr>
                  <a:spLocks noChangeAspect="1"/>
                </p:cNvSpPr>
                <p:nvPr/>
              </p:nvSpPr>
              <p:spPr bwMode="auto">
                <a:xfrm>
                  <a:off x="4135630" y="5742595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0" name="Rectangle 598"/>
                <p:cNvSpPr>
                  <a:spLocks noChangeAspect="1"/>
                </p:cNvSpPr>
                <p:nvPr/>
              </p:nvSpPr>
              <p:spPr bwMode="auto">
                <a:xfrm>
                  <a:off x="4400178" y="6015769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1" name="Rectangle 599"/>
                <p:cNvSpPr>
                  <a:spLocks noChangeAspect="1"/>
                </p:cNvSpPr>
                <p:nvPr/>
              </p:nvSpPr>
              <p:spPr bwMode="auto">
                <a:xfrm>
                  <a:off x="4139704" y="6284751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2" name="Rectangle 600"/>
                <p:cNvSpPr>
                  <a:spLocks noChangeAspect="1"/>
                </p:cNvSpPr>
                <p:nvPr/>
              </p:nvSpPr>
              <p:spPr bwMode="auto">
                <a:xfrm>
                  <a:off x="4678685" y="601367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3" name="Rectangle 601"/>
                <p:cNvSpPr>
                  <a:spLocks noChangeAspect="1"/>
                </p:cNvSpPr>
                <p:nvPr/>
              </p:nvSpPr>
              <p:spPr bwMode="auto">
                <a:xfrm>
                  <a:off x="4409703" y="5473613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4" name="Rectangle 602"/>
                <p:cNvSpPr>
                  <a:spLocks noChangeAspect="1"/>
                </p:cNvSpPr>
                <p:nvPr/>
              </p:nvSpPr>
              <p:spPr bwMode="auto">
                <a:xfrm>
                  <a:off x="4409703" y="6286909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5" name="Rectangle 231"/>
                <p:cNvSpPr>
                  <a:spLocks noChangeAspect="1"/>
                </p:cNvSpPr>
                <p:nvPr/>
              </p:nvSpPr>
              <p:spPr bwMode="auto">
                <a:xfrm>
                  <a:off x="3862214" y="5742595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6" name="Rectangle 232"/>
                <p:cNvSpPr>
                  <a:spLocks noChangeAspect="1"/>
                </p:cNvSpPr>
                <p:nvPr/>
              </p:nvSpPr>
              <p:spPr bwMode="auto">
                <a:xfrm>
                  <a:off x="4129100" y="6011577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7" name="Rectangle 233"/>
                <p:cNvSpPr>
                  <a:spLocks noChangeAspect="1"/>
                </p:cNvSpPr>
                <p:nvPr/>
              </p:nvSpPr>
              <p:spPr bwMode="auto">
                <a:xfrm>
                  <a:off x="4132337" y="547361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8" name="Rectangle 606"/>
                <p:cNvSpPr>
                  <a:spLocks noChangeAspect="1"/>
                </p:cNvSpPr>
                <p:nvPr/>
              </p:nvSpPr>
              <p:spPr bwMode="auto">
                <a:xfrm>
                  <a:off x="4678685" y="5473613"/>
                  <a:ext cx="252028" cy="252028"/>
                </a:xfrm>
                <a:prstGeom prst="rect">
                  <a:avLst/>
                </a:prstGeom>
                <a:solidFill>
                  <a:srgbClr val="92D05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89" name="Rectangle 607"/>
                <p:cNvSpPr>
                  <a:spLocks noChangeAspect="1"/>
                </p:cNvSpPr>
                <p:nvPr/>
              </p:nvSpPr>
              <p:spPr bwMode="auto">
                <a:xfrm>
                  <a:off x="4409703" y="5742595"/>
                  <a:ext cx="252028" cy="252028"/>
                </a:xfrm>
                <a:prstGeom prst="rect">
                  <a:avLst/>
                </a:prstGeom>
                <a:solidFill>
                  <a:srgbClr val="C3616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  <p:sp>
              <p:nvSpPr>
                <p:cNvPr id="290" name="Rectangle 608"/>
                <p:cNvSpPr>
                  <a:spLocks noChangeAspect="1"/>
                </p:cNvSpPr>
                <p:nvPr/>
              </p:nvSpPr>
              <p:spPr bwMode="auto">
                <a:xfrm>
                  <a:off x="3862276" y="6283734"/>
                  <a:ext cx="252028" cy="252028"/>
                </a:xfrm>
                <a:prstGeom prst="rect">
                  <a:avLst/>
                </a:prstGeom>
                <a:solidFill>
                  <a:srgbClr val="6E99D8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57200" hangingPunct="0">
                    <a:lnSpc>
                      <a:spcPct val="97000"/>
                    </a:lnSpc>
                    <a:spcBef>
                      <a:spcPct val="0"/>
                    </a:spcBef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</a:pPr>
                  <a:endParaRPr lang="en-GB"/>
                </a:p>
              </p:txBody>
            </p:sp>
          </p:grpSp>
        </p:grpSp>
        <p:sp>
          <p:nvSpPr>
            <p:cNvPr id="356" name="Left Arrow 355"/>
            <p:cNvSpPr/>
            <p:nvPr/>
          </p:nvSpPr>
          <p:spPr>
            <a:xfrm rot="14086463">
              <a:off x="7713447" y="3330516"/>
              <a:ext cx="368019" cy="67527"/>
            </a:xfrm>
            <a:prstGeom prst="leftArrow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7" name="Left Arrow 356"/>
            <p:cNvSpPr/>
            <p:nvPr/>
          </p:nvSpPr>
          <p:spPr>
            <a:xfrm rot="18422686">
              <a:off x="6266639" y="3353575"/>
              <a:ext cx="368019" cy="67527"/>
            </a:xfrm>
            <a:prstGeom prst="leftArrow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8" name="Left Arrow 357"/>
            <p:cNvSpPr/>
            <p:nvPr/>
          </p:nvSpPr>
          <p:spPr>
            <a:xfrm rot="16200000">
              <a:off x="6972170" y="3388850"/>
              <a:ext cx="368019" cy="67527"/>
            </a:xfrm>
            <a:prstGeom prst="leftArrow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519456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API: Signals and Slots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69878D-CBC1-47E7-AB9F-8E474E8BA37D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Burkhard Heisen (WP76)</a:t>
            </a:r>
            <a:endParaRPr lang="en-GB" dirty="0"/>
          </a:p>
        </p:txBody>
      </p:sp>
      <p:sp>
        <p:nvSpPr>
          <p:cNvPr id="13" name="Can 12"/>
          <p:cNvSpPr/>
          <p:nvPr/>
        </p:nvSpPr>
        <p:spPr bwMode="auto">
          <a:xfrm>
            <a:off x="2275200" y="1723604"/>
            <a:ext cx="273791" cy="1909720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grpSp>
        <p:nvGrpSpPr>
          <p:cNvPr id="6" name="Group 36"/>
          <p:cNvGrpSpPr/>
          <p:nvPr/>
        </p:nvGrpSpPr>
        <p:grpSpPr>
          <a:xfrm>
            <a:off x="574535" y="2346691"/>
            <a:ext cx="962952" cy="865847"/>
            <a:chOff x="1731696" y="2921225"/>
            <a:chExt cx="962952" cy="865847"/>
          </a:xfrm>
        </p:grpSpPr>
        <p:sp>
          <p:nvSpPr>
            <p:cNvPr id="16" name="5-Point Star 15"/>
            <p:cNvSpPr/>
            <p:nvPr/>
          </p:nvSpPr>
          <p:spPr bwMode="auto">
            <a:xfrm>
              <a:off x="1731696" y="2921225"/>
              <a:ext cx="445062" cy="420786"/>
            </a:xfrm>
            <a:prstGeom prst="star5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1909721" y="3002145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 bwMode="auto">
          <a:xfrm flipV="1">
            <a:off x="1512558" y="2956560"/>
            <a:ext cx="781062" cy="389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7" name="Group 33"/>
          <p:cNvGrpSpPr/>
          <p:nvPr/>
        </p:nvGrpSpPr>
        <p:grpSpPr>
          <a:xfrm>
            <a:off x="2871797" y="1349887"/>
            <a:ext cx="923840" cy="848315"/>
            <a:chOff x="4036578" y="2031101"/>
            <a:chExt cx="923840" cy="848315"/>
          </a:xfrm>
        </p:grpSpPr>
        <p:sp>
          <p:nvSpPr>
            <p:cNvPr id="24" name="Isosceles Triangle 23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8" name="Group 34"/>
          <p:cNvGrpSpPr/>
          <p:nvPr/>
        </p:nvGrpSpPr>
        <p:grpSpPr>
          <a:xfrm>
            <a:off x="3793816" y="1898190"/>
            <a:ext cx="900914" cy="830781"/>
            <a:chOff x="5103377" y="2678464"/>
            <a:chExt cx="900914" cy="830781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21607" y="2810904"/>
            <a:ext cx="859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dirty="0" err="1" smtClean="0"/>
              <a:t>moveRight</a:t>
            </a:r>
            <a:endParaRPr lang="de-DE" sz="1100" dirty="0"/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2560320" y="2065022"/>
            <a:ext cx="388620" cy="18287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>
            <a:endCxn id="26" idx="2"/>
          </p:cNvCxnSpPr>
          <p:nvPr/>
        </p:nvCxnSpPr>
        <p:spPr bwMode="auto">
          <a:xfrm flipV="1">
            <a:off x="2552700" y="2336508"/>
            <a:ext cx="1241116" cy="47527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2936263" y="1857730"/>
            <a:ext cx="686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dirty="0" err="1" smtClean="0"/>
              <a:t>onMove</a:t>
            </a:r>
            <a:endParaRPr lang="de-DE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3787815" y="2163406"/>
            <a:ext cx="686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dirty="0" err="1" smtClean="0"/>
              <a:t>onMove</a:t>
            </a:r>
            <a:endParaRPr lang="de-DE" sz="1100" dirty="0"/>
          </a:p>
        </p:txBody>
      </p:sp>
      <p:cxnSp>
        <p:nvCxnSpPr>
          <p:cNvPr id="78" name="Straight Connector 77"/>
          <p:cNvCxnSpPr/>
          <p:nvPr/>
        </p:nvCxnSpPr>
        <p:spPr bwMode="auto">
          <a:xfrm flipV="1">
            <a:off x="1507007" y="2560320"/>
            <a:ext cx="771373" cy="13021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7" name="TextBox 86"/>
          <p:cNvSpPr txBox="1"/>
          <p:nvPr/>
        </p:nvSpPr>
        <p:spPr>
          <a:xfrm>
            <a:off x="767327" y="2567064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100" dirty="0" err="1" smtClean="0"/>
              <a:t>moveLeft</a:t>
            </a:r>
            <a:endParaRPr lang="de-DE" sz="1100" dirty="0"/>
          </a:p>
        </p:txBody>
      </p:sp>
      <p:sp>
        <p:nvSpPr>
          <p:cNvPr id="97" name="TextBox 96"/>
          <p:cNvSpPr txBox="1"/>
          <p:nvPr/>
        </p:nvSpPr>
        <p:spPr>
          <a:xfrm>
            <a:off x="2919414" y="1153475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smtClean="0"/>
              <a:t>Motor 1</a:t>
            </a:r>
            <a:endParaRPr lang="de-DE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3845245" y="1648776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smtClean="0"/>
              <a:t>Motor 2</a:t>
            </a:r>
            <a:endParaRPr lang="de-DE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938214" y="215931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smtClean="0"/>
              <a:t>Slit</a:t>
            </a:r>
            <a:endParaRPr lang="de-DE" sz="1200" dirty="0"/>
          </a:p>
        </p:txBody>
      </p:sp>
      <p:grpSp>
        <p:nvGrpSpPr>
          <p:cNvPr id="10" name="Group 154"/>
          <p:cNvGrpSpPr/>
          <p:nvPr/>
        </p:nvGrpSpPr>
        <p:grpSpPr>
          <a:xfrm>
            <a:off x="2555735" y="2722835"/>
            <a:ext cx="2258041" cy="784927"/>
            <a:chOff x="2555735" y="2722835"/>
            <a:chExt cx="2258041" cy="784927"/>
          </a:xfrm>
        </p:grpSpPr>
        <p:grpSp>
          <p:nvGrpSpPr>
            <p:cNvPr id="11" name="Group 99"/>
            <p:cNvGrpSpPr/>
            <p:nvPr/>
          </p:nvGrpSpPr>
          <p:grpSpPr>
            <a:xfrm>
              <a:off x="3159401" y="2722835"/>
              <a:ext cx="942249" cy="784927"/>
              <a:chOff x="4438482" y="3556449"/>
              <a:chExt cx="942249" cy="784927"/>
            </a:xfrm>
          </p:grpSpPr>
          <p:sp>
            <p:nvSpPr>
              <p:cNvPr id="101" name="Octagon 100"/>
              <p:cNvSpPr/>
              <p:nvPr/>
            </p:nvSpPr>
            <p:spPr bwMode="auto">
              <a:xfrm>
                <a:off x="5024681" y="3628874"/>
                <a:ext cx="356050" cy="356050"/>
              </a:xfrm>
              <a:prstGeom prst="octagon">
                <a:avLst/>
              </a:prstGeom>
              <a:solidFill>
                <a:srgbClr val="FF3737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 bwMode="auto">
              <a:xfrm>
                <a:off x="4438482" y="3556449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cxnSp>
          <p:nvCxnSpPr>
            <p:cNvPr id="103" name="Straight Connector 102"/>
            <p:cNvCxnSpPr>
              <a:endCxn id="104" idx="1"/>
            </p:cNvCxnSpPr>
            <p:nvPr/>
          </p:nvCxnSpPr>
          <p:spPr bwMode="auto">
            <a:xfrm>
              <a:off x="2555735" y="3021027"/>
              <a:ext cx="599620" cy="88524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04" name="TextBox 103"/>
            <p:cNvSpPr txBox="1"/>
            <p:nvPr/>
          </p:nvSpPr>
          <p:spPr>
            <a:xfrm>
              <a:off x="3155355" y="2978746"/>
              <a:ext cx="6864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dirty="0" err="1" smtClean="0"/>
                <a:t>onMove</a:t>
              </a:r>
              <a:endParaRPr lang="de-DE" sz="11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108134" y="2837495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/>
                <a:t>Motor 3</a:t>
              </a:r>
              <a:endParaRPr lang="de-DE" sz="1200" dirty="0"/>
            </a:p>
          </p:txBody>
        </p:sp>
      </p:grpSp>
      <p:grpSp>
        <p:nvGrpSpPr>
          <p:cNvPr id="12" name="Group 197"/>
          <p:cNvGrpSpPr/>
          <p:nvPr/>
        </p:nvGrpSpPr>
        <p:grpSpPr>
          <a:xfrm>
            <a:off x="2555735" y="3309575"/>
            <a:ext cx="2722861" cy="784927"/>
            <a:chOff x="2555735" y="3309575"/>
            <a:chExt cx="2722861" cy="784927"/>
          </a:xfrm>
        </p:grpSpPr>
        <p:sp>
          <p:nvSpPr>
            <p:cNvPr id="149" name="Heart 148"/>
            <p:cNvSpPr/>
            <p:nvPr/>
          </p:nvSpPr>
          <p:spPr bwMode="auto">
            <a:xfrm>
              <a:off x="4518660" y="3703320"/>
              <a:ext cx="441960" cy="388620"/>
            </a:xfrm>
            <a:prstGeom prst="heart">
              <a:avLst/>
            </a:prstGeom>
            <a:solidFill>
              <a:srgbClr val="0033CC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grpSp>
          <p:nvGrpSpPr>
            <p:cNvPr id="14" name="Group 155"/>
            <p:cNvGrpSpPr/>
            <p:nvPr/>
          </p:nvGrpSpPr>
          <p:grpSpPr>
            <a:xfrm>
              <a:off x="2555735" y="3309575"/>
              <a:ext cx="2722861" cy="784927"/>
              <a:chOff x="2555735" y="3309575"/>
              <a:chExt cx="2722861" cy="784927"/>
            </a:xfrm>
          </p:grpSpPr>
          <p:sp>
            <p:nvSpPr>
              <p:cNvPr id="131" name="Oval 130"/>
              <p:cNvSpPr/>
              <p:nvPr/>
            </p:nvSpPr>
            <p:spPr bwMode="auto">
              <a:xfrm>
                <a:off x="3898541" y="330957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4572954" y="3317555"/>
                <a:ext cx="705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200" dirty="0" smtClean="0"/>
                  <a:t>Motor 4</a:t>
                </a:r>
                <a:endParaRPr lang="de-DE" sz="1200" dirty="0"/>
              </a:p>
            </p:txBody>
          </p:sp>
          <p:cxnSp>
            <p:nvCxnSpPr>
              <p:cNvPr id="142" name="Straight Connector 141"/>
              <p:cNvCxnSpPr/>
              <p:nvPr/>
            </p:nvCxnSpPr>
            <p:spPr bwMode="auto">
              <a:xfrm>
                <a:off x="2555735" y="3356307"/>
                <a:ext cx="1345705" cy="47655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146" name="TextBox 145"/>
              <p:cNvSpPr txBox="1"/>
              <p:nvPr/>
            </p:nvSpPr>
            <p:spPr>
              <a:xfrm>
                <a:off x="3894495" y="3695026"/>
                <a:ext cx="68640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dirty="0" err="1" smtClean="0"/>
                  <a:t>onMove</a:t>
                </a:r>
                <a:endParaRPr lang="de-DE" sz="1100" dirty="0"/>
              </a:p>
            </p:txBody>
          </p:sp>
        </p:grpSp>
      </p:grpSp>
      <p:sp>
        <p:nvSpPr>
          <p:cNvPr id="150" name="TextBox 5"/>
          <p:cNvSpPr txBox="1">
            <a:spLocks noChangeArrowheads="1"/>
          </p:cNvSpPr>
          <p:nvPr/>
        </p:nvSpPr>
        <p:spPr bwMode="auto">
          <a:xfrm>
            <a:off x="243840" y="4305935"/>
            <a:ext cx="34442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1600" dirty="0"/>
              <a:t> </a:t>
            </a:r>
            <a:r>
              <a:rPr lang="en-US" sz="1600" b="1" dirty="0"/>
              <a:t>Signal</a:t>
            </a:r>
            <a:r>
              <a:rPr lang="en-US" sz="1600" dirty="0"/>
              <a:t>: declares a command-name and the possible associated instructions </a:t>
            </a:r>
            <a:endParaRPr lang="de-DE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1" name="TextBox 5"/>
          <p:cNvSpPr txBox="1">
            <a:spLocks noChangeArrowheads="1"/>
          </p:cNvSpPr>
          <p:nvPr/>
        </p:nvSpPr>
        <p:spPr bwMode="auto">
          <a:xfrm>
            <a:off x="226378" y="5356801"/>
            <a:ext cx="36217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1600" dirty="0"/>
              <a:t> </a:t>
            </a:r>
            <a:r>
              <a:rPr lang="en-US" sz="1600" b="1" dirty="0"/>
              <a:t>Slot</a:t>
            </a:r>
            <a:r>
              <a:rPr lang="en-US" sz="1600" dirty="0"/>
              <a:t>: declares a command-receiver and the possibly receivable </a:t>
            </a:r>
            <a:r>
              <a:rPr lang="en-US" sz="1600" dirty="0" smtClean="0"/>
              <a:t>instructions</a:t>
            </a:r>
            <a:endParaRPr lang="de-DE" sz="1600" dirty="0"/>
          </a:p>
        </p:txBody>
      </p:sp>
      <p:sp>
        <p:nvSpPr>
          <p:cNvPr id="152" name="TextBox 5"/>
          <p:cNvSpPr txBox="1">
            <a:spLocks noChangeArrowheads="1"/>
          </p:cNvSpPr>
          <p:nvPr/>
        </p:nvSpPr>
        <p:spPr bwMode="auto">
          <a:xfrm>
            <a:off x="5097781" y="4225290"/>
            <a:ext cx="34061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dirty="0">
                <a:ea typeface="ＭＳ Ｐゴシック" pitchFamily="112" charset="-128"/>
                <a:cs typeface="+mn-cs"/>
              </a:rPr>
              <a:t> </a:t>
            </a:r>
            <a:r>
              <a:rPr lang="en-US" sz="1600" b="1" dirty="0">
                <a:ea typeface="ＭＳ Ｐゴシック" pitchFamily="112" charset="-128"/>
                <a:cs typeface="+mn-cs"/>
              </a:rPr>
              <a:t>Connect</a:t>
            </a:r>
            <a:r>
              <a:rPr lang="en-US" sz="1600" dirty="0">
                <a:ea typeface="ＭＳ Ｐゴシック" pitchFamily="112" charset="-128"/>
                <a:cs typeface="+mn-cs"/>
              </a:rPr>
              <a:t>: connects one signal of a specific source to one slot of a specific </a:t>
            </a:r>
            <a:r>
              <a:rPr lang="en-US" sz="1600" dirty="0" smtClean="0">
                <a:ea typeface="ＭＳ Ｐゴシック" pitchFamily="112" charset="-128"/>
                <a:cs typeface="+mn-cs"/>
              </a:rPr>
              <a:t>target</a:t>
            </a:r>
            <a:endParaRPr lang="de-DE" sz="1600" dirty="0">
              <a:ea typeface="ＭＳ Ｐゴシック" pitchFamily="112" charset="-128"/>
              <a:cs typeface="+mn-cs"/>
            </a:endParaRPr>
          </a:p>
        </p:txBody>
      </p:sp>
      <p:sp>
        <p:nvSpPr>
          <p:cNvPr id="153" name="TextBox 5"/>
          <p:cNvSpPr txBox="1">
            <a:spLocks noChangeArrowheads="1"/>
          </p:cNvSpPr>
          <p:nvPr/>
        </p:nvSpPr>
        <p:spPr bwMode="auto">
          <a:xfrm>
            <a:off x="5075003" y="5304381"/>
            <a:ext cx="3093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1600" dirty="0"/>
              <a:t> </a:t>
            </a:r>
            <a:r>
              <a:rPr lang="en-US" sz="1600" b="1" dirty="0"/>
              <a:t>Emit</a:t>
            </a:r>
            <a:r>
              <a:rPr lang="en-US" sz="1600" dirty="0"/>
              <a:t>: executes a previously declared command with a specific </a:t>
            </a:r>
            <a:r>
              <a:rPr lang="en-US" sz="1600" dirty="0" smtClean="0"/>
              <a:t>instruction</a:t>
            </a:r>
            <a:endParaRPr lang="de-DE" sz="1600" dirty="0"/>
          </a:p>
        </p:txBody>
      </p:sp>
      <p:cxnSp>
        <p:nvCxnSpPr>
          <p:cNvPr id="168" name="Straight Connector 167"/>
          <p:cNvCxnSpPr/>
          <p:nvPr/>
        </p:nvCxnSpPr>
        <p:spPr bwMode="auto">
          <a:xfrm flipV="1">
            <a:off x="2286000" y="2811780"/>
            <a:ext cx="266700" cy="12954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 flipV="1">
            <a:off x="2266950" y="2274570"/>
            <a:ext cx="297180" cy="25908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16200000" flipH="1">
            <a:off x="2183130" y="2647950"/>
            <a:ext cx="464820" cy="27432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16200000" flipH="1">
            <a:off x="2213610" y="3013710"/>
            <a:ext cx="411480" cy="28194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88" name="Group 116"/>
          <p:cNvGrpSpPr/>
          <p:nvPr/>
        </p:nvGrpSpPr>
        <p:grpSpPr>
          <a:xfrm rot="5400000">
            <a:off x="6243410" y="1613890"/>
            <a:ext cx="1714163" cy="1866365"/>
            <a:chOff x="5923370" y="1110970"/>
            <a:chExt cx="1714163" cy="1866365"/>
          </a:xfrm>
        </p:grpSpPr>
        <p:sp>
          <p:nvSpPr>
            <p:cNvPr id="89" name="Rectangle 88"/>
            <p:cNvSpPr/>
            <p:nvPr/>
          </p:nvSpPr>
          <p:spPr bwMode="auto">
            <a:xfrm>
              <a:off x="6336064" y="1666960"/>
              <a:ext cx="258945" cy="93867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5923370" y="2694648"/>
              <a:ext cx="857756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1" name="Rectangle 90"/>
            <p:cNvSpPr/>
            <p:nvPr/>
          </p:nvSpPr>
          <p:spPr bwMode="auto">
            <a:xfrm>
              <a:off x="6959207" y="1668940"/>
              <a:ext cx="258945" cy="93867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6779777" y="2700919"/>
              <a:ext cx="857756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3" name="TextBox 92"/>
            <p:cNvSpPr txBox="1"/>
            <p:nvPr/>
          </p:nvSpPr>
          <p:spPr>
            <a:xfrm>
              <a:off x="6104574" y="2700335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/>
                <a:t>Motor 3</a:t>
              </a:r>
              <a:endParaRPr lang="de-DE" sz="12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748465" y="2700336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/>
                <a:t>Motor 4</a:t>
              </a:r>
              <a:endParaRPr lang="de-DE" sz="1200" dirty="0"/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>
              <a:off x="6614160" y="1501140"/>
              <a:ext cx="327660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ysDash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Connector 95"/>
            <p:cNvCxnSpPr/>
            <p:nvPr/>
          </p:nvCxnSpPr>
          <p:spPr bwMode="auto">
            <a:xfrm rot="5400000">
              <a:off x="6076950" y="2007870"/>
              <a:ext cx="1394460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00" name="TextBox 99"/>
            <p:cNvSpPr txBox="1"/>
            <p:nvPr/>
          </p:nvSpPr>
          <p:spPr>
            <a:xfrm>
              <a:off x="6898663" y="1354810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gap</a:t>
              </a:r>
              <a:endParaRPr lang="de-DE" sz="1100" i="1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517663" y="1110970"/>
              <a:ext cx="5277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offset</a:t>
              </a:r>
              <a:endParaRPr lang="de-DE" sz="1100" i="1" dirty="0"/>
            </a:p>
          </p:txBody>
        </p:sp>
      </p:grpSp>
      <p:grpSp>
        <p:nvGrpSpPr>
          <p:cNvPr id="106" name="Group 104"/>
          <p:cNvGrpSpPr/>
          <p:nvPr/>
        </p:nvGrpSpPr>
        <p:grpSpPr>
          <a:xfrm>
            <a:off x="6160063" y="1514830"/>
            <a:ext cx="1714163" cy="1866365"/>
            <a:chOff x="5923370" y="1110970"/>
            <a:chExt cx="1714163" cy="1866365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6336064" y="1666960"/>
              <a:ext cx="258945" cy="9386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5923370" y="2725128"/>
              <a:ext cx="857756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09" name="Rectangle 108"/>
            <p:cNvSpPr/>
            <p:nvPr/>
          </p:nvSpPr>
          <p:spPr bwMode="auto">
            <a:xfrm>
              <a:off x="6959207" y="1668940"/>
              <a:ext cx="258945" cy="9386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cxnSp>
          <p:nvCxnSpPr>
            <p:cNvPr id="110" name="Straight Connector 109"/>
            <p:cNvCxnSpPr/>
            <p:nvPr/>
          </p:nvCxnSpPr>
          <p:spPr bwMode="auto">
            <a:xfrm>
              <a:off x="6779777" y="2731399"/>
              <a:ext cx="857756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11" name="TextBox 110"/>
            <p:cNvSpPr txBox="1"/>
            <p:nvPr/>
          </p:nvSpPr>
          <p:spPr>
            <a:xfrm>
              <a:off x="6035994" y="2700335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/>
                <a:t>Motor 1</a:t>
              </a:r>
              <a:endParaRPr lang="de-DE" sz="12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839905" y="2700336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/>
                <a:t>Motor 2</a:t>
              </a:r>
              <a:endParaRPr lang="de-DE" sz="1200" dirty="0"/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>
              <a:off x="6614160" y="1501140"/>
              <a:ext cx="327660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ysDash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14" name="Straight Connector 113"/>
            <p:cNvCxnSpPr/>
            <p:nvPr/>
          </p:nvCxnSpPr>
          <p:spPr bwMode="auto">
            <a:xfrm rot="5400000">
              <a:off x="6076950" y="2007870"/>
              <a:ext cx="1394460" cy="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15" name="TextBox 114"/>
            <p:cNvSpPr txBox="1"/>
            <p:nvPr/>
          </p:nvSpPr>
          <p:spPr>
            <a:xfrm>
              <a:off x="6898663" y="1354810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gap</a:t>
              </a:r>
              <a:endParaRPr lang="de-DE" sz="1100" i="1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517663" y="1110970"/>
              <a:ext cx="5277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100" i="1" dirty="0" smtClean="0"/>
                <a:t>offset</a:t>
              </a:r>
              <a:endParaRPr lang="de-DE" sz="1100" i="1" dirty="0"/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7544754" y="1603055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b="1" dirty="0" smtClean="0"/>
              <a:t>Slit</a:t>
            </a:r>
            <a:endParaRPr lang="de-DE" sz="1200" b="1" dirty="0"/>
          </a:p>
        </p:txBody>
      </p:sp>
    </p:spTree>
    <p:extLst>
      <p:ext uri="{BB962C8B-B14F-4D97-AF65-F5344CB8AC3E}">
        <p14:creationId xmlns:p14="http://schemas.microsoft.com/office/powerpoint/2010/main" val="210133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B2549-F858-4309-BD31-86A4664ACB8C}" type="slidenum">
              <a:rPr lang="en-GB"/>
              <a:pPr/>
              <a:t>33</a:t>
            </a:fld>
            <a:endParaRPr lang="en-GB"/>
          </a:p>
        </p:txBody>
      </p:sp>
      <p:sp>
        <p:nvSpPr>
          <p:cNvPr id="10659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Performance = parallelism = e.g. GPU usage</a:t>
            </a:r>
            <a:endParaRPr lang="de-DE" dirty="0"/>
          </a:p>
        </p:txBody>
      </p:sp>
      <p:sp>
        <p:nvSpPr>
          <p:cNvPr id="1065987" name="Slide Number Placeholder 3"/>
          <p:cNvSpPr txBox="1">
            <a:spLocks noGrp="1"/>
          </p:cNvSpPr>
          <p:nvPr/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rIns="54000" bIns="18000" anchor="b"/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buClrTx/>
              <a:buFontTx/>
              <a:buNone/>
            </a:pPr>
            <a:fld id="{961CB846-5EC2-47C9-87B7-F154B20DB740}" type="slidenum">
              <a:rPr lang="en-GB" sz="1000" b="1">
                <a:solidFill>
                  <a:schemeClr val="bg1"/>
                </a:solidFill>
              </a:rPr>
              <a:pPr algn="ctr">
                <a:buClrTx/>
                <a:buFontTx/>
                <a:buNone/>
              </a:pPr>
              <a:t>33</a:t>
            </a:fld>
            <a:endParaRPr lang="en-GB" sz="1000" b="1">
              <a:solidFill>
                <a:schemeClr val="bg1"/>
              </a:solidFill>
            </a:endParaRPr>
          </a:p>
        </p:txBody>
      </p:sp>
      <p:grpSp>
        <p:nvGrpSpPr>
          <p:cNvPr id="2" name="Group 683"/>
          <p:cNvGrpSpPr>
            <a:grpSpLocks/>
          </p:cNvGrpSpPr>
          <p:nvPr/>
        </p:nvGrpSpPr>
        <p:grpSpPr bwMode="auto">
          <a:xfrm>
            <a:off x="3125788" y="2876550"/>
            <a:ext cx="2447925" cy="2316163"/>
            <a:chOff x="3230141" y="3229372"/>
            <a:chExt cx="2448272" cy="2315991"/>
          </a:xfrm>
        </p:grpSpPr>
        <p:grpSp>
          <p:nvGrpSpPr>
            <p:cNvPr id="3" name="Group 180"/>
            <p:cNvGrpSpPr>
              <a:grpSpLocks/>
            </p:cNvGrpSpPr>
            <p:nvPr/>
          </p:nvGrpSpPr>
          <p:grpSpPr bwMode="auto">
            <a:xfrm>
              <a:off x="3230141" y="3229372"/>
              <a:ext cx="2448272" cy="2304256"/>
              <a:chOff x="3382541" y="2629297"/>
              <a:chExt cx="2448272" cy="2304256"/>
            </a:xfrm>
          </p:grpSpPr>
          <p:grpSp>
            <p:nvGrpSpPr>
              <p:cNvPr id="4" name="Group 770"/>
              <p:cNvGrpSpPr>
                <a:grpSpLocks/>
              </p:cNvGrpSpPr>
              <p:nvPr/>
            </p:nvGrpSpPr>
            <p:grpSpPr bwMode="auto">
              <a:xfrm>
                <a:off x="3382548" y="3421395"/>
                <a:ext cx="2448274" cy="710218"/>
                <a:chOff x="3238532" y="3781435"/>
                <a:chExt cx="2448274" cy="710218"/>
              </a:xfrm>
            </p:grpSpPr>
            <p:grpSp>
              <p:nvGrpSpPr>
                <p:cNvPr id="5" name="Group 666"/>
                <p:cNvGrpSpPr>
                  <a:grpSpLocks/>
                </p:cNvGrpSpPr>
                <p:nvPr/>
              </p:nvGrpSpPr>
              <p:grpSpPr bwMode="auto">
                <a:xfrm>
                  <a:off x="4966724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5993" name="Rectangle 321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5994" name="Rectangle 322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5995" name="Rectangle 323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5996" name="Rectangle 324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5997" name="Rectangle 325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5998" name="Rectangle 326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5999" name="Rectangle 327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0" name="Rectangle 328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1" name="Rectangle 329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2" name="Rectangle 330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3" name="Rectangle 331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4" name="Rectangle 332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5" name="Rectangle 333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6" name="Rectangle 334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7" name="Rectangle 335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08" name="Rectangle 336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6" name="Group 683"/>
                <p:cNvGrpSpPr>
                  <a:grpSpLocks/>
                </p:cNvGrpSpPr>
                <p:nvPr/>
              </p:nvGrpSpPr>
              <p:grpSpPr bwMode="auto">
                <a:xfrm>
                  <a:off x="4102628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010" name="Rectangle 305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1" name="Rectangle 306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2" name="Rectangle 307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3" name="Rectangle 308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4" name="Rectangle 309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5" name="Rectangle 310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6" name="Rectangle 311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7" name="Rectangle 312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8" name="Rectangle 313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19" name="Rectangle 314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0" name="Rectangle 315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1" name="Rectangle 316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2" name="Rectangle 317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3" name="Rectangle 318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4" name="Rectangle 319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5" name="Rectangle 320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7" name="Group 700"/>
                <p:cNvGrpSpPr>
                  <a:grpSpLocks/>
                </p:cNvGrpSpPr>
                <p:nvPr/>
              </p:nvGrpSpPr>
              <p:grpSpPr bwMode="auto">
                <a:xfrm>
                  <a:off x="3238532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027" name="Rectangle 289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8" name="Rectangle 29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29" name="Rectangle 291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0" name="Rectangle 292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1" name="Rectangle 293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2" name="Rectangle 294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3" name="Rectangle 295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4" name="Rectangle 296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5" name="Rectangle 297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6" name="Rectangle 298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7" name="Rectangle 299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8" name="Rectangle 300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39" name="Rectangle 301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40" name="Rectangle 302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41" name="Rectangle 303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42" name="Rectangle 304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  <p:grpSp>
            <p:nvGrpSpPr>
              <p:cNvPr id="8" name="Group 718"/>
              <p:cNvGrpSpPr>
                <a:grpSpLocks/>
              </p:cNvGrpSpPr>
              <p:nvPr/>
            </p:nvGrpSpPr>
            <p:grpSpPr bwMode="auto">
              <a:xfrm>
                <a:off x="3382548" y="2629307"/>
                <a:ext cx="2448274" cy="710218"/>
                <a:chOff x="3238532" y="3781435"/>
                <a:chExt cx="2448274" cy="710218"/>
              </a:xfrm>
            </p:grpSpPr>
            <p:grpSp>
              <p:nvGrpSpPr>
                <p:cNvPr id="9" name="Group 666"/>
                <p:cNvGrpSpPr>
                  <a:grpSpLocks/>
                </p:cNvGrpSpPr>
                <p:nvPr/>
              </p:nvGrpSpPr>
              <p:grpSpPr bwMode="auto">
                <a:xfrm>
                  <a:off x="4966724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045" name="Rectangle 270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46" name="Rectangle 271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47" name="Rectangle 272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48" name="Rectangle 273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49" name="Rectangle 274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0" name="Rectangle 275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1" name="Rectangle 276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2" name="Rectangle 277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3" name="Rectangle 278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4" name="Rectangle 279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5" name="Rectangle 280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6" name="Rectangle 281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7" name="Rectangle 282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8" name="Rectangle 283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59" name="Rectangle 284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0" name="Rectangle 285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0" name="Group 683"/>
                <p:cNvGrpSpPr>
                  <a:grpSpLocks/>
                </p:cNvGrpSpPr>
                <p:nvPr/>
              </p:nvGrpSpPr>
              <p:grpSpPr bwMode="auto">
                <a:xfrm>
                  <a:off x="4102628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062" name="Rectangle 254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3" name="Rectangle 255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4" name="Rectangle 256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5" name="Rectangle 257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6" name="Rectangle 258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7" name="Rectangle 259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8" name="Rectangle 260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69" name="Rectangle 261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0" name="Rectangle 262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1" name="Rectangle 263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2" name="Rectangle 264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3" name="Rectangle 265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4" name="Rectangle 266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5" name="Rectangle 267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6" name="Rectangle 268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77" name="Rectangle 269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1" name="Group 700"/>
                <p:cNvGrpSpPr>
                  <a:grpSpLocks/>
                </p:cNvGrpSpPr>
                <p:nvPr/>
              </p:nvGrpSpPr>
              <p:grpSpPr bwMode="auto">
                <a:xfrm>
                  <a:off x="3238532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079" name="Rectangle 238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0" name="Rectangle 239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1" name="Rectangle 240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2" name="Rectangle 241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3" name="Rectangle 242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4" name="Rectangle 243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5" name="Rectangle 244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6" name="Rectangle 245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7" name="Rectangle 246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8" name="Rectangle 247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89" name="Rectangle 248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90" name="Rectangle 249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91" name="Rectangle 250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92" name="Rectangle 251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93" name="Rectangle 252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94" name="Rectangle 253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  <p:grpSp>
            <p:nvGrpSpPr>
              <p:cNvPr id="12" name="Group 717"/>
              <p:cNvGrpSpPr>
                <a:grpSpLocks/>
              </p:cNvGrpSpPr>
              <p:nvPr/>
            </p:nvGrpSpPr>
            <p:grpSpPr bwMode="auto">
              <a:xfrm>
                <a:off x="3382548" y="4223347"/>
                <a:ext cx="2448274" cy="710218"/>
                <a:chOff x="3238532" y="3781435"/>
                <a:chExt cx="2448274" cy="710218"/>
              </a:xfrm>
            </p:grpSpPr>
            <p:grpSp>
              <p:nvGrpSpPr>
                <p:cNvPr id="13" name="Group 666"/>
                <p:cNvGrpSpPr>
                  <a:grpSpLocks/>
                </p:cNvGrpSpPr>
                <p:nvPr/>
              </p:nvGrpSpPr>
              <p:grpSpPr bwMode="auto">
                <a:xfrm>
                  <a:off x="4966724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097" name="Rectangle 219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98" name="Rectangle 22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099" name="Rectangle 221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0" name="Rectangle 222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1" name="Rectangle 223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2" name="Rectangle 224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3" name="Rectangle 225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4" name="Rectangle 226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5" name="Rectangle 227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6" name="Rectangle 228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7" name="Rectangle 229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8" name="Rectangle 230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09" name="Rectangle 231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0" name="Rectangle 232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1" name="Rectangle 233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2" name="Rectangle 234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4" name="Group 683"/>
                <p:cNvGrpSpPr>
                  <a:grpSpLocks/>
                </p:cNvGrpSpPr>
                <p:nvPr/>
              </p:nvGrpSpPr>
              <p:grpSpPr bwMode="auto">
                <a:xfrm>
                  <a:off x="4102628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114" name="Rectangle 203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5" name="Rectangle 204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6" name="Rectangle 205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7" name="Rectangle 206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8" name="Rectangle 207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19" name="Rectangle 208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0" name="Rectangle 209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1" name="Rectangle 21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2" name="Rectangle 211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3" name="Rectangle 212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4" name="Rectangle 213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5" name="Rectangle 214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6" name="Rectangle 215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7" name="Rectangle 216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8" name="Rectangle 217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29" name="Rectangle 218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5" name="Group 700"/>
                <p:cNvGrpSpPr>
                  <a:grpSpLocks/>
                </p:cNvGrpSpPr>
                <p:nvPr/>
              </p:nvGrpSpPr>
              <p:grpSpPr bwMode="auto">
                <a:xfrm>
                  <a:off x="3238532" y="3781435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131" name="Rectangle 187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2" name="Rectangle 188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3" name="Rectangle 189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4" name="Rectangle 190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5" name="Rectangle 191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6" name="Rectangle 192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7" name="Rectangle 193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8" name="Rectangle 194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39" name="Rectangle 195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40" name="Rectangle 196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41" name="Rectangle 197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42" name="Rectangle 198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43" name="Rectangle 199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44" name="Rectangle 20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45" name="Rectangle 201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46" name="Rectangle 202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</p:grpSp>
        <p:pic>
          <p:nvPicPr>
            <p:cNvPr id="1066147" name="Picture 5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0318" y="3304307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48" name="Picture 6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4414" y="3304307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49" name="Picture 7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8510" y="3304307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50" name="Picture 346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2961" y="4014594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51" name="Picture 347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7057" y="4014594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52" name="Picture 348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1153" y="4014594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53" name="Picture 352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0318" y="4756202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54" name="Picture 353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4414" y="4756202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155" name="Picture 354" descr="cpu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8510" y="4756202"/>
              <a:ext cx="650054" cy="789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682"/>
          <p:cNvGrpSpPr>
            <a:grpSpLocks/>
          </p:cNvGrpSpPr>
          <p:nvPr/>
        </p:nvGrpSpPr>
        <p:grpSpPr bwMode="auto">
          <a:xfrm>
            <a:off x="5921375" y="2647950"/>
            <a:ext cx="3024188" cy="2725738"/>
            <a:chOff x="5979208" y="2914649"/>
            <a:chExt cx="3023474" cy="2726035"/>
          </a:xfrm>
        </p:grpSpPr>
        <p:grpSp>
          <p:nvGrpSpPr>
            <p:cNvPr id="17" name="Group 5"/>
            <p:cNvGrpSpPr>
              <a:grpSpLocks/>
            </p:cNvGrpSpPr>
            <p:nvPr/>
          </p:nvGrpSpPr>
          <p:grpSpPr bwMode="auto">
            <a:xfrm>
              <a:off x="5979208" y="2914649"/>
              <a:ext cx="2888568" cy="2726035"/>
              <a:chOff x="6255432" y="2269257"/>
              <a:chExt cx="3247789" cy="2952328"/>
            </a:xfrm>
          </p:grpSpPr>
          <p:grpSp>
            <p:nvGrpSpPr>
              <p:cNvPr id="18" name="Group 894"/>
              <p:cNvGrpSpPr>
                <a:grpSpLocks/>
              </p:cNvGrpSpPr>
              <p:nvPr/>
            </p:nvGrpSpPr>
            <p:grpSpPr bwMode="auto">
              <a:xfrm>
                <a:off x="6327440" y="2269257"/>
                <a:ext cx="3175781" cy="1087549"/>
                <a:chOff x="6118845" y="1981225"/>
                <a:chExt cx="3175781" cy="1087549"/>
              </a:xfrm>
            </p:grpSpPr>
            <p:grpSp>
              <p:nvGrpSpPr>
                <p:cNvPr id="19" name="Group 855"/>
                <p:cNvGrpSpPr>
                  <a:grpSpLocks/>
                </p:cNvGrpSpPr>
                <p:nvPr/>
              </p:nvGrpSpPr>
              <p:grpSpPr bwMode="auto">
                <a:xfrm>
                  <a:off x="6118845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160" name="Rectangle 162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1" name="Rectangle 163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2" name="Rectangle 164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3" name="Rectangle 165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4" name="Rectangle 166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5" name="Rectangle 167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6" name="Rectangle 168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7" name="Rectangle 169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8" name="Rectangle 170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69" name="Rectangle 171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0" name="Rectangle 172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1" name="Rectangle 173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2" name="Rectangle 174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3" name="Rectangle 175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4" name="Rectangle 176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5" name="Rectangle 177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6" name="Rectangle 178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77" name="Rectangle 179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20" name="Group 856"/>
                <p:cNvGrpSpPr>
                  <a:grpSpLocks/>
                </p:cNvGrpSpPr>
                <p:nvPr/>
              </p:nvGrpSpPr>
              <p:grpSpPr bwMode="auto">
                <a:xfrm>
                  <a:off x="7126957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179" name="Rectangle 144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0" name="Rectangle 145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1" name="Rectangle 146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2" name="Rectangle 147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3" name="Rectangle 148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4" name="Rectangle 149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5" name="Rectangle 150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6" name="Rectangle 151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7" name="Rectangle 152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8" name="Rectangle 153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89" name="Rectangle 154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0" name="Rectangle 155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1" name="Rectangle 156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2" name="Rectangle 157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3" name="Rectangle 158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4" name="Rectangle 159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5" name="Rectangle 160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6" name="Rectangle 161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21" name="Group 875"/>
                <p:cNvGrpSpPr>
                  <a:grpSpLocks/>
                </p:cNvGrpSpPr>
                <p:nvPr/>
              </p:nvGrpSpPr>
              <p:grpSpPr bwMode="auto">
                <a:xfrm>
                  <a:off x="8207077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198" name="Rectangle 126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199" name="Rectangle 127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0" name="Rectangle 128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1" name="Rectangle 129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2" name="Rectangle 130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3" name="Rectangle 131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4" name="Rectangle 132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5" name="Rectangle 133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6" name="Rectangle 134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7" name="Rectangle 135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8" name="Rectangle 136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09" name="Rectangle 137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10" name="Rectangle 138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11" name="Rectangle 139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12" name="Rectangle 140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13" name="Rectangle 141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14" name="Rectangle 142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15" name="Rectangle 143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  <p:grpSp>
            <p:nvGrpSpPr>
              <p:cNvPr id="22" name="Group 895"/>
              <p:cNvGrpSpPr>
                <a:grpSpLocks/>
              </p:cNvGrpSpPr>
              <p:nvPr/>
            </p:nvGrpSpPr>
            <p:grpSpPr bwMode="auto">
              <a:xfrm>
                <a:off x="6255432" y="3205361"/>
                <a:ext cx="3175781" cy="1087549"/>
                <a:chOff x="6118845" y="1981225"/>
                <a:chExt cx="3175781" cy="1087549"/>
              </a:xfrm>
            </p:grpSpPr>
            <p:grpSp>
              <p:nvGrpSpPr>
                <p:cNvPr id="23" name="Group 855"/>
                <p:cNvGrpSpPr>
                  <a:grpSpLocks/>
                </p:cNvGrpSpPr>
                <p:nvPr/>
              </p:nvGrpSpPr>
              <p:grpSpPr bwMode="auto">
                <a:xfrm>
                  <a:off x="6118845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218" name="Rectangle 105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19" name="Rectangle 106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0" name="Rectangle 107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1" name="Rectangle 108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2" name="Rectangle 109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3" name="Rectangle 110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4" name="Rectangle 111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5" name="Rectangle 112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6" name="Rectangle 113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7" name="Rectangle 114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8" name="Rectangle 115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29" name="Rectangle 116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0" name="Rectangle 117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1" name="Rectangle 118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2" name="Rectangle 119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3" name="Rectangle 120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4" name="Rectangle 121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5" name="Rectangle 122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24" name="Group 856"/>
                <p:cNvGrpSpPr>
                  <a:grpSpLocks/>
                </p:cNvGrpSpPr>
                <p:nvPr/>
              </p:nvGrpSpPr>
              <p:grpSpPr bwMode="auto">
                <a:xfrm>
                  <a:off x="7126957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237" name="Rectangle 87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8" name="Rectangle 88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39" name="Rectangle 89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0" name="Rectangle 90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1" name="Rectangle 91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2" name="Rectangle 92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3" name="Rectangle 93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4" name="Rectangle 94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5" name="Rectangle 95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6" name="Rectangle 96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7" name="Rectangle 97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8" name="Rectangle 98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49" name="Rectangle 99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0" name="Rectangle 100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1" name="Rectangle 101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2" name="Rectangle 102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3" name="Rectangle 103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4" name="Rectangle 104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25" name="Group 875"/>
                <p:cNvGrpSpPr>
                  <a:grpSpLocks/>
                </p:cNvGrpSpPr>
                <p:nvPr/>
              </p:nvGrpSpPr>
              <p:grpSpPr bwMode="auto">
                <a:xfrm>
                  <a:off x="8207077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256" name="Rectangle 69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7" name="Rectangle 70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8" name="Rectangle 71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59" name="Rectangle 72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0" name="Rectangle 73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1" name="Rectangle 74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2" name="Rectangle 75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3" name="Rectangle 76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4" name="Rectangle 77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5" name="Rectangle 78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6" name="Rectangle 79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7" name="Rectangle 80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8" name="Rectangle 81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69" name="Rectangle 82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70" name="Rectangle 83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71" name="Rectangle 84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72" name="Rectangle 85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73" name="Rectangle 86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  <p:grpSp>
            <p:nvGrpSpPr>
              <p:cNvPr id="26" name="Group 953"/>
              <p:cNvGrpSpPr>
                <a:grpSpLocks/>
              </p:cNvGrpSpPr>
              <p:nvPr/>
            </p:nvGrpSpPr>
            <p:grpSpPr bwMode="auto">
              <a:xfrm>
                <a:off x="6255432" y="4134036"/>
                <a:ext cx="3175781" cy="1087549"/>
                <a:chOff x="6118845" y="1981225"/>
                <a:chExt cx="3175781" cy="1087549"/>
              </a:xfrm>
            </p:grpSpPr>
            <p:grpSp>
              <p:nvGrpSpPr>
                <p:cNvPr id="27" name="Group 855"/>
                <p:cNvGrpSpPr>
                  <a:grpSpLocks/>
                </p:cNvGrpSpPr>
                <p:nvPr/>
              </p:nvGrpSpPr>
              <p:grpSpPr bwMode="auto">
                <a:xfrm>
                  <a:off x="6118845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276" name="Rectangle 48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77" name="Rectangle 49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78" name="Rectangle 50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79" name="Rectangle 51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0" name="Rectangle 52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1" name="Rectangle 53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2" name="Rectangle 54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3" name="Rectangle 55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4" name="Rectangle 56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5" name="Rectangle 57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6" name="Rectangle 58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7" name="Rectangle 59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8" name="Rectangle 60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89" name="Rectangle 61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0" name="Rectangle 62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1" name="Rectangle 63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2" name="Rectangle 64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3" name="Rectangle 65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28" name="Group 856"/>
                <p:cNvGrpSpPr>
                  <a:grpSpLocks/>
                </p:cNvGrpSpPr>
                <p:nvPr/>
              </p:nvGrpSpPr>
              <p:grpSpPr bwMode="auto">
                <a:xfrm>
                  <a:off x="7126957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295" name="Rectangle 30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6" name="Rectangle 31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7" name="Rectangle 32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8" name="Rectangle 33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299" name="Rectangle 34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0" name="Rectangle 35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1" name="Rectangle 36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2" name="Rectangle 37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3" name="Rectangle 38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4" name="Rectangle 39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5" name="Rectangle 40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6" name="Rectangle 41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7" name="Rectangle 42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8" name="Rectangle 43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09" name="Rectangle 44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0" name="Rectangle 45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1" name="Rectangle 46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2" name="Rectangle 47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29" name="Group 875"/>
                <p:cNvGrpSpPr>
                  <a:grpSpLocks/>
                </p:cNvGrpSpPr>
                <p:nvPr/>
              </p:nvGrpSpPr>
              <p:grpSpPr bwMode="auto">
                <a:xfrm>
                  <a:off x="8207077" y="1981225"/>
                  <a:ext cx="1087549" cy="1087549"/>
                  <a:chOff x="286197" y="4861545"/>
                  <a:chExt cx="1087549" cy="1087549"/>
                </a:xfrm>
              </p:grpSpPr>
              <p:sp>
                <p:nvSpPr>
                  <p:cNvPr id="1066314" name="Rectangle 12"/>
                  <p:cNvSpPr>
                    <a:spLocks noChangeAspect="1"/>
                  </p:cNvSpPr>
                  <p:nvPr/>
                </p:nvSpPr>
                <p:spPr bwMode="auto">
                  <a:xfrm>
                    <a:off x="718245" y="558162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5" name="Rectangle 13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00556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6" name="Rectangle 14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4861545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7" name="Rectangle 15"/>
                  <p:cNvSpPr>
                    <a:spLocks noChangeAspect="1"/>
                  </p:cNvSpPr>
                  <p:nvPr/>
                </p:nvSpPr>
                <p:spPr bwMode="auto">
                  <a:xfrm>
                    <a:off x="1222301" y="5437609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8" name="Rectangle 16"/>
                  <p:cNvSpPr>
                    <a:spLocks noChangeAspect="1"/>
                  </p:cNvSpPr>
                  <p:nvPr/>
                </p:nvSpPr>
                <p:spPr bwMode="auto">
                  <a:xfrm>
                    <a:off x="1157722" y="574469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19" name="Rectangle 17"/>
                  <p:cNvSpPr>
                    <a:spLocks noChangeAspect="1"/>
                  </p:cNvSpPr>
                  <p:nvPr/>
                </p:nvSpPr>
                <p:spPr bwMode="auto">
                  <a:xfrm>
                    <a:off x="333822" y="5471517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0" name="Rectangle 18"/>
                  <p:cNvSpPr>
                    <a:spLocks noChangeAspect="1"/>
                  </p:cNvSpPr>
                  <p:nvPr/>
                </p:nvSpPr>
                <p:spPr bwMode="auto">
                  <a:xfrm>
                    <a:off x="607238" y="5202535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1" name="Rectangle 19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43760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2" name="Rectangle 20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5797649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3" name="Rectangle 21"/>
                  <p:cNvSpPr>
                    <a:spLocks noChangeAspect="1"/>
                  </p:cNvSpPr>
                  <p:nvPr/>
                </p:nvSpPr>
                <p:spPr bwMode="auto">
                  <a:xfrm>
                    <a:off x="646237" y="4933553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4" name="Rectangle 22"/>
                  <p:cNvSpPr>
                    <a:spLocks noChangeAspect="1"/>
                  </p:cNvSpPr>
                  <p:nvPr/>
                </p:nvSpPr>
                <p:spPr bwMode="auto">
                  <a:xfrm>
                    <a:off x="286197" y="5077569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5" name="Rectangle 23"/>
                  <p:cNvSpPr>
                    <a:spLocks noChangeAspect="1"/>
                  </p:cNvSpPr>
                  <p:nvPr/>
                </p:nvSpPr>
                <p:spPr bwMode="auto">
                  <a:xfrm>
                    <a:off x="502221" y="5509617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6" name="Rectangle 24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293593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7" name="Rectangle 25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005561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8" name="Rectangle 26"/>
                  <p:cNvSpPr>
                    <a:spLocks noChangeAspect="1"/>
                  </p:cNvSpPr>
                  <p:nvPr/>
                </p:nvSpPr>
                <p:spPr bwMode="auto">
                  <a:xfrm>
                    <a:off x="430213" y="5725641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29" name="Rectangle 27"/>
                  <p:cNvSpPr>
                    <a:spLocks noChangeAspect="1"/>
                  </p:cNvSpPr>
                  <p:nvPr/>
                </p:nvSpPr>
                <p:spPr bwMode="auto">
                  <a:xfrm>
                    <a:off x="862261" y="5293593"/>
                    <a:ext cx="151445" cy="151445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30" name="Rectangle 28"/>
                  <p:cNvSpPr>
                    <a:spLocks noChangeAspect="1"/>
                  </p:cNvSpPr>
                  <p:nvPr/>
                </p:nvSpPr>
                <p:spPr bwMode="auto">
                  <a:xfrm>
                    <a:off x="1078285" y="5221585"/>
                    <a:ext cx="151445" cy="151445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31" name="Rectangle 29"/>
                  <p:cNvSpPr>
                    <a:spLocks noChangeAspect="1"/>
                  </p:cNvSpPr>
                  <p:nvPr/>
                </p:nvSpPr>
                <p:spPr bwMode="auto">
                  <a:xfrm>
                    <a:off x="934269" y="5725641"/>
                    <a:ext cx="151445" cy="15144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</p:grpSp>
        <p:pic>
          <p:nvPicPr>
            <p:cNvPr id="1066332" name="Picture 8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4171" y="3137091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33" name="Picture 10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2719" y="3122429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34" name="Picture 11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4607" y="3122429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35" name="Picture 349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6814" y="3847378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36" name="Picture 350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5362" y="3832716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37" name="Picture 351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7250" y="3832716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38" name="Picture 355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4171" y="4588986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39" name="Picture 356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2719" y="4574324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40" name="Picture 357" descr="tesla_c870 copy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4607" y="4574324"/>
              <a:ext cx="967320" cy="773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" name="Group 684"/>
          <p:cNvGrpSpPr>
            <a:grpSpLocks/>
          </p:cNvGrpSpPr>
          <p:nvPr/>
        </p:nvGrpSpPr>
        <p:grpSpPr bwMode="auto">
          <a:xfrm>
            <a:off x="209550" y="2811463"/>
            <a:ext cx="2678113" cy="2422525"/>
            <a:chOff x="286198" y="3021153"/>
            <a:chExt cx="2677861" cy="2422557"/>
          </a:xfrm>
        </p:grpSpPr>
        <p:pic>
          <p:nvPicPr>
            <p:cNvPr id="1066342" name="Picture 337" descr="rackserver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401" y="4446821"/>
              <a:ext cx="2265658" cy="996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43" name="Picture 338" descr="rackserver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377" y="3741233"/>
              <a:ext cx="2265658" cy="996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6344" name="Picture 3" descr="rackserver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198" y="3021153"/>
              <a:ext cx="2265658" cy="996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Group 358"/>
            <p:cNvGrpSpPr>
              <a:grpSpLocks/>
            </p:cNvGrpSpPr>
            <p:nvPr/>
          </p:nvGrpSpPr>
          <p:grpSpPr bwMode="auto">
            <a:xfrm>
              <a:off x="812084" y="3190875"/>
              <a:ext cx="2064466" cy="1993410"/>
              <a:chOff x="812084" y="2701305"/>
              <a:chExt cx="2160240" cy="2044830"/>
            </a:xfrm>
          </p:grpSpPr>
          <p:grpSp>
            <p:nvGrpSpPr>
              <p:cNvPr id="1066468" name="Group 408"/>
              <p:cNvGrpSpPr>
                <a:grpSpLocks/>
              </p:cNvGrpSpPr>
              <p:nvPr/>
            </p:nvGrpSpPr>
            <p:grpSpPr bwMode="auto">
              <a:xfrm>
                <a:off x="812092" y="2701314"/>
                <a:ext cx="1728200" cy="532664"/>
                <a:chOff x="286204" y="1765211"/>
                <a:chExt cx="2304258" cy="710218"/>
              </a:xfrm>
            </p:grpSpPr>
            <p:grpSp>
              <p:nvGrpSpPr>
                <p:cNvPr id="1066485" name="Group 305"/>
                <p:cNvGrpSpPr>
                  <a:grpSpLocks/>
                </p:cNvGrpSpPr>
                <p:nvPr/>
              </p:nvGrpSpPr>
              <p:grpSpPr bwMode="auto">
                <a:xfrm>
                  <a:off x="1870380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348" name="Rectangle 499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49" name="Rectangle 50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0" name="Rectangle 501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1" name="Rectangle 502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2" name="Rectangle 503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3" name="Rectangle 504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4" name="Rectangle 505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5" name="Rectangle 506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6" name="Rectangle 507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7" name="Rectangle 508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8" name="Rectangle 509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59" name="Rectangle 510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0" name="Rectangle 511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1" name="Rectangle 512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2" name="Rectangle 513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3" name="Rectangle 514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066502" name="Group 322"/>
                <p:cNvGrpSpPr>
                  <a:grpSpLocks/>
                </p:cNvGrpSpPr>
                <p:nvPr/>
              </p:nvGrpSpPr>
              <p:grpSpPr bwMode="auto">
                <a:xfrm>
                  <a:off x="1078292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365" name="Rectangle 483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6" name="Rectangle 484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7" name="Rectangle 485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8" name="Rectangle 486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69" name="Rectangle 487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0" name="Rectangle 488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1" name="Rectangle 489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2" name="Rectangle 49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3" name="Rectangle 491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4" name="Rectangle 492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5" name="Rectangle 493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6" name="Rectangle 494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7" name="Rectangle 495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8" name="Rectangle 496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79" name="Rectangle 497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0" name="Rectangle 498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066503" name="Group 339"/>
                <p:cNvGrpSpPr>
                  <a:grpSpLocks/>
                </p:cNvGrpSpPr>
                <p:nvPr/>
              </p:nvGrpSpPr>
              <p:grpSpPr bwMode="auto">
                <a:xfrm>
                  <a:off x="286204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382" name="Rectangle 467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3" name="Rectangle 468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4" name="Rectangle 469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5" name="Rectangle 470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6" name="Rectangle 471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7" name="Rectangle 472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8" name="Rectangle 473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89" name="Rectangle 474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0" name="Rectangle 475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1" name="Rectangle 476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2" name="Rectangle 477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3" name="Rectangle 478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4" name="Rectangle 479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5" name="Rectangle 48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6" name="Rectangle 481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397" name="Rectangle 482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  <p:grpSp>
            <p:nvGrpSpPr>
              <p:cNvPr id="1066520" name="Group 460"/>
              <p:cNvGrpSpPr>
                <a:grpSpLocks/>
              </p:cNvGrpSpPr>
              <p:nvPr/>
            </p:nvGrpSpPr>
            <p:grpSpPr bwMode="auto">
              <a:xfrm>
                <a:off x="1244140" y="4213482"/>
                <a:ext cx="1728200" cy="532664"/>
                <a:chOff x="286204" y="1765211"/>
                <a:chExt cx="2304258" cy="710218"/>
              </a:xfrm>
            </p:grpSpPr>
            <p:grpSp>
              <p:nvGrpSpPr>
                <p:cNvPr id="1066537" name="Group 305"/>
                <p:cNvGrpSpPr>
                  <a:grpSpLocks/>
                </p:cNvGrpSpPr>
                <p:nvPr/>
              </p:nvGrpSpPr>
              <p:grpSpPr bwMode="auto">
                <a:xfrm>
                  <a:off x="1870380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400" name="Rectangle 448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1" name="Rectangle 449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2" name="Rectangle 450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3" name="Rectangle 451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4" name="Rectangle 452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5" name="Rectangle 453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6" name="Rectangle 454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7" name="Rectangle 455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8" name="Rectangle 456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09" name="Rectangle 457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0" name="Rectangle 458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1" name="Rectangle 459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2" name="Rectangle 460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3" name="Rectangle 461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4" name="Rectangle 462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5" name="Rectangle 463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066554" name="Group 322"/>
                <p:cNvGrpSpPr>
                  <a:grpSpLocks/>
                </p:cNvGrpSpPr>
                <p:nvPr/>
              </p:nvGrpSpPr>
              <p:grpSpPr bwMode="auto">
                <a:xfrm>
                  <a:off x="1078292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417" name="Rectangle 432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8" name="Rectangle 433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19" name="Rectangle 434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0" name="Rectangle 435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1" name="Rectangle 436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2" name="Rectangle 437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3" name="Rectangle 438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4" name="Rectangle 439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5" name="Rectangle 440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6" name="Rectangle 441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7" name="Rectangle 442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8" name="Rectangle 443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29" name="Rectangle 444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0" name="Rectangle 445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1" name="Rectangle 446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2" name="Rectangle 447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066571" name="Group 339"/>
                <p:cNvGrpSpPr>
                  <a:grpSpLocks/>
                </p:cNvGrpSpPr>
                <p:nvPr/>
              </p:nvGrpSpPr>
              <p:grpSpPr bwMode="auto">
                <a:xfrm>
                  <a:off x="286204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434" name="Rectangle 416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5" name="Rectangle 417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6" name="Rectangle 418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7" name="Rectangle 419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8" name="Rectangle 420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39" name="Rectangle 421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0" name="Rectangle 422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1" name="Rectangle 423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2" name="Rectangle 424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3" name="Rectangle 425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4" name="Rectangle 426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5" name="Rectangle 427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6" name="Rectangle 428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7" name="Rectangle 429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8" name="Rectangle 430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49" name="Rectangle 431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  <p:grpSp>
            <p:nvGrpSpPr>
              <p:cNvPr id="1066588" name="Group 512"/>
              <p:cNvGrpSpPr>
                <a:grpSpLocks/>
              </p:cNvGrpSpPr>
              <p:nvPr/>
            </p:nvGrpSpPr>
            <p:grpSpPr bwMode="auto">
              <a:xfrm>
                <a:off x="1028116" y="3464796"/>
                <a:ext cx="1728200" cy="532664"/>
                <a:chOff x="286204" y="1765211"/>
                <a:chExt cx="2304258" cy="710218"/>
              </a:xfrm>
            </p:grpSpPr>
            <p:grpSp>
              <p:nvGrpSpPr>
                <p:cNvPr id="1066605" name="Group 305"/>
                <p:cNvGrpSpPr>
                  <a:grpSpLocks/>
                </p:cNvGrpSpPr>
                <p:nvPr/>
              </p:nvGrpSpPr>
              <p:grpSpPr bwMode="auto">
                <a:xfrm>
                  <a:off x="1870380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452" name="Rectangle 397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53" name="Rectangle 398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54" name="Rectangle 399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55" name="Rectangle 400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56" name="Rectangle 401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57" name="Rectangle 402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58" name="Rectangle 403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59" name="Rectangle 404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0" name="Rectangle 405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1" name="Rectangle 406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2" name="Rectangle 407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3" name="Rectangle 408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4" name="Rectangle 409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5" name="Rectangle 410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6" name="Rectangle 411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67" name="Rectangle 412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066622" name="Group 322"/>
                <p:cNvGrpSpPr>
                  <a:grpSpLocks/>
                </p:cNvGrpSpPr>
                <p:nvPr/>
              </p:nvGrpSpPr>
              <p:grpSpPr bwMode="auto">
                <a:xfrm>
                  <a:off x="1078292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469" name="Rectangle 381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0" name="Rectangle 382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1" name="Rectangle 383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2" name="Rectangle 384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3" name="Rectangle 385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4" name="Rectangle 386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5" name="Rectangle 387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6" name="Rectangle 388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7" name="Rectangle 389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8" name="Rectangle 390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79" name="Rectangle 391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0" name="Rectangle 392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1" name="Rectangle 393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2" name="Rectangle 394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3" name="Rectangle 395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4" name="Rectangle 396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  <p:grpSp>
              <p:nvGrpSpPr>
                <p:cNvPr id="1066639" name="Group 339"/>
                <p:cNvGrpSpPr>
                  <a:grpSpLocks/>
                </p:cNvGrpSpPr>
                <p:nvPr/>
              </p:nvGrpSpPr>
              <p:grpSpPr bwMode="auto">
                <a:xfrm>
                  <a:off x="286204" y="1765211"/>
                  <a:ext cx="720082" cy="710218"/>
                  <a:chOff x="3858022" y="5473613"/>
                  <a:chExt cx="1080120" cy="1065324"/>
                </a:xfrm>
              </p:grpSpPr>
              <p:sp>
                <p:nvSpPr>
                  <p:cNvPr id="1066486" name="Rectangle 365"/>
                  <p:cNvSpPr>
                    <a:spLocks noChangeAspect="1"/>
                  </p:cNvSpPr>
                  <p:nvPr/>
                </p:nvSpPr>
                <p:spPr bwMode="auto">
                  <a:xfrm>
                    <a:off x="3858022" y="5473613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7" name="Rectangle 366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8" name="Rectangle 367"/>
                  <p:cNvSpPr>
                    <a:spLocks noChangeAspect="1"/>
                  </p:cNvSpPr>
                  <p:nvPr/>
                </p:nvSpPr>
                <p:spPr bwMode="auto">
                  <a:xfrm>
                    <a:off x="4686114" y="6284751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89" name="Rectangle 368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6011577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0" name="Rectangle 369"/>
                  <p:cNvSpPr>
                    <a:spLocks noChangeAspect="1"/>
                  </p:cNvSpPr>
                  <p:nvPr/>
                </p:nvSpPr>
                <p:spPr bwMode="auto">
                  <a:xfrm>
                    <a:off x="4135630" y="5742595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1" name="Rectangle 370"/>
                  <p:cNvSpPr>
                    <a:spLocks noChangeAspect="1"/>
                  </p:cNvSpPr>
                  <p:nvPr/>
                </p:nvSpPr>
                <p:spPr bwMode="auto">
                  <a:xfrm>
                    <a:off x="4400178" y="6015769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2" name="Rectangle 371"/>
                  <p:cNvSpPr>
                    <a:spLocks noChangeAspect="1"/>
                  </p:cNvSpPr>
                  <p:nvPr/>
                </p:nvSpPr>
                <p:spPr bwMode="auto">
                  <a:xfrm>
                    <a:off x="4139704" y="6284751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3" name="Rectangle 372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601367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4" name="Rectangle 373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473613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5" name="Rectangle 374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6286909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6" name="Rectangle 375"/>
                  <p:cNvSpPr>
                    <a:spLocks noChangeAspect="1"/>
                  </p:cNvSpPr>
                  <p:nvPr/>
                </p:nvSpPr>
                <p:spPr bwMode="auto">
                  <a:xfrm>
                    <a:off x="3862214" y="5742595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7" name="Rectangle 376"/>
                  <p:cNvSpPr>
                    <a:spLocks noChangeAspect="1"/>
                  </p:cNvSpPr>
                  <p:nvPr/>
                </p:nvSpPr>
                <p:spPr bwMode="auto">
                  <a:xfrm>
                    <a:off x="4129100" y="6011577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8" name="Rectangle 377"/>
                  <p:cNvSpPr>
                    <a:spLocks noChangeAspect="1"/>
                  </p:cNvSpPr>
                  <p:nvPr/>
                </p:nvSpPr>
                <p:spPr bwMode="auto">
                  <a:xfrm>
                    <a:off x="4132337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499" name="Rectangle 378"/>
                  <p:cNvSpPr>
                    <a:spLocks noChangeAspect="1"/>
                  </p:cNvSpPr>
                  <p:nvPr/>
                </p:nvSpPr>
                <p:spPr bwMode="auto">
                  <a:xfrm>
                    <a:off x="4678685" y="5473613"/>
                    <a:ext cx="252028" cy="252028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500" name="Rectangle 379"/>
                  <p:cNvSpPr>
                    <a:spLocks noChangeAspect="1"/>
                  </p:cNvSpPr>
                  <p:nvPr/>
                </p:nvSpPr>
                <p:spPr bwMode="auto">
                  <a:xfrm>
                    <a:off x="4409703" y="5742595"/>
                    <a:ext cx="252028" cy="252028"/>
                  </a:xfrm>
                  <a:prstGeom prst="rect">
                    <a:avLst/>
                  </a:prstGeom>
                  <a:solidFill>
                    <a:srgbClr val="C3616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  <p:sp>
                <p:nvSpPr>
                  <p:cNvPr id="1066501" name="Rectangle 380"/>
                  <p:cNvSpPr>
                    <a:spLocks noChangeAspect="1"/>
                  </p:cNvSpPr>
                  <p:nvPr/>
                </p:nvSpPr>
                <p:spPr bwMode="auto">
                  <a:xfrm>
                    <a:off x="3862276" y="6283734"/>
                    <a:ext cx="252028" cy="252028"/>
                  </a:xfrm>
                  <a:prstGeom prst="rect">
                    <a:avLst/>
                  </a:prstGeom>
                  <a:solidFill>
                    <a:srgbClr val="6E99D8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57200" hangingPunct="0">
                      <a:lnSpc>
                        <a:spcPct val="97000"/>
                      </a:lnSpc>
                      <a:spcBef>
                        <a:spcPct val="0"/>
                      </a:spcBef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</a:pPr>
                    <a:endParaRPr lang="en-GB"/>
                  </a:p>
                </p:txBody>
              </p:sp>
            </p:grpSp>
          </p:grpSp>
        </p:grpSp>
      </p:grpSp>
      <p:grpSp>
        <p:nvGrpSpPr>
          <p:cNvPr id="1066667" name="Group 518"/>
          <p:cNvGrpSpPr>
            <a:grpSpLocks/>
          </p:cNvGrpSpPr>
          <p:nvPr/>
        </p:nvGrpSpPr>
        <p:grpSpPr bwMode="auto">
          <a:xfrm>
            <a:off x="1063625" y="1416050"/>
            <a:ext cx="5737225" cy="555625"/>
            <a:chOff x="502228" y="6013683"/>
            <a:chExt cx="7344818" cy="710218"/>
          </a:xfrm>
        </p:grpSpPr>
        <p:grpSp>
          <p:nvGrpSpPr>
            <p:cNvPr id="1066668" name="Group 152"/>
            <p:cNvGrpSpPr>
              <a:grpSpLocks/>
            </p:cNvGrpSpPr>
            <p:nvPr/>
          </p:nvGrpSpPr>
          <p:grpSpPr bwMode="auto">
            <a:xfrm>
              <a:off x="2086404" y="6013683"/>
              <a:ext cx="720082" cy="710218"/>
              <a:chOff x="3858022" y="5473613"/>
              <a:chExt cx="1080120" cy="1065324"/>
            </a:xfrm>
          </p:grpSpPr>
          <p:sp>
            <p:nvSpPr>
              <p:cNvPr id="1066504" name="Rectangle 657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05" name="Rectangle 658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06" name="Rectangle 659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07" name="Rectangle 660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08" name="Rectangle 661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09" name="Rectangle 662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0" name="Rectangle 663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1" name="Rectangle 664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2" name="Rectangle 665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3" name="Rectangle 666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4" name="Rectangle 667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5" name="Rectangle 668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6" name="Rectangle 669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7" name="Rectangle 670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8" name="Rectangle 671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19" name="Rectangle 672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69" name="Group 169"/>
            <p:cNvGrpSpPr>
              <a:grpSpLocks/>
            </p:cNvGrpSpPr>
            <p:nvPr/>
          </p:nvGrpSpPr>
          <p:grpSpPr bwMode="auto">
            <a:xfrm>
              <a:off x="3022508" y="6013683"/>
              <a:ext cx="720082" cy="710218"/>
              <a:chOff x="3858022" y="5473613"/>
              <a:chExt cx="1080120" cy="1065324"/>
            </a:xfrm>
          </p:grpSpPr>
          <p:sp>
            <p:nvSpPr>
              <p:cNvPr id="1066521" name="Rectangle 641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2" name="Rectangle 642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3" name="Rectangle 643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4" name="Rectangle 644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5" name="Rectangle 645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6" name="Rectangle 646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7" name="Rectangle 647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8" name="Rectangle 177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29" name="Rectangle 178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0" name="Rectangle 179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1" name="Rectangle 180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2" name="Rectangle 181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3" name="Rectangle 182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4" name="Rectangle 654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5" name="Rectangle 655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6" name="Rectangle 656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70" name="Group 186"/>
            <p:cNvGrpSpPr>
              <a:grpSpLocks/>
            </p:cNvGrpSpPr>
            <p:nvPr/>
          </p:nvGrpSpPr>
          <p:grpSpPr bwMode="auto">
            <a:xfrm>
              <a:off x="7126964" y="6013683"/>
              <a:ext cx="720082" cy="710218"/>
              <a:chOff x="3858022" y="5473613"/>
              <a:chExt cx="1080120" cy="1065324"/>
            </a:xfrm>
          </p:grpSpPr>
          <p:sp>
            <p:nvSpPr>
              <p:cNvPr id="1066538" name="Rectangle 625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39" name="Rectangle 626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0" name="Rectangle 627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1" name="Rectangle 628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2" name="Rectangle 629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3" name="Rectangle 630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4" name="Rectangle 631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5" name="Rectangle 632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6" name="Rectangle 633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7" name="Rectangle 634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8" name="Rectangle 635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49" name="Rectangle 636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0" name="Rectangle 637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1" name="Rectangle 638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2" name="Rectangle 639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3" name="Rectangle 640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71" name="Group 203"/>
            <p:cNvGrpSpPr>
              <a:grpSpLocks/>
            </p:cNvGrpSpPr>
            <p:nvPr/>
          </p:nvGrpSpPr>
          <p:grpSpPr bwMode="auto">
            <a:xfrm>
              <a:off x="6334876" y="6013683"/>
              <a:ext cx="720082" cy="710218"/>
              <a:chOff x="3858022" y="5473613"/>
              <a:chExt cx="1080120" cy="1065324"/>
            </a:xfrm>
          </p:grpSpPr>
          <p:sp>
            <p:nvSpPr>
              <p:cNvPr id="1066555" name="Rectangle 609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6" name="Rectangle 610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7" name="Rectangle 611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8" name="Rectangle 612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59" name="Rectangle 613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0" name="Rectangle 614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1" name="Rectangle 615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2" name="Rectangle 616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3" name="Rectangle 617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4" name="Rectangle 618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5" name="Rectangle 619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6" name="Rectangle 620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7" name="Rectangle 621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8" name="Rectangle 622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69" name="Rectangle 623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0" name="Rectangle 624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72" name="Group 220"/>
            <p:cNvGrpSpPr>
              <a:grpSpLocks/>
            </p:cNvGrpSpPr>
            <p:nvPr/>
          </p:nvGrpSpPr>
          <p:grpSpPr bwMode="auto">
            <a:xfrm>
              <a:off x="5542788" y="6013683"/>
              <a:ext cx="720082" cy="710218"/>
              <a:chOff x="3858022" y="5473613"/>
              <a:chExt cx="1080120" cy="1065324"/>
            </a:xfrm>
          </p:grpSpPr>
          <p:sp>
            <p:nvSpPr>
              <p:cNvPr id="1066572" name="Rectangle 593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3" name="Rectangle 594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4" name="Rectangle 595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5" name="Rectangle 596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6" name="Rectangle 597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7" name="Rectangle 598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8" name="Rectangle 599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79" name="Rectangle 600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0" name="Rectangle 601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1" name="Rectangle 602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2" name="Rectangle 231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3" name="Rectangle 232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4" name="Rectangle 233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5" name="Rectangle 606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6" name="Rectangle 607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87" name="Rectangle 608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73" name="Group 237"/>
            <p:cNvGrpSpPr>
              <a:grpSpLocks/>
            </p:cNvGrpSpPr>
            <p:nvPr/>
          </p:nvGrpSpPr>
          <p:grpSpPr bwMode="auto">
            <a:xfrm>
              <a:off x="3814596" y="6013683"/>
              <a:ext cx="720082" cy="710218"/>
              <a:chOff x="3858022" y="5473613"/>
              <a:chExt cx="1080120" cy="1065324"/>
            </a:xfrm>
          </p:grpSpPr>
          <p:sp>
            <p:nvSpPr>
              <p:cNvPr id="1066589" name="Rectangle 577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0" name="Rectangle 578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1" name="Rectangle 579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2" name="Rectangle 580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3" name="Rectangle 581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4" name="Rectangle 582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5" name="Rectangle 583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6" name="Rectangle 584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7" name="Rectangle 585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8" name="Rectangle 586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599" name="Rectangle 587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0" name="Rectangle 588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1" name="Rectangle 589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2" name="Rectangle 590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3" name="Rectangle 591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4" name="Rectangle 592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74" name="Group 254"/>
            <p:cNvGrpSpPr>
              <a:grpSpLocks/>
            </p:cNvGrpSpPr>
            <p:nvPr/>
          </p:nvGrpSpPr>
          <p:grpSpPr bwMode="auto">
            <a:xfrm>
              <a:off x="4606684" y="6013683"/>
              <a:ext cx="720082" cy="710218"/>
              <a:chOff x="3858022" y="5473613"/>
              <a:chExt cx="1080120" cy="1065324"/>
            </a:xfrm>
          </p:grpSpPr>
          <p:sp>
            <p:nvSpPr>
              <p:cNvPr id="1066606" name="Rectangle 561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7" name="Rectangle 562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8" name="Rectangle 563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09" name="Rectangle 564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0" name="Rectangle 565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1" name="Rectangle 566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2" name="Rectangle 567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3" name="Rectangle 568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4" name="Rectangle 569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5" name="Rectangle 570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6" name="Rectangle 571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7" name="Rectangle 572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8" name="Rectangle 573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19" name="Rectangle 574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0" name="Rectangle 575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1" name="Rectangle 576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75" name="Group 271"/>
            <p:cNvGrpSpPr>
              <a:grpSpLocks/>
            </p:cNvGrpSpPr>
            <p:nvPr/>
          </p:nvGrpSpPr>
          <p:grpSpPr bwMode="auto">
            <a:xfrm>
              <a:off x="1294316" y="6013683"/>
              <a:ext cx="720082" cy="710218"/>
              <a:chOff x="3858022" y="5473613"/>
              <a:chExt cx="1080120" cy="1065324"/>
            </a:xfrm>
          </p:grpSpPr>
          <p:sp>
            <p:nvSpPr>
              <p:cNvPr id="1066623" name="Rectangle 545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4" name="Rectangle 546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5" name="Rectangle 547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6" name="Rectangle 548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7" name="Rectangle 549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8" name="Rectangle 550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29" name="Rectangle 551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0" name="Rectangle 552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1" name="Rectangle 553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2" name="Rectangle 554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3" name="Rectangle 282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4" name="Rectangle 283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5" name="Rectangle 284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6" name="Rectangle 558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7" name="Rectangle 559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38" name="Rectangle 560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1066676" name="Group 288"/>
            <p:cNvGrpSpPr>
              <a:grpSpLocks/>
            </p:cNvGrpSpPr>
            <p:nvPr/>
          </p:nvGrpSpPr>
          <p:grpSpPr bwMode="auto">
            <a:xfrm>
              <a:off x="502228" y="6013683"/>
              <a:ext cx="720082" cy="710218"/>
              <a:chOff x="3858022" y="5473613"/>
              <a:chExt cx="1080120" cy="1065324"/>
            </a:xfrm>
          </p:grpSpPr>
          <p:sp>
            <p:nvSpPr>
              <p:cNvPr id="1066640" name="Rectangle 529"/>
              <p:cNvSpPr>
                <a:spLocks noChangeAspect="1"/>
              </p:cNvSpPr>
              <p:nvPr/>
            </p:nvSpPr>
            <p:spPr bwMode="auto">
              <a:xfrm>
                <a:off x="3858022" y="5473613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1" name="Rectangle 530"/>
              <p:cNvSpPr>
                <a:spLocks noChangeAspect="1"/>
              </p:cNvSpPr>
              <p:nvPr/>
            </p:nvSpPr>
            <p:spPr bwMode="auto">
              <a:xfrm>
                <a:off x="4678685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2" name="Rectangle 531"/>
              <p:cNvSpPr>
                <a:spLocks noChangeAspect="1"/>
              </p:cNvSpPr>
              <p:nvPr/>
            </p:nvSpPr>
            <p:spPr bwMode="auto">
              <a:xfrm>
                <a:off x="4686114" y="6284751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3" name="Rectangle 532"/>
              <p:cNvSpPr>
                <a:spLocks noChangeAspect="1"/>
              </p:cNvSpPr>
              <p:nvPr/>
            </p:nvSpPr>
            <p:spPr bwMode="auto">
              <a:xfrm>
                <a:off x="3862214" y="6011577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4" name="Rectangle 533"/>
              <p:cNvSpPr>
                <a:spLocks noChangeAspect="1"/>
              </p:cNvSpPr>
              <p:nvPr/>
            </p:nvSpPr>
            <p:spPr bwMode="auto">
              <a:xfrm>
                <a:off x="4135630" y="5742595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5" name="Rectangle 534"/>
              <p:cNvSpPr>
                <a:spLocks noChangeAspect="1"/>
              </p:cNvSpPr>
              <p:nvPr/>
            </p:nvSpPr>
            <p:spPr bwMode="auto">
              <a:xfrm>
                <a:off x="4400178" y="6015769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6" name="Rectangle 535"/>
              <p:cNvSpPr>
                <a:spLocks noChangeAspect="1"/>
              </p:cNvSpPr>
              <p:nvPr/>
            </p:nvSpPr>
            <p:spPr bwMode="auto">
              <a:xfrm>
                <a:off x="4139704" y="6284751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7" name="Rectangle 536"/>
              <p:cNvSpPr>
                <a:spLocks noChangeAspect="1"/>
              </p:cNvSpPr>
              <p:nvPr/>
            </p:nvSpPr>
            <p:spPr bwMode="auto">
              <a:xfrm>
                <a:off x="4678685" y="601367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8" name="Rectangle 537"/>
              <p:cNvSpPr>
                <a:spLocks noChangeAspect="1"/>
              </p:cNvSpPr>
              <p:nvPr/>
            </p:nvSpPr>
            <p:spPr bwMode="auto">
              <a:xfrm>
                <a:off x="4409703" y="5473613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49" name="Rectangle 538"/>
              <p:cNvSpPr>
                <a:spLocks noChangeAspect="1"/>
              </p:cNvSpPr>
              <p:nvPr/>
            </p:nvSpPr>
            <p:spPr bwMode="auto">
              <a:xfrm>
                <a:off x="4409703" y="6286909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50" name="Rectangle 539"/>
              <p:cNvSpPr>
                <a:spLocks noChangeAspect="1"/>
              </p:cNvSpPr>
              <p:nvPr/>
            </p:nvSpPr>
            <p:spPr bwMode="auto">
              <a:xfrm>
                <a:off x="3862214" y="5742595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51" name="Rectangle 540"/>
              <p:cNvSpPr>
                <a:spLocks noChangeAspect="1"/>
              </p:cNvSpPr>
              <p:nvPr/>
            </p:nvSpPr>
            <p:spPr bwMode="auto">
              <a:xfrm>
                <a:off x="4129100" y="6011577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52" name="Rectangle 541"/>
              <p:cNvSpPr>
                <a:spLocks noChangeAspect="1"/>
              </p:cNvSpPr>
              <p:nvPr/>
            </p:nvSpPr>
            <p:spPr bwMode="auto">
              <a:xfrm>
                <a:off x="4132337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53" name="Rectangle 542"/>
              <p:cNvSpPr>
                <a:spLocks noChangeAspect="1"/>
              </p:cNvSpPr>
              <p:nvPr/>
            </p:nvSpPr>
            <p:spPr bwMode="auto">
              <a:xfrm>
                <a:off x="4678685" y="5473613"/>
                <a:ext cx="252028" cy="252028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54" name="Rectangle 543"/>
              <p:cNvSpPr>
                <a:spLocks noChangeAspect="1"/>
              </p:cNvSpPr>
              <p:nvPr/>
            </p:nvSpPr>
            <p:spPr bwMode="auto">
              <a:xfrm>
                <a:off x="4409703" y="5742595"/>
                <a:ext cx="252028" cy="252028"/>
              </a:xfrm>
              <a:prstGeom prst="rect">
                <a:avLst/>
              </a:prstGeom>
              <a:solidFill>
                <a:srgbClr val="C3616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066655" name="Rectangle 544"/>
              <p:cNvSpPr>
                <a:spLocks noChangeAspect="1"/>
              </p:cNvSpPr>
              <p:nvPr/>
            </p:nvSpPr>
            <p:spPr bwMode="auto">
              <a:xfrm>
                <a:off x="3862276" y="6283734"/>
                <a:ext cx="252028" cy="252028"/>
              </a:xfrm>
              <a:prstGeom prst="rect">
                <a:avLst/>
              </a:prstGeom>
              <a:solidFill>
                <a:srgbClr val="6E99D8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57200" hangingPunct="0">
                  <a:lnSpc>
                    <a:spcPct val="97000"/>
                  </a:lnSpc>
                  <a:spcBef>
                    <a:spcPct val="0"/>
                  </a:spcBef>
                  <a:buClr>
                    <a:srgbClr val="000000"/>
                  </a:buClr>
                  <a:buSzPct val="45000"/>
                  <a:buFont typeface="Wingdings" pitchFamily="2" charset="2"/>
                  <a:buNone/>
                </a:pPr>
                <a:endParaRPr lang="en-GB"/>
              </a:p>
            </p:txBody>
          </p:sp>
        </p:grpSp>
      </p:grpSp>
      <p:sp>
        <p:nvSpPr>
          <p:cNvPr id="1066656" name="TextBox 685"/>
          <p:cNvSpPr txBox="1">
            <a:spLocks noChangeArrowheads="1"/>
          </p:cNvSpPr>
          <p:nvPr/>
        </p:nvSpPr>
        <p:spPr bwMode="auto">
          <a:xfrm>
            <a:off x="180975" y="5524500"/>
            <a:ext cx="27828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600"/>
              <a:t>1. Level: Nodes (Computers)</a:t>
            </a:r>
          </a:p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600" i="1">
                <a:solidFill>
                  <a:srgbClr val="3A21B7"/>
                </a:solidFill>
              </a:rPr>
              <a:t>“1 train per node”</a:t>
            </a:r>
            <a:endParaRPr lang="de-DE" sz="1600" i="1">
              <a:solidFill>
                <a:srgbClr val="3A21B7"/>
              </a:solidFill>
            </a:endParaRPr>
          </a:p>
        </p:txBody>
      </p:sp>
      <p:sp>
        <p:nvSpPr>
          <p:cNvPr id="1066657" name="TextBox 686"/>
          <p:cNvSpPr txBox="1">
            <a:spLocks noChangeArrowheads="1"/>
          </p:cNvSpPr>
          <p:nvPr/>
        </p:nvSpPr>
        <p:spPr bwMode="auto">
          <a:xfrm>
            <a:off x="3257550" y="5514975"/>
            <a:ext cx="24796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 smtClean="0"/>
              <a:t>2. Level: CPUs</a:t>
            </a:r>
            <a:endParaRPr lang="en-US" sz="1600" dirty="0"/>
          </a:p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600" i="1" dirty="0">
                <a:solidFill>
                  <a:srgbClr val="006600"/>
                </a:solidFill>
              </a:rPr>
              <a:t>“1 frame per CPU thread”</a:t>
            </a:r>
            <a:endParaRPr lang="de-DE" sz="1600" i="1" dirty="0">
              <a:solidFill>
                <a:srgbClr val="006600"/>
              </a:solidFill>
            </a:endParaRPr>
          </a:p>
        </p:txBody>
      </p:sp>
      <p:sp>
        <p:nvSpPr>
          <p:cNvPr id="1066658" name="TextBox 687"/>
          <p:cNvSpPr txBox="1">
            <a:spLocks noChangeArrowheads="1"/>
          </p:cNvSpPr>
          <p:nvPr/>
        </p:nvSpPr>
        <p:spPr bwMode="auto">
          <a:xfrm>
            <a:off x="6200775" y="5534025"/>
            <a:ext cx="23876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/>
              <a:t>3. Level: GPUs</a:t>
            </a:r>
          </a:p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600" i="1" dirty="0">
                <a:solidFill>
                  <a:srgbClr val="FD252A"/>
                </a:solidFill>
              </a:rPr>
              <a:t>“1 pixel per GPU thread”</a:t>
            </a:r>
            <a:endParaRPr lang="de-DE" sz="1600" i="1" dirty="0">
              <a:solidFill>
                <a:srgbClr val="FD252A"/>
              </a:solidFill>
            </a:endParaRPr>
          </a:p>
        </p:txBody>
      </p:sp>
      <p:sp>
        <p:nvSpPr>
          <p:cNvPr id="1066659" name="TextBox 688"/>
          <p:cNvSpPr txBox="1">
            <a:spLocks noChangeArrowheads="1"/>
          </p:cNvSpPr>
          <p:nvPr/>
        </p:nvSpPr>
        <p:spPr bwMode="auto">
          <a:xfrm>
            <a:off x="6991350" y="1514475"/>
            <a:ext cx="18367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600"/>
              <a:t>Experimental data</a:t>
            </a:r>
            <a:endParaRPr lang="de-DE" sz="1600" i="1"/>
          </a:p>
        </p:txBody>
      </p:sp>
      <p:sp>
        <p:nvSpPr>
          <p:cNvPr id="1066660" name="Curved Right Arrow 691"/>
          <p:cNvSpPr>
            <a:spLocks noChangeArrowheads="1"/>
          </p:cNvSpPr>
          <p:nvPr/>
        </p:nvSpPr>
        <p:spPr bwMode="auto">
          <a:xfrm rot="921896">
            <a:off x="287338" y="1604963"/>
            <a:ext cx="542925" cy="1027112"/>
          </a:xfrm>
          <a:prstGeom prst="curvedRightArrow">
            <a:avLst>
              <a:gd name="adj1" fmla="val 11973"/>
              <a:gd name="adj2" fmla="val 32940"/>
              <a:gd name="adj3" fmla="val 25000"/>
            </a:avLst>
          </a:prstGeom>
          <a:solidFill>
            <a:srgbClr val="FFC000"/>
          </a:solidFill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GB"/>
          </a:p>
        </p:txBody>
      </p:sp>
      <p:sp>
        <p:nvSpPr>
          <p:cNvPr id="1066661" name="Text Box 677"/>
          <p:cNvSpPr txBox="1">
            <a:spLocks noChangeArrowheads="1"/>
          </p:cNvSpPr>
          <p:nvPr/>
        </p:nvSpPr>
        <p:spPr bwMode="auto">
          <a:xfrm>
            <a:off x="1609725" y="2195513"/>
            <a:ext cx="735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3A21B7"/>
                </a:solidFill>
              </a:rPr>
              <a:t>Train n</a:t>
            </a:r>
            <a:endParaRPr lang="en-GB" sz="1400">
              <a:solidFill>
                <a:srgbClr val="3A21B7"/>
              </a:solidFill>
            </a:endParaRPr>
          </a:p>
        </p:txBody>
      </p:sp>
      <p:sp>
        <p:nvSpPr>
          <p:cNvPr id="1066662" name="AutoShape 678"/>
          <p:cNvSpPr>
            <a:spLocks/>
          </p:cNvSpPr>
          <p:nvPr/>
        </p:nvSpPr>
        <p:spPr bwMode="auto">
          <a:xfrm rot="16200000">
            <a:off x="1924050" y="1238250"/>
            <a:ext cx="88900" cy="1816100"/>
          </a:xfrm>
          <a:prstGeom prst="leftBrace">
            <a:avLst>
              <a:gd name="adj1" fmla="val 170238"/>
              <a:gd name="adj2" fmla="val 50000"/>
            </a:avLst>
          </a:prstGeom>
          <a:noFill/>
          <a:ln w="28575">
            <a:solidFill>
              <a:srgbClr val="3A21B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6663" name="Text Box 679"/>
          <p:cNvSpPr txBox="1">
            <a:spLocks noChangeArrowheads="1"/>
          </p:cNvSpPr>
          <p:nvPr/>
        </p:nvSpPr>
        <p:spPr bwMode="auto">
          <a:xfrm>
            <a:off x="3592513" y="2197100"/>
            <a:ext cx="6810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3A21B7"/>
                </a:solidFill>
              </a:rPr>
              <a:t> n + 1 </a:t>
            </a:r>
            <a:endParaRPr lang="en-GB" sz="1400">
              <a:solidFill>
                <a:srgbClr val="3A21B7"/>
              </a:solidFill>
            </a:endParaRPr>
          </a:p>
        </p:txBody>
      </p:sp>
      <p:sp>
        <p:nvSpPr>
          <p:cNvPr id="1066664" name="AutoShape 680"/>
          <p:cNvSpPr>
            <a:spLocks/>
          </p:cNvSpPr>
          <p:nvPr/>
        </p:nvSpPr>
        <p:spPr bwMode="auto">
          <a:xfrm rot="16200000">
            <a:off x="3906838" y="1239838"/>
            <a:ext cx="88900" cy="1816100"/>
          </a:xfrm>
          <a:prstGeom prst="leftBrace">
            <a:avLst>
              <a:gd name="adj1" fmla="val 170238"/>
              <a:gd name="adj2" fmla="val 50000"/>
            </a:avLst>
          </a:prstGeom>
          <a:noFill/>
          <a:ln w="28575">
            <a:solidFill>
              <a:srgbClr val="3A21B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6665" name="Text Box 681"/>
          <p:cNvSpPr txBox="1">
            <a:spLocks noChangeArrowheads="1"/>
          </p:cNvSpPr>
          <p:nvPr/>
        </p:nvSpPr>
        <p:spPr bwMode="auto">
          <a:xfrm>
            <a:off x="5561013" y="2209800"/>
            <a:ext cx="5826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3A21B7"/>
                </a:solidFill>
              </a:rPr>
              <a:t>n + 2</a:t>
            </a:r>
            <a:endParaRPr lang="en-GB" sz="1400">
              <a:solidFill>
                <a:srgbClr val="3A21B7"/>
              </a:solidFill>
            </a:endParaRPr>
          </a:p>
        </p:txBody>
      </p:sp>
      <p:sp>
        <p:nvSpPr>
          <p:cNvPr id="1066666" name="AutoShape 682"/>
          <p:cNvSpPr>
            <a:spLocks/>
          </p:cNvSpPr>
          <p:nvPr/>
        </p:nvSpPr>
        <p:spPr bwMode="auto">
          <a:xfrm rot="16200000">
            <a:off x="5875338" y="1252538"/>
            <a:ext cx="88900" cy="1816100"/>
          </a:xfrm>
          <a:prstGeom prst="leftBrace">
            <a:avLst>
              <a:gd name="adj1" fmla="val 170238"/>
              <a:gd name="adj2" fmla="val 50000"/>
            </a:avLst>
          </a:prstGeom>
          <a:noFill/>
          <a:ln w="28575">
            <a:solidFill>
              <a:srgbClr val="3A21B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8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Burkhard Heisen</a:t>
            </a:r>
          </a:p>
        </p:txBody>
      </p:sp>
    </p:spTree>
    <p:extLst>
      <p:ext uri="{BB962C8B-B14F-4D97-AF65-F5344CB8AC3E}">
        <p14:creationId xmlns:p14="http://schemas.microsoft.com/office/powerpoint/2010/main" val="1692677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Interesting devices: The kernel device</a:t>
            </a:r>
            <a:endParaRPr lang="de-DE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US" dirty="0" smtClean="0"/>
              <a:t>Burkhard Heisen</a:t>
            </a:r>
            <a:endParaRPr lang="en-GB" dirty="0"/>
          </a:p>
        </p:txBody>
      </p:sp>
      <p:sp>
        <p:nvSpPr>
          <p:cNvPr id="52" name="Rectangle 3"/>
          <p:cNvSpPr txBox="1">
            <a:spLocks noChangeAspect="1" noChangeArrowheads="1"/>
          </p:cNvSpPr>
          <p:nvPr/>
        </p:nvSpPr>
        <p:spPr bwMode="auto">
          <a:xfrm>
            <a:off x="0" y="1715512"/>
            <a:ext cx="8974067" cy="45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444500" indent="-266700">
              <a:lnSpc>
                <a:spcPct val="150000"/>
              </a:lnSpc>
            </a:pPr>
            <a:r>
              <a:rPr lang="en-US" sz="1700" b="1" dirty="0" smtClean="0"/>
              <a:t>First</a:t>
            </a:r>
            <a:r>
              <a:rPr lang="en-US" sz="1700" dirty="0" smtClean="0"/>
              <a:t> </a:t>
            </a:r>
            <a:r>
              <a:rPr lang="en-US" sz="1700" b="1" dirty="0" smtClean="0"/>
              <a:t>device</a:t>
            </a:r>
            <a:r>
              <a:rPr lang="en-US" sz="1700" dirty="0" smtClean="0"/>
              <a:t> to be started in the system</a:t>
            </a:r>
          </a:p>
          <a:p>
            <a:pPr marL="444500" indent="-266700">
              <a:lnSpc>
                <a:spcPct val="150000"/>
              </a:lnSpc>
            </a:pPr>
            <a:r>
              <a:rPr lang="en-US" sz="1700" b="1" dirty="0" smtClean="0"/>
              <a:t>Connected to</a:t>
            </a:r>
            <a:r>
              <a:rPr lang="en-US" sz="1700" dirty="0" smtClean="0"/>
              <a:t> one ore more </a:t>
            </a:r>
            <a:r>
              <a:rPr lang="en-US" sz="1700" b="1" dirty="0" smtClean="0"/>
              <a:t>DBs</a:t>
            </a:r>
            <a:r>
              <a:rPr lang="en-US" sz="1700" dirty="0" smtClean="0"/>
              <a:t> (user, cable, etc…)</a:t>
            </a:r>
          </a:p>
          <a:p>
            <a:pPr marL="444500" indent="-266700">
              <a:lnSpc>
                <a:spcPct val="150000"/>
              </a:lnSpc>
            </a:pPr>
            <a:r>
              <a:rPr lang="en-US" sz="1700" dirty="0" smtClean="0"/>
              <a:t>Serves as a </a:t>
            </a:r>
            <a:r>
              <a:rPr lang="en-US" sz="1700" b="1" dirty="0" smtClean="0"/>
              <a:t>name server</a:t>
            </a:r>
            <a:r>
              <a:rPr lang="en-US" sz="1700" dirty="0" smtClean="0"/>
              <a:t> for all other device-servers registering into the system </a:t>
            </a:r>
          </a:p>
          <a:p>
            <a:pPr marL="444500" indent="-266700">
              <a:lnSpc>
                <a:spcPct val="150000"/>
              </a:lnSpc>
            </a:pPr>
            <a:r>
              <a:rPr lang="en-US" sz="1700" dirty="0" smtClean="0"/>
              <a:t>Tracks all connects/disconnect requests:</a:t>
            </a:r>
          </a:p>
          <a:p>
            <a:pPr marL="444500" indent="-266700">
              <a:lnSpc>
                <a:spcPct val="150000"/>
              </a:lnSpc>
              <a:buNone/>
            </a:pPr>
            <a:r>
              <a:rPr lang="en-US" sz="1700" dirty="0" smtClean="0"/>
              <a:t>	a) allows for user-based </a:t>
            </a:r>
            <a:r>
              <a:rPr lang="en-US" sz="1700" b="1" dirty="0" smtClean="0"/>
              <a:t>access control on devices </a:t>
            </a:r>
            <a:r>
              <a:rPr lang="en-US" sz="1700" dirty="0" smtClean="0"/>
              <a:t>(e.g. locking mechanisms)</a:t>
            </a:r>
          </a:p>
          <a:p>
            <a:pPr marL="444500" indent="-266700">
              <a:lnSpc>
                <a:spcPct val="150000"/>
              </a:lnSpc>
              <a:buFont typeface="Wingdings" pitchFamily="2" charset="2"/>
              <a:buNone/>
            </a:pPr>
            <a:r>
              <a:rPr lang="en-US" sz="1700" dirty="0" smtClean="0"/>
              <a:t>	b) serves as watch-dog for </a:t>
            </a:r>
            <a:r>
              <a:rPr lang="en-US" sz="1700" b="1" dirty="0" smtClean="0"/>
              <a:t>lost connections</a:t>
            </a:r>
            <a:r>
              <a:rPr lang="en-US" sz="1700" dirty="0" smtClean="0"/>
              <a:t>, issues notifications/re-connects</a:t>
            </a:r>
          </a:p>
          <a:p>
            <a:pPr marL="444500" indent="-266700">
              <a:lnSpc>
                <a:spcPct val="150000"/>
              </a:lnSpc>
              <a:buFont typeface="Wingdings" pitchFamily="2" charset="2"/>
              <a:buNone/>
            </a:pPr>
            <a:r>
              <a:rPr lang="en-US" sz="1700" dirty="0" smtClean="0"/>
              <a:t>	c) can be queried to provide selected connect information (e.g. for graphical displays)</a:t>
            </a:r>
          </a:p>
          <a:p>
            <a:pPr marL="444500" indent="-266700">
              <a:lnSpc>
                <a:spcPct val="150000"/>
              </a:lnSpc>
            </a:pPr>
            <a:r>
              <a:rPr lang="en-US" sz="1700" dirty="0" smtClean="0"/>
              <a:t>Knows the geographical location of each device-server (through cable DB)</a:t>
            </a:r>
          </a:p>
          <a:p>
            <a:pPr marL="444500" indent="-266700">
              <a:lnSpc>
                <a:spcPct val="150000"/>
              </a:lnSpc>
            </a:pPr>
            <a:r>
              <a:rPr lang="en-US" sz="1700" dirty="0" smtClean="0"/>
              <a:t>Keeps history about all information of the (control-)system</a:t>
            </a:r>
          </a:p>
          <a:p>
            <a:pPr marL="444500" indent="-266700">
              <a:lnSpc>
                <a:spcPct val="150000"/>
              </a:lnSpc>
            </a:pPr>
            <a:r>
              <a:rPr lang="en-US" sz="1700" dirty="0" smtClean="0"/>
              <a:t>May technically split into sub-devices for load balancing reasons</a:t>
            </a:r>
          </a:p>
        </p:txBody>
      </p:sp>
      <p:grpSp>
        <p:nvGrpSpPr>
          <p:cNvPr id="54" name="Group 33"/>
          <p:cNvGrpSpPr/>
          <p:nvPr/>
        </p:nvGrpSpPr>
        <p:grpSpPr>
          <a:xfrm>
            <a:off x="6164786" y="1664263"/>
            <a:ext cx="923840" cy="848315"/>
            <a:chOff x="4036578" y="2031101"/>
            <a:chExt cx="923840" cy="848315"/>
          </a:xfrm>
        </p:grpSpPr>
        <p:sp>
          <p:nvSpPr>
            <p:cNvPr id="55" name="Isosceles Triangle 54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Kernel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60" name="Flowchart: Magnetic Disk 59"/>
          <p:cNvSpPr/>
          <p:nvPr/>
        </p:nvSpPr>
        <p:spPr>
          <a:xfrm>
            <a:off x="7315200" y="1235383"/>
            <a:ext cx="339865" cy="4450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Flowchart: Magnetic Disk 60"/>
          <p:cNvSpPr/>
          <p:nvPr/>
        </p:nvSpPr>
        <p:spPr>
          <a:xfrm>
            <a:off x="7645627" y="1751925"/>
            <a:ext cx="339865" cy="4450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6" name="Straight Connector 65"/>
          <p:cNvCxnSpPr>
            <a:stCxn id="55" idx="5"/>
            <a:endCxn id="60" idx="2"/>
          </p:cNvCxnSpPr>
          <p:nvPr/>
        </p:nvCxnSpPr>
        <p:spPr bwMode="auto">
          <a:xfrm flipV="1">
            <a:off x="6987719" y="1457914"/>
            <a:ext cx="327481" cy="38032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>
            <a:stCxn id="55" idx="5"/>
            <a:endCxn id="61" idx="2"/>
          </p:cNvCxnSpPr>
          <p:nvPr/>
        </p:nvCxnSpPr>
        <p:spPr bwMode="auto">
          <a:xfrm>
            <a:off x="6987719" y="1838242"/>
            <a:ext cx="657908" cy="13621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" name="TextBox 81"/>
          <p:cNvSpPr txBox="1"/>
          <p:nvPr/>
        </p:nvSpPr>
        <p:spPr>
          <a:xfrm>
            <a:off x="7630790" y="1310909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smtClean="0"/>
              <a:t>User  DB</a:t>
            </a:r>
            <a:endParaRPr lang="de-DE" sz="1200" i="1" dirty="0"/>
          </a:p>
        </p:txBody>
      </p:sp>
      <p:sp>
        <p:nvSpPr>
          <p:cNvPr id="83" name="TextBox 82"/>
          <p:cNvSpPr txBox="1"/>
          <p:nvPr/>
        </p:nvSpPr>
        <p:spPr>
          <a:xfrm>
            <a:off x="7945031" y="1819359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smtClean="0"/>
              <a:t>Cable DB</a:t>
            </a:r>
            <a:endParaRPr lang="de-DE" sz="1200" i="1" dirty="0"/>
          </a:p>
        </p:txBody>
      </p:sp>
    </p:spTree>
    <p:extLst>
      <p:ext uri="{BB962C8B-B14F-4D97-AF65-F5344CB8AC3E}">
        <p14:creationId xmlns:p14="http://schemas.microsoft.com/office/powerpoint/2010/main" val="1768247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2362199" y="4005089"/>
            <a:ext cx="314325" cy="31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Integrating</a:t>
            </a:r>
            <a:r>
              <a:rPr lang="en-US" sz="2200" dirty="0" smtClean="0"/>
              <a:t> </a:t>
            </a:r>
            <a:r>
              <a:rPr lang="en-US" sz="2200" dirty="0" err="1" smtClean="0"/>
              <a:t>Beckhoff</a:t>
            </a:r>
            <a:r>
              <a:rPr lang="en-US" sz="2200" dirty="0"/>
              <a:t> </a:t>
            </a:r>
            <a:r>
              <a:rPr lang="en-US" sz="2200" dirty="0" smtClean="0"/>
              <a:t>into the </a:t>
            </a:r>
            <a:r>
              <a:rPr lang="en-US" sz="2200" dirty="0" smtClean="0"/>
              <a:t>control system</a:t>
            </a:r>
            <a:endParaRPr lang="de-DE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US" dirty="0" smtClean="0"/>
              <a:t>Burkhard Heisen</a:t>
            </a:r>
            <a:endParaRPr lang="en-GB" dirty="0"/>
          </a:p>
        </p:txBody>
      </p:sp>
      <p:grpSp>
        <p:nvGrpSpPr>
          <p:cNvPr id="18" name="Group 36"/>
          <p:cNvGrpSpPr/>
          <p:nvPr/>
        </p:nvGrpSpPr>
        <p:grpSpPr>
          <a:xfrm>
            <a:off x="1532178" y="2616849"/>
            <a:ext cx="962952" cy="865847"/>
            <a:chOff x="1731696" y="2921225"/>
            <a:chExt cx="962952" cy="865847"/>
          </a:xfrm>
        </p:grpSpPr>
        <p:sp>
          <p:nvSpPr>
            <p:cNvPr id="19" name="5-Point Star 18"/>
            <p:cNvSpPr/>
            <p:nvPr/>
          </p:nvSpPr>
          <p:spPr bwMode="auto">
            <a:xfrm>
              <a:off x="1731696" y="2921225"/>
              <a:ext cx="445062" cy="420786"/>
            </a:xfrm>
            <a:prstGeom prst="star5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1909721" y="3002145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Com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Dev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1" name="Group 34"/>
          <p:cNvGrpSpPr/>
          <p:nvPr/>
        </p:nvGrpSpPr>
        <p:grpSpPr>
          <a:xfrm>
            <a:off x="537532" y="1430100"/>
            <a:ext cx="900914" cy="830781"/>
            <a:chOff x="5103377" y="2678464"/>
            <a:chExt cx="900914" cy="830781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Motor1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3" name="Group 34"/>
          <p:cNvGrpSpPr/>
          <p:nvPr/>
        </p:nvGrpSpPr>
        <p:grpSpPr>
          <a:xfrm>
            <a:off x="1687107" y="1430100"/>
            <a:ext cx="900914" cy="830781"/>
            <a:chOff x="5103377" y="2678464"/>
            <a:chExt cx="900914" cy="830781"/>
          </a:xfrm>
        </p:grpSpPr>
        <p:sp>
          <p:nvSpPr>
            <p:cNvPr id="34" name="Rounded Rectangle 33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Motor2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6" name="Group 33"/>
          <p:cNvGrpSpPr/>
          <p:nvPr/>
        </p:nvGrpSpPr>
        <p:grpSpPr>
          <a:xfrm>
            <a:off x="2836682" y="1428582"/>
            <a:ext cx="923840" cy="848315"/>
            <a:chOff x="4036578" y="2031101"/>
            <a:chExt cx="923840" cy="848315"/>
          </a:xfrm>
        </p:grpSpPr>
        <p:sp>
          <p:nvSpPr>
            <p:cNvPr id="37" name="Isosceles Triangle 36"/>
            <p:cNvSpPr/>
            <p:nvPr/>
          </p:nvSpPr>
          <p:spPr bwMode="auto">
            <a:xfrm>
              <a:off x="4556788" y="2031101"/>
              <a:ext cx="403630" cy="347957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036578" y="2094489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Pump1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1733550" y="4152900"/>
            <a:ext cx="771525" cy="504825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200" dirty="0" smtClean="0"/>
              <a:t>PLC</a:t>
            </a:r>
            <a:endParaRPr lang="de-DE" sz="1200" dirty="0"/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1162049" y="4843289"/>
            <a:ext cx="314325" cy="31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Rounded Rectangle 45"/>
          <p:cNvSpPr/>
          <p:nvPr/>
        </p:nvSpPr>
        <p:spPr>
          <a:xfrm>
            <a:off x="533400" y="4991100"/>
            <a:ext cx="771525" cy="504825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200" dirty="0" smtClean="0"/>
              <a:t>Motor1</a:t>
            </a:r>
            <a:endParaRPr lang="de-DE" sz="1200" dirty="0"/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2371724" y="4843289"/>
            <a:ext cx="314325" cy="31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ounded Rectangle 47"/>
          <p:cNvSpPr/>
          <p:nvPr/>
        </p:nvSpPr>
        <p:spPr>
          <a:xfrm>
            <a:off x="1743075" y="4991100"/>
            <a:ext cx="771525" cy="504825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200" dirty="0" smtClean="0"/>
              <a:t>Motor2</a:t>
            </a:r>
            <a:endParaRPr lang="de-DE" sz="1200" dirty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3609974" y="4843289"/>
            <a:ext cx="314325" cy="31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Rounded Rectangle 49"/>
          <p:cNvSpPr/>
          <p:nvPr/>
        </p:nvSpPr>
        <p:spPr>
          <a:xfrm>
            <a:off x="2981325" y="4991100"/>
            <a:ext cx="771525" cy="504825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r>
              <a:rPr lang="en-US" sz="1200" dirty="0" smtClean="0"/>
              <a:t>Pump1</a:t>
            </a:r>
            <a:endParaRPr lang="de-DE" sz="1200" dirty="0"/>
          </a:p>
        </p:txBody>
      </p:sp>
      <p:sp>
        <p:nvSpPr>
          <p:cNvPr id="53" name="Left-Right Arrow 52"/>
          <p:cNvSpPr/>
          <p:nvPr/>
        </p:nvSpPr>
        <p:spPr>
          <a:xfrm rot="5400000">
            <a:off x="1885949" y="3762380"/>
            <a:ext cx="504826" cy="104775"/>
          </a:xfrm>
          <a:prstGeom prst="leftRightArrow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Box 53"/>
          <p:cNvSpPr txBox="1"/>
          <p:nvPr/>
        </p:nvSpPr>
        <p:spPr>
          <a:xfrm>
            <a:off x="1706156" y="3629109"/>
            <a:ext cx="427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err="1" smtClean="0"/>
              <a:t>Tcp</a:t>
            </a:r>
            <a:endParaRPr lang="de-DE" sz="1200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458381" y="2981409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smtClean="0"/>
              <a:t>Gather/Scatter</a:t>
            </a:r>
            <a:endParaRPr lang="de-DE" sz="1200" i="1" dirty="0"/>
          </a:p>
        </p:txBody>
      </p:sp>
      <p:sp>
        <p:nvSpPr>
          <p:cNvPr id="58" name="Can 57"/>
          <p:cNvSpPr/>
          <p:nvPr/>
        </p:nvSpPr>
        <p:spPr bwMode="auto">
          <a:xfrm>
            <a:off x="3778517" y="2333624"/>
            <a:ext cx="165611" cy="939789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62" name="Straight Connector 61"/>
          <p:cNvCxnSpPr>
            <a:stCxn id="23" idx="5"/>
          </p:cNvCxnSpPr>
          <p:nvPr/>
        </p:nvCxnSpPr>
        <p:spPr bwMode="auto">
          <a:xfrm>
            <a:off x="1207509" y="2145931"/>
            <a:ext cx="2564391" cy="806819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>
            <a:stCxn id="35" idx="5"/>
            <a:endCxn id="58" idx="2"/>
          </p:cNvCxnSpPr>
          <p:nvPr/>
        </p:nvCxnSpPr>
        <p:spPr bwMode="auto">
          <a:xfrm>
            <a:off x="2357084" y="2145931"/>
            <a:ext cx="1421433" cy="65758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>
            <a:stCxn id="38" idx="5"/>
          </p:cNvCxnSpPr>
          <p:nvPr/>
        </p:nvCxnSpPr>
        <p:spPr bwMode="auto">
          <a:xfrm>
            <a:off x="3506659" y="2161947"/>
            <a:ext cx="274766" cy="41932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>
            <a:stCxn id="20" idx="6"/>
          </p:cNvCxnSpPr>
          <p:nvPr/>
        </p:nvCxnSpPr>
        <p:spPr bwMode="auto">
          <a:xfrm>
            <a:off x="2495130" y="3090233"/>
            <a:ext cx="1295820" cy="2444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3" name="TextBox 72"/>
          <p:cNvSpPr txBox="1"/>
          <p:nvPr/>
        </p:nvSpPr>
        <p:spPr>
          <a:xfrm>
            <a:off x="3992156" y="2381334"/>
            <a:ext cx="4039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smtClean="0"/>
              <a:t>“</a:t>
            </a:r>
            <a:r>
              <a:rPr lang="en-US" sz="1200" i="1" dirty="0" smtClean="0"/>
              <a:t>Motor1”, “</a:t>
            </a:r>
            <a:r>
              <a:rPr lang="en-US" sz="1200" i="1" dirty="0" err="1" smtClean="0"/>
              <a:t>signalPlcWrite</a:t>
            </a:r>
            <a:r>
              <a:rPr lang="en-US" sz="1200" i="1" dirty="0" smtClean="0"/>
              <a:t>”   </a:t>
            </a:r>
            <a:r>
              <a:rPr lang="en-US" sz="1200" i="1" dirty="0" smtClean="0"/>
              <a:t>---  </a:t>
            </a:r>
            <a:r>
              <a:rPr lang="en-US" sz="1200" i="1" dirty="0" smtClean="0"/>
              <a:t>“</a:t>
            </a:r>
            <a:r>
              <a:rPr lang="en-US" sz="1200" i="1" dirty="0" err="1" smtClean="0"/>
              <a:t>ComDev</a:t>
            </a:r>
            <a:r>
              <a:rPr lang="en-US" sz="1200" i="1" dirty="0" smtClean="0"/>
              <a:t>”, “</a:t>
            </a:r>
            <a:r>
              <a:rPr lang="en-US" sz="1200" i="1" dirty="0" err="1" smtClean="0"/>
              <a:t>slotPlcWrite</a:t>
            </a:r>
            <a:r>
              <a:rPr lang="en-US" sz="1200" i="1" dirty="0" smtClean="0"/>
              <a:t>”</a:t>
            </a:r>
            <a:endParaRPr lang="de-DE" sz="1200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3992156" y="2667084"/>
            <a:ext cx="3971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i="1" dirty="0" smtClean="0"/>
              <a:t>“</a:t>
            </a:r>
            <a:r>
              <a:rPr lang="en-US" sz="1200" i="1" dirty="0" err="1" smtClean="0"/>
              <a:t>ComDev</a:t>
            </a:r>
            <a:r>
              <a:rPr lang="en-US" sz="1200" i="1" dirty="0" smtClean="0"/>
              <a:t>”, “</a:t>
            </a:r>
            <a:r>
              <a:rPr lang="en-US" sz="1200" i="1" dirty="0" err="1" smtClean="0"/>
              <a:t>signalPlcRead</a:t>
            </a:r>
            <a:r>
              <a:rPr lang="en-US" sz="1200" i="1" dirty="0" smtClean="0"/>
              <a:t>”</a:t>
            </a:r>
            <a:r>
              <a:rPr lang="en-US" sz="1200" i="1" dirty="0" smtClean="0"/>
              <a:t> </a:t>
            </a:r>
            <a:r>
              <a:rPr lang="en-US" sz="1200" i="1" dirty="0" smtClean="0"/>
              <a:t>---  </a:t>
            </a:r>
            <a:r>
              <a:rPr lang="en-US" sz="1200" i="1" dirty="0" smtClean="0"/>
              <a:t>“Motor1</a:t>
            </a:r>
            <a:r>
              <a:rPr lang="en-US" sz="1200" i="1" dirty="0" smtClean="0"/>
              <a:t>”, “</a:t>
            </a:r>
            <a:r>
              <a:rPr lang="en-US" sz="1200" i="1" dirty="0" err="1" smtClean="0"/>
              <a:t>slotPlcRead</a:t>
            </a:r>
            <a:r>
              <a:rPr lang="en-US" sz="1200" i="1" dirty="0" smtClean="0"/>
              <a:t>”</a:t>
            </a:r>
            <a:endParaRPr lang="de-DE" sz="1200" i="1" dirty="0"/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4294896" y="3476249"/>
            <a:ext cx="4630029" cy="21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err="1" smtClean="0"/>
              <a:t>Beckhoff</a:t>
            </a:r>
            <a:r>
              <a:rPr lang="en-US" sz="1800" dirty="0" smtClean="0"/>
              <a:t> PLCs can run several hardware “pieces”</a:t>
            </a:r>
          </a:p>
          <a:p>
            <a:pPr marL="266700" indent="-266700"/>
            <a:r>
              <a:rPr lang="en-US" sz="1800" dirty="0" smtClean="0"/>
              <a:t>Communication is limited to a single entry point (PLC server)</a:t>
            </a:r>
          </a:p>
          <a:p>
            <a:pPr marL="266700" indent="-266700"/>
            <a:r>
              <a:rPr lang="en-US" sz="1800" dirty="0" smtClean="0"/>
              <a:t>Modularity of different PLC setups should be reflected and easily implemented on C++ side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73016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Device – A standardized application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pic>
        <p:nvPicPr>
          <p:cNvPr id="6" name="Picture 5" descr="highlightCenter.jpg"/>
          <p:cNvPicPr>
            <a:picLocks noChangeAspect="1"/>
          </p:cNvPicPr>
          <p:nvPr/>
        </p:nvPicPr>
        <p:blipFill>
          <a:blip r:embed="rId2" cstate="print"/>
          <a:srcRect l="16637" t="16283" r="16460" b="16460"/>
          <a:stretch>
            <a:fillRect/>
          </a:stretch>
        </p:blipFill>
        <p:spPr>
          <a:xfrm>
            <a:off x="8762363" y="6510867"/>
            <a:ext cx="257811" cy="25917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472422" y="1130585"/>
            <a:ext cx="5547360" cy="5257800"/>
          </a:xfrm>
          <a:prstGeom prst="roundRect">
            <a:avLst>
              <a:gd name="adj" fmla="val 4735"/>
            </a:avLst>
          </a:prstGeom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>
              <a:buNone/>
            </a:pP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472412" y="1145168"/>
            <a:ext cx="5501639" cy="152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/>
              <a:t>static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expectedParameters</a:t>
            </a:r>
            <a:r>
              <a:rPr lang="en-US" sz="1400" b="1" dirty="0" smtClean="0"/>
              <a:t>: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Developer defines needed/available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attributes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(input/output channels, program parameters)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 decides when attributes can be used (startup only, interactively*) and how (read/write flags)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each attribute/command the developer adds as much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additional description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as possible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72412" y="3537848"/>
            <a:ext cx="5554979" cy="75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 smtClean="0"/>
              <a:t>configure: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function is called only once at startup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Provides (validated) access to all above described attributes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0032" y="4231268"/>
            <a:ext cx="5501641" cy="1157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 smtClean="0"/>
              <a:t>run: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function is called once after configure 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Procedural: Write any code and it will execute here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Interactive: Start the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programFlow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which blocks the application here, custom code must be written above defined state entries/exits or actions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2412" y="2646308"/>
            <a:ext cx="5547360" cy="93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 smtClean="0"/>
              <a:t>static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programFlow</a:t>
            </a:r>
            <a:r>
              <a:rPr lang="en-US" sz="1400" b="1" dirty="0" smtClean="0"/>
              <a:t>*: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Developer defines how the application can behave if used interactively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 defines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states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events, actions,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a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flow-table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showing what happens when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80032" y="5320928"/>
            <a:ext cx="5501641" cy="52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 err="1" smtClean="0"/>
              <a:t>onStateA_Entry</a:t>
            </a:r>
            <a:r>
              <a:rPr lang="en-US" sz="1400" b="1" dirty="0" smtClean="0"/>
              <a:t>** (</a:t>
            </a:r>
            <a:r>
              <a:rPr lang="en-US" sz="1400" b="1" dirty="0" err="1" smtClean="0"/>
              <a:t>onStateA_Exit</a:t>
            </a:r>
            <a:r>
              <a:rPr lang="en-US" sz="1400" b="1" dirty="0" smtClean="0"/>
              <a:t>**):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Hook as defined in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programFlow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68284" y="5835606"/>
            <a:ext cx="5501641" cy="52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 err="1" smtClean="0"/>
              <a:t>onActionX</a:t>
            </a:r>
            <a:r>
              <a:rPr lang="en-US" sz="1400" b="1" dirty="0" smtClean="0"/>
              <a:t>**:</a:t>
            </a:r>
          </a:p>
          <a:p>
            <a:pPr marL="358775" indent="-176213">
              <a:buClr>
                <a:schemeClr val="tx1">
                  <a:lumMod val="90000"/>
                  <a:lumOff val="10000"/>
                </a:schemeClr>
              </a:buClr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Hook as defined in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programFlow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61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the toolkit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Burkhard Heisen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11088" y="1229972"/>
            <a:ext cx="1859215" cy="1115530"/>
            <a:chOff x="2384" y="55546"/>
            <a:chExt cx="1892076" cy="1135246"/>
          </a:xfrm>
        </p:grpSpPr>
        <p:sp>
          <p:nvSpPr>
            <p:cNvPr id="45" name="Folded Corner 44"/>
            <p:cNvSpPr/>
            <p:nvPr/>
          </p:nvSpPr>
          <p:spPr>
            <a:xfrm>
              <a:off x="2384" y="55546"/>
              <a:ext cx="1892076" cy="1135246"/>
            </a:xfrm>
            <a:prstGeom prst="foldedCorner">
              <a:avLst/>
            </a:prstGeom>
            <a:solidFill>
              <a:srgbClr val="19471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Folded Corner 4"/>
            <p:cNvSpPr/>
            <p:nvPr/>
          </p:nvSpPr>
          <p:spPr>
            <a:xfrm>
              <a:off x="2384" y="55546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Factories</a:t>
              </a:r>
              <a:endParaRPr lang="en-GB" sz="1800" kern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392373" y="1229972"/>
            <a:ext cx="1859215" cy="1115530"/>
            <a:chOff x="2083669" y="55546"/>
            <a:chExt cx="1892076" cy="1135246"/>
          </a:xfrm>
        </p:grpSpPr>
        <p:sp>
          <p:nvSpPr>
            <p:cNvPr id="43" name="Folded Corner 42"/>
            <p:cNvSpPr/>
            <p:nvPr/>
          </p:nvSpPr>
          <p:spPr>
            <a:xfrm>
              <a:off x="2083669" y="55546"/>
              <a:ext cx="1892076" cy="1135246"/>
            </a:xfrm>
            <a:prstGeom prst="foldedCorner">
              <a:avLst/>
            </a:prstGeom>
            <a:solidFill>
              <a:srgbClr val="19471B"/>
            </a:solidFill>
            <a:ln w="63500"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Folded Corner 6"/>
            <p:cNvSpPr/>
            <p:nvPr/>
          </p:nvSpPr>
          <p:spPr>
            <a:xfrm>
              <a:off x="2083669" y="55546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Type introspection</a:t>
              </a:r>
              <a:endParaRPr lang="en-GB" sz="18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73657" y="1229972"/>
            <a:ext cx="1859215" cy="1115530"/>
            <a:chOff x="4164953" y="55546"/>
            <a:chExt cx="1892076" cy="1135246"/>
          </a:xfrm>
        </p:grpSpPr>
        <p:sp>
          <p:nvSpPr>
            <p:cNvPr id="41" name="Folded Corner 40"/>
            <p:cNvSpPr/>
            <p:nvPr/>
          </p:nvSpPr>
          <p:spPr>
            <a:xfrm>
              <a:off x="4164953" y="55546"/>
              <a:ext cx="1892076" cy="1135246"/>
            </a:xfrm>
            <a:prstGeom prst="foldedCorner">
              <a:avLst/>
            </a:prstGeom>
            <a:gradFill rotWithShape="0">
              <a:gsLst>
                <a:gs pos="0">
                  <a:srgbClr val="261748">
                    <a:lumMod val="85000"/>
                    <a:lumOff val="15000"/>
                  </a:srgbClr>
                </a:gs>
                <a:gs pos="33000">
                  <a:srgbClr val="19471B"/>
                </a:gs>
                <a:gs pos="100000">
                  <a:srgbClr val="19471B"/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Folded Corner 8"/>
            <p:cNvSpPr/>
            <p:nvPr/>
          </p:nvSpPr>
          <p:spPr>
            <a:xfrm>
              <a:off x="4164953" y="55546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Configurations</a:t>
              </a:r>
              <a:endParaRPr lang="en-GB" sz="18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554942" y="1229972"/>
            <a:ext cx="1859215" cy="1115530"/>
            <a:chOff x="6246238" y="55546"/>
            <a:chExt cx="1892076" cy="1135246"/>
          </a:xfrm>
        </p:grpSpPr>
        <p:sp>
          <p:nvSpPr>
            <p:cNvPr id="39" name="Folded Corner 38"/>
            <p:cNvSpPr/>
            <p:nvPr/>
          </p:nvSpPr>
          <p:spPr>
            <a:xfrm>
              <a:off x="6246238" y="55546"/>
              <a:ext cx="1892076" cy="1135246"/>
            </a:xfrm>
            <a:prstGeom prst="foldedCorner">
              <a:avLst/>
            </a:prstGeom>
            <a:solidFill>
              <a:srgbClr val="19471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Folded Corner 10"/>
            <p:cNvSpPr/>
            <p:nvPr/>
          </p:nvSpPr>
          <p:spPr>
            <a:xfrm>
              <a:off x="6246238" y="55546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Logging</a:t>
              </a:r>
              <a:endParaRPr lang="en-GB" sz="18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1088" y="2554426"/>
            <a:ext cx="1859215" cy="1115530"/>
            <a:chOff x="2384" y="1380000"/>
            <a:chExt cx="1892076" cy="1135246"/>
          </a:xfrm>
        </p:grpSpPr>
        <p:sp>
          <p:nvSpPr>
            <p:cNvPr id="37" name="Folded Corner 36"/>
            <p:cNvSpPr/>
            <p:nvPr/>
          </p:nvSpPr>
          <p:spPr>
            <a:xfrm>
              <a:off x="2384" y="1380000"/>
              <a:ext cx="1892076" cy="1135246"/>
            </a:xfrm>
            <a:prstGeom prst="foldedCorner">
              <a:avLst/>
            </a:prstGeom>
            <a:solidFill>
              <a:srgbClr val="19471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Folded Corner 12"/>
            <p:cNvSpPr/>
            <p:nvPr/>
          </p:nvSpPr>
          <p:spPr>
            <a:xfrm>
              <a:off x="2384" y="1380000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Plugins</a:t>
              </a:r>
              <a:endParaRPr lang="en-GB" sz="18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392373" y="2554426"/>
            <a:ext cx="1859215" cy="1115530"/>
            <a:chOff x="2083669" y="1380000"/>
            <a:chExt cx="1892076" cy="1135246"/>
          </a:xfrm>
        </p:grpSpPr>
        <p:sp>
          <p:nvSpPr>
            <p:cNvPr id="35" name="Folded Corner 34"/>
            <p:cNvSpPr/>
            <p:nvPr/>
          </p:nvSpPr>
          <p:spPr>
            <a:xfrm>
              <a:off x="2083669" y="1380000"/>
              <a:ext cx="1892076" cy="1135246"/>
            </a:xfrm>
            <a:prstGeom prst="foldedCorner">
              <a:avLst/>
            </a:prstGeom>
            <a:gradFill flip="none" rotWithShape="1">
              <a:gsLst>
                <a:gs pos="0">
                  <a:srgbClr val="261748">
                    <a:lumMod val="85000"/>
                    <a:lumOff val="15000"/>
                  </a:srgbClr>
                </a:gs>
                <a:gs pos="69000">
                  <a:srgbClr val="19471B"/>
                </a:gs>
                <a:gs pos="100000">
                  <a:srgbClr val="19471B"/>
                </a:gs>
              </a:gsLst>
              <a:lin ang="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Folded Corner 14"/>
            <p:cNvSpPr/>
            <p:nvPr/>
          </p:nvSpPr>
          <p:spPr>
            <a:xfrm>
              <a:off x="2083669" y="1380000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Network services</a:t>
              </a:r>
              <a:endParaRPr lang="en-GB" sz="18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473657" y="2554426"/>
            <a:ext cx="1859215" cy="1115530"/>
            <a:chOff x="4164953" y="1380000"/>
            <a:chExt cx="1892076" cy="1135246"/>
          </a:xfrm>
        </p:grpSpPr>
        <p:sp>
          <p:nvSpPr>
            <p:cNvPr id="33" name="Folded Corner 32"/>
            <p:cNvSpPr/>
            <p:nvPr/>
          </p:nvSpPr>
          <p:spPr>
            <a:xfrm>
              <a:off x="4164953" y="1380000"/>
              <a:ext cx="1892076" cy="1135246"/>
            </a:xfrm>
            <a:prstGeom prst="foldedCorner">
              <a:avLst/>
            </a:prstGeom>
            <a:solidFill>
              <a:srgbClr val="19471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Folded Corner 16"/>
            <p:cNvSpPr/>
            <p:nvPr/>
          </p:nvSpPr>
          <p:spPr>
            <a:xfrm>
              <a:off x="4164953" y="1380000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Messaging</a:t>
              </a:r>
              <a:endParaRPr lang="en-GB" sz="18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554942" y="2554426"/>
            <a:ext cx="1859215" cy="1115530"/>
            <a:chOff x="6246238" y="1380000"/>
            <a:chExt cx="1892076" cy="1135246"/>
          </a:xfrm>
        </p:grpSpPr>
        <p:sp>
          <p:nvSpPr>
            <p:cNvPr id="31" name="Folded Corner 30"/>
            <p:cNvSpPr/>
            <p:nvPr/>
          </p:nvSpPr>
          <p:spPr>
            <a:xfrm>
              <a:off x="6246238" y="1380000"/>
              <a:ext cx="1892076" cy="1135246"/>
            </a:xfrm>
            <a:prstGeom prst="foldedCorner">
              <a:avLst/>
            </a:prstGeom>
            <a:gradFill rotWithShape="0">
              <a:gsLst>
                <a:gs pos="0">
                  <a:srgbClr val="261748">
                    <a:lumMod val="85000"/>
                    <a:lumOff val="15000"/>
                  </a:srgbClr>
                </a:gs>
                <a:gs pos="40000">
                  <a:srgbClr val="19471B"/>
                </a:gs>
                <a:gs pos="100000">
                  <a:srgbClr val="19471B"/>
                </a:gs>
              </a:gsLst>
              <a:lin ang="0" scaled="1"/>
            </a:gradFill>
            <a:ln w="76200">
              <a:noFill/>
              <a:round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Folded Corner 18"/>
            <p:cNvSpPr/>
            <p:nvPr/>
          </p:nvSpPr>
          <p:spPr>
            <a:xfrm>
              <a:off x="6246238" y="1380000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Signal/slot</a:t>
              </a:r>
              <a:endParaRPr lang="en-GB" sz="18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1088" y="3878879"/>
            <a:ext cx="1859215" cy="1115530"/>
            <a:chOff x="2384" y="2704453"/>
            <a:chExt cx="1892076" cy="1135246"/>
          </a:xfrm>
        </p:grpSpPr>
        <p:sp>
          <p:nvSpPr>
            <p:cNvPr id="29" name="Folded Corner 28"/>
            <p:cNvSpPr/>
            <p:nvPr/>
          </p:nvSpPr>
          <p:spPr>
            <a:xfrm>
              <a:off x="2384" y="2704453"/>
              <a:ext cx="1892076" cy="1135246"/>
            </a:xfrm>
            <a:prstGeom prst="foldedCorner">
              <a:avLst/>
            </a:prstGeom>
            <a:gradFill rotWithShape="0">
              <a:gsLst>
                <a:gs pos="47000">
                  <a:srgbClr val="19471B"/>
                </a:gs>
                <a:gs pos="0">
                  <a:srgbClr val="261748">
                    <a:lumMod val="85000"/>
                    <a:lumOff val="15000"/>
                  </a:srgbClr>
                </a:gs>
                <a:gs pos="33000">
                  <a:srgbClr val="19471B"/>
                </a:gs>
                <a:gs pos="100000">
                  <a:srgbClr val="19471B"/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Folded Corner 20"/>
            <p:cNvSpPr/>
            <p:nvPr/>
          </p:nvSpPr>
          <p:spPr>
            <a:xfrm>
              <a:off x="2384" y="2704453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IO interfaces</a:t>
              </a:r>
              <a:endParaRPr lang="en-GB" sz="18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92373" y="3878879"/>
            <a:ext cx="1859215" cy="1115530"/>
            <a:chOff x="2083669" y="2704453"/>
            <a:chExt cx="1892076" cy="1135246"/>
          </a:xfrm>
        </p:grpSpPr>
        <p:sp>
          <p:nvSpPr>
            <p:cNvPr id="27" name="Folded Corner 26"/>
            <p:cNvSpPr/>
            <p:nvPr/>
          </p:nvSpPr>
          <p:spPr>
            <a:xfrm>
              <a:off x="2083669" y="2704453"/>
              <a:ext cx="1892076" cy="1135246"/>
            </a:xfrm>
            <a:prstGeom prst="foldedCorner">
              <a:avLst/>
            </a:prstGeom>
            <a:gradFill rotWithShape="0">
              <a:gsLst>
                <a:gs pos="71000">
                  <a:srgbClr val="19471B"/>
                </a:gs>
                <a:gs pos="0">
                  <a:srgbClr val="261748">
                    <a:lumMod val="85000"/>
                    <a:lumOff val="15000"/>
                  </a:srgbClr>
                </a:gs>
                <a:gs pos="22000">
                  <a:srgbClr val="19471B"/>
                </a:gs>
                <a:gs pos="100000">
                  <a:srgbClr val="19471B"/>
                </a:gs>
              </a:gsLst>
              <a:lin ang="0" scaled="1"/>
            </a:gradFill>
            <a:ln w="63500"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Folded Corner 22"/>
            <p:cNvSpPr/>
            <p:nvPr/>
          </p:nvSpPr>
          <p:spPr>
            <a:xfrm>
              <a:off x="2083669" y="2704453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FSM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73657" y="3878879"/>
            <a:ext cx="1859215" cy="1115530"/>
            <a:chOff x="4164953" y="2704453"/>
            <a:chExt cx="1892076" cy="1135246"/>
          </a:xfrm>
        </p:grpSpPr>
        <p:sp>
          <p:nvSpPr>
            <p:cNvPr id="25" name="Folded Corner 24"/>
            <p:cNvSpPr/>
            <p:nvPr/>
          </p:nvSpPr>
          <p:spPr>
            <a:xfrm>
              <a:off x="4164953" y="2704453"/>
              <a:ext cx="1892076" cy="1135246"/>
            </a:xfrm>
            <a:prstGeom prst="foldedCorner">
              <a:avLst/>
            </a:prstGeom>
            <a:gradFill rotWithShape="0">
              <a:gsLst>
                <a:gs pos="0">
                  <a:srgbClr val="261748">
                    <a:lumMod val="85000"/>
                    <a:lumOff val="15000"/>
                  </a:srgbClr>
                </a:gs>
                <a:gs pos="51000">
                  <a:srgbClr val="19471B"/>
                </a:gs>
                <a:gs pos="100000">
                  <a:srgbClr val="19471B"/>
                </a:gs>
              </a:gsLst>
              <a:lin ang="0" scaled="1"/>
            </a:gradFill>
            <a:ln w="63500"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Folded Corner 24"/>
            <p:cNvSpPr/>
            <p:nvPr/>
          </p:nvSpPr>
          <p:spPr>
            <a:xfrm>
              <a:off x="4164953" y="2704453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Python integration</a:t>
              </a:r>
              <a:endParaRPr lang="en-GB" sz="18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554942" y="3878879"/>
            <a:ext cx="1859215" cy="1115530"/>
            <a:chOff x="6246238" y="2704453"/>
            <a:chExt cx="1892076" cy="1135246"/>
          </a:xfrm>
        </p:grpSpPr>
        <p:sp>
          <p:nvSpPr>
            <p:cNvPr id="23" name="Folded Corner 22"/>
            <p:cNvSpPr/>
            <p:nvPr/>
          </p:nvSpPr>
          <p:spPr>
            <a:xfrm>
              <a:off x="6246238" y="2704453"/>
              <a:ext cx="1892076" cy="1135246"/>
            </a:xfrm>
            <a:prstGeom prst="foldedCorner">
              <a:avLst/>
            </a:prstGeom>
            <a:gradFill rotWithShape="0">
              <a:gsLst>
                <a:gs pos="84000">
                  <a:srgbClr val="261748">
                    <a:lumMod val="85000"/>
                    <a:lumOff val="15000"/>
                  </a:srgbClr>
                </a:gs>
                <a:gs pos="100000">
                  <a:srgbClr val="19471B"/>
                </a:gs>
                <a:gs pos="96000">
                  <a:srgbClr val="19471B"/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Folded Corner 26"/>
            <p:cNvSpPr/>
            <p:nvPr/>
          </p:nvSpPr>
          <p:spPr>
            <a:xfrm>
              <a:off x="6246238" y="2704453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GUI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1088" y="5203333"/>
            <a:ext cx="1859215" cy="1115530"/>
            <a:chOff x="2384" y="4028907"/>
            <a:chExt cx="1892076" cy="1135246"/>
          </a:xfrm>
        </p:grpSpPr>
        <p:sp>
          <p:nvSpPr>
            <p:cNvPr id="21" name="Folded Corner 20"/>
            <p:cNvSpPr/>
            <p:nvPr/>
          </p:nvSpPr>
          <p:spPr>
            <a:xfrm>
              <a:off x="2384" y="4028907"/>
              <a:ext cx="1892076" cy="1135246"/>
            </a:xfrm>
            <a:prstGeom prst="foldedCorner">
              <a:avLst/>
            </a:prstGeom>
            <a:gradFill rotWithShape="0">
              <a:gsLst>
                <a:gs pos="100000">
                  <a:srgbClr val="261748">
                    <a:lumMod val="85000"/>
                    <a:lumOff val="15000"/>
                  </a:srgbClr>
                </a:gs>
                <a:gs pos="100000">
                  <a:srgbClr val="19471B"/>
                </a:gs>
                <a:gs pos="100000">
                  <a:srgbClr val="19471B"/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olded Corner 28"/>
            <p:cNvSpPr/>
            <p:nvPr/>
          </p:nvSpPr>
          <p:spPr>
            <a:xfrm>
              <a:off x="2384" y="4028907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Databases</a:t>
              </a:r>
              <a:endParaRPr lang="en-GB" sz="18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392373" y="5203333"/>
            <a:ext cx="1859215" cy="1115530"/>
            <a:chOff x="2083669" y="4028907"/>
            <a:chExt cx="1892076" cy="1135246"/>
          </a:xfrm>
        </p:grpSpPr>
        <p:sp>
          <p:nvSpPr>
            <p:cNvPr id="19" name="Folded Corner 18"/>
            <p:cNvSpPr/>
            <p:nvPr/>
          </p:nvSpPr>
          <p:spPr>
            <a:xfrm>
              <a:off x="2083669" y="4028907"/>
              <a:ext cx="1892076" cy="1135246"/>
            </a:xfrm>
            <a:prstGeom prst="foldedCorner">
              <a:avLst/>
            </a:prstGeom>
            <a:gradFill rotWithShape="0">
              <a:gsLst>
                <a:gs pos="85000">
                  <a:srgbClr val="261748">
                    <a:lumMod val="85000"/>
                    <a:lumOff val="15000"/>
                  </a:srgbClr>
                </a:gs>
                <a:gs pos="97000">
                  <a:srgbClr val="19471B"/>
                </a:gs>
                <a:gs pos="100000">
                  <a:srgbClr val="19471B"/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Folded Corner 30"/>
            <p:cNvSpPr/>
            <p:nvPr/>
          </p:nvSpPr>
          <p:spPr>
            <a:xfrm>
              <a:off x="2083669" y="4028907"/>
              <a:ext cx="1892076" cy="9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 smtClean="0"/>
                <a:t>Image processing</a:t>
              </a:r>
              <a:endParaRPr lang="en-GB" sz="1800" kern="1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536696" y="5528345"/>
            <a:ext cx="4165600" cy="401156"/>
            <a:chOff x="4572000" y="5751879"/>
            <a:chExt cx="4165600" cy="636215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4572000" y="5751879"/>
              <a:ext cx="4165600" cy="63621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endPara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32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706339" y="5861643"/>
              <a:ext cx="1857850" cy="4445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400" dirty="0" smtClean="0">
                  <a:solidFill>
                    <a:schemeClr val="bg1"/>
                  </a:solidFill>
                </a:rPr>
                <a:t>Not implemented</a:t>
              </a: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6740866" y="5863048"/>
              <a:ext cx="1858964" cy="444500"/>
            </a:xfrm>
            <a:prstGeom prst="rect">
              <a:avLst/>
            </a:prstGeom>
            <a:solidFill>
              <a:srgbClr val="19471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27000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l">
                <a:buNone/>
              </a:pPr>
              <a:r>
                <a:rPr lang="en-US" sz="1400" dirty="0" smtClean="0">
                  <a:solidFill>
                    <a:schemeClr val="bg1"/>
                  </a:solidFill>
                </a:rPr>
                <a:t>Implemented</a:t>
              </a: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7441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Flow-Control – Again, reusing a very successful concept</a:t>
            </a:r>
            <a:r>
              <a:rPr lang="en-US" dirty="0" smtClean="0"/>
              <a:t> 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D7B91-C1AD-4A19-8089-81E1B2B1A91F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7475" y="6513964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Burkhard Heisen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2946" y="1249959"/>
            <a:ext cx="8296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Structure program flow using Boost’s: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MSM (meta-state-machine)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1137" y="1897616"/>
            <a:ext cx="8164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 </a:t>
            </a:r>
            <a:r>
              <a:rPr lang="en-US" sz="1400" b="1" dirty="0" smtClean="0"/>
              <a:t>State Machine</a:t>
            </a:r>
            <a:r>
              <a:rPr lang="en-US" sz="1400" dirty="0" smtClean="0"/>
              <a:t>: the life cycle of a thing. It is made of states, transitions and processes incoming events.</a:t>
            </a:r>
            <a:endParaRPr lang="de-DE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19525" y="2501623"/>
            <a:ext cx="82005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 </a:t>
            </a:r>
            <a:r>
              <a:rPr lang="en-US" sz="1400" b="1" dirty="0" smtClean="0"/>
              <a:t>State</a:t>
            </a:r>
            <a:r>
              <a:rPr lang="en-US" sz="1400" dirty="0" smtClean="0"/>
              <a:t>: a stage in the life cycle of a state machine. A state (like a submachine) can have an entry and exit behaviors</a:t>
            </a:r>
            <a:endParaRPr lang="de-DE" sz="1400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27915" y="3088853"/>
            <a:ext cx="81886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 </a:t>
            </a:r>
            <a:r>
              <a:rPr lang="en-US" sz="1400" b="1" dirty="0" smtClean="0"/>
              <a:t>Event</a:t>
            </a:r>
            <a:r>
              <a:rPr lang="en-US" sz="1400" dirty="0" smtClean="0"/>
              <a:t>: an incident provoking (or not) a reaction of the state machine</a:t>
            </a:r>
            <a:endParaRPr lang="de-DE" sz="1400" dirty="0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27914" y="3525081"/>
            <a:ext cx="81526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 </a:t>
            </a:r>
            <a:r>
              <a:rPr lang="en-US" sz="1400" b="1" dirty="0" smtClean="0"/>
              <a:t>Transition: </a:t>
            </a:r>
            <a:r>
              <a:rPr lang="en-US" sz="1400" dirty="0" smtClean="0"/>
              <a:t>a specification of how a state machine reacts to an event. It specifies a source state, the event triggering the transition, the target state (which will become the newly active state if the transition is triggered), guard and actions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27914" y="4389147"/>
            <a:ext cx="81526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 </a:t>
            </a:r>
            <a:r>
              <a:rPr lang="en-US" sz="1400" b="1" dirty="0" smtClean="0"/>
              <a:t>Action: </a:t>
            </a:r>
            <a:r>
              <a:rPr lang="en-US" sz="1400" dirty="0" smtClean="0"/>
              <a:t>an operation executed during the triggering of the transition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27914" y="4842152"/>
            <a:ext cx="8152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 </a:t>
            </a:r>
            <a:r>
              <a:rPr lang="en-US" sz="1400" b="1" dirty="0" smtClean="0"/>
              <a:t>Guard: </a:t>
            </a:r>
            <a:r>
              <a:rPr lang="en-US" sz="1400" dirty="0" smtClean="0"/>
              <a:t>a </a:t>
            </a:r>
            <a:r>
              <a:rPr lang="en-US" sz="1400" dirty="0" err="1" smtClean="0"/>
              <a:t>boolean</a:t>
            </a:r>
            <a:r>
              <a:rPr lang="en-US" sz="1400" dirty="0" smtClean="0"/>
              <a:t> operation being able to prevent the triggering of a transition which would otherwise fire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27914" y="5446159"/>
            <a:ext cx="81526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400" dirty="0"/>
              <a:t> </a:t>
            </a:r>
            <a:r>
              <a:rPr lang="en-US" sz="1400" b="1" dirty="0" smtClean="0"/>
              <a:t>Transition Table: </a:t>
            </a:r>
            <a:r>
              <a:rPr lang="en-US" sz="1400" dirty="0" smtClean="0"/>
              <a:t>representation of a state machine. A state machine diagram is a graphical, but incomplete representation of the same model. A transition table, on the other hand, is a complete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603161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requirements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3921" y="2591458"/>
            <a:ext cx="78042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266700" indent="-266700"/>
            <a:r>
              <a:rPr lang="en-US" sz="1800" dirty="0" smtClean="0"/>
              <a:t>Provide </a:t>
            </a:r>
            <a:r>
              <a:rPr lang="en-US" sz="1800" dirty="0"/>
              <a:t>a </a:t>
            </a:r>
            <a:r>
              <a:rPr lang="en-US" sz="1800" b="1" dirty="0"/>
              <a:t>unified interface</a:t>
            </a:r>
            <a:r>
              <a:rPr lang="en-US" sz="1800" dirty="0"/>
              <a:t> to all equipment (hide details of hardware) and to </a:t>
            </a:r>
            <a:r>
              <a:rPr lang="en-US" sz="1800" dirty="0" smtClean="0"/>
              <a:t>all algorithms </a:t>
            </a:r>
            <a:r>
              <a:rPr lang="en-US" sz="1800" dirty="0"/>
              <a:t>involved in data storage or processing </a:t>
            </a:r>
            <a:endParaRPr lang="de-DE" sz="18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921" y="3659292"/>
            <a:ext cx="8267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n-US" sz="1800" dirty="0" smtClean="0"/>
              <a:t>Make </a:t>
            </a:r>
            <a:r>
              <a:rPr lang="en-US" sz="1800" b="1" dirty="0"/>
              <a:t>integration</a:t>
            </a:r>
            <a:r>
              <a:rPr lang="en-US" sz="1800" dirty="0"/>
              <a:t>/development of </a:t>
            </a:r>
            <a:r>
              <a:rPr lang="en-US" sz="1800" b="1" dirty="0"/>
              <a:t>new components</a:t>
            </a:r>
            <a:r>
              <a:rPr lang="en-US" sz="1800" dirty="0"/>
              <a:t> simple, intuitive and unambiguous </a:t>
            </a:r>
            <a:endParaRPr lang="de-DE" sz="1800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3921" y="4727126"/>
            <a:ext cx="8267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n-US" sz="1800" b="1" dirty="0" smtClean="0"/>
              <a:t>Hide </a:t>
            </a:r>
            <a:r>
              <a:rPr lang="en-US" sz="1800" b="1" dirty="0"/>
              <a:t>the </a:t>
            </a:r>
            <a:r>
              <a:rPr lang="en-US" sz="1800" b="1" dirty="0" smtClean="0"/>
              <a:t>network</a:t>
            </a:r>
            <a:r>
              <a:rPr lang="en-US" sz="1800" dirty="0" smtClean="0"/>
              <a:t>, be location transparent </a:t>
            </a:r>
            <a:endParaRPr lang="de-DE" sz="18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3921" y="5517962"/>
            <a:ext cx="8267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n-US" sz="1800" b="1" dirty="0" smtClean="0"/>
              <a:t>Simple </a:t>
            </a:r>
            <a:r>
              <a:rPr lang="en-US" sz="1800" b="1" dirty="0"/>
              <a:t>deployment and </a:t>
            </a:r>
            <a:r>
              <a:rPr lang="en-US" sz="1800" b="1" dirty="0" smtClean="0"/>
              <a:t>maintenance </a:t>
            </a:r>
            <a:r>
              <a:rPr lang="en-US" sz="1800" dirty="0" smtClean="0"/>
              <a:t>including third-party resources</a:t>
            </a:r>
            <a:endParaRPr lang="de-DE" sz="1800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3921" y="1523624"/>
            <a:ext cx="78933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800" dirty="0" smtClean="0"/>
              <a:t>Enable </a:t>
            </a:r>
            <a:r>
              <a:rPr lang="en-US" sz="1800" b="1" dirty="0" smtClean="0"/>
              <a:t>communication</a:t>
            </a:r>
            <a:r>
              <a:rPr lang="en-US" sz="1800" dirty="0" smtClean="0"/>
              <a:t> and fast data exchange </a:t>
            </a:r>
            <a:r>
              <a:rPr lang="en-US" sz="1800" b="1" dirty="0" smtClean="0"/>
              <a:t>between applications</a:t>
            </a:r>
            <a:r>
              <a:rPr lang="en-US" sz="1800" dirty="0" smtClean="0"/>
              <a:t> of any category (Control, DAQ, Data Management, Scientific Computing)</a:t>
            </a:r>
            <a:endParaRPr lang="de-DE" sz="1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41490" y="1147796"/>
            <a:ext cx="8884920" cy="5288280"/>
            <a:chOff x="144780" y="1112520"/>
            <a:chExt cx="8884920" cy="5288280"/>
          </a:xfrm>
        </p:grpSpPr>
        <p:sp>
          <p:nvSpPr>
            <p:cNvPr id="12" name="Rectangle 11"/>
            <p:cNvSpPr/>
            <p:nvPr/>
          </p:nvSpPr>
          <p:spPr>
            <a:xfrm>
              <a:off x="144780" y="1112520"/>
              <a:ext cx="8884920" cy="5288280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Box 12"/>
            <p:cNvSpPr txBox="1"/>
            <p:nvPr/>
          </p:nvSpPr>
          <p:spPr>
            <a:xfrm rot="2050786">
              <a:off x="1558365" y="3191888"/>
              <a:ext cx="6173485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4000" dirty="0" smtClean="0"/>
                <a:t>How can we achieve that?</a:t>
              </a:r>
              <a:endParaRPr lang="de-DE" sz="4000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 of applications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9844" y="1899530"/>
            <a:ext cx="8362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sz="1600" dirty="0" smtClean="0"/>
              <a:t>It must however be guaranteed that all needed flavors of specialized applications can be developed within the standardized frame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9844" y="1272911"/>
            <a:ext cx="8185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sz="1600" dirty="0" smtClean="0"/>
              <a:t>Proper standardization results in modular, scalable and homogeneous software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9844" y="2772370"/>
            <a:ext cx="7444667" cy="139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 Identified components common to all software requirements</a:t>
            </a:r>
          </a:p>
          <a:p>
            <a:pPr lvl="1">
              <a:buNone/>
            </a:pPr>
            <a:r>
              <a:rPr lang="en-US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</a:t>
            </a:r>
            <a:r>
              <a:rPr lang="en-US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emory/object management, configuration, logging, network </a:t>
            </a:r>
            <a:r>
              <a:rPr lang="en-US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</a:t>
            </a:r>
            <a:r>
              <a:rPr lang="en-US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ervices,</a:t>
            </a:r>
          </a:p>
          <a:p>
            <a:pPr lvl="1">
              <a:buNone/>
            </a:pPr>
            <a:r>
              <a:rPr lang="en-US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</a:t>
            </a:r>
            <a:r>
              <a:rPr lang="en-US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rror </a:t>
            </a:r>
            <a:r>
              <a:rPr lang="en-US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</a:t>
            </a:r>
            <a:r>
              <a:rPr lang="en-US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andling, data IO, python binding, </a:t>
            </a:r>
            <a:r>
              <a:rPr lang="en-US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</a:t>
            </a:r>
            <a:r>
              <a:rPr lang="en-US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atabases, GUI, </a:t>
            </a:r>
          </a:p>
          <a:p>
            <a:pPr lvl="1">
              <a:buNone/>
            </a:pPr>
            <a:r>
              <a:rPr lang="en-US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</a:t>
            </a:r>
            <a:r>
              <a:rPr lang="en-US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lug-in mechanism, cross-platform building and installation systems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9844" y="5081282"/>
            <a:ext cx="8182849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 Do not re-invent the wheel, use high quality libraries under the hood</a:t>
            </a:r>
            <a:endParaRPr lang="de-DE" sz="1600" dirty="0"/>
          </a:p>
          <a:p>
            <a:pPr marL="449263">
              <a:buNone/>
            </a:pPr>
            <a:r>
              <a:rPr lang="en-US" sz="1600" b="1" dirty="0" smtClean="0">
                <a:solidFill>
                  <a:srgbClr val="372167"/>
                </a:solidFill>
              </a:rPr>
              <a:t>Boost </a:t>
            </a:r>
            <a:r>
              <a:rPr lang="en-US" sz="1600" dirty="0" smtClean="0">
                <a:solidFill>
                  <a:srgbClr val="372167"/>
                </a:solidFill>
              </a:rPr>
              <a:t>(</a:t>
            </a:r>
            <a:r>
              <a:rPr lang="en-US" sz="1600" dirty="0" err="1" smtClean="0">
                <a:solidFill>
                  <a:srgbClr val="372167"/>
                </a:solidFill>
              </a:rPr>
              <a:t>shared_ptr</a:t>
            </a:r>
            <a:r>
              <a:rPr lang="en-US" sz="1600" dirty="0" smtClean="0">
                <a:solidFill>
                  <a:srgbClr val="372167"/>
                </a:solidFill>
              </a:rPr>
              <a:t>, any, </a:t>
            </a:r>
            <a:r>
              <a:rPr lang="en-US" sz="1600" dirty="0" err="1" smtClean="0">
                <a:solidFill>
                  <a:srgbClr val="372167"/>
                </a:solidFill>
              </a:rPr>
              <a:t>msm</a:t>
            </a:r>
            <a:r>
              <a:rPr lang="en-US" sz="1600" dirty="0" smtClean="0">
                <a:solidFill>
                  <a:srgbClr val="372167"/>
                </a:solidFill>
              </a:rPr>
              <a:t>, function, </a:t>
            </a:r>
            <a:r>
              <a:rPr lang="en-US" sz="1600" dirty="0" err="1" smtClean="0">
                <a:solidFill>
                  <a:srgbClr val="372167"/>
                </a:solidFill>
              </a:rPr>
              <a:t>asio</a:t>
            </a:r>
            <a:r>
              <a:rPr lang="en-US" sz="1600" dirty="0" smtClean="0">
                <a:solidFill>
                  <a:srgbClr val="372167"/>
                </a:solidFill>
              </a:rPr>
              <a:t>)</a:t>
            </a:r>
            <a:r>
              <a:rPr lang="en-US" sz="1600" dirty="0" smtClean="0">
                <a:solidFill>
                  <a:srgbClr val="372167"/>
                </a:solidFill>
              </a:rPr>
              <a:t>, </a:t>
            </a:r>
            <a:r>
              <a:rPr lang="en-US" sz="1600" dirty="0" err="1" smtClean="0">
                <a:solidFill>
                  <a:srgbClr val="372167"/>
                </a:solidFill>
              </a:rPr>
              <a:t>PyQt</a:t>
            </a:r>
            <a:r>
              <a:rPr lang="en-US" sz="1600" dirty="0" smtClean="0">
                <a:solidFill>
                  <a:srgbClr val="372167"/>
                </a:solidFill>
              </a:rPr>
              <a:t>, </a:t>
            </a:r>
            <a:r>
              <a:rPr lang="en-US" sz="1600" dirty="0" err="1" smtClean="0">
                <a:solidFill>
                  <a:srgbClr val="372167"/>
                </a:solidFill>
              </a:rPr>
              <a:t>OpenMQ</a:t>
            </a:r>
            <a:r>
              <a:rPr lang="en-US" sz="1600" dirty="0" smtClean="0">
                <a:solidFill>
                  <a:srgbClr val="372167"/>
                </a:solidFill>
              </a:rPr>
              <a:t>, </a:t>
            </a:r>
            <a:r>
              <a:rPr lang="en-US" sz="1600" dirty="0" smtClean="0">
                <a:solidFill>
                  <a:srgbClr val="372167"/>
                </a:solidFill>
              </a:rPr>
              <a:t>Log4cpp, </a:t>
            </a:r>
            <a:r>
              <a:rPr lang="en-US" sz="1600" dirty="0" err="1" smtClean="0">
                <a:solidFill>
                  <a:srgbClr val="372167"/>
                </a:solidFill>
              </a:rPr>
              <a:t>CImg</a:t>
            </a:r>
            <a:r>
              <a:rPr lang="en-US" sz="1600" dirty="0" smtClean="0">
                <a:solidFill>
                  <a:srgbClr val="372167"/>
                </a:solidFill>
              </a:rPr>
              <a:t>, etc.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9844" y="4454663"/>
            <a:ext cx="6237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600" dirty="0" smtClean="0"/>
              <a:t> </a:t>
            </a:r>
            <a:r>
              <a:rPr lang="en-US" sz="1600" dirty="0"/>
              <a:t>Decided to use </a:t>
            </a:r>
            <a:r>
              <a:rPr lang="en-US" sz="1600" dirty="0">
                <a:solidFill>
                  <a:srgbClr val="000000"/>
                </a:solidFill>
              </a:rPr>
              <a:t>C+</a:t>
            </a:r>
            <a:r>
              <a:rPr lang="en-US" sz="1600" dirty="0" smtClean="0">
                <a:solidFill>
                  <a:srgbClr val="000000"/>
                </a:solidFill>
              </a:rPr>
              <a:t>+ / Boost / Python / </a:t>
            </a:r>
            <a:r>
              <a:rPr lang="en-US" sz="1600" dirty="0" err="1" smtClean="0">
                <a:solidFill>
                  <a:srgbClr val="000000"/>
                </a:solidFill>
              </a:rPr>
              <a:t>PyQt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/>
              <a:t>as core </a:t>
            </a:r>
            <a:r>
              <a:rPr lang="en-US" sz="1600" dirty="0" smtClean="0"/>
              <a:t>technologies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ounded Rectangle 157"/>
          <p:cNvSpPr/>
          <p:nvPr/>
        </p:nvSpPr>
        <p:spPr>
          <a:xfrm>
            <a:off x="3505419" y="4460915"/>
            <a:ext cx="3159075" cy="195230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>
            <a:endCxn id="166" idx="2"/>
          </p:cNvCxnSpPr>
          <p:nvPr/>
        </p:nvCxnSpPr>
        <p:spPr bwMode="auto">
          <a:xfrm>
            <a:off x="4259261" y="3725326"/>
            <a:ext cx="3791713" cy="171774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56" name="Rounded Rectangle 155"/>
          <p:cNvSpPr/>
          <p:nvPr/>
        </p:nvSpPr>
        <p:spPr>
          <a:xfrm>
            <a:off x="6979352" y="1217976"/>
            <a:ext cx="2057072" cy="287556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4780812" y="1107561"/>
            <a:ext cx="2072596" cy="217777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ounded Rectangle 151"/>
          <p:cNvSpPr/>
          <p:nvPr/>
        </p:nvSpPr>
        <p:spPr>
          <a:xfrm>
            <a:off x="83963" y="3595176"/>
            <a:ext cx="3306008" cy="221975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20400" y="1115797"/>
            <a:ext cx="2655303" cy="200159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 – Device-Servers run 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grpSp>
        <p:nvGrpSpPr>
          <p:cNvPr id="12" name="Group 34"/>
          <p:cNvGrpSpPr/>
          <p:nvPr/>
        </p:nvGrpSpPr>
        <p:grpSpPr>
          <a:xfrm>
            <a:off x="341374" y="1377985"/>
            <a:ext cx="900914" cy="830781"/>
            <a:chOff x="5103377" y="2678464"/>
            <a:chExt cx="900914" cy="830781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 HV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6" name="Group 34"/>
          <p:cNvGrpSpPr/>
          <p:nvPr/>
        </p:nvGrpSpPr>
        <p:grpSpPr>
          <a:xfrm>
            <a:off x="1610869" y="1389288"/>
            <a:ext cx="900914" cy="830781"/>
            <a:chOff x="5103377" y="2678464"/>
            <a:chExt cx="900914" cy="830781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</a:t>
              </a:r>
              <a:r>
                <a:rPr lang="en-US" sz="1200" dirty="0" smtClean="0"/>
                <a:t>Pump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57" y="2377329"/>
            <a:ext cx="501733" cy="5017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329" y="2397865"/>
            <a:ext cx="501733" cy="501733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121393" y="4136314"/>
            <a:ext cx="1135257" cy="961169"/>
            <a:chOff x="4438482" y="3516211"/>
            <a:chExt cx="920030" cy="769613"/>
          </a:xfrm>
        </p:grpSpPr>
        <p:sp>
          <p:nvSpPr>
            <p:cNvPr id="52" name="Octagon 51"/>
            <p:cNvSpPr/>
            <p:nvPr/>
          </p:nvSpPr>
          <p:spPr bwMode="auto">
            <a:xfrm>
              <a:off x="5002462" y="3516211"/>
              <a:ext cx="356050" cy="356050"/>
            </a:xfrm>
            <a:prstGeom prst="octagon">
              <a:avLst/>
            </a:prstGeom>
            <a:solidFill>
              <a:srgbClr val="BE9283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 bwMode="auto">
            <a:xfrm>
              <a:off x="4438482" y="3556449"/>
              <a:ext cx="729375" cy="72937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Simulate</a:t>
              </a:r>
            </a:p>
          </p:txBody>
        </p:sp>
      </p:grpSp>
      <p:grpSp>
        <p:nvGrpSpPr>
          <p:cNvPr id="54" name="Group 129"/>
          <p:cNvGrpSpPr>
            <a:grpSpLocks noChangeAspect="1"/>
          </p:cNvGrpSpPr>
          <p:nvPr/>
        </p:nvGrpSpPr>
        <p:grpSpPr>
          <a:xfrm>
            <a:off x="1020973" y="4639284"/>
            <a:ext cx="403681" cy="147450"/>
            <a:chOff x="1722064" y="2499496"/>
            <a:chExt cx="527688" cy="192744"/>
          </a:xfrm>
        </p:grpSpPr>
        <p:grpSp>
          <p:nvGrpSpPr>
            <p:cNvPr id="55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302832" y="1386809"/>
            <a:ext cx="1271666" cy="912879"/>
            <a:chOff x="5209751" y="1351535"/>
            <a:chExt cx="1271666" cy="912879"/>
          </a:xfrm>
        </p:grpSpPr>
        <p:grpSp>
          <p:nvGrpSpPr>
            <p:cNvPr id="6" name="Group 36"/>
            <p:cNvGrpSpPr/>
            <p:nvPr/>
          </p:nvGrpSpPr>
          <p:grpSpPr>
            <a:xfrm>
              <a:off x="5544117" y="1351535"/>
              <a:ext cx="937300" cy="912879"/>
              <a:chOff x="1909721" y="2874193"/>
              <a:chExt cx="937300" cy="912879"/>
            </a:xfrm>
          </p:grpSpPr>
          <p:sp>
            <p:nvSpPr>
              <p:cNvPr id="7" name="5-Point Star 6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Store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72" name="Group 128"/>
            <p:cNvGrpSpPr>
              <a:grpSpLocks noChangeAspect="1"/>
            </p:cNvGrpSpPr>
            <p:nvPr/>
          </p:nvGrpSpPr>
          <p:grpSpPr>
            <a:xfrm>
              <a:off x="5209751" y="1807899"/>
              <a:ext cx="323466" cy="147450"/>
              <a:chOff x="2019050" y="3238291"/>
              <a:chExt cx="422831" cy="192744"/>
            </a:xfrm>
          </p:grpSpPr>
          <p:grpSp>
            <p:nvGrpSpPr>
              <p:cNvPr id="73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74" name="Rectangle 73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80" name="Cube 79"/>
          <p:cNvSpPr/>
          <p:nvPr/>
        </p:nvSpPr>
        <p:spPr>
          <a:xfrm>
            <a:off x="7445081" y="2551548"/>
            <a:ext cx="952471" cy="317473"/>
          </a:xfrm>
          <a:prstGeom prst="cube">
            <a:avLst>
              <a:gd name="adj" fmla="val 68836"/>
            </a:avLst>
          </a:prstGeom>
          <a:solidFill>
            <a:srgbClr val="839BBE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159"/>
          <p:cNvGrpSpPr/>
          <p:nvPr/>
        </p:nvGrpSpPr>
        <p:grpSpPr>
          <a:xfrm>
            <a:off x="1810344" y="3689052"/>
            <a:ext cx="1456611" cy="961169"/>
            <a:chOff x="1894211" y="3797450"/>
            <a:chExt cx="1456611" cy="961169"/>
          </a:xfrm>
        </p:grpSpPr>
        <p:grpSp>
          <p:nvGrpSpPr>
            <p:cNvPr id="60" name="Group 128"/>
            <p:cNvGrpSpPr>
              <a:grpSpLocks noChangeAspect="1"/>
            </p:cNvGrpSpPr>
            <p:nvPr/>
          </p:nvGrpSpPr>
          <p:grpSpPr>
            <a:xfrm>
              <a:off x="1894211" y="4218796"/>
              <a:ext cx="323466" cy="147450"/>
              <a:chOff x="2019050" y="3238291"/>
              <a:chExt cx="422831" cy="192744"/>
            </a:xfrm>
          </p:grpSpPr>
          <p:grpSp>
            <p:nvGrpSpPr>
              <p:cNvPr id="61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2" name="Rectangle 61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227323" y="3797450"/>
              <a:ext cx="1123499" cy="961169"/>
              <a:chOff x="4438482" y="3516211"/>
              <a:chExt cx="910501" cy="769613"/>
            </a:xfrm>
          </p:grpSpPr>
          <p:sp>
            <p:nvSpPr>
              <p:cNvPr id="82" name="Octagon 81"/>
              <p:cNvSpPr/>
              <p:nvPr/>
            </p:nvSpPr>
            <p:spPr bwMode="auto">
              <a:xfrm>
                <a:off x="4992933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3" name="Oval 8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brate1</a:t>
                </a:r>
              </a:p>
            </p:txBody>
          </p:sp>
        </p:grpSp>
      </p:grpSp>
      <p:grpSp>
        <p:nvGrpSpPr>
          <p:cNvPr id="161" name="Group 160"/>
          <p:cNvGrpSpPr/>
          <p:nvPr/>
        </p:nvGrpSpPr>
        <p:grpSpPr>
          <a:xfrm>
            <a:off x="1809877" y="4782112"/>
            <a:ext cx="1468368" cy="961169"/>
            <a:chOff x="1893744" y="5149186"/>
            <a:chExt cx="1468368" cy="961169"/>
          </a:xfrm>
        </p:grpSpPr>
        <p:grpSp>
          <p:nvGrpSpPr>
            <p:cNvPr id="85" name="Group 128"/>
            <p:cNvGrpSpPr>
              <a:grpSpLocks noChangeAspect="1"/>
            </p:cNvGrpSpPr>
            <p:nvPr/>
          </p:nvGrpSpPr>
          <p:grpSpPr>
            <a:xfrm>
              <a:off x="1893744" y="5594048"/>
              <a:ext cx="323466" cy="147450"/>
              <a:chOff x="2019050" y="3238291"/>
              <a:chExt cx="422831" cy="192744"/>
            </a:xfrm>
          </p:grpSpPr>
          <p:grpSp>
            <p:nvGrpSpPr>
              <p:cNvPr id="86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7" name="Rectangle 86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2226855" y="5149186"/>
              <a:ext cx="1135257" cy="961169"/>
              <a:chOff x="4438482" y="3516211"/>
              <a:chExt cx="920030" cy="769613"/>
            </a:xfrm>
          </p:grpSpPr>
          <p:sp>
            <p:nvSpPr>
              <p:cNvPr id="92" name="Octagon 91"/>
              <p:cNvSpPr/>
              <p:nvPr/>
            </p:nvSpPr>
            <p:spPr bwMode="auto">
              <a:xfrm>
                <a:off x="5002462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93" name="Oval 9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brate2</a:t>
                </a:r>
              </a:p>
            </p:txBody>
          </p:sp>
        </p:grpSp>
      </p:grpSp>
      <p:grpSp>
        <p:nvGrpSpPr>
          <p:cNvPr id="244" name="Group 243"/>
          <p:cNvGrpSpPr/>
          <p:nvPr/>
        </p:nvGrpSpPr>
        <p:grpSpPr>
          <a:xfrm>
            <a:off x="7017757" y="3091299"/>
            <a:ext cx="1340768" cy="912879"/>
            <a:chOff x="7077887" y="2926687"/>
            <a:chExt cx="1340768" cy="912879"/>
          </a:xfrm>
        </p:grpSpPr>
        <p:grpSp>
          <p:nvGrpSpPr>
            <p:cNvPr id="135" name="Group 36"/>
            <p:cNvGrpSpPr/>
            <p:nvPr/>
          </p:nvGrpSpPr>
          <p:grpSpPr>
            <a:xfrm>
              <a:off x="7481355" y="2926687"/>
              <a:ext cx="937300" cy="912879"/>
              <a:chOff x="1909721" y="2874193"/>
              <a:chExt cx="937300" cy="912879"/>
            </a:xfrm>
          </p:grpSpPr>
          <p:sp>
            <p:nvSpPr>
              <p:cNvPr id="142" name="5-Point Star 141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Load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144" name="Group 129"/>
            <p:cNvGrpSpPr>
              <a:grpSpLocks noChangeAspect="1"/>
            </p:cNvGrpSpPr>
            <p:nvPr/>
          </p:nvGrpSpPr>
          <p:grpSpPr>
            <a:xfrm rot="10800000">
              <a:off x="7077887" y="3359757"/>
              <a:ext cx="403681" cy="147450"/>
              <a:chOff x="1722064" y="2499496"/>
              <a:chExt cx="527688" cy="192744"/>
            </a:xfrm>
          </p:grpSpPr>
          <p:grpSp>
            <p:nvGrpSpPr>
              <p:cNvPr id="14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46" name="Rectangle 14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cxnSp>
        <p:nvCxnSpPr>
          <p:cNvPr id="227" name="Straight Connector 226"/>
          <p:cNvCxnSpPr>
            <a:stCxn id="14" idx="4"/>
            <a:endCxn id="32" idx="0"/>
          </p:cNvCxnSpPr>
          <p:nvPr/>
        </p:nvCxnSpPr>
        <p:spPr bwMode="auto">
          <a:xfrm flipH="1">
            <a:off x="729724" y="2208766"/>
            <a:ext cx="4114" cy="1685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9" name="Straight Connector 228"/>
          <p:cNvCxnSpPr>
            <a:stCxn id="28" idx="4"/>
            <a:endCxn id="33" idx="0"/>
          </p:cNvCxnSpPr>
          <p:nvPr/>
        </p:nvCxnSpPr>
        <p:spPr bwMode="auto">
          <a:xfrm flipH="1">
            <a:off x="2001196" y="2220069"/>
            <a:ext cx="2137" cy="17779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3" name="Group 352"/>
          <p:cNvGrpSpPr/>
          <p:nvPr/>
        </p:nvGrpSpPr>
        <p:grpSpPr>
          <a:xfrm>
            <a:off x="4894446" y="1173630"/>
            <a:ext cx="1198140" cy="1396273"/>
            <a:chOff x="5036984" y="1143390"/>
            <a:chExt cx="1198140" cy="1396273"/>
          </a:xfrm>
        </p:grpSpPr>
        <p:grpSp>
          <p:nvGrpSpPr>
            <p:cNvPr id="9" name="Group 33"/>
            <p:cNvGrpSpPr/>
            <p:nvPr/>
          </p:nvGrpSpPr>
          <p:grpSpPr>
            <a:xfrm>
              <a:off x="5036984" y="1143390"/>
              <a:ext cx="923840" cy="848315"/>
              <a:chOff x="4036578" y="2031101"/>
              <a:chExt cx="923840" cy="848315"/>
            </a:xfrm>
          </p:grpSpPr>
          <p:sp>
            <p:nvSpPr>
              <p:cNvPr id="10" name="Isosceles Triangle 9"/>
              <p:cNvSpPr/>
              <p:nvPr/>
            </p:nvSpPr>
            <p:spPr bwMode="auto">
              <a:xfrm>
                <a:off x="4556788" y="2031101"/>
                <a:ext cx="403630" cy="347957"/>
              </a:xfrm>
              <a:prstGeom prst="triangle">
                <a:avLst/>
              </a:prstGeom>
              <a:solidFill>
                <a:srgbClr val="EBE7AD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4036578" y="2094489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APD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3"/>
            <a:srcRect l="9440" t="4124" r="9343" b="-1"/>
            <a:stretch/>
          </p:blipFill>
          <p:spPr>
            <a:xfrm>
              <a:off x="5238628" y="2098017"/>
              <a:ext cx="374103" cy="441646"/>
            </a:xfrm>
            <a:prstGeom prst="rect">
              <a:avLst/>
            </a:prstGeom>
          </p:spPr>
        </p:pic>
        <p:grpSp>
          <p:nvGrpSpPr>
            <p:cNvPr id="94" name="Group 129"/>
            <p:cNvGrpSpPr>
              <a:grpSpLocks noChangeAspect="1"/>
            </p:cNvGrpSpPr>
            <p:nvPr/>
          </p:nvGrpSpPr>
          <p:grpSpPr>
            <a:xfrm>
              <a:off x="5831443" y="1537227"/>
              <a:ext cx="403681" cy="147450"/>
              <a:chOff x="1722064" y="2499496"/>
              <a:chExt cx="527688" cy="192744"/>
            </a:xfrm>
          </p:grpSpPr>
          <p:grpSp>
            <p:nvGrpSpPr>
              <p:cNvPr id="9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96" name="Rectangle 9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232" name="Straight Connector 231"/>
            <p:cNvCxnSpPr>
              <a:stCxn id="11" idx="4"/>
              <a:endCxn id="35" idx="0"/>
            </p:cNvCxnSpPr>
            <p:nvPr/>
          </p:nvCxnSpPr>
          <p:spPr bwMode="auto">
            <a:xfrm flipH="1">
              <a:off x="5425680" y="1991705"/>
              <a:ext cx="3768" cy="106312"/>
            </a:xfrm>
            <a:prstGeom prst="line">
              <a:avLst/>
            </a:prstGeom>
            <a:noFill/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238" name="Straight Connector 237"/>
          <p:cNvCxnSpPr>
            <a:stCxn id="8" idx="4"/>
            <a:endCxn id="80" idx="0"/>
          </p:cNvCxnSpPr>
          <p:nvPr/>
        </p:nvCxnSpPr>
        <p:spPr bwMode="auto">
          <a:xfrm>
            <a:off x="8029662" y="2299688"/>
            <a:ext cx="922" cy="2518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1" name="Straight Connector 240"/>
          <p:cNvCxnSpPr>
            <a:stCxn id="80" idx="3"/>
            <a:endCxn id="143" idx="0"/>
          </p:cNvCxnSpPr>
          <p:nvPr/>
        </p:nvCxnSpPr>
        <p:spPr bwMode="auto">
          <a:xfrm>
            <a:off x="7812049" y="2869021"/>
            <a:ext cx="1640" cy="3502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99" name="Group 298"/>
          <p:cNvGrpSpPr/>
          <p:nvPr/>
        </p:nvGrpSpPr>
        <p:grpSpPr>
          <a:xfrm>
            <a:off x="1493379" y="1637973"/>
            <a:ext cx="5726574" cy="3553325"/>
            <a:chOff x="1575691" y="1637973"/>
            <a:chExt cx="5726574" cy="3553325"/>
          </a:xfrm>
        </p:grpSpPr>
        <p:cxnSp>
          <p:nvCxnSpPr>
            <p:cNvPr id="276" name="Straight Connector 275"/>
            <p:cNvCxnSpPr/>
            <p:nvPr/>
          </p:nvCxnSpPr>
          <p:spPr bwMode="auto">
            <a:xfrm flipV="1">
              <a:off x="1575691" y="4289501"/>
              <a:ext cx="192758" cy="343251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82" name="Straight Connector 281"/>
            <p:cNvCxnSpPr/>
            <p:nvPr/>
          </p:nvCxnSpPr>
          <p:spPr bwMode="auto">
            <a:xfrm>
              <a:off x="1578318" y="4823322"/>
              <a:ext cx="213652" cy="367976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87" name="Straight Connector 286"/>
            <p:cNvCxnSpPr/>
            <p:nvPr/>
          </p:nvCxnSpPr>
          <p:spPr bwMode="auto">
            <a:xfrm>
              <a:off x="6291855" y="1637973"/>
              <a:ext cx="963375" cy="231589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91" name="Straight Connector 290"/>
            <p:cNvCxnSpPr/>
            <p:nvPr/>
          </p:nvCxnSpPr>
          <p:spPr bwMode="auto">
            <a:xfrm flipV="1">
              <a:off x="6984776" y="1998902"/>
              <a:ext cx="317489" cy="270442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393" name="Group 392"/>
          <p:cNvGrpSpPr/>
          <p:nvPr/>
        </p:nvGrpSpPr>
        <p:grpSpPr>
          <a:xfrm>
            <a:off x="3591833" y="4796585"/>
            <a:ext cx="930453" cy="1651669"/>
            <a:chOff x="3591833" y="4902407"/>
            <a:chExt cx="930453" cy="1651669"/>
          </a:xfrm>
        </p:grpSpPr>
        <p:grpSp>
          <p:nvGrpSpPr>
            <p:cNvPr id="392" name="Group 391"/>
            <p:cNvGrpSpPr/>
            <p:nvPr/>
          </p:nvGrpSpPr>
          <p:grpSpPr>
            <a:xfrm>
              <a:off x="3591833" y="4902407"/>
              <a:ext cx="930453" cy="1375563"/>
              <a:chOff x="3591833" y="4902407"/>
              <a:chExt cx="930453" cy="1375563"/>
            </a:xfrm>
          </p:grpSpPr>
          <p:grpSp>
            <p:nvGrpSpPr>
              <p:cNvPr id="301" name="Group 300"/>
              <p:cNvGrpSpPr/>
              <p:nvPr/>
            </p:nvGrpSpPr>
            <p:grpSpPr>
              <a:xfrm>
                <a:off x="3591833" y="4902407"/>
                <a:ext cx="930453" cy="917890"/>
                <a:chOff x="3912323" y="4819317"/>
                <a:chExt cx="930453" cy="917890"/>
              </a:xfrm>
            </p:grpSpPr>
            <p:sp>
              <p:nvSpPr>
                <p:cNvPr id="300" name="Diamond 299"/>
                <p:cNvSpPr/>
                <p:nvPr/>
              </p:nvSpPr>
              <p:spPr>
                <a:xfrm>
                  <a:off x="4379860" y="4819317"/>
                  <a:ext cx="462916" cy="462916"/>
                </a:xfrm>
                <a:prstGeom prst="diamond">
                  <a:avLst/>
                </a:prstGeom>
                <a:solidFill>
                  <a:schemeClr val="accent5">
                    <a:alpha val="63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 bwMode="auto">
                <a:xfrm>
                  <a:off x="3912323" y="4922685"/>
                  <a:ext cx="814522" cy="814522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Master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sp>
            <p:nvSpPr>
              <p:cNvPr id="246" name="Can 245"/>
              <p:cNvSpPr/>
              <p:nvPr/>
            </p:nvSpPr>
            <p:spPr>
              <a:xfrm>
                <a:off x="3780574" y="5996685"/>
                <a:ext cx="428096" cy="281285"/>
              </a:xfrm>
              <a:prstGeom prst="can">
                <a:avLst/>
              </a:prstGeom>
              <a:solidFill>
                <a:srgbClr val="839BBE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8" name="Straight Connector 247"/>
              <p:cNvCxnSpPr>
                <a:stCxn id="130" idx="4"/>
                <a:endCxn id="246" idx="1"/>
              </p:cNvCxnSpPr>
              <p:nvPr/>
            </p:nvCxnSpPr>
            <p:spPr bwMode="auto">
              <a:xfrm flipH="1">
                <a:off x="3994622" y="5820296"/>
                <a:ext cx="4472" cy="176389"/>
              </a:xfrm>
              <a:prstGeom prst="line">
                <a:avLst/>
              </a:prstGeom>
              <a:noFill/>
              <a:ln w="381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6" name="TextBox 295"/>
            <p:cNvSpPr txBox="1"/>
            <p:nvPr/>
          </p:nvSpPr>
          <p:spPr>
            <a:xfrm>
              <a:off x="3689995" y="6246299"/>
              <a:ext cx="6072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400" i="1" dirty="0" smtClean="0"/>
                <a:t>RDB</a:t>
              </a:r>
            </a:p>
          </p:txBody>
        </p:sp>
      </p:grpSp>
      <p:sp>
        <p:nvSpPr>
          <p:cNvPr id="297" name="TextBox 296"/>
          <p:cNvSpPr txBox="1"/>
          <p:nvPr/>
        </p:nvSpPr>
        <p:spPr>
          <a:xfrm>
            <a:off x="8274553" y="2408522"/>
            <a:ext cx="857005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Disk </a:t>
            </a:r>
          </a:p>
          <a:p>
            <a:pPr algn="ctr">
              <a:buNone/>
            </a:pPr>
            <a:r>
              <a:rPr lang="en-US" sz="1400" i="1" dirty="0" smtClean="0"/>
              <a:t>Storage</a:t>
            </a:r>
          </a:p>
        </p:txBody>
      </p:sp>
      <p:grpSp>
        <p:nvGrpSpPr>
          <p:cNvPr id="302" name="Group 301"/>
          <p:cNvGrpSpPr/>
          <p:nvPr/>
        </p:nvGrpSpPr>
        <p:grpSpPr>
          <a:xfrm>
            <a:off x="4444531" y="5470264"/>
            <a:ext cx="930453" cy="917890"/>
            <a:chOff x="3912323" y="4819317"/>
            <a:chExt cx="930453" cy="917890"/>
          </a:xfrm>
        </p:grpSpPr>
        <p:sp>
          <p:nvSpPr>
            <p:cNvPr id="303" name="Diamond 302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Adapter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4681926" y="4485037"/>
            <a:ext cx="930453" cy="917890"/>
            <a:chOff x="3912323" y="4819317"/>
            <a:chExt cx="930453" cy="917890"/>
          </a:xfrm>
        </p:grpSpPr>
        <p:sp>
          <p:nvSpPr>
            <p:cNvPr id="307" name="Diamond 306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Sequ</a:t>
              </a:r>
              <a:r>
                <a:rPr lang="en-US" sz="1200" dirty="0" smtClean="0"/>
                <a:t>-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encer</a:t>
              </a:r>
              <a:endParaRPr lang="en-US" sz="1200" dirty="0" smtClean="0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5595882" y="4581891"/>
            <a:ext cx="1015442" cy="975350"/>
            <a:chOff x="3912323" y="4819317"/>
            <a:chExt cx="930453" cy="917890"/>
          </a:xfrm>
        </p:grpSpPr>
        <p:sp>
          <p:nvSpPr>
            <p:cNvPr id="311" name="Diamond 310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Gateway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33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2000" contrast="-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930" y="4225558"/>
            <a:ext cx="605686" cy="528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" name="Picture 333"/>
          <p:cNvPicPr>
            <a:picLocks noChangeAspect="1"/>
          </p:cNvPicPr>
          <p:nvPr/>
        </p:nvPicPr>
        <p:blipFill rotWithShape="1">
          <a:blip r:embed="rId6"/>
          <a:srcRect l="8691" t="10530" r="2855" b="15753"/>
          <a:stretch/>
        </p:blipFill>
        <p:spPr>
          <a:xfrm>
            <a:off x="7927962" y="4362067"/>
            <a:ext cx="486653" cy="243339"/>
          </a:xfrm>
          <a:prstGeom prst="rect">
            <a:avLst/>
          </a:prstGeom>
        </p:spPr>
      </p:pic>
      <p:pic>
        <p:nvPicPr>
          <p:cNvPr id="337" name="Picture 4" descr="C:\Users\heisenb\AppData\Local\Temp\Screenshot-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853" y="5485143"/>
            <a:ext cx="933024" cy="63807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" name="TextBox 337"/>
          <p:cNvSpPr txBox="1"/>
          <p:nvPr/>
        </p:nvSpPr>
        <p:spPr>
          <a:xfrm>
            <a:off x="7255154" y="6126802"/>
            <a:ext cx="547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GUI</a:t>
            </a:r>
          </a:p>
        </p:txBody>
      </p:sp>
      <p:sp>
        <p:nvSpPr>
          <p:cNvPr id="340" name="TextBox 339"/>
          <p:cNvSpPr txBox="1"/>
          <p:nvPr/>
        </p:nvSpPr>
        <p:spPr>
          <a:xfrm>
            <a:off x="7249090" y="4758475"/>
            <a:ext cx="91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Terminal</a:t>
            </a:r>
          </a:p>
        </p:txBody>
      </p:sp>
      <p:grpSp>
        <p:nvGrpSpPr>
          <p:cNvPr id="343" name="Group 342"/>
          <p:cNvGrpSpPr/>
          <p:nvPr/>
        </p:nvGrpSpPr>
        <p:grpSpPr>
          <a:xfrm>
            <a:off x="1011351" y="1906995"/>
            <a:ext cx="6740797" cy="3666637"/>
            <a:chOff x="1011351" y="1906995"/>
            <a:chExt cx="6740797" cy="3666637"/>
          </a:xfrm>
        </p:grpSpPr>
        <p:grpSp>
          <p:nvGrpSpPr>
            <p:cNvPr id="298" name="Group 297"/>
            <p:cNvGrpSpPr/>
            <p:nvPr/>
          </p:nvGrpSpPr>
          <p:grpSpPr>
            <a:xfrm>
              <a:off x="1011351" y="1906995"/>
              <a:ext cx="6740797" cy="3666637"/>
              <a:chOff x="1011351" y="1906995"/>
              <a:chExt cx="6740797" cy="3666637"/>
            </a:xfrm>
          </p:grpSpPr>
          <p:cxnSp>
            <p:nvCxnSpPr>
              <p:cNvPr id="153" name="Straight Connector 152"/>
              <p:cNvCxnSpPr>
                <a:stCxn id="14" idx="5"/>
              </p:cNvCxnSpPr>
              <p:nvPr/>
            </p:nvCxnSpPr>
            <p:spPr bwMode="auto">
              <a:xfrm>
                <a:off x="1011351" y="2093816"/>
                <a:ext cx="2951392" cy="72816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Straight Connector 172"/>
              <p:cNvCxnSpPr>
                <a:stCxn id="151" idx="4"/>
                <a:endCxn id="8" idx="3"/>
              </p:cNvCxnSpPr>
              <p:nvPr/>
            </p:nvCxnSpPr>
            <p:spPr bwMode="auto">
              <a:xfrm flipV="1">
                <a:off x="4251651" y="2184738"/>
                <a:ext cx="3500497" cy="110974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1" name="Straight Connector 180"/>
              <p:cNvCxnSpPr>
                <a:endCxn id="143" idx="1"/>
              </p:cNvCxnSpPr>
              <p:nvPr/>
            </p:nvCxnSpPr>
            <p:spPr bwMode="auto">
              <a:xfrm flipV="1">
                <a:off x="4244956" y="3334201"/>
                <a:ext cx="3291219" cy="8745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Straight Connector 153"/>
              <p:cNvCxnSpPr>
                <a:stCxn id="28" idx="5"/>
              </p:cNvCxnSpPr>
              <p:nvPr/>
            </p:nvCxnSpPr>
            <p:spPr bwMode="auto">
              <a:xfrm>
                <a:off x="2280846" y="2105119"/>
                <a:ext cx="1683582" cy="61315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7" name="Straight Connector 156"/>
              <p:cNvCxnSpPr>
                <a:stCxn id="52" idx="7"/>
              </p:cNvCxnSpPr>
              <p:nvPr/>
            </p:nvCxnSpPr>
            <p:spPr bwMode="auto">
              <a:xfrm flipV="1">
                <a:off x="1127971" y="3162970"/>
                <a:ext cx="2846531" cy="97334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2" name="Straight Connector 161"/>
              <p:cNvCxnSpPr>
                <a:stCxn id="82" idx="0"/>
                <a:endCxn id="151" idx="2"/>
              </p:cNvCxnSpPr>
              <p:nvPr/>
            </p:nvCxnSpPr>
            <p:spPr bwMode="auto">
              <a:xfrm flipV="1">
                <a:off x="3266955" y="3294483"/>
                <a:ext cx="710905" cy="523248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5" name="Straight Connector 164"/>
              <p:cNvCxnSpPr>
                <a:stCxn id="92" idx="7"/>
              </p:cNvCxnSpPr>
              <p:nvPr/>
            </p:nvCxnSpPr>
            <p:spPr bwMode="auto">
              <a:xfrm flipV="1">
                <a:off x="3149566" y="3456926"/>
                <a:ext cx="813177" cy="132518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" name="Straight Connector 169"/>
              <p:cNvCxnSpPr>
                <a:endCxn id="11" idx="3"/>
              </p:cNvCxnSpPr>
              <p:nvPr/>
            </p:nvCxnSpPr>
            <p:spPr bwMode="auto">
              <a:xfrm flipV="1">
                <a:off x="4256715" y="1906995"/>
                <a:ext cx="752681" cy="102081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6" name="Straight Connector 175"/>
              <p:cNvCxnSpPr>
                <a:endCxn id="108" idx="3"/>
              </p:cNvCxnSpPr>
              <p:nvPr/>
            </p:nvCxnSpPr>
            <p:spPr bwMode="auto">
              <a:xfrm flipV="1">
                <a:off x="4233197" y="2568889"/>
                <a:ext cx="1490324" cy="44122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7" name="Straight Connector 186"/>
              <p:cNvCxnSpPr>
                <a:stCxn id="304" idx="0"/>
                <a:endCxn id="151" idx="3"/>
              </p:cNvCxnSpPr>
              <p:nvPr/>
            </p:nvCxnSpPr>
            <p:spPr bwMode="auto">
              <a:xfrm flipH="1" flipV="1">
                <a:off x="4114756" y="4071319"/>
                <a:ext cx="737036" cy="150231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" name="Straight Connector 193"/>
              <p:cNvCxnSpPr>
                <a:endCxn id="308" idx="1"/>
              </p:cNvCxnSpPr>
              <p:nvPr/>
            </p:nvCxnSpPr>
            <p:spPr bwMode="auto">
              <a:xfrm>
                <a:off x="4244956" y="4033080"/>
                <a:ext cx="556254" cy="67460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2" name="Straight Connector 201"/>
              <p:cNvCxnSpPr>
                <a:endCxn id="312" idx="0"/>
              </p:cNvCxnSpPr>
              <p:nvPr/>
            </p:nvCxnSpPr>
            <p:spPr bwMode="auto">
              <a:xfrm>
                <a:off x="4256715" y="3974289"/>
                <a:ext cx="1783628" cy="71744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>
                <a:stCxn id="130" idx="0"/>
              </p:cNvCxnSpPr>
              <p:nvPr/>
            </p:nvCxnSpPr>
            <p:spPr bwMode="auto">
              <a:xfrm flipV="1">
                <a:off x="3999094" y="4021322"/>
                <a:ext cx="10684" cy="87863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1" name="Straight Connector 340"/>
            <p:cNvCxnSpPr>
              <a:endCxn id="335" idx="1"/>
            </p:cNvCxnSpPr>
            <p:nvPr/>
          </p:nvCxnSpPr>
          <p:spPr bwMode="auto">
            <a:xfrm>
              <a:off x="4284905" y="3572926"/>
              <a:ext cx="2978025" cy="916740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51" name="Can 150"/>
          <p:cNvSpPr/>
          <p:nvPr/>
        </p:nvSpPr>
        <p:spPr bwMode="auto">
          <a:xfrm>
            <a:off x="3977860" y="2517647"/>
            <a:ext cx="273791" cy="1553672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344" name="Straight Connector 343"/>
          <p:cNvCxnSpPr/>
          <p:nvPr/>
        </p:nvCxnSpPr>
        <p:spPr bwMode="auto">
          <a:xfrm>
            <a:off x="6539552" y="5341583"/>
            <a:ext cx="392261" cy="28488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2" name="Group 351"/>
          <p:cNvGrpSpPr/>
          <p:nvPr/>
        </p:nvGrpSpPr>
        <p:grpSpPr>
          <a:xfrm>
            <a:off x="5604009" y="1806416"/>
            <a:ext cx="1221658" cy="1432729"/>
            <a:chOff x="5154107" y="2624408"/>
            <a:chExt cx="1221658" cy="1432729"/>
          </a:xfrm>
        </p:grpSpPr>
        <p:grpSp>
          <p:nvGrpSpPr>
            <p:cNvPr id="109" name="Group 129"/>
            <p:cNvGrpSpPr>
              <a:grpSpLocks noChangeAspect="1"/>
            </p:cNvGrpSpPr>
            <p:nvPr/>
          </p:nvGrpSpPr>
          <p:grpSpPr>
            <a:xfrm>
              <a:off x="5972084" y="3052142"/>
              <a:ext cx="403681" cy="147450"/>
              <a:chOff x="1722064" y="2499496"/>
              <a:chExt cx="527688" cy="192744"/>
            </a:xfrm>
          </p:grpSpPr>
          <p:grpSp>
            <p:nvGrpSpPr>
              <p:cNvPr id="110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11" name="Rectangle 110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5154107" y="2624408"/>
              <a:ext cx="960508" cy="1432729"/>
              <a:chOff x="5154107" y="2802458"/>
              <a:chExt cx="960508" cy="1432729"/>
            </a:xfrm>
          </p:grpSpPr>
          <p:grpSp>
            <p:nvGrpSpPr>
              <p:cNvPr id="106" name="Group 33"/>
              <p:cNvGrpSpPr/>
              <p:nvPr/>
            </p:nvGrpSpPr>
            <p:grpSpPr>
              <a:xfrm>
                <a:off x="5154107" y="2802458"/>
                <a:ext cx="960508" cy="881985"/>
                <a:chOff x="4036578" y="2031101"/>
                <a:chExt cx="923840" cy="848315"/>
              </a:xfrm>
            </p:grpSpPr>
            <p:sp>
              <p:nvSpPr>
                <p:cNvPr id="107" name="Isosceles Triangle 106"/>
                <p:cNvSpPr/>
                <p:nvPr/>
              </p:nvSpPr>
              <p:spPr bwMode="auto">
                <a:xfrm>
                  <a:off x="4556788" y="2031101"/>
                  <a:ext cx="403630" cy="347957"/>
                </a:xfrm>
                <a:prstGeom prst="triangle">
                  <a:avLst/>
                </a:prstGeom>
                <a:solidFill>
                  <a:srgbClr val="EBE7AD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270000" tIns="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n"/>
                    <a:tabLst/>
                  </a:pPr>
                  <a:endParaRPr kumimoji="0" lang="de-DE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  <p:sp>
              <p:nvSpPr>
                <p:cNvPr id="108" name="Oval 107"/>
                <p:cNvSpPr/>
                <p:nvPr/>
              </p:nvSpPr>
              <p:spPr bwMode="auto">
                <a:xfrm>
                  <a:off x="4036578" y="2094489"/>
                  <a:ext cx="784927" cy="784927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Camera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grpSp>
            <p:nvGrpSpPr>
              <p:cNvPr id="350" name="Group 349"/>
              <p:cNvGrpSpPr/>
              <p:nvPr/>
            </p:nvGrpSpPr>
            <p:grpSpPr>
              <a:xfrm>
                <a:off x="5379159" y="3687229"/>
                <a:ext cx="374103" cy="547958"/>
                <a:chOff x="5367289" y="3663489"/>
                <a:chExt cx="374103" cy="547958"/>
              </a:xfrm>
            </p:grpSpPr>
            <p:pic>
              <p:nvPicPr>
                <p:cNvPr id="348" name="Picture 34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l="9440" t="4124" r="9343" b="-1"/>
                <a:stretch/>
              </p:blipFill>
              <p:spPr>
                <a:xfrm>
                  <a:off x="5367289" y="3769801"/>
                  <a:ext cx="374103" cy="441646"/>
                </a:xfrm>
                <a:prstGeom prst="rect">
                  <a:avLst/>
                </a:prstGeom>
              </p:spPr>
            </p:pic>
            <p:cxnSp>
              <p:nvCxnSpPr>
                <p:cNvPr id="349" name="Straight Connector 348"/>
                <p:cNvCxnSpPr>
                  <a:endCxn id="348" idx="0"/>
                </p:cNvCxnSpPr>
                <p:nvPr/>
              </p:nvCxnSpPr>
              <p:spPr bwMode="auto">
                <a:xfrm flipH="1">
                  <a:off x="5554341" y="3663489"/>
                  <a:ext cx="3768" cy="10631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sp>
        <p:nvSpPr>
          <p:cNvPr id="163" name="TextBox 162"/>
          <p:cNvSpPr txBox="1"/>
          <p:nvPr/>
        </p:nvSpPr>
        <p:spPr>
          <a:xfrm>
            <a:off x="2836262" y="1211274"/>
            <a:ext cx="1365545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i="1" dirty="0" smtClean="0"/>
              <a:t>Device-Server </a:t>
            </a:r>
          </a:p>
          <a:p>
            <a:pPr>
              <a:buNone/>
            </a:pPr>
            <a:r>
              <a:rPr lang="en-US" sz="1400" i="1" dirty="0" smtClean="0"/>
              <a:t>Application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358398" y="1903726"/>
            <a:ext cx="1487907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Message Broker</a:t>
            </a:r>
          </a:p>
          <a:p>
            <a:pPr algn="ctr">
              <a:buNone/>
            </a:pPr>
            <a:r>
              <a:rPr lang="en-US" sz="1400" i="1" dirty="0"/>
              <a:t>(</a:t>
            </a:r>
            <a:r>
              <a:rPr lang="en-US" sz="1400" i="1" dirty="0" smtClean="0"/>
              <a:t>Event Loop)</a:t>
            </a:r>
            <a:endParaRPr lang="de-DE" sz="1400" i="1" dirty="0"/>
          </a:p>
        </p:txBody>
      </p:sp>
      <p:sp>
        <p:nvSpPr>
          <p:cNvPr id="159" name="TextBox 158"/>
          <p:cNvSpPr txBox="1"/>
          <p:nvPr/>
        </p:nvSpPr>
        <p:spPr>
          <a:xfrm>
            <a:off x="1355208" y="1088108"/>
            <a:ext cx="1505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Device Instance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8050974" y="4914257"/>
            <a:ext cx="910532" cy="961566"/>
            <a:chOff x="8050974" y="4914257"/>
            <a:chExt cx="910532" cy="961566"/>
          </a:xfrm>
        </p:grpSpPr>
        <p:sp>
          <p:nvSpPr>
            <p:cNvPr id="19" name="Parallelogram 18"/>
            <p:cNvSpPr/>
            <p:nvPr/>
          </p:nvSpPr>
          <p:spPr>
            <a:xfrm>
              <a:off x="8617289" y="4914257"/>
              <a:ext cx="344217" cy="297150"/>
            </a:xfrm>
            <a:prstGeom prst="parallelogram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 bwMode="auto">
            <a:xfrm>
              <a:off x="8050974" y="5010312"/>
              <a:ext cx="888922" cy="865511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  Job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Control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6896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ounded Rectangle 166"/>
          <p:cNvSpPr/>
          <p:nvPr/>
        </p:nvSpPr>
        <p:spPr>
          <a:xfrm>
            <a:off x="6942837" y="3017882"/>
            <a:ext cx="1458842" cy="108111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5740909" y="4523892"/>
            <a:ext cx="1102003" cy="119657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ounded Rectangle 163"/>
          <p:cNvSpPr/>
          <p:nvPr/>
        </p:nvSpPr>
        <p:spPr>
          <a:xfrm>
            <a:off x="1747682" y="4749765"/>
            <a:ext cx="1569262" cy="105467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1742215" y="3642204"/>
            <a:ext cx="1569262" cy="103409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1532309" y="1265004"/>
            <a:ext cx="1070517" cy="18523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3505419" y="4408433"/>
            <a:ext cx="2141034" cy="20047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7115790" y="1301537"/>
            <a:ext cx="1563795" cy="108111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4780812" y="1107561"/>
            <a:ext cx="2072596" cy="217777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ounded Rectangle 151"/>
          <p:cNvSpPr/>
          <p:nvPr/>
        </p:nvSpPr>
        <p:spPr>
          <a:xfrm>
            <a:off x="83963" y="3925604"/>
            <a:ext cx="1437850" cy="137501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1885" y="1249056"/>
            <a:ext cx="1091509" cy="186833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 – Flexible device assignment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grpSp>
        <p:nvGrpSpPr>
          <p:cNvPr id="12" name="Group 34"/>
          <p:cNvGrpSpPr/>
          <p:nvPr/>
        </p:nvGrpSpPr>
        <p:grpSpPr>
          <a:xfrm>
            <a:off x="341374" y="1377985"/>
            <a:ext cx="900914" cy="830781"/>
            <a:chOff x="5103377" y="2678464"/>
            <a:chExt cx="900914" cy="830781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 HV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6" name="Group 34"/>
          <p:cNvGrpSpPr/>
          <p:nvPr/>
        </p:nvGrpSpPr>
        <p:grpSpPr>
          <a:xfrm>
            <a:off x="1610869" y="1389288"/>
            <a:ext cx="900914" cy="830781"/>
            <a:chOff x="5103377" y="2678464"/>
            <a:chExt cx="900914" cy="830781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5664425" y="2678464"/>
              <a:ext cx="339866" cy="339866"/>
            </a:xfrm>
            <a:prstGeom prst="roundRect">
              <a:avLst/>
            </a:prstGeom>
            <a:solidFill>
              <a:srgbClr val="83BEA7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103377" y="2724318"/>
              <a:ext cx="784927" cy="78492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</a:t>
              </a:r>
              <a:r>
                <a:rPr lang="en-US" sz="1200" dirty="0" smtClean="0"/>
                <a:t>Pump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57" y="2377329"/>
            <a:ext cx="501733" cy="5017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329" y="2397865"/>
            <a:ext cx="501733" cy="501733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121393" y="4136314"/>
            <a:ext cx="1135257" cy="961169"/>
            <a:chOff x="4438482" y="3516211"/>
            <a:chExt cx="920030" cy="769613"/>
          </a:xfrm>
        </p:grpSpPr>
        <p:sp>
          <p:nvSpPr>
            <p:cNvPr id="52" name="Octagon 51"/>
            <p:cNvSpPr/>
            <p:nvPr/>
          </p:nvSpPr>
          <p:spPr bwMode="auto">
            <a:xfrm>
              <a:off x="5002462" y="3516211"/>
              <a:ext cx="356050" cy="356050"/>
            </a:xfrm>
            <a:prstGeom prst="octagon">
              <a:avLst/>
            </a:prstGeom>
            <a:solidFill>
              <a:srgbClr val="BE9283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27000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 bwMode="auto">
            <a:xfrm>
              <a:off x="4438482" y="3556449"/>
              <a:ext cx="729375" cy="729375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Simulate</a:t>
              </a:r>
            </a:p>
          </p:txBody>
        </p:sp>
      </p:grpSp>
      <p:grpSp>
        <p:nvGrpSpPr>
          <p:cNvPr id="54" name="Group 129"/>
          <p:cNvGrpSpPr>
            <a:grpSpLocks noChangeAspect="1"/>
          </p:cNvGrpSpPr>
          <p:nvPr/>
        </p:nvGrpSpPr>
        <p:grpSpPr>
          <a:xfrm>
            <a:off x="1020973" y="4639284"/>
            <a:ext cx="403681" cy="147450"/>
            <a:chOff x="1722064" y="2499496"/>
            <a:chExt cx="527688" cy="192744"/>
          </a:xfrm>
        </p:grpSpPr>
        <p:grpSp>
          <p:nvGrpSpPr>
            <p:cNvPr id="55" name="Group 120"/>
            <p:cNvGrpSpPr/>
            <p:nvPr/>
          </p:nvGrpSpPr>
          <p:grpSpPr>
            <a:xfrm>
              <a:off x="2013911" y="2499496"/>
              <a:ext cx="235841" cy="192744"/>
              <a:chOff x="4485111" y="4313055"/>
              <a:chExt cx="235841" cy="19274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4485111" y="4313055"/>
                <a:ext cx="135441" cy="1927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622425" y="4354818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622425" y="4421017"/>
                <a:ext cx="98527" cy="36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1722064" y="2580586"/>
              <a:ext cx="288000" cy="28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302832" y="1386809"/>
            <a:ext cx="1271666" cy="912879"/>
            <a:chOff x="5209751" y="1351535"/>
            <a:chExt cx="1271666" cy="912879"/>
          </a:xfrm>
        </p:grpSpPr>
        <p:grpSp>
          <p:nvGrpSpPr>
            <p:cNvPr id="6" name="Group 36"/>
            <p:cNvGrpSpPr/>
            <p:nvPr/>
          </p:nvGrpSpPr>
          <p:grpSpPr>
            <a:xfrm>
              <a:off x="5544117" y="1351535"/>
              <a:ext cx="937300" cy="912879"/>
              <a:chOff x="1909721" y="2874193"/>
              <a:chExt cx="937300" cy="912879"/>
            </a:xfrm>
          </p:grpSpPr>
          <p:sp>
            <p:nvSpPr>
              <p:cNvPr id="7" name="5-Point Star 6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Store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72" name="Group 128"/>
            <p:cNvGrpSpPr>
              <a:grpSpLocks noChangeAspect="1"/>
            </p:cNvGrpSpPr>
            <p:nvPr/>
          </p:nvGrpSpPr>
          <p:grpSpPr>
            <a:xfrm>
              <a:off x="5209751" y="1807899"/>
              <a:ext cx="323466" cy="147450"/>
              <a:chOff x="2019050" y="3238291"/>
              <a:chExt cx="422831" cy="192744"/>
            </a:xfrm>
          </p:grpSpPr>
          <p:grpSp>
            <p:nvGrpSpPr>
              <p:cNvPr id="73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74" name="Rectangle 73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80" name="Cube 79"/>
          <p:cNvSpPr/>
          <p:nvPr/>
        </p:nvSpPr>
        <p:spPr>
          <a:xfrm>
            <a:off x="7445081" y="2551548"/>
            <a:ext cx="952471" cy="317473"/>
          </a:xfrm>
          <a:prstGeom prst="cube">
            <a:avLst>
              <a:gd name="adj" fmla="val 68836"/>
            </a:avLst>
          </a:prstGeom>
          <a:solidFill>
            <a:srgbClr val="839BBE"/>
          </a:solidFill>
          <a:ln>
            <a:solidFill>
              <a:schemeClr val="tx2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159"/>
          <p:cNvGrpSpPr/>
          <p:nvPr/>
        </p:nvGrpSpPr>
        <p:grpSpPr>
          <a:xfrm>
            <a:off x="1810344" y="3689052"/>
            <a:ext cx="1456611" cy="961169"/>
            <a:chOff x="1894211" y="3797450"/>
            <a:chExt cx="1456611" cy="961169"/>
          </a:xfrm>
        </p:grpSpPr>
        <p:grpSp>
          <p:nvGrpSpPr>
            <p:cNvPr id="60" name="Group 128"/>
            <p:cNvGrpSpPr>
              <a:grpSpLocks noChangeAspect="1"/>
            </p:cNvGrpSpPr>
            <p:nvPr/>
          </p:nvGrpSpPr>
          <p:grpSpPr>
            <a:xfrm>
              <a:off x="1894211" y="4218796"/>
              <a:ext cx="323466" cy="147450"/>
              <a:chOff x="2019050" y="3238291"/>
              <a:chExt cx="422831" cy="192744"/>
            </a:xfrm>
          </p:grpSpPr>
          <p:grpSp>
            <p:nvGrpSpPr>
              <p:cNvPr id="61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2" name="Rectangle 61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227323" y="3797450"/>
              <a:ext cx="1123499" cy="961169"/>
              <a:chOff x="4438482" y="3516211"/>
              <a:chExt cx="910501" cy="769613"/>
            </a:xfrm>
          </p:grpSpPr>
          <p:sp>
            <p:nvSpPr>
              <p:cNvPr id="82" name="Octagon 81"/>
              <p:cNvSpPr/>
              <p:nvPr/>
            </p:nvSpPr>
            <p:spPr bwMode="auto">
              <a:xfrm>
                <a:off x="4992933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83" name="Oval 8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brate1</a:t>
                </a:r>
              </a:p>
            </p:txBody>
          </p:sp>
        </p:grpSp>
      </p:grpSp>
      <p:grpSp>
        <p:nvGrpSpPr>
          <p:cNvPr id="161" name="Group 160"/>
          <p:cNvGrpSpPr/>
          <p:nvPr/>
        </p:nvGrpSpPr>
        <p:grpSpPr>
          <a:xfrm>
            <a:off x="1809877" y="4782112"/>
            <a:ext cx="1468368" cy="961169"/>
            <a:chOff x="1893744" y="5149186"/>
            <a:chExt cx="1468368" cy="961169"/>
          </a:xfrm>
        </p:grpSpPr>
        <p:grpSp>
          <p:nvGrpSpPr>
            <p:cNvPr id="85" name="Group 128"/>
            <p:cNvGrpSpPr>
              <a:grpSpLocks noChangeAspect="1"/>
            </p:cNvGrpSpPr>
            <p:nvPr/>
          </p:nvGrpSpPr>
          <p:grpSpPr>
            <a:xfrm>
              <a:off x="1893744" y="5594048"/>
              <a:ext cx="323466" cy="147450"/>
              <a:chOff x="2019050" y="3238291"/>
              <a:chExt cx="422831" cy="192744"/>
            </a:xfrm>
          </p:grpSpPr>
          <p:grpSp>
            <p:nvGrpSpPr>
              <p:cNvPr id="86" name="Group 121"/>
              <p:cNvGrpSpPr/>
              <p:nvPr/>
            </p:nvGrpSpPr>
            <p:grpSpPr>
              <a:xfrm>
                <a:off x="2019050" y="3238291"/>
                <a:ext cx="135441" cy="192744"/>
                <a:chOff x="5183669" y="4295815"/>
                <a:chExt cx="135441" cy="192744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5183669" y="429581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5184359" y="4315470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5184359" y="4398221"/>
                  <a:ext cx="36000" cy="72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7" name="Rectangle 86"/>
              <p:cNvSpPr/>
              <p:nvPr/>
            </p:nvSpPr>
            <p:spPr>
              <a:xfrm>
                <a:off x="2153881" y="3318250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2226855" y="5149186"/>
              <a:ext cx="1135257" cy="961169"/>
              <a:chOff x="4438482" y="3516211"/>
              <a:chExt cx="920030" cy="769613"/>
            </a:xfrm>
          </p:grpSpPr>
          <p:sp>
            <p:nvSpPr>
              <p:cNvPr id="92" name="Octagon 91"/>
              <p:cNvSpPr/>
              <p:nvPr/>
            </p:nvSpPr>
            <p:spPr bwMode="auto">
              <a:xfrm>
                <a:off x="5002462" y="3516211"/>
                <a:ext cx="356050" cy="356050"/>
              </a:xfrm>
              <a:prstGeom prst="octagon">
                <a:avLst/>
              </a:prstGeom>
              <a:solidFill>
                <a:srgbClr val="BE9283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93" name="Oval 92"/>
              <p:cNvSpPr>
                <a:spLocks noChangeAspect="1"/>
              </p:cNvSpPr>
              <p:nvPr/>
            </p:nvSpPr>
            <p:spPr bwMode="auto">
              <a:xfrm>
                <a:off x="4438482" y="3556449"/>
                <a:ext cx="729375" cy="72937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 Cali-</a:t>
                </a:r>
              </a:p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brate2</a:t>
                </a:r>
              </a:p>
            </p:txBody>
          </p:sp>
        </p:grpSp>
      </p:grpSp>
      <p:grpSp>
        <p:nvGrpSpPr>
          <p:cNvPr id="244" name="Group 243"/>
          <p:cNvGrpSpPr/>
          <p:nvPr/>
        </p:nvGrpSpPr>
        <p:grpSpPr>
          <a:xfrm>
            <a:off x="7017757" y="3091299"/>
            <a:ext cx="1340768" cy="912879"/>
            <a:chOff x="7077887" y="2926687"/>
            <a:chExt cx="1340768" cy="912879"/>
          </a:xfrm>
        </p:grpSpPr>
        <p:grpSp>
          <p:nvGrpSpPr>
            <p:cNvPr id="135" name="Group 36"/>
            <p:cNvGrpSpPr/>
            <p:nvPr/>
          </p:nvGrpSpPr>
          <p:grpSpPr>
            <a:xfrm>
              <a:off x="7481355" y="2926687"/>
              <a:ext cx="937300" cy="912879"/>
              <a:chOff x="1909721" y="2874193"/>
              <a:chExt cx="937300" cy="912879"/>
            </a:xfrm>
          </p:grpSpPr>
          <p:sp>
            <p:nvSpPr>
              <p:cNvPr id="142" name="5-Point Star 141"/>
              <p:cNvSpPr/>
              <p:nvPr/>
            </p:nvSpPr>
            <p:spPr bwMode="auto">
              <a:xfrm>
                <a:off x="2401959" y="2874193"/>
                <a:ext cx="445062" cy="420786"/>
              </a:xfrm>
              <a:prstGeom prst="star5">
                <a:avLst/>
              </a:prstGeom>
              <a:solidFill>
                <a:srgbClr val="839BBE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 bwMode="auto">
              <a:xfrm>
                <a:off x="1909721" y="3002145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Load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grpSp>
          <p:nvGrpSpPr>
            <p:cNvPr id="144" name="Group 129"/>
            <p:cNvGrpSpPr>
              <a:grpSpLocks noChangeAspect="1"/>
            </p:cNvGrpSpPr>
            <p:nvPr/>
          </p:nvGrpSpPr>
          <p:grpSpPr>
            <a:xfrm rot="10800000">
              <a:off x="7077887" y="3359757"/>
              <a:ext cx="403681" cy="147450"/>
              <a:chOff x="1722064" y="2499496"/>
              <a:chExt cx="527688" cy="192744"/>
            </a:xfrm>
          </p:grpSpPr>
          <p:grpSp>
            <p:nvGrpSpPr>
              <p:cNvPr id="14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46" name="Rectangle 14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cxnSp>
        <p:nvCxnSpPr>
          <p:cNvPr id="227" name="Straight Connector 226"/>
          <p:cNvCxnSpPr>
            <a:stCxn id="14" idx="4"/>
            <a:endCxn id="32" idx="0"/>
          </p:cNvCxnSpPr>
          <p:nvPr/>
        </p:nvCxnSpPr>
        <p:spPr bwMode="auto">
          <a:xfrm flipH="1">
            <a:off x="729724" y="2208766"/>
            <a:ext cx="4114" cy="168563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9" name="Straight Connector 228"/>
          <p:cNvCxnSpPr>
            <a:stCxn id="28" idx="4"/>
            <a:endCxn id="33" idx="0"/>
          </p:cNvCxnSpPr>
          <p:nvPr/>
        </p:nvCxnSpPr>
        <p:spPr bwMode="auto">
          <a:xfrm flipH="1">
            <a:off x="2001196" y="2220069"/>
            <a:ext cx="2137" cy="177796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3" name="Group 352"/>
          <p:cNvGrpSpPr/>
          <p:nvPr/>
        </p:nvGrpSpPr>
        <p:grpSpPr>
          <a:xfrm>
            <a:off x="4894446" y="1173630"/>
            <a:ext cx="1198140" cy="1396273"/>
            <a:chOff x="5036984" y="1143390"/>
            <a:chExt cx="1198140" cy="1396273"/>
          </a:xfrm>
        </p:grpSpPr>
        <p:grpSp>
          <p:nvGrpSpPr>
            <p:cNvPr id="9" name="Group 33"/>
            <p:cNvGrpSpPr/>
            <p:nvPr/>
          </p:nvGrpSpPr>
          <p:grpSpPr>
            <a:xfrm>
              <a:off x="5036984" y="1143390"/>
              <a:ext cx="923840" cy="848315"/>
              <a:chOff x="4036578" y="2031101"/>
              <a:chExt cx="923840" cy="848315"/>
            </a:xfrm>
          </p:grpSpPr>
          <p:sp>
            <p:nvSpPr>
              <p:cNvPr id="10" name="Isosceles Triangle 9"/>
              <p:cNvSpPr/>
              <p:nvPr/>
            </p:nvSpPr>
            <p:spPr bwMode="auto">
              <a:xfrm>
                <a:off x="4556788" y="2031101"/>
                <a:ext cx="403630" cy="347957"/>
              </a:xfrm>
              <a:prstGeom prst="triangle">
                <a:avLst/>
              </a:prstGeom>
              <a:solidFill>
                <a:srgbClr val="EBE7AD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270000" tIns="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n"/>
                  <a:tabLst/>
                </a:pPr>
                <a:endParaRPr kumimoji="0" lang="de-DE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4036578" y="2094489"/>
                <a:ext cx="784927" cy="784927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3600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98450" marR="0" indent="-2984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None/>
                  <a:tabLst/>
                </a:pPr>
                <a:r>
                  <a:rPr lang="en-US" sz="1200" dirty="0" smtClean="0"/>
                  <a:t>  APD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  <a:ea typeface="ＭＳ Ｐゴシック" pitchFamily="112" charset="-128"/>
                </a:endParaRPr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3"/>
            <a:srcRect l="9440" t="4124" r="9343" b="-1"/>
            <a:stretch/>
          </p:blipFill>
          <p:spPr>
            <a:xfrm>
              <a:off x="5238628" y="2098017"/>
              <a:ext cx="374103" cy="441646"/>
            </a:xfrm>
            <a:prstGeom prst="rect">
              <a:avLst/>
            </a:prstGeom>
          </p:spPr>
        </p:pic>
        <p:grpSp>
          <p:nvGrpSpPr>
            <p:cNvPr id="94" name="Group 129"/>
            <p:cNvGrpSpPr>
              <a:grpSpLocks noChangeAspect="1"/>
            </p:cNvGrpSpPr>
            <p:nvPr/>
          </p:nvGrpSpPr>
          <p:grpSpPr>
            <a:xfrm>
              <a:off x="5831443" y="1537227"/>
              <a:ext cx="403681" cy="147450"/>
              <a:chOff x="1722064" y="2499496"/>
              <a:chExt cx="527688" cy="192744"/>
            </a:xfrm>
          </p:grpSpPr>
          <p:grpSp>
            <p:nvGrpSpPr>
              <p:cNvPr id="95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96" name="Rectangle 95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232" name="Straight Connector 231"/>
            <p:cNvCxnSpPr>
              <a:stCxn id="11" idx="4"/>
              <a:endCxn id="35" idx="0"/>
            </p:cNvCxnSpPr>
            <p:nvPr/>
          </p:nvCxnSpPr>
          <p:spPr bwMode="auto">
            <a:xfrm flipH="1">
              <a:off x="5425680" y="1991705"/>
              <a:ext cx="3768" cy="106312"/>
            </a:xfrm>
            <a:prstGeom prst="line">
              <a:avLst/>
            </a:prstGeom>
            <a:noFill/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238" name="Straight Connector 237"/>
          <p:cNvCxnSpPr>
            <a:stCxn id="8" idx="4"/>
            <a:endCxn id="80" idx="0"/>
          </p:cNvCxnSpPr>
          <p:nvPr/>
        </p:nvCxnSpPr>
        <p:spPr bwMode="auto">
          <a:xfrm>
            <a:off x="8029662" y="2299688"/>
            <a:ext cx="922" cy="25186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1" name="Straight Connector 240"/>
          <p:cNvCxnSpPr>
            <a:stCxn id="80" idx="3"/>
            <a:endCxn id="143" idx="0"/>
          </p:cNvCxnSpPr>
          <p:nvPr/>
        </p:nvCxnSpPr>
        <p:spPr bwMode="auto">
          <a:xfrm>
            <a:off x="7812049" y="2869021"/>
            <a:ext cx="1640" cy="35023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99" name="Group 298"/>
          <p:cNvGrpSpPr/>
          <p:nvPr/>
        </p:nvGrpSpPr>
        <p:grpSpPr>
          <a:xfrm>
            <a:off x="1493379" y="1637973"/>
            <a:ext cx="5726574" cy="3553325"/>
            <a:chOff x="1575691" y="1637973"/>
            <a:chExt cx="5726574" cy="3553325"/>
          </a:xfrm>
        </p:grpSpPr>
        <p:cxnSp>
          <p:nvCxnSpPr>
            <p:cNvPr id="276" name="Straight Connector 275"/>
            <p:cNvCxnSpPr/>
            <p:nvPr/>
          </p:nvCxnSpPr>
          <p:spPr bwMode="auto">
            <a:xfrm flipV="1">
              <a:off x="1575691" y="4289501"/>
              <a:ext cx="192758" cy="343251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82" name="Straight Connector 281"/>
            <p:cNvCxnSpPr/>
            <p:nvPr/>
          </p:nvCxnSpPr>
          <p:spPr bwMode="auto">
            <a:xfrm>
              <a:off x="1578318" y="4823322"/>
              <a:ext cx="213652" cy="367976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87" name="Straight Connector 286"/>
            <p:cNvCxnSpPr/>
            <p:nvPr/>
          </p:nvCxnSpPr>
          <p:spPr bwMode="auto">
            <a:xfrm>
              <a:off x="6291855" y="1637973"/>
              <a:ext cx="963375" cy="231589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91" name="Straight Connector 290"/>
            <p:cNvCxnSpPr/>
            <p:nvPr/>
          </p:nvCxnSpPr>
          <p:spPr bwMode="auto">
            <a:xfrm flipV="1">
              <a:off x="6984776" y="1998902"/>
              <a:ext cx="317489" cy="270442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393" name="Group 392"/>
          <p:cNvGrpSpPr/>
          <p:nvPr/>
        </p:nvGrpSpPr>
        <p:grpSpPr>
          <a:xfrm>
            <a:off x="3591833" y="4796585"/>
            <a:ext cx="930453" cy="1651669"/>
            <a:chOff x="3591833" y="4902407"/>
            <a:chExt cx="930453" cy="1651669"/>
          </a:xfrm>
        </p:grpSpPr>
        <p:grpSp>
          <p:nvGrpSpPr>
            <p:cNvPr id="392" name="Group 391"/>
            <p:cNvGrpSpPr/>
            <p:nvPr/>
          </p:nvGrpSpPr>
          <p:grpSpPr>
            <a:xfrm>
              <a:off x="3591833" y="4902407"/>
              <a:ext cx="930453" cy="1375563"/>
              <a:chOff x="3591833" y="4902407"/>
              <a:chExt cx="930453" cy="1375563"/>
            </a:xfrm>
          </p:grpSpPr>
          <p:grpSp>
            <p:nvGrpSpPr>
              <p:cNvPr id="301" name="Group 300"/>
              <p:cNvGrpSpPr/>
              <p:nvPr/>
            </p:nvGrpSpPr>
            <p:grpSpPr>
              <a:xfrm>
                <a:off x="3591833" y="4902407"/>
                <a:ext cx="930453" cy="917890"/>
                <a:chOff x="3912323" y="4819317"/>
                <a:chExt cx="930453" cy="917890"/>
              </a:xfrm>
            </p:grpSpPr>
            <p:sp>
              <p:nvSpPr>
                <p:cNvPr id="300" name="Diamond 299"/>
                <p:cNvSpPr/>
                <p:nvPr/>
              </p:nvSpPr>
              <p:spPr>
                <a:xfrm>
                  <a:off x="4379860" y="4819317"/>
                  <a:ext cx="462916" cy="462916"/>
                </a:xfrm>
                <a:prstGeom prst="diamond">
                  <a:avLst/>
                </a:prstGeom>
                <a:solidFill>
                  <a:schemeClr val="accent5">
                    <a:alpha val="63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 bwMode="auto">
                <a:xfrm>
                  <a:off x="3912323" y="4922685"/>
                  <a:ext cx="814522" cy="814522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Master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sp>
            <p:nvSpPr>
              <p:cNvPr id="246" name="Can 245"/>
              <p:cNvSpPr/>
              <p:nvPr/>
            </p:nvSpPr>
            <p:spPr>
              <a:xfrm>
                <a:off x="3780574" y="5996685"/>
                <a:ext cx="428096" cy="281285"/>
              </a:xfrm>
              <a:prstGeom prst="can">
                <a:avLst/>
              </a:prstGeom>
              <a:solidFill>
                <a:srgbClr val="839BBE"/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8" name="Straight Connector 247"/>
              <p:cNvCxnSpPr>
                <a:stCxn id="130" idx="4"/>
                <a:endCxn id="246" idx="1"/>
              </p:cNvCxnSpPr>
              <p:nvPr/>
            </p:nvCxnSpPr>
            <p:spPr bwMode="auto">
              <a:xfrm flipH="1">
                <a:off x="3994622" y="5820296"/>
                <a:ext cx="4472" cy="176389"/>
              </a:xfrm>
              <a:prstGeom prst="line">
                <a:avLst/>
              </a:prstGeom>
              <a:noFill/>
              <a:ln w="381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6" name="TextBox 295"/>
            <p:cNvSpPr txBox="1"/>
            <p:nvPr/>
          </p:nvSpPr>
          <p:spPr>
            <a:xfrm>
              <a:off x="3689995" y="6246299"/>
              <a:ext cx="6072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400" i="1" dirty="0" smtClean="0"/>
                <a:t>RDB</a:t>
              </a:r>
            </a:p>
          </p:txBody>
        </p:sp>
      </p:grpSp>
      <p:sp>
        <p:nvSpPr>
          <p:cNvPr id="297" name="TextBox 296"/>
          <p:cNvSpPr txBox="1"/>
          <p:nvPr/>
        </p:nvSpPr>
        <p:spPr>
          <a:xfrm>
            <a:off x="8274553" y="2408522"/>
            <a:ext cx="857005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Disk </a:t>
            </a:r>
          </a:p>
          <a:p>
            <a:pPr algn="ctr">
              <a:buNone/>
            </a:pPr>
            <a:r>
              <a:rPr lang="en-US" sz="1400" i="1" dirty="0" smtClean="0"/>
              <a:t>Storage</a:t>
            </a:r>
          </a:p>
        </p:txBody>
      </p:sp>
      <p:grpSp>
        <p:nvGrpSpPr>
          <p:cNvPr id="302" name="Group 301"/>
          <p:cNvGrpSpPr/>
          <p:nvPr/>
        </p:nvGrpSpPr>
        <p:grpSpPr>
          <a:xfrm>
            <a:off x="4444531" y="5470264"/>
            <a:ext cx="930453" cy="917890"/>
            <a:chOff x="3912323" y="4819317"/>
            <a:chExt cx="930453" cy="917890"/>
          </a:xfrm>
        </p:grpSpPr>
        <p:sp>
          <p:nvSpPr>
            <p:cNvPr id="303" name="Diamond 302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Adapter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4681926" y="4485037"/>
            <a:ext cx="930453" cy="917890"/>
            <a:chOff x="3912323" y="4819317"/>
            <a:chExt cx="930453" cy="917890"/>
          </a:xfrm>
        </p:grpSpPr>
        <p:sp>
          <p:nvSpPr>
            <p:cNvPr id="307" name="Diamond 306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3912323" y="4922685"/>
              <a:ext cx="814522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00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Sequ</a:t>
              </a:r>
              <a:r>
                <a:rPr lang="en-US" sz="1200" dirty="0" smtClean="0"/>
                <a:t>-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err="1" smtClean="0"/>
                <a:t>encer</a:t>
              </a:r>
              <a:endParaRPr lang="en-US" sz="1200" dirty="0" smtClean="0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5784790" y="4581891"/>
            <a:ext cx="1015432" cy="975350"/>
            <a:chOff x="3912330" y="4819317"/>
            <a:chExt cx="930446" cy="917890"/>
          </a:xfrm>
        </p:grpSpPr>
        <p:sp>
          <p:nvSpPr>
            <p:cNvPr id="311" name="Diamond 310"/>
            <p:cNvSpPr/>
            <p:nvPr/>
          </p:nvSpPr>
          <p:spPr>
            <a:xfrm>
              <a:off x="4379860" y="4819317"/>
              <a:ext cx="462916" cy="462916"/>
            </a:xfrm>
            <a:prstGeom prst="diamond">
              <a:avLst/>
            </a:prstGeom>
            <a:solidFill>
              <a:schemeClr val="accent5">
                <a:alpha val="63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912330" y="4922685"/>
              <a:ext cx="814524" cy="81452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Gateway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43" name="Group 342"/>
          <p:cNvGrpSpPr/>
          <p:nvPr/>
        </p:nvGrpSpPr>
        <p:grpSpPr>
          <a:xfrm>
            <a:off x="1011351" y="1906995"/>
            <a:ext cx="6740797" cy="3666637"/>
            <a:chOff x="1011351" y="1906995"/>
            <a:chExt cx="6740797" cy="3666637"/>
          </a:xfrm>
        </p:grpSpPr>
        <p:grpSp>
          <p:nvGrpSpPr>
            <p:cNvPr id="298" name="Group 297"/>
            <p:cNvGrpSpPr/>
            <p:nvPr/>
          </p:nvGrpSpPr>
          <p:grpSpPr>
            <a:xfrm>
              <a:off x="1011351" y="1906995"/>
              <a:ext cx="6740797" cy="3666637"/>
              <a:chOff x="1011351" y="1906995"/>
              <a:chExt cx="6740797" cy="3666637"/>
            </a:xfrm>
          </p:grpSpPr>
          <p:cxnSp>
            <p:nvCxnSpPr>
              <p:cNvPr id="153" name="Straight Connector 152"/>
              <p:cNvCxnSpPr>
                <a:stCxn id="14" idx="5"/>
              </p:cNvCxnSpPr>
              <p:nvPr/>
            </p:nvCxnSpPr>
            <p:spPr bwMode="auto">
              <a:xfrm>
                <a:off x="1011351" y="2093816"/>
                <a:ext cx="2951392" cy="72816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Straight Connector 172"/>
              <p:cNvCxnSpPr>
                <a:stCxn id="151" idx="4"/>
                <a:endCxn id="8" idx="3"/>
              </p:cNvCxnSpPr>
              <p:nvPr/>
            </p:nvCxnSpPr>
            <p:spPr bwMode="auto">
              <a:xfrm flipV="1">
                <a:off x="4251651" y="2184738"/>
                <a:ext cx="3500497" cy="110974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1" name="Straight Connector 180"/>
              <p:cNvCxnSpPr>
                <a:endCxn id="143" idx="1"/>
              </p:cNvCxnSpPr>
              <p:nvPr/>
            </p:nvCxnSpPr>
            <p:spPr bwMode="auto">
              <a:xfrm flipV="1">
                <a:off x="4244956" y="3334201"/>
                <a:ext cx="3291219" cy="8745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Straight Connector 153"/>
              <p:cNvCxnSpPr>
                <a:stCxn id="28" idx="5"/>
              </p:cNvCxnSpPr>
              <p:nvPr/>
            </p:nvCxnSpPr>
            <p:spPr bwMode="auto">
              <a:xfrm>
                <a:off x="2280846" y="2105119"/>
                <a:ext cx="1683582" cy="61315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7" name="Straight Connector 156"/>
              <p:cNvCxnSpPr>
                <a:stCxn id="52" idx="7"/>
              </p:cNvCxnSpPr>
              <p:nvPr/>
            </p:nvCxnSpPr>
            <p:spPr bwMode="auto">
              <a:xfrm flipV="1">
                <a:off x="1127971" y="3162970"/>
                <a:ext cx="2846531" cy="97334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2" name="Straight Connector 161"/>
              <p:cNvCxnSpPr>
                <a:stCxn id="82" idx="0"/>
                <a:endCxn id="151" idx="2"/>
              </p:cNvCxnSpPr>
              <p:nvPr/>
            </p:nvCxnSpPr>
            <p:spPr bwMode="auto">
              <a:xfrm flipV="1">
                <a:off x="3266955" y="3294483"/>
                <a:ext cx="710905" cy="523248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5" name="Straight Connector 164"/>
              <p:cNvCxnSpPr>
                <a:stCxn id="92" idx="7"/>
              </p:cNvCxnSpPr>
              <p:nvPr/>
            </p:nvCxnSpPr>
            <p:spPr bwMode="auto">
              <a:xfrm flipV="1">
                <a:off x="3149566" y="3456926"/>
                <a:ext cx="813177" cy="132518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" name="Straight Connector 169"/>
              <p:cNvCxnSpPr>
                <a:endCxn id="11" idx="3"/>
              </p:cNvCxnSpPr>
              <p:nvPr/>
            </p:nvCxnSpPr>
            <p:spPr bwMode="auto">
              <a:xfrm flipV="1">
                <a:off x="4256715" y="1906995"/>
                <a:ext cx="752681" cy="102081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6" name="Straight Connector 175"/>
              <p:cNvCxnSpPr>
                <a:endCxn id="108" idx="3"/>
              </p:cNvCxnSpPr>
              <p:nvPr/>
            </p:nvCxnSpPr>
            <p:spPr bwMode="auto">
              <a:xfrm flipV="1">
                <a:off x="4233197" y="2568889"/>
                <a:ext cx="1490324" cy="44122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7" name="Straight Connector 186"/>
              <p:cNvCxnSpPr>
                <a:stCxn id="304" idx="0"/>
                <a:endCxn id="151" idx="3"/>
              </p:cNvCxnSpPr>
              <p:nvPr/>
            </p:nvCxnSpPr>
            <p:spPr bwMode="auto">
              <a:xfrm flipH="1" flipV="1">
                <a:off x="4114756" y="4071319"/>
                <a:ext cx="737036" cy="1502313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" name="Straight Connector 193"/>
              <p:cNvCxnSpPr>
                <a:endCxn id="308" idx="1"/>
              </p:cNvCxnSpPr>
              <p:nvPr/>
            </p:nvCxnSpPr>
            <p:spPr bwMode="auto">
              <a:xfrm>
                <a:off x="4244956" y="4033080"/>
                <a:ext cx="556254" cy="67460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2" name="Straight Connector 201"/>
              <p:cNvCxnSpPr>
                <a:endCxn id="312" idx="0"/>
              </p:cNvCxnSpPr>
              <p:nvPr/>
            </p:nvCxnSpPr>
            <p:spPr bwMode="auto">
              <a:xfrm>
                <a:off x="4250582" y="3883620"/>
                <a:ext cx="1978669" cy="80811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>
                <a:stCxn id="130" idx="0"/>
              </p:cNvCxnSpPr>
              <p:nvPr/>
            </p:nvCxnSpPr>
            <p:spPr bwMode="auto">
              <a:xfrm flipV="1">
                <a:off x="3999094" y="4021322"/>
                <a:ext cx="10684" cy="87863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1" name="Straight Connector 340"/>
            <p:cNvCxnSpPr>
              <a:endCxn id="182" idx="1"/>
            </p:cNvCxnSpPr>
            <p:nvPr/>
          </p:nvCxnSpPr>
          <p:spPr bwMode="auto">
            <a:xfrm>
              <a:off x="4256715" y="3692091"/>
              <a:ext cx="3196135" cy="797575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51" name="Can 150"/>
          <p:cNvSpPr/>
          <p:nvPr/>
        </p:nvSpPr>
        <p:spPr bwMode="auto">
          <a:xfrm>
            <a:off x="3977860" y="2517647"/>
            <a:ext cx="273791" cy="1553672"/>
          </a:xfrm>
          <a:prstGeom prst="can">
            <a:avLst>
              <a:gd name="adj" fmla="val 5412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344" name="Straight Connector 343"/>
          <p:cNvCxnSpPr/>
          <p:nvPr/>
        </p:nvCxnSpPr>
        <p:spPr bwMode="auto">
          <a:xfrm>
            <a:off x="6756326" y="5294102"/>
            <a:ext cx="558871" cy="20594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352" name="Group 351"/>
          <p:cNvGrpSpPr/>
          <p:nvPr/>
        </p:nvGrpSpPr>
        <p:grpSpPr>
          <a:xfrm>
            <a:off x="5604009" y="1806416"/>
            <a:ext cx="1221658" cy="1432729"/>
            <a:chOff x="5154107" y="2624408"/>
            <a:chExt cx="1221658" cy="1432729"/>
          </a:xfrm>
        </p:grpSpPr>
        <p:grpSp>
          <p:nvGrpSpPr>
            <p:cNvPr id="109" name="Group 129"/>
            <p:cNvGrpSpPr>
              <a:grpSpLocks noChangeAspect="1"/>
            </p:cNvGrpSpPr>
            <p:nvPr/>
          </p:nvGrpSpPr>
          <p:grpSpPr>
            <a:xfrm>
              <a:off x="5972084" y="3052142"/>
              <a:ext cx="403681" cy="147450"/>
              <a:chOff x="1722064" y="2499496"/>
              <a:chExt cx="527688" cy="192744"/>
            </a:xfrm>
          </p:grpSpPr>
          <p:grpSp>
            <p:nvGrpSpPr>
              <p:cNvPr id="110" name="Group 120"/>
              <p:cNvGrpSpPr/>
              <p:nvPr/>
            </p:nvGrpSpPr>
            <p:grpSpPr>
              <a:xfrm>
                <a:off x="2013911" y="2499496"/>
                <a:ext cx="235841" cy="192744"/>
                <a:chOff x="4485111" y="4313055"/>
                <a:chExt cx="235841" cy="192744"/>
              </a:xfrm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4485111" y="4313055"/>
                  <a:ext cx="135441" cy="19274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4622425" y="4354818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4622425" y="4421017"/>
                  <a:ext cx="98527" cy="3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2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11" name="Rectangle 110"/>
              <p:cNvSpPr/>
              <p:nvPr/>
            </p:nvSpPr>
            <p:spPr>
              <a:xfrm>
                <a:off x="1722064" y="2580586"/>
                <a:ext cx="288000" cy="28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5154107" y="2624408"/>
              <a:ext cx="960508" cy="1432729"/>
              <a:chOff x="5154107" y="2802458"/>
              <a:chExt cx="960508" cy="1432729"/>
            </a:xfrm>
          </p:grpSpPr>
          <p:grpSp>
            <p:nvGrpSpPr>
              <p:cNvPr id="106" name="Group 33"/>
              <p:cNvGrpSpPr/>
              <p:nvPr/>
            </p:nvGrpSpPr>
            <p:grpSpPr>
              <a:xfrm>
                <a:off x="5154107" y="2802458"/>
                <a:ext cx="960508" cy="881985"/>
                <a:chOff x="4036578" y="2031101"/>
                <a:chExt cx="923840" cy="848315"/>
              </a:xfrm>
            </p:grpSpPr>
            <p:sp>
              <p:nvSpPr>
                <p:cNvPr id="107" name="Isosceles Triangle 106"/>
                <p:cNvSpPr/>
                <p:nvPr/>
              </p:nvSpPr>
              <p:spPr bwMode="auto">
                <a:xfrm>
                  <a:off x="4556788" y="2031101"/>
                  <a:ext cx="403630" cy="347957"/>
                </a:xfrm>
                <a:prstGeom prst="triangle">
                  <a:avLst/>
                </a:prstGeom>
                <a:solidFill>
                  <a:srgbClr val="EBE7AD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270000" tIns="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n"/>
                    <a:tabLst/>
                  </a:pPr>
                  <a:endParaRPr kumimoji="0" lang="de-DE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  <p:sp>
              <p:nvSpPr>
                <p:cNvPr id="108" name="Oval 107"/>
                <p:cNvSpPr/>
                <p:nvPr/>
              </p:nvSpPr>
              <p:spPr bwMode="auto">
                <a:xfrm>
                  <a:off x="4036578" y="2094489"/>
                  <a:ext cx="784927" cy="784927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00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298450" marR="0" indent="-29845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None/>
                    <a:tabLst/>
                  </a:pPr>
                  <a:r>
                    <a:rPr lang="en-US" sz="1200" dirty="0" smtClean="0"/>
                    <a:t>Camera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charset="0"/>
                    <a:ea typeface="ＭＳ Ｐゴシック" pitchFamily="112" charset="-128"/>
                  </a:endParaRPr>
                </a:p>
              </p:txBody>
            </p:sp>
          </p:grpSp>
          <p:grpSp>
            <p:nvGrpSpPr>
              <p:cNvPr id="350" name="Group 349"/>
              <p:cNvGrpSpPr/>
              <p:nvPr/>
            </p:nvGrpSpPr>
            <p:grpSpPr>
              <a:xfrm>
                <a:off x="5379159" y="3687229"/>
                <a:ext cx="374103" cy="547958"/>
                <a:chOff x="5367289" y="3663489"/>
                <a:chExt cx="374103" cy="547958"/>
              </a:xfrm>
            </p:grpSpPr>
            <p:pic>
              <p:nvPicPr>
                <p:cNvPr id="348" name="Picture 34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l="9440" t="4124" r="9343" b="-1"/>
                <a:stretch/>
              </p:blipFill>
              <p:spPr>
                <a:xfrm>
                  <a:off x="5367289" y="3769801"/>
                  <a:ext cx="374103" cy="441646"/>
                </a:xfrm>
                <a:prstGeom prst="rect">
                  <a:avLst/>
                </a:prstGeom>
              </p:spPr>
            </p:pic>
            <p:cxnSp>
              <p:nvCxnSpPr>
                <p:cNvPr id="349" name="Straight Connector 348"/>
                <p:cNvCxnSpPr>
                  <a:endCxn id="348" idx="0"/>
                </p:cNvCxnSpPr>
                <p:nvPr/>
              </p:nvCxnSpPr>
              <p:spPr bwMode="auto">
                <a:xfrm flipH="1">
                  <a:off x="5554341" y="3663489"/>
                  <a:ext cx="3768" cy="10631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sp>
        <p:nvSpPr>
          <p:cNvPr id="171" name="TextBox 170"/>
          <p:cNvSpPr txBox="1"/>
          <p:nvPr/>
        </p:nvSpPr>
        <p:spPr>
          <a:xfrm>
            <a:off x="3358398" y="1903726"/>
            <a:ext cx="1487907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Message Broker</a:t>
            </a:r>
          </a:p>
          <a:p>
            <a:pPr algn="ctr">
              <a:buNone/>
            </a:pPr>
            <a:r>
              <a:rPr lang="en-US" sz="1400" i="1" dirty="0"/>
              <a:t>(</a:t>
            </a:r>
            <a:r>
              <a:rPr lang="en-US" sz="1400" i="1" dirty="0" smtClean="0"/>
              <a:t>Event Loop)</a:t>
            </a:r>
            <a:endParaRPr lang="de-DE" sz="1400" i="1" dirty="0"/>
          </a:p>
        </p:txBody>
      </p:sp>
      <p:pic>
        <p:nvPicPr>
          <p:cNvPr id="18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2000" contrast="-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850" y="4225558"/>
            <a:ext cx="605686" cy="528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" name="Picture 182"/>
          <p:cNvPicPr>
            <a:picLocks noChangeAspect="1"/>
          </p:cNvPicPr>
          <p:nvPr/>
        </p:nvPicPr>
        <p:blipFill rotWithShape="1">
          <a:blip r:embed="rId6"/>
          <a:srcRect l="8691" t="10530" r="2855" b="15753"/>
          <a:stretch/>
        </p:blipFill>
        <p:spPr>
          <a:xfrm>
            <a:off x="8106012" y="4362067"/>
            <a:ext cx="486653" cy="243339"/>
          </a:xfrm>
          <a:prstGeom prst="rect">
            <a:avLst/>
          </a:prstGeom>
        </p:spPr>
      </p:pic>
      <p:pic>
        <p:nvPicPr>
          <p:cNvPr id="184" name="Picture 4" descr="C:\Users\heisenb\AppData\Local\Temp\Screenshot-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853" y="5485143"/>
            <a:ext cx="933024" cy="63807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" name="TextBox 184"/>
          <p:cNvSpPr txBox="1"/>
          <p:nvPr/>
        </p:nvSpPr>
        <p:spPr>
          <a:xfrm>
            <a:off x="7255154" y="6126802"/>
            <a:ext cx="547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GUI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439010" y="4758475"/>
            <a:ext cx="91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i="1" dirty="0" smtClean="0"/>
              <a:t>Terminal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8050974" y="4914257"/>
            <a:ext cx="910532" cy="961566"/>
            <a:chOff x="8050974" y="4914257"/>
            <a:chExt cx="910532" cy="961566"/>
          </a:xfrm>
        </p:grpSpPr>
        <p:sp>
          <p:nvSpPr>
            <p:cNvPr id="189" name="Parallelogram 188"/>
            <p:cNvSpPr/>
            <p:nvPr/>
          </p:nvSpPr>
          <p:spPr>
            <a:xfrm>
              <a:off x="8617289" y="4914257"/>
              <a:ext cx="344217" cy="297150"/>
            </a:xfrm>
            <a:prstGeom prst="parallelogram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solidFill>
                <a:schemeClr val="tx2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8050974" y="5010312"/>
              <a:ext cx="888922" cy="865511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  Job</a:t>
              </a:r>
            </a:p>
            <a:p>
              <a:pPr marL="298450" marR="0" indent="-2984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None/>
                <a:tabLst/>
              </a:pPr>
              <a:r>
                <a:rPr lang="en-US" sz="1200" dirty="0" smtClean="0"/>
                <a:t>  Control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cxnSp>
        <p:nvCxnSpPr>
          <p:cNvPr id="191" name="Straight Connector 190"/>
          <p:cNvCxnSpPr/>
          <p:nvPr/>
        </p:nvCxnSpPr>
        <p:spPr bwMode="auto">
          <a:xfrm>
            <a:off x="4259261" y="3725326"/>
            <a:ext cx="3859507" cy="150942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71044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54" y="1347788"/>
            <a:ext cx="8642252" cy="4855507"/>
          </a:xfrm>
        </p:spPr>
        <p:txBody>
          <a:bodyPr/>
          <a:lstStyle/>
          <a:p>
            <a:r>
              <a:rPr lang="en-US" sz="2200" dirty="0" smtClean="0"/>
              <a:t>What is a Device?</a:t>
            </a:r>
          </a:p>
          <a:p>
            <a:pPr lvl="1"/>
            <a:r>
              <a:rPr lang="en-US" sz="1800" b="1" dirty="0"/>
              <a:t>Functionally</a:t>
            </a:r>
            <a:r>
              <a:rPr lang="en-US" sz="1800" dirty="0"/>
              <a:t>: A logical unit that is individually configurable and controllable. Can be regarded as a small application performing a specific task (e.g. steering a motor or filtering an image)</a:t>
            </a:r>
          </a:p>
          <a:p>
            <a:pPr lvl="1"/>
            <a:r>
              <a:rPr lang="en-US" sz="1800" b="1" dirty="0"/>
              <a:t>Technically</a:t>
            </a:r>
            <a:r>
              <a:rPr lang="en-US" sz="1800" dirty="0"/>
              <a:t>: A class that (finally) inherits the device base class</a:t>
            </a:r>
          </a:p>
          <a:p>
            <a:pPr lvl="1"/>
            <a:r>
              <a:rPr lang="en-US" sz="1800" b="1" dirty="0"/>
              <a:t>Architecturally</a:t>
            </a:r>
            <a:r>
              <a:rPr lang="en-US" sz="1800" dirty="0"/>
              <a:t>: A device is typically compiled into a shared library (.so/.</a:t>
            </a:r>
            <a:r>
              <a:rPr lang="en-US" sz="1800" dirty="0" err="1"/>
              <a:t>dll</a:t>
            </a:r>
            <a:r>
              <a:rPr lang="en-US" sz="1800" dirty="0" smtClean="0"/>
              <a:t>)</a:t>
            </a:r>
          </a:p>
          <a:p>
            <a:endParaRPr lang="en-US" sz="1800" dirty="0"/>
          </a:p>
          <a:p>
            <a:r>
              <a:rPr lang="en-US" sz="2200" dirty="0" smtClean="0"/>
              <a:t>What is </a:t>
            </a:r>
            <a:r>
              <a:rPr lang="en-US" sz="2200" dirty="0"/>
              <a:t>a</a:t>
            </a:r>
            <a:r>
              <a:rPr lang="en-US" sz="2200" dirty="0" smtClean="0"/>
              <a:t> Device-Server?</a:t>
            </a:r>
          </a:p>
          <a:p>
            <a:pPr lvl="1"/>
            <a:r>
              <a:rPr lang="en-US" sz="1800" b="1" dirty="0" smtClean="0"/>
              <a:t>Functionally</a:t>
            </a:r>
            <a:r>
              <a:rPr lang="en-US" sz="1800" dirty="0" smtClean="0"/>
              <a:t>: A generic executable that is able to load and run zero or more device instances (plug-in mechanism)</a:t>
            </a:r>
          </a:p>
          <a:p>
            <a:pPr lvl="1"/>
            <a:r>
              <a:rPr lang="en-US" sz="1800" b="1" dirty="0" smtClean="0"/>
              <a:t>Technically</a:t>
            </a:r>
            <a:r>
              <a:rPr lang="en-US" sz="1800" dirty="0" smtClean="0"/>
              <a:t>: A class </a:t>
            </a:r>
            <a:r>
              <a:rPr lang="en-US" sz="1800" dirty="0"/>
              <a:t>equipped with functions for parsing configurations(command-line, </a:t>
            </a:r>
            <a:r>
              <a:rPr lang="en-US" sz="1800" dirty="0" smtClean="0"/>
              <a:t>file, DB</a:t>
            </a:r>
            <a:r>
              <a:rPr lang="en-US" sz="1800" dirty="0"/>
              <a:t>), </a:t>
            </a:r>
            <a:r>
              <a:rPr lang="en-US" sz="1800" dirty="0" smtClean="0"/>
              <a:t>loading shared-libraries at runtime (</a:t>
            </a:r>
            <a:r>
              <a:rPr lang="en-US" sz="1800" dirty="0"/>
              <a:t>devices), </a:t>
            </a:r>
            <a:r>
              <a:rPr lang="en-US" sz="1800" dirty="0" smtClean="0"/>
              <a:t>constructing and destructing device instances, etc.</a:t>
            </a:r>
          </a:p>
          <a:p>
            <a:pPr lvl="1"/>
            <a:r>
              <a:rPr lang="en-US" sz="1800" b="1" dirty="0"/>
              <a:t>Architecturally</a:t>
            </a:r>
            <a:r>
              <a:rPr lang="en-US" sz="1800" dirty="0"/>
              <a:t>: </a:t>
            </a:r>
            <a:r>
              <a:rPr lang="en-US" sz="1800" dirty="0" smtClean="0"/>
              <a:t>The </a:t>
            </a:r>
            <a:r>
              <a:rPr lang="en-US" sz="1800" dirty="0"/>
              <a:t>device-server </a:t>
            </a:r>
            <a:r>
              <a:rPr lang="en-US" sz="1800" dirty="0" smtClean="0"/>
              <a:t>is compiled </a:t>
            </a:r>
            <a:r>
              <a:rPr lang="en-US" sz="1800" dirty="0"/>
              <a:t>into an executable (main)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592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Device – Three main ingredients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965F78-A73E-4BA1-9BCC-577F55430C22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Burkhard Heisen (WP76)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399209" y="3088897"/>
            <a:ext cx="8346066" cy="991041"/>
            <a:chOff x="399209" y="3088897"/>
            <a:chExt cx="8346066" cy="991041"/>
          </a:xfrm>
        </p:grpSpPr>
        <p:pic>
          <p:nvPicPr>
            <p:cNvPr id="7" name="Picture 6" descr="complex-control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9209" y="3189729"/>
              <a:ext cx="1219199" cy="811529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8" name="TextBox 9"/>
            <p:cNvSpPr txBox="1">
              <a:spLocks noChangeArrowheads="1"/>
            </p:cNvSpPr>
            <p:nvPr/>
          </p:nvSpPr>
          <p:spPr bwMode="auto">
            <a:xfrm>
              <a:off x="1693345" y="3088897"/>
              <a:ext cx="7051930" cy="99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Configuration</a:t>
              </a:r>
              <a:r>
                <a:rPr lang="en-US" dirty="0" smtClean="0"/>
                <a:t> </a:t>
              </a:r>
              <a:r>
                <a:rPr lang="en-US" dirty="0"/>
                <a:t>and </a:t>
              </a:r>
              <a:r>
                <a:rPr lang="en-US" b="1" dirty="0" smtClean="0"/>
                <a:t>Self-description</a:t>
              </a:r>
              <a:endParaRPr lang="en-US" b="1" dirty="0"/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/>
                <a:t>Motor-Right: 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</a:rPr>
                <a:t>“Hello, I am Motor-Right and my default velocity is 2 m/s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.”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 smtClean="0"/>
                <a:t>T1: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 “I am a PC-Layer device, will process exactly one train of frames.”</a:t>
              </a:r>
              <a:endParaRPr lang="de-DE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8227" y="4606212"/>
            <a:ext cx="8140875" cy="991041"/>
            <a:chOff x="298227" y="4606212"/>
            <a:chExt cx="8140875" cy="991041"/>
          </a:xfrm>
        </p:grpSpPr>
        <p:pic>
          <p:nvPicPr>
            <p:cNvPr id="10" name="Picture 9" descr="fsm_do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8227" y="4745837"/>
              <a:ext cx="1384917" cy="785111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693345" y="4606212"/>
              <a:ext cx="6745757" cy="99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Flow-Control</a:t>
              </a:r>
              <a:endParaRPr lang="en-US" b="1" dirty="0"/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/>
                <a:t>Slit: 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</a:rPr>
                <a:t>“If Motor-Right also stops 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moving, 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</a:rPr>
                <a:t>I can report the new gap size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.”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 smtClean="0"/>
                <a:t>Compute-B: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 “Whilst I am processing, I can not read a new frame.”</a:t>
              </a:r>
              <a:endParaRPr lang="de-DE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184907" y="2805868"/>
            <a:ext cx="8690994" cy="3003259"/>
          </a:xfrm>
          <a:prstGeom prst="rect">
            <a:avLst/>
          </a:prstGeom>
          <a:solidFill>
            <a:schemeClr val="bg1">
              <a:alpha val="85000"/>
            </a:schemeClr>
          </a:solidFill>
          <a:ln w="9525" cap="flat" cmpd="sng" algn="ctr">
            <a:noFill/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7000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98450" marR="0" indent="-298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72618" y="1629664"/>
            <a:ext cx="7898040" cy="991041"/>
            <a:chOff x="372618" y="1629664"/>
            <a:chExt cx="7898040" cy="991041"/>
          </a:xfrm>
        </p:grpSpPr>
        <p:sp>
          <p:nvSpPr>
            <p:cNvPr id="14" name="TextBox 7"/>
            <p:cNvSpPr txBox="1">
              <a:spLocks noChangeArrowheads="1"/>
            </p:cNvSpPr>
            <p:nvPr/>
          </p:nvSpPr>
          <p:spPr bwMode="auto">
            <a:xfrm>
              <a:off x="1693345" y="1629664"/>
              <a:ext cx="6577313" cy="99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Communication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/>
                <a:t>C</a:t>
              </a:r>
              <a:r>
                <a:rPr lang="en-US" sz="1600" dirty="0" smtClean="0"/>
                <a:t>ontroller to Motor-Left: 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“Move 5 cm!”</a:t>
              </a:r>
            </a:p>
            <a:p>
              <a:pPr marL="266700" lvl="1">
                <a:buFont typeface="Wingdings" pitchFamily="2" charset="2"/>
                <a:buNone/>
              </a:pPr>
              <a:r>
                <a:rPr lang="en-US" sz="1600" dirty="0" smtClean="0"/>
                <a:t>Compute-A to Compute-B:</a:t>
              </a:r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 “I have an processed image available”</a:t>
              </a:r>
              <a:endParaRPr lang="de-DE" sz="1600" dirty="0"/>
            </a:p>
          </p:txBody>
        </p:sp>
        <p:pic>
          <p:nvPicPr>
            <p:cNvPr id="15" name="Picture 14" descr="communication-is-complex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2618" y="1764063"/>
              <a:ext cx="1221712" cy="815215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16873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4135</Words>
  <Application>Microsoft Macintosh PowerPoint</Application>
  <PresentationFormat>On-screen Show (4:3)</PresentationFormat>
  <Paragraphs>707</Paragraphs>
  <Slides>38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DESY European XFEL</vt:lpstr>
      <vt:lpstr>The XFEL PBS control system  as part of the homogenous software environment</vt:lpstr>
      <vt:lpstr>Overview</vt:lpstr>
      <vt:lpstr>Functional requirements</vt:lpstr>
      <vt:lpstr>API requirements</vt:lpstr>
      <vt:lpstr>Standardization of applications</vt:lpstr>
      <vt:lpstr>The big picture – Device-Servers run devices</vt:lpstr>
      <vt:lpstr>The big picture – Flexible device assignment</vt:lpstr>
      <vt:lpstr>Definitions</vt:lpstr>
      <vt:lpstr>The Device – Three main ingredients</vt:lpstr>
      <vt:lpstr>Communication – Basic design issues</vt:lpstr>
      <vt:lpstr>Broker based communication – “Chat Rooms”</vt:lpstr>
      <vt:lpstr>Broker based communication – High availability</vt:lpstr>
      <vt:lpstr>Broker based communication - API</vt:lpstr>
      <vt:lpstr>Broker based communication – Three Patterns</vt:lpstr>
      <vt:lpstr>Broker based communication - Patterns</vt:lpstr>
      <vt:lpstr>Communication: Event-Driven vs. Scheduled</vt:lpstr>
      <vt:lpstr>Main ingredients of a distributed system</vt:lpstr>
      <vt:lpstr>Configuration – Basic design ideas</vt:lpstr>
      <vt:lpstr>Configuration - API</vt:lpstr>
      <vt:lpstr>Main ingredients of a distributed system</vt:lpstr>
      <vt:lpstr>Flow-Control – Basic Concepts</vt:lpstr>
      <vt:lpstr>Flow control – Finite state machines </vt:lpstr>
      <vt:lpstr>Summary – Life cycle of a Device</vt:lpstr>
      <vt:lpstr>Summary – Life cycle of a Device</vt:lpstr>
      <vt:lpstr>Conclusions</vt:lpstr>
      <vt:lpstr>PowerPoint Presentation</vt:lpstr>
      <vt:lpstr>Slides with more details</vt:lpstr>
      <vt:lpstr>What I have not talked about</vt:lpstr>
      <vt:lpstr>Pipelining of devices – Event driven data transport</vt:lpstr>
      <vt:lpstr>Parallelization as a design consequence</vt:lpstr>
      <vt:lpstr>Image processing framework plans</vt:lpstr>
      <vt:lpstr>Communication API: Signals and Slots</vt:lpstr>
      <vt:lpstr>Performance = parallelism = e.g. GPU usage</vt:lpstr>
      <vt:lpstr>Interesting devices: The kernel device</vt:lpstr>
      <vt:lpstr>Integrating Beckhoff into the control system</vt:lpstr>
      <vt:lpstr>The Device – A standardized application</vt:lpstr>
      <vt:lpstr>Current status of the toolkit</vt:lpstr>
      <vt:lpstr>Flow-Control – Again, reusing a very successful concept 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Burkhard Heisen</cp:lastModifiedBy>
  <cp:revision>603</cp:revision>
  <cp:lastPrinted>2012-04-17T06:12:03Z</cp:lastPrinted>
  <dcterms:created xsi:type="dcterms:W3CDTF">2008-08-31T12:56:32Z</dcterms:created>
  <dcterms:modified xsi:type="dcterms:W3CDTF">2012-04-17T07:20:21Z</dcterms:modified>
</cp:coreProperties>
</file>