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1" r:id="rId2"/>
  </p:sldMasterIdLst>
  <p:notesMasterIdLst>
    <p:notesMasterId r:id="rId21"/>
  </p:notesMasterIdLst>
  <p:handoutMasterIdLst>
    <p:handoutMasterId r:id="rId22"/>
  </p:handoutMasterIdLst>
  <p:sldIdLst>
    <p:sldId id="256" r:id="rId3"/>
    <p:sldId id="261" r:id="rId4"/>
    <p:sldId id="274" r:id="rId5"/>
    <p:sldId id="262" r:id="rId6"/>
    <p:sldId id="259" r:id="rId7"/>
    <p:sldId id="270" r:id="rId8"/>
    <p:sldId id="265" r:id="rId9"/>
    <p:sldId id="267" r:id="rId10"/>
    <p:sldId id="266" r:id="rId11"/>
    <p:sldId id="263" r:id="rId12"/>
    <p:sldId id="279" r:id="rId13"/>
    <p:sldId id="271" r:id="rId14"/>
    <p:sldId id="280" r:id="rId15"/>
    <p:sldId id="275" r:id="rId16"/>
    <p:sldId id="276" r:id="rId17"/>
    <p:sldId id="272" r:id="rId18"/>
    <p:sldId id="277" r:id="rId19"/>
    <p:sldId id="278" r:id="rId20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5pPr>
    <a:lvl6pPr marL="22860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6pPr>
    <a:lvl7pPr marL="27432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7pPr>
    <a:lvl8pPr marL="32004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8pPr>
    <a:lvl9pPr marL="36576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FD930A"/>
    <a:srgbClr val="0000FF"/>
    <a:srgbClr val="E0E0E0"/>
    <a:srgbClr val="261748"/>
    <a:srgbClr val="251555"/>
    <a:srgbClr val="626262"/>
    <a:srgbClr val="100F2E"/>
    <a:srgbClr val="2314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259" autoAdjust="0"/>
    <p:restoredTop sz="95752" autoAdjust="0"/>
  </p:normalViewPr>
  <p:slideViewPr>
    <p:cSldViewPr snapToGrid="0">
      <p:cViewPr varScale="1">
        <p:scale>
          <a:sx n="103" d="100"/>
          <a:sy n="103" d="100"/>
        </p:scale>
        <p:origin x="-102" y="-246"/>
      </p:cViewPr>
      <p:guideLst>
        <p:guide orient="horz" pos="3956"/>
        <p:guide orient="horz" pos="881"/>
        <p:guide orient="horz" pos="2446"/>
        <p:guide orient="horz" pos="4038"/>
        <p:guide pos="5277"/>
        <p:guide pos="1750"/>
        <p:guide pos="4023"/>
        <p:guide pos="5685"/>
        <p:guide pos="255"/>
        <p:guide pos="5318"/>
        <p:guide pos="7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1494" y="468"/>
      </p:cViewPr>
      <p:guideLst>
        <p:guide orient="horz" pos="2880"/>
        <p:guide pos="2154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70617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endParaRPr lang="de-DE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fld id="{CA9A8EEB-3F13-404B-8547-7914B5D497F0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87228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FB2763-A653-4625-8061-89BB471D3665}" type="slidenum">
              <a:rPr lang="de-DE"/>
              <a:pPr/>
              <a:t>1</a:t>
            </a:fld>
            <a:endParaRPr lang="de-DE"/>
          </a:p>
        </p:txBody>
      </p:sp>
      <p:sp>
        <p:nvSpPr>
          <p:cNvPr id="1064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>
              <a:spcBef>
                <a:spcPct val="0"/>
              </a:spcBef>
              <a:spcAft>
                <a:spcPct val="20000"/>
              </a:spcAft>
            </a:pPr>
            <a:r>
              <a:rPr lang="en-GB" sz="1100" b="1"/>
              <a:t>How to edit the title slide</a:t>
            </a:r>
          </a:p>
          <a:p>
            <a:pPr marL="228600" indent="-228600">
              <a:spcBef>
                <a:spcPct val="0"/>
              </a:spcBef>
              <a:spcAft>
                <a:spcPct val="20000"/>
              </a:spcAft>
            </a:pPr>
            <a:endParaRPr lang="en-GB" sz="1100"/>
          </a:p>
          <a:p>
            <a:pPr marL="228600" indent="-228600"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 sz="1100"/>
              <a:t>  Upper area: </a:t>
            </a:r>
            <a:r>
              <a:rPr lang="en-GB" sz="1100" b="1"/>
              <a:t>Title</a:t>
            </a:r>
            <a:r>
              <a:rPr lang="en-GB" sz="1100"/>
              <a:t> of your talk, max. 2 rows of the defined size (55 pt)</a:t>
            </a:r>
          </a:p>
          <a:p>
            <a:pPr marL="228600" indent="-228600"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 sz="1100"/>
              <a:t>  Lower area </a:t>
            </a:r>
            <a:r>
              <a:rPr lang="en-GB" sz="1100" b="1"/>
              <a:t>(subtitle):</a:t>
            </a:r>
            <a:r>
              <a:rPr lang="en-GB" sz="1100"/>
              <a:t> Conference/meeting/workshop, location, date, </a:t>
            </a:r>
            <a:br>
              <a:rPr lang="en-GB" sz="1100"/>
            </a:br>
            <a:r>
              <a:rPr lang="en-GB" sz="1100"/>
              <a:t>  your name and affiliation, </a:t>
            </a:r>
            <a:br>
              <a:rPr lang="en-GB" sz="1100"/>
            </a:br>
            <a:r>
              <a:rPr lang="en-GB" sz="1100"/>
              <a:t>  max. 4 rows of the defined size (32 pt)</a:t>
            </a:r>
          </a:p>
          <a:p>
            <a:pPr marL="228600" indent="-228600"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 sz="1100"/>
              <a:t> Change the </a:t>
            </a:r>
            <a:r>
              <a:rPr lang="en-GB" sz="1100" b="1"/>
              <a:t>partner logos</a:t>
            </a:r>
            <a:r>
              <a:rPr lang="en-GB" sz="1100"/>
              <a:t> or add others in the last row.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C834FC-C309-4DFC-89BC-D455990DED70}" type="slidenum">
              <a:rPr lang="de-DE"/>
              <a:pPr/>
              <a:t>2</a:t>
            </a:fld>
            <a:endParaRPr lang="de-DE"/>
          </a:p>
        </p:txBody>
      </p:sp>
      <p:sp>
        <p:nvSpPr>
          <p:cNvPr id="621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15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b="1"/>
              <a:t>   </a:t>
            </a:r>
            <a:r>
              <a:rPr lang="en-GB" sz="1100" b="1"/>
              <a:t>Before you start</a:t>
            </a:r>
            <a:r>
              <a:rPr lang="en-GB" sz="1100"/>
              <a:t> editing the slides of your talk change to the </a:t>
            </a:r>
            <a:r>
              <a:rPr lang="en-GB" sz="1100" b="1"/>
              <a:t>Master Slide view</a:t>
            </a:r>
            <a:r>
              <a:rPr lang="en-GB" sz="1100"/>
              <a:t>:   </a:t>
            </a:r>
            <a:br>
              <a:rPr lang="en-GB" sz="1100"/>
            </a:br>
            <a:r>
              <a:rPr lang="en-GB" sz="1100"/>
              <a:t>   Menu button “View”,</a:t>
            </a:r>
            <a:r>
              <a:rPr lang="en-GB" sz="1100">
                <a:sym typeface="Wingdings" pitchFamily="2" charset="2"/>
              </a:rPr>
              <a:t> Master, Slide Master:</a:t>
            </a:r>
            <a:br>
              <a:rPr lang="en-GB" sz="1100">
                <a:sym typeface="Wingdings" pitchFamily="2" charset="2"/>
              </a:rPr>
            </a:br>
            <a:endParaRPr lang="en-GB" sz="1100">
              <a:sym typeface="Wingdings" pitchFamily="2" charset="2"/>
            </a:endParaRP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>
                <a:sym typeface="Wingdings" pitchFamily="2" charset="2"/>
              </a:rPr>
              <a:t>   </a:t>
            </a:r>
            <a:r>
              <a:rPr lang="en-GB" sz="1100" b="1">
                <a:sym typeface="Wingdings" pitchFamily="2" charset="2"/>
              </a:rPr>
              <a:t>Edit the following 2 items in the 1st slide:</a:t>
            </a:r>
            <a:r>
              <a:rPr lang="en-GB" sz="1100">
                <a:sym typeface="Wingdings" pitchFamily="2" charset="2"/>
              </a:rPr>
              <a:t/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1)  1st row in the violet header: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    Delete the existent text and write the title of your talk into this text field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2)  The 2 rows in the footer area: Delete the text and write the information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    regarding your talk (same as on the Title Slide) into this text field.  </a:t>
            </a:r>
            <a:br>
              <a:rPr lang="en-GB" sz="1100">
                <a:sym typeface="Wingdings" pitchFamily="2" charset="2"/>
              </a:rPr>
            </a:br>
            <a:endParaRPr lang="en-GB" sz="1100">
              <a:sym typeface="Wingdings" pitchFamily="2" charset="2"/>
            </a:endParaRP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>
                <a:sym typeface="Wingdings" pitchFamily="2" charset="2"/>
              </a:rPr>
              <a:t>   If you want to use more </a:t>
            </a:r>
            <a:r>
              <a:rPr lang="en-GB" sz="1100" b="1">
                <a:sym typeface="Wingdings" pitchFamily="2" charset="2"/>
              </a:rPr>
              <a:t>partner logos</a:t>
            </a:r>
            <a:r>
              <a:rPr lang="en-GB" sz="1100">
                <a:sym typeface="Wingdings" pitchFamily="2" charset="2"/>
              </a:rPr>
              <a:t> position them left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beside the DESY logo in the footer area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</a:t>
            </a:r>
            <a:r>
              <a:rPr lang="en-GB" sz="1100" b="1">
                <a:sym typeface="Wingdings" pitchFamily="2" charset="2"/>
              </a:rPr>
              <a:t>Close Master View</a:t>
            </a:r>
            <a:endParaRPr lang="en-GB" sz="1100" b="1"/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US" sz="1100"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C834FC-C309-4DFC-89BC-D455990DED70}" type="slidenum">
              <a:rPr lang="de-DE"/>
              <a:pPr/>
              <a:t>4</a:t>
            </a:fld>
            <a:endParaRPr lang="de-DE"/>
          </a:p>
        </p:txBody>
      </p:sp>
      <p:sp>
        <p:nvSpPr>
          <p:cNvPr id="621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15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b="1"/>
              <a:t>   </a:t>
            </a:r>
            <a:r>
              <a:rPr lang="en-GB" sz="1100" b="1"/>
              <a:t>Before you start</a:t>
            </a:r>
            <a:r>
              <a:rPr lang="en-GB" sz="1100"/>
              <a:t> editing the slides of your talk change to the </a:t>
            </a:r>
            <a:r>
              <a:rPr lang="en-GB" sz="1100" b="1"/>
              <a:t>Master Slide view</a:t>
            </a:r>
            <a:r>
              <a:rPr lang="en-GB" sz="1100"/>
              <a:t>:   </a:t>
            </a:r>
            <a:br>
              <a:rPr lang="en-GB" sz="1100"/>
            </a:br>
            <a:r>
              <a:rPr lang="en-GB" sz="1100"/>
              <a:t>   Menu button “View”,</a:t>
            </a:r>
            <a:r>
              <a:rPr lang="en-GB" sz="1100">
                <a:sym typeface="Wingdings" pitchFamily="2" charset="2"/>
              </a:rPr>
              <a:t> Master, Slide Master:</a:t>
            </a:r>
            <a:br>
              <a:rPr lang="en-GB" sz="1100">
                <a:sym typeface="Wingdings" pitchFamily="2" charset="2"/>
              </a:rPr>
            </a:br>
            <a:endParaRPr lang="en-GB" sz="1100">
              <a:sym typeface="Wingdings" pitchFamily="2" charset="2"/>
            </a:endParaRP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>
                <a:sym typeface="Wingdings" pitchFamily="2" charset="2"/>
              </a:rPr>
              <a:t>   </a:t>
            </a:r>
            <a:r>
              <a:rPr lang="en-GB" sz="1100" b="1">
                <a:sym typeface="Wingdings" pitchFamily="2" charset="2"/>
              </a:rPr>
              <a:t>Edit the following 2 items in the 1st slide:</a:t>
            </a:r>
            <a:r>
              <a:rPr lang="en-GB" sz="1100">
                <a:sym typeface="Wingdings" pitchFamily="2" charset="2"/>
              </a:rPr>
              <a:t/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1)  1st row in the violet header: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    Delete the existent text and write the title of your talk into this text field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2)  The 2 rows in the footer area: Delete the text and write the information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    regarding your talk (same as on the Title Slide) into this text field.  </a:t>
            </a:r>
            <a:br>
              <a:rPr lang="en-GB" sz="1100">
                <a:sym typeface="Wingdings" pitchFamily="2" charset="2"/>
              </a:rPr>
            </a:br>
            <a:endParaRPr lang="en-GB" sz="1100">
              <a:sym typeface="Wingdings" pitchFamily="2" charset="2"/>
            </a:endParaRP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>
                <a:sym typeface="Wingdings" pitchFamily="2" charset="2"/>
              </a:rPr>
              <a:t>   If you want to use more </a:t>
            </a:r>
            <a:r>
              <a:rPr lang="en-GB" sz="1100" b="1">
                <a:sym typeface="Wingdings" pitchFamily="2" charset="2"/>
              </a:rPr>
              <a:t>partner logos</a:t>
            </a:r>
            <a:r>
              <a:rPr lang="en-GB" sz="1100">
                <a:sym typeface="Wingdings" pitchFamily="2" charset="2"/>
              </a:rPr>
              <a:t> position them left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beside the DESY logo in the footer area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</a:t>
            </a:r>
            <a:r>
              <a:rPr lang="en-GB" sz="1100" b="1">
                <a:sym typeface="Wingdings" pitchFamily="2" charset="2"/>
              </a:rPr>
              <a:t>Close Master View</a:t>
            </a:r>
            <a:endParaRPr lang="en-GB" sz="1100" b="1"/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US" sz="1100"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C834FC-C309-4DFC-89BC-D455990DED70}" type="slidenum">
              <a:rPr lang="de-DE"/>
              <a:pPr/>
              <a:t>5</a:t>
            </a:fld>
            <a:endParaRPr lang="de-DE"/>
          </a:p>
        </p:txBody>
      </p:sp>
      <p:sp>
        <p:nvSpPr>
          <p:cNvPr id="621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15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b="1"/>
              <a:t>   </a:t>
            </a:r>
            <a:r>
              <a:rPr lang="en-GB" sz="1100" b="1"/>
              <a:t>Before you start</a:t>
            </a:r>
            <a:r>
              <a:rPr lang="en-GB" sz="1100"/>
              <a:t> editing the slides of your talk change to the </a:t>
            </a:r>
            <a:r>
              <a:rPr lang="en-GB" sz="1100" b="1"/>
              <a:t>Master Slide view</a:t>
            </a:r>
            <a:r>
              <a:rPr lang="en-GB" sz="1100"/>
              <a:t>:   </a:t>
            </a:r>
            <a:br>
              <a:rPr lang="en-GB" sz="1100"/>
            </a:br>
            <a:r>
              <a:rPr lang="en-GB" sz="1100"/>
              <a:t>   Menu button “View”,</a:t>
            </a:r>
            <a:r>
              <a:rPr lang="en-GB" sz="1100">
                <a:sym typeface="Wingdings" pitchFamily="2" charset="2"/>
              </a:rPr>
              <a:t> Master, Slide Master:</a:t>
            </a:r>
            <a:br>
              <a:rPr lang="en-GB" sz="1100">
                <a:sym typeface="Wingdings" pitchFamily="2" charset="2"/>
              </a:rPr>
            </a:br>
            <a:endParaRPr lang="en-GB" sz="1100">
              <a:sym typeface="Wingdings" pitchFamily="2" charset="2"/>
            </a:endParaRP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>
                <a:sym typeface="Wingdings" pitchFamily="2" charset="2"/>
              </a:rPr>
              <a:t>   </a:t>
            </a:r>
            <a:r>
              <a:rPr lang="en-GB" sz="1100" b="1">
                <a:sym typeface="Wingdings" pitchFamily="2" charset="2"/>
              </a:rPr>
              <a:t>Edit the following 2 items in the 1st slide:</a:t>
            </a:r>
            <a:r>
              <a:rPr lang="en-GB" sz="1100">
                <a:sym typeface="Wingdings" pitchFamily="2" charset="2"/>
              </a:rPr>
              <a:t/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1)  1st row in the violet header: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    Delete the existent text and write the title of your talk into this text field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2)  The 2 rows in the footer area: Delete the text and write the information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    regarding your talk (same as on the Title Slide) into this text field.  </a:t>
            </a:r>
            <a:br>
              <a:rPr lang="en-GB" sz="1100">
                <a:sym typeface="Wingdings" pitchFamily="2" charset="2"/>
              </a:rPr>
            </a:br>
            <a:endParaRPr lang="en-GB" sz="1100">
              <a:sym typeface="Wingdings" pitchFamily="2" charset="2"/>
            </a:endParaRP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>
                <a:sym typeface="Wingdings" pitchFamily="2" charset="2"/>
              </a:rPr>
              <a:t>   If you want to use more </a:t>
            </a:r>
            <a:r>
              <a:rPr lang="en-GB" sz="1100" b="1">
                <a:sym typeface="Wingdings" pitchFamily="2" charset="2"/>
              </a:rPr>
              <a:t>partner logos</a:t>
            </a:r>
            <a:r>
              <a:rPr lang="en-GB" sz="1100">
                <a:sym typeface="Wingdings" pitchFamily="2" charset="2"/>
              </a:rPr>
              <a:t> position them left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beside the DESY logo in the footer area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</a:t>
            </a:r>
            <a:r>
              <a:rPr lang="en-GB" sz="1100" b="1">
                <a:sym typeface="Wingdings" pitchFamily="2" charset="2"/>
              </a:rPr>
              <a:t>Close Master View</a:t>
            </a:r>
            <a:endParaRPr lang="en-GB" sz="1100" b="1"/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US" sz="1100"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C834FC-C309-4DFC-89BC-D455990DED70}" type="slidenum">
              <a:rPr lang="de-DE"/>
              <a:pPr/>
              <a:t>9</a:t>
            </a:fld>
            <a:endParaRPr lang="de-DE"/>
          </a:p>
        </p:txBody>
      </p:sp>
      <p:sp>
        <p:nvSpPr>
          <p:cNvPr id="621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15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b="1"/>
              <a:t>   </a:t>
            </a:r>
            <a:r>
              <a:rPr lang="en-GB" sz="1100" b="1"/>
              <a:t>Before you start</a:t>
            </a:r>
            <a:r>
              <a:rPr lang="en-GB" sz="1100"/>
              <a:t> editing the slides of your talk change to the </a:t>
            </a:r>
            <a:r>
              <a:rPr lang="en-GB" sz="1100" b="1"/>
              <a:t>Master Slide view</a:t>
            </a:r>
            <a:r>
              <a:rPr lang="en-GB" sz="1100"/>
              <a:t>:   </a:t>
            </a:r>
            <a:br>
              <a:rPr lang="en-GB" sz="1100"/>
            </a:br>
            <a:r>
              <a:rPr lang="en-GB" sz="1100"/>
              <a:t>   Menu button “View”,</a:t>
            </a:r>
            <a:r>
              <a:rPr lang="en-GB" sz="1100">
                <a:sym typeface="Wingdings" pitchFamily="2" charset="2"/>
              </a:rPr>
              <a:t> Master, Slide Master:</a:t>
            </a:r>
            <a:br>
              <a:rPr lang="en-GB" sz="1100">
                <a:sym typeface="Wingdings" pitchFamily="2" charset="2"/>
              </a:rPr>
            </a:br>
            <a:endParaRPr lang="en-GB" sz="1100">
              <a:sym typeface="Wingdings" pitchFamily="2" charset="2"/>
            </a:endParaRP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>
                <a:sym typeface="Wingdings" pitchFamily="2" charset="2"/>
              </a:rPr>
              <a:t>   </a:t>
            </a:r>
            <a:r>
              <a:rPr lang="en-GB" sz="1100" b="1">
                <a:sym typeface="Wingdings" pitchFamily="2" charset="2"/>
              </a:rPr>
              <a:t>Edit the following 2 items in the 1st slide:</a:t>
            </a:r>
            <a:r>
              <a:rPr lang="en-GB" sz="1100">
                <a:sym typeface="Wingdings" pitchFamily="2" charset="2"/>
              </a:rPr>
              <a:t/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1)  1st row in the violet header: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    Delete the existent text and write the title of your talk into this text field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2)  The 2 rows in the footer area: Delete the text and write the information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    regarding your talk (same as on the Title Slide) into this text field.  </a:t>
            </a:r>
            <a:br>
              <a:rPr lang="en-GB" sz="1100">
                <a:sym typeface="Wingdings" pitchFamily="2" charset="2"/>
              </a:rPr>
            </a:br>
            <a:endParaRPr lang="en-GB" sz="1100">
              <a:sym typeface="Wingdings" pitchFamily="2" charset="2"/>
            </a:endParaRP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>
                <a:sym typeface="Wingdings" pitchFamily="2" charset="2"/>
              </a:rPr>
              <a:t>   If you want to use more </a:t>
            </a:r>
            <a:r>
              <a:rPr lang="en-GB" sz="1100" b="1">
                <a:sym typeface="Wingdings" pitchFamily="2" charset="2"/>
              </a:rPr>
              <a:t>partner logos</a:t>
            </a:r>
            <a:r>
              <a:rPr lang="en-GB" sz="1100">
                <a:sym typeface="Wingdings" pitchFamily="2" charset="2"/>
              </a:rPr>
              <a:t> position them left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beside the DESY logo in the footer area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</a:t>
            </a:r>
            <a:r>
              <a:rPr lang="en-GB" sz="1100" b="1">
                <a:sym typeface="Wingdings" pitchFamily="2" charset="2"/>
              </a:rPr>
              <a:t>Close Master View</a:t>
            </a:r>
            <a:endParaRPr lang="en-GB" sz="1100" b="1"/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US" sz="1100"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C834FC-C309-4DFC-89BC-D455990DED70}" type="slidenum">
              <a:rPr lang="de-DE"/>
              <a:pPr/>
              <a:t>13</a:t>
            </a:fld>
            <a:endParaRPr lang="de-DE"/>
          </a:p>
        </p:txBody>
      </p:sp>
      <p:sp>
        <p:nvSpPr>
          <p:cNvPr id="621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15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b="1"/>
              <a:t>   </a:t>
            </a:r>
            <a:r>
              <a:rPr lang="en-GB" sz="1100" b="1"/>
              <a:t>Before you start</a:t>
            </a:r>
            <a:r>
              <a:rPr lang="en-GB" sz="1100"/>
              <a:t> editing the slides of your talk change to the </a:t>
            </a:r>
            <a:r>
              <a:rPr lang="en-GB" sz="1100" b="1"/>
              <a:t>Master Slide view</a:t>
            </a:r>
            <a:r>
              <a:rPr lang="en-GB" sz="1100"/>
              <a:t>:   </a:t>
            </a:r>
            <a:br>
              <a:rPr lang="en-GB" sz="1100"/>
            </a:br>
            <a:r>
              <a:rPr lang="en-GB" sz="1100"/>
              <a:t>   Menu button “View”,</a:t>
            </a:r>
            <a:r>
              <a:rPr lang="en-GB" sz="1100">
                <a:sym typeface="Wingdings" pitchFamily="2" charset="2"/>
              </a:rPr>
              <a:t> Master, Slide Master:</a:t>
            </a:r>
            <a:br>
              <a:rPr lang="en-GB" sz="1100">
                <a:sym typeface="Wingdings" pitchFamily="2" charset="2"/>
              </a:rPr>
            </a:br>
            <a:endParaRPr lang="en-GB" sz="1100">
              <a:sym typeface="Wingdings" pitchFamily="2" charset="2"/>
            </a:endParaRP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>
                <a:sym typeface="Wingdings" pitchFamily="2" charset="2"/>
              </a:rPr>
              <a:t>   </a:t>
            </a:r>
            <a:r>
              <a:rPr lang="en-GB" sz="1100" b="1">
                <a:sym typeface="Wingdings" pitchFamily="2" charset="2"/>
              </a:rPr>
              <a:t>Edit the following 2 items in the 1st slide:</a:t>
            </a:r>
            <a:r>
              <a:rPr lang="en-GB" sz="1100">
                <a:sym typeface="Wingdings" pitchFamily="2" charset="2"/>
              </a:rPr>
              <a:t/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1)  1st row in the violet header: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    Delete the existent text and write the title of your talk into this text field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2)  The 2 rows in the footer area: Delete the text and write the information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    regarding your talk (same as on the Title Slide) into this text field.  </a:t>
            </a:r>
            <a:br>
              <a:rPr lang="en-GB" sz="1100">
                <a:sym typeface="Wingdings" pitchFamily="2" charset="2"/>
              </a:rPr>
            </a:br>
            <a:endParaRPr lang="en-GB" sz="1100">
              <a:sym typeface="Wingdings" pitchFamily="2" charset="2"/>
            </a:endParaRP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>
                <a:sym typeface="Wingdings" pitchFamily="2" charset="2"/>
              </a:rPr>
              <a:t>   If you want to use more </a:t>
            </a:r>
            <a:r>
              <a:rPr lang="en-GB" sz="1100" b="1">
                <a:sym typeface="Wingdings" pitchFamily="2" charset="2"/>
              </a:rPr>
              <a:t>partner logos</a:t>
            </a:r>
            <a:r>
              <a:rPr lang="en-GB" sz="1100">
                <a:sym typeface="Wingdings" pitchFamily="2" charset="2"/>
              </a:rPr>
              <a:t> position them left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beside the DESY logo in the footer area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</a:t>
            </a:r>
            <a:r>
              <a:rPr lang="en-GB" sz="1100" b="1">
                <a:sym typeface="Wingdings" pitchFamily="2" charset="2"/>
              </a:rPr>
              <a:t>Close Master View</a:t>
            </a:r>
            <a:endParaRPr lang="en-GB" sz="1100" b="1"/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US" sz="1100"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79B7BA-6045-4852-899D-F1D6BB153D76}" type="slidenum">
              <a:rPr lang="de-DE">
                <a:solidFill>
                  <a:prstClr val="black"/>
                </a:solidFill>
              </a:rPr>
              <a:pPr/>
              <a:t>17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621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15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935" y="4343985"/>
            <a:ext cx="5028132" cy="411450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b="1"/>
              <a:t>   </a:t>
            </a:r>
            <a:r>
              <a:rPr lang="en-GB" sz="1100" b="1"/>
              <a:t>Before you start</a:t>
            </a:r>
            <a:r>
              <a:rPr lang="en-GB" sz="1100"/>
              <a:t> editing the slides of your talk change to the </a:t>
            </a:r>
            <a:r>
              <a:rPr lang="en-GB" sz="1100" b="1"/>
              <a:t>Master Slide view</a:t>
            </a:r>
            <a:r>
              <a:rPr lang="en-GB" sz="1100"/>
              <a:t>:   </a:t>
            </a:r>
            <a:br>
              <a:rPr lang="en-GB" sz="1100"/>
            </a:br>
            <a:r>
              <a:rPr lang="en-GB" sz="1100"/>
              <a:t>   Menu button “View”,</a:t>
            </a:r>
            <a:r>
              <a:rPr lang="en-GB" sz="1100">
                <a:sym typeface="Wingdings" pitchFamily="2" charset="2"/>
              </a:rPr>
              <a:t> Master, Slide Master:</a:t>
            </a:r>
            <a:br>
              <a:rPr lang="en-GB" sz="1100">
                <a:sym typeface="Wingdings" pitchFamily="2" charset="2"/>
              </a:rPr>
            </a:br>
            <a:endParaRPr lang="en-GB" sz="1100">
              <a:sym typeface="Wingdings" pitchFamily="2" charset="2"/>
            </a:endParaRP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>
                <a:sym typeface="Wingdings" pitchFamily="2" charset="2"/>
              </a:rPr>
              <a:t>   </a:t>
            </a:r>
            <a:r>
              <a:rPr lang="en-GB" sz="1100" b="1">
                <a:sym typeface="Wingdings" pitchFamily="2" charset="2"/>
              </a:rPr>
              <a:t>Edit the following 2 items in the 1st slide:</a:t>
            </a:r>
            <a:r>
              <a:rPr lang="en-GB" sz="1100">
                <a:sym typeface="Wingdings" pitchFamily="2" charset="2"/>
              </a:rPr>
              <a:t/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1)  1st row in the violet header: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    Delete the existent text and write the title of your talk into this text field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2)  The 2 rows in the footer area: Delete the text and write the information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    regarding your talk (same as on the Title Slide) into this text field.  </a:t>
            </a:r>
            <a:br>
              <a:rPr lang="en-GB" sz="1100">
                <a:sym typeface="Wingdings" pitchFamily="2" charset="2"/>
              </a:rPr>
            </a:br>
            <a:endParaRPr lang="en-GB" sz="1100">
              <a:sym typeface="Wingdings" pitchFamily="2" charset="2"/>
            </a:endParaRP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>
                <a:sym typeface="Wingdings" pitchFamily="2" charset="2"/>
              </a:rPr>
              <a:t>   If you want to use more </a:t>
            </a:r>
            <a:r>
              <a:rPr lang="en-GB" sz="1100" b="1">
                <a:sym typeface="Wingdings" pitchFamily="2" charset="2"/>
              </a:rPr>
              <a:t>partner logos</a:t>
            </a:r>
            <a:r>
              <a:rPr lang="en-GB" sz="1100">
                <a:sym typeface="Wingdings" pitchFamily="2" charset="2"/>
              </a:rPr>
              <a:t> position them left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beside the DESY logo in the footer area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</a:t>
            </a:r>
            <a:r>
              <a:rPr lang="en-GB" sz="1100" b="1">
                <a:sym typeface="Wingdings" pitchFamily="2" charset="2"/>
              </a:rPr>
              <a:t>Close Master View</a:t>
            </a:r>
            <a:endParaRPr lang="en-GB" sz="1100" b="1"/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US" sz="1100">
              <a:sym typeface="Wingdings" pitchFamily="2" charset="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3" name="Line 73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322" name="Rectangle 82"/>
          <p:cNvSpPr>
            <a:spLocks noChangeArrowheads="1"/>
          </p:cNvSpPr>
          <p:nvPr userDrawn="1"/>
        </p:nvSpPr>
        <p:spPr bwMode="auto">
          <a:xfrm>
            <a:off x="8448675" y="119063"/>
            <a:ext cx="569913" cy="903287"/>
          </a:xfrm>
          <a:prstGeom prst="rect">
            <a:avLst/>
          </a:prstGeom>
          <a:solidFill>
            <a:schemeClr val="hlink"/>
          </a:solidFill>
          <a:ln w="9525">
            <a:solidFill>
              <a:srgbClr val="261748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pic>
        <p:nvPicPr>
          <p:cNvPr id="10323" name="Picture 83" descr="logo-XFEL_rgb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24" name="Rectangle 8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42975" y="3411538"/>
            <a:ext cx="7258050" cy="2868612"/>
          </a:xfrm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40" tIns="45720" bIns="0"/>
          <a:lstStyle>
            <a:lvl1pPr marL="0" indent="0" algn="ctr">
              <a:buFont typeface="Wingdings" pitchFamily="2" charset="2"/>
              <a:buNone/>
              <a:defRPr sz="3200">
                <a:solidFill>
                  <a:schemeClr val="hlink"/>
                </a:solidFill>
              </a:defRPr>
            </a:lvl1pPr>
          </a:lstStyle>
          <a:p>
            <a:pPr lvl="0"/>
            <a:r>
              <a:rPr lang="en-GB" noProof="0" smtClean="0"/>
              <a:t>Subtitle format (max. 4 lines)</a:t>
            </a:r>
          </a:p>
          <a:p>
            <a:pPr lvl="0"/>
            <a:r>
              <a:rPr lang="en-GB" noProof="0" smtClean="0"/>
              <a:t>(conference, location, name of the speaker, date)</a:t>
            </a:r>
          </a:p>
          <a:p>
            <a:pPr lvl="0"/>
            <a:r>
              <a:rPr lang="en-GB" noProof="0" smtClean="0"/>
              <a:t>You are in the slide master view: Don’t edit here!</a:t>
            </a:r>
          </a:p>
        </p:txBody>
      </p:sp>
      <p:sp>
        <p:nvSpPr>
          <p:cNvPr id="10325" name="Line 85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326" name="Rectangle 86"/>
          <p:cNvSpPr>
            <a:spLocks noGrp="1" noChangeArrowheads="1"/>
          </p:cNvSpPr>
          <p:nvPr>
            <p:ph type="ctrTitle" sz="quarter"/>
          </p:nvPr>
        </p:nvSpPr>
        <p:spPr>
          <a:xfrm>
            <a:off x="939800" y="1314450"/>
            <a:ext cx="7251700" cy="184467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bIns="45720" anchor="ctr"/>
          <a:lstStyle>
            <a:lvl1pPr algn="ctr">
              <a:defRPr sz="5500" b="0">
                <a:solidFill>
                  <a:schemeClr val="hlink"/>
                </a:solidFill>
              </a:defRPr>
            </a:lvl1pPr>
          </a:lstStyle>
          <a:p>
            <a:pPr lvl="0"/>
            <a:r>
              <a:rPr lang="en-GB" noProof="0" smtClean="0"/>
              <a:t>Title format (max. 2 lines), don’t edit here</a:t>
            </a:r>
          </a:p>
        </p:txBody>
      </p:sp>
      <p:pic>
        <p:nvPicPr>
          <p:cNvPr id="10327" name="Picture 87" descr="Undulator_final_nurh#50DE97_links4-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114300"/>
            <a:ext cx="7281863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BEE7087-6B0B-467C-8FD9-B3A20F4BFB85}" type="slidenum">
              <a:rPr lang="en-GB"/>
              <a:pPr/>
              <a:t>‹Nr.›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Delete this text and put in here: Date of the Talk, location, … (max: 1 line)</a:t>
            </a:r>
          </a:p>
          <a:p>
            <a:r>
              <a:rPr lang="en-GB"/>
              <a:t>Put in here: Name of the speaker, function, affiliation, … (max. 1 line)</a:t>
            </a:r>
          </a:p>
        </p:txBody>
      </p:sp>
    </p:spTree>
    <p:extLst>
      <p:ext uri="{BB962C8B-B14F-4D97-AF65-F5344CB8AC3E}">
        <p14:creationId xmlns:p14="http://schemas.microsoft.com/office/powerpoint/2010/main" val="2112439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313488" y="541338"/>
            <a:ext cx="2063750" cy="5265737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17475" y="541338"/>
            <a:ext cx="6043613" cy="5265737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ABFAA4D-C0B3-4BBE-B10C-283515798F9E}" type="slidenum">
              <a:rPr lang="en-GB"/>
              <a:pPr/>
              <a:t>‹Nr.›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Delete this text and put in here: Date of the Talk, location, … (max: 1 line)</a:t>
            </a:r>
          </a:p>
          <a:p>
            <a:r>
              <a:rPr lang="en-GB"/>
              <a:t>Put in here: Name of the speaker, function, affiliation, … (max. 1 line)</a:t>
            </a:r>
          </a:p>
        </p:txBody>
      </p:sp>
    </p:spTree>
    <p:extLst>
      <p:ext uri="{BB962C8B-B14F-4D97-AF65-F5344CB8AC3E}">
        <p14:creationId xmlns:p14="http://schemas.microsoft.com/office/powerpoint/2010/main" val="3672934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474" y="1347788"/>
            <a:ext cx="8913983" cy="445928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D518E81-CA98-483E-BA30-586BB5DF9225}" type="slidenum">
              <a:rPr lang="en-GB">
                <a:solidFill>
                  <a:srgbClr val="FFFFFF"/>
                </a:solidFill>
              </a:rPr>
              <a:pPr/>
              <a:t>‹Nr.›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Winfried Decking, XFEL Projektleitung DESY Betriebsseminar, </a:t>
            </a:r>
            <a:r>
              <a:rPr lang="de-DE" dirty="0" err="1" smtClean="0"/>
              <a:t>Grömitz</a:t>
            </a:r>
            <a:r>
              <a:rPr lang="de-DE" dirty="0" smtClean="0"/>
              <a:t> 2011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76097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3" name="Line 73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solidFill>
                <a:srgbClr val="261748"/>
              </a:solidFill>
              <a:ea typeface="ＭＳ Ｐゴシック"/>
            </a:endParaRPr>
          </a:p>
        </p:txBody>
      </p:sp>
      <p:sp>
        <p:nvSpPr>
          <p:cNvPr id="10322" name="Rectangle 82"/>
          <p:cNvSpPr>
            <a:spLocks noChangeArrowheads="1"/>
          </p:cNvSpPr>
          <p:nvPr userDrawn="1"/>
        </p:nvSpPr>
        <p:spPr bwMode="auto">
          <a:xfrm>
            <a:off x="8448675" y="119063"/>
            <a:ext cx="569913" cy="903287"/>
          </a:xfrm>
          <a:prstGeom prst="rect">
            <a:avLst/>
          </a:prstGeom>
          <a:solidFill>
            <a:schemeClr val="hlink"/>
          </a:solidFill>
          <a:ln w="9525">
            <a:solidFill>
              <a:srgbClr val="261748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>
              <a:solidFill>
                <a:srgbClr val="261748"/>
              </a:solidFill>
              <a:ea typeface="ＭＳ Ｐゴシック"/>
            </a:endParaRPr>
          </a:p>
        </p:txBody>
      </p:sp>
      <p:pic>
        <p:nvPicPr>
          <p:cNvPr id="10323" name="Picture 83" descr="logo-XFEL_rgb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24" name="Rectangle 8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42975" y="3411538"/>
            <a:ext cx="7258050" cy="2868612"/>
          </a:xfrm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40" tIns="45720" bIns="0"/>
          <a:lstStyle>
            <a:lvl1pPr marL="0" indent="0" algn="ctr">
              <a:buFont typeface="Wingdings" pitchFamily="2" charset="2"/>
              <a:buNone/>
              <a:defRPr sz="3200">
                <a:solidFill>
                  <a:schemeClr val="hlink"/>
                </a:solidFill>
              </a:defRPr>
            </a:lvl1pPr>
          </a:lstStyle>
          <a:p>
            <a:pPr lvl="0"/>
            <a:r>
              <a:rPr lang="en-GB" noProof="0" smtClean="0"/>
              <a:t>Subtitle format (max. 4 lines)</a:t>
            </a:r>
          </a:p>
          <a:p>
            <a:pPr lvl="0"/>
            <a:r>
              <a:rPr lang="en-GB" noProof="0" smtClean="0"/>
              <a:t>(conference, location, name of the speaker, date)</a:t>
            </a:r>
          </a:p>
          <a:p>
            <a:pPr lvl="0"/>
            <a:r>
              <a:rPr lang="en-GB" noProof="0" smtClean="0"/>
              <a:t>You are in the slide master view: Don’t edit here!</a:t>
            </a:r>
          </a:p>
        </p:txBody>
      </p:sp>
      <p:sp>
        <p:nvSpPr>
          <p:cNvPr id="10325" name="Line 85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solidFill>
                <a:srgbClr val="261748"/>
              </a:solidFill>
              <a:ea typeface="ＭＳ Ｐゴシック"/>
            </a:endParaRPr>
          </a:p>
        </p:txBody>
      </p:sp>
      <p:sp>
        <p:nvSpPr>
          <p:cNvPr id="10326" name="Rectangle 86"/>
          <p:cNvSpPr>
            <a:spLocks noGrp="1" noChangeArrowheads="1"/>
          </p:cNvSpPr>
          <p:nvPr>
            <p:ph type="ctrTitle" sz="quarter"/>
          </p:nvPr>
        </p:nvSpPr>
        <p:spPr>
          <a:xfrm>
            <a:off x="939800" y="1314450"/>
            <a:ext cx="7251700" cy="184467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bIns="45720" anchor="ctr"/>
          <a:lstStyle>
            <a:lvl1pPr algn="ctr">
              <a:defRPr sz="5500" b="0">
                <a:solidFill>
                  <a:schemeClr val="hlink"/>
                </a:solidFill>
              </a:defRPr>
            </a:lvl1pPr>
          </a:lstStyle>
          <a:p>
            <a:pPr lvl="0"/>
            <a:r>
              <a:rPr lang="en-GB" noProof="0" smtClean="0"/>
              <a:t>Title format (max. 2 lines), don’t edit here</a:t>
            </a:r>
          </a:p>
        </p:txBody>
      </p:sp>
      <p:pic>
        <p:nvPicPr>
          <p:cNvPr id="10327" name="Picture 87" descr="Undulator_final_nurh#50DE97_links4-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114300"/>
            <a:ext cx="7281863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6059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93788" y="166255"/>
            <a:ext cx="7283450" cy="856095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A6FD11E-600E-4D15-B64C-4D0776A67CFE}" type="slidenum">
              <a:rPr lang="en-GB">
                <a:solidFill>
                  <a:srgbClr val="FFFFFF"/>
                </a:solidFill>
              </a:rPr>
              <a:pPr/>
              <a:t>‹Nr.›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19.1.2012 Brunhilde Racky, WP-38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66509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DFDBCE7-D312-4B41-B52C-3627188F2957}" type="slidenum">
              <a:rPr lang="en-GB">
                <a:solidFill>
                  <a:srgbClr val="FFFFFF"/>
                </a:solidFill>
              </a:rPr>
              <a:pPr/>
              <a:t>‹Nr.›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16.1.2012 Brunhilde Racky, WP-38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49021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17475" y="1347788"/>
            <a:ext cx="2774950" cy="4459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044825" y="1347788"/>
            <a:ext cx="2774950" cy="4459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C9E2B26-EDC9-4B98-B414-6E12C5B0FECC}" type="slidenum">
              <a:rPr lang="en-GB">
                <a:solidFill>
                  <a:srgbClr val="FFFFFF"/>
                </a:solidFill>
              </a:rPr>
              <a:pPr/>
              <a:t>‹Nr.›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16.1.2012 Brunhilde Racky, WP-38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90427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14C8B19-6B63-459E-8E0B-465387E517A1}" type="slidenum">
              <a:rPr lang="en-GB">
                <a:solidFill>
                  <a:srgbClr val="FFFFFF"/>
                </a:solidFill>
              </a:rPr>
              <a:pPr/>
              <a:t>‹Nr.›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16.1.2012 Brunhilde Racky, WP-38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70337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72B5CFE-D959-4B8A-AE8A-F844EFA22C31}" type="slidenum">
              <a:rPr lang="en-GB">
                <a:solidFill>
                  <a:srgbClr val="FFFFFF"/>
                </a:solidFill>
              </a:rPr>
              <a:pPr/>
              <a:t>‹Nr.›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16.1.2012 Brunhilde Racky, WP-38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43992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4692E07-9054-433E-8669-BA625EDD3E5D}" type="slidenum">
              <a:rPr lang="en-GB">
                <a:solidFill>
                  <a:srgbClr val="FFFFFF"/>
                </a:solidFill>
              </a:rPr>
              <a:pPr/>
              <a:t>‹Nr.›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16.1.2012 Brunhilde Racky, WP-38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2745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BEBCB76-9F9B-4CA8-A4AC-B4A1493FB94B}" type="slidenum">
              <a:rPr lang="en-GB"/>
              <a:pPr/>
              <a:t>‹Nr.›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Delete this text and put in here: Date of the Talk, location, … (max: 1 line)</a:t>
            </a:r>
          </a:p>
          <a:p>
            <a:r>
              <a:rPr lang="en-GB"/>
              <a:t>Put in here: Name of the speaker, function, affiliation, … (max. 1 line)</a:t>
            </a:r>
          </a:p>
        </p:txBody>
      </p:sp>
    </p:spTree>
    <p:extLst>
      <p:ext uri="{BB962C8B-B14F-4D97-AF65-F5344CB8AC3E}">
        <p14:creationId xmlns:p14="http://schemas.microsoft.com/office/powerpoint/2010/main" val="30353228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E5E5E93-555F-4E26-BDEE-17A058C53744}" type="slidenum">
              <a:rPr lang="en-GB">
                <a:solidFill>
                  <a:srgbClr val="FFFFFF"/>
                </a:solidFill>
              </a:rPr>
              <a:pPr/>
              <a:t>‹Nr.›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16.1.2012 Brunhilde Racky, WP-38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57944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74D66DE-87CC-44D7-B9B4-C6731416FA50}" type="slidenum">
              <a:rPr lang="en-GB">
                <a:solidFill>
                  <a:srgbClr val="FFFFFF"/>
                </a:solidFill>
              </a:rPr>
              <a:pPr/>
              <a:t>‹Nr.›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16.1.2012 Brunhilde Racky, WP-38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41709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C4F80A7-121C-4587-BEAF-1473112D94A4}" type="slidenum">
              <a:rPr lang="en-GB">
                <a:solidFill>
                  <a:srgbClr val="FFFFFF"/>
                </a:solidFill>
              </a:rPr>
              <a:pPr/>
              <a:t>‹Nr.›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16.1.2012 Brunhilde Racky, WP-38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27303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313488" y="541338"/>
            <a:ext cx="2063750" cy="5265737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17475" y="541338"/>
            <a:ext cx="6043613" cy="5265737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0CE8CA4-EC3B-4FAD-A02A-FC793F3D16EF}" type="slidenum">
              <a:rPr lang="en-GB">
                <a:solidFill>
                  <a:srgbClr val="FFFFFF"/>
                </a:solidFill>
              </a:rPr>
              <a:pPr/>
              <a:t>‹Nr.›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16.1.2012 Brunhilde Racky, WP-38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4741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FA2B64E-4B19-46A6-967B-2C23425E30F0}" type="slidenum">
              <a:rPr lang="en-GB"/>
              <a:pPr/>
              <a:t>‹Nr.›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Delete this text and put in here: Date of the Talk, location, … (max: 1 line)</a:t>
            </a:r>
          </a:p>
          <a:p>
            <a:r>
              <a:rPr lang="en-GB"/>
              <a:t>Put in here: Name of the speaker, function, affiliation, … (max. 1 line)</a:t>
            </a:r>
          </a:p>
        </p:txBody>
      </p:sp>
    </p:spTree>
    <p:extLst>
      <p:ext uri="{BB962C8B-B14F-4D97-AF65-F5344CB8AC3E}">
        <p14:creationId xmlns:p14="http://schemas.microsoft.com/office/powerpoint/2010/main" val="1652509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17475" y="1347788"/>
            <a:ext cx="2774950" cy="4459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044825" y="1347788"/>
            <a:ext cx="2774950" cy="4459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3EAA27A-DADC-49F0-B910-E5FFA54E7065}" type="slidenum">
              <a:rPr lang="en-GB"/>
              <a:pPr/>
              <a:t>‹Nr.›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Delete this text and put in here: Date of the Talk, location, … (max: 1 line)</a:t>
            </a:r>
          </a:p>
          <a:p>
            <a:r>
              <a:rPr lang="en-GB"/>
              <a:t>Put in here: Name of the speaker, function, affiliation, … (max. 1 line)</a:t>
            </a:r>
          </a:p>
        </p:txBody>
      </p:sp>
    </p:spTree>
    <p:extLst>
      <p:ext uri="{BB962C8B-B14F-4D97-AF65-F5344CB8AC3E}">
        <p14:creationId xmlns:p14="http://schemas.microsoft.com/office/powerpoint/2010/main" val="3853647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AF456E1-7B7F-4DF0-8341-E5B4486BE711}" type="slidenum">
              <a:rPr lang="en-GB"/>
              <a:pPr/>
              <a:t>‹Nr.›</a:t>
            </a:fld>
            <a:endParaRPr lang="en-GB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Delete this text and put in here: Date of the Talk, location, … (max: 1 line)</a:t>
            </a:r>
          </a:p>
          <a:p>
            <a:r>
              <a:rPr lang="en-GB"/>
              <a:t>Put in here: Name of the speaker, function, affiliation, … (max. 1 line)</a:t>
            </a:r>
          </a:p>
        </p:txBody>
      </p:sp>
    </p:spTree>
    <p:extLst>
      <p:ext uri="{BB962C8B-B14F-4D97-AF65-F5344CB8AC3E}">
        <p14:creationId xmlns:p14="http://schemas.microsoft.com/office/powerpoint/2010/main" val="4262468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566A643-22A9-437B-BFDF-E6716BC09F31}" type="slidenum">
              <a:rPr lang="en-GB"/>
              <a:pPr/>
              <a:t>‹Nr.›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Delete this text and put in here: Date of the Talk, location, … (max: 1 line)</a:t>
            </a:r>
          </a:p>
          <a:p>
            <a:r>
              <a:rPr lang="en-GB"/>
              <a:t>Put in here: Name of the speaker, function, affiliation, … (max. 1 line)</a:t>
            </a:r>
          </a:p>
        </p:txBody>
      </p:sp>
    </p:spTree>
    <p:extLst>
      <p:ext uri="{BB962C8B-B14F-4D97-AF65-F5344CB8AC3E}">
        <p14:creationId xmlns:p14="http://schemas.microsoft.com/office/powerpoint/2010/main" val="3005091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3D65B3F-4F78-4081-B704-6B3943C47ED8}" type="slidenum">
              <a:rPr lang="en-GB"/>
              <a:pPr/>
              <a:t>‹Nr.›</a:t>
            </a:fld>
            <a:endParaRPr lang="en-GB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Delete this text and put in here: Date of the Talk, location, … (max: 1 line)</a:t>
            </a:r>
          </a:p>
          <a:p>
            <a:r>
              <a:rPr lang="en-GB"/>
              <a:t>Put in here: Name of the speaker, function, affiliation, … (max. 1 line)</a:t>
            </a:r>
          </a:p>
        </p:txBody>
      </p:sp>
    </p:spTree>
    <p:extLst>
      <p:ext uri="{BB962C8B-B14F-4D97-AF65-F5344CB8AC3E}">
        <p14:creationId xmlns:p14="http://schemas.microsoft.com/office/powerpoint/2010/main" val="815539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AD8AFDE-CFED-419D-BE92-CAC0B0B44E12}" type="slidenum">
              <a:rPr lang="en-GB"/>
              <a:pPr/>
              <a:t>‹Nr.›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Delete this text and put in here: Date of the Talk, location, … (max: 1 line)</a:t>
            </a:r>
          </a:p>
          <a:p>
            <a:r>
              <a:rPr lang="en-GB"/>
              <a:t>Put in here: Name of the speaker, function, affiliation, … (max. 1 line)</a:t>
            </a:r>
          </a:p>
        </p:txBody>
      </p:sp>
    </p:spTree>
    <p:extLst>
      <p:ext uri="{BB962C8B-B14F-4D97-AF65-F5344CB8AC3E}">
        <p14:creationId xmlns:p14="http://schemas.microsoft.com/office/powerpoint/2010/main" val="356887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05FD3EA-AD55-429E-BF40-0B94B341C86E}" type="slidenum">
              <a:rPr lang="en-GB"/>
              <a:pPr/>
              <a:t>‹Nr.›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Delete this text and put in here: Date of the Talk, location, … (max: 1 line)</a:t>
            </a:r>
          </a:p>
          <a:p>
            <a:r>
              <a:rPr lang="en-GB"/>
              <a:t>Put in here: Name of the speaker, function, affiliation, … (max. 1 line)</a:t>
            </a:r>
          </a:p>
        </p:txBody>
      </p:sp>
    </p:spTree>
    <p:extLst>
      <p:ext uri="{BB962C8B-B14F-4D97-AF65-F5344CB8AC3E}">
        <p14:creationId xmlns:p14="http://schemas.microsoft.com/office/powerpoint/2010/main" val="2598055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8" name="Picture 134" descr="Undulator_final_nurh#50DE97_rechts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117475"/>
            <a:ext cx="57785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0" name="Rectangle 1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42325" y="114300"/>
            <a:ext cx="576263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000" tIns="45720" rIns="54000" bIns="1800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buClrTx/>
              <a:buFontTx/>
              <a:buNone/>
              <a:defRPr sz="1000" b="1">
                <a:solidFill>
                  <a:schemeClr val="bg1"/>
                </a:solidFill>
                <a:ea typeface="Geneva" pitchFamily="1" charset="-128"/>
              </a:defRPr>
            </a:lvl1pPr>
          </a:lstStyle>
          <a:p>
            <a:fld id="{D7B51C23-EE38-4C8E-B428-FCA21F63ADF3}" type="slidenum">
              <a:rPr lang="en-GB"/>
              <a:pPr/>
              <a:t>‹Nr.›</a:t>
            </a:fld>
            <a:endParaRPr lang="en-GB"/>
          </a:p>
        </p:txBody>
      </p:sp>
      <p:pic>
        <p:nvPicPr>
          <p:cNvPr id="1061" name="Picture 37" descr="Helmholtz_Logo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6600" y="6516688"/>
            <a:ext cx="584200" cy="236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0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7475" y="6505575"/>
            <a:ext cx="57023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10000"/>
              </a:lnSpc>
              <a:spcBef>
                <a:spcPct val="0"/>
              </a:spcBef>
              <a:buClrTx/>
              <a:buFontTx/>
              <a:buNone/>
              <a:defRPr sz="800">
                <a:solidFill>
                  <a:srgbClr val="000000"/>
                </a:solidFill>
              </a:defRPr>
            </a:lvl1pPr>
          </a:lstStyle>
          <a:p>
            <a:r>
              <a:rPr lang="en-GB" dirty="0" smtClean="0"/>
              <a:t>XFEL Accelerator Consortium meeting, DESY- Hamburg, 17. April 2012</a:t>
            </a:r>
          </a:p>
          <a:p>
            <a:r>
              <a:rPr lang="en-GB" dirty="0" smtClean="0"/>
              <a:t>Brunhilde Racky, WP-38, DESY</a:t>
            </a:r>
            <a:endParaRPr lang="en-GB" dirty="0"/>
          </a:p>
        </p:txBody>
      </p:sp>
      <p:sp>
        <p:nvSpPr>
          <p:cNvPr id="1144" name="Line 120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1145" name="Picture 121" descr="DESY-Logo-cyan-RGB_Hintergrund weiss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888" y="6511925"/>
            <a:ext cx="252412" cy="25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6" name="Rectangle 122"/>
          <p:cNvSpPr>
            <a:spLocks noChangeArrowheads="1"/>
          </p:cNvSpPr>
          <p:nvPr userDrawn="1"/>
        </p:nvSpPr>
        <p:spPr bwMode="auto">
          <a:xfrm>
            <a:off x="1093788" y="114300"/>
            <a:ext cx="7283450" cy="915988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ClrTx/>
              <a:buFontTx/>
              <a:buNone/>
            </a:pPr>
            <a:endParaRPr lang="en-GB" sz="2400"/>
          </a:p>
        </p:txBody>
      </p:sp>
      <p:sp>
        <p:nvSpPr>
          <p:cNvPr id="1147" name="Text Box 123"/>
          <p:cNvSpPr txBox="1">
            <a:spLocks noChangeArrowheads="1"/>
          </p:cNvSpPr>
          <p:nvPr userDrawn="1"/>
        </p:nvSpPr>
        <p:spPr bwMode="auto">
          <a:xfrm>
            <a:off x="1093788" y="114300"/>
            <a:ext cx="66294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25155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79200" tIns="0" rIns="46800" bIns="0" anchor="b"/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  <a:buClrTx/>
              <a:buFontTx/>
              <a:buNone/>
            </a:pPr>
            <a:r>
              <a:rPr lang="en-GB" sz="1000" dirty="0" smtClean="0">
                <a:solidFill>
                  <a:schemeClr val="bg1"/>
                </a:solidFill>
              </a:rPr>
              <a:t>Personnel interlock systems</a:t>
            </a:r>
            <a:endParaRPr lang="en-GB" sz="1000" dirty="0">
              <a:solidFill>
                <a:schemeClr val="bg1"/>
              </a:solidFill>
            </a:endParaRPr>
          </a:p>
        </p:txBody>
      </p:sp>
      <p:pic>
        <p:nvPicPr>
          <p:cNvPr id="1151" name="Picture 127" descr="logo-XFEL_rgb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4" name="Rectangle 130"/>
          <p:cNvSpPr>
            <a:spLocks noGrp="1" noChangeArrowheads="1"/>
          </p:cNvSpPr>
          <p:nvPr>
            <p:ph type="title"/>
          </p:nvPr>
        </p:nvSpPr>
        <p:spPr bwMode="auto">
          <a:xfrm>
            <a:off x="1093788" y="541338"/>
            <a:ext cx="7283450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Slide title: Don’t edit here!</a:t>
            </a:r>
          </a:p>
        </p:txBody>
      </p:sp>
      <p:sp>
        <p:nvSpPr>
          <p:cNvPr id="1156" name="Rectangle 132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117475" y="1347788"/>
            <a:ext cx="5702300" cy="445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7000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text format – don’t edit!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9pPr>
    </p:titleStyle>
    <p:bodyStyle>
      <a:lvl1pPr marL="298450" indent="-2984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n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558800" indent="-258763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2"/>
          </a:solidFill>
          <a:latin typeface="+mn-lt"/>
          <a:ea typeface="+mn-ea"/>
        </a:defRPr>
      </a:lvl2pPr>
      <a:lvl3pPr marL="817563" indent="-257175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"/>
        <a:defRPr sz="2400">
          <a:solidFill>
            <a:schemeClr val="tx2"/>
          </a:solidFill>
          <a:latin typeface="+mn-lt"/>
          <a:ea typeface="+mn-ea"/>
        </a:defRPr>
      </a:lvl3pPr>
      <a:lvl4pPr marL="1077913" indent="-258763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rgbClr val="100F2E"/>
          </a:solidFill>
          <a:latin typeface="+mn-lt"/>
          <a:ea typeface="+mn-ea"/>
        </a:defRPr>
      </a:lvl4pPr>
      <a:lvl5pPr marL="13128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5pPr>
      <a:lvl6pPr marL="17700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6pPr>
      <a:lvl7pPr marL="22272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7pPr>
      <a:lvl8pPr marL="26844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8pPr>
      <a:lvl9pPr marL="31416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8" name="Picture 134" descr="Undulator_final_nurh#50DE97_rechts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117475"/>
            <a:ext cx="57785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0" name="Rectangle 1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42325" y="114300"/>
            <a:ext cx="576263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000" tIns="45720" rIns="54000" bIns="1800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buClrTx/>
              <a:buFontTx/>
              <a:buNone/>
              <a:defRPr sz="1000" b="1">
                <a:solidFill>
                  <a:schemeClr val="bg1"/>
                </a:solidFill>
                <a:ea typeface="Geneva" pitchFamily="1" charset="-128"/>
              </a:defRPr>
            </a:lvl1pPr>
          </a:lstStyle>
          <a:p>
            <a:fld id="{CD1C5D3C-1FF7-4AAE-9FDC-A9516BE51980}" type="slidenum">
              <a:rPr lang="en-GB">
                <a:solidFill>
                  <a:srgbClr val="FFFFFF"/>
                </a:solidFill>
              </a:rPr>
              <a:pPr/>
              <a:t>‹Nr.›</a:t>
            </a:fld>
            <a:endParaRPr lang="en-GB">
              <a:solidFill>
                <a:srgbClr val="FFFFFF"/>
              </a:solidFill>
            </a:endParaRPr>
          </a:p>
        </p:txBody>
      </p:sp>
      <p:pic>
        <p:nvPicPr>
          <p:cNvPr id="1061" name="Picture 37" descr="Helmholtz_Logo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6600" y="6516688"/>
            <a:ext cx="584200" cy="236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0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7475" y="6505575"/>
            <a:ext cx="57023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10000"/>
              </a:lnSpc>
              <a:spcBef>
                <a:spcPct val="0"/>
              </a:spcBef>
              <a:buClrTx/>
              <a:buFontTx/>
              <a:buNone/>
              <a:defRPr sz="800">
                <a:solidFill>
                  <a:srgbClr val="000000"/>
                </a:solidFill>
              </a:defRPr>
            </a:lvl1pPr>
          </a:lstStyle>
          <a:p>
            <a:r>
              <a:rPr lang="en-GB" dirty="0" smtClean="0">
                <a:ea typeface="ＭＳ Ｐゴシック"/>
              </a:rPr>
              <a:t>19.1.2012 Brunhilde Racky, WP-38</a:t>
            </a:r>
            <a:endParaRPr lang="en-GB" dirty="0">
              <a:ea typeface="ＭＳ Ｐゴシック"/>
            </a:endParaRPr>
          </a:p>
        </p:txBody>
      </p:sp>
      <p:sp>
        <p:nvSpPr>
          <p:cNvPr id="1144" name="Line 120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solidFill>
                <a:srgbClr val="261748"/>
              </a:solidFill>
              <a:ea typeface="ＭＳ Ｐゴシック"/>
            </a:endParaRPr>
          </a:p>
        </p:txBody>
      </p:sp>
      <p:pic>
        <p:nvPicPr>
          <p:cNvPr id="1145" name="Picture 121" descr="DESY-Logo-cyan-RGB_Hintergrund weiss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888" y="6511925"/>
            <a:ext cx="252412" cy="25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6" name="Rectangle 122"/>
          <p:cNvSpPr>
            <a:spLocks noChangeArrowheads="1"/>
          </p:cNvSpPr>
          <p:nvPr userDrawn="1"/>
        </p:nvSpPr>
        <p:spPr bwMode="auto">
          <a:xfrm>
            <a:off x="1093788" y="117475"/>
            <a:ext cx="7283450" cy="91440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ClrTx/>
              <a:buFontTx/>
              <a:buNone/>
            </a:pPr>
            <a:endParaRPr lang="en-GB" sz="2400">
              <a:solidFill>
                <a:srgbClr val="261748"/>
              </a:solidFill>
              <a:ea typeface="ＭＳ Ｐゴシック"/>
            </a:endParaRPr>
          </a:p>
        </p:txBody>
      </p:sp>
      <p:pic>
        <p:nvPicPr>
          <p:cNvPr id="1151" name="Picture 127" descr="logo-XFEL_rgb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4" name="Rectangle 130"/>
          <p:cNvSpPr>
            <a:spLocks noGrp="1" noChangeArrowheads="1"/>
          </p:cNvSpPr>
          <p:nvPr>
            <p:ph type="title"/>
          </p:nvPr>
        </p:nvSpPr>
        <p:spPr bwMode="auto">
          <a:xfrm>
            <a:off x="1093788" y="117475"/>
            <a:ext cx="728345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Slide title: Don’t edit here!</a:t>
            </a:r>
          </a:p>
        </p:txBody>
      </p:sp>
      <p:sp>
        <p:nvSpPr>
          <p:cNvPr id="1156" name="Rectangle 132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117475" y="1347788"/>
            <a:ext cx="5702300" cy="445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7000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text format – don’t edit!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sp>
        <p:nvSpPr>
          <p:cNvPr id="2" name="Textfeld 1"/>
          <p:cNvSpPr txBox="1"/>
          <p:nvPr userDrawn="1"/>
        </p:nvSpPr>
        <p:spPr>
          <a:xfrm>
            <a:off x="1093788" y="160923"/>
            <a:ext cx="35440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None/>
            </a:pPr>
            <a:r>
              <a:rPr lang="de-DE" sz="1100" dirty="0" err="1">
                <a:solidFill>
                  <a:srgbClr val="FD930A"/>
                </a:solidFill>
                <a:ea typeface="ＭＳ Ｐゴシック"/>
              </a:rPr>
              <a:t>Personnel</a:t>
            </a:r>
            <a:r>
              <a:rPr lang="de-DE" sz="1100" dirty="0">
                <a:solidFill>
                  <a:srgbClr val="FD930A"/>
                </a:solidFill>
                <a:ea typeface="ＭＳ Ｐゴシック"/>
              </a:rPr>
              <a:t> Interlock for RF </a:t>
            </a:r>
            <a:r>
              <a:rPr lang="de-DE" sz="1100" dirty="0" err="1">
                <a:solidFill>
                  <a:srgbClr val="FD930A"/>
                </a:solidFill>
                <a:ea typeface="ＭＳ Ｐゴシック"/>
              </a:rPr>
              <a:t>operation</a:t>
            </a:r>
            <a:r>
              <a:rPr lang="de-DE" sz="1100" dirty="0">
                <a:solidFill>
                  <a:srgbClr val="FD930A"/>
                </a:solidFill>
                <a:ea typeface="ＭＳ Ｐゴシック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00564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9pPr>
    </p:titleStyle>
    <p:bodyStyle>
      <a:lvl1pPr marL="298450" indent="-2984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n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558800" indent="-258763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2"/>
          </a:solidFill>
          <a:latin typeface="+mn-lt"/>
          <a:ea typeface="+mn-ea"/>
        </a:defRPr>
      </a:lvl2pPr>
      <a:lvl3pPr marL="817563" indent="-257175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"/>
        <a:defRPr sz="2400">
          <a:solidFill>
            <a:schemeClr val="tx2"/>
          </a:solidFill>
          <a:latin typeface="+mn-lt"/>
          <a:ea typeface="+mn-ea"/>
        </a:defRPr>
      </a:lvl3pPr>
      <a:lvl4pPr marL="1077913" indent="-258763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rgbClr val="100F2E"/>
          </a:solidFill>
          <a:latin typeface="+mn-lt"/>
          <a:ea typeface="+mn-ea"/>
        </a:defRPr>
      </a:lvl4pPr>
      <a:lvl5pPr marL="13128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5pPr>
      <a:lvl6pPr marL="17700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6pPr>
      <a:lvl7pPr marL="22272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7pPr>
      <a:lvl8pPr marL="26844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8pPr>
      <a:lvl9pPr marL="31416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30275" y="3298825"/>
            <a:ext cx="7283450" cy="1814513"/>
          </a:xfrm>
        </p:spPr>
        <p:txBody>
          <a:bodyPr/>
          <a:lstStyle/>
          <a:p>
            <a:r>
              <a:rPr lang="en-GB" dirty="0" smtClean="0"/>
              <a:t>B. Racky, WP-38</a:t>
            </a:r>
            <a:endParaRPr lang="en-GB" dirty="0"/>
          </a:p>
        </p:txBody>
      </p:sp>
      <p:sp>
        <p:nvSpPr>
          <p:cNvPr id="83986" name="Rectangle 18"/>
          <p:cNvSpPr>
            <a:spLocks noGrp="1" noChangeArrowheads="1"/>
          </p:cNvSpPr>
          <p:nvPr>
            <p:ph type="ctrTitle"/>
          </p:nvPr>
        </p:nvSpPr>
        <p:spPr>
          <a:xfrm>
            <a:off x="939800" y="1319213"/>
            <a:ext cx="7251700" cy="1844675"/>
          </a:xfrm>
          <a:ln/>
        </p:spPr>
        <p:txBody>
          <a:bodyPr/>
          <a:lstStyle/>
          <a:p>
            <a:r>
              <a:rPr lang="en-GB" dirty="0" smtClean="0"/>
              <a:t>Personnel Interlock </a:t>
            </a:r>
            <a:r>
              <a:rPr lang="en-GB" dirty="0"/>
              <a:t>S</a:t>
            </a:r>
            <a:r>
              <a:rPr lang="en-GB" dirty="0" smtClean="0"/>
              <a:t>ystems</a:t>
            </a:r>
            <a:endParaRPr lang="en-GB" dirty="0"/>
          </a:p>
        </p:txBody>
      </p:sp>
      <p:pic>
        <p:nvPicPr>
          <p:cNvPr id="83987" name="Picture 19" descr="DESY-Logo-cyan-RGB_Hintergrund weis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5348288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988" name="Picture 20" descr="Helmholtz_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650" y="5373688"/>
            <a:ext cx="2201863" cy="89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Magnet </a:t>
            </a:r>
            <a:r>
              <a:rPr lang="de-DE" dirty="0" err="1" smtClean="0"/>
              <a:t>current</a:t>
            </a:r>
            <a:r>
              <a:rPr lang="de-DE" dirty="0" smtClean="0"/>
              <a:t> </a:t>
            </a:r>
            <a:r>
              <a:rPr lang="de-DE" dirty="0" err="1" smtClean="0"/>
              <a:t>operation</a:t>
            </a:r>
            <a:r>
              <a:rPr lang="de-DE" dirty="0" smtClean="0"/>
              <a:t> </a:t>
            </a:r>
            <a:r>
              <a:rPr lang="de-DE" dirty="0" err="1" smtClean="0"/>
              <a:t>modes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BCB76-9F9B-4CA8-A4AC-B4A1493FB94B}" type="slidenum">
              <a:rPr lang="en-GB" smtClean="0"/>
              <a:pPr/>
              <a:t>10</a:t>
            </a:fld>
            <a:endParaRPr lang="en-GB"/>
          </a:p>
        </p:txBody>
      </p:sp>
      <p:pic>
        <p:nvPicPr>
          <p:cNvPr id="64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2274743"/>
            <a:ext cx="8724900" cy="404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cap="flat" cmpd="sng">
                <a:solidFill>
                  <a:schemeClr val="folHlink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7473" y="1347788"/>
            <a:ext cx="8287617" cy="4459287"/>
          </a:xfrm>
        </p:spPr>
        <p:txBody>
          <a:bodyPr/>
          <a:lstStyle/>
          <a:p>
            <a:r>
              <a:rPr lang="de-DE" dirty="0" err="1" smtClean="0"/>
              <a:t>operation</a:t>
            </a:r>
            <a:r>
              <a:rPr lang="de-DE" dirty="0" smtClean="0"/>
              <a:t> </a:t>
            </a:r>
            <a:r>
              <a:rPr lang="de-DE" dirty="0" err="1" smtClean="0"/>
              <a:t>clearance</a:t>
            </a:r>
            <a:r>
              <a:rPr lang="de-DE" dirty="0" smtClean="0"/>
              <a:t> for </a:t>
            </a:r>
            <a:r>
              <a:rPr lang="de-DE" dirty="0" err="1" smtClean="0"/>
              <a:t>magnet</a:t>
            </a:r>
            <a:r>
              <a:rPr lang="de-DE" dirty="0" smtClean="0"/>
              <a:t> power </a:t>
            </a:r>
            <a:r>
              <a:rPr lang="de-DE" dirty="0" err="1" smtClean="0"/>
              <a:t>supplies</a:t>
            </a:r>
            <a:endParaRPr lang="de-DE" dirty="0" smtClean="0"/>
          </a:p>
          <a:p>
            <a:r>
              <a:rPr lang="de-DE" dirty="0" smtClean="0"/>
              <a:t>5 operational </a:t>
            </a:r>
            <a:r>
              <a:rPr lang="de-DE" dirty="0" err="1" smtClean="0"/>
              <a:t>sections</a:t>
            </a:r>
            <a:r>
              <a:rPr lang="de-DE" dirty="0" smtClean="0"/>
              <a:t> </a:t>
            </a:r>
            <a:r>
              <a:rPr lang="de-DE" dirty="0" err="1" smtClean="0"/>
              <a:t>defined</a:t>
            </a:r>
            <a:endParaRPr lang="de-DE" dirty="0" smtClean="0"/>
          </a:p>
          <a:p>
            <a:r>
              <a:rPr lang="de-DE" dirty="0" err="1" smtClean="0"/>
              <a:t>controlled</a:t>
            </a:r>
            <a:r>
              <a:rPr lang="de-DE" dirty="0" smtClean="0"/>
              <a:t> </a:t>
            </a:r>
            <a:r>
              <a:rPr lang="de-DE" dirty="0" err="1" smtClean="0"/>
              <a:t>access</a:t>
            </a:r>
            <a:r>
              <a:rPr lang="de-DE" dirty="0" smtClean="0"/>
              <a:t> for </a:t>
            </a:r>
            <a:r>
              <a:rPr lang="de-DE" dirty="0" err="1" smtClean="0"/>
              <a:t>experts</a:t>
            </a:r>
            <a:r>
              <a:rPr lang="de-DE" dirty="0" smtClean="0"/>
              <a:t> </a:t>
            </a:r>
            <a:r>
              <a:rPr lang="de-DE" dirty="0" err="1" smtClean="0"/>
              <a:t>during</a:t>
            </a:r>
            <a:r>
              <a:rPr lang="de-DE" dirty="0" smtClean="0"/>
              <a:t> </a:t>
            </a:r>
            <a:r>
              <a:rPr lang="de-DE" dirty="0" err="1" smtClean="0"/>
              <a:t>operation</a:t>
            </a:r>
            <a:endParaRPr lang="de-DE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17475" y="6505575"/>
            <a:ext cx="5702300" cy="266700"/>
          </a:xfrm>
        </p:spPr>
        <p:txBody>
          <a:bodyPr/>
          <a:lstStyle/>
          <a:p>
            <a:r>
              <a:rPr lang="en-GB" dirty="0" smtClean="0"/>
              <a:t>1</a:t>
            </a:r>
            <a:r>
              <a:rPr lang="en-GB" baseline="30000" dirty="0" smtClean="0"/>
              <a:t>st</a:t>
            </a:r>
            <a:r>
              <a:rPr lang="en-GB" dirty="0" smtClean="0"/>
              <a:t> Accelerator Consortium meeting, April 17</a:t>
            </a:r>
            <a:r>
              <a:rPr lang="en-GB" baseline="30000" dirty="0" smtClean="0"/>
              <a:t>th,</a:t>
            </a:r>
            <a:r>
              <a:rPr lang="en-GB" dirty="0" smtClean="0"/>
              <a:t> 2012</a:t>
            </a:r>
            <a:endParaRPr lang="en-GB" dirty="0"/>
          </a:p>
          <a:p>
            <a:r>
              <a:rPr lang="en-GB" dirty="0" smtClean="0"/>
              <a:t>Brunhilde Racky, WP-38, DESY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357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Interfaces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machine</a:t>
            </a:r>
            <a:r>
              <a:rPr lang="de-DE" dirty="0" smtClean="0"/>
              <a:t>/</a:t>
            </a:r>
            <a:r>
              <a:rPr lang="de-DE" dirty="0" err="1" smtClean="0"/>
              <a:t>equipment</a:t>
            </a:r>
            <a:r>
              <a:rPr lang="de-DE" dirty="0" smtClean="0"/>
              <a:t> </a:t>
            </a:r>
            <a:r>
              <a:rPr lang="de-DE" dirty="0" err="1" smtClean="0"/>
              <a:t>protection</a:t>
            </a:r>
            <a:r>
              <a:rPr lang="de-DE" dirty="0" smtClean="0"/>
              <a:t> </a:t>
            </a:r>
            <a:r>
              <a:rPr lang="de-DE" dirty="0" err="1" smtClean="0"/>
              <a:t>system</a:t>
            </a:r>
            <a:r>
              <a:rPr lang="de-DE" dirty="0" smtClean="0"/>
              <a:t>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7475" y="1347788"/>
            <a:ext cx="8195252" cy="4729739"/>
          </a:xfrm>
        </p:spPr>
        <p:txBody>
          <a:bodyPr/>
          <a:lstStyle/>
          <a:p>
            <a:r>
              <a:rPr lang="de-DE" dirty="0" smtClean="0"/>
              <a:t>Interface </a:t>
            </a:r>
            <a:r>
              <a:rPr lang="de-DE" dirty="0" err="1" smtClean="0"/>
              <a:t>personnel</a:t>
            </a:r>
            <a:r>
              <a:rPr lang="de-DE" dirty="0" smtClean="0"/>
              <a:t> interlock / </a:t>
            </a:r>
            <a:r>
              <a:rPr lang="de-DE" dirty="0" err="1" smtClean="0"/>
              <a:t>klystron</a:t>
            </a:r>
            <a:r>
              <a:rPr lang="de-DE" dirty="0" smtClean="0"/>
              <a:t> </a:t>
            </a:r>
            <a:r>
              <a:rPr lang="de-DE" dirty="0" err="1" smtClean="0"/>
              <a:t>interlocks</a:t>
            </a:r>
            <a:endParaRPr lang="de-DE" dirty="0" smtClean="0"/>
          </a:p>
          <a:p>
            <a:pPr lvl="1"/>
            <a:r>
              <a:rPr lang="de-DE" dirty="0" smtClean="0"/>
              <a:t>Soft </a:t>
            </a:r>
            <a:r>
              <a:rPr lang="de-DE" dirty="0" err="1" smtClean="0"/>
              <a:t>shutdown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klystron</a:t>
            </a:r>
            <a:r>
              <a:rPr lang="de-DE" dirty="0" smtClean="0"/>
              <a:t> interlock (µs) </a:t>
            </a:r>
            <a:r>
              <a:rPr lang="de-DE" dirty="0" err="1" smtClean="0"/>
              <a:t>before</a:t>
            </a:r>
            <a:r>
              <a:rPr lang="de-DE" dirty="0" smtClean="0"/>
              <a:t> </a:t>
            </a:r>
            <a:r>
              <a:rPr lang="de-DE" dirty="0" err="1" smtClean="0"/>
              <a:t>hard</a:t>
            </a:r>
            <a:r>
              <a:rPr lang="de-DE" dirty="0" smtClean="0"/>
              <a:t> </a:t>
            </a:r>
            <a:r>
              <a:rPr lang="de-DE" dirty="0" err="1" smtClean="0"/>
              <a:t>shutdown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personnel</a:t>
            </a:r>
            <a:r>
              <a:rPr lang="de-DE" dirty="0" smtClean="0"/>
              <a:t> interlock (</a:t>
            </a:r>
            <a:r>
              <a:rPr lang="de-DE" dirty="0" err="1" smtClean="0"/>
              <a:t>ms</a:t>
            </a:r>
            <a:r>
              <a:rPr lang="de-DE" dirty="0" smtClean="0"/>
              <a:t>) </a:t>
            </a:r>
            <a:r>
              <a:rPr lang="de-DE" dirty="0" err="1" smtClean="0"/>
              <a:t>occurs</a:t>
            </a:r>
            <a:endParaRPr lang="de-DE" dirty="0" smtClean="0"/>
          </a:p>
          <a:p>
            <a:r>
              <a:rPr lang="de-DE" dirty="0" err="1" smtClean="0"/>
              <a:t>Steering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beamshutters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personnel</a:t>
            </a:r>
            <a:r>
              <a:rPr lang="de-DE" dirty="0" smtClean="0"/>
              <a:t> interlock; </a:t>
            </a:r>
            <a:r>
              <a:rPr lang="de-DE" dirty="0" err="1" smtClean="0"/>
              <a:t>input</a:t>
            </a:r>
            <a:r>
              <a:rPr lang="de-DE" dirty="0" smtClean="0"/>
              <a:t> for EPS </a:t>
            </a:r>
            <a:r>
              <a:rPr lang="de-DE" dirty="0" err="1" smtClean="0"/>
              <a:t>foreseen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close</a:t>
            </a:r>
            <a:r>
              <a:rPr lang="de-DE" dirty="0" smtClean="0"/>
              <a:t> </a:t>
            </a:r>
            <a:r>
              <a:rPr lang="de-DE" dirty="0" err="1" smtClean="0"/>
              <a:t>beamshutters</a:t>
            </a:r>
            <a:r>
              <a:rPr lang="de-DE" dirty="0" smtClean="0"/>
              <a:t> </a:t>
            </a:r>
            <a:r>
              <a:rPr lang="de-DE" dirty="0" err="1" smtClean="0"/>
              <a:t>if</a:t>
            </a:r>
            <a:r>
              <a:rPr lang="de-DE" dirty="0" smtClean="0"/>
              <a:t> </a:t>
            </a:r>
            <a:r>
              <a:rPr lang="de-DE" dirty="0" err="1" smtClean="0"/>
              <a:t>needed</a:t>
            </a:r>
            <a:endParaRPr lang="de-DE" dirty="0" smtClean="0"/>
          </a:p>
          <a:p>
            <a:r>
              <a:rPr lang="de-DE" dirty="0"/>
              <a:t>? </a:t>
            </a:r>
            <a:endParaRPr lang="de-DE" dirty="0" smtClean="0"/>
          </a:p>
          <a:p>
            <a:endParaRPr lang="de-DE" dirty="0"/>
          </a:p>
          <a:p>
            <a:r>
              <a:rPr lang="de-DE" dirty="0" smtClean="0"/>
              <a:t>Tasks </a:t>
            </a:r>
            <a:r>
              <a:rPr lang="de-DE" dirty="0"/>
              <a:t>not </a:t>
            </a:r>
            <a:r>
              <a:rPr lang="de-DE" dirty="0" err="1"/>
              <a:t>provided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personnel</a:t>
            </a:r>
            <a:r>
              <a:rPr lang="de-DE" dirty="0"/>
              <a:t> interlock</a:t>
            </a:r>
          </a:p>
          <a:p>
            <a:pPr lvl="1"/>
            <a:r>
              <a:rPr lang="de-DE" dirty="0"/>
              <a:t>Survey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beam power </a:t>
            </a:r>
            <a:r>
              <a:rPr lang="de-DE" dirty="0" err="1"/>
              <a:t>hitting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dumps</a:t>
            </a:r>
            <a:r>
              <a:rPr lang="de-DE" dirty="0"/>
              <a:t> </a:t>
            </a:r>
          </a:p>
          <a:p>
            <a:pPr lvl="1"/>
            <a:r>
              <a:rPr lang="de-DE" dirty="0" err="1"/>
              <a:t>Avoid</a:t>
            </a:r>
            <a:r>
              <a:rPr lang="de-DE" dirty="0"/>
              <a:t> </a:t>
            </a:r>
            <a:r>
              <a:rPr lang="de-DE" dirty="0" err="1"/>
              <a:t>missteering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beam</a:t>
            </a:r>
          </a:p>
          <a:p>
            <a:pPr lvl="1"/>
            <a:r>
              <a:rPr lang="de-DE" dirty="0"/>
              <a:t>?   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BCB76-9F9B-4CA8-A4AC-B4A1493FB94B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17475" y="6505575"/>
            <a:ext cx="5702300" cy="266700"/>
          </a:xfrm>
        </p:spPr>
        <p:txBody>
          <a:bodyPr/>
          <a:lstStyle/>
          <a:p>
            <a:r>
              <a:rPr lang="en-GB" dirty="0" smtClean="0"/>
              <a:t>1</a:t>
            </a:r>
            <a:r>
              <a:rPr lang="en-GB" baseline="30000" dirty="0" smtClean="0"/>
              <a:t>st</a:t>
            </a:r>
            <a:r>
              <a:rPr lang="en-GB" dirty="0" smtClean="0"/>
              <a:t> Accelerator Consortium meeting, April 17</a:t>
            </a:r>
            <a:r>
              <a:rPr lang="en-GB" baseline="30000" dirty="0" smtClean="0"/>
              <a:t>th,</a:t>
            </a:r>
            <a:r>
              <a:rPr lang="en-GB" dirty="0" smtClean="0"/>
              <a:t> 2012</a:t>
            </a:r>
            <a:endParaRPr lang="en-GB" dirty="0"/>
          </a:p>
          <a:p>
            <a:r>
              <a:rPr lang="en-GB" dirty="0" smtClean="0"/>
              <a:t>Brunhilde Racky, WP-38, DESY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47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The End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Thank</a:t>
            </a:r>
            <a:r>
              <a:rPr lang="de-DE" dirty="0" smtClean="0"/>
              <a:t> </a:t>
            </a:r>
            <a:r>
              <a:rPr lang="de-DE" dirty="0" err="1" smtClean="0"/>
              <a:t>you</a:t>
            </a:r>
            <a:r>
              <a:rPr lang="de-DE" dirty="0" smtClean="0"/>
              <a:t> for </a:t>
            </a:r>
            <a:r>
              <a:rPr lang="de-DE" dirty="0" err="1" smtClean="0"/>
              <a:t>your</a:t>
            </a:r>
            <a:r>
              <a:rPr lang="de-DE" dirty="0" smtClean="0"/>
              <a:t> </a:t>
            </a:r>
            <a:r>
              <a:rPr lang="de-DE" dirty="0" err="1" smtClean="0"/>
              <a:t>attention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BCB76-9F9B-4CA8-A4AC-B4A1493FB94B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17475" y="6505575"/>
            <a:ext cx="5702300" cy="266700"/>
          </a:xfrm>
        </p:spPr>
        <p:txBody>
          <a:bodyPr/>
          <a:lstStyle/>
          <a:p>
            <a:r>
              <a:rPr lang="en-GB" dirty="0" smtClean="0"/>
              <a:t>1</a:t>
            </a:r>
            <a:r>
              <a:rPr lang="en-GB" baseline="30000" dirty="0" smtClean="0"/>
              <a:t>st</a:t>
            </a:r>
            <a:r>
              <a:rPr lang="en-GB" dirty="0" smtClean="0"/>
              <a:t> Accelerator Consortium meeting, April 17</a:t>
            </a:r>
            <a:r>
              <a:rPr lang="en-GB" baseline="30000" dirty="0" smtClean="0"/>
              <a:t>th,</a:t>
            </a:r>
            <a:r>
              <a:rPr lang="en-GB" dirty="0" smtClean="0"/>
              <a:t> 2012</a:t>
            </a:r>
            <a:endParaRPr lang="en-GB" dirty="0"/>
          </a:p>
          <a:p>
            <a:r>
              <a:rPr lang="en-GB" dirty="0" smtClean="0"/>
              <a:t>Brunhilde Racky, WP-38, DESY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253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77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2043833"/>
            <a:ext cx="8724900" cy="404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cap="flat" cmpd="sng">
                <a:solidFill>
                  <a:schemeClr val="folHlink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50984" y="1394908"/>
            <a:ext cx="7647707" cy="4459287"/>
          </a:xfrm>
        </p:spPr>
        <p:txBody>
          <a:bodyPr/>
          <a:lstStyle/>
          <a:p>
            <a:r>
              <a:rPr lang="de-DE" dirty="0" smtClean="0"/>
              <a:t>12 </a:t>
            </a:r>
            <a:r>
              <a:rPr lang="de-DE" dirty="0" err="1" smtClean="0"/>
              <a:t>accelerator</a:t>
            </a:r>
            <a:r>
              <a:rPr lang="de-DE" dirty="0" smtClean="0"/>
              <a:t> interlock </a:t>
            </a:r>
            <a:r>
              <a:rPr lang="de-DE" dirty="0" err="1" smtClean="0"/>
              <a:t>doors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equipped</a:t>
            </a:r>
            <a:r>
              <a:rPr lang="de-DE" dirty="0" smtClean="0"/>
              <a:t> for</a:t>
            </a:r>
            <a:r>
              <a:rPr lang="de-DE" b="1" dirty="0" smtClean="0"/>
              <a:t>   </a:t>
            </a:r>
            <a:r>
              <a:rPr lang="de-DE" b="1" dirty="0" err="1" smtClean="0"/>
              <a:t>C</a:t>
            </a:r>
            <a:r>
              <a:rPr lang="de-DE" dirty="0" err="1" smtClean="0"/>
              <a:t>ontrolled</a:t>
            </a:r>
            <a:r>
              <a:rPr lang="de-DE" dirty="0" smtClean="0"/>
              <a:t> </a:t>
            </a:r>
            <a:r>
              <a:rPr lang="de-DE" b="1" dirty="0" smtClean="0"/>
              <a:t>A</a:t>
            </a:r>
            <a:r>
              <a:rPr lang="de-DE" dirty="0" smtClean="0"/>
              <a:t>ccess (</a:t>
            </a:r>
            <a:r>
              <a:rPr lang="de-DE" dirty="0" err="1" smtClean="0"/>
              <a:t>camera</a:t>
            </a:r>
            <a:r>
              <a:rPr lang="de-DE" dirty="0" smtClean="0"/>
              <a:t>, </a:t>
            </a:r>
            <a:r>
              <a:rPr lang="de-DE" dirty="0" err="1" smtClean="0"/>
              <a:t>intercom</a:t>
            </a:r>
            <a:r>
              <a:rPr lang="de-DE" dirty="0" smtClean="0"/>
              <a:t>,…) </a:t>
            </a:r>
          </a:p>
          <a:p>
            <a:pPr marL="560388" lvl="2" indent="0">
              <a:buNone/>
            </a:pP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87142-368A-4B8B-8FD0-DDF825A7879F}" type="slidenum">
              <a:rPr lang="en-GB"/>
              <a:pPr/>
              <a:t>13</a:t>
            </a:fld>
            <a:endParaRPr lang="en-GB"/>
          </a:p>
        </p:txBody>
      </p:sp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93788" y="541338"/>
            <a:ext cx="6613525" cy="481012"/>
          </a:xfrm>
        </p:spPr>
        <p:txBody>
          <a:bodyPr/>
          <a:lstStyle/>
          <a:p>
            <a:r>
              <a:rPr lang="en-GB" dirty="0" smtClean="0"/>
              <a:t>Doors for controlled access </a:t>
            </a:r>
            <a:endParaRPr lang="en-GB" dirty="0"/>
          </a:p>
        </p:txBody>
      </p:sp>
      <p:sp>
        <p:nvSpPr>
          <p:cNvPr id="23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17475" y="6505575"/>
            <a:ext cx="5702300" cy="266700"/>
          </a:xfrm>
        </p:spPr>
        <p:txBody>
          <a:bodyPr/>
          <a:lstStyle/>
          <a:p>
            <a:r>
              <a:rPr lang="en-GB" dirty="0" smtClean="0"/>
              <a:t>1</a:t>
            </a:r>
            <a:r>
              <a:rPr lang="en-GB" baseline="30000" dirty="0" smtClean="0"/>
              <a:t>st</a:t>
            </a:r>
            <a:r>
              <a:rPr lang="en-GB" dirty="0" smtClean="0"/>
              <a:t> Accelerator Consortium meeting, April 17</a:t>
            </a:r>
            <a:r>
              <a:rPr lang="en-GB" baseline="30000" dirty="0" smtClean="0"/>
              <a:t>th,</a:t>
            </a:r>
            <a:r>
              <a:rPr lang="en-GB" dirty="0" smtClean="0"/>
              <a:t> 2012</a:t>
            </a:r>
            <a:endParaRPr lang="en-GB" dirty="0"/>
          </a:p>
          <a:p>
            <a:r>
              <a:rPr lang="en-GB" dirty="0" smtClean="0"/>
              <a:t>Brunhilde Racky, WP-38, DESY</a:t>
            </a:r>
            <a:endParaRPr lang="en-GB" dirty="0"/>
          </a:p>
        </p:txBody>
      </p:sp>
      <p:sp>
        <p:nvSpPr>
          <p:cNvPr id="6" name="Textfeld 5"/>
          <p:cNvSpPr txBox="1"/>
          <p:nvPr/>
        </p:nvSpPr>
        <p:spPr>
          <a:xfrm>
            <a:off x="350984" y="4506486"/>
            <a:ext cx="443344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de-DE" sz="1200" b="1" dirty="0" smtClean="0">
                <a:solidFill>
                  <a:srgbClr val="0070C0"/>
                </a:solidFill>
              </a:rPr>
              <a:t>CA</a:t>
            </a:r>
            <a:endParaRPr lang="de-DE" sz="1200" b="1" dirty="0">
              <a:solidFill>
                <a:srgbClr val="0070C0"/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350984" y="4660648"/>
            <a:ext cx="443344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de-DE" sz="1200" b="1" dirty="0" smtClean="0">
                <a:solidFill>
                  <a:srgbClr val="00B050"/>
                </a:solidFill>
              </a:rPr>
              <a:t>CA</a:t>
            </a:r>
            <a:endParaRPr lang="de-DE" sz="1200" b="1" dirty="0">
              <a:solidFill>
                <a:srgbClr val="00B050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5555675" y="4090987"/>
            <a:ext cx="443344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de-DE" sz="1200" b="1" dirty="0" smtClean="0">
                <a:solidFill>
                  <a:srgbClr val="7030A0"/>
                </a:solidFill>
              </a:rPr>
              <a:t>CA</a:t>
            </a:r>
            <a:endParaRPr lang="de-DE" sz="1200" b="1" dirty="0">
              <a:solidFill>
                <a:srgbClr val="7030A0"/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4091713" y="5209260"/>
            <a:ext cx="443344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de-DE" sz="1200" b="1" dirty="0" smtClean="0">
                <a:solidFill>
                  <a:srgbClr val="C00000"/>
                </a:solidFill>
              </a:rPr>
              <a:t>CA</a:t>
            </a:r>
            <a:endParaRPr lang="de-DE" sz="1200" b="1" dirty="0">
              <a:solidFill>
                <a:srgbClr val="C00000"/>
              </a:solidFill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1159170" y="5055525"/>
            <a:ext cx="443344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de-DE" sz="1200" b="1" dirty="0" smtClean="0">
                <a:solidFill>
                  <a:srgbClr val="C00000"/>
                </a:solidFill>
              </a:rPr>
              <a:t>CA</a:t>
            </a:r>
            <a:endParaRPr lang="de-DE" sz="1200" b="1" dirty="0">
              <a:solidFill>
                <a:srgbClr val="C00000"/>
              </a:solidFill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6742548" y="4118788"/>
            <a:ext cx="443344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de-DE" sz="1200" b="1" dirty="0" smtClean="0">
                <a:solidFill>
                  <a:srgbClr val="7030A0"/>
                </a:solidFill>
              </a:rPr>
              <a:t>CA</a:t>
            </a:r>
            <a:endParaRPr lang="de-DE" sz="1200" b="1" dirty="0">
              <a:solidFill>
                <a:srgbClr val="7030A0"/>
              </a:solidFill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8491106" y="2770187"/>
            <a:ext cx="443344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de-DE" sz="1200" b="1" dirty="0" smtClean="0">
                <a:solidFill>
                  <a:srgbClr val="7030A0"/>
                </a:solidFill>
              </a:rPr>
              <a:t>CA</a:t>
            </a:r>
            <a:endParaRPr lang="de-DE" sz="1200" b="1" dirty="0">
              <a:solidFill>
                <a:srgbClr val="7030A0"/>
              </a:solidFill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8491106" y="2220624"/>
            <a:ext cx="443344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de-DE" sz="1200" b="1" dirty="0" smtClean="0">
                <a:solidFill>
                  <a:srgbClr val="FD930A"/>
                </a:solidFill>
              </a:rPr>
              <a:t>CA</a:t>
            </a:r>
            <a:endParaRPr lang="de-DE" sz="1200" b="1" dirty="0">
              <a:solidFill>
                <a:srgbClr val="FD930A"/>
              </a:solidFill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8641774" y="3790895"/>
            <a:ext cx="443344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de-DE" sz="1200" b="1" dirty="0" smtClean="0">
                <a:solidFill>
                  <a:srgbClr val="FF00FF"/>
                </a:solidFill>
              </a:rPr>
              <a:t>CA</a:t>
            </a:r>
            <a:endParaRPr lang="de-DE" sz="1200" b="1" dirty="0">
              <a:solidFill>
                <a:srgbClr val="FF00FF"/>
              </a:solidFill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8491106" y="4660648"/>
            <a:ext cx="443344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de-DE" sz="1200" b="1" dirty="0" smtClean="0">
                <a:solidFill>
                  <a:srgbClr val="00B0F0"/>
                </a:solidFill>
              </a:rPr>
              <a:t>CA</a:t>
            </a:r>
            <a:endParaRPr lang="de-DE" sz="1200" b="1" dirty="0">
              <a:solidFill>
                <a:srgbClr val="00B0F0"/>
              </a:solidFill>
            </a:endParaRPr>
          </a:p>
        </p:txBody>
      </p:sp>
      <p:sp>
        <p:nvSpPr>
          <p:cNvPr id="29" name="Textfeld 28"/>
          <p:cNvSpPr txBox="1"/>
          <p:nvPr/>
        </p:nvSpPr>
        <p:spPr>
          <a:xfrm>
            <a:off x="8506116" y="5573424"/>
            <a:ext cx="443344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de-DE" sz="1200" b="1" dirty="0" smtClean="0">
                <a:solidFill>
                  <a:srgbClr val="00B050"/>
                </a:solidFill>
              </a:rPr>
              <a:t>CA</a:t>
            </a:r>
            <a:endParaRPr lang="de-DE" sz="1200" b="1" dirty="0">
              <a:solidFill>
                <a:srgbClr val="00B050"/>
              </a:solidFill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5854124" y="5074656"/>
            <a:ext cx="443344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de-DE" sz="1200" b="1" dirty="0" smtClean="0">
                <a:solidFill>
                  <a:srgbClr val="00B050"/>
                </a:solidFill>
              </a:rPr>
              <a:t>CA</a:t>
            </a:r>
            <a:endParaRPr lang="de-DE" sz="1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56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Controlled</a:t>
            </a:r>
            <a:r>
              <a:rPr lang="de-DE" dirty="0" smtClean="0"/>
              <a:t> Access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7475" y="1347788"/>
            <a:ext cx="7973580" cy="4459287"/>
          </a:xfrm>
        </p:spPr>
        <p:txBody>
          <a:bodyPr/>
          <a:lstStyle/>
          <a:p>
            <a:pPr marL="382587" indent="-342900"/>
            <a:r>
              <a:rPr lang="de-DE" sz="2000" dirty="0" smtClean="0">
                <a:solidFill>
                  <a:srgbClr val="FF0000"/>
                </a:solidFill>
              </a:rPr>
              <a:t>Problem: </a:t>
            </a:r>
            <a:r>
              <a:rPr lang="de-DE" sz="2000" dirty="0" err="1" smtClean="0">
                <a:solidFill>
                  <a:srgbClr val="FF0000"/>
                </a:solidFill>
              </a:rPr>
              <a:t>Controlled</a:t>
            </a:r>
            <a:r>
              <a:rPr lang="de-DE" sz="2000" dirty="0" smtClean="0">
                <a:solidFill>
                  <a:srgbClr val="FF0000"/>
                </a:solidFill>
              </a:rPr>
              <a:t> </a:t>
            </a:r>
            <a:r>
              <a:rPr lang="de-DE" sz="2000" dirty="0" err="1" smtClean="0">
                <a:solidFill>
                  <a:srgbClr val="FF0000"/>
                </a:solidFill>
              </a:rPr>
              <a:t>access</a:t>
            </a:r>
            <a:r>
              <a:rPr lang="de-DE" sz="2000" dirty="0" smtClean="0">
                <a:solidFill>
                  <a:srgbClr val="FF0000"/>
                </a:solidFill>
              </a:rPr>
              <a:t> </a:t>
            </a:r>
            <a:r>
              <a:rPr lang="de-DE" sz="2000" dirty="0" err="1" smtClean="0">
                <a:solidFill>
                  <a:srgbClr val="FF0000"/>
                </a:solidFill>
              </a:rPr>
              <a:t>to</a:t>
            </a:r>
            <a:r>
              <a:rPr lang="de-DE" sz="2000" dirty="0" smtClean="0">
                <a:solidFill>
                  <a:srgbClr val="FF0000"/>
                </a:solidFill>
              </a:rPr>
              <a:t> </a:t>
            </a:r>
            <a:r>
              <a:rPr lang="de-DE" sz="2000" dirty="0" err="1" smtClean="0">
                <a:solidFill>
                  <a:srgbClr val="FF0000"/>
                </a:solidFill>
              </a:rPr>
              <a:t>searched</a:t>
            </a:r>
            <a:r>
              <a:rPr lang="de-DE" sz="2000" dirty="0" smtClean="0">
                <a:solidFill>
                  <a:srgbClr val="FF0000"/>
                </a:solidFill>
              </a:rPr>
              <a:t> </a:t>
            </a:r>
            <a:r>
              <a:rPr lang="de-DE" sz="2000" dirty="0" err="1" smtClean="0">
                <a:solidFill>
                  <a:srgbClr val="FF0000"/>
                </a:solidFill>
              </a:rPr>
              <a:t>accelerator</a:t>
            </a:r>
            <a:r>
              <a:rPr lang="de-DE" sz="2000" dirty="0" smtClean="0">
                <a:solidFill>
                  <a:srgbClr val="FF0000"/>
                </a:solidFill>
              </a:rPr>
              <a:t> interlock </a:t>
            </a:r>
            <a:r>
              <a:rPr lang="de-DE" sz="2000" dirty="0" err="1" smtClean="0">
                <a:solidFill>
                  <a:srgbClr val="FF0000"/>
                </a:solidFill>
              </a:rPr>
              <a:t>areas</a:t>
            </a:r>
            <a:r>
              <a:rPr lang="de-DE" sz="2000" dirty="0" smtClean="0">
                <a:solidFill>
                  <a:srgbClr val="FF0000"/>
                </a:solidFill>
              </a:rPr>
              <a:t>  </a:t>
            </a:r>
            <a:r>
              <a:rPr lang="de-DE" sz="2000" dirty="0" err="1" smtClean="0">
                <a:solidFill>
                  <a:srgbClr val="FF0000"/>
                </a:solidFill>
              </a:rPr>
              <a:t>during</a:t>
            </a:r>
            <a:r>
              <a:rPr lang="de-DE" sz="2000" dirty="0" smtClean="0">
                <a:solidFill>
                  <a:srgbClr val="FF0000"/>
                </a:solidFill>
              </a:rPr>
              <a:t> beam </a:t>
            </a:r>
            <a:r>
              <a:rPr lang="de-DE" sz="2000" dirty="0" err="1" smtClean="0">
                <a:solidFill>
                  <a:srgbClr val="FF0000"/>
                </a:solidFill>
              </a:rPr>
              <a:t>operation</a:t>
            </a:r>
            <a:r>
              <a:rPr lang="de-DE" sz="2000" dirty="0" smtClean="0">
                <a:solidFill>
                  <a:srgbClr val="FF0000"/>
                </a:solidFill>
              </a:rPr>
              <a:t> </a:t>
            </a:r>
            <a:r>
              <a:rPr lang="de-DE" sz="2000" dirty="0" err="1" smtClean="0">
                <a:solidFill>
                  <a:srgbClr val="FF0000"/>
                </a:solidFill>
              </a:rPr>
              <a:t>other</a:t>
            </a:r>
            <a:r>
              <a:rPr lang="de-DE" sz="2000" dirty="0" smtClean="0">
                <a:solidFill>
                  <a:srgbClr val="FF0000"/>
                </a:solidFill>
              </a:rPr>
              <a:t> </a:t>
            </a:r>
            <a:r>
              <a:rPr lang="de-DE" sz="2000" dirty="0" err="1" smtClean="0">
                <a:solidFill>
                  <a:srgbClr val="FF0000"/>
                </a:solidFill>
              </a:rPr>
              <a:t>sections</a:t>
            </a:r>
            <a:r>
              <a:rPr lang="de-DE" sz="20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de-DE" sz="2000" dirty="0" smtClean="0"/>
              <a:t>Standard </a:t>
            </a:r>
            <a:r>
              <a:rPr lang="de-DE" sz="2000" dirty="0" err="1" smtClean="0"/>
              <a:t>safety</a:t>
            </a:r>
            <a:r>
              <a:rPr lang="de-DE" sz="2000" dirty="0" smtClean="0"/>
              <a:t> </a:t>
            </a:r>
            <a:r>
              <a:rPr lang="de-DE" sz="2000" dirty="0" err="1" smtClean="0"/>
              <a:t>equipment</a:t>
            </a:r>
            <a:r>
              <a:rPr lang="de-DE" sz="2000" dirty="0" smtClean="0"/>
              <a:t> for </a:t>
            </a:r>
            <a:r>
              <a:rPr lang="de-DE" sz="2000" dirty="0" err="1" smtClean="0"/>
              <a:t>entering</a:t>
            </a:r>
            <a:r>
              <a:rPr lang="de-DE" sz="2000" dirty="0" smtClean="0"/>
              <a:t> a </a:t>
            </a:r>
            <a:r>
              <a:rPr lang="de-DE" sz="2000" dirty="0" err="1" smtClean="0"/>
              <a:t>searched</a:t>
            </a:r>
            <a:r>
              <a:rPr lang="de-DE" sz="2000" dirty="0" smtClean="0"/>
              <a:t> interlock </a:t>
            </a:r>
            <a:r>
              <a:rPr lang="de-DE" sz="2000" dirty="0" err="1" smtClean="0"/>
              <a:t>area</a:t>
            </a:r>
            <a:r>
              <a:rPr lang="de-DE" sz="2000" dirty="0" smtClean="0"/>
              <a:t>: interlock </a:t>
            </a:r>
            <a:r>
              <a:rPr lang="de-DE" sz="2000" dirty="0" err="1" smtClean="0"/>
              <a:t>keys</a:t>
            </a:r>
            <a:r>
              <a:rPr lang="de-DE" sz="2000" dirty="0" smtClean="0"/>
              <a:t> (1 per </a:t>
            </a:r>
            <a:r>
              <a:rPr lang="de-DE" sz="2000" dirty="0" err="1" smtClean="0"/>
              <a:t>person</a:t>
            </a:r>
            <a:r>
              <a:rPr lang="de-DE" sz="2000" dirty="0" smtClean="0"/>
              <a:t> </a:t>
            </a:r>
            <a:r>
              <a:rPr lang="de-DE" sz="2000" dirty="0" err="1" smtClean="0"/>
              <a:t>entering</a:t>
            </a:r>
            <a:r>
              <a:rPr lang="de-DE" sz="2000" dirty="0" smtClean="0"/>
              <a:t>) </a:t>
            </a:r>
          </a:p>
          <a:p>
            <a:r>
              <a:rPr lang="de-DE" sz="2000" dirty="0" err="1" smtClean="0"/>
              <a:t>Usually</a:t>
            </a:r>
            <a:r>
              <a:rPr lang="de-DE" sz="2000" dirty="0" smtClean="0"/>
              <a:t> all interlock </a:t>
            </a:r>
            <a:r>
              <a:rPr lang="de-DE" sz="2000" dirty="0" err="1" smtClean="0"/>
              <a:t>keys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a DESY- </a:t>
            </a:r>
            <a:r>
              <a:rPr lang="de-DE" sz="2000" dirty="0" err="1" smtClean="0"/>
              <a:t>accelerator</a:t>
            </a:r>
            <a:r>
              <a:rPr lang="de-DE" sz="2000" dirty="0" smtClean="0"/>
              <a:t> </a:t>
            </a:r>
            <a:r>
              <a:rPr lang="de-DE" sz="2000" dirty="0" err="1" smtClean="0"/>
              <a:t>stop</a:t>
            </a:r>
            <a:r>
              <a:rPr lang="de-DE" sz="2000" dirty="0" smtClean="0"/>
              <a:t> </a:t>
            </a:r>
            <a:r>
              <a:rPr lang="de-DE" sz="2000" dirty="0" err="1" smtClean="0"/>
              <a:t>any</a:t>
            </a:r>
            <a:r>
              <a:rPr lang="de-DE" sz="2000" dirty="0" smtClean="0"/>
              <a:t> beam </a:t>
            </a:r>
            <a:r>
              <a:rPr lang="de-DE" sz="2000" dirty="0" err="1" smtClean="0"/>
              <a:t>operation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err="1" smtClean="0"/>
              <a:t>the</a:t>
            </a:r>
            <a:r>
              <a:rPr lang="de-DE" sz="2000" dirty="0" smtClean="0"/>
              <a:t> </a:t>
            </a:r>
            <a:r>
              <a:rPr lang="de-DE" sz="2000" dirty="0" err="1" smtClean="0"/>
              <a:t>accelerator</a:t>
            </a:r>
            <a:endParaRPr lang="de-DE" sz="2000" dirty="0" smtClean="0"/>
          </a:p>
          <a:p>
            <a:r>
              <a:rPr lang="de-DE" sz="2000" dirty="0" err="1" smtClean="0"/>
              <a:t>Danger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err="1" smtClean="0"/>
              <a:t>entering</a:t>
            </a:r>
            <a:r>
              <a:rPr lang="de-DE" sz="2000" dirty="0" smtClean="0"/>
              <a:t> an </a:t>
            </a:r>
            <a:r>
              <a:rPr lang="de-DE" sz="2000" dirty="0" err="1" smtClean="0"/>
              <a:t>area</a:t>
            </a:r>
            <a:r>
              <a:rPr lang="de-DE" sz="2000" dirty="0" smtClean="0"/>
              <a:t> </a:t>
            </a:r>
            <a:r>
              <a:rPr lang="de-DE" sz="2000" dirty="0" err="1" smtClean="0"/>
              <a:t>with</a:t>
            </a:r>
            <a:r>
              <a:rPr lang="de-DE" sz="2000" dirty="0" smtClean="0"/>
              <a:t> </a:t>
            </a:r>
            <a:r>
              <a:rPr lang="de-DE" sz="2000" dirty="0" err="1" smtClean="0"/>
              <a:t>the</a:t>
            </a:r>
            <a:r>
              <a:rPr lang="de-DE" sz="2000" dirty="0" smtClean="0"/>
              <a:t> </a:t>
            </a:r>
            <a:r>
              <a:rPr lang="de-DE" sz="2000" dirty="0" err="1" smtClean="0"/>
              <a:t>wrong</a:t>
            </a:r>
            <a:r>
              <a:rPr lang="de-DE" sz="2000" dirty="0" smtClean="0"/>
              <a:t> </a:t>
            </a:r>
            <a:r>
              <a:rPr lang="de-DE" sz="2000" dirty="0" err="1" smtClean="0"/>
              <a:t>key</a:t>
            </a:r>
            <a:r>
              <a:rPr lang="de-DE" sz="2000" dirty="0" smtClean="0"/>
              <a:t>!</a:t>
            </a:r>
          </a:p>
          <a:p>
            <a:r>
              <a:rPr lang="de-DE" sz="2000" dirty="0" smtClean="0"/>
              <a:t>Solution:</a:t>
            </a:r>
          </a:p>
          <a:p>
            <a:pPr lvl="1"/>
            <a:r>
              <a:rPr lang="de-DE" sz="2000" dirty="0" smtClean="0"/>
              <a:t>Measure1 (</a:t>
            </a:r>
            <a:r>
              <a:rPr lang="de-DE" sz="2000" dirty="0" err="1" smtClean="0"/>
              <a:t>technical</a:t>
            </a:r>
            <a:r>
              <a:rPr lang="de-DE" sz="2000" dirty="0" smtClean="0"/>
              <a:t>): </a:t>
            </a:r>
            <a:r>
              <a:rPr lang="de-DE" sz="2000" dirty="0" err="1" smtClean="0"/>
              <a:t>matching</a:t>
            </a:r>
            <a:r>
              <a:rPr lang="de-DE" sz="2000" dirty="0" smtClean="0"/>
              <a:t> </a:t>
            </a:r>
            <a:r>
              <a:rPr lang="de-DE" sz="2000" dirty="0" err="1" smtClean="0"/>
              <a:t>locks</a:t>
            </a:r>
            <a:r>
              <a:rPr lang="de-DE" sz="2000" dirty="0" smtClean="0"/>
              <a:t> </a:t>
            </a:r>
            <a:r>
              <a:rPr lang="de-DE" sz="2000" dirty="0" err="1" smtClean="0"/>
              <a:t>near</a:t>
            </a:r>
            <a:r>
              <a:rPr lang="de-DE" sz="2000" dirty="0" smtClean="0"/>
              <a:t> </a:t>
            </a:r>
            <a:r>
              <a:rPr lang="de-DE" sz="2000" dirty="0" err="1" smtClean="0"/>
              <a:t>the</a:t>
            </a:r>
            <a:r>
              <a:rPr lang="de-DE" sz="2000" dirty="0" smtClean="0"/>
              <a:t> interlock </a:t>
            </a:r>
            <a:r>
              <a:rPr lang="de-DE" sz="2000" dirty="0" err="1" smtClean="0"/>
              <a:t>doors</a:t>
            </a:r>
            <a:r>
              <a:rPr lang="de-DE" sz="2000" dirty="0" smtClean="0"/>
              <a:t> </a:t>
            </a:r>
            <a:r>
              <a:rPr lang="de-DE" sz="2000" dirty="0" err="1" smtClean="0"/>
              <a:t>to</a:t>
            </a:r>
            <a:r>
              <a:rPr lang="de-DE" sz="2000" dirty="0" smtClean="0"/>
              <a:t> </a:t>
            </a:r>
            <a:r>
              <a:rPr lang="de-DE" sz="2000" dirty="0" err="1" smtClean="0"/>
              <a:t>enable</a:t>
            </a:r>
            <a:r>
              <a:rPr lang="de-DE" sz="2000" dirty="0" smtClean="0"/>
              <a:t> </a:t>
            </a:r>
            <a:r>
              <a:rPr lang="de-DE" sz="2000" dirty="0" err="1" smtClean="0"/>
              <a:t>the</a:t>
            </a:r>
            <a:r>
              <a:rPr lang="de-DE" sz="2000" dirty="0" smtClean="0"/>
              <a:t> </a:t>
            </a:r>
            <a:r>
              <a:rPr lang="de-DE" sz="2000" dirty="0" err="1" smtClean="0"/>
              <a:t>access</a:t>
            </a:r>
            <a:r>
              <a:rPr lang="de-DE" sz="2000" dirty="0" smtClean="0"/>
              <a:t> </a:t>
            </a:r>
            <a:r>
              <a:rPr lang="de-DE" sz="2000" dirty="0" err="1" smtClean="0"/>
              <a:t>procedure</a:t>
            </a:r>
            <a:r>
              <a:rPr lang="de-DE" sz="2000" dirty="0" smtClean="0"/>
              <a:t> </a:t>
            </a:r>
          </a:p>
          <a:p>
            <a:pPr lvl="1"/>
            <a:r>
              <a:rPr lang="de-DE" sz="2000" dirty="0" smtClean="0"/>
              <a:t>Measure2 (organisational): </a:t>
            </a:r>
            <a:r>
              <a:rPr lang="de-DE" sz="2000" dirty="0" err="1" smtClean="0"/>
              <a:t>only</a:t>
            </a:r>
            <a:r>
              <a:rPr lang="de-DE" sz="2000" dirty="0" smtClean="0"/>
              <a:t> 1 </a:t>
            </a:r>
            <a:r>
              <a:rPr lang="de-DE" sz="2000" dirty="0" err="1" smtClean="0"/>
              <a:t>person</a:t>
            </a:r>
            <a:r>
              <a:rPr lang="de-DE" sz="2000" dirty="0" smtClean="0"/>
              <a:t> </a:t>
            </a:r>
            <a:r>
              <a:rPr lang="de-DE" sz="2000" dirty="0" err="1" smtClean="0"/>
              <a:t>may</a:t>
            </a:r>
            <a:r>
              <a:rPr lang="de-DE" sz="2000" dirty="0" smtClean="0"/>
              <a:t> </a:t>
            </a:r>
            <a:r>
              <a:rPr lang="de-DE" sz="2000" dirty="0" err="1" smtClean="0"/>
              <a:t>enter</a:t>
            </a:r>
            <a:r>
              <a:rPr lang="de-DE" sz="2000" dirty="0" smtClean="0"/>
              <a:t> per </a:t>
            </a:r>
            <a:r>
              <a:rPr lang="de-DE" sz="2000" dirty="0" err="1" smtClean="0"/>
              <a:t>access</a:t>
            </a:r>
            <a:r>
              <a:rPr lang="de-DE" sz="2000" dirty="0" smtClean="0"/>
              <a:t> </a:t>
            </a:r>
            <a:r>
              <a:rPr lang="de-DE" sz="2000" dirty="0" err="1" smtClean="0"/>
              <a:t>procedure</a:t>
            </a:r>
            <a:r>
              <a:rPr lang="de-DE" sz="2000" dirty="0" smtClean="0"/>
              <a:t> (</a:t>
            </a:r>
            <a:r>
              <a:rPr lang="de-DE" sz="2000" dirty="0" err="1" smtClean="0"/>
              <a:t>observed</a:t>
            </a:r>
            <a:r>
              <a:rPr lang="de-DE" sz="2000" dirty="0" smtClean="0"/>
              <a:t> </a:t>
            </a:r>
            <a:r>
              <a:rPr lang="de-DE" sz="2000" dirty="0" err="1" smtClean="0"/>
              <a:t>by</a:t>
            </a:r>
            <a:r>
              <a:rPr lang="de-DE" sz="2000" dirty="0" smtClean="0"/>
              <a:t> </a:t>
            </a:r>
            <a:r>
              <a:rPr lang="de-DE" sz="2000" dirty="0" err="1" smtClean="0"/>
              <a:t>control</a:t>
            </a:r>
            <a:r>
              <a:rPr lang="de-DE" sz="2000" dirty="0" smtClean="0"/>
              <a:t> </a:t>
            </a:r>
            <a:r>
              <a:rPr lang="de-DE" sz="2000" dirty="0" err="1" smtClean="0"/>
              <a:t>room</a:t>
            </a:r>
            <a:r>
              <a:rPr lang="de-DE" sz="2000" dirty="0" smtClean="0"/>
              <a:t> </a:t>
            </a:r>
            <a:r>
              <a:rPr lang="de-DE" sz="2000" dirty="0" err="1" smtClean="0"/>
              <a:t>staff</a:t>
            </a:r>
            <a:r>
              <a:rPr lang="de-DE" sz="2000" dirty="0" smtClean="0"/>
              <a:t>)</a:t>
            </a:r>
          </a:p>
          <a:p>
            <a:pPr lvl="1"/>
            <a:r>
              <a:rPr lang="de-DE" sz="2000" dirty="0" smtClean="0"/>
              <a:t>Measure3 (</a:t>
            </a:r>
            <a:r>
              <a:rPr lang="de-DE" sz="2000" dirty="0" err="1" smtClean="0"/>
              <a:t>technical</a:t>
            </a:r>
            <a:r>
              <a:rPr lang="de-DE" sz="2000" dirty="0" smtClean="0"/>
              <a:t>): </a:t>
            </a:r>
            <a:r>
              <a:rPr lang="de-DE" sz="2000" dirty="0" err="1" smtClean="0"/>
              <a:t>if</a:t>
            </a:r>
            <a:r>
              <a:rPr lang="de-DE" sz="2000" dirty="0" smtClean="0"/>
              <a:t> </a:t>
            </a:r>
            <a:r>
              <a:rPr lang="de-DE" sz="2000" dirty="0" err="1" smtClean="0"/>
              <a:t>any</a:t>
            </a:r>
            <a:r>
              <a:rPr lang="de-DE" sz="2000" dirty="0" smtClean="0"/>
              <a:t> </a:t>
            </a:r>
            <a:r>
              <a:rPr lang="de-DE" sz="2000" dirty="0" err="1" smtClean="0"/>
              <a:t>access</a:t>
            </a:r>
            <a:r>
              <a:rPr lang="de-DE" sz="2000" dirty="0" smtClean="0"/>
              <a:t> </a:t>
            </a:r>
            <a:r>
              <a:rPr lang="de-DE" sz="2000" dirty="0" err="1" smtClean="0"/>
              <a:t>key</a:t>
            </a:r>
            <a:r>
              <a:rPr lang="de-DE" sz="2000" dirty="0" smtClean="0"/>
              <a:t> </a:t>
            </a:r>
            <a:r>
              <a:rPr lang="de-DE" sz="2000" dirty="0" err="1" smtClean="0"/>
              <a:t>is</a:t>
            </a:r>
            <a:r>
              <a:rPr lang="de-DE" sz="2000" dirty="0" smtClean="0"/>
              <a:t> </a:t>
            </a:r>
            <a:r>
              <a:rPr lang="de-DE" sz="2000" dirty="0" err="1" smtClean="0"/>
              <a:t>missing</a:t>
            </a:r>
            <a:r>
              <a:rPr lang="de-DE" sz="2000" dirty="0" smtClean="0"/>
              <a:t> </a:t>
            </a:r>
            <a:r>
              <a:rPr lang="de-DE" sz="2000" dirty="0" err="1" smtClean="0"/>
              <a:t>no</a:t>
            </a:r>
            <a:r>
              <a:rPr lang="de-DE" sz="2000" dirty="0" smtClean="0"/>
              <a:t> </a:t>
            </a:r>
            <a:r>
              <a:rPr lang="de-DE" sz="2000" dirty="0" err="1" smtClean="0"/>
              <a:t>new</a:t>
            </a:r>
            <a:r>
              <a:rPr lang="de-DE" sz="2000" dirty="0" smtClean="0"/>
              <a:t> beam </a:t>
            </a:r>
            <a:r>
              <a:rPr lang="de-DE" sz="2000" dirty="0" err="1" smtClean="0"/>
              <a:t>warning</a:t>
            </a:r>
            <a:r>
              <a:rPr lang="de-DE" sz="2000" dirty="0" smtClean="0"/>
              <a:t> </a:t>
            </a:r>
            <a:r>
              <a:rPr lang="de-DE" sz="2000" dirty="0" err="1" smtClean="0"/>
              <a:t>is</a:t>
            </a:r>
            <a:r>
              <a:rPr lang="de-DE" sz="2000" dirty="0" smtClean="0"/>
              <a:t> </a:t>
            </a:r>
            <a:r>
              <a:rPr lang="de-DE" sz="2000" dirty="0" err="1" smtClean="0"/>
              <a:t>possible</a:t>
            </a:r>
            <a:r>
              <a:rPr lang="de-DE" sz="2000" dirty="0" smtClean="0"/>
              <a:t> in </a:t>
            </a:r>
            <a:r>
              <a:rPr lang="de-DE" sz="2000" dirty="0" err="1" smtClean="0"/>
              <a:t>the</a:t>
            </a:r>
            <a:r>
              <a:rPr lang="de-DE" sz="2000" dirty="0" smtClean="0"/>
              <a:t> </a:t>
            </a:r>
            <a:r>
              <a:rPr lang="de-DE" sz="2000" dirty="0" err="1" smtClean="0"/>
              <a:t>entire</a:t>
            </a:r>
            <a:r>
              <a:rPr lang="de-DE" sz="2000" dirty="0" smtClean="0"/>
              <a:t> </a:t>
            </a:r>
            <a:r>
              <a:rPr lang="de-DE" sz="2000" dirty="0" err="1" smtClean="0"/>
              <a:t>accelerator</a:t>
            </a:r>
            <a:r>
              <a:rPr lang="de-DE" sz="2000" dirty="0" smtClean="0"/>
              <a:t> </a:t>
            </a:r>
            <a:r>
              <a:rPr lang="de-DE" sz="2000" dirty="0" err="1" smtClean="0"/>
              <a:t>complex</a:t>
            </a:r>
            <a:r>
              <a:rPr lang="de-DE" sz="2000" dirty="0" smtClean="0"/>
              <a:t>	</a:t>
            </a:r>
            <a:endParaRPr lang="de-DE" sz="2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BCB76-9F9B-4CA8-A4AC-B4A1493FB94B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17475" y="6505575"/>
            <a:ext cx="5702300" cy="266700"/>
          </a:xfrm>
        </p:spPr>
        <p:txBody>
          <a:bodyPr/>
          <a:lstStyle/>
          <a:p>
            <a:r>
              <a:rPr lang="en-GB" dirty="0" smtClean="0"/>
              <a:t>1</a:t>
            </a:r>
            <a:r>
              <a:rPr lang="en-GB" baseline="30000" dirty="0" smtClean="0"/>
              <a:t>st</a:t>
            </a:r>
            <a:r>
              <a:rPr lang="en-GB" dirty="0" smtClean="0"/>
              <a:t> Accelerator Consortium meeting, April 17</a:t>
            </a:r>
            <a:r>
              <a:rPr lang="en-GB" baseline="30000" dirty="0" smtClean="0"/>
              <a:t>th,</a:t>
            </a:r>
            <a:r>
              <a:rPr lang="en-GB" dirty="0" smtClean="0"/>
              <a:t> 2012</a:t>
            </a:r>
            <a:endParaRPr lang="en-GB" dirty="0"/>
          </a:p>
          <a:p>
            <a:r>
              <a:rPr lang="en-GB" dirty="0" smtClean="0"/>
              <a:t>Brunhilde Racky, WP-38, DESY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168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Interlock </a:t>
            </a:r>
            <a:r>
              <a:rPr lang="de-DE" dirty="0" err="1" smtClean="0"/>
              <a:t>areas</a:t>
            </a:r>
            <a:r>
              <a:rPr lang="de-DE" dirty="0" smtClean="0"/>
              <a:t> </a:t>
            </a:r>
            <a:r>
              <a:rPr lang="de-DE" dirty="0" err="1" smtClean="0"/>
              <a:t>at</a:t>
            </a:r>
            <a:r>
              <a:rPr lang="de-DE" dirty="0" smtClean="0"/>
              <a:t> XS1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18E81-CA98-483E-BA30-586BB5DF9225}" type="slidenum">
              <a:rPr lang="en-GB" smtClean="0">
                <a:solidFill>
                  <a:srgbClr val="FFFFFF"/>
                </a:solidFill>
              </a:rPr>
              <a:pPr/>
              <a:t>15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Line 27"/>
          <p:cNvSpPr>
            <a:spLocks noChangeShapeType="1"/>
          </p:cNvSpPr>
          <p:nvPr/>
        </p:nvSpPr>
        <p:spPr bwMode="auto">
          <a:xfrm>
            <a:off x="6015038" y="5540195"/>
            <a:ext cx="1389062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  <a:buClr>
                <a:srgbClr val="F8B323"/>
              </a:buClr>
              <a:buFont typeface="Wingdings" pitchFamily="2" charset="2"/>
              <a:buChar char="n"/>
            </a:pPr>
            <a:endParaRPr lang="de-DE" sz="900">
              <a:solidFill>
                <a:srgbClr val="261748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19" b="23746"/>
          <a:stretch/>
        </p:blipFill>
        <p:spPr>
          <a:xfrm>
            <a:off x="0" y="1419225"/>
            <a:ext cx="9144000" cy="4429125"/>
          </a:xfrm>
          <a:prstGeom prst="rect">
            <a:avLst/>
          </a:prstGeom>
        </p:spPr>
      </p:pic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17475" y="6505575"/>
            <a:ext cx="5702300" cy="266700"/>
          </a:xfrm>
        </p:spPr>
        <p:txBody>
          <a:bodyPr/>
          <a:lstStyle/>
          <a:p>
            <a:r>
              <a:rPr lang="en-GB" dirty="0" smtClean="0"/>
              <a:t>1</a:t>
            </a:r>
            <a:r>
              <a:rPr lang="en-GB" baseline="30000" dirty="0" smtClean="0"/>
              <a:t>st</a:t>
            </a:r>
            <a:r>
              <a:rPr lang="en-GB" dirty="0" smtClean="0"/>
              <a:t> Accelerator Consortium meeting, April 17</a:t>
            </a:r>
            <a:r>
              <a:rPr lang="en-GB" baseline="30000" dirty="0" smtClean="0"/>
              <a:t>th,</a:t>
            </a:r>
            <a:r>
              <a:rPr lang="en-GB" dirty="0" smtClean="0"/>
              <a:t> 2012</a:t>
            </a:r>
            <a:endParaRPr lang="en-GB" dirty="0"/>
          </a:p>
          <a:p>
            <a:r>
              <a:rPr lang="en-GB" dirty="0" smtClean="0"/>
              <a:t>Brunhilde Racky, WP-38, DESY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707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93788" y="452582"/>
            <a:ext cx="7283450" cy="569768"/>
          </a:xfrm>
        </p:spPr>
        <p:txBody>
          <a:bodyPr/>
          <a:lstStyle/>
          <a:p>
            <a:r>
              <a:rPr lang="de-DE" dirty="0" smtClean="0"/>
              <a:t>List </a:t>
            </a:r>
            <a:r>
              <a:rPr lang="de-DE" dirty="0" err="1" smtClean="0"/>
              <a:t>of</a:t>
            </a:r>
            <a:r>
              <a:rPr lang="de-DE" dirty="0" smtClean="0"/>
              <a:t> RF </a:t>
            </a:r>
            <a:r>
              <a:rPr lang="de-DE" dirty="0" err="1" smtClean="0"/>
              <a:t>stations</a:t>
            </a:r>
            <a:endParaRPr lang="de-DE" dirty="0"/>
          </a:p>
        </p:txBody>
      </p:sp>
      <p:graphicFrame>
        <p:nvGraphicFramePr>
          <p:cNvPr id="6" name="Inhaltsplatzhalt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5116886"/>
              </p:ext>
            </p:extLst>
          </p:nvPr>
        </p:nvGraphicFramePr>
        <p:xfrm>
          <a:off x="277091" y="1957986"/>
          <a:ext cx="8536997" cy="206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1374"/>
                <a:gridCol w="1303156"/>
                <a:gridCol w="1264775"/>
                <a:gridCol w="1541095"/>
                <a:gridCol w="2187180"/>
                <a:gridCol w="1579417"/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1600" dirty="0" err="1" smtClean="0">
                          <a:solidFill>
                            <a:schemeClr val="accent2"/>
                          </a:solidFill>
                        </a:rPr>
                        <a:t>No</a:t>
                      </a:r>
                      <a:r>
                        <a:rPr lang="de-DE" sz="1600" dirty="0" smtClean="0">
                          <a:solidFill>
                            <a:schemeClr val="accent2"/>
                          </a:solidFill>
                        </a:rPr>
                        <a:t>.</a:t>
                      </a:r>
                      <a:endParaRPr lang="de-DE" sz="1600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err="1" smtClean="0">
                          <a:solidFill>
                            <a:schemeClr val="accent2"/>
                          </a:solidFill>
                        </a:rPr>
                        <a:t>purpose</a:t>
                      </a:r>
                      <a:endParaRPr lang="de-DE" sz="1600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err="1" smtClean="0">
                          <a:solidFill>
                            <a:schemeClr val="accent2"/>
                          </a:solidFill>
                        </a:rPr>
                        <a:t>structure</a:t>
                      </a:r>
                      <a:endParaRPr lang="de-DE" sz="1600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err="1" smtClean="0">
                          <a:solidFill>
                            <a:schemeClr val="accent2"/>
                          </a:solidFill>
                        </a:rPr>
                        <a:t>position</a:t>
                      </a:r>
                      <a:r>
                        <a:rPr lang="de-DE" sz="1600" dirty="0" smtClean="0">
                          <a:solidFill>
                            <a:schemeClr val="accent2"/>
                          </a:solidFill>
                        </a:rPr>
                        <a:t> </a:t>
                      </a:r>
                      <a:r>
                        <a:rPr lang="de-DE" sz="1600" dirty="0" err="1" smtClean="0">
                          <a:solidFill>
                            <a:schemeClr val="accent2"/>
                          </a:solidFill>
                        </a:rPr>
                        <a:t>of</a:t>
                      </a:r>
                      <a:r>
                        <a:rPr lang="de-DE" sz="1600" dirty="0" smtClean="0">
                          <a:solidFill>
                            <a:schemeClr val="accent2"/>
                          </a:solidFill>
                        </a:rPr>
                        <a:t> </a:t>
                      </a:r>
                      <a:r>
                        <a:rPr lang="de-DE" sz="1600" dirty="0" err="1" smtClean="0">
                          <a:solidFill>
                            <a:schemeClr val="accent2"/>
                          </a:solidFill>
                        </a:rPr>
                        <a:t>modulator</a:t>
                      </a:r>
                      <a:endParaRPr lang="de-DE" sz="1600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err="1" smtClean="0">
                          <a:solidFill>
                            <a:schemeClr val="accent2"/>
                          </a:solidFill>
                        </a:rPr>
                        <a:t>operation</a:t>
                      </a:r>
                      <a:r>
                        <a:rPr lang="de-DE" sz="1600" dirty="0" smtClean="0">
                          <a:solidFill>
                            <a:schemeClr val="accent2"/>
                          </a:solidFill>
                        </a:rPr>
                        <a:t> </a:t>
                      </a:r>
                      <a:r>
                        <a:rPr lang="de-DE" sz="1600" dirty="0" err="1" smtClean="0">
                          <a:solidFill>
                            <a:schemeClr val="accent2"/>
                          </a:solidFill>
                        </a:rPr>
                        <a:t>modes</a:t>
                      </a:r>
                      <a:r>
                        <a:rPr lang="de-DE" sz="1600" dirty="0" smtClean="0">
                          <a:solidFill>
                            <a:schemeClr val="accent2"/>
                          </a:solidFill>
                        </a:rPr>
                        <a:t> </a:t>
                      </a:r>
                      <a:r>
                        <a:rPr lang="de-DE" sz="1600" dirty="0" err="1" smtClean="0">
                          <a:solidFill>
                            <a:schemeClr val="accent2"/>
                          </a:solidFill>
                        </a:rPr>
                        <a:t>at</a:t>
                      </a:r>
                      <a:r>
                        <a:rPr lang="de-DE" sz="1600" dirty="0" smtClean="0">
                          <a:solidFill>
                            <a:schemeClr val="accent2"/>
                          </a:solidFill>
                        </a:rPr>
                        <a:t> open </a:t>
                      </a:r>
                      <a:r>
                        <a:rPr lang="de-DE" sz="1600" dirty="0" err="1" smtClean="0">
                          <a:solidFill>
                            <a:schemeClr val="accent2"/>
                          </a:solidFill>
                        </a:rPr>
                        <a:t>tunnel</a:t>
                      </a:r>
                      <a:endParaRPr lang="de-DE" sz="1600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err="1" smtClean="0">
                          <a:solidFill>
                            <a:schemeClr val="accent2"/>
                          </a:solidFill>
                        </a:rPr>
                        <a:t>responsible</a:t>
                      </a:r>
                      <a:endParaRPr lang="de-DE" sz="1600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err="1" smtClean="0">
                          <a:solidFill>
                            <a:schemeClr val="tx1"/>
                          </a:solidFill>
                        </a:rPr>
                        <a:t>gun</a:t>
                      </a:r>
                      <a:r>
                        <a:rPr lang="de-DE" sz="1600" dirty="0" smtClean="0">
                          <a:solidFill>
                            <a:schemeClr val="tx1"/>
                          </a:solidFill>
                        </a:rPr>
                        <a:t> mod.</a:t>
                      </a:r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solidFill>
                            <a:schemeClr val="tx1"/>
                          </a:solidFill>
                        </a:rPr>
                        <a:t>warm</a:t>
                      </a:r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solidFill>
                            <a:schemeClr val="tx1"/>
                          </a:solidFill>
                        </a:rPr>
                        <a:t>XHM</a:t>
                      </a:r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err="1" smtClean="0">
                          <a:solidFill>
                            <a:schemeClr val="tx1"/>
                          </a:solidFill>
                        </a:rPr>
                        <a:t>absorber</a:t>
                      </a:r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solidFill>
                            <a:schemeClr val="tx1"/>
                          </a:solidFill>
                        </a:rPr>
                        <a:t>WP1/ </a:t>
                      </a:r>
                      <a:r>
                        <a:rPr lang="de-DE" sz="1600" dirty="0" err="1" smtClean="0">
                          <a:solidFill>
                            <a:schemeClr val="tx1"/>
                          </a:solidFill>
                        </a:rPr>
                        <a:t>MHFp</a:t>
                      </a:r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err="1" smtClean="0">
                          <a:solidFill>
                            <a:schemeClr val="tx1"/>
                          </a:solidFill>
                        </a:rPr>
                        <a:t>sc</a:t>
                      </a:r>
                      <a:r>
                        <a:rPr lang="de-DE" sz="16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600" dirty="0" err="1" smtClean="0">
                          <a:solidFill>
                            <a:schemeClr val="tx1"/>
                          </a:solidFill>
                        </a:rPr>
                        <a:t>module</a:t>
                      </a:r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err="1" smtClean="0">
                          <a:solidFill>
                            <a:schemeClr val="tx1"/>
                          </a:solidFill>
                        </a:rPr>
                        <a:t>cold</a:t>
                      </a:r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solidFill>
                            <a:schemeClr val="tx1"/>
                          </a:solidFill>
                        </a:rPr>
                        <a:t>XHM</a:t>
                      </a:r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solidFill>
                            <a:schemeClr val="tx1"/>
                          </a:solidFill>
                        </a:rPr>
                        <a:t>abs. /warm </a:t>
                      </a:r>
                      <a:r>
                        <a:rPr lang="de-DE" sz="1600" dirty="0" err="1" smtClean="0">
                          <a:solidFill>
                            <a:schemeClr val="tx1"/>
                          </a:solidFill>
                        </a:rPr>
                        <a:t>module</a:t>
                      </a:r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solidFill>
                            <a:schemeClr val="tx1"/>
                          </a:solidFill>
                        </a:rPr>
                        <a:t>WP1/ </a:t>
                      </a:r>
                      <a:r>
                        <a:rPr lang="de-DE" sz="1600" dirty="0" err="1" smtClean="0">
                          <a:solidFill>
                            <a:schemeClr val="tx1"/>
                          </a:solidFill>
                        </a:rPr>
                        <a:t>MHFp</a:t>
                      </a:r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1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ACC3H1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err="1" smtClean="0"/>
                        <a:t>cold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XTIN UG03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(</a:t>
                      </a:r>
                      <a:r>
                        <a:rPr lang="de-DE" sz="1600" dirty="0" err="1" smtClean="0"/>
                        <a:t>absorber</a:t>
                      </a:r>
                      <a:r>
                        <a:rPr lang="de-DE" sz="1600" dirty="0" smtClean="0"/>
                        <a:t>)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WP /MIN</a:t>
                      </a:r>
                      <a:endParaRPr lang="de-DE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1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TDS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warm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XSE UG05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-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WP /MSK</a:t>
                      </a:r>
                      <a:endParaRPr lang="de-DE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FD11E-600E-4D15-B64C-4D0776A67CFE}" type="slidenum">
              <a:rPr lang="en-GB" smtClean="0">
                <a:solidFill>
                  <a:srgbClr val="FFFFFF"/>
                </a:solidFill>
              </a:rPr>
              <a:pPr/>
              <a:t>16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77091" y="1459283"/>
            <a:ext cx="33066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  <a:buClr>
                <a:srgbClr val="F8B323"/>
              </a:buClr>
              <a:buFont typeface="Wingdings" pitchFamily="2" charset="2"/>
              <a:buChar char="n"/>
            </a:pPr>
            <a:r>
              <a:rPr lang="de-DE" sz="1200" b="1" dirty="0" smtClean="0">
                <a:solidFill>
                  <a:srgbClr val="261748"/>
                </a:solidFill>
              </a:rPr>
              <a:t> XTIN1 (same for XTIN2)</a:t>
            </a:r>
            <a:endParaRPr lang="de-DE" sz="1200" b="1" dirty="0">
              <a:solidFill>
                <a:srgbClr val="261748"/>
              </a:solidFill>
            </a:endParaRPr>
          </a:p>
        </p:txBody>
      </p:sp>
      <p:graphicFrame>
        <p:nvGraphicFramePr>
          <p:cNvPr id="9" name="Inhaltsplatzhalt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797163"/>
              </p:ext>
            </p:extLst>
          </p:nvPr>
        </p:nvGraphicFramePr>
        <p:xfrm>
          <a:off x="277091" y="4694383"/>
          <a:ext cx="8536997" cy="13369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1374"/>
                <a:gridCol w="1400933"/>
                <a:gridCol w="1209964"/>
                <a:gridCol w="1498129"/>
                <a:gridCol w="2187180"/>
                <a:gridCol w="1579417"/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1600" dirty="0" err="1" smtClean="0">
                          <a:solidFill>
                            <a:schemeClr val="accent2"/>
                          </a:solidFill>
                        </a:rPr>
                        <a:t>No</a:t>
                      </a:r>
                      <a:r>
                        <a:rPr lang="de-DE" sz="1600" dirty="0" smtClean="0">
                          <a:solidFill>
                            <a:schemeClr val="accent2"/>
                          </a:solidFill>
                        </a:rPr>
                        <a:t>.</a:t>
                      </a:r>
                      <a:endParaRPr lang="de-DE" sz="1600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err="1" smtClean="0">
                          <a:solidFill>
                            <a:schemeClr val="accent2"/>
                          </a:solidFill>
                        </a:rPr>
                        <a:t>purpose</a:t>
                      </a:r>
                      <a:endParaRPr lang="de-DE" sz="1600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err="1" smtClean="0">
                          <a:solidFill>
                            <a:schemeClr val="accent2"/>
                          </a:solidFill>
                        </a:rPr>
                        <a:t>structure</a:t>
                      </a:r>
                      <a:endParaRPr lang="de-DE" sz="1600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err="1" smtClean="0">
                          <a:solidFill>
                            <a:schemeClr val="accent2"/>
                          </a:solidFill>
                        </a:rPr>
                        <a:t>position</a:t>
                      </a:r>
                      <a:r>
                        <a:rPr lang="de-DE" sz="1600" dirty="0" smtClean="0">
                          <a:solidFill>
                            <a:schemeClr val="accent2"/>
                          </a:solidFill>
                        </a:rPr>
                        <a:t> </a:t>
                      </a:r>
                      <a:r>
                        <a:rPr lang="de-DE" sz="1600" dirty="0" err="1" smtClean="0">
                          <a:solidFill>
                            <a:schemeClr val="accent2"/>
                          </a:solidFill>
                        </a:rPr>
                        <a:t>of</a:t>
                      </a:r>
                      <a:r>
                        <a:rPr lang="de-DE" sz="1600" dirty="0" smtClean="0">
                          <a:solidFill>
                            <a:schemeClr val="accent2"/>
                          </a:solidFill>
                        </a:rPr>
                        <a:t> </a:t>
                      </a:r>
                      <a:r>
                        <a:rPr lang="de-DE" sz="1600" dirty="0" err="1" smtClean="0">
                          <a:solidFill>
                            <a:schemeClr val="accent2"/>
                          </a:solidFill>
                        </a:rPr>
                        <a:t>modulator</a:t>
                      </a:r>
                      <a:endParaRPr lang="de-DE" sz="1600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err="1" smtClean="0">
                          <a:solidFill>
                            <a:schemeClr val="accent2"/>
                          </a:solidFill>
                        </a:rPr>
                        <a:t>operation</a:t>
                      </a:r>
                      <a:r>
                        <a:rPr lang="de-DE" sz="1600" dirty="0" smtClean="0">
                          <a:solidFill>
                            <a:schemeClr val="accent2"/>
                          </a:solidFill>
                        </a:rPr>
                        <a:t> </a:t>
                      </a:r>
                      <a:r>
                        <a:rPr lang="de-DE" sz="1600" dirty="0" err="1" smtClean="0">
                          <a:solidFill>
                            <a:schemeClr val="accent2"/>
                          </a:solidFill>
                        </a:rPr>
                        <a:t>modes</a:t>
                      </a:r>
                      <a:r>
                        <a:rPr lang="de-DE" sz="1600" dirty="0" smtClean="0">
                          <a:solidFill>
                            <a:schemeClr val="accent2"/>
                          </a:solidFill>
                        </a:rPr>
                        <a:t> </a:t>
                      </a:r>
                      <a:r>
                        <a:rPr lang="de-DE" sz="1600" dirty="0" err="1" smtClean="0">
                          <a:solidFill>
                            <a:schemeClr val="accent2"/>
                          </a:solidFill>
                        </a:rPr>
                        <a:t>at</a:t>
                      </a:r>
                      <a:r>
                        <a:rPr lang="de-DE" sz="1600" dirty="0" smtClean="0">
                          <a:solidFill>
                            <a:schemeClr val="accent2"/>
                          </a:solidFill>
                        </a:rPr>
                        <a:t> open </a:t>
                      </a:r>
                      <a:r>
                        <a:rPr lang="de-DE" sz="1600" dirty="0" err="1" smtClean="0">
                          <a:solidFill>
                            <a:schemeClr val="accent2"/>
                          </a:solidFill>
                        </a:rPr>
                        <a:t>tunnel</a:t>
                      </a:r>
                      <a:endParaRPr lang="de-DE" sz="1600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err="1" smtClean="0">
                          <a:solidFill>
                            <a:schemeClr val="accent2"/>
                          </a:solidFill>
                        </a:rPr>
                        <a:t>responsible</a:t>
                      </a:r>
                      <a:endParaRPr lang="de-DE" sz="1600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err="1" smtClean="0">
                          <a:solidFill>
                            <a:schemeClr val="tx1"/>
                          </a:solidFill>
                        </a:rPr>
                        <a:t>sc</a:t>
                      </a:r>
                      <a:r>
                        <a:rPr lang="de-DE" sz="16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600" dirty="0" err="1" smtClean="0">
                          <a:solidFill>
                            <a:schemeClr val="tx1"/>
                          </a:solidFill>
                        </a:rPr>
                        <a:t>modules</a:t>
                      </a:r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err="1" smtClean="0">
                          <a:solidFill>
                            <a:schemeClr val="tx1"/>
                          </a:solidFill>
                        </a:rPr>
                        <a:t>cold</a:t>
                      </a:r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solidFill>
                            <a:schemeClr val="tx1"/>
                          </a:solidFill>
                        </a:rPr>
                        <a:t>XHM</a:t>
                      </a:r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solidFill>
                            <a:schemeClr val="tx1"/>
                          </a:solidFill>
                        </a:rPr>
                        <a:t>abs. /warm </a:t>
                      </a:r>
                      <a:r>
                        <a:rPr lang="de-DE" sz="1600" dirty="0" err="1" smtClean="0">
                          <a:solidFill>
                            <a:schemeClr val="tx1"/>
                          </a:solidFill>
                        </a:rPr>
                        <a:t>module</a:t>
                      </a:r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solidFill>
                            <a:schemeClr val="tx1"/>
                          </a:solidFill>
                        </a:rPr>
                        <a:t>WP1/ </a:t>
                      </a:r>
                      <a:r>
                        <a:rPr lang="de-DE" sz="1600" dirty="0" err="1" smtClean="0">
                          <a:solidFill>
                            <a:schemeClr val="tx1"/>
                          </a:solidFill>
                        </a:rPr>
                        <a:t>MHFp</a:t>
                      </a:r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87003"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2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TDS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warm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XSE UG05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-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WP / MSK</a:t>
                      </a:r>
                      <a:endParaRPr lang="de-DE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feld 9"/>
          <p:cNvSpPr txBox="1"/>
          <p:nvPr/>
        </p:nvSpPr>
        <p:spPr>
          <a:xfrm>
            <a:off x="277091" y="4239428"/>
            <a:ext cx="33066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  <a:buClr>
                <a:srgbClr val="F8B323"/>
              </a:buClr>
              <a:buFont typeface="Wingdings" pitchFamily="2" charset="2"/>
              <a:buChar char="n"/>
            </a:pPr>
            <a:r>
              <a:rPr lang="de-DE" sz="1200" b="1" dirty="0" smtClean="0">
                <a:solidFill>
                  <a:srgbClr val="261748"/>
                </a:solidFill>
              </a:rPr>
              <a:t> XTL</a:t>
            </a:r>
            <a:endParaRPr lang="de-DE" sz="1200" b="1" dirty="0">
              <a:solidFill>
                <a:srgbClr val="261748"/>
              </a:solidFill>
            </a:endParaRPr>
          </a:p>
        </p:txBody>
      </p:sp>
      <p:sp>
        <p:nvSpPr>
          <p:cNvPr id="11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17475" y="6505575"/>
            <a:ext cx="5702300" cy="266700"/>
          </a:xfrm>
        </p:spPr>
        <p:txBody>
          <a:bodyPr/>
          <a:lstStyle/>
          <a:p>
            <a:r>
              <a:rPr lang="en-GB" dirty="0" smtClean="0"/>
              <a:t>1</a:t>
            </a:r>
            <a:r>
              <a:rPr lang="en-GB" baseline="30000" dirty="0" smtClean="0"/>
              <a:t>st</a:t>
            </a:r>
            <a:r>
              <a:rPr lang="en-GB" dirty="0" smtClean="0"/>
              <a:t> Accelerator Consortium meeting, April 17</a:t>
            </a:r>
            <a:r>
              <a:rPr lang="en-GB" baseline="30000" dirty="0" smtClean="0"/>
              <a:t>th,</a:t>
            </a:r>
            <a:r>
              <a:rPr lang="en-GB" dirty="0" smtClean="0"/>
              <a:t> 2012</a:t>
            </a:r>
            <a:endParaRPr lang="en-GB" dirty="0"/>
          </a:p>
          <a:p>
            <a:r>
              <a:rPr lang="en-GB" dirty="0" smtClean="0"/>
              <a:t>Brunhilde Racky, WP-38, DESY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584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E3B216-4C43-4B86-BC66-52636FB03A91}" type="slidenum">
              <a:rPr lang="en-GB">
                <a:solidFill>
                  <a:srgbClr val="FFFFFF"/>
                </a:solidFill>
              </a:rPr>
              <a:pPr/>
              <a:t>17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93788" y="541338"/>
            <a:ext cx="7099300" cy="481012"/>
          </a:xfrm>
        </p:spPr>
        <p:txBody>
          <a:bodyPr/>
          <a:lstStyle/>
          <a:p>
            <a:r>
              <a:rPr lang="de-DE" dirty="0" smtClean="0"/>
              <a:t>HF-Interlock; Geometrie im XTL</a:t>
            </a:r>
            <a:endParaRPr lang="en-GB" dirty="0"/>
          </a:p>
        </p:txBody>
      </p:sp>
      <p:sp>
        <p:nvSpPr>
          <p:cNvPr id="117778" name="Rectangle 18"/>
          <p:cNvSpPr>
            <a:spLocks noChangeArrowheads="1"/>
          </p:cNvSpPr>
          <p:nvPr/>
        </p:nvSpPr>
        <p:spPr bwMode="auto">
          <a:xfrm>
            <a:off x="3127375" y="1349375"/>
            <a:ext cx="2711450" cy="566738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270000" tIns="90000"/>
          <a:lstStyle/>
          <a:p>
            <a:pPr marL="177800" indent="-177800" defTabSz="593725">
              <a:buClr>
                <a:srgbClr val="FD930A"/>
              </a:buClr>
              <a:buSzPct val="80000"/>
              <a:buFont typeface="Wingdings" pitchFamily="2" charset="2"/>
              <a:buNone/>
            </a:pPr>
            <a:r>
              <a:rPr lang="de-DE" sz="2400" b="1" dirty="0">
                <a:solidFill>
                  <a:srgbClr val="261748"/>
                </a:solidFill>
                <a:ea typeface="ＭＳ Ｐゴシック"/>
              </a:rPr>
              <a:t>HV Modulator 1</a:t>
            </a:r>
            <a:endParaRPr lang="en-GB" sz="2400" b="1" dirty="0">
              <a:solidFill>
                <a:srgbClr val="261748"/>
              </a:solidFill>
              <a:ea typeface="ＭＳ Ｐゴシック"/>
            </a:endParaRPr>
          </a:p>
        </p:txBody>
      </p:sp>
      <p:sp>
        <p:nvSpPr>
          <p:cNvPr id="117779" name="Rectangle 19"/>
          <p:cNvSpPr>
            <a:spLocks noChangeArrowheads="1"/>
          </p:cNvSpPr>
          <p:nvPr/>
        </p:nvSpPr>
        <p:spPr bwMode="auto">
          <a:xfrm>
            <a:off x="3500438" y="2460625"/>
            <a:ext cx="1997075" cy="772102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270000" tIns="90000"/>
          <a:lstStyle/>
          <a:p>
            <a:pPr marL="177800" indent="-177800" defTabSz="593725">
              <a:buClr>
                <a:srgbClr val="FD930A"/>
              </a:buClr>
              <a:buSzPct val="80000"/>
              <a:buFont typeface="Wingdings" pitchFamily="2" charset="2"/>
              <a:buNone/>
            </a:pPr>
            <a:r>
              <a:rPr lang="en-GB" sz="1200" b="1" dirty="0">
                <a:solidFill>
                  <a:srgbClr val="261748"/>
                </a:solidFill>
                <a:ea typeface="ＭＳ Ｐゴシック"/>
              </a:rPr>
              <a:t>Preamp. / RF filter</a:t>
            </a:r>
          </a:p>
          <a:p>
            <a:pPr marL="177800" indent="-177800" defTabSz="593725">
              <a:buClr>
                <a:srgbClr val="FD930A"/>
              </a:buClr>
              <a:buSzPct val="80000"/>
              <a:buFont typeface="Wingdings" pitchFamily="2" charset="2"/>
              <a:buNone/>
            </a:pPr>
            <a:r>
              <a:rPr lang="en-GB" sz="2400" b="1" dirty="0">
                <a:solidFill>
                  <a:srgbClr val="261748"/>
                </a:solidFill>
                <a:ea typeface="ＭＳ Ｐゴシック"/>
              </a:rPr>
              <a:t>Klystron 1</a:t>
            </a:r>
          </a:p>
        </p:txBody>
      </p:sp>
      <p:sp>
        <p:nvSpPr>
          <p:cNvPr id="117781" name="Text Box 21"/>
          <p:cNvSpPr txBox="1">
            <a:spLocks noChangeArrowheads="1"/>
          </p:cNvSpPr>
          <p:nvPr/>
        </p:nvSpPr>
        <p:spPr bwMode="auto">
          <a:xfrm>
            <a:off x="284163" y="4424363"/>
            <a:ext cx="1544637" cy="709612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2000" tIns="72000" rIns="72000" bIns="72000" anchor="ctr"/>
          <a:lstStyle/>
          <a:p>
            <a:pPr eaLnBrk="0" hangingPunct="0">
              <a:spcBef>
                <a:spcPct val="0"/>
              </a:spcBef>
              <a:buClrTx/>
              <a:buFontTx/>
              <a:buNone/>
            </a:pPr>
            <a:r>
              <a:rPr lang="en-GB" sz="2400" b="1">
                <a:solidFill>
                  <a:srgbClr val="FFFFFF"/>
                </a:solidFill>
                <a:ea typeface="ＭＳ Ｐゴシック"/>
              </a:rPr>
              <a:t>Module 1</a:t>
            </a:r>
          </a:p>
          <a:p>
            <a:pPr eaLnBrk="0" hangingPunct="0">
              <a:spcBef>
                <a:spcPct val="0"/>
              </a:spcBef>
              <a:buClrTx/>
              <a:buFontTx/>
              <a:buNone/>
            </a:pPr>
            <a:r>
              <a:rPr lang="de-DE" sz="1400" b="1">
                <a:solidFill>
                  <a:srgbClr val="FFFFFF"/>
                </a:solidFill>
                <a:ea typeface="ＭＳ Ｐゴシック"/>
              </a:rPr>
              <a:t>    (8 cavities)</a:t>
            </a:r>
            <a:endParaRPr lang="en-GB" sz="1400">
              <a:solidFill>
                <a:srgbClr val="FFFFFF"/>
              </a:solidFill>
              <a:ea typeface="ＭＳ Ｐゴシック"/>
            </a:endParaRPr>
          </a:p>
        </p:txBody>
      </p:sp>
      <p:sp>
        <p:nvSpPr>
          <p:cNvPr id="117782" name="Text Box 22"/>
          <p:cNvSpPr txBox="1">
            <a:spLocks noChangeArrowheads="1"/>
          </p:cNvSpPr>
          <p:nvPr/>
        </p:nvSpPr>
        <p:spPr bwMode="auto">
          <a:xfrm>
            <a:off x="2260600" y="4438650"/>
            <a:ext cx="1544638" cy="709613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2000" tIns="72000" rIns="72000" bIns="72000" anchor="ctr"/>
          <a:lstStyle/>
          <a:p>
            <a:pPr eaLnBrk="0" hangingPunct="0">
              <a:spcBef>
                <a:spcPct val="0"/>
              </a:spcBef>
              <a:buClrTx/>
              <a:buFontTx/>
              <a:buNone/>
            </a:pPr>
            <a:r>
              <a:rPr lang="en-GB" sz="2400" b="1">
                <a:solidFill>
                  <a:srgbClr val="FFFFFF"/>
                </a:solidFill>
                <a:ea typeface="ＭＳ Ｐゴシック"/>
              </a:rPr>
              <a:t>Module 2</a:t>
            </a:r>
          </a:p>
          <a:p>
            <a:pPr eaLnBrk="0" hangingPunct="0">
              <a:spcBef>
                <a:spcPct val="0"/>
              </a:spcBef>
              <a:buClrTx/>
              <a:buFontTx/>
              <a:buNone/>
            </a:pPr>
            <a:r>
              <a:rPr lang="de-DE" sz="1400" b="1">
                <a:solidFill>
                  <a:srgbClr val="FFFFFF"/>
                </a:solidFill>
                <a:ea typeface="ＭＳ Ｐゴシック"/>
              </a:rPr>
              <a:t>    (8 cavities)</a:t>
            </a:r>
            <a:endParaRPr lang="en-GB" sz="1400">
              <a:solidFill>
                <a:srgbClr val="FFFFFF"/>
              </a:solidFill>
              <a:ea typeface="ＭＳ Ｐゴシック"/>
            </a:endParaRPr>
          </a:p>
        </p:txBody>
      </p:sp>
      <p:sp>
        <p:nvSpPr>
          <p:cNvPr id="117783" name="Text Box 23"/>
          <p:cNvSpPr txBox="1">
            <a:spLocks noChangeArrowheads="1"/>
          </p:cNvSpPr>
          <p:nvPr/>
        </p:nvSpPr>
        <p:spPr bwMode="auto">
          <a:xfrm>
            <a:off x="5257800" y="4438650"/>
            <a:ext cx="1544638" cy="709613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2000" tIns="72000" rIns="72000" bIns="72000" anchor="ctr"/>
          <a:lstStyle/>
          <a:p>
            <a:pPr eaLnBrk="0" hangingPunct="0">
              <a:spcBef>
                <a:spcPct val="0"/>
              </a:spcBef>
              <a:buClrTx/>
              <a:buFontTx/>
              <a:buNone/>
            </a:pPr>
            <a:r>
              <a:rPr lang="en-GB" sz="2400" b="1">
                <a:solidFill>
                  <a:srgbClr val="FFFFFF"/>
                </a:solidFill>
                <a:ea typeface="ＭＳ Ｐゴシック"/>
              </a:rPr>
              <a:t>Module 3</a:t>
            </a:r>
          </a:p>
          <a:p>
            <a:pPr eaLnBrk="0" hangingPunct="0">
              <a:spcBef>
                <a:spcPct val="0"/>
              </a:spcBef>
              <a:buClrTx/>
              <a:buFontTx/>
              <a:buNone/>
            </a:pPr>
            <a:r>
              <a:rPr lang="de-DE" sz="1400" b="1">
                <a:solidFill>
                  <a:srgbClr val="FFFFFF"/>
                </a:solidFill>
                <a:ea typeface="ＭＳ Ｐゴシック"/>
              </a:rPr>
              <a:t>    (8 cavities)</a:t>
            </a:r>
            <a:endParaRPr lang="en-GB" sz="1400">
              <a:solidFill>
                <a:srgbClr val="FFFFFF"/>
              </a:solidFill>
              <a:ea typeface="ＭＳ Ｐゴシック"/>
            </a:endParaRPr>
          </a:p>
        </p:txBody>
      </p:sp>
      <p:sp>
        <p:nvSpPr>
          <p:cNvPr id="117784" name="Text Box 24"/>
          <p:cNvSpPr txBox="1">
            <a:spLocks noChangeArrowheads="1"/>
          </p:cNvSpPr>
          <p:nvPr/>
        </p:nvSpPr>
        <p:spPr bwMode="auto">
          <a:xfrm>
            <a:off x="7305675" y="4448175"/>
            <a:ext cx="1544638" cy="709613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2000" tIns="72000" rIns="72000" bIns="72000" anchor="ctr"/>
          <a:lstStyle/>
          <a:p>
            <a:pPr eaLnBrk="0" hangingPunct="0">
              <a:spcBef>
                <a:spcPct val="0"/>
              </a:spcBef>
              <a:buClrTx/>
              <a:buFontTx/>
              <a:buNone/>
            </a:pPr>
            <a:r>
              <a:rPr lang="en-GB" sz="2400" b="1">
                <a:solidFill>
                  <a:srgbClr val="FFFFFF"/>
                </a:solidFill>
                <a:ea typeface="ＭＳ Ｐゴシック"/>
              </a:rPr>
              <a:t>Module 4</a:t>
            </a:r>
          </a:p>
          <a:p>
            <a:pPr eaLnBrk="0" hangingPunct="0">
              <a:spcBef>
                <a:spcPct val="0"/>
              </a:spcBef>
              <a:buClrTx/>
              <a:buFontTx/>
              <a:buNone/>
            </a:pPr>
            <a:r>
              <a:rPr lang="de-DE" sz="1400" b="1">
                <a:solidFill>
                  <a:srgbClr val="FFFFFF"/>
                </a:solidFill>
                <a:ea typeface="ＭＳ Ｐゴシック"/>
              </a:rPr>
              <a:t>    (8 cavities)</a:t>
            </a:r>
            <a:endParaRPr lang="en-GB" sz="1400">
              <a:solidFill>
                <a:srgbClr val="FFFFFF"/>
              </a:solidFill>
              <a:ea typeface="ＭＳ Ｐゴシック"/>
            </a:endParaRPr>
          </a:p>
        </p:txBody>
      </p:sp>
      <p:sp>
        <p:nvSpPr>
          <p:cNvPr id="117785" name="Line 25"/>
          <p:cNvSpPr>
            <a:spLocks noChangeShapeType="1"/>
          </p:cNvSpPr>
          <p:nvPr/>
        </p:nvSpPr>
        <p:spPr bwMode="auto">
          <a:xfrm>
            <a:off x="4252913" y="3140075"/>
            <a:ext cx="0" cy="571500"/>
          </a:xfrm>
          <a:prstGeom prst="line">
            <a:avLst/>
          </a:prstGeom>
          <a:noFill/>
          <a:ln w="508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solidFill>
                <a:srgbClr val="261748"/>
              </a:solidFill>
              <a:ea typeface="ＭＳ Ｐゴシック"/>
            </a:endParaRPr>
          </a:p>
        </p:txBody>
      </p:sp>
      <p:sp>
        <p:nvSpPr>
          <p:cNvPr id="117786" name="Line 26"/>
          <p:cNvSpPr>
            <a:spLocks noChangeShapeType="1"/>
          </p:cNvSpPr>
          <p:nvPr/>
        </p:nvSpPr>
        <p:spPr bwMode="auto">
          <a:xfrm flipH="1" flipV="1">
            <a:off x="2082800" y="3690938"/>
            <a:ext cx="2170113" cy="11112"/>
          </a:xfrm>
          <a:prstGeom prst="line">
            <a:avLst/>
          </a:prstGeom>
          <a:noFill/>
          <a:ln w="508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solidFill>
                <a:srgbClr val="261748"/>
              </a:solidFill>
              <a:ea typeface="ＭＳ Ｐゴシック"/>
            </a:endParaRPr>
          </a:p>
        </p:txBody>
      </p:sp>
      <p:sp>
        <p:nvSpPr>
          <p:cNvPr id="117788" name="Line 28"/>
          <p:cNvSpPr>
            <a:spLocks noChangeShapeType="1"/>
          </p:cNvSpPr>
          <p:nvPr/>
        </p:nvSpPr>
        <p:spPr bwMode="auto">
          <a:xfrm>
            <a:off x="2082800" y="3668713"/>
            <a:ext cx="0" cy="441325"/>
          </a:xfrm>
          <a:prstGeom prst="line">
            <a:avLst/>
          </a:prstGeom>
          <a:noFill/>
          <a:ln w="508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solidFill>
                <a:srgbClr val="261748"/>
              </a:solidFill>
              <a:ea typeface="ＭＳ Ｐゴシック"/>
            </a:endParaRPr>
          </a:p>
        </p:txBody>
      </p:sp>
      <p:sp>
        <p:nvSpPr>
          <p:cNvPr id="117789" name="Line 29"/>
          <p:cNvSpPr>
            <a:spLocks noChangeShapeType="1"/>
          </p:cNvSpPr>
          <p:nvPr/>
        </p:nvSpPr>
        <p:spPr bwMode="auto">
          <a:xfrm>
            <a:off x="1012825" y="4119563"/>
            <a:ext cx="2116138" cy="0"/>
          </a:xfrm>
          <a:prstGeom prst="line">
            <a:avLst/>
          </a:prstGeom>
          <a:noFill/>
          <a:ln w="508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solidFill>
                <a:srgbClr val="261748"/>
              </a:solidFill>
              <a:ea typeface="ＭＳ Ｐゴシック"/>
            </a:endParaRPr>
          </a:p>
        </p:txBody>
      </p:sp>
      <p:sp>
        <p:nvSpPr>
          <p:cNvPr id="117790" name="Line 30"/>
          <p:cNvSpPr>
            <a:spLocks noChangeShapeType="1"/>
          </p:cNvSpPr>
          <p:nvPr/>
        </p:nvSpPr>
        <p:spPr bwMode="auto">
          <a:xfrm>
            <a:off x="1035050" y="4130675"/>
            <a:ext cx="0" cy="287338"/>
          </a:xfrm>
          <a:prstGeom prst="line">
            <a:avLst/>
          </a:prstGeom>
          <a:noFill/>
          <a:ln w="508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solidFill>
                <a:srgbClr val="261748"/>
              </a:solidFill>
              <a:ea typeface="ＭＳ Ｐゴシック"/>
            </a:endParaRPr>
          </a:p>
        </p:txBody>
      </p:sp>
      <p:sp>
        <p:nvSpPr>
          <p:cNvPr id="117791" name="Line 31"/>
          <p:cNvSpPr>
            <a:spLocks noChangeShapeType="1"/>
          </p:cNvSpPr>
          <p:nvPr/>
        </p:nvSpPr>
        <p:spPr bwMode="auto">
          <a:xfrm>
            <a:off x="3106738" y="4119563"/>
            <a:ext cx="0" cy="287337"/>
          </a:xfrm>
          <a:prstGeom prst="line">
            <a:avLst/>
          </a:prstGeom>
          <a:noFill/>
          <a:ln w="508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solidFill>
                <a:srgbClr val="261748"/>
              </a:solidFill>
              <a:ea typeface="ＭＳ Ｐゴシック"/>
            </a:endParaRPr>
          </a:p>
        </p:txBody>
      </p:sp>
      <p:sp>
        <p:nvSpPr>
          <p:cNvPr id="117792" name="Line 32"/>
          <p:cNvSpPr>
            <a:spLocks noChangeShapeType="1"/>
          </p:cNvSpPr>
          <p:nvPr/>
        </p:nvSpPr>
        <p:spPr bwMode="auto">
          <a:xfrm>
            <a:off x="4772025" y="3140075"/>
            <a:ext cx="9525" cy="561975"/>
          </a:xfrm>
          <a:prstGeom prst="line">
            <a:avLst/>
          </a:prstGeom>
          <a:noFill/>
          <a:ln w="508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solidFill>
                <a:srgbClr val="261748"/>
              </a:solidFill>
              <a:ea typeface="ＭＳ Ｐゴシック"/>
            </a:endParaRPr>
          </a:p>
        </p:txBody>
      </p:sp>
      <p:sp>
        <p:nvSpPr>
          <p:cNvPr id="117794" name="Line 34"/>
          <p:cNvSpPr>
            <a:spLocks noChangeShapeType="1"/>
          </p:cNvSpPr>
          <p:nvPr/>
        </p:nvSpPr>
        <p:spPr bwMode="auto">
          <a:xfrm flipH="1" flipV="1">
            <a:off x="4795838" y="3683000"/>
            <a:ext cx="2170112" cy="11113"/>
          </a:xfrm>
          <a:prstGeom prst="line">
            <a:avLst/>
          </a:prstGeom>
          <a:noFill/>
          <a:ln w="508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solidFill>
                <a:srgbClr val="261748"/>
              </a:solidFill>
              <a:ea typeface="ＭＳ Ｐゴシック"/>
            </a:endParaRPr>
          </a:p>
        </p:txBody>
      </p:sp>
      <p:sp>
        <p:nvSpPr>
          <p:cNvPr id="117795" name="Line 35"/>
          <p:cNvSpPr>
            <a:spLocks noChangeShapeType="1"/>
          </p:cNvSpPr>
          <p:nvPr/>
        </p:nvSpPr>
        <p:spPr bwMode="auto">
          <a:xfrm>
            <a:off x="5918200" y="4143375"/>
            <a:ext cx="2116138" cy="0"/>
          </a:xfrm>
          <a:prstGeom prst="line">
            <a:avLst/>
          </a:prstGeom>
          <a:noFill/>
          <a:ln w="508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solidFill>
                <a:srgbClr val="261748"/>
              </a:solidFill>
              <a:ea typeface="ＭＳ Ｐゴシック"/>
            </a:endParaRPr>
          </a:p>
        </p:txBody>
      </p:sp>
      <p:sp>
        <p:nvSpPr>
          <p:cNvPr id="117796" name="Line 36"/>
          <p:cNvSpPr>
            <a:spLocks noChangeShapeType="1"/>
          </p:cNvSpPr>
          <p:nvPr/>
        </p:nvSpPr>
        <p:spPr bwMode="auto">
          <a:xfrm>
            <a:off x="6951663" y="3690938"/>
            <a:ext cx="0" cy="450850"/>
          </a:xfrm>
          <a:prstGeom prst="line">
            <a:avLst/>
          </a:prstGeom>
          <a:noFill/>
          <a:ln w="508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solidFill>
                <a:srgbClr val="261748"/>
              </a:solidFill>
              <a:ea typeface="ＭＳ Ｐゴシック"/>
            </a:endParaRPr>
          </a:p>
        </p:txBody>
      </p:sp>
      <p:sp>
        <p:nvSpPr>
          <p:cNvPr id="117797" name="Line 37"/>
          <p:cNvSpPr>
            <a:spLocks noChangeShapeType="1"/>
          </p:cNvSpPr>
          <p:nvPr/>
        </p:nvSpPr>
        <p:spPr bwMode="auto">
          <a:xfrm>
            <a:off x="5938838" y="4121150"/>
            <a:ext cx="0" cy="307975"/>
          </a:xfrm>
          <a:prstGeom prst="line">
            <a:avLst/>
          </a:prstGeom>
          <a:noFill/>
          <a:ln w="508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solidFill>
                <a:srgbClr val="261748"/>
              </a:solidFill>
              <a:ea typeface="ＭＳ Ｐゴシック"/>
            </a:endParaRPr>
          </a:p>
        </p:txBody>
      </p:sp>
      <p:sp>
        <p:nvSpPr>
          <p:cNvPr id="117798" name="Line 38"/>
          <p:cNvSpPr>
            <a:spLocks noChangeShapeType="1"/>
          </p:cNvSpPr>
          <p:nvPr/>
        </p:nvSpPr>
        <p:spPr bwMode="auto">
          <a:xfrm>
            <a:off x="8008938" y="4141788"/>
            <a:ext cx="11112" cy="276225"/>
          </a:xfrm>
          <a:prstGeom prst="line">
            <a:avLst/>
          </a:prstGeom>
          <a:noFill/>
          <a:ln w="508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solidFill>
                <a:srgbClr val="261748"/>
              </a:solidFill>
              <a:ea typeface="ＭＳ Ｐゴシック"/>
            </a:endParaRPr>
          </a:p>
        </p:txBody>
      </p:sp>
      <p:sp>
        <p:nvSpPr>
          <p:cNvPr id="117799" name="Rectangle 39"/>
          <p:cNvSpPr>
            <a:spLocks noChangeArrowheads="1"/>
          </p:cNvSpPr>
          <p:nvPr/>
        </p:nvSpPr>
        <p:spPr bwMode="auto">
          <a:xfrm>
            <a:off x="4087813" y="3559175"/>
            <a:ext cx="296862" cy="209550"/>
          </a:xfrm>
          <a:prstGeom prst="rect">
            <a:avLst/>
          </a:prstGeom>
          <a:solidFill>
            <a:srgbClr val="969696"/>
          </a:solidFill>
          <a:ln w="50800">
            <a:solidFill>
              <a:srgbClr val="96969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>
              <a:solidFill>
                <a:srgbClr val="261748"/>
              </a:solidFill>
              <a:ea typeface="ＭＳ Ｐゴシック"/>
            </a:endParaRPr>
          </a:p>
        </p:txBody>
      </p:sp>
      <p:sp>
        <p:nvSpPr>
          <p:cNvPr id="117800" name="Rectangle 40"/>
          <p:cNvSpPr>
            <a:spLocks noChangeArrowheads="1"/>
          </p:cNvSpPr>
          <p:nvPr/>
        </p:nvSpPr>
        <p:spPr bwMode="auto">
          <a:xfrm>
            <a:off x="4652963" y="3560763"/>
            <a:ext cx="296862" cy="209550"/>
          </a:xfrm>
          <a:prstGeom prst="rect">
            <a:avLst/>
          </a:prstGeom>
          <a:solidFill>
            <a:srgbClr val="969696"/>
          </a:solidFill>
          <a:ln w="50800">
            <a:solidFill>
              <a:srgbClr val="96969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>
              <a:solidFill>
                <a:srgbClr val="261748"/>
              </a:solidFill>
              <a:ea typeface="ＭＳ Ｐゴシック"/>
            </a:endParaRPr>
          </a:p>
        </p:txBody>
      </p:sp>
      <p:sp>
        <p:nvSpPr>
          <p:cNvPr id="117801" name="Line 41"/>
          <p:cNvSpPr>
            <a:spLocks noChangeShapeType="1"/>
          </p:cNvSpPr>
          <p:nvPr/>
        </p:nvSpPr>
        <p:spPr bwMode="auto">
          <a:xfrm flipH="1">
            <a:off x="4219575" y="3789363"/>
            <a:ext cx="11113" cy="1851025"/>
          </a:xfrm>
          <a:prstGeom prst="line">
            <a:avLst/>
          </a:prstGeom>
          <a:noFill/>
          <a:ln w="508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solidFill>
                <a:srgbClr val="261748"/>
              </a:solidFill>
              <a:ea typeface="ＭＳ Ｐゴシック"/>
            </a:endParaRPr>
          </a:p>
        </p:txBody>
      </p:sp>
      <p:sp>
        <p:nvSpPr>
          <p:cNvPr id="117802" name="Line 42"/>
          <p:cNvSpPr>
            <a:spLocks noChangeShapeType="1"/>
          </p:cNvSpPr>
          <p:nvPr/>
        </p:nvSpPr>
        <p:spPr bwMode="auto">
          <a:xfrm>
            <a:off x="4781550" y="3800475"/>
            <a:ext cx="0" cy="1828800"/>
          </a:xfrm>
          <a:prstGeom prst="line">
            <a:avLst/>
          </a:prstGeom>
          <a:noFill/>
          <a:ln w="508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solidFill>
                <a:srgbClr val="261748"/>
              </a:solidFill>
              <a:ea typeface="ＭＳ Ｐゴシック"/>
            </a:endParaRPr>
          </a:p>
        </p:txBody>
      </p:sp>
      <p:sp>
        <p:nvSpPr>
          <p:cNvPr id="117803" name="Rectangle 43"/>
          <p:cNvSpPr>
            <a:spLocks noChangeArrowheads="1"/>
          </p:cNvSpPr>
          <p:nvPr/>
        </p:nvSpPr>
        <p:spPr bwMode="auto">
          <a:xfrm>
            <a:off x="3733800" y="5618163"/>
            <a:ext cx="738188" cy="474662"/>
          </a:xfrm>
          <a:prstGeom prst="rect">
            <a:avLst/>
          </a:prstGeom>
          <a:solidFill>
            <a:srgbClr val="FF0000">
              <a:alpha val="67000"/>
            </a:srgbClr>
          </a:solidFill>
          <a:ln w="2540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342900" indent="-342900" algn="ctr">
              <a:buFont typeface="Wingdings" pitchFamily="2" charset="2"/>
              <a:buNone/>
            </a:pPr>
            <a:r>
              <a:rPr lang="de-DE">
                <a:solidFill>
                  <a:srgbClr val="261748"/>
                </a:solidFill>
                <a:ea typeface="ＭＳ Ｐゴシック"/>
              </a:rPr>
              <a:t>Absorber 1</a:t>
            </a:r>
            <a:endParaRPr lang="en-GB">
              <a:solidFill>
                <a:srgbClr val="261748"/>
              </a:solidFill>
              <a:ea typeface="ＭＳ Ｐゴシック"/>
            </a:endParaRPr>
          </a:p>
        </p:txBody>
      </p:sp>
      <p:sp>
        <p:nvSpPr>
          <p:cNvPr id="117804" name="Rectangle 44"/>
          <p:cNvSpPr>
            <a:spLocks noChangeArrowheads="1"/>
          </p:cNvSpPr>
          <p:nvPr/>
        </p:nvSpPr>
        <p:spPr bwMode="auto">
          <a:xfrm>
            <a:off x="4606925" y="5621338"/>
            <a:ext cx="738188" cy="474662"/>
          </a:xfrm>
          <a:prstGeom prst="rect">
            <a:avLst/>
          </a:prstGeom>
          <a:solidFill>
            <a:srgbClr val="FF0000">
              <a:alpha val="67000"/>
            </a:srgbClr>
          </a:solidFill>
          <a:ln w="2540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342900" indent="-342900" algn="ctr">
              <a:buFont typeface="Wingdings" pitchFamily="2" charset="2"/>
              <a:buNone/>
            </a:pPr>
            <a:r>
              <a:rPr lang="de-DE">
                <a:solidFill>
                  <a:srgbClr val="261748"/>
                </a:solidFill>
                <a:ea typeface="ＭＳ Ｐゴシック"/>
              </a:rPr>
              <a:t>Absorber 2</a:t>
            </a:r>
            <a:endParaRPr lang="en-GB">
              <a:solidFill>
                <a:srgbClr val="261748"/>
              </a:solidFill>
              <a:ea typeface="ＭＳ Ｐゴシック"/>
            </a:endParaRPr>
          </a:p>
        </p:txBody>
      </p:sp>
      <p:sp>
        <p:nvSpPr>
          <p:cNvPr id="117805" name="Line 45"/>
          <p:cNvSpPr>
            <a:spLocks noChangeShapeType="1"/>
          </p:cNvSpPr>
          <p:nvPr/>
        </p:nvSpPr>
        <p:spPr bwMode="auto">
          <a:xfrm flipH="1">
            <a:off x="4471988" y="1912937"/>
            <a:ext cx="11112" cy="547688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solidFill>
                <a:srgbClr val="261748"/>
              </a:solidFill>
              <a:ea typeface="ＭＳ Ｐゴシック"/>
            </a:endParaRPr>
          </a:p>
        </p:txBody>
      </p:sp>
      <p:sp>
        <p:nvSpPr>
          <p:cNvPr id="117806" name="Line 46"/>
          <p:cNvSpPr>
            <a:spLocks noChangeShapeType="1"/>
          </p:cNvSpPr>
          <p:nvPr/>
        </p:nvSpPr>
        <p:spPr bwMode="auto">
          <a:xfrm flipV="1">
            <a:off x="4087813" y="3536950"/>
            <a:ext cx="330200" cy="2508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solidFill>
                <a:srgbClr val="261748"/>
              </a:solidFill>
              <a:ea typeface="ＭＳ Ｐゴシック"/>
            </a:endParaRPr>
          </a:p>
        </p:txBody>
      </p:sp>
      <p:sp>
        <p:nvSpPr>
          <p:cNvPr id="117807" name="Line 47"/>
          <p:cNvSpPr>
            <a:spLocks noChangeShapeType="1"/>
          </p:cNvSpPr>
          <p:nvPr/>
        </p:nvSpPr>
        <p:spPr bwMode="auto">
          <a:xfrm>
            <a:off x="4638675" y="3548063"/>
            <a:ext cx="330200" cy="230187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solidFill>
                <a:srgbClr val="261748"/>
              </a:solidFill>
              <a:ea typeface="ＭＳ Ｐゴシック"/>
            </a:endParaRPr>
          </a:p>
        </p:txBody>
      </p:sp>
      <p:sp>
        <p:nvSpPr>
          <p:cNvPr id="117808" name="Line 48"/>
          <p:cNvSpPr>
            <a:spLocks noChangeShapeType="1"/>
          </p:cNvSpPr>
          <p:nvPr/>
        </p:nvSpPr>
        <p:spPr bwMode="auto">
          <a:xfrm>
            <a:off x="0" y="2301875"/>
            <a:ext cx="9144000" cy="1588"/>
          </a:xfrm>
          <a:prstGeom prst="line">
            <a:avLst/>
          </a:prstGeom>
          <a:noFill/>
          <a:ln w="12700">
            <a:solidFill>
              <a:schemeClr val="tx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solidFill>
                <a:srgbClr val="261748"/>
              </a:solidFill>
              <a:ea typeface="ＭＳ Ｐゴシック"/>
            </a:endParaRPr>
          </a:p>
        </p:txBody>
      </p:sp>
      <p:sp>
        <p:nvSpPr>
          <p:cNvPr id="117810" name="Text Box 50"/>
          <p:cNvSpPr txBox="1">
            <a:spLocks noChangeArrowheads="1"/>
          </p:cNvSpPr>
          <p:nvPr/>
        </p:nvSpPr>
        <p:spPr bwMode="auto">
          <a:xfrm>
            <a:off x="7461395" y="1741488"/>
            <a:ext cx="825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de-DE" sz="2000" dirty="0">
                <a:solidFill>
                  <a:srgbClr val="261748"/>
                </a:solidFill>
              </a:rPr>
              <a:t>XHM</a:t>
            </a:r>
            <a:endParaRPr lang="en-GB" sz="2000" dirty="0">
              <a:solidFill>
                <a:srgbClr val="261748"/>
              </a:solidFill>
            </a:endParaRPr>
          </a:p>
        </p:txBody>
      </p:sp>
      <p:sp>
        <p:nvSpPr>
          <p:cNvPr id="117811" name="Text Box 51"/>
          <p:cNvSpPr txBox="1">
            <a:spLocks noChangeArrowheads="1"/>
          </p:cNvSpPr>
          <p:nvPr/>
        </p:nvSpPr>
        <p:spPr bwMode="auto">
          <a:xfrm>
            <a:off x="7462693" y="2445905"/>
            <a:ext cx="168130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de-DE" sz="2000" dirty="0" smtClean="0">
                <a:solidFill>
                  <a:srgbClr val="261748"/>
                </a:solidFill>
              </a:rPr>
              <a:t>XTL, XTIN</a:t>
            </a:r>
            <a:endParaRPr lang="en-GB" sz="2000" dirty="0">
              <a:solidFill>
                <a:srgbClr val="261748"/>
              </a:solidFill>
            </a:endParaRPr>
          </a:p>
        </p:txBody>
      </p:sp>
      <p:sp>
        <p:nvSpPr>
          <p:cNvPr id="2" name="Rechteck 1"/>
          <p:cNvSpPr/>
          <p:nvPr/>
        </p:nvSpPr>
        <p:spPr bwMode="auto">
          <a:xfrm>
            <a:off x="138545" y="1337469"/>
            <a:ext cx="1962728" cy="590550"/>
          </a:xfrm>
          <a:prstGeom prst="rect">
            <a:avLst/>
          </a:prstGeom>
          <a:noFill/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buFont typeface="Wingdings" pitchFamily="2" charset="2"/>
              <a:buNone/>
            </a:pPr>
            <a:r>
              <a:rPr lang="de-DE" sz="1600" dirty="0" err="1">
                <a:solidFill>
                  <a:srgbClr val="FF0000"/>
                </a:solidFill>
                <a:ea typeface="ＭＳ Ｐゴシック"/>
              </a:rPr>
              <a:t>Personnel</a:t>
            </a:r>
            <a:r>
              <a:rPr lang="de-DE" sz="1600" dirty="0">
                <a:solidFill>
                  <a:srgbClr val="FF0000"/>
                </a:solidFill>
                <a:ea typeface="ＭＳ Ｐゴシック"/>
              </a:rPr>
              <a:t> interlock </a:t>
            </a:r>
          </a:p>
          <a:p>
            <a:pPr>
              <a:buFont typeface="Wingdings" pitchFamily="2" charset="2"/>
              <a:buNone/>
            </a:pPr>
            <a:r>
              <a:rPr lang="de-DE" sz="1600" dirty="0" err="1">
                <a:solidFill>
                  <a:srgbClr val="FF0000"/>
                </a:solidFill>
                <a:ea typeface="ＭＳ Ｐゴシック"/>
              </a:rPr>
              <a:t>systems</a:t>
            </a:r>
            <a:r>
              <a:rPr lang="de-DE" sz="1600" dirty="0">
                <a:solidFill>
                  <a:srgbClr val="FF0000"/>
                </a:solidFill>
                <a:ea typeface="ＭＳ Ｐゴシック"/>
              </a:rPr>
              <a:t> </a:t>
            </a:r>
            <a:r>
              <a:rPr lang="de-DE" sz="1600" dirty="0" err="1">
                <a:solidFill>
                  <a:srgbClr val="FF0000"/>
                </a:solidFill>
                <a:ea typeface="ＭＳ Ｐゴシック"/>
              </a:rPr>
              <a:t>klystrons</a:t>
            </a:r>
            <a:endParaRPr lang="de-DE" sz="1600" dirty="0">
              <a:solidFill>
                <a:srgbClr val="FF0000"/>
              </a:solidFill>
              <a:ea typeface="ＭＳ Ｐゴシック"/>
            </a:endParaRPr>
          </a:p>
        </p:txBody>
      </p:sp>
      <p:cxnSp>
        <p:nvCxnSpPr>
          <p:cNvPr id="4" name="Gerade Verbindung mit Pfeil 3"/>
          <p:cNvCxnSpPr>
            <a:stCxn id="2" idx="3"/>
            <a:endCxn id="117778" idx="1"/>
          </p:cNvCxnSpPr>
          <p:nvPr/>
        </p:nvCxnSpPr>
        <p:spPr bwMode="auto">
          <a:xfrm>
            <a:off x="2101273" y="1632744"/>
            <a:ext cx="1026102" cy="0"/>
          </a:xfrm>
          <a:prstGeom prst="straightConnector1">
            <a:avLst/>
          </a:prstGeom>
          <a:noFill/>
          <a:ln w="12700" cap="flat" cmpd="sng" algn="ctr">
            <a:solidFill>
              <a:schemeClr val="tx2"/>
            </a:solidFill>
            <a:prstDash val="solid"/>
            <a:round/>
            <a:headEnd type="triangl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3" name="Rechteck 2"/>
          <p:cNvSpPr/>
          <p:nvPr/>
        </p:nvSpPr>
        <p:spPr bwMode="auto">
          <a:xfrm>
            <a:off x="3795858" y="3524250"/>
            <a:ext cx="45719" cy="355600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/>
            <a:endParaRPr lang="de-DE">
              <a:solidFill>
                <a:srgbClr val="261748"/>
              </a:solidFill>
              <a:ea typeface="ＭＳ Ｐゴシック"/>
            </a:endParaRPr>
          </a:p>
        </p:txBody>
      </p:sp>
      <p:sp>
        <p:nvSpPr>
          <p:cNvPr id="38" name="Rechteck 37"/>
          <p:cNvSpPr/>
          <p:nvPr/>
        </p:nvSpPr>
        <p:spPr bwMode="auto">
          <a:xfrm>
            <a:off x="5212081" y="3524250"/>
            <a:ext cx="45719" cy="355600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/>
            <a:endParaRPr lang="de-DE">
              <a:solidFill>
                <a:srgbClr val="261748"/>
              </a:solidFill>
              <a:ea typeface="ＭＳ Ｐゴシック"/>
            </a:endParaRPr>
          </a:p>
        </p:txBody>
      </p:sp>
      <p:sp>
        <p:nvSpPr>
          <p:cNvPr id="42" name="Rechteck 41"/>
          <p:cNvSpPr/>
          <p:nvPr/>
        </p:nvSpPr>
        <p:spPr bwMode="auto">
          <a:xfrm>
            <a:off x="6756719" y="6021677"/>
            <a:ext cx="45719" cy="355600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/>
            <a:endParaRPr lang="de-DE">
              <a:solidFill>
                <a:srgbClr val="261748"/>
              </a:solidFill>
              <a:ea typeface="ＭＳ Ｐゴシック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43589" y="2886159"/>
            <a:ext cx="207073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None/>
            </a:pPr>
            <a:r>
              <a:rPr lang="de-DE" dirty="0">
                <a:solidFill>
                  <a:srgbClr val="261748"/>
                </a:solidFill>
                <a:ea typeface="ＭＳ Ｐゴシック"/>
              </a:rPr>
              <a:t>Shortcut </a:t>
            </a:r>
            <a:r>
              <a:rPr lang="de-DE" dirty="0" err="1">
                <a:solidFill>
                  <a:srgbClr val="261748"/>
                </a:solidFill>
                <a:ea typeface="ＭＳ Ｐゴシック"/>
              </a:rPr>
              <a:t>plates</a:t>
            </a:r>
            <a:r>
              <a:rPr lang="de-DE" dirty="0">
                <a:solidFill>
                  <a:srgbClr val="261748"/>
                </a:solidFill>
                <a:ea typeface="ＭＳ Ｐゴシック"/>
              </a:rPr>
              <a:t> </a:t>
            </a:r>
            <a:r>
              <a:rPr lang="de-DE" dirty="0" err="1">
                <a:solidFill>
                  <a:srgbClr val="261748"/>
                </a:solidFill>
                <a:ea typeface="ＭＳ Ｐゴシック"/>
              </a:rPr>
              <a:t>with</a:t>
            </a:r>
            <a:r>
              <a:rPr lang="de-DE" dirty="0">
                <a:solidFill>
                  <a:srgbClr val="261748"/>
                </a:solidFill>
                <a:ea typeface="ＭＳ Ｐゴシック"/>
              </a:rPr>
              <a:t> </a:t>
            </a:r>
            <a:r>
              <a:rPr lang="de-DE" dirty="0" err="1">
                <a:solidFill>
                  <a:srgbClr val="261748"/>
                </a:solidFill>
                <a:ea typeface="ＭＳ Ｐゴシック"/>
              </a:rPr>
              <a:t>contacts</a:t>
            </a:r>
            <a:r>
              <a:rPr lang="de-DE" dirty="0">
                <a:solidFill>
                  <a:srgbClr val="261748"/>
                </a:solidFill>
                <a:ea typeface="ＭＳ Ｐゴシック"/>
              </a:rPr>
              <a:t> for </a:t>
            </a:r>
            <a:r>
              <a:rPr lang="de-DE" dirty="0" err="1">
                <a:solidFill>
                  <a:srgbClr val="261748"/>
                </a:solidFill>
                <a:ea typeface="ＭＳ Ｐゴシック"/>
              </a:rPr>
              <a:t>the</a:t>
            </a:r>
            <a:r>
              <a:rPr lang="de-DE" dirty="0">
                <a:solidFill>
                  <a:srgbClr val="261748"/>
                </a:solidFill>
                <a:ea typeface="ＭＳ Ｐゴシック"/>
              </a:rPr>
              <a:t> </a:t>
            </a:r>
            <a:r>
              <a:rPr lang="de-DE" dirty="0" err="1">
                <a:solidFill>
                  <a:srgbClr val="261748"/>
                </a:solidFill>
                <a:ea typeface="ＭＳ Ｐゴシック"/>
              </a:rPr>
              <a:t>personnel</a:t>
            </a:r>
            <a:r>
              <a:rPr lang="de-DE" dirty="0">
                <a:solidFill>
                  <a:srgbClr val="261748"/>
                </a:solidFill>
                <a:ea typeface="ＭＳ Ｐゴシック"/>
              </a:rPr>
              <a:t> interlock (2 </a:t>
            </a:r>
            <a:r>
              <a:rPr lang="de-DE" dirty="0" err="1">
                <a:solidFill>
                  <a:srgbClr val="261748"/>
                </a:solidFill>
                <a:ea typeface="ＭＳ Ｐゴシック"/>
              </a:rPr>
              <a:t>contacts</a:t>
            </a:r>
            <a:r>
              <a:rPr lang="de-DE" dirty="0">
                <a:solidFill>
                  <a:srgbClr val="261748"/>
                </a:solidFill>
                <a:ea typeface="ＭＳ Ｐゴシック"/>
              </a:rPr>
              <a:t> on </a:t>
            </a:r>
            <a:r>
              <a:rPr lang="de-DE" dirty="0" err="1">
                <a:solidFill>
                  <a:srgbClr val="261748"/>
                </a:solidFill>
                <a:ea typeface="ＭＳ Ｐゴシック"/>
              </a:rPr>
              <a:t>each</a:t>
            </a:r>
            <a:r>
              <a:rPr lang="de-DE" dirty="0">
                <a:solidFill>
                  <a:srgbClr val="261748"/>
                </a:solidFill>
                <a:ea typeface="ＭＳ Ｐゴシック"/>
              </a:rPr>
              <a:t> </a:t>
            </a:r>
            <a:r>
              <a:rPr lang="de-DE" dirty="0" err="1">
                <a:solidFill>
                  <a:srgbClr val="261748"/>
                </a:solidFill>
                <a:ea typeface="ＭＳ Ｐゴシック"/>
              </a:rPr>
              <a:t>plate</a:t>
            </a:r>
            <a:r>
              <a:rPr lang="de-DE" dirty="0">
                <a:solidFill>
                  <a:srgbClr val="261748"/>
                </a:solidFill>
                <a:ea typeface="ＭＳ Ｐゴシック"/>
              </a:rPr>
              <a:t>)</a:t>
            </a:r>
          </a:p>
        </p:txBody>
      </p:sp>
      <p:cxnSp>
        <p:nvCxnSpPr>
          <p:cNvPr id="10" name="Gerade Verbindung mit Pfeil 9"/>
          <p:cNvCxnSpPr/>
          <p:nvPr/>
        </p:nvCxnSpPr>
        <p:spPr bwMode="auto">
          <a:xfrm>
            <a:off x="2614324" y="3140075"/>
            <a:ext cx="2597757" cy="407988"/>
          </a:xfrm>
          <a:prstGeom prst="straightConnector1">
            <a:avLst/>
          </a:prstGeom>
          <a:noFill/>
          <a:ln w="6350" cap="flat" cmpd="sng" algn="ctr">
            <a:solidFill>
              <a:schemeClr val="tx2"/>
            </a:solidFill>
            <a:prstDash val="dash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47" name="Gerade Verbindung mit Pfeil 46"/>
          <p:cNvCxnSpPr>
            <a:stCxn id="8" idx="3"/>
          </p:cNvCxnSpPr>
          <p:nvPr/>
        </p:nvCxnSpPr>
        <p:spPr bwMode="auto">
          <a:xfrm>
            <a:off x="2614324" y="3140075"/>
            <a:ext cx="1181534" cy="407987"/>
          </a:xfrm>
          <a:prstGeom prst="straightConnector1">
            <a:avLst/>
          </a:prstGeom>
          <a:noFill/>
          <a:ln w="6350" cap="flat" cmpd="sng" algn="ctr">
            <a:solidFill>
              <a:schemeClr val="tx2"/>
            </a:solidFill>
            <a:prstDash val="dash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43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17475" y="6505575"/>
            <a:ext cx="5702300" cy="266700"/>
          </a:xfrm>
        </p:spPr>
        <p:txBody>
          <a:bodyPr/>
          <a:lstStyle/>
          <a:p>
            <a:r>
              <a:rPr lang="en-GB" dirty="0" smtClean="0"/>
              <a:t>1</a:t>
            </a:r>
            <a:r>
              <a:rPr lang="en-GB" baseline="30000" dirty="0" smtClean="0"/>
              <a:t>st</a:t>
            </a:r>
            <a:r>
              <a:rPr lang="en-GB" dirty="0" smtClean="0"/>
              <a:t> Accelerator Consortium meeting, April 17</a:t>
            </a:r>
            <a:r>
              <a:rPr lang="en-GB" baseline="30000" dirty="0" smtClean="0"/>
              <a:t>th,</a:t>
            </a:r>
            <a:r>
              <a:rPr lang="en-GB" dirty="0" smtClean="0"/>
              <a:t> 2012</a:t>
            </a:r>
            <a:endParaRPr lang="en-GB" dirty="0"/>
          </a:p>
          <a:p>
            <a:r>
              <a:rPr lang="en-GB" dirty="0" smtClean="0"/>
              <a:t>Brunhilde Racky, WP-38, DESY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665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E7293-3CDB-417D-8FFC-B5C93DFDA19B}" type="slidenum">
              <a:rPr lang="en-GB">
                <a:solidFill>
                  <a:srgbClr val="FFFFFF"/>
                </a:solidFill>
              </a:rPr>
              <a:pPr/>
              <a:t>18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64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Klystron </a:t>
            </a:r>
            <a:r>
              <a:rPr lang="de-DE" dirty="0" err="1" smtClean="0"/>
              <a:t>operation</a:t>
            </a:r>
            <a:r>
              <a:rPr lang="de-DE" dirty="0" smtClean="0"/>
              <a:t> </a:t>
            </a:r>
            <a:r>
              <a:rPr lang="de-DE" dirty="0" err="1" smtClean="0"/>
              <a:t>modes</a:t>
            </a:r>
            <a:r>
              <a:rPr lang="de-DE" dirty="0" smtClean="0"/>
              <a:t> </a:t>
            </a:r>
            <a:endParaRPr lang="en-GB" dirty="0"/>
          </a:p>
        </p:txBody>
      </p:sp>
      <p:sp>
        <p:nvSpPr>
          <p:cNvPr id="644099" name="Rectangle 3"/>
          <p:cNvSpPr>
            <a:spLocks noGrp="1" noChangeAspect="1" noChangeArrowheads="1"/>
          </p:cNvSpPr>
          <p:nvPr>
            <p:ph type="body" idx="1"/>
          </p:nvPr>
        </p:nvSpPr>
        <p:spPr>
          <a:xfrm>
            <a:off x="0" y="1566682"/>
            <a:ext cx="4237038" cy="4459288"/>
          </a:xfrm>
        </p:spPr>
        <p:txBody>
          <a:bodyPr/>
          <a:lstStyle/>
          <a:p>
            <a:r>
              <a:rPr lang="de-DE" dirty="0"/>
              <a:t>Operation </a:t>
            </a:r>
            <a:r>
              <a:rPr lang="de-DE" dirty="0" err="1"/>
              <a:t>modes</a:t>
            </a:r>
            <a:endParaRPr lang="de-DE" dirty="0"/>
          </a:p>
          <a:p>
            <a:endParaRPr lang="de-DE" sz="2000" dirty="0"/>
          </a:p>
          <a:p>
            <a:pPr lvl="1"/>
            <a:r>
              <a:rPr lang="de-DE" sz="2000" dirty="0"/>
              <a:t>(1</a:t>
            </a:r>
            <a:r>
              <a:rPr lang="de-DE" sz="2000" dirty="0" smtClean="0"/>
              <a:t>) </a:t>
            </a:r>
            <a:r>
              <a:rPr lang="de-DE" sz="2000" dirty="0" err="1" smtClean="0"/>
              <a:t>tunnel</a:t>
            </a:r>
            <a:r>
              <a:rPr lang="de-DE" sz="2000" dirty="0" smtClean="0"/>
              <a:t> </a:t>
            </a:r>
            <a:r>
              <a:rPr lang="de-DE" sz="2000" dirty="0"/>
              <a:t>open</a:t>
            </a:r>
          </a:p>
          <a:p>
            <a:pPr lvl="1">
              <a:buFont typeface="Wingdings" pitchFamily="2" charset="2"/>
              <a:buNone/>
            </a:pPr>
            <a:r>
              <a:rPr lang="de-DE" sz="2000" dirty="0"/>
              <a:t>	</a:t>
            </a:r>
            <a:r>
              <a:rPr lang="de-DE" sz="2000" dirty="0">
                <a:solidFill>
                  <a:schemeClr val="accent2"/>
                </a:solidFill>
              </a:rPr>
              <a:t>RF      </a:t>
            </a:r>
            <a:r>
              <a:rPr lang="de-DE" sz="2000" dirty="0" err="1">
                <a:solidFill>
                  <a:schemeClr val="accent2"/>
                </a:solidFill>
              </a:rPr>
              <a:t>absorbers</a:t>
            </a:r>
            <a:endParaRPr lang="de-DE" sz="2000" dirty="0">
              <a:solidFill>
                <a:schemeClr val="accent2"/>
              </a:solidFill>
            </a:endParaRPr>
          </a:p>
          <a:p>
            <a:pPr lvl="1">
              <a:buFont typeface="Wingdings" pitchFamily="2" charset="2"/>
              <a:buNone/>
            </a:pPr>
            <a:endParaRPr lang="de-DE" sz="2000" dirty="0">
              <a:solidFill>
                <a:schemeClr val="accent2"/>
              </a:solidFill>
            </a:endParaRPr>
          </a:p>
          <a:p>
            <a:pPr lvl="1"/>
            <a:r>
              <a:rPr lang="de-DE" sz="2000" dirty="0" smtClean="0"/>
              <a:t>(2) </a:t>
            </a:r>
            <a:r>
              <a:rPr lang="de-DE" sz="2000" dirty="0" err="1" smtClean="0"/>
              <a:t>tunnel</a:t>
            </a:r>
            <a:r>
              <a:rPr lang="de-DE" sz="2000" dirty="0" smtClean="0"/>
              <a:t> </a:t>
            </a:r>
            <a:r>
              <a:rPr lang="de-DE" sz="2000" dirty="0"/>
              <a:t>open</a:t>
            </a:r>
          </a:p>
          <a:p>
            <a:pPr lvl="1">
              <a:buFont typeface="Wingdings" pitchFamily="2" charset="2"/>
              <a:buNone/>
            </a:pPr>
            <a:r>
              <a:rPr lang="de-DE" sz="2000" dirty="0"/>
              <a:t>	</a:t>
            </a:r>
            <a:r>
              <a:rPr lang="de-DE" sz="2000" dirty="0">
                <a:solidFill>
                  <a:schemeClr val="accent2"/>
                </a:solidFill>
              </a:rPr>
              <a:t>RF      warm </a:t>
            </a:r>
            <a:r>
              <a:rPr lang="de-DE" sz="2000" dirty="0" err="1">
                <a:solidFill>
                  <a:schemeClr val="accent2"/>
                </a:solidFill>
              </a:rPr>
              <a:t>modules</a:t>
            </a:r>
            <a:endParaRPr lang="de-DE" sz="2000" dirty="0">
              <a:solidFill>
                <a:schemeClr val="accent2"/>
              </a:solidFill>
            </a:endParaRPr>
          </a:p>
          <a:p>
            <a:pPr lvl="1">
              <a:buFont typeface="Wingdings" pitchFamily="2" charset="2"/>
              <a:buNone/>
            </a:pPr>
            <a:endParaRPr lang="de-DE" sz="2000" dirty="0">
              <a:solidFill>
                <a:schemeClr val="accent2"/>
              </a:solidFill>
            </a:endParaRPr>
          </a:p>
          <a:p>
            <a:pPr lvl="1"/>
            <a:r>
              <a:rPr lang="de-DE" sz="2000" dirty="0" smtClean="0">
                <a:solidFill>
                  <a:schemeClr val="tx1"/>
                </a:solidFill>
              </a:rPr>
              <a:t>(3) </a:t>
            </a:r>
            <a:r>
              <a:rPr lang="de-DE" sz="2000" dirty="0" err="1" smtClean="0">
                <a:solidFill>
                  <a:schemeClr val="tx1"/>
                </a:solidFill>
              </a:rPr>
              <a:t>tunnel</a:t>
            </a:r>
            <a:r>
              <a:rPr lang="de-DE" sz="2000" dirty="0" smtClean="0">
                <a:solidFill>
                  <a:schemeClr val="tx1"/>
                </a:solidFill>
              </a:rPr>
              <a:t> </a:t>
            </a:r>
            <a:r>
              <a:rPr lang="de-DE" sz="2000" dirty="0" err="1" smtClean="0">
                <a:solidFill>
                  <a:schemeClr val="tx1"/>
                </a:solidFill>
              </a:rPr>
              <a:t>closed</a:t>
            </a:r>
            <a:endParaRPr lang="de-DE" sz="2000" dirty="0">
              <a:solidFill>
                <a:schemeClr val="tx1"/>
              </a:solidFill>
            </a:endParaRPr>
          </a:p>
          <a:p>
            <a:pPr lvl="1">
              <a:buFont typeface="Wingdings" pitchFamily="2" charset="2"/>
              <a:buNone/>
            </a:pPr>
            <a:r>
              <a:rPr lang="de-DE" sz="2000" dirty="0">
                <a:solidFill>
                  <a:schemeClr val="tx1"/>
                </a:solidFill>
              </a:rPr>
              <a:t>	</a:t>
            </a:r>
            <a:r>
              <a:rPr lang="de-DE" sz="2000" dirty="0">
                <a:solidFill>
                  <a:srgbClr val="FD930A"/>
                </a:solidFill>
              </a:rPr>
              <a:t>RF      </a:t>
            </a:r>
            <a:r>
              <a:rPr lang="de-DE" sz="2000" dirty="0" err="1">
                <a:solidFill>
                  <a:srgbClr val="FD930A"/>
                </a:solidFill>
              </a:rPr>
              <a:t>cold</a:t>
            </a:r>
            <a:r>
              <a:rPr lang="de-DE" sz="2000" dirty="0">
                <a:solidFill>
                  <a:srgbClr val="FD930A"/>
                </a:solidFill>
              </a:rPr>
              <a:t> </a:t>
            </a:r>
            <a:r>
              <a:rPr lang="de-DE" sz="2000" dirty="0" err="1">
                <a:solidFill>
                  <a:srgbClr val="FD930A"/>
                </a:solidFill>
              </a:rPr>
              <a:t>modules</a:t>
            </a:r>
            <a:endParaRPr lang="de-DE" sz="2000" dirty="0">
              <a:solidFill>
                <a:srgbClr val="FD930A"/>
              </a:solidFill>
            </a:endParaRPr>
          </a:p>
          <a:p>
            <a:pPr lvl="1">
              <a:buFont typeface="Wingdings" pitchFamily="2" charset="2"/>
              <a:buNone/>
            </a:pPr>
            <a:endParaRPr lang="de-DE" sz="2000" dirty="0">
              <a:solidFill>
                <a:srgbClr val="FD930A"/>
              </a:solidFill>
            </a:endParaRPr>
          </a:p>
          <a:p>
            <a:endParaRPr lang="en-GB" sz="2000" dirty="0">
              <a:solidFill>
                <a:schemeClr val="accent2"/>
              </a:solidFill>
            </a:endParaRPr>
          </a:p>
        </p:txBody>
      </p:sp>
      <p:sp>
        <p:nvSpPr>
          <p:cNvPr id="644101" name="Text Box 5"/>
          <p:cNvSpPr txBox="1">
            <a:spLocks noChangeArrowheads="1"/>
          </p:cNvSpPr>
          <p:nvPr/>
        </p:nvSpPr>
        <p:spPr bwMode="auto">
          <a:xfrm>
            <a:off x="6740525" y="2600145"/>
            <a:ext cx="396875" cy="2493962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F8B323"/>
              </a:buClr>
              <a:buFont typeface="Wingdings" pitchFamily="2" charset="2"/>
              <a:buNone/>
            </a:pPr>
            <a:r>
              <a:rPr lang="de-DE" sz="900" dirty="0">
                <a:solidFill>
                  <a:srgbClr val="261748"/>
                </a:solidFill>
              </a:rPr>
              <a:t>&gt;=1</a:t>
            </a:r>
          </a:p>
          <a:p>
            <a:pPr eaLnBrk="1" hangingPunct="1">
              <a:spcBef>
                <a:spcPct val="50000"/>
              </a:spcBef>
              <a:buClr>
                <a:srgbClr val="F8B323"/>
              </a:buClr>
              <a:buFont typeface="Wingdings" pitchFamily="2" charset="2"/>
              <a:buNone/>
            </a:pPr>
            <a:endParaRPr lang="de-DE" sz="900" dirty="0">
              <a:solidFill>
                <a:srgbClr val="261748"/>
              </a:solidFill>
            </a:endParaRPr>
          </a:p>
          <a:p>
            <a:pPr eaLnBrk="1" hangingPunct="1">
              <a:spcBef>
                <a:spcPct val="50000"/>
              </a:spcBef>
              <a:buClr>
                <a:srgbClr val="F8B323"/>
              </a:buClr>
              <a:buFont typeface="Wingdings" pitchFamily="2" charset="2"/>
              <a:buNone/>
            </a:pPr>
            <a:endParaRPr lang="de-DE" sz="900" dirty="0">
              <a:solidFill>
                <a:srgbClr val="261748"/>
              </a:solidFill>
            </a:endParaRPr>
          </a:p>
          <a:p>
            <a:pPr eaLnBrk="1" hangingPunct="1">
              <a:spcBef>
                <a:spcPct val="50000"/>
              </a:spcBef>
              <a:buClr>
                <a:srgbClr val="F8B323"/>
              </a:buClr>
              <a:buFont typeface="Wingdings" pitchFamily="2" charset="2"/>
              <a:buNone/>
            </a:pPr>
            <a:endParaRPr lang="de-DE" sz="900" dirty="0">
              <a:solidFill>
                <a:srgbClr val="261748"/>
              </a:solidFill>
            </a:endParaRPr>
          </a:p>
          <a:p>
            <a:pPr eaLnBrk="1" hangingPunct="1">
              <a:spcBef>
                <a:spcPct val="50000"/>
              </a:spcBef>
              <a:buClr>
                <a:srgbClr val="F8B323"/>
              </a:buClr>
              <a:buFont typeface="Wingdings" pitchFamily="2" charset="2"/>
              <a:buNone/>
            </a:pPr>
            <a:endParaRPr lang="de-DE" sz="900" dirty="0">
              <a:solidFill>
                <a:srgbClr val="261748"/>
              </a:solidFill>
            </a:endParaRPr>
          </a:p>
          <a:p>
            <a:pPr eaLnBrk="1" hangingPunct="1">
              <a:spcBef>
                <a:spcPct val="50000"/>
              </a:spcBef>
              <a:buClr>
                <a:srgbClr val="F8B323"/>
              </a:buClr>
              <a:buFont typeface="Wingdings" pitchFamily="2" charset="2"/>
              <a:buNone/>
            </a:pPr>
            <a:endParaRPr lang="de-DE" sz="900" dirty="0">
              <a:solidFill>
                <a:srgbClr val="261748"/>
              </a:solidFill>
            </a:endParaRPr>
          </a:p>
          <a:p>
            <a:pPr eaLnBrk="1" hangingPunct="1">
              <a:spcBef>
                <a:spcPct val="50000"/>
              </a:spcBef>
              <a:buClr>
                <a:srgbClr val="F8B323"/>
              </a:buClr>
              <a:buFont typeface="Wingdings" pitchFamily="2" charset="2"/>
              <a:buNone/>
            </a:pPr>
            <a:endParaRPr lang="de-DE" sz="900" dirty="0">
              <a:solidFill>
                <a:srgbClr val="261748"/>
              </a:solidFill>
            </a:endParaRPr>
          </a:p>
          <a:p>
            <a:pPr eaLnBrk="1" hangingPunct="1">
              <a:spcBef>
                <a:spcPct val="50000"/>
              </a:spcBef>
              <a:buClr>
                <a:srgbClr val="F8B323"/>
              </a:buClr>
              <a:buFont typeface="Wingdings" pitchFamily="2" charset="2"/>
              <a:buNone/>
            </a:pPr>
            <a:endParaRPr lang="en-GB" sz="900" dirty="0">
              <a:solidFill>
                <a:srgbClr val="261748"/>
              </a:solidFill>
            </a:endParaRPr>
          </a:p>
          <a:p>
            <a:pPr eaLnBrk="1" hangingPunct="1">
              <a:spcBef>
                <a:spcPct val="50000"/>
              </a:spcBef>
              <a:buClr>
                <a:srgbClr val="F8B323"/>
              </a:buClr>
              <a:buFont typeface="Wingdings" pitchFamily="2" charset="2"/>
              <a:buNone/>
            </a:pPr>
            <a:endParaRPr lang="de-DE" sz="900" dirty="0">
              <a:solidFill>
                <a:srgbClr val="261748"/>
              </a:solidFill>
            </a:endParaRPr>
          </a:p>
          <a:p>
            <a:pPr eaLnBrk="1" hangingPunct="1">
              <a:spcBef>
                <a:spcPct val="50000"/>
              </a:spcBef>
              <a:buClr>
                <a:srgbClr val="F8B323"/>
              </a:buClr>
              <a:buFont typeface="Wingdings" pitchFamily="2" charset="2"/>
              <a:buNone/>
            </a:pPr>
            <a:endParaRPr lang="de-DE" sz="900" dirty="0">
              <a:solidFill>
                <a:srgbClr val="261748"/>
              </a:solidFill>
            </a:endParaRPr>
          </a:p>
          <a:p>
            <a:pPr eaLnBrk="1" hangingPunct="1">
              <a:spcBef>
                <a:spcPct val="50000"/>
              </a:spcBef>
              <a:buClr>
                <a:srgbClr val="F8B323"/>
              </a:buClr>
              <a:buFont typeface="Wingdings" pitchFamily="2" charset="2"/>
              <a:buNone/>
            </a:pPr>
            <a:endParaRPr lang="de-DE" sz="900" dirty="0">
              <a:solidFill>
                <a:srgbClr val="261748"/>
              </a:solidFill>
            </a:endParaRPr>
          </a:p>
          <a:p>
            <a:pPr eaLnBrk="1" hangingPunct="1">
              <a:spcBef>
                <a:spcPct val="50000"/>
              </a:spcBef>
              <a:buClr>
                <a:srgbClr val="F8B323"/>
              </a:buClr>
              <a:buFont typeface="Wingdings" pitchFamily="2" charset="2"/>
              <a:buNone/>
            </a:pPr>
            <a:endParaRPr lang="en-GB" sz="900" dirty="0">
              <a:solidFill>
                <a:srgbClr val="261748"/>
              </a:solidFill>
            </a:endParaRPr>
          </a:p>
        </p:txBody>
      </p:sp>
      <p:sp>
        <p:nvSpPr>
          <p:cNvPr id="644102" name="Line 6"/>
          <p:cNvSpPr>
            <a:spLocks noChangeShapeType="1"/>
          </p:cNvSpPr>
          <p:nvPr/>
        </p:nvSpPr>
        <p:spPr bwMode="auto">
          <a:xfrm>
            <a:off x="1201738" y="2895420"/>
            <a:ext cx="319087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  <a:buClr>
                <a:srgbClr val="F8B323"/>
              </a:buClr>
              <a:buFont typeface="Wingdings" pitchFamily="2" charset="2"/>
              <a:buChar char="n"/>
            </a:pPr>
            <a:endParaRPr lang="de-DE" sz="900">
              <a:solidFill>
                <a:srgbClr val="261748"/>
              </a:solidFill>
            </a:endParaRPr>
          </a:p>
        </p:txBody>
      </p:sp>
      <p:sp>
        <p:nvSpPr>
          <p:cNvPr id="644103" name="Line 7"/>
          <p:cNvSpPr>
            <a:spLocks noChangeShapeType="1"/>
          </p:cNvSpPr>
          <p:nvPr/>
        </p:nvSpPr>
        <p:spPr bwMode="auto">
          <a:xfrm>
            <a:off x="1216025" y="4000320"/>
            <a:ext cx="319088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  <a:buClr>
                <a:srgbClr val="F8B323"/>
              </a:buClr>
              <a:buFont typeface="Wingdings" pitchFamily="2" charset="2"/>
              <a:buChar char="n"/>
            </a:pPr>
            <a:endParaRPr lang="de-DE" sz="900">
              <a:solidFill>
                <a:srgbClr val="261748"/>
              </a:solidFill>
            </a:endParaRPr>
          </a:p>
        </p:txBody>
      </p:sp>
      <p:sp>
        <p:nvSpPr>
          <p:cNvPr id="644104" name="Line 8"/>
          <p:cNvSpPr>
            <a:spLocks noChangeShapeType="1"/>
          </p:cNvSpPr>
          <p:nvPr/>
        </p:nvSpPr>
        <p:spPr bwMode="auto">
          <a:xfrm>
            <a:off x="1223963" y="5109982"/>
            <a:ext cx="319087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  <a:buClr>
                <a:srgbClr val="F8B323"/>
              </a:buClr>
              <a:buFont typeface="Wingdings" pitchFamily="2" charset="2"/>
              <a:buChar char="n"/>
            </a:pPr>
            <a:endParaRPr lang="de-DE" sz="900">
              <a:solidFill>
                <a:srgbClr val="261748"/>
              </a:solidFill>
            </a:endParaRPr>
          </a:p>
        </p:txBody>
      </p:sp>
      <p:sp>
        <p:nvSpPr>
          <p:cNvPr id="644105" name="Text Box 9"/>
          <p:cNvSpPr txBox="1">
            <a:spLocks noChangeArrowheads="1"/>
          </p:cNvSpPr>
          <p:nvPr/>
        </p:nvSpPr>
        <p:spPr bwMode="auto">
          <a:xfrm>
            <a:off x="3416300" y="2433457"/>
            <a:ext cx="2444750" cy="3877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algn="r" eaLnBrk="1" hangingPunct="1">
              <a:spcBef>
                <a:spcPct val="50000"/>
              </a:spcBef>
              <a:buClr>
                <a:srgbClr val="F8B323"/>
              </a:buClr>
              <a:buFont typeface="Wingdings" pitchFamily="2" charset="2"/>
              <a:buNone/>
            </a:pPr>
            <a:r>
              <a:rPr lang="de-DE" sz="1200" b="1" dirty="0" err="1" smtClean="0">
                <a:solidFill>
                  <a:srgbClr val="261748"/>
                </a:solidFill>
              </a:rPr>
              <a:t>Contacts</a:t>
            </a:r>
            <a:r>
              <a:rPr lang="de-DE" sz="1200" b="1" dirty="0" smtClean="0">
                <a:solidFill>
                  <a:srgbClr val="261748"/>
                </a:solidFill>
              </a:rPr>
              <a:t> </a:t>
            </a:r>
            <a:r>
              <a:rPr lang="de-DE" sz="1200" b="1" dirty="0" err="1" smtClean="0">
                <a:solidFill>
                  <a:srgbClr val="261748"/>
                </a:solidFill>
              </a:rPr>
              <a:t>short</a:t>
            </a:r>
            <a:r>
              <a:rPr lang="de-DE" sz="1200" b="1" dirty="0" smtClean="0">
                <a:solidFill>
                  <a:srgbClr val="261748"/>
                </a:solidFill>
              </a:rPr>
              <a:t> </a:t>
            </a:r>
            <a:r>
              <a:rPr lang="de-DE" sz="1200" b="1" dirty="0" err="1" smtClean="0">
                <a:solidFill>
                  <a:srgbClr val="261748"/>
                </a:solidFill>
              </a:rPr>
              <a:t>cut</a:t>
            </a:r>
            <a:r>
              <a:rPr lang="de-DE" sz="1200" b="1" dirty="0" smtClean="0">
                <a:solidFill>
                  <a:srgbClr val="261748"/>
                </a:solidFill>
              </a:rPr>
              <a:t> </a:t>
            </a:r>
            <a:r>
              <a:rPr lang="de-DE" sz="1200" b="1" dirty="0" err="1" smtClean="0">
                <a:solidFill>
                  <a:srgbClr val="261748"/>
                </a:solidFill>
              </a:rPr>
              <a:t>plate</a:t>
            </a:r>
            <a:r>
              <a:rPr lang="de-DE" sz="1200" b="1" dirty="0" smtClean="0">
                <a:solidFill>
                  <a:srgbClr val="261748"/>
                </a:solidFill>
              </a:rPr>
              <a:t> 1</a:t>
            </a:r>
            <a:endParaRPr lang="de-DE" sz="1200" b="1" dirty="0">
              <a:solidFill>
                <a:srgbClr val="261748"/>
              </a:solidFill>
            </a:endParaRPr>
          </a:p>
          <a:p>
            <a:pPr algn="r" eaLnBrk="1" hangingPunct="1">
              <a:spcBef>
                <a:spcPct val="50000"/>
              </a:spcBef>
              <a:buClr>
                <a:srgbClr val="F8B323"/>
              </a:buClr>
              <a:buFont typeface="Wingdings" pitchFamily="2" charset="2"/>
              <a:buNone/>
            </a:pPr>
            <a:r>
              <a:rPr lang="de-DE" sz="1200" b="1" dirty="0" err="1" smtClean="0">
                <a:solidFill>
                  <a:srgbClr val="261748"/>
                </a:solidFill>
              </a:rPr>
              <a:t>Contacts</a:t>
            </a:r>
            <a:r>
              <a:rPr lang="de-DE" sz="1200" b="1" dirty="0" smtClean="0">
                <a:solidFill>
                  <a:srgbClr val="261748"/>
                </a:solidFill>
              </a:rPr>
              <a:t> </a:t>
            </a:r>
            <a:r>
              <a:rPr lang="de-DE" sz="1200" b="1" dirty="0" err="1" smtClean="0">
                <a:solidFill>
                  <a:srgbClr val="261748"/>
                </a:solidFill>
              </a:rPr>
              <a:t>short</a:t>
            </a:r>
            <a:r>
              <a:rPr lang="de-DE" sz="1200" b="1" dirty="0" smtClean="0">
                <a:solidFill>
                  <a:srgbClr val="261748"/>
                </a:solidFill>
              </a:rPr>
              <a:t> </a:t>
            </a:r>
            <a:r>
              <a:rPr lang="de-DE" sz="1200" b="1" dirty="0" err="1" smtClean="0">
                <a:solidFill>
                  <a:srgbClr val="261748"/>
                </a:solidFill>
              </a:rPr>
              <a:t>cut</a:t>
            </a:r>
            <a:r>
              <a:rPr lang="de-DE" sz="1200" b="1" dirty="0" smtClean="0">
                <a:solidFill>
                  <a:srgbClr val="261748"/>
                </a:solidFill>
              </a:rPr>
              <a:t> </a:t>
            </a:r>
            <a:r>
              <a:rPr lang="de-DE" sz="1200" b="1" dirty="0" err="1" smtClean="0">
                <a:solidFill>
                  <a:srgbClr val="261748"/>
                </a:solidFill>
              </a:rPr>
              <a:t>plate</a:t>
            </a:r>
            <a:r>
              <a:rPr lang="de-DE" sz="1200" b="1" dirty="0" smtClean="0">
                <a:solidFill>
                  <a:srgbClr val="261748"/>
                </a:solidFill>
              </a:rPr>
              <a:t> 2</a:t>
            </a:r>
            <a:endParaRPr lang="de-DE" sz="1200" b="1" dirty="0">
              <a:solidFill>
                <a:srgbClr val="261748"/>
              </a:solidFill>
            </a:endParaRPr>
          </a:p>
          <a:p>
            <a:pPr algn="r" eaLnBrk="1" hangingPunct="1">
              <a:spcBef>
                <a:spcPct val="50000"/>
              </a:spcBef>
              <a:buClr>
                <a:srgbClr val="F8B323"/>
              </a:buClr>
              <a:buFont typeface="Wingdings" pitchFamily="2" charset="2"/>
              <a:buNone/>
            </a:pPr>
            <a:endParaRPr lang="de-DE" sz="1200" b="1" dirty="0">
              <a:solidFill>
                <a:srgbClr val="261748"/>
              </a:solidFill>
            </a:endParaRPr>
          </a:p>
          <a:p>
            <a:pPr algn="r" eaLnBrk="1" hangingPunct="1">
              <a:spcBef>
                <a:spcPct val="50000"/>
              </a:spcBef>
              <a:buClr>
                <a:srgbClr val="F8B323"/>
              </a:buClr>
              <a:buFont typeface="Wingdings" pitchFamily="2" charset="2"/>
              <a:buNone/>
            </a:pPr>
            <a:endParaRPr lang="de-DE" sz="1200" b="1" dirty="0" smtClean="0">
              <a:solidFill>
                <a:srgbClr val="261748"/>
              </a:solidFill>
            </a:endParaRPr>
          </a:p>
          <a:p>
            <a:pPr algn="r" eaLnBrk="1" hangingPunct="1">
              <a:spcBef>
                <a:spcPct val="50000"/>
              </a:spcBef>
              <a:buClr>
                <a:srgbClr val="F8B323"/>
              </a:buClr>
              <a:buFont typeface="Wingdings" pitchFamily="2" charset="2"/>
              <a:buNone/>
            </a:pPr>
            <a:r>
              <a:rPr lang="de-DE" sz="1200" b="1" dirty="0" err="1" smtClean="0">
                <a:solidFill>
                  <a:srgbClr val="261748"/>
                </a:solidFill>
              </a:rPr>
              <a:t>Cryo</a:t>
            </a:r>
            <a:r>
              <a:rPr lang="de-DE" sz="1200" b="1" dirty="0" smtClean="0">
                <a:solidFill>
                  <a:srgbClr val="261748"/>
                </a:solidFill>
              </a:rPr>
              <a:t>: </a:t>
            </a:r>
            <a:r>
              <a:rPr lang="de-DE" sz="1200" b="1" dirty="0" err="1" smtClean="0">
                <a:solidFill>
                  <a:srgbClr val="261748"/>
                </a:solidFill>
              </a:rPr>
              <a:t>sc</a:t>
            </a:r>
            <a:r>
              <a:rPr lang="de-DE" sz="1200" b="1" dirty="0" smtClean="0">
                <a:solidFill>
                  <a:srgbClr val="261748"/>
                </a:solidFill>
              </a:rPr>
              <a:t> </a:t>
            </a:r>
            <a:r>
              <a:rPr lang="de-DE" sz="1200" b="1" dirty="0" err="1" smtClean="0">
                <a:solidFill>
                  <a:srgbClr val="261748"/>
                </a:solidFill>
              </a:rPr>
              <a:t>modules</a:t>
            </a:r>
            <a:r>
              <a:rPr lang="de-DE" sz="1200" b="1" dirty="0" smtClean="0">
                <a:solidFill>
                  <a:srgbClr val="261748"/>
                </a:solidFill>
              </a:rPr>
              <a:t> warm</a:t>
            </a:r>
          </a:p>
          <a:p>
            <a:pPr algn="r" eaLnBrk="1" hangingPunct="1">
              <a:spcBef>
                <a:spcPct val="50000"/>
              </a:spcBef>
              <a:buClr>
                <a:srgbClr val="F8B323"/>
              </a:buClr>
              <a:buFont typeface="Wingdings" pitchFamily="2" charset="2"/>
              <a:buNone/>
            </a:pPr>
            <a:r>
              <a:rPr lang="de-DE" sz="1200" b="1" dirty="0" smtClean="0">
                <a:solidFill>
                  <a:srgbClr val="261748"/>
                </a:solidFill>
              </a:rPr>
              <a:t>LLRF: RF </a:t>
            </a:r>
            <a:r>
              <a:rPr lang="de-DE" sz="1200" b="1" dirty="0" err="1" smtClean="0">
                <a:solidFill>
                  <a:srgbClr val="261748"/>
                </a:solidFill>
              </a:rPr>
              <a:t>filter</a:t>
            </a:r>
            <a:r>
              <a:rPr lang="de-DE" sz="1200" b="1" dirty="0" smtClean="0">
                <a:solidFill>
                  <a:srgbClr val="261748"/>
                </a:solidFill>
              </a:rPr>
              <a:t> </a:t>
            </a:r>
            <a:r>
              <a:rPr lang="de-DE" sz="1200" b="1" dirty="0" err="1" smtClean="0">
                <a:solidFill>
                  <a:srgbClr val="261748"/>
                </a:solidFill>
              </a:rPr>
              <a:t>inserted</a:t>
            </a:r>
            <a:endParaRPr lang="de-DE" sz="1200" b="1" dirty="0" smtClean="0">
              <a:solidFill>
                <a:srgbClr val="261748"/>
              </a:solidFill>
            </a:endParaRPr>
          </a:p>
          <a:p>
            <a:pPr algn="r" eaLnBrk="1" hangingPunct="1">
              <a:spcBef>
                <a:spcPct val="50000"/>
              </a:spcBef>
              <a:buClr>
                <a:srgbClr val="F8B323"/>
              </a:buClr>
              <a:buFont typeface="Wingdings" pitchFamily="2" charset="2"/>
              <a:buNone/>
            </a:pPr>
            <a:r>
              <a:rPr lang="de-DE" sz="1200" b="1" dirty="0" smtClean="0">
                <a:solidFill>
                  <a:srgbClr val="261748"/>
                </a:solidFill>
              </a:rPr>
              <a:t>Key </a:t>
            </a:r>
            <a:r>
              <a:rPr lang="de-DE" sz="1200" b="1" dirty="0" err="1">
                <a:solidFill>
                  <a:srgbClr val="261748"/>
                </a:solidFill>
              </a:rPr>
              <a:t>mode</a:t>
            </a:r>
            <a:r>
              <a:rPr lang="de-DE" sz="1200" b="1" dirty="0">
                <a:solidFill>
                  <a:srgbClr val="261748"/>
                </a:solidFill>
              </a:rPr>
              <a:t>: </a:t>
            </a:r>
            <a:r>
              <a:rPr lang="de-DE" sz="1200" b="1" dirty="0" err="1" smtClean="0">
                <a:solidFill>
                  <a:srgbClr val="261748"/>
                </a:solidFill>
              </a:rPr>
              <a:t>linac</a:t>
            </a:r>
            <a:r>
              <a:rPr lang="de-DE" sz="1200" b="1" dirty="0" smtClean="0">
                <a:solidFill>
                  <a:srgbClr val="261748"/>
                </a:solidFill>
              </a:rPr>
              <a:t> warm</a:t>
            </a:r>
            <a:endParaRPr lang="de-DE" sz="1200" b="1" dirty="0">
              <a:solidFill>
                <a:srgbClr val="261748"/>
              </a:solidFill>
            </a:endParaRPr>
          </a:p>
          <a:p>
            <a:pPr algn="r" eaLnBrk="1" hangingPunct="1">
              <a:spcBef>
                <a:spcPct val="50000"/>
              </a:spcBef>
              <a:buClr>
                <a:srgbClr val="F8B323"/>
              </a:buClr>
              <a:buFont typeface="Wingdings" pitchFamily="2" charset="2"/>
              <a:buNone/>
            </a:pPr>
            <a:endParaRPr lang="de-DE" sz="1200" b="1" dirty="0" smtClean="0">
              <a:solidFill>
                <a:srgbClr val="261748"/>
              </a:solidFill>
            </a:endParaRPr>
          </a:p>
          <a:p>
            <a:pPr algn="r" eaLnBrk="1" hangingPunct="1">
              <a:spcBef>
                <a:spcPct val="50000"/>
              </a:spcBef>
              <a:buClr>
                <a:srgbClr val="F8B323"/>
              </a:buClr>
              <a:buFont typeface="Wingdings" pitchFamily="2" charset="2"/>
              <a:buNone/>
            </a:pPr>
            <a:r>
              <a:rPr lang="de-DE" sz="1200" b="1" dirty="0" smtClean="0">
                <a:solidFill>
                  <a:srgbClr val="261748"/>
                </a:solidFill>
              </a:rPr>
              <a:t>XTL / XTIN beam </a:t>
            </a:r>
            <a:r>
              <a:rPr lang="de-DE" sz="1200" b="1" dirty="0" err="1">
                <a:solidFill>
                  <a:srgbClr val="261748"/>
                </a:solidFill>
              </a:rPr>
              <a:t>permission</a:t>
            </a:r>
            <a:endParaRPr lang="de-DE" sz="1200" b="1" dirty="0">
              <a:solidFill>
                <a:srgbClr val="261748"/>
              </a:solidFill>
            </a:endParaRPr>
          </a:p>
          <a:p>
            <a:pPr algn="r" eaLnBrk="1" hangingPunct="1">
              <a:spcBef>
                <a:spcPct val="50000"/>
              </a:spcBef>
              <a:buClr>
                <a:srgbClr val="F8B323"/>
              </a:buClr>
              <a:buFont typeface="Wingdings" pitchFamily="2" charset="2"/>
              <a:buNone/>
            </a:pPr>
            <a:endParaRPr lang="de-DE" sz="1200" b="1" dirty="0">
              <a:solidFill>
                <a:srgbClr val="261748"/>
              </a:solidFill>
            </a:endParaRPr>
          </a:p>
          <a:p>
            <a:pPr algn="r" eaLnBrk="1" hangingPunct="1">
              <a:spcBef>
                <a:spcPct val="50000"/>
              </a:spcBef>
              <a:buClr>
                <a:srgbClr val="F8B323"/>
              </a:buClr>
              <a:buFont typeface="Wingdings" pitchFamily="2" charset="2"/>
              <a:buNone/>
            </a:pPr>
            <a:endParaRPr lang="de-DE" sz="1200" b="1" dirty="0" smtClean="0">
              <a:solidFill>
                <a:srgbClr val="261748"/>
              </a:solidFill>
            </a:endParaRPr>
          </a:p>
          <a:p>
            <a:pPr algn="r" eaLnBrk="1" hangingPunct="1">
              <a:spcBef>
                <a:spcPct val="50000"/>
              </a:spcBef>
              <a:buClr>
                <a:srgbClr val="F8B323"/>
              </a:buClr>
              <a:buFont typeface="Wingdings" pitchFamily="2" charset="2"/>
              <a:buNone/>
            </a:pPr>
            <a:r>
              <a:rPr lang="de-DE" sz="1200" b="1" dirty="0" smtClean="0">
                <a:solidFill>
                  <a:srgbClr val="261748"/>
                </a:solidFill>
              </a:rPr>
              <a:t>Emergency off</a:t>
            </a:r>
          </a:p>
          <a:p>
            <a:pPr algn="r" eaLnBrk="1" hangingPunct="1">
              <a:spcBef>
                <a:spcPct val="50000"/>
              </a:spcBef>
              <a:buClr>
                <a:srgbClr val="F8B323"/>
              </a:buClr>
              <a:buFont typeface="Wingdings" pitchFamily="2" charset="2"/>
              <a:buNone/>
            </a:pPr>
            <a:r>
              <a:rPr lang="de-DE" sz="1200" b="1" dirty="0" smtClean="0">
                <a:solidFill>
                  <a:srgbClr val="261748"/>
                </a:solidFill>
              </a:rPr>
              <a:t>Feedback „</a:t>
            </a:r>
            <a:r>
              <a:rPr lang="de-DE" sz="1200" b="1" dirty="0" err="1" smtClean="0">
                <a:solidFill>
                  <a:srgbClr val="261748"/>
                </a:solidFill>
              </a:rPr>
              <a:t>modulator</a:t>
            </a:r>
            <a:r>
              <a:rPr lang="de-DE" sz="1200" b="1" dirty="0" smtClean="0">
                <a:solidFill>
                  <a:srgbClr val="261748"/>
                </a:solidFill>
              </a:rPr>
              <a:t> Off“</a:t>
            </a:r>
            <a:endParaRPr lang="de-DE" sz="1200" b="1" dirty="0">
              <a:solidFill>
                <a:srgbClr val="261748"/>
              </a:solidFill>
            </a:endParaRPr>
          </a:p>
          <a:p>
            <a:pPr algn="r" eaLnBrk="1" hangingPunct="1">
              <a:spcBef>
                <a:spcPct val="50000"/>
              </a:spcBef>
              <a:buClr>
                <a:srgbClr val="F8B323"/>
              </a:buClr>
              <a:buFont typeface="Wingdings" pitchFamily="2" charset="2"/>
              <a:buNone/>
            </a:pPr>
            <a:endParaRPr lang="en-GB" sz="1200" b="1" dirty="0">
              <a:solidFill>
                <a:srgbClr val="261748"/>
              </a:solidFill>
            </a:endParaRPr>
          </a:p>
        </p:txBody>
      </p:sp>
      <p:sp>
        <p:nvSpPr>
          <p:cNvPr id="644106" name="Text Box 10"/>
          <p:cNvSpPr txBox="1">
            <a:spLocks noChangeArrowheads="1"/>
          </p:cNvSpPr>
          <p:nvPr/>
        </p:nvSpPr>
        <p:spPr bwMode="auto">
          <a:xfrm>
            <a:off x="6129338" y="2425520"/>
            <a:ext cx="309562" cy="650875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F8B323"/>
              </a:buClr>
              <a:buFont typeface="Wingdings" pitchFamily="2" charset="2"/>
              <a:buNone/>
            </a:pPr>
            <a:r>
              <a:rPr lang="de-DE" sz="900">
                <a:solidFill>
                  <a:srgbClr val="261748"/>
                </a:solidFill>
              </a:rPr>
              <a:t>&amp;</a:t>
            </a:r>
          </a:p>
          <a:p>
            <a:pPr eaLnBrk="1" hangingPunct="1">
              <a:spcBef>
                <a:spcPct val="50000"/>
              </a:spcBef>
              <a:buClr>
                <a:srgbClr val="F8B323"/>
              </a:buClr>
              <a:buFont typeface="Wingdings" pitchFamily="2" charset="2"/>
              <a:buNone/>
            </a:pPr>
            <a:endParaRPr lang="de-DE" sz="900">
              <a:solidFill>
                <a:srgbClr val="261748"/>
              </a:solidFill>
            </a:endParaRPr>
          </a:p>
          <a:p>
            <a:pPr eaLnBrk="1" hangingPunct="1">
              <a:spcBef>
                <a:spcPct val="50000"/>
              </a:spcBef>
              <a:buClr>
                <a:srgbClr val="F8B323"/>
              </a:buClr>
              <a:buFont typeface="Wingdings" pitchFamily="2" charset="2"/>
              <a:buNone/>
            </a:pPr>
            <a:endParaRPr lang="en-GB" sz="900">
              <a:solidFill>
                <a:srgbClr val="261748"/>
              </a:solidFill>
            </a:endParaRPr>
          </a:p>
        </p:txBody>
      </p:sp>
      <p:sp>
        <p:nvSpPr>
          <p:cNvPr id="644107" name="Text Box 11"/>
          <p:cNvSpPr txBox="1">
            <a:spLocks noChangeArrowheads="1"/>
          </p:cNvSpPr>
          <p:nvPr/>
        </p:nvSpPr>
        <p:spPr bwMode="auto">
          <a:xfrm>
            <a:off x="6143625" y="3450612"/>
            <a:ext cx="309562" cy="85408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F8B323"/>
              </a:buClr>
              <a:buFont typeface="Wingdings" pitchFamily="2" charset="2"/>
              <a:buNone/>
            </a:pPr>
            <a:r>
              <a:rPr lang="de-DE" sz="900" dirty="0" smtClean="0">
                <a:solidFill>
                  <a:srgbClr val="261748"/>
                </a:solidFill>
              </a:rPr>
              <a:t>&amp;</a:t>
            </a:r>
          </a:p>
          <a:p>
            <a:pPr eaLnBrk="1" hangingPunct="1">
              <a:spcBef>
                <a:spcPct val="50000"/>
              </a:spcBef>
              <a:buClr>
                <a:srgbClr val="F8B323"/>
              </a:buClr>
              <a:buFont typeface="Wingdings" pitchFamily="2" charset="2"/>
              <a:buNone/>
            </a:pPr>
            <a:endParaRPr lang="de-DE" sz="900" dirty="0">
              <a:solidFill>
                <a:srgbClr val="261748"/>
              </a:solidFill>
            </a:endParaRPr>
          </a:p>
          <a:p>
            <a:pPr eaLnBrk="1" hangingPunct="1">
              <a:spcBef>
                <a:spcPct val="50000"/>
              </a:spcBef>
              <a:buClr>
                <a:srgbClr val="F8B323"/>
              </a:buClr>
              <a:buFont typeface="Wingdings" pitchFamily="2" charset="2"/>
              <a:buNone/>
            </a:pPr>
            <a:endParaRPr lang="de-DE" sz="900" dirty="0">
              <a:solidFill>
                <a:srgbClr val="261748"/>
              </a:solidFill>
            </a:endParaRPr>
          </a:p>
          <a:p>
            <a:pPr eaLnBrk="1" hangingPunct="1">
              <a:spcBef>
                <a:spcPct val="50000"/>
              </a:spcBef>
              <a:buClr>
                <a:srgbClr val="F8B323"/>
              </a:buClr>
              <a:buFont typeface="Wingdings" pitchFamily="2" charset="2"/>
              <a:buNone/>
            </a:pPr>
            <a:endParaRPr lang="en-GB" sz="900" dirty="0">
              <a:solidFill>
                <a:srgbClr val="261748"/>
              </a:solidFill>
            </a:endParaRPr>
          </a:p>
        </p:txBody>
      </p:sp>
      <p:sp>
        <p:nvSpPr>
          <p:cNvPr id="644112" name="Line 16"/>
          <p:cNvSpPr>
            <a:spLocks noChangeShapeType="1"/>
          </p:cNvSpPr>
          <p:nvPr/>
        </p:nvSpPr>
        <p:spPr bwMode="auto">
          <a:xfrm>
            <a:off x="5959475" y="2596970"/>
            <a:ext cx="153988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  <a:buClr>
                <a:srgbClr val="F8B323"/>
              </a:buClr>
              <a:buFont typeface="Wingdings" pitchFamily="2" charset="2"/>
              <a:buChar char="n"/>
            </a:pPr>
            <a:endParaRPr lang="de-DE" sz="900">
              <a:solidFill>
                <a:srgbClr val="261748"/>
              </a:solidFill>
            </a:endParaRPr>
          </a:p>
        </p:txBody>
      </p:sp>
      <p:sp>
        <p:nvSpPr>
          <p:cNvPr id="644113" name="Line 17"/>
          <p:cNvSpPr>
            <a:spLocks noChangeShapeType="1"/>
          </p:cNvSpPr>
          <p:nvPr/>
        </p:nvSpPr>
        <p:spPr bwMode="auto">
          <a:xfrm>
            <a:off x="5951538" y="2898595"/>
            <a:ext cx="153987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  <a:buClr>
                <a:srgbClr val="F8B323"/>
              </a:buClr>
              <a:buFont typeface="Wingdings" pitchFamily="2" charset="2"/>
              <a:buChar char="n"/>
            </a:pPr>
            <a:endParaRPr lang="de-DE" sz="900">
              <a:solidFill>
                <a:srgbClr val="261748"/>
              </a:solidFill>
            </a:endParaRPr>
          </a:p>
        </p:txBody>
      </p:sp>
      <p:sp>
        <p:nvSpPr>
          <p:cNvPr id="644114" name="Line 18"/>
          <p:cNvSpPr>
            <a:spLocks noChangeShapeType="1"/>
          </p:cNvSpPr>
          <p:nvPr/>
        </p:nvSpPr>
        <p:spPr bwMode="auto">
          <a:xfrm>
            <a:off x="5958248" y="3610013"/>
            <a:ext cx="153988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  <a:buClr>
                <a:srgbClr val="F8B323"/>
              </a:buClr>
              <a:buFont typeface="Wingdings" pitchFamily="2" charset="2"/>
              <a:buChar char="n"/>
            </a:pPr>
            <a:endParaRPr lang="de-DE" sz="900">
              <a:solidFill>
                <a:srgbClr val="261748"/>
              </a:solidFill>
            </a:endParaRPr>
          </a:p>
        </p:txBody>
      </p:sp>
      <p:sp>
        <p:nvSpPr>
          <p:cNvPr id="644115" name="Line 19"/>
          <p:cNvSpPr>
            <a:spLocks noChangeShapeType="1"/>
          </p:cNvSpPr>
          <p:nvPr/>
        </p:nvSpPr>
        <p:spPr bwMode="auto">
          <a:xfrm>
            <a:off x="5961423" y="3887825"/>
            <a:ext cx="153988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  <a:buClr>
                <a:srgbClr val="F8B323"/>
              </a:buClr>
              <a:buFont typeface="Wingdings" pitchFamily="2" charset="2"/>
              <a:buChar char="n"/>
            </a:pPr>
            <a:endParaRPr lang="de-DE" sz="900">
              <a:solidFill>
                <a:srgbClr val="261748"/>
              </a:solidFill>
            </a:endParaRPr>
          </a:p>
        </p:txBody>
      </p:sp>
      <p:sp>
        <p:nvSpPr>
          <p:cNvPr id="644116" name="Line 20"/>
          <p:cNvSpPr>
            <a:spLocks noChangeShapeType="1"/>
          </p:cNvSpPr>
          <p:nvPr/>
        </p:nvSpPr>
        <p:spPr bwMode="auto">
          <a:xfrm>
            <a:off x="5983288" y="4759145"/>
            <a:ext cx="757237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  <a:buClr>
                <a:srgbClr val="F8B323"/>
              </a:buClr>
              <a:buFont typeface="Wingdings" pitchFamily="2" charset="2"/>
              <a:buChar char="n"/>
            </a:pPr>
            <a:endParaRPr lang="de-DE" sz="900">
              <a:solidFill>
                <a:srgbClr val="261748"/>
              </a:solidFill>
            </a:endParaRPr>
          </a:p>
        </p:txBody>
      </p:sp>
      <p:sp>
        <p:nvSpPr>
          <p:cNvPr id="644118" name="Line 22"/>
          <p:cNvSpPr>
            <a:spLocks noChangeShapeType="1"/>
          </p:cNvSpPr>
          <p:nvPr/>
        </p:nvSpPr>
        <p:spPr bwMode="auto">
          <a:xfrm>
            <a:off x="6462713" y="2758895"/>
            <a:ext cx="252412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  <a:buClr>
                <a:srgbClr val="F8B323"/>
              </a:buClr>
              <a:buFont typeface="Wingdings" pitchFamily="2" charset="2"/>
              <a:buChar char="n"/>
            </a:pPr>
            <a:endParaRPr lang="de-DE" sz="900">
              <a:solidFill>
                <a:srgbClr val="261748"/>
              </a:solidFill>
            </a:endParaRPr>
          </a:p>
        </p:txBody>
      </p:sp>
      <p:sp>
        <p:nvSpPr>
          <p:cNvPr id="644119" name="Line 23"/>
          <p:cNvSpPr>
            <a:spLocks noChangeShapeType="1"/>
          </p:cNvSpPr>
          <p:nvPr/>
        </p:nvSpPr>
        <p:spPr bwMode="auto">
          <a:xfrm>
            <a:off x="6462713" y="4000320"/>
            <a:ext cx="252412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  <a:buClr>
                <a:srgbClr val="F8B323"/>
              </a:buClr>
              <a:buFont typeface="Wingdings" pitchFamily="2" charset="2"/>
              <a:buChar char="n"/>
            </a:pPr>
            <a:endParaRPr lang="de-DE" sz="900">
              <a:solidFill>
                <a:srgbClr val="261748"/>
              </a:solidFill>
            </a:endParaRPr>
          </a:p>
        </p:txBody>
      </p:sp>
      <p:sp>
        <p:nvSpPr>
          <p:cNvPr id="644121" name="Line 25"/>
          <p:cNvSpPr>
            <a:spLocks noChangeShapeType="1"/>
          </p:cNvSpPr>
          <p:nvPr/>
        </p:nvSpPr>
        <p:spPr bwMode="auto">
          <a:xfrm>
            <a:off x="7169151" y="3450612"/>
            <a:ext cx="252412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  <a:buClr>
                <a:srgbClr val="F8B323"/>
              </a:buClr>
              <a:buFont typeface="Wingdings" pitchFamily="2" charset="2"/>
              <a:buChar char="n"/>
            </a:pPr>
            <a:endParaRPr lang="de-DE" sz="900">
              <a:solidFill>
                <a:srgbClr val="261748"/>
              </a:solidFill>
            </a:endParaRPr>
          </a:p>
        </p:txBody>
      </p:sp>
      <p:sp>
        <p:nvSpPr>
          <p:cNvPr id="644122" name="Text Box 26"/>
          <p:cNvSpPr txBox="1">
            <a:spLocks noChangeArrowheads="1"/>
          </p:cNvSpPr>
          <p:nvPr/>
        </p:nvSpPr>
        <p:spPr bwMode="auto">
          <a:xfrm>
            <a:off x="7421563" y="3309757"/>
            <a:ext cx="309562" cy="2723823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F8B323"/>
              </a:buClr>
              <a:buFont typeface="Wingdings" pitchFamily="2" charset="2"/>
              <a:buNone/>
            </a:pPr>
            <a:r>
              <a:rPr lang="de-DE" sz="900" dirty="0" smtClean="0">
                <a:solidFill>
                  <a:srgbClr val="261748"/>
                </a:solidFill>
              </a:rPr>
              <a:t>&amp;</a:t>
            </a:r>
          </a:p>
          <a:p>
            <a:pPr eaLnBrk="1" hangingPunct="1">
              <a:spcBef>
                <a:spcPct val="50000"/>
              </a:spcBef>
              <a:buClr>
                <a:srgbClr val="F8B323"/>
              </a:buClr>
              <a:buFont typeface="Wingdings" pitchFamily="2" charset="2"/>
              <a:buNone/>
            </a:pPr>
            <a:endParaRPr lang="de-DE" sz="900" dirty="0">
              <a:solidFill>
                <a:srgbClr val="261748"/>
              </a:solidFill>
            </a:endParaRPr>
          </a:p>
          <a:p>
            <a:pPr eaLnBrk="1" hangingPunct="1">
              <a:spcBef>
                <a:spcPct val="50000"/>
              </a:spcBef>
              <a:buClr>
                <a:srgbClr val="F8B323"/>
              </a:buClr>
              <a:buFont typeface="Wingdings" pitchFamily="2" charset="2"/>
              <a:buNone/>
            </a:pPr>
            <a:endParaRPr lang="de-DE" sz="900" dirty="0">
              <a:solidFill>
                <a:srgbClr val="261748"/>
              </a:solidFill>
            </a:endParaRPr>
          </a:p>
          <a:p>
            <a:pPr eaLnBrk="1" hangingPunct="1">
              <a:spcBef>
                <a:spcPct val="50000"/>
              </a:spcBef>
              <a:buClr>
                <a:srgbClr val="F8B323"/>
              </a:buClr>
              <a:buFont typeface="Wingdings" pitchFamily="2" charset="2"/>
              <a:buNone/>
            </a:pPr>
            <a:endParaRPr lang="de-DE" sz="900" dirty="0">
              <a:solidFill>
                <a:srgbClr val="261748"/>
              </a:solidFill>
            </a:endParaRPr>
          </a:p>
          <a:p>
            <a:pPr eaLnBrk="1" hangingPunct="1">
              <a:spcBef>
                <a:spcPct val="50000"/>
              </a:spcBef>
              <a:buClr>
                <a:srgbClr val="F8B323"/>
              </a:buClr>
              <a:buFont typeface="Wingdings" pitchFamily="2" charset="2"/>
              <a:buNone/>
            </a:pPr>
            <a:endParaRPr lang="de-DE" sz="900" dirty="0">
              <a:solidFill>
                <a:srgbClr val="261748"/>
              </a:solidFill>
            </a:endParaRPr>
          </a:p>
          <a:p>
            <a:pPr eaLnBrk="1" hangingPunct="1">
              <a:spcBef>
                <a:spcPct val="50000"/>
              </a:spcBef>
              <a:buClr>
                <a:srgbClr val="F8B323"/>
              </a:buClr>
              <a:buFont typeface="Wingdings" pitchFamily="2" charset="2"/>
              <a:buNone/>
            </a:pPr>
            <a:endParaRPr lang="de-DE" sz="900" dirty="0">
              <a:solidFill>
                <a:srgbClr val="261748"/>
              </a:solidFill>
            </a:endParaRPr>
          </a:p>
          <a:p>
            <a:pPr eaLnBrk="1" hangingPunct="1">
              <a:spcBef>
                <a:spcPct val="50000"/>
              </a:spcBef>
              <a:buClr>
                <a:srgbClr val="F8B323"/>
              </a:buClr>
              <a:buFont typeface="Wingdings" pitchFamily="2" charset="2"/>
              <a:buNone/>
            </a:pPr>
            <a:endParaRPr lang="de-DE" sz="900" dirty="0">
              <a:solidFill>
                <a:srgbClr val="261748"/>
              </a:solidFill>
            </a:endParaRPr>
          </a:p>
          <a:p>
            <a:pPr eaLnBrk="1" hangingPunct="1">
              <a:spcBef>
                <a:spcPct val="50000"/>
              </a:spcBef>
              <a:buClr>
                <a:srgbClr val="F8B323"/>
              </a:buClr>
              <a:buFont typeface="Wingdings" pitchFamily="2" charset="2"/>
              <a:buNone/>
            </a:pPr>
            <a:endParaRPr lang="de-DE" sz="900" dirty="0">
              <a:solidFill>
                <a:srgbClr val="261748"/>
              </a:solidFill>
            </a:endParaRPr>
          </a:p>
          <a:p>
            <a:pPr eaLnBrk="1" hangingPunct="1">
              <a:spcBef>
                <a:spcPct val="50000"/>
              </a:spcBef>
              <a:buClr>
                <a:srgbClr val="F8B323"/>
              </a:buClr>
              <a:buFont typeface="Wingdings" pitchFamily="2" charset="2"/>
              <a:buNone/>
            </a:pPr>
            <a:endParaRPr lang="de-DE" sz="900" dirty="0">
              <a:solidFill>
                <a:srgbClr val="261748"/>
              </a:solidFill>
            </a:endParaRPr>
          </a:p>
          <a:p>
            <a:pPr eaLnBrk="1" hangingPunct="1">
              <a:spcBef>
                <a:spcPct val="50000"/>
              </a:spcBef>
              <a:buClr>
                <a:srgbClr val="F8B323"/>
              </a:buClr>
              <a:buFont typeface="Wingdings" pitchFamily="2" charset="2"/>
              <a:buNone/>
            </a:pPr>
            <a:endParaRPr lang="de-DE" sz="900" dirty="0">
              <a:solidFill>
                <a:srgbClr val="261748"/>
              </a:solidFill>
            </a:endParaRPr>
          </a:p>
          <a:p>
            <a:pPr eaLnBrk="1" hangingPunct="1">
              <a:spcBef>
                <a:spcPct val="50000"/>
              </a:spcBef>
              <a:buClr>
                <a:srgbClr val="F8B323"/>
              </a:buClr>
              <a:buFont typeface="Wingdings" pitchFamily="2" charset="2"/>
              <a:buNone/>
            </a:pPr>
            <a:endParaRPr lang="de-DE" sz="900" dirty="0">
              <a:solidFill>
                <a:srgbClr val="261748"/>
              </a:solidFill>
            </a:endParaRPr>
          </a:p>
          <a:p>
            <a:pPr eaLnBrk="1" hangingPunct="1">
              <a:spcBef>
                <a:spcPct val="50000"/>
              </a:spcBef>
              <a:buClr>
                <a:srgbClr val="F8B323"/>
              </a:buClr>
              <a:buFont typeface="Wingdings" pitchFamily="2" charset="2"/>
              <a:buNone/>
            </a:pPr>
            <a:endParaRPr lang="de-DE" sz="900" dirty="0">
              <a:solidFill>
                <a:srgbClr val="261748"/>
              </a:solidFill>
            </a:endParaRPr>
          </a:p>
          <a:p>
            <a:pPr eaLnBrk="1" hangingPunct="1">
              <a:spcBef>
                <a:spcPct val="50000"/>
              </a:spcBef>
              <a:buClr>
                <a:srgbClr val="F8B323"/>
              </a:buClr>
              <a:buFont typeface="Wingdings" pitchFamily="2" charset="2"/>
              <a:buNone/>
            </a:pPr>
            <a:endParaRPr lang="en-GB" sz="900" dirty="0">
              <a:solidFill>
                <a:srgbClr val="261748"/>
              </a:solidFill>
            </a:endParaRPr>
          </a:p>
        </p:txBody>
      </p:sp>
      <p:sp>
        <p:nvSpPr>
          <p:cNvPr id="644123" name="Line 27"/>
          <p:cNvSpPr>
            <a:spLocks noChangeShapeType="1"/>
          </p:cNvSpPr>
          <p:nvPr/>
        </p:nvSpPr>
        <p:spPr bwMode="auto">
          <a:xfrm>
            <a:off x="6015038" y="5540195"/>
            <a:ext cx="1389062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  <a:buClr>
                <a:srgbClr val="F8B323"/>
              </a:buClr>
              <a:buFont typeface="Wingdings" pitchFamily="2" charset="2"/>
              <a:buChar char="n"/>
            </a:pPr>
            <a:endParaRPr lang="de-DE" sz="900">
              <a:solidFill>
                <a:srgbClr val="261748"/>
              </a:solidFill>
            </a:endParaRPr>
          </a:p>
        </p:txBody>
      </p:sp>
      <p:sp>
        <p:nvSpPr>
          <p:cNvPr id="644125" name="Line 29"/>
          <p:cNvSpPr>
            <a:spLocks noChangeShapeType="1"/>
          </p:cNvSpPr>
          <p:nvPr/>
        </p:nvSpPr>
        <p:spPr bwMode="auto">
          <a:xfrm>
            <a:off x="7734300" y="4405132"/>
            <a:ext cx="352425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  <a:buClr>
                <a:srgbClr val="F8B323"/>
              </a:buClr>
              <a:buFont typeface="Wingdings" pitchFamily="2" charset="2"/>
              <a:buChar char="n"/>
            </a:pPr>
            <a:endParaRPr lang="de-DE" sz="900">
              <a:solidFill>
                <a:srgbClr val="261748"/>
              </a:solidFill>
            </a:endParaRPr>
          </a:p>
        </p:txBody>
      </p:sp>
      <p:sp>
        <p:nvSpPr>
          <p:cNvPr id="644128" name="Rectangle 32"/>
          <p:cNvSpPr>
            <a:spLocks noChangeAspect="1" noChangeArrowheads="1"/>
          </p:cNvSpPr>
          <p:nvPr/>
        </p:nvSpPr>
        <p:spPr bwMode="auto">
          <a:xfrm>
            <a:off x="3561772" y="1569857"/>
            <a:ext cx="4808105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270000" tIns="0"/>
          <a:lstStyle/>
          <a:p>
            <a:pPr marL="342900" indent="-342900">
              <a:spcBef>
                <a:spcPct val="20000"/>
              </a:spcBef>
              <a:buClr>
                <a:srgbClr val="FD930A"/>
              </a:buClr>
              <a:buSzPct val="80000"/>
              <a:buFont typeface="Wingdings" pitchFamily="2" charset="2"/>
              <a:buChar char="n"/>
            </a:pPr>
            <a:r>
              <a:rPr lang="de-DE" sz="2400" dirty="0" smtClean="0">
                <a:solidFill>
                  <a:srgbClr val="000000"/>
                </a:solidFill>
              </a:rPr>
              <a:t>Klystron </a:t>
            </a:r>
            <a:r>
              <a:rPr lang="de-DE" sz="2400" dirty="0" err="1" smtClean="0">
                <a:solidFill>
                  <a:srgbClr val="000000"/>
                </a:solidFill>
              </a:rPr>
              <a:t>interlocks</a:t>
            </a:r>
            <a:r>
              <a:rPr lang="de-DE" sz="2400" dirty="0" smtClean="0">
                <a:solidFill>
                  <a:srgbClr val="000000"/>
                </a:solidFill>
              </a:rPr>
              <a:t>  </a:t>
            </a:r>
            <a:endParaRPr lang="de-DE" sz="2400" dirty="0">
              <a:solidFill>
                <a:srgbClr val="000000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rgbClr val="FD930A"/>
              </a:buClr>
              <a:buSzPct val="80000"/>
              <a:buFont typeface="Wingdings" pitchFamily="2" charset="2"/>
              <a:buChar char="n"/>
            </a:pPr>
            <a:endParaRPr lang="en-GB" sz="2000" dirty="0">
              <a:solidFill>
                <a:srgbClr val="FD930A"/>
              </a:solidFill>
            </a:endParaRPr>
          </a:p>
        </p:txBody>
      </p:sp>
      <p:sp>
        <p:nvSpPr>
          <p:cNvPr id="31" name="Line 19"/>
          <p:cNvSpPr>
            <a:spLocks noChangeShapeType="1"/>
          </p:cNvSpPr>
          <p:nvPr/>
        </p:nvSpPr>
        <p:spPr bwMode="auto">
          <a:xfrm>
            <a:off x="5967773" y="4148443"/>
            <a:ext cx="153988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  <a:buClr>
                <a:srgbClr val="F8B323"/>
              </a:buClr>
              <a:buFont typeface="Wingdings" pitchFamily="2" charset="2"/>
              <a:buChar char="n"/>
            </a:pPr>
            <a:endParaRPr lang="de-DE" sz="900">
              <a:solidFill>
                <a:srgbClr val="261748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7841239" y="4159367"/>
            <a:ext cx="10572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  <a:buClr>
                <a:srgbClr val="F8B323"/>
              </a:buClr>
              <a:buFont typeface="Wingdings" pitchFamily="2" charset="2"/>
              <a:buNone/>
            </a:pPr>
            <a:r>
              <a:rPr lang="de-DE" sz="1200" b="1" dirty="0" smtClean="0">
                <a:solidFill>
                  <a:srgbClr val="261748"/>
                </a:solidFill>
              </a:rPr>
              <a:t>HV </a:t>
            </a:r>
            <a:r>
              <a:rPr lang="de-DE" sz="1200" b="1" dirty="0" err="1" smtClean="0">
                <a:solidFill>
                  <a:srgbClr val="261748"/>
                </a:solidFill>
              </a:rPr>
              <a:t>klystron</a:t>
            </a:r>
            <a:r>
              <a:rPr lang="de-DE" sz="1200" b="1" dirty="0" smtClean="0">
                <a:solidFill>
                  <a:srgbClr val="261748"/>
                </a:solidFill>
              </a:rPr>
              <a:t> </a:t>
            </a:r>
            <a:r>
              <a:rPr lang="de-DE" sz="1200" b="1" dirty="0" err="1" smtClean="0">
                <a:solidFill>
                  <a:srgbClr val="261748"/>
                </a:solidFill>
              </a:rPr>
              <a:t>modulator</a:t>
            </a:r>
            <a:endParaRPr lang="de-DE" sz="1200" b="1" dirty="0">
              <a:solidFill>
                <a:srgbClr val="261748"/>
              </a:solidFill>
            </a:endParaRPr>
          </a:p>
        </p:txBody>
      </p:sp>
      <p:sp>
        <p:nvSpPr>
          <p:cNvPr id="3" name="Rechteck 2"/>
          <p:cNvSpPr/>
          <p:nvPr/>
        </p:nvSpPr>
        <p:spPr bwMode="auto">
          <a:xfrm>
            <a:off x="406400" y="2180611"/>
            <a:ext cx="6182519" cy="997527"/>
          </a:xfrm>
          <a:prstGeom prst="rect">
            <a:avLst/>
          </a:prstGeom>
          <a:noFill/>
          <a:ln w="12700" cap="flat" cmpd="sng" algn="ctr">
            <a:solidFill>
              <a:srgbClr val="00B0F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rgbClr val="F8B323"/>
              </a:buClr>
              <a:buFont typeface="Wingdings" pitchFamily="2" charset="2"/>
              <a:buChar char="n"/>
            </a:pPr>
            <a:endParaRPr lang="de-DE" sz="900" smtClean="0">
              <a:solidFill>
                <a:srgbClr val="261748"/>
              </a:solidFill>
            </a:endParaRPr>
          </a:p>
        </p:txBody>
      </p:sp>
      <p:sp>
        <p:nvSpPr>
          <p:cNvPr id="34" name="Rechteck 33"/>
          <p:cNvSpPr/>
          <p:nvPr/>
        </p:nvSpPr>
        <p:spPr bwMode="auto">
          <a:xfrm>
            <a:off x="412750" y="3309757"/>
            <a:ext cx="6182519" cy="1108481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rgbClr val="F8B323"/>
              </a:buClr>
              <a:buFont typeface="Wingdings" pitchFamily="2" charset="2"/>
              <a:buChar char="n"/>
            </a:pPr>
            <a:endParaRPr lang="de-DE" sz="900" smtClean="0">
              <a:solidFill>
                <a:srgbClr val="261748"/>
              </a:solidFill>
            </a:endParaRPr>
          </a:p>
        </p:txBody>
      </p:sp>
      <p:sp>
        <p:nvSpPr>
          <p:cNvPr id="35" name="Rechteck 34"/>
          <p:cNvSpPr/>
          <p:nvPr/>
        </p:nvSpPr>
        <p:spPr bwMode="auto">
          <a:xfrm>
            <a:off x="412750" y="4556739"/>
            <a:ext cx="6182519" cy="838128"/>
          </a:xfrm>
          <a:prstGeom prst="rect">
            <a:avLst/>
          </a:prstGeom>
          <a:noFill/>
          <a:ln w="12700" cap="flat" cmpd="sng" algn="ctr">
            <a:solidFill>
              <a:srgbClr val="00B0F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rgbClr val="F8B323"/>
              </a:buClr>
              <a:buFont typeface="Wingdings" pitchFamily="2" charset="2"/>
              <a:buChar char="n"/>
            </a:pPr>
            <a:endParaRPr lang="de-DE" sz="900" smtClean="0">
              <a:solidFill>
                <a:srgbClr val="261748"/>
              </a:solidFill>
            </a:endParaRPr>
          </a:p>
        </p:txBody>
      </p:sp>
      <p:sp>
        <p:nvSpPr>
          <p:cNvPr id="10" name="Rechteck 9"/>
          <p:cNvSpPr/>
          <p:nvPr/>
        </p:nvSpPr>
        <p:spPr bwMode="auto">
          <a:xfrm>
            <a:off x="110836" y="1450109"/>
            <a:ext cx="3305464" cy="4674466"/>
          </a:xfrm>
          <a:prstGeom prst="rect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rgbClr val="F8B323"/>
              </a:buClr>
              <a:buFont typeface="Wingdings" pitchFamily="2" charset="2"/>
              <a:buChar char="n"/>
            </a:pPr>
            <a:endParaRPr lang="de-DE" sz="900" smtClean="0">
              <a:solidFill>
                <a:srgbClr val="261748"/>
              </a:solidFill>
            </a:endParaRPr>
          </a:p>
        </p:txBody>
      </p:sp>
      <p:sp>
        <p:nvSpPr>
          <p:cNvPr id="43" name="Rechteck 42"/>
          <p:cNvSpPr/>
          <p:nvPr/>
        </p:nvSpPr>
        <p:spPr bwMode="auto">
          <a:xfrm>
            <a:off x="3561771" y="1450109"/>
            <a:ext cx="5336743" cy="4674466"/>
          </a:xfrm>
          <a:prstGeom prst="rect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rgbClr val="F8B323"/>
              </a:buClr>
              <a:buFont typeface="Wingdings" pitchFamily="2" charset="2"/>
              <a:buChar char="n"/>
            </a:pPr>
            <a:endParaRPr lang="de-DE" sz="900" smtClean="0">
              <a:solidFill>
                <a:srgbClr val="261748"/>
              </a:solidFill>
            </a:endParaRPr>
          </a:p>
        </p:txBody>
      </p:sp>
      <p:sp>
        <p:nvSpPr>
          <p:cNvPr id="32" name="Line 27"/>
          <p:cNvSpPr>
            <a:spLocks noChangeShapeType="1"/>
          </p:cNvSpPr>
          <p:nvPr/>
        </p:nvSpPr>
        <p:spPr bwMode="auto">
          <a:xfrm>
            <a:off x="6015038" y="5781315"/>
            <a:ext cx="1389062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  <a:buClr>
                <a:srgbClr val="F8B323"/>
              </a:buClr>
              <a:buFont typeface="Wingdings" pitchFamily="2" charset="2"/>
              <a:buChar char="n"/>
            </a:pPr>
            <a:endParaRPr lang="de-DE" sz="900">
              <a:solidFill>
                <a:srgbClr val="261748"/>
              </a:solidFill>
            </a:endParaRPr>
          </a:p>
        </p:txBody>
      </p:sp>
      <p:sp>
        <p:nvSpPr>
          <p:cNvPr id="33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17475" y="6505575"/>
            <a:ext cx="5702300" cy="266700"/>
          </a:xfrm>
        </p:spPr>
        <p:txBody>
          <a:bodyPr/>
          <a:lstStyle/>
          <a:p>
            <a:r>
              <a:rPr lang="en-GB" dirty="0" smtClean="0"/>
              <a:t>1</a:t>
            </a:r>
            <a:r>
              <a:rPr lang="en-GB" baseline="30000" dirty="0" smtClean="0"/>
              <a:t>st</a:t>
            </a:r>
            <a:r>
              <a:rPr lang="en-GB" dirty="0" smtClean="0"/>
              <a:t> Accelerator Consortium meeting, April 17</a:t>
            </a:r>
            <a:r>
              <a:rPr lang="en-GB" baseline="30000" dirty="0" smtClean="0"/>
              <a:t>th,</a:t>
            </a:r>
            <a:r>
              <a:rPr lang="en-GB" dirty="0" smtClean="0"/>
              <a:t> 2012</a:t>
            </a:r>
            <a:endParaRPr lang="en-GB" dirty="0"/>
          </a:p>
          <a:p>
            <a:r>
              <a:rPr lang="en-GB" dirty="0" smtClean="0"/>
              <a:t>Brunhilde Racky, WP-38, DESY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337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87142-368A-4B8B-8FD0-DDF825A7879F}" type="slidenum">
              <a:rPr lang="en-GB"/>
              <a:pPr/>
              <a:t>2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1</a:t>
            </a:r>
            <a:r>
              <a:rPr lang="en-GB" baseline="30000" dirty="0" smtClean="0"/>
              <a:t>st</a:t>
            </a:r>
            <a:r>
              <a:rPr lang="en-GB" dirty="0" smtClean="0"/>
              <a:t> Accelerator Consortium meeting, April 17</a:t>
            </a:r>
            <a:r>
              <a:rPr lang="en-GB" baseline="30000" dirty="0" smtClean="0"/>
              <a:t>th,</a:t>
            </a:r>
            <a:r>
              <a:rPr lang="en-GB" dirty="0" smtClean="0"/>
              <a:t> 2012</a:t>
            </a:r>
            <a:endParaRPr lang="en-GB" dirty="0"/>
          </a:p>
          <a:p>
            <a:r>
              <a:rPr lang="en-GB" dirty="0" smtClean="0"/>
              <a:t>Brunhilde Racky, WP-38, DESY</a:t>
            </a:r>
            <a:endParaRPr lang="en-GB" dirty="0"/>
          </a:p>
        </p:txBody>
      </p:sp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93788" y="541338"/>
            <a:ext cx="6613525" cy="481012"/>
          </a:xfrm>
        </p:spPr>
        <p:txBody>
          <a:bodyPr/>
          <a:lstStyle/>
          <a:p>
            <a:r>
              <a:rPr lang="en-GB" dirty="0" smtClean="0"/>
              <a:t>Overview</a:t>
            </a:r>
            <a:endParaRPr lang="en-GB" dirty="0"/>
          </a:p>
        </p:txBody>
      </p:sp>
      <p:sp>
        <p:nvSpPr>
          <p:cNvPr id="117775" name="Rectangle 15"/>
          <p:cNvSpPr>
            <a:spLocks noGrp="1" noChangeAspect="1" noChangeArrowheads="1"/>
          </p:cNvSpPr>
          <p:nvPr>
            <p:ph type="body" idx="1"/>
          </p:nvPr>
        </p:nvSpPr>
        <p:spPr>
          <a:xfrm>
            <a:off x="112712" y="1290638"/>
            <a:ext cx="8024523" cy="4459287"/>
          </a:xfrm>
        </p:spPr>
        <p:txBody>
          <a:bodyPr/>
          <a:lstStyle/>
          <a:p>
            <a:r>
              <a:rPr lang="en-GB" dirty="0" smtClean="0"/>
              <a:t>The personnel interlock system is an active safety systems for the protection of persons at</a:t>
            </a:r>
          </a:p>
          <a:p>
            <a:pPr lvl="1"/>
            <a:r>
              <a:rPr lang="en-GB" dirty="0" smtClean="0"/>
              <a:t>beam operation (accelerator and experiments) </a:t>
            </a:r>
          </a:p>
          <a:p>
            <a:pPr lvl="1"/>
            <a:r>
              <a:rPr lang="en-GB" dirty="0" smtClean="0"/>
              <a:t>cavity operation (dark current)</a:t>
            </a:r>
          </a:p>
          <a:p>
            <a:pPr lvl="1"/>
            <a:r>
              <a:rPr lang="en-GB" dirty="0" smtClean="0"/>
              <a:t>magnet current operation</a:t>
            </a:r>
          </a:p>
          <a:p>
            <a:r>
              <a:rPr lang="en-GB" dirty="0" smtClean="0"/>
              <a:t>Subsystems: area search procedures, warning systems (acoustics, optics), procedures for controlled access, tunnel emergency off system…</a:t>
            </a:r>
          </a:p>
          <a:p>
            <a:r>
              <a:rPr lang="en-GB" dirty="0" smtClean="0"/>
              <a:t>High safety level signal paths in hardwired 60 V technology; reaction time ~</a:t>
            </a:r>
            <a:r>
              <a:rPr lang="en-GB" dirty="0" err="1" smtClean="0"/>
              <a:t>ms</a:t>
            </a:r>
            <a:endParaRPr lang="en-GB" dirty="0" smtClean="0"/>
          </a:p>
          <a:p>
            <a:r>
              <a:rPr lang="en-GB" dirty="0" smtClean="0"/>
              <a:t>Connection to controls (accelerator, experiments): TINE interface; GUI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822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Accelerator</a:t>
            </a:r>
            <a:r>
              <a:rPr lang="de-DE" dirty="0" smtClean="0"/>
              <a:t> interlock </a:t>
            </a:r>
            <a:r>
              <a:rPr lang="de-DE" dirty="0" err="1" smtClean="0"/>
              <a:t>areas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BCB76-9F9B-4CA8-A4AC-B4A1493FB94B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6" name="Textfeld 5"/>
          <p:cNvSpPr txBox="1"/>
          <p:nvPr/>
        </p:nvSpPr>
        <p:spPr>
          <a:xfrm>
            <a:off x="655582" y="3656537"/>
            <a:ext cx="6531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de-DE" b="1" i="1" dirty="0">
                <a:solidFill>
                  <a:srgbClr val="000000"/>
                </a:solidFill>
                <a:ea typeface="+mn-ea"/>
              </a:rPr>
              <a:t>XTIN2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de-DE" sz="1200" b="1" i="1" dirty="0">
              <a:solidFill>
                <a:srgbClr val="000000"/>
              </a:solidFill>
              <a:ea typeface="+mn-ea"/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de-DE" sz="1200" b="1" i="1" dirty="0">
              <a:solidFill>
                <a:srgbClr val="000000"/>
              </a:solidFill>
              <a:ea typeface="+mn-ea"/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de-DE" b="1" i="1" dirty="0">
                <a:solidFill>
                  <a:srgbClr val="000000"/>
                </a:solidFill>
                <a:ea typeface="+mn-ea"/>
              </a:rPr>
              <a:t>XTIN1</a:t>
            </a:r>
          </a:p>
        </p:txBody>
      </p:sp>
      <p:sp>
        <p:nvSpPr>
          <p:cNvPr id="7" name="Rechteck 6"/>
          <p:cNvSpPr/>
          <p:nvPr/>
        </p:nvSpPr>
        <p:spPr bwMode="auto">
          <a:xfrm>
            <a:off x="8572143" y="1327050"/>
            <a:ext cx="375990" cy="3836987"/>
          </a:xfrm>
          <a:prstGeom prst="rect">
            <a:avLst/>
          </a:prstGeom>
          <a:solidFill>
            <a:schemeClr val="bg1">
              <a:lumMod val="75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endParaRPr lang="de-DE" sz="1800">
              <a:solidFill>
                <a:srgbClr val="000000"/>
              </a:solidFill>
              <a:ea typeface="+mn-ea"/>
            </a:endParaRPr>
          </a:p>
        </p:txBody>
      </p:sp>
      <p:sp>
        <p:nvSpPr>
          <p:cNvPr id="8" name="Rechteck 7"/>
          <p:cNvSpPr/>
          <p:nvPr/>
        </p:nvSpPr>
        <p:spPr bwMode="auto">
          <a:xfrm>
            <a:off x="371475" y="3737070"/>
            <a:ext cx="361950" cy="57759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endParaRPr lang="de-DE" sz="1800">
              <a:solidFill>
                <a:srgbClr val="000000"/>
              </a:solidFill>
              <a:ea typeface="+mn-ea"/>
            </a:endParaRPr>
          </a:p>
        </p:txBody>
      </p:sp>
      <p:sp>
        <p:nvSpPr>
          <p:cNvPr id="9" name="Rechteck 8"/>
          <p:cNvSpPr/>
          <p:nvPr/>
        </p:nvSpPr>
        <p:spPr bwMode="auto">
          <a:xfrm>
            <a:off x="1493626" y="4371974"/>
            <a:ext cx="757238" cy="638175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endParaRPr lang="de-DE" sz="1800">
              <a:solidFill>
                <a:srgbClr val="000000"/>
              </a:solidFill>
              <a:ea typeface="+mn-ea"/>
            </a:endParaRPr>
          </a:p>
        </p:txBody>
      </p:sp>
      <p:sp>
        <p:nvSpPr>
          <p:cNvPr id="10" name="Rechteck 9"/>
          <p:cNvSpPr/>
          <p:nvPr/>
        </p:nvSpPr>
        <p:spPr bwMode="auto">
          <a:xfrm>
            <a:off x="7534273" y="4476750"/>
            <a:ext cx="219075" cy="390525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endParaRPr lang="de-DE" sz="1800">
              <a:solidFill>
                <a:srgbClr val="000000"/>
              </a:solidFill>
              <a:ea typeface="+mn-ea"/>
            </a:endParaRPr>
          </a:p>
        </p:txBody>
      </p:sp>
      <p:sp>
        <p:nvSpPr>
          <p:cNvPr id="11" name="Rechteck 10"/>
          <p:cNvSpPr/>
          <p:nvPr/>
        </p:nvSpPr>
        <p:spPr bwMode="auto">
          <a:xfrm>
            <a:off x="7772400" y="2471737"/>
            <a:ext cx="219075" cy="390525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endParaRPr lang="de-DE" sz="1800">
              <a:solidFill>
                <a:srgbClr val="000000"/>
              </a:solidFill>
              <a:ea typeface="+mn-ea"/>
            </a:endParaRPr>
          </a:p>
        </p:txBody>
      </p:sp>
      <p:cxnSp>
        <p:nvCxnSpPr>
          <p:cNvPr id="12" name="Gerade Verbindung 11"/>
          <p:cNvCxnSpPr/>
          <p:nvPr/>
        </p:nvCxnSpPr>
        <p:spPr bwMode="auto">
          <a:xfrm>
            <a:off x="733425" y="4102736"/>
            <a:ext cx="504825" cy="2383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Gerade Verbindung 12"/>
          <p:cNvCxnSpPr/>
          <p:nvPr/>
        </p:nvCxnSpPr>
        <p:spPr bwMode="auto">
          <a:xfrm flipV="1">
            <a:off x="1585912" y="4105275"/>
            <a:ext cx="1329904" cy="7142"/>
          </a:xfrm>
          <a:prstGeom prst="line">
            <a:avLst/>
          </a:prstGeom>
          <a:noFill/>
          <a:ln w="76200" cap="flat" cmpd="sng" algn="ctr">
            <a:solidFill>
              <a:srgbClr val="12A22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Gerade Verbindung 13"/>
          <p:cNvCxnSpPr>
            <a:endCxn id="27" idx="1"/>
          </p:cNvCxnSpPr>
          <p:nvPr/>
        </p:nvCxnSpPr>
        <p:spPr bwMode="auto">
          <a:xfrm flipV="1">
            <a:off x="2915816" y="4102893"/>
            <a:ext cx="1289471" cy="2382"/>
          </a:xfrm>
          <a:prstGeom prst="line">
            <a:avLst/>
          </a:prstGeom>
          <a:noFill/>
          <a:ln w="762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Gerade Verbindung 14"/>
          <p:cNvCxnSpPr/>
          <p:nvPr/>
        </p:nvCxnSpPr>
        <p:spPr bwMode="auto">
          <a:xfrm flipV="1">
            <a:off x="4283968" y="3038473"/>
            <a:ext cx="1812031" cy="1028585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Textfeld 15"/>
          <p:cNvSpPr txBox="1"/>
          <p:nvPr/>
        </p:nvSpPr>
        <p:spPr>
          <a:xfrm>
            <a:off x="238972" y="3450726"/>
            <a:ext cx="7431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de-DE" sz="1200" dirty="0">
                <a:solidFill>
                  <a:srgbClr val="000000"/>
                </a:solidFill>
                <a:ea typeface="+mn-ea"/>
              </a:rPr>
              <a:t>XSIN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1049895" y="3426892"/>
            <a:ext cx="7431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de-DE" sz="1200" dirty="0">
                <a:solidFill>
                  <a:srgbClr val="000000"/>
                </a:solidFill>
                <a:ea typeface="+mn-ea"/>
              </a:rPr>
              <a:t>XSE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4035873" y="3393656"/>
            <a:ext cx="653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de-DE" sz="1200" dirty="0">
                <a:solidFill>
                  <a:srgbClr val="000000"/>
                </a:solidFill>
                <a:ea typeface="+mn-ea"/>
              </a:rPr>
              <a:t>XS1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5488436" y="2764748"/>
            <a:ext cx="653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de-DE" sz="1200" dirty="0">
                <a:solidFill>
                  <a:srgbClr val="000000"/>
                </a:solidFill>
                <a:ea typeface="+mn-ea"/>
              </a:rPr>
              <a:t>XS2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6688584" y="2777145"/>
            <a:ext cx="653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de-DE" sz="1200" dirty="0">
                <a:solidFill>
                  <a:srgbClr val="000000"/>
                </a:solidFill>
                <a:ea typeface="+mn-ea"/>
              </a:rPr>
              <a:t>XS4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7369410" y="2235494"/>
            <a:ext cx="9259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de-DE" sz="1200" dirty="0">
                <a:solidFill>
                  <a:srgbClr val="000000"/>
                </a:solidFill>
                <a:ea typeface="+mn-ea"/>
              </a:rPr>
              <a:t>XSDU1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5782939" y="3695699"/>
            <a:ext cx="653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de-DE" sz="1200" dirty="0">
                <a:solidFill>
                  <a:srgbClr val="000000"/>
                </a:solidFill>
                <a:ea typeface="+mn-ea"/>
              </a:rPr>
              <a:t>XS3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7248351" y="4234714"/>
            <a:ext cx="7909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de-DE" sz="1200" dirty="0">
                <a:solidFill>
                  <a:srgbClr val="000000"/>
                </a:solidFill>
                <a:ea typeface="+mn-ea"/>
              </a:rPr>
              <a:t>XSDU2</a:t>
            </a:r>
          </a:p>
        </p:txBody>
      </p:sp>
      <p:sp>
        <p:nvSpPr>
          <p:cNvPr id="24" name="Textfeld 23"/>
          <p:cNvSpPr txBox="1"/>
          <p:nvPr/>
        </p:nvSpPr>
        <p:spPr>
          <a:xfrm>
            <a:off x="1165422" y="5010149"/>
            <a:ext cx="13243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de-DE" sz="1200" dirty="0">
                <a:solidFill>
                  <a:srgbClr val="000000"/>
                </a:solidFill>
                <a:ea typeface="+mn-ea"/>
              </a:rPr>
              <a:t>XHM </a:t>
            </a:r>
          </a:p>
        </p:txBody>
      </p:sp>
      <p:cxnSp>
        <p:nvCxnSpPr>
          <p:cNvPr id="25" name="Gerade Verbindung 24"/>
          <p:cNvCxnSpPr/>
          <p:nvPr/>
        </p:nvCxnSpPr>
        <p:spPr bwMode="auto">
          <a:xfrm flipV="1">
            <a:off x="7096121" y="2602662"/>
            <a:ext cx="814220" cy="519200"/>
          </a:xfrm>
          <a:prstGeom prst="line">
            <a:avLst/>
          </a:prstGeom>
          <a:noFill/>
          <a:ln w="76200" cap="flat" cmpd="sng" algn="ctr">
            <a:solidFill>
              <a:srgbClr val="12A22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Gerade Verbindung 25"/>
          <p:cNvCxnSpPr/>
          <p:nvPr/>
        </p:nvCxnSpPr>
        <p:spPr bwMode="auto">
          <a:xfrm>
            <a:off x="4501324" y="4093764"/>
            <a:ext cx="1608191" cy="0"/>
          </a:xfrm>
          <a:prstGeom prst="line">
            <a:avLst/>
          </a:prstGeom>
          <a:noFill/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Rechteck 26"/>
          <p:cNvSpPr/>
          <p:nvPr/>
        </p:nvSpPr>
        <p:spPr bwMode="auto">
          <a:xfrm>
            <a:off x="4205287" y="3695699"/>
            <a:ext cx="314325" cy="814387"/>
          </a:xfrm>
          <a:prstGeom prst="rect">
            <a:avLst/>
          </a:prstGeom>
          <a:solidFill>
            <a:srgbClr val="00B0F0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endParaRPr lang="de-DE" sz="1800">
              <a:solidFill>
                <a:srgbClr val="000000"/>
              </a:solidFill>
              <a:ea typeface="+mn-ea"/>
            </a:endParaRPr>
          </a:p>
        </p:txBody>
      </p:sp>
      <p:cxnSp>
        <p:nvCxnSpPr>
          <p:cNvPr id="28" name="Gerade Verbindung 27"/>
          <p:cNvCxnSpPr/>
          <p:nvPr/>
        </p:nvCxnSpPr>
        <p:spPr bwMode="auto">
          <a:xfrm>
            <a:off x="6095999" y="4117183"/>
            <a:ext cx="1618577" cy="573878"/>
          </a:xfrm>
          <a:prstGeom prst="line">
            <a:avLst/>
          </a:prstGeom>
          <a:noFill/>
          <a:ln w="762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Textfeld 28"/>
          <p:cNvSpPr txBox="1"/>
          <p:nvPr/>
        </p:nvSpPr>
        <p:spPr>
          <a:xfrm rot="16200000">
            <a:off x="8281411" y="2657108"/>
            <a:ext cx="9797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de-DE" sz="1400" dirty="0">
                <a:solidFill>
                  <a:srgbClr val="000000"/>
                </a:solidFill>
                <a:ea typeface="+mn-ea"/>
              </a:rPr>
              <a:t>XHEXP1</a:t>
            </a:r>
          </a:p>
        </p:txBody>
      </p:sp>
      <p:sp>
        <p:nvSpPr>
          <p:cNvPr id="30" name="Textfeld 29"/>
          <p:cNvSpPr txBox="1"/>
          <p:nvPr/>
        </p:nvSpPr>
        <p:spPr>
          <a:xfrm>
            <a:off x="2589240" y="3827084"/>
            <a:ext cx="6531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de-DE" b="1" i="1" dirty="0">
                <a:solidFill>
                  <a:srgbClr val="000000"/>
                </a:solidFill>
                <a:ea typeface="+mn-ea"/>
              </a:rPr>
              <a:t>XTL</a:t>
            </a:r>
          </a:p>
        </p:txBody>
      </p:sp>
      <p:sp>
        <p:nvSpPr>
          <p:cNvPr id="31" name="Textfeld 30"/>
          <p:cNvSpPr txBox="1"/>
          <p:nvPr/>
        </p:nvSpPr>
        <p:spPr>
          <a:xfrm rot="19813726">
            <a:off x="4813043" y="3313581"/>
            <a:ext cx="6531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de-DE" b="1" i="1" dirty="0">
                <a:solidFill>
                  <a:srgbClr val="000000"/>
                </a:solidFill>
                <a:ea typeface="+mn-ea"/>
              </a:rPr>
              <a:t>XTD1</a:t>
            </a:r>
          </a:p>
        </p:txBody>
      </p:sp>
      <p:sp>
        <p:nvSpPr>
          <p:cNvPr id="32" name="Textfeld 31"/>
          <p:cNvSpPr txBox="1"/>
          <p:nvPr/>
        </p:nvSpPr>
        <p:spPr>
          <a:xfrm rot="19813726">
            <a:off x="7896142" y="1544710"/>
            <a:ext cx="6531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de-DE" b="1" i="1" dirty="0">
                <a:solidFill>
                  <a:srgbClr val="000000"/>
                </a:solidFill>
                <a:ea typeface="+mn-ea"/>
              </a:rPr>
              <a:t>XTD6</a:t>
            </a:r>
          </a:p>
        </p:txBody>
      </p:sp>
      <p:sp>
        <p:nvSpPr>
          <p:cNvPr id="33" name="Textfeld 32"/>
          <p:cNvSpPr txBox="1"/>
          <p:nvPr/>
        </p:nvSpPr>
        <p:spPr>
          <a:xfrm rot="19813726">
            <a:off x="7128056" y="2640680"/>
            <a:ext cx="6531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de-DE" b="1" i="1" dirty="0">
                <a:solidFill>
                  <a:srgbClr val="000000"/>
                </a:solidFill>
                <a:ea typeface="+mn-ea"/>
              </a:rPr>
              <a:t>XTD5</a:t>
            </a:r>
          </a:p>
        </p:txBody>
      </p:sp>
      <p:sp>
        <p:nvSpPr>
          <p:cNvPr id="34" name="Textfeld 33"/>
          <p:cNvSpPr txBox="1"/>
          <p:nvPr/>
        </p:nvSpPr>
        <p:spPr>
          <a:xfrm rot="19813726">
            <a:off x="8005319" y="2069391"/>
            <a:ext cx="6531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de-DE" b="1" i="1" dirty="0">
                <a:solidFill>
                  <a:srgbClr val="000000"/>
                </a:solidFill>
                <a:ea typeface="+mn-ea"/>
              </a:rPr>
              <a:t>XTD7</a:t>
            </a:r>
          </a:p>
        </p:txBody>
      </p:sp>
      <p:sp>
        <p:nvSpPr>
          <p:cNvPr id="35" name="Textfeld 34"/>
          <p:cNvSpPr txBox="1"/>
          <p:nvPr/>
        </p:nvSpPr>
        <p:spPr>
          <a:xfrm>
            <a:off x="6092162" y="2957109"/>
            <a:ext cx="6531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de-DE" b="1" i="1" dirty="0">
                <a:solidFill>
                  <a:srgbClr val="000000"/>
                </a:solidFill>
                <a:ea typeface="+mn-ea"/>
              </a:rPr>
              <a:t>XTD3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7991475" y="2931032"/>
            <a:ext cx="6531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de-DE" b="1" i="1" dirty="0">
                <a:solidFill>
                  <a:srgbClr val="000000"/>
                </a:solidFill>
                <a:ea typeface="+mn-ea"/>
              </a:rPr>
              <a:t>XTD8</a:t>
            </a:r>
          </a:p>
        </p:txBody>
      </p:sp>
      <p:sp>
        <p:nvSpPr>
          <p:cNvPr id="37" name="Textfeld 36"/>
          <p:cNvSpPr txBox="1"/>
          <p:nvPr/>
        </p:nvSpPr>
        <p:spPr>
          <a:xfrm>
            <a:off x="5020339" y="3831847"/>
            <a:ext cx="6531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de-DE" b="1" i="1" dirty="0">
                <a:solidFill>
                  <a:srgbClr val="000000"/>
                </a:solidFill>
                <a:ea typeface="+mn-ea"/>
              </a:rPr>
              <a:t>XTD2</a:t>
            </a:r>
          </a:p>
        </p:txBody>
      </p:sp>
      <p:sp>
        <p:nvSpPr>
          <p:cNvPr id="38" name="Textfeld 37"/>
          <p:cNvSpPr txBox="1"/>
          <p:nvPr/>
        </p:nvSpPr>
        <p:spPr>
          <a:xfrm>
            <a:off x="7964234" y="3835913"/>
            <a:ext cx="6531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de-DE" b="1" i="1" dirty="0">
                <a:solidFill>
                  <a:srgbClr val="000000"/>
                </a:solidFill>
                <a:ea typeface="+mn-ea"/>
              </a:rPr>
              <a:t>XTD9</a:t>
            </a:r>
          </a:p>
        </p:txBody>
      </p:sp>
      <p:sp>
        <p:nvSpPr>
          <p:cNvPr id="39" name="Textfeld 38"/>
          <p:cNvSpPr txBox="1"/>
          <p:nvPr/>
        </p:nvSpPr>
        <p:spPr>
          <a:xfrm rot="1199752">
            <a:off x="6688584" y="4199252"/>
            <a:ext cx="6531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de-DE" b="1" i="1" dirty="0">
                <a:solidFill>
                  <a:srgbClr val="000000"/>
                </a:solidFill>
                <a:ea typeface="+mn-ea"/>
              </a:rPr>
              <a:t>XTD4</a:t>
            </a:r>
          </a:p>
        </p:txBody>
      </p:sp>
      <p:sp>
        <p:nvSpPr>
          <p:cNvPr id="40" name="Textfeld 39"/>
          <p:cNvSpPr txBox="1"/>
          <p:nvPr/>
        </p:nvSpPr>
        <p:spPr>
          <a:xfrm rot="1199752">
            <a:off x="7976691" y="4644101"/>
            <a:ext cx="67996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de-DE" b="1" i="1" dirty="0">
                <a:solidFill>
                  <a:srgbClr val="000000"/>
                </a:solidFill>
                <a:ea typeface="+mn-ea"/>
              </a:rPr>
              <a:t>XTD10</a:t>
            </a:r>
          </a:p>
        </p:txBody>
      </p:sp>
      <p:cxnSp>
        <p:nvCxnSpPr>
          <p:cNvPr id="41" name="Gerade Verbindung 40"/>
          <p:cNvCxnSpPr/>
          <p:nvPr/>
        </p:nvCxnSpPr>
        <p:spPr bwMode="auto">
          <a:xfrm>
            <a:off x="733425" y="3932293"/>
            <a:ext cx="504825" cy="2383"/>
          </a:xfrm>
          <a:prstGeom prst="line">
            <a:avLst/>
          </a:prstGeom>
          <a:noFill/>
          <a:ln w="76200" cap="flat" cmpd="sng" algn="ctr">
            <a:solidFill>
              <a:schemeClr val="bg2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Gerade Verbindung 41"/>
          <p:cNvCxnSpPr/>
          <p:nvPr/>
        </p:nvCxnSpPr>
        <p:spPr bwMode="auto">
          <a:xfrm flipV="1">
            <a:off x="5815012" y="1609725"/>
            <a:ext cx="2779563" cy="1588723"/>
          </a:xfrm>
          <a:prstGeom prst="line">
            <a:avLst/>
          </a:prstGeom>
          <a:noFill/>
          <a:ln w="762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3" name="Rechteck 42"/>
          <p:cNvSpPr/>
          <p:nvPr/>
        </p:nvSpPr>
        <p:spPr bwMode="auto">
          <a:xfrm>
            <a:off x="5705475" y="3000373"/>
            <a:ext cx="219075" cy="390525"/>
          </a:xfrm>
          <a:prstGeom prst="rect">
            <a:avLst/>
          </a:prstGeom>
          <a:solidFill>
            <a:srgbClr val="FF0000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endParaRPr lang="de-DE" sz="1800">
              <a:solidFill>
                <a:srgbClr val="000000"/>
              </a:solidFill>
              <a:ea typeface="+mn-ea"/>
            </a:endParaRPr>
          </a:p>
        </p:txBody>
      </p:sp>
      <p:cxnSp>
        <p:nvCxnSpPr>
          <p:cNvPr id="44" name="Gerade Verbindung 43"/>
          <p:cNvCxnSpPr/>
          <p:nvPr/>
        </p:nvCxnSpPr>
        <p:spPr bwMode="auto">
          <a:xfrm>
            <a:off x="6827225" y="3195612"/>
            <a:ext cx="1774702" cy="0"/>
          </a:xfrm>
          <a:prstGeom prst="line">
            <a:avLst/>
          </a:prstGeom>
          <a:noFill/>
          <a:ln w="762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Gerade Verbindung 44"/>
          <p:cNvCxnSpPr>
            <a:stCxn id="43" idx="3"/>
          </p:cNvCxnSpPr>
          <p:nvPr/>
        </p:nvCxnSpPr>
        <p:spPr bwMode="auto">
          <a:xfrm flipV="1">
            <a:off x="5924550" y="3195635"/>
            <a:ext cx="1090610" cy="1"/>
          </a:xfrm>
          <a:prstGeom prst="line">
            <a:avLst/>
          </a:prstGeom>
          <a:noFill/>
          <a:ln w="76200" cap="flat" cmpd="sng" algn="ctr">
            <a:solidFill>
              <a:srgbClr val="12A22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6" name="Rechteck 45"/>
          <p:cNvSpPr/>
          <p:nvPr/>
        </p:nvSpPr>
        <p:spPr bwMode="auto">
          <a:xfrm>
            <a:off x="6905623" y="3038473"/>
            <a:ext cx="219075" cy="390525"/>
          </a:xfrm>
          <a:prstGeom prst="rect">
            <a:avLst/>
          </a:prstGeom>
          <a:solidFill>
            <a:srgbClr val="12A220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endParaRPr lang="de-DE" sz="1800">
              <a:solidFill>
                <a:srgbClr val="000000"/>
              </a:solidFill>
              <a:ea typeface="+mn-ea"/>
            </a:endParaRPr>
          </a:p>
        </p:txBody>
      </p:sp>
      <p:cxnSp>
        <p:nvCxnSpPr>
          <p:cNvPr id="47" name="Gerade Verbindung 46"/>
          <p:cNvCxnSpPr/>
          <p:nvPr/>
        </p:nvCxnSpPr>
        <p:spPr bwMode="auto">
          <a:xfrm flipV="1">
            <a:off x="7907608" y="2184807"/>
            <a:ext cx="681200" cy="427378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" name="Gerade Verbindung 47"/>
          <p:cNvCxnSpPr/>
          <p:nvPr/>
        </p:nvCxnSpPr>
        <p:spPr bwMode="auto">
          <a:xfrm>
            <a:off x="6095999" y="4093764"/>
            <a:ext cx="2476144" cy="0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9" name="Rechteck 48"/>
          <p:cNvSpPr/>
          <p:nvPr/>
        </p:nvSpPr>
        <p:spPr bwMode="auto">
          <a:xfrm>
            <a:off x="5986462" y="3957637"/>
            <a:ext cx="219075" cy="390525"/>
          </a:xfrm>
          <a:prstGeom prst="rect">
            <a:avLst/>
          </a:prstGeom>
          <a:solidFill>
            <a:srgbClr val="00B050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endParaRPr lang="de-DE" sz="1800">
              <a:solidFill>
                <a:srgbClr val="000000"/>
              </a:solidFill>
              <a:ea typeface="+mn-ea"/>
            </a:endParaRPr>
          </a:p>
        </p:txBody>
      </p:sp>
      <p:cxnSp>
        <p:nvCxnSpPr>
          <p:cNvPr id="50" name="Gerade Verbindung 49"/>
          <p:cNvCxnSpPr/>
          <p:nvPr/>
        </p:nvCxnSpPr>
        <p:spPr bwMode="auto">
          <a:xfrm>
            <a:off x="7645775" y="4672012"/>
            <a:ext cx="943033" cy="338137"/>
          </a:xfrm>
          <a:prstGeom prst="line">
            <a:avLst/>
          </a:prstGeom>
          <a:noFill/>
          <a:ln w="76200" cap="flat" cmpd="sng" algn="ctr">
            <a:solidFill>
              <a:srgbClr val="12A22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1" name="Rechteck 50"/>
          <p:cNvSpPr/>
          <p:nvPr/>
        </p:nvSpPr>
        <p:spPr bwMode="auto">
          <a:xfrm>
            <a:off x="1238250" y="3724158"/>
            <a:ext cx="352425" cy="590510"/>
          </a:xfrm>
          <a:prstGeom prst="rect">
            <a:avLst/>
          </a:prstGeom>
          <a:solidFill>
            <a:srgbClr val="12A220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endParaRPr lang="de-DE" sz="1800">
              <a:solidFill>
                <a:srgbClr val="000000"/>
              </a:solidFill>
              <a:ea typeface="+mn-ea"/>
            </a:endParaRPr>
          </a:p>
        </p:txBody>
      </p:sp>
      <p:cxnSp>
        <p:nvCxnSpPr>
          <p:cNvPr id="52" name="Gerade Verbindung 51"/>
          <p:cNvCxnSpPr/>
          <p:nvPr/>
        </p:nvCxnSpPr>
        <p:spPr bwMode="auto">
          <a:xfrm>
            <a:off x="567666" y="4185324"/>
            <a:ext cx="165759" cy="0"/>
          </a:xfrm>
          <a:prstGeom prst="line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3" name="Gerade Verbindung 52"/>
          <p:cNvCxnSpPr/>
          <p:nvPr/>
        </p:nvCxnSpPr>
        <p:spPr bwMode="auto">
          <a:xfrm>
            <a:off x="1424916" y="4260252"/>
            <a:ext cx="165759" cy="0"/>
          </a:xfrm>
          <a:prstGeom prst="line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" name="Gerade Verbindung 53"/>
          <p:cNvCxnSpPr/>
          <p:nvPr/>
        </p:nvCxnSpPr>
        <p:spPr bwMode="auto">
          <a:xfrm>
            <a:off x="8451627" y="1686064"/>
            <a:ext cx="165759" cy="0"/>
          </a:xfrm>
          <a:prstGeom prst="line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5" name="Gerade Verbindung 54"/>
          <p:cNvCxnSpPr/>
          <p:nvPr/>
        </p:nvCxnSpPr>
        <p:spPr bwMode="auto">
          <a:xfrm>
            <a:off x="8490773" y="2235931"/>
            <a:ext cx="165759" cy="0"/>
          </a:xfrm>
          <a:prstGeom prst="line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6" name="Gerade Verbindung 55"/>
          <p:cNvCxnSpPr/>
          <p:nvPr/>
        </p:nvCxnSpPr>
        <p:spPr bwMode="auto">
          <a:xfrm>
            <a:off x="8451627" y="3208032"/>
            <a:ext cx="165759" cy="0"/>
          </a:xfrm>
          <a:prstGeom prst="line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" name="Gerade Verbindung 56"/>
          <p:cNvCxnSpPr/>
          <p:nvPr/>
        </p:nvCxnSpPr>
        <p:spPr bwMode="auto">
          <a:xfrm>
            <a:off x="8423049" y="4117183"/>
            <a:ext cx="165759" cy="0"/>
          </a:xfrm>
          <a:prstGeom prst="line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" name="Gerade Verbindung 57"/>
          <p:cNvCxnSpPr/>
          <p:nvPr/>
        </p:nvCxnSpPr>
        <p:spPr bwMode="auto">
          <a:xfrm>
            <a:off x="8433620" y="5010149"/>
            <a:ext cx="165759" cy="0"/>
          </a:xfrm>
          <a:prstGeom prst="line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9" name="Gerade Verbindung 58"/>
          <p:cNvCxnSpPr/>
          <p:nvPr/>
        </p:nvCxnSpPr>
        <p:spPr bwMode="auto">
          <a:xfrm>
            <a:off x="1238249" y="4172386"/>
            <a:ext cx="165759" cy="0"/>
          </a:xfrm>
          <a:prstGeom prst="line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Gerade Verbindung 59"/>
          <p:cNvCxnSpPr/>
          <p:nvPr/>
        </p:nvCxnSpPr>
        <p:spPr bwMode="auto">
          <a:xfrm>
            <a:off x="1238250" y="3850024"/>
            <a:ext cx="165759" cy="0"/>
          </a:xfrm>
          <a:prstGeom prst="line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1" name="Textfeld 60"/>
          <p:cNvSpPr txBox="1"/>
          <p:nvPr/>
        </p:nvSpPr>
        <p:spPr>
          <a:xfrm>
            <a:off x="725868" y="4369028"/>
            <a:ext cx="47532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de-DE" sz="800" dirty="0">
                <a:solidFill>
                  <a:srgbClr val="000000"/>
                </a:solidFill>
                <a:ea typeface="+mn-ea"/>
              </a:rPr>
              <a:t>50m</a:t>
            </a:r>
          </a:p>
        </p:txBody>
      </p:sp>
      <p:sp>
        <p:nvSpPr>
          <p:cNvPr id="62" name="Textfeld 61"/>
          <p:cNvSpPr txBox="1"/>
          <p:nvPr/>
        </p:nvSpPr>
        <p:spPr>
          <a:xfrm>
            <a:off x="1897807" y="3896973"/>
            <a:ext cx="62772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de-DE" sz="800" dirty="0">
                <a:solidFill>
                  <a:srgbClr val="000000"/>
                </a:solidFill>
                <a:ea typeface="+mn-ea"/>
              </a:rPr>
              <a:t>1050m</a:t>
            </a:r>
          </a:p>
        </p:txBody>
      </p:sp>
      <p:sp>
        <p:nvSpPr>
          <p:cNvPr id="63" name="Textfeld 62"/>
          <p:cNvSpPr txBox="1"/>
          <p:nvPr/>
        </p:nvSpPr>
        <p:spPr>
          <a:xfrm>
            <a:off x="3390029" y="3909870"/>
            <a:ext cx="78012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de-DE" sz="800" dirty="0">
                <a:solidFill>
                  <a:srgbClr val="000000"/>
                </a:solidFill>
                <a:ea typeface="+mn-ea"/>
              </a:rPr>
              <a:t>1050m</a:t>
            </a:r>
          </a:p>
        </p:txBody>
      </p:sp>
      <p:sp>
        <p:nvSpPr>
          <p:cNvPr id="64" name="Textfeld 63"/>
          <p:cNvSpPr txBox="1"/>
          <p:nvPr/>
        </p:nvSpPr>
        <p:spPr>
          <a:xfrm>
            <a:off x="5198169" y="3146620"/>
            <a:ext cx="47532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de-DE" sz="800" dirty="0">
                <a:solidFill>
                  <a:srgbClr val="000000"/>
                </a:solidFill>
                <a:ea typeface="+mn-ea"/>
              </a:rPr>
              <a:t>480m</a:t>
            </a:r>
          </a:p>
        </p:txBody>
      </p:sp>
      <p:sp>
        <p:nvSpPr>
          <p:cNvPr id="65" name="Textfeld 64"/>
          <p:cNvSpPr txBox="1"/>
          <p:nvPr/>
        </p:nvSpPr>
        <p:spPr>
          <a:xfrm>
            <a:off x="7720058" y="2992588"/>
            <a:ext cx="47532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de-DE" sz="800" dirty="0">
                <a:solidFill>
                  <a:srgbClr val="000000"/>
                </a:solidFill>
                <a:ea typeface="+mn-ea"/>
              </a:rPr>
              <a:t>361m</a:t>
            </a:r>
          </a:p>
        </p:txBody>
      </p:sp>
      <p:sp>
        <p:nvSpPr>
          <p:cNvPr id="66" name="Textfeld 65"/>
          <p:cNvSpPr txBox="1"/>
          <p:nvPr/>
        </p:nvSpPr>
        <p:spPr>
          <a:xfrm>
            <a:off x="7027909" y="4511713"/>
            <a:ext cx="47532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de-DE" sz="800" dirty="0">
                <a:solidFill>
                  <a:srgbClr val="000000"/>
                </a:solidFill>
                <a:ea typeface="+mn-ea"/>
              </a:rPr>
              <a:t>300m</a:t>
            </a:r>
          </a:p>
        </p:txBody>
      </p:sp>
      <p:sp>
        <p:nvSpPr>
          <p:cNvPr id="67" name="Textfeld 66"/>
          <p:cNvSpPr txBox="1"/>
          <p:nvPr/>
        </p:nvSpPr>
        <p:spPr>
          <a:xfrm>
            <a:off x="5491863" y="3895754"/>
            <a:ext cx="47532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de-DE" sz="800" dirty="0">
                <a:solidFill>
                  <a:srgbClr val="000000"/>
                </a:solidFill>
                <a:ea typeface="+mn-ea"/>
              </a:rPr>
              <a:t>594m</a:t>
            </a:r>
          </a:p>
        </p:txBody>
      </p:sp>
      <p:sp>
        <p:nvSpPr>
          <p:cNvPr id="68" name="Textfeld 67"/>
          <p:cNvSpPr txBox="1"/>
          <p:nvPr/>
        </p:nvSpPr>
        <p:spPr>
          <a:xfrm>
            <a:off x="7512991" y="1814745"/>
            <a:ext cx="47532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de-DE" sz="800" dirty="0">
                <a:solidFill>
                  <a:srgbClr val="000000"/>
                </a:solidFill>
                <a:ea typeface="+mn-ea"/>
              </a:rPr>
              <a:t>660m</a:t>
            </a:r>
          </a:p>
        </p:txBody>
      </p:sp>
      <p:sp>
        <p:nvSpPr>
          <p:cNvPr id="69" name="Textfeld 68"/>
          <p:cNvSpPr txBox="1"/>
          <p:nvPr/>
        </p:nvSpPr>
        <p:spPr>
          <a:xfrm>
            <a:off x="6539838" y="2991454"/>
            <a:ext cx="47532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de-DE" sz="800" dirty="0">
                <a:solidFill>
                  <a:srgbClr val="000000"/>
                </a:solidFill>
                <a:ea typeface="+mn-ea"/>
              </a:rPr>
              <a:t>267m</a:t>
            </a:r>
          </a:p>
        </p:txBody>
      </p:sp>
      <p:sp>
        <p:nvSpPr>
          <p:cNvPr id="70" name="Textfeld 69"/>
          <p:cNvSpPr txBox="1"/>
          <p:nvPr/>
        </p:nvSpPr>
        <p:spPr>
          <a:xfrm>
            <a:off x="8170898" y="2317623"/>
            <a:ext cx="47532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de-DE" sz="800" dirty="0">
                <a:solidFill>
                  <a:srgbClr val="000000"/>
                </a:solidFill>
                <a:ea typeface="+mn-ea"/>
              </a:rPr>
              <a:t>141m</a:t>
            </a:r>
          </a:p>
        </p:txBody>
      </p:sp>
      <p:sp>
        <p:nvSpPr>
          <p:cNvPr id="71" name="Textfeld 70"/>
          <p:cNvSpPr txBox="1"/>
          <p:nvPr/>
        </p:nvSpPr>
        <p:spPr>
          <a:xfrm>
            <a:off x="7488912" y="2776010"/>
            <a:ext cx="47532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de-DE" sz="800" dirty="0">
                <a:solidFill>
                  <a:srgbClr val="000000"/>
                </a:solidFill>
                <a:ea typeface="+mn-ea"/>
              </a:rPr>
              <a:t>200m</a:t>
            </a:r>
          </a:p>
        </p:txBody>
      </p:sp>
      <p:sp>
        <p:nvSpPr>
          <p:cNvPr id="72" name="Textfeld 71"/>
          <p:cNvSpPr txBox="1"/>
          <p:nvPr/>
        </p:nvSpPr>
        <p:spPr>
          <a:xfrm>
            <a:off x="7714576" y="3864976"/>
            <a:ext cx="47532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de-DE" sz="800" dirty="0">
                <a:solidFill>
                  <a:srgbClr val="000000"/>
                </a:solidFill>
                <a:ea typeface="+mn-ea"/>
              </a:rPr>
              <a:t>544m</a:t>
            </a:r>
          </a:p>
        </p:txBody>
      </p:sp>
      <p:sp>
        <p:nvSpPr>
          <p:cNvPr id="73" name="Textfeld 72"/>
          <p:cNvSpPr txBox="1"/>
          <p:nvPr/>
        </p:nvSpPr>
        <p:spPr>
          <a:xfrm>
            <a:off x="7988313" y="4942729"/>
            <a:ext cx="47532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de-DE" sz="800" dirty="0">
                <a:solidFill>
                  <a:srgbClr val="000000"/>
                </a:solidFill>
                <a:ea typeface="+mn-ea"/>
              </a:rPr>
              <a:t>220m</a:t>
            </a:r>
          </a:p>
        </p:txBody>
      </p:sp>
      <p:sp>
        <p:nvSpPr>
          <p:cNvPr id="74" name="Textfeld 73"/>
          <p:cNvSpPr txBox="1"/>
          <p:nvPr/>
        </p:nvSpPr>
        <p:spPr>
          <a:xfrm>
            <a:off x="1115891" y="4133988"/>
            <a:ext cx="1766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de-DE" sz="800" b="1" dirty="0">
                <a:solidFill>
                  <a:srgbClr val="FF0000"/>
                </a:solidFill>
                <a:ea typeface="+mn-ea"/>
              </a:rPr>
              <a:t>1</a:t>
            </a:r>
          </a:p>
        </p:txBody>
      </p:sp>
      <p:sp>
        <p:nvSpPr>
          <p:cNvPr id="75" name="Textfeld 74"/>
          <p:cNvSpPr txBox="1"/>
          <p:nvPr/>
        </p:nvSpPr>
        <p:spPr>
          <a:xfrm>
            <a:off x="2845844" y="4157908"/>
            <a:ext cx="2750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de-DE" sz="800" b="1" dirty="0">
                <a:solidFill>
                  <a:srgbClr val="00B0F0"/>
                </a:solidFill>
                <a:ea typeface="+mn-ea"/>
              </a:rPr>
              <a:t>1</a:t>
            </a:r>
          </a:p>
        </p:txBody>
      </p:sp>
      <p:sp>
        <p:nvSpPr>
          <p:cNvPr id="76" name="Textfeld 75"/>
          <p:cNvSpPr txBox="1"/>
          <p:nvPr/>
        </p:nvSpPr>
        <p:spPr>
          <a:xfrm>
            <a:off x="1518022" y="4125314"/>
            <a:ext cx="2750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de-DE" sz="800" b="1" dirty="0">
                <a:solidFill>
                  <a:srgbClr val="12A220"/>
                </a:solidFill>
                <a:ea typeface="+mn-ea"/>
              </a:rPr>
              <a:t>L</a:t>
            </a:r>
          </a:p>
        </p:txBody>
      </p:sp>
      <p:sp>
        <p:nvSpPr>
          <p:cNvPr id="77" name="Textfeld 76"/>
          <p:cNvSpPr txBox="1"/>
          <p:nvPr/>
        </p:nvSpPr>
        <p:spPr>
          <a:xfrm>
            <a:off x="7814707" y="2573563"/>
            <a:ext cx="2750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de-DE" sz="800" b="1" dirty="0">
                <a:solidFill>
                  <a:srgbClr val="FF0000"/>
                </a:solidFill>
                <a:ea typeface="+mn-ea"/>
              </a:rPr>
              <a:t>1</a:t>
            </a:r>
          </a:p>
        </p:txBody>
      </p:sp>
      <p:sp>
        <p:nvSpPr>
          <p:cNvPr id="78" name="Textfeld 77"/>
          <p:cNvSpPr txBox="1"/>
          <p:nvPr/>
        </p:nvSpPr>
        <p:spPr>
          <a:xfrm>
            <a:off x="6205537" y="3887874"/>
            <a:ext cx="2750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de-DE" sz="800" b="1" dirty="0">
                <a:solidFill>
                  <a:srgbClr val="FF0000"/>
                </a:solidFill>
                <a:ea typeface="+mn-ea"/>
              </a:rPr>
              <a:t>1</a:t>
            </a:r>
          </a:p>
        </p:txBody>
      </p:sp>
      <p:sp>
        <p:nvSpPr>
          <p:cNvPr id="79" name="Textfeld 78"/>
          <p:cNvSpPr txBox="1"/>
          <p:nvPr/>
        </p:nvSpPr>
        <p:spPr>
          <a:xfrm>
            <a:off x="4551495" y="3846538"/>
            <a:ext cx="2750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de-DE" sz="800" b="1" dirty="0">
                <a:solidFill>
                  <a:srgbClr val="FF0000"/>
                </a:solidFill>
                <a:ea typeface="+mn-ea"/>
              </a:rPr>
              <a:t>1</a:t>
            </a:r>
          </a:p>
        </p:txBody>
      </p:sp>
      <p:sp>
        <p:nvSpPr>
          <p:cNvPr id="80" name="Textfeld 79"/>
          <p:cNvSpPr txBox="1"/>
          <p:nvPr/>
        </p:nvSpPr>
        <p:spPr>
          <a:xfrm>
            <a:off x="8368398" y="5050451"/>
            <a:ext cx="2750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de-DE" sz="800" b="1" dirty="0">
                <a:solidFill>
                  <a:srgbClr val="12A220"/>
                </a:solidFill>
                <a:ea typeface="+mn-ea"/>
              </a:rPr>
              <a:t>L</a:t>
            </a:r>
          </a:p>
        </p:txBody>
      </p:sp>
      <p:sp>
        <p:nvSpPr>
          <p:cNvPr id="81" name="Textfeld 80"/>
          <p:cNvSpPr txBox="1"/>
          <p:nvPr/>
        </p:nvSpPr>
        <p:spPr>
          <a:xfrm>
            <a:off x="8372054" y="2007033"/>
            <a:ext cx="2750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de-DE" sz="800" b="1" dirty="0">
                <a:solidFill>
                  <a:srgbClr val="FF0000"/>
                </a:solidFill>
                <a:ea typeface="+mn-ea"/>
              </a:rPr>
              <a:t>L</a:t>
            </a:r>
          </a:p>
        </p:txBody>
      </p:sp>
      <p:sp>
        <p:nvSpPr>
          <p:cNvPr id="82" name="Textfeld 81"/>
          <p:cNvSpPr txBox="1"/>
          <p:nvPr/>
        </p:nvSpPr>
        <p:spPr>
          <a:xfrm>
            <a:off x="8343476" y="3875236"/>
            <a:ext cx="2750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de-DE" sz="800" b="1" dirty="0">
                <a:solidFill>
                  <a:srgbClr val="FF0000"/>
                </a:solidFill>
                <a:ea typeface="+mn-ea"/>
              </a:rPr>
              <a:t>L</a:t>
            </a:r>
          </a:p>
        </p:txBody>
      </p:sp>
      <p:sp>
        <p:nvSpPr>
          <p:cNvPr id="83" name="Textfeld 82"/>
          <p:cNvSpPr txBox="1"/>
          <p:nvPr/>
        </p:nvSpPr>
        <p:spPr>
          <a:xfrm>
            <a:off x="5507880" y="3349947"/>
            <a:ext cx="2750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de-DE" sz="800" b="1" dirty="0">
                <a:solidFill>
                  <a:srgbClr val="FF0000"/>
                </a:solidFill>
                <a:ea typeface="+mn-ea"/>
              </a:rPr>
              <a:t>L</a:t>
            </a:r>
          </a:p>
        </p:txBody>
      </p:sp>
      <p:sp>
        <p:nvSpPr>
          <p:cNvPr id="84" name="Textfeld 83"/>
          <p:cNvSpPr txBox="1"/>
          <p:nvPr/>
        </p:nvSpPr>
        <p:spPr>
          <a:xfrm>
            <a:off x="637831" y="4108846"/>
            <a:ext cx="2750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de-DE" sz="800" b="1" dirty="0">
                <a:solidFill>
                  <a:srgbClr val="FF0000"/>
                </a:solidFill>
                <a:ea typeface="+mn-ea"/>
              </a:rPr>
              <a:t>L</a:t>
            </a:r>
          </a:p>
        </p:txBody>
      </p:sp>
      <p:sp>
        <p:nvSpPr>
          <p:cNvPr id="85" name="Textfeld 84"/>
          <p:cNvSpPr txBox="1"/>
          <p:nvPr/>
        </p:nvSpPr>
        <p:spPr>
          <a:xfrm>
            <a:off x="5720845" y="4179757"/>
            <a:ext cx="2750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de-DE" sz="800" b="1" dirty="0">
                <a:solidFill>
                  <a:srgbClr val="12A220"/>
                </a:solidFill>
                <a:ea typeface="+mn-ea"/>
              </a:rPr>
              <a:t>L</a:t>
            </a:r>
          </a:p>
        </p:txBody>
      </p:sp>
      <p:sp>
        <p:nvSpPr>
          <p:cNvPr id="86" name="Textfeld 85"/>
          <p:cNvSpPr txBox="1"/>
          <p:nvPr/>
        </p:nvSpPr>
        <p:spPr>
          <a:xfrm>
            <a:off x="7059012" y="3223285"/>
            <a:ext cx="2750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de-DE" sz="800" b="1" dirty="0">
                <a:solidFill>
                  <a:srgbClr val="00B0F0"/>
                </a:solidFill>
                <a:ea typeface="+mn-ea"/>
              </a:rPr>
              <a:t>1</a:t>
            </a:r>
          </a:p>
        </p:txBody>
      </p:sp>
      <p:sp>
        <p:nvSpPr>
          <p:cNvPr id="87" name="Textfeld 86"/>
          <p:cNvSpPr txBox="1"/>
          <p:nvPr/>
        </p:nvSpPr>
        <p:spPr>
          <a:xfrm>
            <a:off x="5919737" y="2810997"/>
            <a:ext cx="2750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de-DE" sz="800" b="1" dirty="0">
                <a:solidFill>
                  <a:srgbClr val="00B0F0"/>
                </a:solidFill>
                <a:ea typeface="+mn-ea"/>
              </a:rPr>
              <a:t>1</a:t>
            </a:r>
          </a:p>
        </p:txBody>
      </p:sp>
      <p:sp>
        <p:nvSpPr>
          <p:cNvPr id="88" name="Textfeld 87"/>
          <p:cNvSpPr txBox="1"/>
          <p:nvPr/>
        </p:nvSpPr>
        <p:spPr>
          <a:xfrm>
            <a:off x="6194796" y="4296112"/>
            <a:ext cx="2750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de-DE" sz="800" b="1" dirty="0">
                <a:solidFill>
                  <a:srgbClr val="00B0F0"/>
                </a:solidFill>
                <a:ea typeface="+mn-ea"/>
              </a:rPr>
              <a:t>1</a:t>
            </a:r>
          </a:p>
        </p:txBody>
      </p:sp>
      <p:sp>
        <p:nvSpPr>
          <p:cNvPr id="89" name="Textfeld 88"/>
          <p:cNvSpPr txBox="1"/>
          <p:nvPr/>
        </p:nvSpPr>
        <p:spPr>
          <a:xfrm>
            <a:off x="8331895" y="1707022"/>
            <a:ext cx="2750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de-DE" sz="800" b="1" dirty="0">
                <a:solidFill>
                  <a:srgbClr val="00B0F0"/>
                </a:solidFill>
                <a:ea typeface="+mn-ea"/>
              </a:rPr>
              <a:t>L</a:t>
            </a:r>
          </a:p>
        </p:txBody>
      </p:sp>
      <p:sp>
        <p:nvSpPr>
          <p:cNvPr id="90" name="Textfeld 89"/>
          <p:cNvSpPr txBox="1"/>
          <p:nvPr/>
        </p:nvSpPr>
        <p:spPr>
          <a:xfrm>
            <a:off x="8326868" y="3254481"/>
            <a:ext cx="2750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de-DE" sz="800" b="1" dirty="0">
                <a:solidFill>
                  <a:srgbClr val="00B0F0"/>
                </a:solidFill>
                <a:ea typeface="+mn-ea"/>
              </a:rPr>
              <a:t>L</a:t>
            </a:r>
          </a:p>
        </p:txBody>
      </p:sp>
      <p:sp>
        <p:nvSpPr>
          <p:cNvPr id="91" name="Textfeld 90"/>
          <p:cNvSpPr txBox="1"/>
          <p:nvPr/>
        </p:nvSpPr>
        <p:spPr>
          <a:xfrm>
            <a:off x="7392387" y="4651795"/>
            <a:ext cx="2750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de-DE" sz="800" b="1" dirty="0">
                <a:solidFill>
                  <a:srgbClr val="00B0F0"/>
                </a:solidFill>
                <a:ea typeface="+mn-ea"/>
              </a:rPr>
              <a:t>L</a:t>
            </a:r>
          </a:p>
        </p:txBody>
      </p:sp>
      <p:sp>
        <p:nvSpPr>
          <p:cNvPr id="92" name="Textfeld 91"/>
          <p:cNvSpPr txBox="1"/>
          <p:nvPr/>
        </p:nvSpPr>
        <p:spPr>
          <a:xfrm>
            <a:off x="3972743" y="4125254"/>
            <a:ext cx="2750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de-DE" sz="800" b="1" dirty="0">
                <a:solidFill>
                  <a:srgbClr val="00B0F0"/>
                </a:solidFill>
                <a:ea typeface="+mn-ea"/>
              </a:rPr>
              <a:t>L</a:t>
            </a:r>
          </a:p>
        </p:txBody>
      </p:sp>
      <p:sp>
        <p:nvSpPr>
          <p:cNvPr id="93" name="Textfeld 92"/>
          <p:cNvSpPr txBox="1"/>
          <p:nvPr/>
        </p:nvSpPr>
        <p:spPr>
          <a:xfrm>
            <a:off x="5917761" y="3202135"/>
            <a:ext cx="2750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de-DE" sz="800" b="1" dirty="0">
                <a:solidFill>
                  <a:srgbClr val="12A220"/>
                </a:solidFill>
                <a:ea typeface="+mn-ea"/>
              </a:rPr>
              <a:t>1</a:t>
            </a:r>
          </a:p>
        </p:txBody>
      </p:sp>
      <p:sp>
        <p:nvSpPr>
          <p:cNvPr id="94" name="Textfeld 93"/>
          <p:cNvSpPr txBox="1"/>
          <p:nvPr/>
        </p:nvSpPr>
        <p:spPr>
          <a:xfrm>
            <a:off x="7539648" y="4717065"/>
            <a:ext cx="2750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de-DE" sz="800" b="1" dirty="0">
                <a:solidFill>
                  <a:srgbClr val="12A220"/>
                </a:solidFill>
                <a:ea typeface="+mn-ea"/>
              </a:rPr>
              <a:t>1</a:t>
            </a:r>
          </a:p>
        </p:txBody>
      </p:sp>
      <p:sp>
        <p:nvSpPr>
          <p:cNvPr id="95" name="Textfeld 94"/>
          <p:cNvSpPr txBox="1"/>
          <p:nvPr/>
        </p:nvSpPr>
        <p:spPr>
          <a:xfrm>
            <a:off x="2671664" y="4158174"/>
            <a:ext cx="2750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de-DE" sz="800" b="1" dirty="0">
                <a:solidFill>
                  <a:srgbClr val="12A220"/>
                </a:solidFill>
                <a:ea typeface="+mn-ea"/>
              </a:rPr>
              <a:t>1</a:t>
            </a:r>
          </a:p>
        </p:txBody>
      </p:sp>
      <p:sp>
        <p:nvSpPr>
          <p:cNvPr id="96" name="Textfeld 95"/>
          <p:cNvSpPr txBox="1"/>
          <p:nvPr/>
        </p:nvSpPr>
        <p:spPr>
          <a:xfrm>
            <a:off x="7716416" y="2657026"/>
            <a:ext cx="2750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de-DE" sz="800" b="1" dirty="0">
                <a:solidFill>
                  <a:srgbClr val="12A220"/>
                </a:solidFill>
                <a:ea typeface="+mn-ea"/>
              </a:rPr>
              <a:t>L</a:t>
            </a:r>
          </a:p>
        </p:txBody>
      </p:sp>
      <p:sp>
        <p:nvSpPr>
          <p:cNvPr id="97" name="Textfeld 96"/>
          <p:cNvSpPr txBox="1"/>
          <p:nvPr/>
        </p:nvSpPr>
        <p:spPr>
          <a:xfrm>
            <a:off x="4516022" y="4138164"/>
            <a:ext cx="2750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de-DE" sz="800" b="1" dirty="0">
                <a:solidFill>
                  <a:srgbClr val="12A220"/>
                </a:solidFill>
                <a:ea typeface="+mn-ea"/>
              </a:rPr>
              <a:t>1</a:t>
            </a:r>
          </a:p>
        </p:txBody>
      </p:sp>
      <p:cxnSp>
        <p:nvCxnSpPr>
          <p:cNvPr id="110" name="Gerade Verbindung 109"/>
          <p:cNvCxnSpPr/>
          <p:nvPr/>
        </p:nvCxnSpPr>
        <p:spPr bwMode="auto">
          <a:xfrm>
            <a:off x="3040043" y="5447035"/>
            <a:ext cx="165759" cy="0"/>
          </a:xfrm>
          <a:prstGeom prst="line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1" name="Rechteck 110"/>
          <p:cNvSpPr/>
          <p:nvPr/>
        </p:nvSpPr>
        <p:spPr>
          <a:xfrm>
            <a:off x="3176303" y="5310001"/>
            <a:ext cx="559497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de-DE" sz="1400" dirty="0">
                <a:solidFill>
                  <a:srgbClr val="333399"/>
                </a:solidFill>
              </a:rPr>
              <a:t>Media </a:t>
            </a:r>
            <a:r>
              <a:rPr lang="de-DE" sz="1400" dirty="0" err="1">
                <a:solidFill>
                  <a:srgbClr val="333399"/>
                </a:solidFill>
              </a:rPr>
              <a:t>shafts</a:t>
            </a:r>
            <a:r>
              <a:rPr lang="de-DE" sz="1400" dirty="0">
                <a:solidFill>
                  <a:srgbClr val="333399"/>
                </a:solidFill>
              </a:rPr>
              <a:t> </a:t>
            </a:r>
            <a:r>
              <a:rPr lang="de-DE" sz="1400" dirty="0" err="1">
                <a:solidFill>
                  <a:srgbClr val="333399"/>
                </a:solidFill>
              </a:rPr>
              <a:t>or</a:t>
            </a:r>
            <a:r>
              <a:rPr lang="de-DE" sz="1400" dirty="0">
                <a:solidFill>
                  <a:srgbClr val="333399"/>
                </a:solidFill>
              </a:rPr>
              <a:t> </a:t>
            </a:r>
            <a:r>
              <a:rPr lang="de-DE" sz="1400" dirty="0" err="1">
                <a:solidFill>
                  <a:srgbClr val="333399"/>
                </a:solidFill>
              </a:rPr>
              <a:t>labyrinths</a:t>
            </a:r>
            <a:endParaRPr lang="de-DE" sz="1400" dirty="0">
              <a:solidFill>
                <a:srgbClr val="333399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de-DE" sz="1400" dirty="0">
              <a:solidFill>
                <a:srgbClr val="333399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sz="1400" dirty="0">
                <a:solidFill>
                  <a:srgbClr val="333399"/>
                </a:solidFill>
              </a:rPr>
              <a:t>1: </a:t>
            </a:r>
            <a:r>
              <a:rPr lang="de-DE" sz="1400" dirty="0" err="1">
                <a:solidFill>
                  <a:srgbClr val="333399"/>
                </a:solidFill>
              </a:rPr>
              <a:t>first</a:t>
            </a:r>
            <a:r>
              <a:rPr lang="de-DE" sz="1400" dirty="0">
                <a:solidFill>
                  <a:srgbClr val="333399"/>
                </a:solidFill>
              </a:rPr>
              <a:t> </a:t>
            </a:r>
            <a:r>
              <a:rPr lang="de-DE" sz="1400" dirty="0" err="1">
                <a:solidFill>
                  <a:srgbClr val="333399"/>
                </a:solidFill>
              </a:rPr>
              <a:t>door</a:t>
            </a:r>
            <a:r>
              <a:rPr lang="de-DE" sz="1400" dirty="0">
                <a:solidFill>
                  <a:srgbClr val="333399"/>
                </a:solidFill>
              </a:rPr>
              <a:t> </a:t>
            </a:r>
            <a:r>
              <a:rPr lang="de-DE" sz="1400" dirty="0" err="1">
                <a:solidFill>
                  <a:srgbClr val="333399"/>
                </a:solidFill>
              </a:rPr>
              <a:t>to</a:t>
            </a:r>
            <a:r>
              <a:rPr lang="de-DE" sz="1400" dirty="0">
                <a:solidFill>
                  <a:srgbClr val="333399"/>
                </a:solidFill>
              </a:rPr>
              <a:t> </a:t>
            </a:r>
            <a:r>
              <a:rPr lang="de-DE" sz="1400" dirty="0" err="1">
                <a:solidFill>
                  <a:srgbClr val="333399"/>
                </a:solidFill>
              </a:rPr>
              <a:t>set</a:t>
            </a:r>
            <a:r>
              <a:rPr lang="de-DE" sz="1400" dirty="0">
                <a:solidFill>
                  <a:srgbClr val="333399"/>
                </a:solidFill>
              </a:rPr>
              <a:t> </a:t>
            </a:r>
            <a:r>
              <a:rPr lang="de-DE" sz="1400" dirty="0" err="1">
                <a:solidFill>
                  <a:srgbClr val="333399"/>
                </a:solidFill>
              </a:rPr>
              <a:t>at</a:t>
            </a:r>
            <a:r>
              <a:rPr lang="de-DE" sz="1400" dirty="0">
                <a:solidFill>
                  <a:srgbClr val="333399"/>
                </a:solidFill>
              </a:rPr>
              <a:t> </a:t>
            </a:r>
            <a:r>
              <a:rPr lang="de-DE" sz="1400" dirty="0" err="1">
                <a:solidFill>
                  <a:srgbClr val="333399"/>
                </a:solidFill>
              </a:rPr>
              <a:t>search</a:t>
            </a:r>
            <a:endParaRPr lang="de-DE" sz="1400" dirty="0">
              <a:solidFill>
                <a:srgbClr val="333399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sz="1400" dirty="0">
                <a:solidFill>
                  <a:srgbClr val="333399"/>
                </a:solidFill>
              </a:rPr>
              <a:t>L: last </a:t>
            </a:r>
            <a:r>
              <a:rPr lang="de-DE" sz="1400" dirty="0" err="1">
                <a:solidFill>
                  <a:srgbClr val="333399"/>
                </a:solidFill>
              </a:rPr>
              <a:t>door</a:t>
            </a:r>
            <a:r>
              <a:rPr lang="de-DE" sz="1400" dirty="0">
                <a:solidFill>
                  <a:srgbClr val="333399"/>
                </a:solidFill>
              </a:rPr>
              <a:t> </a:t>
            </a:r>
            <a:r>
              <a:rPr lang="de-DE" sz="1400" dirty="0" err="1">
                <a:solidFill>
                  <a:srgbClr val="333399"/>
                </a:solidFill>
              </a:rPr>
              <a:t>to</a:t>
            </a:r>
            <a:r>
              <a:rPr lang="de-DE" sz="1400" dirty="0">
                <a:solidFill>
                  <a:srgbClr val="333399"/>
                </a:solidFill>
              </a:rPr>
              <a:t> </a:t>
            </a:r>
            <a:r>
              <a:rPr lang="de-DE" sz="1400" dirty="0" err="1">
                <a:solidFill>
                  <a:srgbClr val="333399"/>
                </a:solidFill>
              </a:rPr>
              <a:t>set</a:t>
            </a:r>
            <a:r>
              <a:rPr lang="de-DE" sz="1400" dirty="0">
                <a:solidFill>
                  <a:srgbClr val="333399"/>
                </a:solidFill>
              </a:rPr>
              <a:t> </a:t>
            </a:r>
            <a:r>
              <a:rPr lang="de-DE" sz="1400" dirty="0" err="1">
                <a:solidFill>
                  <a:srgbClr val="333399"/>
                </a:solidFill>
              </a:rPr>
              <a:t>at</a:t>
            </a:r>
            <a:r>
              <a:rPr lang="de-DE" sz="1400" dirty="0">
                <a:solidFill>
                  <a:srgbClr val="333399"/>
                </a:solidFill>
              </a:rPr>
              <a:t> </a:t>
            </a:r>
            <a:r>
              <a:rPr lang="de-DE" sz="1400" dirty="0" err="1" smtClean="0">
                <a:solidFill>
                  <a:srgbClr val="333399"/>
                </a:solidFill>
              </a:rPr>
              <a:t>search</a:t>
            </a:r>
            <a:endParaRPr lang="de-DE" sz="1400" dirty="0" smtClean="0">
              <a:solidFill>
                <a:srgbClr val="333399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sz="1400" dirty="0" err="1" smtClean="0">
                <a:solidFill>
                  <a:srgbClr val="333399"/>
                </a:solidFill>
              </a:rPr>
              <a:t>door</a:t>
            </a:r>
            <a:r>
              <a:rPr lang="de-DE" sz="1400" dirty="0" smtClean="0">
                <a:solidFill>
                  <a:srgbClr val="333399"/>
                </a:solidFill>
              </a:rPr>
              <a:t> </a:t>
            </a:r>
            <a:r>
              <a:rPr lang="de-DE" sz="1400" dirty="0" err="1" smtClean="0">
                <a:solidFill>
                  <a:srgbClr val="333399"/>
                </a:solidFill>
              </a:rPr>
              <a:t>can</a:t>
            </a:r>
            <a:r>
              <a:rPr lang="de-DE" sz="1400" dirty="0" smtClean="0">
                <a:solidFill>
                  <a:srgbClr val="333399"/>
                </a:solidFill>
              </a:rPr>
              <a:t> </a:t>
            </a:r>
            <a:r>
              <a:rPr lang="de-DE" sz="1400" dirty="0" err="1" smtClean="0">
                <a:solidFill>
                  <a:srgbClr val="333399"/>
                </a:solidFill>
              </a:rPr>
              <a:t>be</a:t>
            </a:r>
            <a:r>
              <a:rPr lang="de-DE" sz="1400" dirty="0" smtClean="0">
                <a:solidFill>
                  <a:srgbClr val="333399"/>
                </a:solidFill>
              </a:rPr>
              <a:t> </a:t>
            </a:r>
            <a:r>
              <a:rPr lang="de-DE" sz="1400" dirty="0" err="1" smtClean="0">
                <a:solidFill>
                  <a:srgbClr val="333399"/>
                </a:solidFill>
              </a:rPr>
              <a:t>opened</a:t>
            </a:r>
            <a:r>
              <a:rPr lang="de-DE" sz="1400" dirty="0" smtClean="0">
                <a:solidFill>
                  <a:srgbClr val="333399"/>
                </a:solidFill>
              </a:rPr>
              <a:t> </a:t>
            </a:r>
            <a:r>
              <a:rPr lang="de-DE" sz="1400" dirty="0" err="1" smtClean="0">
                <a:solidFill>
                  <a:srgbClr val="333399"/>
                </a:solidFill>
              </a:rPr>
              <a:t>if</a:t>
            </a:r>
            <a:r>
              <a:rPr lang="de-DE" sz="1400" dirty="0" smtClean="0">
                <a:solidFill>
                  <a:srgbClr val="333399"/>
                </a:solidFill>
              </a:rPr>
              <a:t> </a:t>
            </a:r>
            <a:r>
              <a:rPr lang="de-DE" sz="1400" dirty="0" err="1" smtClean="0">
                <a:solidFill>
                  <a:srgbClr val="333399"/>
                </a:solidFill>
              </a:rPr>
              <a:t>both</a:t>
            </a:r>
            <a:r>
              <a:rPr lang="de-DE" sz="1400" dirty="0" smtClean="0">
                <a:solidFill>
                  <a:srgbClr val="333399"/>
                </a:solidFill>
              </a:rPr>
              <a:t> </a:t>
            </a:r>
            <a:r>
              <a:rPr lang="de-DE" sz="1400" dirty="0" err="1" smtClean="0">
                <a:solidFill>
                  <a:srgbClr val="333399"/>
                </a:solidFill>
              </a:rPr>
              <a:t>neighbouring</a:t>
            </a:r>
            <a:r>
              <a:rPr lang="de-DE" sz="1400" dirty="0" smtClean="0">
                <a:solidFill>
                  <a:srgbClr val="333399"/>
                </a:solidFill>
              </a:rPr>
              <a:t> </a:t>
            </a:r>
            <a:r>
              <a:rPr lang="de-DE" sz="1400" dirty="0" err="1" smtClean="0">
                <a:solidFill>
                  <a:srgbClr val="333399"/>
                </a:solidFill>
              </a:rPr>
              <a:t>areas</a:t>
            </a:r>
            <a:r>
              <a:rPr lang="de-DE" sz="1400" dirty="0" smtClean="0">
                <a:solidFill>
                  <a:srgbClr val="333399"/>
                </a:solidFill>
              </a:rPr>
              <a:t> </a:t>
            </a:r>
            <a:r>
              <a:rPr lang="de-DE" sz="1400" dirty="0" err="1" smtClean="0">
                <a:solidFill>
                  <a:srgbClr val="333399"/>
                </a:solidFill>
              </a:rPr>
              <a:t>are</a:t>
            </a:r>
            <a:r>
              <a:rPr lang="de-DE" sz="1400" dirty="0" smtClean="0">
                <a:solidFill>
                  <a:srgbClr val="333399"/>
                </a:solidFill>
              </a:rPr>
              <a:t> </a:t>
            </a:r>
            <a:r>
              <a:rPr lang="de-DE" sz="1400" dirty="0" err="1" smtClean="0">
                <a:solidFill>
                  <a:srgbClr val="333399"/>
                </a:solidFill>
              </a:rPr>
              <a:t>searched</a:t>
            </a:r>
            <a:endParaRPr lang="de-DE" sz="1400" dirty="0">
              <a:solidFill>
                <a:srgbClr val="333399"/>
              </a:solidFill>
            </a:endParaRPr>
          </a:p>
        </p:txBody>
      </p:sp>
      <p:sp>
        <p:nvSpPr>
          <p:cNvPr id="112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17475" y="6505575"/>
            <a:ext cx="5702300" cy="266700"/>
          </a:xfrm>
        </p:spPr>
        <p:txBody>
          <a:bodyPr/>
          <a:lstStyle/>
          <a:p>
            <a:r>
              <a:rPr lang="en-GB" dirty="0" smtClean="0"/>
              <a:t>1</a:t>
            </a:r>
            <a:r>
              <a:rPr lang="en-GB" baseline="30000" dirty="0" smtClean="0"/>
              <a:t>st</a:t>
            </a:r>
            <a:r>
              <a:rPr lang="en-GB" dirty="0" smtClean="0"/>
              <a:t> Accelerator Consortium meeting, April 17</a:t>
            </a:r>
            <a:r>
              <a:rPr lang="en-GB" baseline="30000" dirty="0" smtClean="0"/>
              <a:t>th,</a:t>
            </a:r>
            <a:r>
              <a:rPr lang="en-GB" dirty="0" smtClean="0"/>
              <a:t> 2012</a:t>
            </a:r>
            <a:endParaRPr lang="en-GB" dirty="0"/>
          </a:p>
          <a:p>
            <a:r>
              <a:rPr lang="en-GB" dirty="0" smtClean="0"/>
              <a:t>Brunhilde Racky, WP-38, DESY</a:t>
            </a:r>
            <a:endParaRPr lang="en-GB" dirty="0"/>
          </a:p>
        </p:txBody>
      </p:sp>
      <p:sp>
        <p:nvSpPr>
          <p:cNvPr id="3" name="Textfeld 2"/>
          <p:cNvSpPr txBox="1"/>
          <p:nvPr/>
        </p:nvSpPr>
        <p:spPr>
          <a:xfrm>
            <a:off x="775359" y="1397785"/>
            <a:ext cx="3260513" cy="1034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/>
              <a:t> 22 interlock </a:t>
            </a:r>
            <a:r>
              <a:rPr lang="de-DE" sz="1800" dirty="0" err="1" smtClean="0"/>
              <a:t>areas</a:t>
            </a:r>
            <a:endParaRPr lang="de-DE" sz="1800" dirty="0" smtClean="0"/>
          </a:p>
          <a:p>
            <a:r>
              <a:rPr lang="de-DE" sz="1800" dirty="0" smtClean="0"/>
              <a:t> 42 interlock </a:t>
            </a:r>
            <a:r>
              <a:rPr lang="de-DE" sz="1800" dirty="0" err="1" smtClean="0"/>
              <a:t>doors</a:t>
            </a:r>
            <a:endParaRPr lang="de-DE" sz="1800" dirty="0" smtClean="0"/>
          </a:p>
          <a:p>
            <a:r>
              <a:rPr lang="de-DE" sz="1800" dirty="0"/>
              <a:t> </a:t>
            </a:r>
            <a:r>
              <a:rPr lang="de-DE" sz="1800" dirty="0" smtClean="0"/>
              <a:t>5 </a:t>
            </a:r>
            <a:r>
              <a:rPr lang="de-DE" sz="1800" dirty="0" err="1" smtClean="0"/>
              <a:t>interlocked</a:t>
            </a:r>
            <a:r>
              <a:rPr lang="de-DE" sz="1800" dirty="0" smtClean="0"/>
              <a:t> </a:t>
            </a:r>
            <a:r>
              <a:rPr lang="de-DE" sz="1800" dirty="0" err="1" smtClean="0"/>
              <a:t>lifts</a:t>
            </a:r>
            <a:endParaRPr lang="de-DE" sz="1800" dirty="0"/>
          </a:p>
        </p:txBody>
      </p:sp>
      <p:sp>
        <p:nvSpPr>
          <p:cNvPr id="5" name="Ellipse 4"/>
          <p:cNvSpPr/>
          <p:nvPr/>
        </p:nvSpPr>
        <p:spPr bwMode="auto">
          <a:xfrm>
            <a:off x="2845844" y="4017592"/>
            <a:ext cx="137529" cy="167732"/>
          </a:xfrm>
          <a:prstGeom prst="ellipse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de-DE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98" name="Ellipse 97"/>
          <p:cNvSpPr/>
          <p:nvPr/>
        </p:nvSpPr>
        <p:spPr bwMode="auto">
          <a:xfrm>
            <a:off x="7853944" y="2533067"/>
            <a:ext cx="110289" cy="148218"/>
          </a:xfrm>
          <a:prstGeom prst="ellipse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de-DE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99" name="Ellipse 98"/>
          <p:cNvSpPr/>
          <p:nvPr/>
        </p:nvSpPr>
        <p:spPr bwMode="auto">
          <a:xfrm>
            <a:off x="7642803" y="4619435"/>
            <a:ext cx="128590" cy="132593"/>
          </a:xfrm>
          <a:prstGeom prst="ellipse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de-DE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101" name="Ellipse 100"/>
          <p:cNvSpPr/>
          <p:nvPr/>
        </p:nvSpPr>
        <p:spPr bwMode="auto">
          <a:xfrm>
            <a:off x="6141588" y="4111198"/>
            <a:ext cx="101219" cy="101092"/>
          </a:xfrm>
          <a:prstGeom prst="ellipse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de-DE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102" name="Ellipse 101"/>
          <p:cNvSpPr/>
          <p:nvPr/>
        </p:nvSpPr>
        <p:spPr bwMode="auto">
          <a:xfrm>
            <a:off x="5858374" y="3166656"/>
            <a:ext cx="108811" cy="87686"/>
          </a:xfrm>
          <a:prstGeom prst="ellipse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de-DE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103" name="Ellipse 102"/>
          <p:cNvSpPr/>
          <p:nvPr/>
        </p:nvSpPr>
        <p:spPr bwMode="auto">
          <a:xfrm>
            <a:off x="2992594" y="6265961"/>
            <a:ext cx="147637" cy="136692"/>
          </a:xfrm>
          <a:prstGeom prst="ellipse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de-DE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46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87142-368A-4B8B-8FD0-DDF825A7879F}" type="slidenum">
              <a:rPr lang="en-GB"/>
              <a:pPr/>
              <a:t>4</a:t>
            </a:fld>
            <a:endParaRPr lang="en-GB"/>
          </a:p>
        </p:txBody>
      </p:sp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93788" y="541338"/>
            <a:ext cx="6613525" cy="481012"/>
          </a:xfrm>
        </p:spPr>
        <p:txBody>
          <a:bodyPr/>
          <a:lstStyle/>
          <a:p>
            <a:r>
              <a:rPr lang="en-GB" dirty="0" smtClean="0"/>
              <a:t>Beam operation modes</a:t>
            </a:r>
            <a:endParaRPr lang="en-GB" dirty="0"/>
          </a:p>
        </p:txBody>
      </p:sp>
      <p:graphicFrame>
        <p:nvGraphicFramePr>
          <p:cNvPr id="7" name="Inhaltsplatzhalt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9925476"/>
              </p:ext>
            </p:extLst>
          </p:nvPr>
        </p:nvGraphicFramePr>
        <p:xfrm>
          <a:off x="117475" y="1347788"/>
          <a:ext cx="8913813" cy="4343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2270"/>
                <a:gridCol w="5938982"/>
                <a:gridCol w="2242561"/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2000" dirty="0" smtClean="0">
                          <a:solidFill>
                            <a:schemeClr val="accent2"/>
                          </a:solidFill>
                        </a:rPr>
                        <a:t>Nr.</a:t>
                      </a:r>
                      <a:endParaRPr lang="de-DE" sz="2000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dirty="0" smtClean="0">
                          <a:solidFill>
                            <a:schemeClr val="accent2"/>
                          </a:solidFill>
                        </a:rPr>
                        <a:t>Beam in </a:t>
                      </a:r>
                      <a:r>
                        <a:rPr lang="de-DE" sz="2000" dirty="0" err="1" smtClean="0">
                          <a:solidFill>
                            <a:schemeClr val="accent2"/>
                          </a:solidFill>
                        </a:rPr>
                        <a:t>interlocked</a:t>
                      </a:r>
                      <a:r>
                        <a:rPr lang="de-DE" sz="2000" dirty="0" smtClean="0">
                          <a:solidFill>
                            <a:schemeClr val="accent2"/>
                          </a:solidFill>
                        </a:rPr>
                        <a:t> </a:t>
                      </a:r>
                      <a:r>
                        <a:rPr lang="de-DE" sz="2000" dirty="0" err="1" smtClean="0">
                          <a:solidFill>
                            <a:schemeClr val="accent2"/>
                          </a:solidFill>
                        </a:rPr>
                        <a:t>tunnels</a:t>
                      </a:r>
                      <a:endParaRPr lang="de-DE" sz="2000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dirty="0" smtClean="0">
                          <a:solidFill>
                            <a:schemeClr val="accent2"/>
                          </a:solidFill>
                        </a:rPr>
                        <a:t>Beam </a:t>
                      </a:r>
                      <a:r>
                        <a:rPr lang="de-DE" sz="2000" dirty="0" err="1" smtClean="0">
                          <a:solidFill>
                            <a:schemeClr val="accent2"/>
                          </a:solidFill>
                        </a:rPr>
                        <a:t>dump</a:t>
                      </a:r>
                      <a:endParaRPr lang="de-DE" sz="2000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1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XTIN1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dump1 XSE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2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XTIN2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dump2 XSE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3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XTL</a:t>
                      </a:r>
                    </a:p>
                    <a:p>
                      <a:r>
                        <a:rPr lang="de-DE" dirty="0" smtClean="0"/>
                        <a:t>(RF </a:t>
                      </a:r>
                      <a:r>
                        <a:rPr lang="de-DE" dirty="0" err="1" smtClean="0"/>
                        <a:t>operation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cold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modules</a:t>
                      </a:r>
                      <a:r>
                        <a:rPr lang="de-DE" baseline="0" dirty="0" smtClean="0"/>
                        <a:t>)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commissioning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dirty="0" err="1" smtClean="0"/>
                        <a:t>dump</a:t>
                      </a:r>
                      <a:r>
                        <a:rPr lang="de-DE" dirty="0" smtClean="0"/>
                        <a:t> XS1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4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XTIN1 </a:t>
                      </a:r>
                      <a:r>
                        <a:rPr lang="de-DE" dirty="0" err="1" smtClean="0"/>
                        <a:t>or</a:t>
                      </a:r>
                      <a:r>
                        <a:rPr lang="de-DE" dirty="0" smtClean="0"/>
                        <a:t> 2,  XTL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commissioning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dump</a:t>
                      </a:r>
                      <a:r>
                        <a:rPr lang="de-DE" dirty="0" smtClean="0"/>
                        <a:t> XS1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5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XTIN1/2,</a:t>
                      </a:r>
                      <a:r>
                        <a:rPr lang="de-DE" baseline="0" dirty="0" smtClean="0"/>
                        <a:t>  XTL,  XTD1-3-5-</a:t>
                      </a:r>
                      <a:r>
                        <a:rPr lang="de-DE" baseline="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de-D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XTIN1/</a:t>
                      </a:r>
                      <a:r>
                        <a:rPr lang="de-DE" baseline="0" dirty="0" smtClean="0">
                          <a:solidFill>
                            <a:schemeClr val="tx1"/>
                          </a:solidFill>
                        </a:rPr>
                        <a:t>2,  XTL,  XTD1-3-5-7,  XTD6</a:t>
                      </a:r>
                      <a:endParaRPr lang="de-D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XTIN1/</a:t>
                      </a:r>
                      <a:r>
                        <a:rPr lang="de-DE" baseline="0" dirty="0" smtClean="0">
                          <a:solidFill>
                            <a:schemeClr val="tx1"/>
                          </a:solidFill>
                        </a:rPr>
                        <a:t>2,  XTL,  XTD1-3-5-7,  XTD8  (+ XTD6)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main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dump</a:t>
                      </a:r>
                      <a:r>
                        <a:rPr lang="de-DE" dirty="0" smtClean="0"/>
                        <a:t> XSDU1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6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XTIN1/</a:t>
                      </a:r>
                      <a:r>
                        <a:rPr lang="de-DE" baseline="0" dirty="0" smtClean="0">
                          <a:solidFill>
                            <a:schemeClr val="tx1"/>
                          </a:solidFill>
                        </a:rPr>
                        <a:t>2, XTL,  XTD2-4-10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XTIN1/</a:t>
                      </a:r>
                      <a:r>
                        <a:rPr lang="de-DE" baseline="0" dirty="0" smtClean="0">
                          <a:solidFill>
                            <a:schemeClr val="tx1"/>
                          </a:solidFill>
                        </a:rPr>
                        <a:t>2, XTL,  XTD2-4-10,  XTD9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main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dump</a:t>
                      </a:r>
                      <a:r>
                        <a:rPr lang="de-DE" dirty="0" smtClean="0"/>
                        <a:t> XSDU2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7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Combinations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of</a:t>
                      </a:r>
                      <a:r>
                        <a:rPr lang="de-DE" baseline="0" dirty="0" smtClean="0"/>
                        <a:t> 5 </a:t>
                      </a:r>
                      <a:r>
                        <a:rPr lang="de-DE" baseline="0" dirty="0" err="1" smtClean="0"/>
                        <a:t>and</a:t>
                      </a:r>
                      <a:r>
                        <a:rPr lang="de-DE" baseline="0" dirty="0" smtClean="0"/>
                        <a:t> 6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XSDU1 / 2</a:t>
                      </a:r>
                      <a:endParaRPr lang="de-DE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17475" y="6514811"/>
            <a:ext cx="5702300" cy="266700"/>
          </a:xfrm>
        </p:spPr>
        <p:txBody>
          <a:bodyPr/>
          <a:lstStyle/>
          <a:p>
            <a:r>
              <a:rPr lang="en-GB" dirty="0" smtClean="0"/>
              <a:t>1</a:t>
            </a:r>
            <a:r>
              <a:rPr lang="en-GB" baseline="30000" dirty="0" smtClean="0"/>
              <a:t>st</a:t>
            </a:r>
            <a:r>
              <a:rPr lang="en-GB" dirty="0" smtClean="0"/>
              <a:t> Accelerator Consortium meeting, April 17</a:t>
            </a:r>
            <a:r>
              <a:rPr lang="en-GB" baseline="30000" dirty="0" smtClean="0"/>
              <a:t>th,</a:t>
            </a:r>
            <a:r>
              <a:rPr lang="en-GB" dirty="0" smtClean="0"/>
              <a:t> 2012</a:t>
            </a:r>
            <a:endParaRPr lang="en-GB" dirty="0"/>
          </a:p>
          <a:p>
            <a:r>
              <a:rPr lang="en-GB" dirty="0" smtClean="0"/>
              <a:t>Brunhilde Racky, WP-38, DESY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525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77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2043833"/>
            <a:ext cx="8724900" cy="404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cap="flat" cmpd="sng">
                <a:solidFill>
                  <a:schemeClr val="folHlink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03010" y="1413380"/>
            <a:ext cx="8130598" cy="4459287"/>
          </a:xfrm>
        </p:spPr>
        <p:txBody>
          <a:bodyPr/>
          <a:lstStyle/>
          <a:p>
            <a:r>
              <a:rPr lang="de-DE" dirty="0" smtClean="0"/>
              <a:t>8 beam </a:t>
            </a:r>
            <a:r>
              <a:rPr lang="de-DE" dirty="0" err="1" smtClean="0"/>
              <a:t>warning</a:t>
            </a:r>
            <a:r>
              <a:rPr lang="de-DE" dirty="0" smtClean="0"/>
              <a:t> </a:t>
            </a:r>
            <a:r>
              <a:rPr lang="de-DE" dirty="0" err="1" smtClean="0"/>
              <a:t>sections</a:t>
            </a:r>
            <a:r>
              <a:rPr lang="de-DE" dirty="0" smtClean="0"/>
              <a:t> </a:t>
            </a:r>
          </a:p>
          <a:p>
            <a:pPr marL="560388" lvl="2" indent="0">
              <a:buNone/>
            </a:pP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87142-368A-4B8B-8FD0-DDF825A7879F}" type="slidenum">
              <a:rPr lang="en-GB"/>
              <a:pPr/>
              <a:t>5</a:t>
            </a:fld>
            <a:endParaRPr lang="en-GB"/>
          </a:p>
        </p:txBody>
      </p:sp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93788" y="541338"/>
            <a:ext cx="6613525" cy="481012"/>
          </a:xfrm>
        </p:spPr>
        <p:txBody>
          <a:bodyPr/>
          <a:lstStyle/>
          <a:p>
            <a:r>
              <a:rPr lang="en-GB" dirty="0" smtClean="0"/>
              <a:t>Beam operation modes</a:t>
            </a:r>
            <a:endParaRPr lang="en-GB" dirty="0"/>
          </a:p>
        </p:txBody>
      </p:sp>
      <p:cxnSp>
        <p:nvCxnSpPr>
          <p:cNvPr id="12" name="Gerade Verbindung 11"/>
          <p:cNvCxnSpPr/>
          <p:nvPr/>
        </p:nvCxnSpPr>
        <p:spPr bwMode="auto">
          <a:xfrm flipV="1">
            <a:off x="1101089" y="4587843"/>
            <a:ext cx="171066" cy="82530"/>
          </a:xfrm>
          <a:prstGeom prst="line">
            <a:avLst/>
          </a:prstGeom>
          <a:noFill/>
          <a:ln w="762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Gerade Verbindung 12"/>
          <p:cNvCxnSpPr/>
          <p:nvPr/>
        </p:nvCxnSpPr>
        <p:spPr bwMode="auto">
          <a:xfrm>
            <a:off x="1110075" y="4822773"/>
            <a:ext cx="162080" cy="109445"/>
          </a:xfrm>
          <a:prstGeom prst="line">
            <a:avLst/>
          </a:prstGeom>
          <a:noFill/>
          <a:ln w="762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Gerade Verbindung 14"/>
          <p:cNvCxnSpPr/>
          <p:nvPr/>
        </p:nvCxnSpPr>
        <p:spPr bwMode="auto">
          <a:xfrm>
            <a:off x="4197243" y="4879953"/>
            <a:ext cx="171066" cy="104529"/>
          </a:xfrm>
          <a:prstGeom prst="line">
            <a:avLst/>
          </a:prstGeom>
          <a:noFill/>
          <a:ln w="762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Gerade Verbindung 16"/>
          <p:cNvCxnSpPr/>
          <p:nvPr/>
        </p:nvCxnSpPr>
        <p:spPr bwMode="auto">
          <a:xfrm>
            <a:off x="7728180" y="3437319"/>
            <a:ext cx="171066" cy="0"/>
          </a:xfrm>
          <a:prstGeom prst="line">
            <a:avLst/>
          </a:prstGeom>
          <a:noFill/>
          <a:ln w="762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Gerade Verbindung 18"/>
          <p:cNvCxnSpPr/>
          <p:nvPr/>
        </p:nvCxnSpPr>
        <p:spPr bwMode="auto">
          <a:xfrm>
            <a:off x="7556863" y="5349246"/>
            <a:ext cx="171317" cy="0"/>
          </a:xfrm>
          <a:prstGeom prst="line">
            <a:avLst/>
          </a:prstGeom>
          <a:noFill/>
          <a:ln w="762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Gerade Verbindung 20"/>
          <p:cNvCxnSpPr/>
          <p:nvPr/>
        </p:nvCxnSpPr>
        <p:spPr bwMode="auto">
          <a:xfrm>
            <a:off x="5370502" y="6180138"/>
            <a:ext cx="171066" cy="0"/>
          </a:xfrm>
          <a:prstGeom prst="line">
            <a:avLst/>
          </a:prstGeom>
          <a:noFill/>
          <a:ln w="762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17475" y="6505575"/>
            <a:ext cx="5702300" cy="266700"/>
          </a:xfrm>
        </p:spPr>
        <p:txBody>
          <a:bodyPr/>
          <a:lstStyle/>
          <a:p>
            <a:r>
              <a:rPr lang="en-GB" dirty="0" smtClean="0"/>
              <a:t>1</a:t>
            </a:r>
            <a:r>
              <a:rPr lang="en-GB" baseline="30000" dirty="0" smtClean="0"/>
              <a:t>st</a:t>
            </a:r>
            <a:r>
              <a:rPr lang="en-GB" dirty="0" smtClean="0"/>
              <a:t> Accelerator Consortium meeting, April 17</a:t>
            </a:r>
            <a:r>
              <a:rPr lang="en-GB" baseline="30000" dirty="0" smtClean="0"/>
              <a:t>th,</a:t>
            </a:r>
            <a:r>
              <a:rPr lang="en-GB" dirty="0" smtClean="0"/>
              <a:t> 2012</a:t>
            </a:r>
            <a:endParaRPr lang="en-GB" dirty="0"/>
          </a:p>
          <a:p>
            <a:r>
              <a:rPr lang="en-GB" dirty="0" smtClean="0"/>
              <a:t>Brunhilde Racky, WP-38, DESY</a:t>
            </a:r>
            <a:endParaRPr lang="en-GB" dirty="0"/>
          </a:p>
        </p:txBody>
      </p:sp>
      <p:sp>
        <p:nvSpPr>
          <p:cNvPr id="3" name="Textfeld 2"/>
          <p:cNvSpPr txBox="1"/>
          <p:nvPr/>
        </p:nvSpPr>
        <p:spPr>
          <a:xfrm>
            <a:off x="1006762" y="2890981"/>
            <a:ext cx="25030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DE" sz="1200" dirty="0" err="1" smtClean="0">
                <a:solidFill>
                  <a:srgbClr val="FF0000"/>
                </a:solidFill>
              </a:rPr>
              <a:t>If</a:t>
            </a:r>
            <a:r>
              <a:rPr lang="de-DE" sz="1200" dirty="0" smtClean="0">
                <a:solidFill>
                  <a:srgbClr val="FF0000"/>
                </a:solidFill>
              </a:rPr>
              <a:t> </a:t>
            </a:r>
            <a:r>
              <a:rPr lang="de-DE" sz="1200" dirty="0" err="1" smtClean="0">
                <a:solidFill>
                  <a:srgbClr val="FF0000"/>
                </a:solidFill>
              </a:rPr>
              <a:t>the</a:t>
            </a:r>
            <a:r>
              <a:rPr lang="de-DE" sz="1200" dirty="0" smtClean="0">
                <a:solidFill>
                  <a:srgbClr val="FF0000"/>
                </a:solidFill>
              </a:rPr>
              <a:t> beam </a:t>
            </a:r>
            <a:r>
              <a:rPr lang="de-DE" sz="1200" dirty="0" err="1" smtClean="0">
                <a:solidFill>
                  <a:srgbClr val="FF0000"/>
                </a:solidFill>
              </a:rPr>
              <a:t>operation</a:t>
            </a:r>
            <a:r>
              <a:rPr lang="de-DE" sz="1200" dirty="0" smtClean="0">
                <a:solidFill>
                  <a:srgbClr val="FF0000"/>
                </a:solidFill>
              </a:rPr>
              <a:t> </a:t>
            </a:r>
            <a:r>
              <a:rPr lang="de-DE" sz="1200" dirty="0" err="1" smtClean="0">
                <a:solidFill>
                  <a:srgbClr val="FF0000"/>
                </a:solidFill>
              </a:rPr>
              <a:t>permission</a:t>
            </a:r>
            <a:r>
              <a:rPr lang="de-DE" sz="1200" dirty="0" smtClean="0">
                <a:solidFill>
                  <a:srgbClr val="FF0000"/>
                </a:solidFill>
              </a:rPr>
              <a:t> </a:t>
            </a:r>
            <a:r>
              <a:rPr lang="de-DE" sz="1200" dirty="0" err="1" smtClean="0">
                <a:solidFill>
                  <a:srgbClr val="FF0000"/>
                </a:solidFill>
              </a:rPr>
              <a:t>of</a:t>
            </a:r>
            <a:r>
              <a:rPr lang="de-DE" sz="1200" dirty="0" smtClean="0">
                <a:solidFill>
                  <a:srgbClr val="FF0000"/>
                </a:solidFill>
              </a:rPr>
              <a:t> </a:t>
            </a:r>
            <a:r>
              <a:rPr lang="de-DE" sz="1200" dirty="0" err="1" smtClean="0">
                <a:solidFill>
                  <a:srgbClr val="FF0000"/>
                </a:solidFill>
              </a:rPr>
              <a:t>the</a:t>
            </a:r>
            <a:r>
              <a:rPr lang="de-DE" sz="1200" dirty="0" smtClean="0">
                <a:solidFill>
                  <a:srgbClr val="FF0000"/>
                </a:solidFill>
              </a:rPr>
              <a:t> PI </a:t>
            </a:r>
            <a:r>
              <a:rPr lang="de-DE" sz="1200" dirty="0" err="1" smtClean="0">
                <a:solidFill>
                  <a:srgbClr val="FF0000"/>
                </a:solidFill>
              </a:rPr>
              <a:t>is</a:t>
            </a:r>
            <a:r>
              <a:rPr lang="de-DE" sz="1200" dirty="0" smtClean="0">
                <a:solidFill>
                  <a:srgbClr val="FF0000"/>
                </a:solidFill>
              </a:rPr>
              <a:t> </a:t>
            </a:r>
            <a:r>
              <a:rPr lang="de-DE" sz="1200" dirty="0" err="1" smtClean="0">
                <a:solidFill>
                  <a:srgbClr val="FF0000"/>
                </a:solidFill>
              </a:rPr>
              <a:t>cancelled</a:t>
            </a:r>
            <a:r>
              <a:rPr lang="de-DE" sz="1200" dirty="0" smtClean="0">
                <a:solidFill>
                  <a:srgbClr val="FF0000"/>
                </a:solidFill>
              </a:rPr>
              <a:t>, </a:t>
            </a:r>
            <a:r>
              <a:rPr lang="de-DE" sz="1200" dirty="0" err="1" smtClean="0">
                <a:solidFill>
                  <a:srgbClr val="FF0000"/>
                </a:solidFill>
              </a:rPr>
              <a:t>the</a:t>
            </a:r>
            <a:r>
              <a:rPr lang="de-DE" sz="1200" dirty="0" smtClean="0">
                <a:solidFill>
                  <a:srgbClr val="FF0000"/>
                </a:solidFill>
              </a:rPr>
              <a:t> </a:t>
            </a:r>
            <a:r>
              <a:rPr lang="de-DE" sz="1200" dirty="0" err="1" smtClean="0">
                <a:solidFill>
                  <a:srgbClr val="FF0000"/>
                </a:solidFill>
              </a:rPr>
              <a:t>klystron</a:t>
            </a:r>
            <a:r>
              <a:rPr lang="de-DE" sz="1200" dirty="0" smtClean="0">
                <a:solidFill>
                  <a:srgbClr val="FF0000"/>
                </a:solidFill>
              </a:rPr>
              <a:t> </a:t>
            </a:r>
            <a:r>
              <a:rPr lang="de-DE" sz="1200" dirty="0" err="1" smtClean="0">
                <a:solidFill>
                  <a:srgbClr val="FF0000"/>
                </a:solidFill>
              </a:rPr>
              <a:t>modulatores</a:t>
            </a:r>
            <a:r>
              <a:rPr lang="de-DE" sz="1200" dirty="0" smtClean="0">
                <a:solidFill>
                  <a:srgbClr val="FF0000"/>
                </a:solidFill>
              </a:rPr>
              <a:t> </a:t>
            </a:r>
            <a:r>
              <a:rPr lang="de-DE" sz="1200" dirty="0" err="1" smtClean="0">
                <a:solidFill>
                  <a:srgbClr val="FF0000"/>
                </a:solidFill>
              </a:rPr>
              <a:t>are</a:t>
            </a:r>
            <a:r>
              <a:rPr lang="de-DE" sz="1200" dirty="0" smtClean="0">
                <a:solidFill>
                  <a:srgbClr val="FF0000"/>
                </a:solidFill>
              </a:rPr>
              <a:t> </a:t>
            </a:r>
            <a:r>
              <a:rPr lang="de-DE" sz="1200" dirty="0" err="1" smtClean="0">
                <a:solidFill>
                  <a:srgbClr val="FF0000"/>
                </a:solidFill>
              </a:rPr>
              <a:t>switched</a:t>
            </a:r>
            <a:r>
              <a:rPr lang="de-DE" sz="1200" dirty="0" smtClean="0">
                <a:solidFill>
                  <a:srgbClr val="FF0000"/>
                </a:solidFill>
              </a:rPr>
              <a:t> off</a:t>
            </a:r>
            <a:endParaRPr lang="de-DE" sz="1200" dirty="0">
              <a:solidFill>
                <a:srgbClr val="FF0000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5262371" y="6010861"/>
            <a:ext cx="184505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00037" lvl="1">
              <a:buClr>
                <a:srgbClr val="261748"/>
              </a:buClr>
              <a:buNone/>
            </a:pPr>
            <a:r>
              <a:rPr lang="de-DE" sz="1600" kern="0" dirty="0">
                <a:solidFill>
                  <a:srgbClr val="000000"/>
                </a:solidFill>
                <a:latin typeface="Arial"/>
                <a:ea typeface="ＭＳ Ｐゴシック"/>
              </a:rPr>
              <a:t>5 beam </a:t>
            </a:r>
            <a:r>
              <a:rPr lang="de-DE" sz="1600" kern="0" dirty="0" err="1">
                <a:solidFill>
                  <a:srgbClr val="000000"/>
                </a:solidFill>
                <a:latin typeface="Arial"/>
                <a:ea typeface="ＭＳ Ｐゴシック"/>
              </a:rPr>
              <a:t>dumps</a:t>
            </a:r>
            <a:endParaRPr lang="de-DE" sz="1600" kern="0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Access </a:t>
            </a:r>
            <a:r>
              <a:rPr lang="de-DE" dirty="0" err="1" smtClean="0"/>
              <a:t>during</a:t>
            </a:r>
            <a:r>
              <a:rPr lang="de-DE" dirty="0" smtClean="0"/>
              <a:t> partial beam </a:t>
            </a:r>
            <a:r>
              <a:rPr lang="de-DE" dirty="0" err="1" smtClean="0"/>
              <a:t>operation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7475" y="1347788"/>
            <a:ext cx="8333798" cy="4459287"/>
          </a:xfrm>
        </p:spPr>
        <p:txBody>
          <a:bodyPr/>
          <a:lstStyle/>
          <a:p>
            <a:r>
              <a:rPr lang="de-DE" sz="2000" dirty="0" err="1" smtClean="0"/>
              <a:t>Required</a:t>
            </a:r>
            <a:r>
              <a:rPr lang="de-DE" sz="2000" dirty="0" smtClean="0"/>
              <a:t> </a:t>
            </a:r>
            <a:r>
              <a:rPr lang="de-DE" sz="2000" dirty="0" err="1" smtClean="0"/>
              <a:t>safety</a:t>
            </a:r>
            <a:r>
              <a:rPr lang="de-DE" sz="2000" dirty="0" smtClean="0"/>
              <a:t> </a:t>
            </a:r>
            <a:r>
              <a:rPr lang="de-DE" sz="2000" dirty="0" err="1" smtClean="0"/>
              <a:t>components</a:t>
            </a:r>
            <a:r>
              <a:rPr lang="de-DE" sz="2000" dirty="0" smtClean="0"/>
              <a:t> in </a:t>
            </a:r>
            <a:r>
              <a:rPr lang="de-DE" sz="2000" dirty="0" err="1" smtClean="0"/>
              <a:t>the</a:t>
            </a:r>
            <a:r>
              <a:rPr lang="de-DE" sz="2000" dirty="0" smtClean="0"/>
              <a:t> </a:t>
            </a:r>
            <a:r>
              <a:rPr lang="de-DE" sz="2000" dirty="0" err="1" smtClean="0"/>
              <a:t>personnel</a:t>
            </a:r>
            <a:r>
              <a:rPr lang="de-DE" sz="2000" dirty="0" smtClean="0"/>
              <a:t> interlock:</a:t>
            </a:r>
          </a:p>
          <a:p>
            <a:pPr lvl="1"/>
            <a:r>
              <a:rPr lang="de-DE" sz="2000" dirty="0" smtClean="0"/>
              <a:t> </a:t>
            </a:r>
            <a:r>
              <a:rPr lang="de-DE" sz="2000" dirty="0" err="1" smtClean="0"/>
              <a:t>Beamshutters</a:t>
            </a:r>
            <a:r>
              <a:rPr lang="de-DE" sz="2000" dirty="0" smtClean="0"/>
              <a:t> </a:t>
            </a:r>
            <a:r>
              <a:rPr lang="de-DE" sz="2000" dirty="0" err="1" smtClean="0"/>
              <a:t>and</a:t>
            </a:r>
            <a:r>
              <a:rPr lang="de-DE" sz="2000" dirty="0" smtClean="0"/>
              <a:t> </a:t>
            </a:r>
            <a:r>
              <a:rPr lang="de-DE" sz="2000" dirty="0" err="1" smtClean="0"/>
              <a:t>protecting</a:t>
            </a:r>
            <a:r>
              <a:rPr lang="de-DE" sz="2000" dirty="0" smtClean="0"/>
              <a:t> </a:t>
            </a:r>
            <a:r>
              <a:rPr lang="de-DE" sz="2000" dirty="0" err="1" smtClean="0"/>
              <a:t>absorbers</a:t>
            </a:r>
            <a:endParaRPr lang="de-DE" sz="2000" dirty="0" smtClean="0"/>
          </a:p>
          <a:p>
            <a:pPr lvl="2"/>
            <a:r>
              <a:rPr lang="de-DE" sz="2000" dirty="0" smtClean="0"/>
              <a:t>Beam </a:t>
            </a:r>
            <a:r>
              <a:rPr lang="de-DE" sz="2000" dirty="0" err="1" smtClean="0"/>
              <a:t>shutters</a:t>
            </a:r>
            <a:r>
              <a:rPr lang="de-DE" sz="2000" dirty="0" smtClean="0"/>
              <a:t> </a:t>
            </a:r>
            <a:r>
              <a:rPr lang="de-DE" sz="2000" dirty="0" err="1" smtClean="0"/>
              <a:t>serve</a:t>
            </a:r>
            <a:r>
              <a:rPr lang="de-DE" sz="2000" dirty="0" smtClean="0"/>
              <a:t> </a:t>
            </a:r>
            <a:r>
              <a:rPr lang="de-DE" sz="2000" dirty="0" err="1" smtClean="0"/>
              <a:t>as</a:t>
            </a:r>
            <a:r>
              <a:rPr lang="de-DE" sz="2000" dirty="0" smtClean="0"/>
              <a:t> </a:t>
            </a:r>
            <a:r>
              <a:rPr lang="de-DE" sz="2000" dirty="0" err="1" smtClean="0"/>
              <a:t>shielding</a:t>
            </a:r>
            <a:r>
              <a:rPr lang="de-DE" sz="2000" dirty="0" smtClean="0"/>
              <a:t> </a:t>
            </a:r>
            <a:r>
              <a:rPr lang="de-DE" sz="2000" dirty="0" err="1" smtClean="0"/>
              <a:t>against</a:t>
            </a:r>
            <a:r>
              <a:rPr lang="de-DE" sz="2000" dirty="0" smtClean="0"/>
              <a:t> </a:t>
            </a:r>
            <a:r>
              <a:rPr lang="de-DE" sz="2000" dirty="0" err="1" smtClean="0"/>
              <a:t>bremsstrahlung</a:t>
            </a:r>
            <a:r>
              <a:rPr lang="de-DE" sz="2000" dirty="0" smtClean="0"/>
              <a:t> but </a:t>
            </a:r>
            <a:r>
              <a:rPr lang="de-DE" sz="2000" dirty="0" err="1" smtClean="0"/>
              <a:t>may</a:t>
            </a:r>
            <a:r>
              <a:rPr lang="de-DE" sz="2000" dirty="0" smtClean="0"/>
              <a:t> not </a:t>
            </a:r>
            <a:r>
              <a:rPr lang="de-DE" sz="2000" dirty="0" err="1" smtClean="0"/>
              <a:t>be</a:t>
            </a:r>
            <a:r>
              <a:rPr lang="de-DE" sz="2000" dirty="0" smtClean="0"/>
              <a:t> </a:t>
            </a:r>
            <a:r>
              <a:rPr lang="de-DE" sz="2000" dirty="0" err="1" smtClean="0"/>
              <a:t>hit</a:t>
            </a:r>
            <a:r>
              <a:rPr lang="de-DE" sz="2000" dirty="0" smtClean="0"/>
              <a:t> </a:t>
            </a:r>
            <a:r>
              <a:rPr lang="de-DE" sz="2000" dirty="0" err="1" smtClean="0"/>
              <a:t>by</a:t>
            </a:r>
            <a:r>
              <a:rPr lang="de-DE" sz="2000" dirty="0" smtClean="0"/>
              <a:t> </a:t>
            </a:r>
            <a:r>
              <a:rPr lang="de-DE" sz="2000" dirty="0" err="1" smtClean="0"/>
              <a:t>the</a:t>
            </a:r>
            <a:r>
              <a:rPr lang="de-DE" sz="2000" dirty="0" smtClean="0"/>
              <a:t> beam</a:t>
            </a:r>
          </a:p>
          <a:p>
            <a:pPr lvl="2"/>
            <a:r>
              <a:rPr lang="de-DE" sz="2000" dirty="0" smtClean="0"/>
              <a:t>The </a:t>
            </a:r>
            <a:r>
              <a:rPr lang="de-DE" sz="2000" dirty="0" err="1" smtClean="0"/>
              <a:t>absorbers</a:t>
            </a:r>
            <a:r>
              <a:rPr lang="de-DE" sz="2000" dirty="0" smtClean="0"/>
              <a:t> </a:t>
            </a:r>
            <a:r>
              <a:rPr lang="de-DE" sz="2000" dirty="0" err="1" smtClean="0"/>
              <a:t>protect</a:t>
            </a:r>
            <a:r>
              <a:rPr lang="de-DE" sz="2000" dirty="0" smtClean="0"/>
              <a:t> </a:t>
            </a:r>
            <a:r>
              <a:rPr lang="de-DE" sz="2000" dirty="0" err="1" smtClean="0"/>
              <a:t>the</a:t>
            </a:r>
            <a:r>
              <a:rPr lang="de-DE" sz="2000" dirty="0" smtClean="0"/>
              <a:t> </a:t>
            </a:r>
            <a:r>
              <a:rPr lang="de-DE" sz="2000" dirty="0" err="1" smtClean="0"/>
              <a:t>beamshutters</a:t>
            </a:r>
            <a:r>
              <a:rPr lang="de-DE" sz="2000" dirty="0" smtClean="0"/>
              <a:t>, in </a:t>
            </a:r>
            <a:r>
              <a:rPr lang="de-DE" sz="2000" dirty="0" err="1" smtClean="0"/>
              <a:t>case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err="1" smtClean="0"/>
              <a:t>steering</a:t>
            </a:r>
            <a:r>
              <a:rPr lang="de-DE" sz="2000" dirty="0" smtClean="0"/>
              <a:t> </a:t>
            </a:r>
            <a:r>
              <a:rPr lang="de-DE" sz="2000" dirty="0" err="1" smtClean="0"/>
              <a:t>the</a:t>
            </a:r>
            <a:r>
              <a:rPr lang="de-DE" sz="2000" dirty="0" smtClean="0"/>
              <a:t> </a:t>
            </a:r>
            <a:r>
              <a:rPr lang="de-DE" sz="2000" dirty="0" smtClean="0"/>
              <a:t>beam on an </a:t>
            </a:r>
            <a:r>
              <a:rPr lang="de-DE" sz="2000" dirty="0" err="1" smtClean="0"/>
              <a:t>absorber</a:t>
            </a:r>
            <a:r>
              <a:rPr lang="de-DE" sz="2000" dirty="0" smtClean="0"/>
              <a:t> a </a:t>
            </a:r>
            <a:r>
              <a:rPr lang="de-DE" sz="2000" dirty="0" err="1" smtClean="0"/>
              <a:t>damage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err="1" smtClean="0"/>
              <a:t>the</a:t>
            </a:r>
            <a:r>
              <a:rPr lang="de-DE" sz="2000" dirty="0" smtClean="0"/>
              <a:t> </a:t>
            </a:r>
            <a:r>
              <a:rPr lang="de-DE" sz="2000" dirty="0" err="1" smtClean="0"/>
              <a:t>vacuum</a:t>
            </a:r>
            <a:r>
              <a:rPr lang="de-DE" sz="2000" dirty="0" smtClean="0"/>
              <a:t> </a:t>
            </a:r>
            <a:r>
              <a:rPr lang="de-DE" sz="2000" dirty="0" err="1" smtClean="0"/>
              <a:t>system</a:t>
            </a:r>
            <a:r>
              <a:rPr lang="de-DE" sz="2000" dirty="0" smtClean="0"/>
              <a:t> </a:t>
            </a:r>
            <a:r>
              <a:rPr lang="de-DE" sz="2000" dirty="0" err="1" smtClean="0"/>
              <a:t>might</a:t>
            </a:r>
            <a:r>
              <a:rPr lang="de-DE" sz="2000" dirty="0" smtClean="0"/>
              <a:t> </a:t>
            </a:r>
            <a:r>
              <a:rPr lang="de-DE" sz="2000" dirty="0" err="1" smtClean="0"/>
              <a:t>occur</a:t>
            </a:r>
            <a:endParaRPr lang="de-DE" sz="2000" dirty="0" smtClean="0"/>
          </a:p>
          <a:p>
            <a:pPr lvl="1"/>
            <a:r>
              <a:rPr lang="de-DE" sz="2000" dirty="0" err="1" smtClean="0"/>
              <a:t>Some</a:t>
            </a:r>
            <a:r>
              <a:rPr lang="de-DE" sz="2000" dirty="0" smtClean="0"/>
              <a:t> </a:t>
            </a:r>
            <a:r>
              <a:rPr lang="de-DE" sz="2000" dirty="0" err="1" smtClean="0"/>
              <a:t>bending</a:t>
            </a:r>
            <a:r>
              <a:rPr lang="de-DE" sz="2000" dirty="0" smtClean="0"/>
              <a:t> </a:t>
            </a:r>
            <a:r>
              <a:rPr lang="de-DE" sz="2000" dirty="0" err="1" smtClean="0"/>
              <a:t>magnets</a:t>
            </a:r>
            <a:endParaRPr lang="de-DE" sz="2000" dirty="0" smtClean="0"/>
          </a:p>
          <a:p>
            <a:pPr lvl="1"/>
            <a:r>
              <a:rPr lang="de-DE" sz="2000" dirty="0" smtClean="0"/>
              <a:t>Permanent </a:t>
            </a:r>
            <a:r>
              <a:rPr lang="de-DE" sz="2000" dirty="0" err="1" smtClean="0"/>
              <a:t>dipole</a:t>
            </a:r>
            <a:r>
              <a:rPr lang="de-DE" sz="2000" dirty="0" smtClean="0"/>
              <a:t> </a:t>
            </a:r>
            <a:r>
              <a:rPr lang="de-DE" sz="2000" dirty="0" err="1" smtClean="0"/>
              <a:t>magnets</a:t>
            </a:r>
            <a:r>
              <a:rPr lang="de-DE" sz="2000" dirty="0" smtClean="0"/>
              <a:t> </a:t>
            </a:r>
          </a:p>
          <a:p>
            <a:pPr lvl="2"/>
            <a:r>
              <a:rPr lang="de-DE" sz="2000" dirty="0"/>
              <a:t>passive </a:t>
            </a:r>
            <a:r>
              <a:rPr lang="de-DE" sz="2000" dirty="0" err="1" smtClean="0"/>
              <a:t>safety</a:t>
            </a:r>
            <a:r>
              <a:rPr lang="de-DE" sz="2000" dirty="0" smtClean="0"/>
              <a:t> </a:t>
            </a:r>
            <a:r>
              <a:rPr lang="de-DE" sz="2000" dirty="0" err="1" smtClean="0"/>
              <a:t>equipment</a:t>
            </a:r>
            <a:r>
              <a:rPr lang="de-DE" sz="2000" dirty="0" smtClean="0"/>
              <a:t> in </a:t>
            </a:r>
            <a:r>
              <a:rPr lang="de-DE" sz="2000" dirty="0" err="1" smtClean="0"/>
              <a:t>photon</a:t>
            </a:r>
            <a:r>
              <a:rPr lang="de-DE" sz="2000" dirty="0" smtClean="0"/>
              <a:t> </a:t>
            </a:r>
            <a:r>
              <a:rPr lang="de-DE" sz="2000" dirty="0" err="1" smtClean="0"/>
              <a:t>beamlines</a:t>
            </a:r>
            <a:r>
              <a:rPr lang="de-DE" sz="2000" dirty="0" smtClean="0"/>
              <a:t> </a:t>
            </a:r>
            <a:endParaRPr lang="de-DE" sz="2000" dirty="0" smtClean="0"/>
          </a:p>
          <a:p>
            <a:pPr lvl="2"/>
            <a:r>
              <a:rPr lang="de-DE" sz="2000" dirty="0" err="1" smtClean="0"/>
              <a:t>Movable</a:t>
            </a:r>
            <a:r>
              <a:rPr lang="de-DE" sz="2000" dirty="0" smtClean="0"/>
              <a:t> </a:t>
            </a:r>
            <a:r>
              <a:rPr lang="de-DE" sz="2000" dirty="0" smtClean="0"/>
              <a:t>PD in TD2 </a:t>
            </a:r>
            <a:r>
              <a:rPr lang="de-DE" sz="2000" dirty="0" err="1" smtClean="0"/>
              <a:t>beamline</a:t>
            </a:r>
            <a:r>
              <a:rPr lang="de-DE" sz="2000" dirty="0" smtClean="0"/>
              <a:t> </a:t>
            </a:r>
            <a:r>
              <a:rPr lang="de-DE" sz="2000" dirty="0" err="1" smtClean="0"/>
              <a:t>interlocked</a:t>
            </a:r>
            <a:endParaRPr lang="de-DE" sz="2000" dirty="0" smtClean="0"/>
          </a:p>
          <a:p>
            <a:pPr lvl="2"/>
            <a:endParaRPr lang="de-DE" sz="2000" dirty="0" smtClean="0"/>
          </a:p>
          <a:p>
            <a:r>
              <a:rPr lang="de-DE" sz="2000" dirty="0" smtClean="0"/>
              <a:t>Special </a:t>
            </a:r>
            <a:r>
              <a:rPr lang="de-DE" sz="2000" dirty="0" err="1" smtClean="0"/>
              <a:t>safety</a:t>
            </a:r>
            <a:r>
              <a:rPr lang="de-DE" sz="2000" dirty="0" smtClean="0"/>
              <a:t> </a:t>
            </a:r>
            <a:r>
              <a:rPr lang="de-DE" sz="2000" dirty="0" err="1" smtClean="0"/>
              <a:t>precautions</a:t>
            </a:r>
            <a:r>
              <a:rPr lang="de-DE" sz="2000" dirty="0" smtClean="0"/>
              <a:t> for </a:t>
            </a:r>
            <a:r>
              <a:rPr lang="de-DE" sz="2000" dirty="0" err="1" smtClean="0"/>
              <a:t>controlled</a:t>
            </a:r>
            <a:r>
              <a:rPr lang="de-DE" sz="2000" dirty="0" smtClean="0"/>
              <a:t> </a:t>
            </a:r>
            <a:r>
              <a:rPr lang="de-DE" sz="2000" dirty="0" err="1" smtClean="0"/>
              <a:t>access</a:t>
            </a:r>
            <a:r>
              <a:rPr lang="de-DE" sz="2000" dirty="0" smtClean="0"/>
              <a:t> </a:t>
            </a:r>
            <a:r>
              <a:rPr lang="de-DE" sz="2000" dirty="0" err="1" smtClean="0"/>
              <a:t>procedures</a:t>
            </a:r>
            <a:r>
              <a:rPr lang="de-DE" sz="2000" dirty="0" smtClean="0"/>
              <a:t> </a:t>
            </a:r>
            <a:r>
              <a:rPr lang="de-DE" sz="2000" dirty="0" err="1" smtClean="0"/>
              <a:t>to</a:t>
            </a:r>
            <a:r>
              <a:rPr lang="de-DE" sz="2000" dirty="0" smtClean="0"/>
              <a:t> </a:t>
            </a:r>
            <a:r>
              <a:rPr lang="de-DE" sz="2000" dirty="0" err="1" smtClean="0"/>
              <a:t>searched</a:t>
            </a:r>
            <a:r>
              <a:rPr lang="de-DE" sz="2000" dirty="0" smtClean="0"/>
              <a:t> </a:t>
            </a:r>
            <a:r>
              <a:rPr lang="de-DE" sz="2000" dirty="0" err="1" smtClean="0"/>
              <a:t>areas</a:t>
            </a:r>
            <a:r>
              <a:rPr lang="de-DE" sz="2000" dirty="0" smtClean="0"/>
              <a:t> </a:t>
            </a:r>
            <a:r>
              <a:rPr lang="de-DE" sz="2000" dirty="0" err="1" smtClean="0"/>
              <a:t>have</a:t>
            </a:r>
            <a:r>
              <a:rPr lang="de-DE" sz="2000" dirty="0" smtClean="0"/>
              <a:t> </a:t>
            </a:r>
            <a:r>
              <a:rPr lang="de-DE" sz="2000" dirty="0" err="1" smtClean="0"/>
              <a:t>to</a:t>
            </a:r>
            <a:r>
              <a:rPr lang="de-DE" sz="2000" dirty="0" smtClean="0"/>
              <a:t> </a:t>
            </a:r>
            <a:r>
              <a:rPr lang="de-DE" sz="2000" dirty="0" err="1" smtClean="0"/>
              <a:t>be</a:t>
            </a:r>
            <a:r>
              <a:rPr lang="de-DE" sz="2000" dirty="0" smtClean="0"/>
              <a:t> </a:t>
            </a:r>
            <a:r>
              <a:rPr lang="de-DE" sz="2000" dirty="0" err="1" smtClean="0"/>
              <a:t>foreseen</a:t>
            </a:r>
            <a:r>
              <a:rPr lang="de-DE" sz="2000" dirty="0" smtClean="0"/>
              <a:t>!</a:t>
            </a:r>
            <a:endParaRPr lang="de-DE" sz="2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BCB76-9F9B-4CA8-A4AC-B4A1493FB94B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17475" y="6505575"/>
            <a:ext cx="5702300" cy="266700"/>
          </a:xfrm>
        </p:spPr>
        <p:txBody>
          <a:bodyPr/>
          <a:lstStyle/>
          <a:p>
            <a:r>
              <a:rPr lang="en-GB" dirty="0" smtClean="0"/>
              <a:t>1</a:t>
            </a:r>
            <a:r>
              <a:rPr lang="en-GB" baseline="30000" dirty="0" smtClean="0"/>
              <a:t>st</a:t>
            </a:r>
            <a:r>
              <a:rPr lang="en-GB" dirty="0" smtClean="0"/>
              <a:t> Accelerator Consortium meeting, April 17</a:t>
            </a:r>
            <a:r>
              <a:rPr lang="en-GB" baseline="30000" dirty="0" smtClean="0"/>
              <a:t>th,</a:t>
            </a:r>
            <a:r>
              <a:rPr lang="en-GB" dirty="0" smtClean="0"/>
              <a:t> 2012</a:t>
            </a:r>
            <a:endParaRPr lang="en-GB" dirty="0"/>
          </a:p>
          <a:p>
            <a:r>
              <a:rPr lang="en-GB" dirty="0" smtClean="0"/>
              <a:t>Brunhilde Racky, WP-38, DESY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5301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hteck 63"/>
          <p:cNvSpPr/>
          <p:nvPr/>
        </p:nvSpPr>
        <p:spPr>
          <a:xfrm>
            <a:off x="82080" y="1184622"/>
            <a:ext cx="4106843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fontAlgn="auto">
              <a:spcBef>
                <a:spcPct val="0"/>
              </a:spcBef>
              <a:spcAft>
                <a:spcPts val="0"/>
              </a:spcAft>
              <a:buClrTx/>
            </a:pPr>
            <a:r>
              <a:rPr kumimoji="0" lang="de-DE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</a:rPr>
              <a:t>Beamshutters</a:t>
            </a:r>
            <a:r>
              <a:rPr lang="de-DE" sz="1600" kern="0" dirty="0" smtClean="0">
                <a:solidFill>
                  <a:srgbClr val="0000FF"/>
                </a:solidFill>
                <a:ea typeface="+mn-ea"/>
              </a:rPr>
              <a:t>, Absorbers </a:t>
            </a:r>
            <a: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</a:rPr>
              <a:t>(BS, ABS)</a:t>
            </a:r>
          </a:p>
          <a:p>
            <a:pPr marL="171450" indent="-171450" fontAlgn="auto">
              <a:spcBef>
                <a:spcPct val="0"/>
              </a:spcBef>
              <a:spcAft>
                <a:spcPts val="0"/>
              </a:spcAft>
              <a:buClrTx/>
            </a:pPr>
            <a: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n-ea"/>
              </a:rPr>
              <a:t>Magnets</a:t>
            </a:r>
          </a:p>
          <a:p>
            <a:pPr marL="171450" indent="-171450" fontAlgn="auto">
              <a:spcBef>
                <a:spcPct val="0"/>
              </a:spcBef>
              <a:spcAft>
                <a:spcPts val="0"/>
              </a:spcAft>
              <a:buClrTx/>
            </a:pPr>
            <a:r>
              <a:rPr kumimoji="0" lang="de-DE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</a:rPr>
              <a:t>Movable</a:t>
            </a:r>
            <a: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</a:rPr>
              <a:t> permanent </a:t>
            </a:r>
            <a:r>
              <a:rPr kumimoji="0" lang="de-DE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</a:rPr>
              <a:t>magnet</a:t>
            </a:r>
            <a:endParaRPr kumimoji="0" lang="de-DE" sz="1600" b="0" i="0" u="none" strike="noStrike" kern="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ea typeface="+mn-ea"/>
            </a:endParaRPr>
          </a:p>
          <a:p>
            <a:pPr marL="171450" indent="-171450" fontAlgn="auto">
              <a:spcBef>
                <a:spcPct val="0"/>
              </a:spcBef>
              <a:spcAft>
                <a:spcPts val="0"/>
              </a:spcAft>
              <a:buClrTx/>
            </a:pPr>
            <a:endParaRPr lang="de-DE" sz="1600" kern="0" dirty="0">
              <a:solidFill>
                <a:srgbClr val="00B050"/>
              </a:solidFill>
              <a:ea typeface="+mn-ea"/>
            </a:endParaRPr>
          </a:p>
          <a:p>
            <a:pPr lvl="1" fontAlgn="auto">
              <a:spcBef>
                <a:spcPct val="0"/>
              </a:spcBef>
              <a:spcAft>
                <a:spcPts val="0"/>
              </a:spcAft>
              <a:buClrTx/>
              <a:buNone/>
            </a:pPr>
            <a:endParaRPr lang="de-DE" sz="1600" kern="0" dirty="0" smtClean="0">
              <a:ea typeface="+mn-ea"/>
            </a:endParaRPr>
          </a:p>
          <a:p>
            <a:pPr lvl="1" fontAlgn="auto">
              <a:spcBef>
                <a:spcPct val="0"/>
              </a:spcBef>
              <a:spcAft>
                <a:spcPts val="0"/>
              </a:spcAft>
              <a:buClrTx/>
              <a:buNone/>
            </a:pPr>
            <a:endParaRPr lang="de-DE" sz="1600" kern="0" dirty="0">
              <a:ea typeface="+mn-ea"/>
            </a:endParaRPr>
          </a:p>
          <a:p>
            <a:pPr lvl="1" fontAlgn="auto">
              <a:spcBef>
                <a:spcPct val="0"/>
              </a:spcBef>
              <a:spcAft>
                <a:spcPts val="0"/>
              </a:spcAft>
              <a:buClrTx/>
              <a:buNone/>
            </a:pPr>
            <a:endParaRPr lang="de-DE" sz="1600" kern="0" dirty="0" smtClean="0">
              <a:ea typeface="+mn-ea"/>
            </a:endParaRPr>
          </a:p>
          <a:p>
            <a:pPr lvl="1" fontAlgn="auto">
              <a:spcBef>
                <a:spcPct val="0"/>
              </a:spcBef>
              <a:spcAft>
                <a:spcPts val="0"/>
              </a:spcAft>
              <a:buClrTx/>
              <a:buNone/>
            </a:pPr>
            <a:endParaRPr lang="de-DE" sz="1600" kern="0" dirty="0">
              <a:ea typeface="+mn-ea"/>
            </a:endParaRPr>
          </a:p>
          <a:p>
            <a:pPr lvl="1" fontAlgn="auto">
              <a:spcBef>
                <a:spcPct val="0"/>
              </a:spcBef>
              <a:spcAft>
                <a:spcPts val="0"/>
              </a:spcAft>
              <a:buClrTx/>
              <a:buNone/>
            </a:pPr>
            <a:endParaRPr lang="de-DE" sz="1600" kern="0" dirty="0" smtClean="0">
              <a:ea typeface="+mn-ea"/>
            </a:endParaRPr>
          </a:p>
          <a:p>
            <a:pPr lvl="1" fontAlgn="auto">
              <a:spcBef>
                <a:spcPct val="0"/>
              </a:spcBef>
              <a:spcAft>
                <a:spcPts val="0"/>
              </a:spcAft>
              <a:buClrTx/>
              <a:buNone/>
            </a:pPr>
            <a:endParaRPr lang="de-DE" sz="1600" kern="0" dirty="0">
              <a:ea typeface="+mn-ea"/>
            </a:endParaRPr>
          </a:p>
          <a:p>
            <a:pPr lvl="1" fontAlgn="auto">
              <a:spcBef>
                <a:spcPct val="0"/>
              </a:spcBef>
              <a:spcAft>
                <a:spcPts val="0"/>
              </a:spcAft>
              <a:buClrTx/>
              <a:buNone/>
            </a:pPr>
            <a:endParaRPr lang="de-DE" sz="1600" kern="0" dirty="0" smtClean="0">
              <a:ea typeface="+mn-ea"/>
            </a:endParaRPr>
          </a:p>
          <a:p>
            <a:pPr lvl="1" fontAlgn="auto">
              <a:spcBef>
                <a:spcPct val="0"/>
              </a:spcBef>
              <a:spcAft>
                <a:spcPts val="0"/>
              </a:spcAft>
              <a:buClrTx/>
              <a:buNone/>
            </a:pPr>
            <a:endParaRPr lang="de-DE" sz="1600" kern="0" dirty="0">
              <a:ea typeface="+mn-ea"/>
            </a:endParaRPr>
          </a:p>
          <a:p>
            <a:pPr lvl="1" fontAlgn="auto">
              <a:spcBef>
                <a:spcPct val="0"/>
              </a:spcBef>
              <a:spcAft>
                <a:spcPts val="0"/>
              </a:spcAft>
              <a:buClrTx/>
              <a:buNone/>
            </a:pPr>
            <a:endParaRPr lang="de-DE" sz="1600" kern="0" dirty="0" smtClean="0">
              <a:ea typeface="+mn-ea"/>
            </a:endParaRPr>
          </a:p>
          <a:p>
            <a:pPr lvl="1" fontAlgn="auto">
              <a:spcBef>
                <a:spcPct val="0"/>
              </a:spcBef>
              <a:spcAft>
                <a:spcPts val="0"/>
              </a:spcAft>
              <a:buClrTx/>
              <a:buNone/>
            </a:pPr>
            <a:endParaRPr lang="de-DE" sz="1600" kern="0" dirty="0">
              <a:ea typeface="+mn-ea"/>
            </a:endParaRPr>
          </a:p>
          <a:p>
            <a:pPr lvl="1" fontAlgn="auto">
              <a:spcBef>
                <a:spcPct val="0"/>
              </a:spcBef>
              <a:spcAft>
                <a:spcPts val="0"/>
              </a:spcAft>
              <a:buClrTx/>
              <a:buNone/>
            </a:pPr>
            <a:endParaRPr lang="de-DE" sz="1600" kern="0" dirty="0" smtClean="0">
              <a:ea typeface="+mn-ea"/>
            </a:endParaRPr>
          </a:p>
          <a:p>
            <a:pPr lvl="1" fontAlgn="auto">
              <a:spcBef>
                <a:spcPct val="0"/>
              </a:spcBef>
              <a:spcAft>
                <a:spcPts val="0"/>
              </a:spcAft>
              <a:buClrTx/>
              <a:buNone/>
            </a:pPr>
            <a:endParaRPr lang="de-DE" sz="1600" kern="0" dirty="0">
              <a:ea typeface="+mn-ea"/>
            </a:endParaRPr>
          </a:p>
          <a:p>
            <a:pPr lvl="1" fontAlgn="auto">
              <a:spcBef>
                <a:spcPct val="0"/>
              </a:spcBef>
              <a:spcAft>
                <a:spcPts val="0"/>
              </a:spcAft>
              <a:buClrTx/>
              <a:buNone/>
            </a:pPr>
            <a:endParaRPr lang="de-DE" sz="1600" kern="0" dirty="0" smtClean="0">
              <a:ea typeface="+mn-ea"/>
            </a:endParaRPr>
          </a:p>
          <a:p>
            <a:pPr lvl="1" fontAlgn="auto">
              <a:spcBef>
                <a:spcPct val="0"/>
              </a:spcBef>
              <a:spcAft>
                <a:spcPts val="0"/>
              </a:spcAft>
              <a:buClrTx/>
              <a:buNone/>
            </a:pPr>
            <a:endParaRPr lang="de-DE" sz="1600" kern="0" dirty="0">
              <a:ea typeface="+mn-ea"/>
            </a:endParaRPr>
          </a:p>
          <a:p>
            <a:pPr lvl="1" fontAlgn="auto">
              <a:spcBef>
                <a:spcPct val="0"/>
              </a:spcBef>
              <a:spcAft>
                <a:spcPts val="0"/>
              </a:spcAft>
              <a:buClrTx/>
              <a:buNone/>
            </a:pPr>
            <a:endParaRPr lang="de-DE" sz="1600" kern="0" dirty="0" smtClean="0">
              <a:ea typeface="+mn-ea"/>
            </a:endParaRPr>
          </a:p>
          <a:p>
            <a:pPr lvl="1" fontAlgn="auto">
              <a:spcBef>
                <a:spcPct val="0"/>
              </a:spcBef>
              <a:spcAft>
                <a:spcPts val="0"/>
              </a:spcAft>
              <a:buClrTx/>
              <a:buNone/>
            </a:pPr>
            <a:endParaRPr lang="de-DE" sz="1600" kern="0" dirty="0">
              <a:ea typeface="+mn-ea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Interlocked</a:t>
            </a:r>
            <a:r>
              <a:rPr lang="de-DE" dirty="0" smtClean="0"/>
              <a:t> </a:t>
            </a:r>
            <a:r>
              <a:rPr lang="de-DE" dirty="0" err="1" smtClean="0"/>
              <a:t>accelerator</a:t>
            </a:r>
            <a:r>
              <a:rPr lang="de-DE" dirty="0" smtClean="0"/>
              <a:t> </a:t>
            </a:r>
            <a:r>
              <a:rPr lang="de-DE" dirty="0" err="1" smtClean="0"/>
              <a:t>safety</a:t>
            </a:r>
            <a:r>
              <a:rPr lang="de-DE" dirty="0" smtClean="0"/>
              <a:t> </a:t>
            </a:r>
            <a:r>
              <a:rPr lang="de-DE" dirty="0" err="1" smtClean="0"/>
              <a:t>components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BCB76-9F9B-4CA8-A4AC-B4A1493FB94B}" type="slidenum">
              <a:rPr lang="en-GB" smtClean="0"/>
              <a:pPr/>
              <a:t>7</a:t>
            </a:fld>
            <a:endParaRPr lang="en-GB"/>
          </a:p>
        </p:txBody>
      </p:sp>
      <p:grpSp>
        <p:nvGrpSpPr>
          <p:cNvPr id="6" name="Gruppieren 5"/>
          <p:cNvGrpSpPr/>
          <p:nvPr/>
        </p:nvGrpSpPr>
        <p:grpSpPr>
          <a:xfrm>
            <a:off x="202393" y="1685586"/>
            <a:ext cx="8709161" cy="4494703"/>
            <a:chOff x="238972" y="1179917"/>
            <a:chExt cx="8709161" cy="4494703"/>
          </a:xfrm>
        </p:grpSpPr>
        <p:sp>
          <p:nvSpPr>
            <p:cNvPr id="7" name="Rechteck 6"/>
            <p:cNvSpPr/>
            <p:nvPr/>
          </p:nvSpPr>
          <p:spPr bwMode="auto">
            <a:xfrm>
              <a:off x="8572143" y="1568193"/>
              <a:ext cx="375990" cy="3836987"/>
            </a:xfrm>
            <a:prstGeom prst="rect">
              <a:avLst/>
            </a:prstGeom>
            <a:solidFill>
              <a:srgbClr val="FFFFFF">
                <a:lumMod val="75000"/>
              </a:srgbClr>
            </a:solidFill>
            <a:ln w="31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8" name="Rechteck 7"/>
            <p:cNvSpPr/>
            <p:nvPr/>
          </p:nvSpPr>
          <p:spPr bwMode="auto">
            <a:xfrm>
              <a:off x="371475" y="3978213"/>
              <a:ext cx="361950" cy="577598"/>
            </a:xfrm>
            <a:prstGeom prst="rect">
              <a:avLst/>
            </a:prstGeom>
            <a:noFill/>
            <a:ln w="31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9" name="Rechteck 8"/>
            <p:cNvSpPr/>
            <p:nvPr/>
          </p:nvSpPr>
          <p:spPr bwMode="auto">
            <a:xfrm>
              <a:off x="1238250" y="3965301"/>
              <a:ext cx="352425" cy="590510"/>
            </a:xfrm>
            <a:prstGeom prst="rect">
              <a:avLst/>
            </a:prstGeom>
            <a:solidFill>
              <a:srgbClr val="FFC000"/>
            </a:solidFill>
            <a:ln w="31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0" name="Rechteck 9"/>
            <p:cNvSpPr/>
            <p:nvPr/>
          </p:nvSpPr>
          <p:spPr bwMode="auto">
            <a:xfrm>
              <a:off x="1414462" y="4613117"/>
              <a:ext cx="757238" cy="638175"/>
            </a:xfrm>
            <a:prstGeom prst="rect">
              <a:avLst/>
            </a:prstGeom>
            <a:noFill/>
            <a:ln w="31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1" name="Rechteck 10"/>
            <p:cNvSpPr/>
            <p:nvPr/>
          </p:nvSpPr>
          <p:spPr bwMode="auto">
            <a:xfrm>
              <a:off x="7534273" y="4717893"/>
              <a:ext cx="219075" cy="390525"/>
            </a:xfrm>
            <a:prstGeom prst="rect">
              <a:avLst/>
            </a:prstGeom>
            <a:noFill/>
            <a:ln w="31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2" name="Rechteck 11"/>
            <p:cNvSpPr/>
            <p:nvPr/>
          </p:nvSpPr>
          <p:spPr bwMode="auto">
            <a:xfrm>
              <a:off x="6905623" y="3279616"/>
              <a:ext cx="219075" cy="390525"/>
            </a:xfrm>
            <a:prstGeom prst="rect">
              <a:avLst/>
            </a:prstGeom>
            <a:solidFill>
              <a:srgbClr val="FFC000"/>
            </a:solidFill>
            <a:ln w="317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3" name="Rechteck 12"/>
            <p:cNvSpPr/>
            <p:nvPr/>
          </p:nvSpPr>
          <p:spPr bwMode="auto">
            <a:xfrm>
              <a:off x="5986462" y="4198780"/>
              <a:ext cx="219075" cy="390525"/>
            </a:xfrm>
            <a:prstGeom prst="rect">
              <a:avLst/>
            </a:prstGeom>
            <a:solidFill>
              <a:srgbClr val="FFC000"/>
            </a:solidFill>
            <a:ln w="31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4" name="Rechteck 13"/>
            <p:cNvSpPr/>
            <p:nvPr/>
          </p:nvSpPr>
          <p:spPr bwMode="auto">
            <a:xfrm>
              <a:off x="7772400" y="2712880"/>
              <a:ext cx="219075" cy="390525"/>
            </a:xfrm>
            <a:prstGeom prst="rect">
              <a:avLst/>
            </a:prstGeom>
            <a:noFill/>
            <a:ln w="31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5" name="Rechteck 14"/>
            <p:cNvSpPr/>
            <p:nvPr/>
          </p:nvSpPr>
          <p:spPr bwMode="auto">
            <a:xfrm>
              <a:off x="5705475" y="3241516"/>
              <a:ext cx="219075" cy="390525"/>
            </a:xfrm>
            <a:prstGeom prst="rect">
              <a:avLst/>
            </a:prstGeom>
            <a:solidFill>
              <a:srgbClr val="FFC000"/>
            </a:solidFill>
            <a:ln w="31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cxnSp>
          <p:nvCxnSpPr>
            <p:cNvPr id="16" name="Gerade Verbindung 15"/>
            <p:cNvCxnSpPr/>
            <p:nvPr/>
          </p:nvCxnSpPr>
          <p:spPr bwMode="auto">
            <a:xfrm>
              <a:off x="733425" y="4343879"/>
              <a:ext cx="504825" cy="2383"/>
            </a:xfrm>
            <a:prstGeom prst="line">
              <a:avLst/>
            </a:prstGeom>
            <a:noFill/>
            <a:ln w="762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" name="Gerade Verbindung 16"/>
            <p:cNvCxnSpPr/>
            <p:nvPr/>
          </p:nvCxnSpPr>
          <p:spPr bwMode="auto">
            <a:xfrm flipV="1">
              <a:off x="1585912" y="4346418"/>
              <a:ext cx="1329904" cy="7142"/>
            </a:xfrm>
            <a:prstGeom prst="line">
              <a:avLst/>
            </a:prstGeom>
            <a:noFill/>
            <a:ln w="762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" name="Gerade Verbindung 17"/>
            <p:cNvCxnSpPr/>
            <p:nvPr/>
          </p:nvCxnSpPr>
          <p:spPr bwMode="auto">
            <a:xfrm>
              <a:off x="2915816" y="4346418"/>
              <a:ext cx="1288547" cy="11908"/>
            </a:xfrm>
            <a:prstGeom prst="line">
              <a:avLst/>
            </a:prstGeom>
            <a:noFill/>
            <a:ln w="762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" name="Gerade Verbindung 18"/>
            <p:cNvCxnSpPr/>
            <p:nvPr/>
          </p:nvCxnSpPr>
          <p:spPr bwMode="auto">
            <a:xfrm flipV="1">
              <a:off x="4283968" y="1869943"/>
              <a:ext cx="4310607" cy="2438258"/>
            </a:xfrm>
            <a:prstGeom prst="line">
              <a:avLst/>
            </a:prstGeom>
            <a:noFill/>
            <a:ln w="762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0" name="Textfeld 19"/>
            <p:cNvSpPr txBox="1"/>
            <p:nvPr/>
          </p:nvSpPr>
          <p:spPr>
            <a:xfrm>
              <a:off x="238972" y="3691869"/>
              <a:ext cx="74318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XSIN</a:t>
              </a:r>
              <a:endPara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Textfeld 20"/>
            <p:cNvSpPr txBox="1"/>
            <p:nvPr/>
          </p:nvSpPr>
          <p:spPr>
            <a:xfrm>
              <a:off x="1049895" y="3668035"/>
              <a:ext cx="74318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XSE</a:t>
              </a:r>
              <a:endPara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Textfeld 21"/>
            <p:cNvSpPr txBox="1"/>
            <p:nvPr/>
          </p:nvSpPr>
          <p:spPr>
            <a:xfrm>
              <a:off x="4035873" y="3634799"/>
              <a:ext cx="6531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XS1</a:t>
              </a:r>
              <a:endPara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Textfeld 22"/>
            <p:cNvSpPr txBox="1"/>
            <p:nvPr/>
          </p:nvSpPr>
          <p:spPr>
            <a:xfrm>
              <a:off x="5488436" y="3005891"/>
              <a:ext cx="6531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XS2</a:t>
              </a:r>
              <a:endPara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Textfeld 23"/>
            <p:cNvSpPr txBox="1"/>
            <p:nvPr/>
          </p:nvSpPr>
          <p:spPr>
            <a:xfrm>
              <a:off x="6688584" y="3018288"/>
              <a:ext cx="6531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XS4</a:t>
              </a:r>
              <a:endPara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Textfeld 24"/>
            <p:cNvSpPr txBox="1"/>
            <p:nvPr/>
          </p:nvSpPr>
          <p:spPr>
            <a:xfrm>
              <a:off x="7369410" y="2476637"/>
              <a:ext cx="92591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XSDU1</a:t>
              </a:r>
              <a:endPara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Textfeld 25"/>
            <p:cNvSpPr txBox="1"/>
            <p:nvPr/>
          </p:nvSpPr>
          <p:spPr>
            <a:xfrm>
              <a:off x="5782939" y="3936842"/>
              <a:ext cx="6531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XS3</a:t>
              </a:r>
              <a:endPara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" name="Textfeld 26"/>
            <p:cNvSpPr txBox="1"/>
            <p:nvPr/>
          </p:nvSpPr>
          <p:spPr>
            <a:xfrm>
              <a:off x="7248351" y="4475857"/>
              <a:ext cx="7909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XSDU2</a:t>
              </a:r>
              <a:endPara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Textfeld 27"/>
            <p:cNvSpPr txBox="1"/>
            <p:nvPr/>
          </p:nvSpPr>
          <p:spPr>
            <a:xfrm>
              <a:off x="1466505" y="5251292"/>
              <a:ext cx="6531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XHM</a:t>
              </a:r>
              <a:endPara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29" name="Gerade Verbindung 28"/>
            <p:cNvCxnSpPr>
              <a:stCxn id="15" idx="3"/>
              <a:endCxn id="7" idx="1"/>
            </p:cNvCxnSpPr>
            <p:nvPr/>
          </p:nvCxnSpPr>
          <p:spPr bwMode="auto">
            <a:xfrm>
              <a:off x="5924550" y="3436779"/>
              <a:ext cx="2647593" cy="49908"/>
            </a:xfrm>
            <a:prstGeom prst="line">
              <a:avLst/>
            </a:prstGeom>
            <a:noFill/>
            <a:ln w="762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0" name="Gerade Verbindung 29"/>
            <p:cNvCxnSpPr>
              <a:stCxn id="12" idx="1"/>
            </p:cNvCxnSpPr>
            <p:nvPr/>
          </p:nvCxnSpPr>
          <p:spPr bwMode="auto">
            <a:xfrm flipV="1">
              <a:off x="6905623" y="2436478"/>
              <a:ext cx="1654846" cy="1038401"/>
            </a:xfrm>
            <a:prstGeom prst="line">
              <a:avLst/>
            </a:prstGeom>
            <a:noFill/>
            <a:ln w="762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1" name="Gerade Verbindung 30"/>
            <p:cNvCxnSpPr/>
            <p:nvPr/>
          </p:nvCxnSpPr>
          <p:spPr bwMode="auto">
            <a:xfrm>
              <a:off x="4501324" y="4334907"/>
              <a:ext cx="4093251" cy="0"/>
            </a:xfrm>
            <a:prstGeom prst="line">
              <a:avLst/>
            </a:prstGeom>
            <a:noFill/>
            <a:ln w="762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" name="Rechteck 31"/>
            <p:cNvSpPr/>
            <p:nvPr/>
          </p:nvSpPr>
          <p:spPr bwMode="auto">
            <a:xfrm>
              <a:off x="4205287" y="3936842"/>
              <a:ext cx="314325" cy="814387"/>
            </a:xfrm>
            <a:prstGeom prst="rect">
              <a:avLst/>
            </a:prstGeom>
            <a:solidFill>
              <a:srgbClr val="FFC000"/>
            </a:solidFill>
            <a:ln w="31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cxnSp>
          <p:nvCxnSpPr>
            <p:cNvPr id="33" name="Gerade Verbindung 32"/>
            <p:cNvCxnSpPr/>
            <p:nvPr/>
          </p:nvCxnSpPr>
          <p:spPr bwMode="auto">
            <a:xfrm>
              <a:off x="6095999" y="4358326"/>
              <a:ext cx="2476144" cy="892966"/>
            </a:xfrm>
            <a:prstGeom prst="line">
              <a:avLst/>
            </a:prstGeom>
            <a:noFill/>
            <a:ln w="762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" name="Textfeld 33"/>
            <p:cNvSpPr txBox="1"/>
            <p:nvPr/>
          </p:nvSpPr>
          <p:spPr>
            <a:xfrm rot="16200000">
              <a:off x="8258600" y="3420981"/>
              <a:ext cx="97972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XHEXP1</a:t>
              </a:r>
              <a:endPara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Textfeld 34"/>
            <p:cNvSpPr txBox="1"/>
            <p:nvPr/>
          </p:nvSpPr>
          <p:spPr>
            <a:xfrm>
              <a:off x="655582" y="3851513"/>
              <a:ext cx="6531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1" i="1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XTIN2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2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2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1" i="1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XTIN1</a:t>
              </a:r>
              <a:endParaRPr kumimoji="0" lang="de-DE" sz="12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" name="Textfeld 35"/>
            <p:cNvSpPr txBox="1"/>
            <p:nvPr/>
          </p:nvSpPr>
          <p:spPr>
            <a:xfrm>
              <a:off x="2589240" y="4068227"/>
              <a:ext cx="6531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1" i="1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XTL</a:t>
              </a:r>
              <a:endParaRPr kumimoji="0" lang="de-DE" sz="12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" name="Textfeld 36"/>
            <p:cNvSpPr txBox="1"/>
            <p:nvPr/>
          </p:nvSpPr>
          <p:spPr>
            <a:xfrm rot="19813726">
              <a:off x="4813043" y="3531641"/>
              <a:ext cx="6531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1" i="1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XTD1</a:t>
              </a:r>
              <a:endParaRPr kumimoji="0" lang="de-DE" sz="12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" name="Textfeld 37"/>
            <p:cNvSpPr txBox="1"/>
            <p:nvPr/>
          </p:nvSpPr>
          <p:spPr>
            <a:xfrm rot="19813726">
              <a:off x="7832543" y="1797796"/>
              <a:ext cx="6531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1" i="1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XTD6</a:t>
              </a:r>
              <a:endParaRPr kumimoji="0" lang="de-DE" sz="12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" name="Textfeld 38"/>
            <p:cNvSpPr txBox="1"/>
            <p:nvPr/>
          </p:nvSpPr>
          <p:spPr>
            <a:xfrm rot="19813726">
              <a:off x="7128056" y="2858740"/>
              <a:ext cx="6531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1" i="1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XTD5</a:t>
              </a:r>
              <a:endParaRPr kumimoji="0" lang="de-DE" sz="12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" name="Textfeld 39"/>
            <p:cNvSpPr txBox="1"/>
            <p:nvPr/>
          </p:nvSpPr>
          <p:spPr>
            <a:xfrm rot="19813726">
              <a:off x="8005319" y="2287451"/>
              <a:ext cx="6531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1" i="1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XTD7</a:t>
              </a:r>
              <a:endParaRPr kumimoji="0" lang="de-DE" sz="12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" name="Textfeld 40"/>
            <p:cNvSpPr txBox="1"/>
            <p:nvPr/>
          </p:nvSpPr>
          <p:spPr>
            <a:xfrm>
              <a:off x="6174073" y="3172176"/>
              <a:ext cx="6531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1" i="1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XTD3</a:t>
              </a:r>
              <a:endParaRPr kumimoji="0" lang="de-DE" sz="12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" name="Textfeld 41"/>
            <p:cNvSpPr txBox="1"/>
            <p:nvPr/>
          </p:nvSpPr>
          <p:spPr>
            <a:xfrm>
              <a:off x="7880308" y="3209687"/>
              <a:ext cx="6531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1" i="1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XTD8</a:t>
              </a:r>
              <a:endParaRPr kumimoji="0" lang="de-DE" sz="12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" name="Textfeld 42"/>
            <p:cNvSpPr txBox="1"/>
            <p:nvPr/>
          </p:nvSpPr>
          <p:spPr>
            <a:xfrm>
              <a:off x="5020339" y="4072990"/>
              <a:ext cx="6531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1" i="1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XTD2</a:t>
              </a:r>
              <a:endParaRPr kumimoji="0" lang="de-DE" sz="12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Textfeld 43"/>
            <p:cNvSpPr txBox="1"/>
            <p:nvPr/>
          </p:nvSpPr>
          <p:spPr>
            <a:xfrm>
              <a:off x="7893323" y="4066880"/>
              <a:ext cx="6531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1" i="1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XTD9</a:t>
              </a:r>
              <a:endParaRPr kumimoji="0" lang="de-DE" sz="12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Textfeld 44"/>
            <p:cNvSpPr txBox="1"/>
            <p:nvPr/>
          </p:nvSpPr>
          <p:spPr>
            <a:xfrm rot="1199752">
              <a:off x="6688584" y="4417312"/>
              <a:ext cx="6531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1" i="1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XTD4</a:t>
              </a:r>
              <a:endParaRPr kumimoji="0" lang="de-DE" sz="12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Textfeld 45"/>
            <p:cNvSpPr txBox="1"/>
            <p:nvPr/>
          </p:nvSpPr>
          <p:spPr>
            <a:xfrm rot="1199752">
              <a:off x="7881979" y="4829997"/>
              <a:ext cx="6799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1" i="1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XTD10</a:t>
              </a:r>
              <a:endParaRPr kumimoji="0" lang="de-DE" sz="12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47" name="Gerade Verbindung 46"/>
            <p:cNvCxnSpPr/>
            <p:nvPr/>
          </p:nvCxnSpPr>
          <p:spPr bwMode="auto">
            <a:xfrm>
              <a:off x="733425" y="4173436"/>
              <a:ext cx="504825" cy="2383"/>
            </a:xfrm>
            <a:prstGeom prst="line">
              <a:avLst/>
            </a:prstGeom>
            <a:noFill/>
            <a:ln w="762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8" name="Legende mit Linie 2 (Rahmen und Markierungsleiste) 47"/>
            <p:cNvSpPr/>
            <p:nvPr/>
          </p:nvSpPr>
          <p:spPr bwMode="auto">
            <a:xfrm>
              <a:off x="241698" y="2924311"/>
              <a:ext cx="1585912" cy="349152"/>
            </a:xfrm>
            <a:prstGeom prst="accentBorderCallout2">
              <a:avLst>
                <a:gd name="adj1" fmla="val 24602"/>
                <a:gd name="adj2" fmla="val 104146"/>
                <a:gd name="adj3" fmla="val 26948"/>
                <a:gd name="adj4" fmla="val 121093"/>
                <a:gd name="adj5" fmla="val 367137"/>
                <a:gd name="adj6" fmla="val 63087"/>
              </a:avLst>
            </a:prstGeom>
            <a:noFill/>
            <a:ln w="31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171450" marR="0" lvl="0" indent="-1714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de-DE" sz="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</a:rPr>
                <a:t>Magnets </a:t>
              </a:r>
              <a:r>
                <a:rPr kumimoji="0" lang="de-DE" sz="8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</a:rPr>
                <a:t>to</a:t>
              </a:r>
              <a:r>
                <a:rPr kumimoji="0" lang="de-DE" sz="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</a:rPr>
                <a:t> dump2 XSE</a:t>
              </a:r>
            </a:p>
            <a:p>
              <a:pPr marL="171450" marR="0" lvl="0" indent="-1714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de-DE" sz="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</a:rPr>
                <a:t>BS &amp; ABS I2</a:t>
              </a:r>
            </a:p>
          </p:txBody>
        </p:sp>
        <p:sp>
          <p:nvSpPr>
            <p:cNvPr id="49" name="Legende mit Linie 2 (Rahmen und Markierungsleiste) 48"/>
            <p:cNvSpPr/>
            <p:nvPr/>
          </p:nvSpPr>
          <p:spPr bwMode="auto">
            <a:xfrm>
              <a:off x="839283" y="2266087"/>
              <a:ext cx="1751517" cy="319725"/>
            </a:xfrm>
            <a:prstGeom prst="accentBorderCallout2">
              <a:avLst>
                <a:gd name="adj1" fmla="val 22675"/>
                <a:gd name="adj2" fmla="val 102971"/>
                <a:gd name="adj3" fmla="val 32404"/>
                <a:gd name="adj4" fmla="val 121401"/>
                <a:gd name="adj5" fmla="val 663670"/>
                <a:gd name="adj6" fmla="val 23242"/>
              </a:avLst>
            </a:prstGeom>
            <a:noFill/>
            <a:ln w="31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171450" marR="0" lvl="0" indent="-1714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de-DE" sz="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</a:rPr>
                <a:t>Magnets </a:t>
              </a:r>
              <a:r>
                <a:rPr kumimoji="0" lang="de-DE" sz="8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</a:rPr>
                <a:t>to</a:t>
              </a:r>
              <a:r>
                <a:rPr kumimoji="0" lang="de-DE" sz="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</a:rPr>
                <a:t> dump1 XSE</a:t>
              </a:r>
            </a:p>
            <a:p>
              <a:pPr marL="171450" marR="0" lvl="0" indent="-1714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de-DE" sz="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</a:rPr>
                <a:t>BS &amp; ABS I1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" name="Legende mit Linie 2 (Rahmen und Markierungsleiste) 49"/>
            <p:cNvSpPr/>
            <p:nvPr/>
          </p:nvSpPr>
          <p:spPr bwMode="auto">
            <a:xfrm>
              <a:off x="3193206" y="2383400"/>
              <a:ext cx="2064593" cy="494250"/>
            </a:xfrm>
            <a:prstGeom prst="accentBorderCallout2">
              <a:avLst>
                <a:gd name="adj1" fmla="val 30383"/>
                <a:gd name="adj2" fmla="val -4251"/>
                <a:gd name="adj3" fmla="val 65166"/>
                <a:gd name="adj4" fmla="val -18387"/>
                <a:gd name="adj5" fmla="val 395441"/>
                <a:gd name="adj6" fmla="val 39207"/>
              </a:avLst>
            </a:prstGeom>
            <a:noFill/>
            <a:ln w="31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171450" marR="0" lvl="0" indent="-1714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de-DE" sz="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</a:rPr>
                <a:t>Magnet </a:t>
              </a:r>
              <a:r>
                <a:rPr kumimoji="0" lang="de-DE" sz="8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</a:rPr>
                <a:t>combination</a:t>
              </a:r>
              <a:r>
                <a:rPr kumimoji="0" lang="de-DE" sz="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</a:rPr>
                <a:t>  </a:t>
              </a:r>
              <a:r>
                <a:rPr kumimoji="0" lang="de-DE" sz="8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</a:rPr>
                <a:t>to</a:t>
              </a:r>
              <a:r>
                <a:rPr kumimoji="0" lang="de-DE" sz="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</a:rPr>
                <a:t>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8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</a:rPr>
                <a:t>dump</a:t>
              </a:r>
              <a:r>
                <a:rPr kumimoji="0" lang="de-DE" sz="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</a:rPr>
                <a:t> XS1, XTD1, XTD2, (XTD20)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</a:rPr>
                <a:t>( DTLD, DTD1, MTD1, MDT2 (..))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1" name="Legende mit Linie 2 (Rahmen und Markierungsleiste) 50"/>
            <p:cNvSpPr/>
            <p:nvPr/>
          </p:nvSpPr>
          <p:spPr bwMode="auto">
            <a:xfrm>
              <a:off x="3940377" y="5126911"/>
              <a:ext cx="1659621" cy="427138"/>
            </a:xfrm>
            <a:prstGeom prst="accentBorderCallout2">
              <a:avLst>
                <a:gd name="adj1" fmla="val 15992"/>
                <a:gd name="adj2" fmla="val -3067"/>
                <a:gd name="adj3" fmla="val -42215"/>
                <a:gd name="adj4" fmla="val -15430"/>
                <a:gd name="adj5" fmla="val -166186"/>
                <a:gd name="adj6" fmla="val 32270"/>
              </a:avLst>
            </a:prstGeom>
            <a:noFill/>
            <a:ln w="31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171450" marR="0" lvl="0" indent="-1714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de-DE" sz="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</a:rPr>
                <a:t>BS &amp; ABS TD2</a:t>
              </a:r>
            </a:p>
            <a:p>
              <a:pPr marL="171450" marR="0" lvl="0" indent="-1714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de-DE" sz="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</a:rPr>
                <a:t>PTD2 (</a:t>
              </a:r>
              <a:r>
                <a:rPr kumimoji="0" lang="de-DE" sz="8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</a:rPr>
                <a:t>movable</a:t>
              </a:r>
              <a:r>
                <a:rPr kumimoji="0" lang="de-DE" sz="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</a:rPr>
                <a:t> permanent </a:t>
              </a:r>
              <a:r>
                <a:rPr kumimoji="0" lang="de-DE" sz="8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</a:rPr>
                <a:t>magnet</a:t>
              </a:r>
              <a:r>
                <a:rPr kumimoji="0" lang="de-DE" sz="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</a:rPr>
                <a:t> for TD2 </a:t>
              </a:r>
              <a:r>
                <a:rPr kumimoji="0" lang="de-DE" sz="8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</a:rPr>
                <a:t>beamline</a:t>
              </a:r>
              <a:r>
                <a:rPr kumimoji="0" lang="de-DE" sz="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</a:rPr>
                <a:t> )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" name="Legende mit Linie 2 (Rahmen und Markierungsleiste) 51"/>
            <p:cNvSpPr/>
            <p:nvPr/>
          </p:nvSpPr>
          <p:spPr bwMode="auto">
            <a:xfrm>
              <a:off x="3996864" y="3159779"/>
              <a:ext cx="1142755" cy="211342"/>
            </a:xfrm>
            <a:prstGeom prst="accentBorderCallout2">
              <a:avLst>
                <a:gd name="adj1" fmla="val 15992"/>
                <a:gd name="adj2" fmla="val -3067"/>
                <a:gd name="adj3" fmla="val 74987"/>
                <a:gd name="adj4" fmla="val -14710"/>
                <a:gd name="adj5" fmla="val 468165"/>
                <a:gd name="adj6" fmla="val 39725"/>
              </a:avLst>
            </a:prstGeom>
            <a:noFill/>
            <a:ln w="31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171450" marR="0" lvl="0" indent="-1714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de-DE" sz="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</a:rPr>
                <a:t>BS &amp; ABS TD1</a:t>
              </a:r>
            </a:p>
          </p:txBody>
        </p:sp>
        <p:sp>
          <p:nvSpPr>
            <p:cNvPr id="53" name="Legende mit Linie 2 (Rahmen und Markierungsleiste) 52"/>
            <p:cNvSpPr/>
            <p:nvPr/>
          </p:nvSpPr>
          <p:spPr bwMode="auto">
            <a:xfrm>
              <a:off x="5257799" y="1179917"/>
              <a:ext cx="1273500" cy="482287"/>
            </a:xfrm>
            <a:prstGeom prst="accentBorderCallout2">
              <a:avLst>
                <a:gd name="adj1" fmla="val 15992"/>
                <a:gd name="adj2" fmla="val -3067"/>
                <a:gd name="adj3" fmla="val 74987"/>
                <a:gd name="adj4" fmla="val -14710"/>
                <a:gd name="adj5" fmla="val 468143"/>
                <a:gd name="adj6" fmla="val 44361"/>
              </a:avLst>
            </a:prstGeom>
            <a:noFill/>
            <a:ln w="31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171450" marR="0" lvl="0" indent="-1714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de-DE" sz="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</a:rPr>
                <a:t>BS &amp; ABS TD6</a:t>
              </a:r>
            </a:p>
            <a:p>
              <a:pPr marL="171450" marR="0" lvl="0" indent="-1714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de-DE" sz="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</a:rPr>
                <a:t>Magnets </a:t>
              </a:r>
              <a:r>
                <a:rPr kumimoji="0" lang="de-DE" sz="8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</a:rPr>
                <a:t>to</a:t>
              </a:r>
              <a:r>
                <a:rPr kumimoji="0" lang="de-DE" sz="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</a:rPr>
                <a:t> XSDU1 (XTD3)</a:t>
              </a:r>
            </a:p>
          </p:txBody>
        </p:sp>
        <p:sp>
          <p:nvSpPr>
            <p:cNvPr id="54" name="Legende mit Linie 2 (Rahmen und Markierungsleiste) 53"/>
            <p:cNvSpPr/>
            <p:nvPr/>
          </p:nvSpPr>
          <p:spPr bwMode="auto">
            <a:xfrm>
              <a:off x="5746863" y="4896545"/>
              <a:ext cx="1386920" cy="460731"/>
            </a:xfrm>
            <a:prstGeom prst="accentBorderCallout2">
              <a:avLst>
                <a:gd name="adj1" fmla="val 15992"/>
                <a:gd name="adj2" fmla="val -3067"/>
                <a:gd name="adj3" fmla="val -30449"/>
                <a:gd name="adj4" fmla="val -13043"/>
                <a:gd name="adj5" fmla="val -118174"/>
                <a:gd name="adj6" fmla="val 29392"/>
              </a:avLst>
            </a:prstGeom>
            <a:noFill/>
            <a:ln w="31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171450" marR="0" lvl="0" indent="-1714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de-DE" sz="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</a:rPr>
                <a:t>BS &amp; ABS TD9</a:t>
              </a:r>
            </a:p>
            <a:p>
              <a:pPr marL="171450" marR="0" lvl="0" indent="-1714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de-DE" sz="800" b="1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</a:rPr>
                <a:t>Magnets </a:t>
              </a:r>
              <a:r>
                <a:rPr kumimoji="0" lang="de-DE" sz="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</a:rPr>
                <a:t>to</a:t>
              </a:r>
              <a:r>
                <a:rPr kumimoji="0" lang="de-DE" sz="800" b="1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</a:rPr>
                <a:t> </a:t>
              </a:r>
              <a:r>
                <a:rPr kumimoji="0" lang="de-DE" sz="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</a:rPr>
                <a:t>XSDU2 </a:t>
              </a:r>
              <a:r>
                <a:rPr kumimoji="0" lang="de-DE" sz="800" b="1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</a:rPr>
                <a:t>(</a:t>
              </a:r>
              <a:r>
                <a:rPr kumimoji="0" lang="de-DE" sz="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</a:rPr>
                <a:t>XTD4)</a:t>
              </a:r>
              <a:endParaRPr kumimoji="0" lang="de-DE" sz="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endParaRPr>
            </a:p>
            <a:p>
              <a:pPr marL="171450" marR="0" lvl="0" indent="-1714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endParaRPr kumimoji="0" lang="de-DE" sz="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  <a:p>
              <a:pPr marL="171450" marR="0" lvl="0" indent="-1714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endParaRPr kumimoji="0" lang="de-DE" sz="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5" name="Legende mit Linie 2 (Rahmen und Markierungsleiste) 54"/>
            <p:cNvSpPr/>
            <p:nvPr/>
          </p:nvSpPr>
          <p:spPr bwMode="auto">
            <a:xfrm>
              <a:off x="5803573" y="2078697"/>
              <a:ext cx="1273500" cy="482287"/>
            </a:xfrm>
            <a:prstGeom prst="accentBorderCallout2">
              <a:avLst>
                <a:gd name="adj1" fmla="val 15992"/>
                <a:gd name="adj2" fmla="val -3067"/>
                <a:gd name="adj3" fmla="val 74987"/>
                <a:gd name="adj4" fmla="val -14710"/>
                <a:gd name="adj5" fmla="val 274596"/>
                <a:gd name="adj6" fmla="val 94472"/>
              </a:avLst>
            </a:prstGeom>
            <a:noFill/>
            <a:ln w="31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171450" marR="0" lvl="0" indent="-1714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de-DE" sz="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</a:rPr>
                <a:t>BS &amp; ABS TD8</a:t>
              </a:r>
            </a:p>
            <a:p>
              <a:pPr marL="171450" marR="0" lvl="0" indent="-1714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de-DE" sz="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</a:rPr>
                <a:t>Magnets </a:t>
              </a:r>
              <a:r>
                <a:rPr kumimoji="0" lang="de-DE" sz="8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</a:rPr>
                <a:t>to</a:t>
              </a:r>
              <a:r>
                <a:rPr kumimoji="0" lang="de-DE" sz="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</a:rPr>
                <a:t> XSDU1 (XTD5)</a:t>
              </a:r>
            </a:p>
          </p:txBody>
        </p:sp>
        <p:sp>
          <p:nvSpPr>
            <p:cNvPr id="56" name="Legende mit Linie 2 (Rahmen und Markierungsleiste) 55"/>
            <p:cNvSpPr/>
            <p:nvPr/>
          </p:nvSpPr>
          <p:spPr bwMode="auto">
            <a:xfrm>
              <a:off x="7007060" y="1412775"/>
              <a:ext cx="1273500" cy="241143"/>
            </a:xfrm>
            <a:prstGeom prst="accentBorderCallout2">
              <a:avLst>
                <a:gd name="adj1" fmla="val 15992"/>
                <a:gd name="adj2" fmla="val -3067"/>
                <a:gd name="adj3" fmla="val 74987"/>
                <a:gd name="adj4" fmla="val -14710"/>
                <a:gd name="adj5" fmla="val 590591"/>
                <a:gd name="adj6" fmla="val 64555"/>
              </a:avLst>
            </a:prstGeom>
            <a:noFill/>
            <a:ln w="31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171450" marR="0" lvl="0" indent="-1714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de-DE" sz="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</a:rPr>
                <a:t>Magnets </a:t>
              </a:r>
              <a:r>
                <a:rPr kumimoji="0" lang="de-DE" sz="8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</a:rPr>
                <a:t>to</a:t>
              </a:r>
              <a:r>
                <a:rPr kumimoji="0" lang="de-DE" sz="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</a:rPr>
                <a:t> XSDU1</a:t>
              </a:r>
            </a:p>
          </p:txBody>
        </p:sp>
        <p:sp>
          <p:nvSpPr>
            <p:cNvPr id="57" name="Legende mit Linie 2 (Rahmen und Markierungsleiste) 56"/>
            <p:cNvSpPr/>
            <p:nvPr/>
          </p:nvSpPr>
          <p:spPr bwMode="auto">
            <a:xfrm>
              <a:off x="7179650" y="5433477"/>
              <a:ext cx="1273500" cy="241143"/>
            </a:xfrm>
            <a:prstGeom prst="accentBorderCallout2">
              <a:avLst>
                <a:gd name="adj1" fmla="val 15992"/>
                <a:gd name="adj2" fmla="val -3067"/>
                <a:gd name="adj3" fmla="val -27711"/>
                <a:gd name="adj4" fmla="val 2493"/>
                <a:gd name="adj5" fmla="val -215196"/>
                <a:gd name="adj6" fmla="val 31645"/>
              </a:avLst>
            </a:prstGeom>
            <a:noFill/>
            <a:ln w="31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171450" marR="0" lvl="0" indent="-1714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de-DE" sz="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</a:rPr>
                <a:t>Magnets </a:t>
              </a:r>
              <a:r>
                <a:rPr kumimoji="0" lang="de-DE" sz="8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</a:rPr>
                <a:t>to</a:t>
              </a:r>
              <a:r>
                <a:rPr kumimoji="0" lang="de-DE" sz="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</a:rPr>
                <a:t> XSDU2</a:t>
              </a:r>
            </a:p>
          </p:txBody>
        </p:sp>
      </p:grpSp>
      <p:sp>
        <p:nvSpPr>
          <p:cNvPr id="66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17475" y="6505575"/>
            <a:ext cx="5702300" cy="266700"/>
          </a:xfrm>
        </p:spPr>
        <p:txBody>
          <a:bodyPr/>
          <a:lstStyle/>
          <a:p>
            <a:r>
              <a:rPr lang="en-GB" dirty="0" smtClean="0"/>
              <a:t>1</a:t>
            </a:r>
            <a:r>
              <a:rPr lang="en-GB" baseline="30000" dirty="0" smtClean="0"/>
              <a:t>st</a:t>
            </a:r>
            <a:r>
              <a:rPr lang="en-GB" dirty="0" smtClean="0"/>
              <a:t> Accelerator Consortium meeting, April 17</a:t>
            </a:r>
            <a:r>
              <a:rPr lang="en-GB" baseline="30000" dirty="0" smtClean="0"/>
              <a:t>th,</a:t>
            </a:r>
            <a:r>
              <a:rPr lang="en-GB" dirty="0" smtClean="0"/>
              <a:t> 2012</a:t>
            </a:r>
            <a:endParaRPr lang="en-GB" dirty="0"/>
          </a:p>
          <a:p>
            <a:r>
              <a:rPr lang="en-GB" dirty="0" smtClean="0"/>
              <a:t>Brunhilde Racky, WP-38, DESY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4242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Magnets in beam </a:t>
            </a:r>
            <a:r>
              <a:rPr lang="de-DE" dirty="0" err="1" smtClean="0"/>
              <a:t>distribution</a:t>
            </a:r>
            <a:r>
              <a:rPr lang="de-DE" dirty="0" smtClean="0"/>
              <a:t> XS1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BCB76-9F9B-4CA8-A4AC-B4A1493FB94B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6" name="Foliennummernplatzhalter 4"/>
          <p:cNvSpPr txBox="1">
            <a:spLocks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6D232B-2ADA-46F1-9163-65C64917F735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cxnSp>
        <p:nvCxnSpPr>
          <p:cNvPr id="8" name="Gerade Verbindung mit Pfeil 7"/>
          <p:cNvCxnSpPr>
            <a:endCxn id="19" idx="1"/>
          </p:cNvCxnSpPr>
          <p:nvPr/>
        </p:nvCxnSpPr>
        <p:spPr bwMode="auto">
          <a:xfrm>
            <a:off x="581026" y="4222645"/>
            <a:ext cx="7734431" cy="0"/>
          </a:xfrm>
          <a:prstGeom prst="straightConnector1">
            <a:avLst/>
          </a:prstGeom>
          <a:noFill/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Rechteck 8"/>
          <p:cNvSpPr/>
          <p:nvPr/>
        </p:nvSpPr>
        <p:spPr bwMode="auto">
          <a:xfrm>
            <a:off x="1195519" y="3946420"/>
            <a:ext cx="815985" cy="381000"/>
          </a:xfrm>
          <a:prstGeom prst="rect">
            <a:avLst/>
          </a:prstGeom>
          <a:solidFill>
            <a:srgbClr val="FF0000">
              <a:alpha val="50000"/>
            </a:srgbClr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[KTLD]</a:t>
            </a:r>
          </a:p>
        </p:txBody>
      </p:sp>
      <p:sp>
        <p:nvSpPr>
          <p:cNvPr id="10" name="Rechteck 9"/>
          <p:cNvSpPr/>
          <p:nvPr/>
        </p:nvSpPr>
        <p:spPr bwMode="auto">
          <a:xfrm>
            <a:off x="2163904" y="3955945"/>
            <a:ext cx="815985" cy="381000"/>
          </a:xfrm>
          <a:prstGeom prst="rect">
            <a:avLst/>
          </a:prstGeom>
          <a:solidFill>
            <a:srgbClr val="FF0000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DTLD</a:t>
            </a:r>
          </a:p>
        </p:txBody>
      </p:sp>
      <p:cxnSp>
        <p:nvCxnSpPr>
          <p:cNvPr id="11" name="Gerade Verbindung mit Pfeil 10"/>
          <p:cNvCxnSpPr/>
          <p:nvPr/>
        </p:nvCxnSpPr>
        <p:spPr bwMode="auto">
          <a:xfrm>
            <a:off x="3081470" y="4222645"/>
            <a:ext cx="1657350" cy="1304925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Rechteck 11"/>
          <p:cNvSpPr/>
          <p:nvPr/>
        </p:nvSpPr>
        <p:spPr bwMode="auto">
          <a:xfrm>
            <a:off x="4805495" y="5498995"/>
            <a:ext cx="1059567" cy="361950"/>
          </a:xfrm>
          <a:prstGeom prst="rect">
            <a:avLst/>
          </a:prstGeom>
          <a:noFill/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Dump</a:t>
            </a:r>
            <a:r>
              <a: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XS1</a:t>
            </a:r>
          </a:p>
        </p:txBody>
      </p:sp>
      <p:sp>
        <p:nvSpPr>
          <p:cNvPr id="13" name="Rechteck 12"/>
          <p:cNvSpPr/>
          <p:nvPr/>
        </p:nvSpPr>
        <p:spPr bwMode="auto">
          <a:xfrm>
            <a:off x="3502152" y="3955945"/>
            <a:ext cx="815985" cy="381000"/>
          </a:xfrm>
          <a:prstGeom prst="rect">
            <a:avLst/>
          </a:prstGeom>
          <a:solidFill>
            <a:srgbClr val="0070C0">
              <a:alpha val="50000"/>
            </a:srgbClr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[KTD1]</a:t>
            </a:r>
          </a:p>
        </p:txBody>
      </p:sp>
      <p:sp>
        <p:nvSpPr>
          <p:cNvPr id="14" name="Rechteck 13"/>
          <p:cNvSpPr/>
          <p:nvPr/>
        </p:nvSpPr>
        <p:spPr bwMode="auto">
          <a:xfrm>
            <a:off x="4504953" y="3955945"/>
            <a:ext cx="815985" cy="381000"/>
          </a:xfrm>
          <a:prstGeom prst="rect">
            <a:avLst/>
          </a:prstGeom>
          <a:solidFill>
            <a:srgbClr val="0070C0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DTD1</a:t>
            </a:r>
          </a:p>
        </p:txBody>
      </p:sp>
      <p:cxnSp>
        <p:nvCxnSpPr>
          <p:cNvPr id="15" name="Gerade Verbindung mit Pfeil 14"/>
          <p:cNvCxnSpPr/>
          <p:nvPr/>
        </p:nvCxnSpPr>
        <p:spPr bwMode="auto">
          <a:xfrm flipV="1">
            <a:off x="5643695" y="2450995"/>
            <a:ext cx="2571750" cy="1771651"/>
          </a:xfrm>
          <a:prstGeom prst="straightConnector1">
            <a:avLst/>
          </a:prstGeom>
          <a:noFill/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Rechteck 15"/>
          <p:cNvSpPr/>
          <p:nvPr/>
        </p:nvSpPr>
        <p:spPr bwMode="auto">
          <a:xfrm rot="19406095">
            <a:off x="5898249" y="3559883"/>
            <a:ext cx="815985" cy="381000"/>
          </a:xfrm>
          <a:prstGeom prst="rect">
            <a:avLst/>
          </a:prstGeom>
          <a:solidFill>
            <a:srgbClr val="0070C0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MTD1</a:t>
            </a:r>
          </a:p>
        </p:txBody>
      </p:sp>
      <p:sp>
        <p:nvSpPr>
          <p:cNvPr id="17" name="Rechteck 16"/>
          <p:cNvSpPr/>
          <p:nvPr/>
        </p:nvSpPr>
        <p:spPr bwMode="auto">
          <a:xfrm>
            <a:off x="6379685" y="3955945"/>
            <a:ext cx="815985" cy="381000"/>
          </a:xfrm>
          <a:prstGeom prst="rect">
            <a:avLst/>
          </a:prstGeom>
          <a:solidFill>
            <a:srgbClr val="12A220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MTD2</a:t>
            </a:r>
          </a:p>
        </p:txBody>
      </p:sp>
      <p:sp>
        <p:nvSpPr>
          <p:cNvPr id="18" name="Rechteck 17"/>
          <p:cNvSpPr/>
          <p:nvPr/>
        </p:nvSpPr>
        <p:spPr bwMode="auto">
          <a:xfrm>
            <a:off x="34783" y="4041670"/>
            <a:ext cx="844835" cy="361950"/>
          </a:xfrm>
          <a:prstGeom prst="rect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XTL</a:t>
            </a:r>
          </a:p>
        </p:txBody>
      </p:sp>
      <p:sp>
        <p:nvSpPr>
          <p:cNvPr id="19" name="Rechteck 18"/>
          <p:cNvSpPr/>
          <p:nvPr/>
        </p:nvSpPr>
        <p:spPr bwMode="auto">
          <a:xfrm>
            <a:off x="8315457" y="4041670"/>
            <a:ext cx="844835" cy="361950"/>
          </a:xfrm>
          <a:prstGeom prst="rect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XTD2</a:t>
            </a:r>
          </a:p>
        </p:txBody>
      </p:sp>
      <p:sp>
        <p:nvSpPr>
          <p:cNvPr id="20" name="Rechteck 19"/>
          <p:cNvSpPr/>
          <p:nvPr/>
        </p:nvSpPr>
        <p:spPr bwMode="auto">
          <a:xfrm>
            <a:off x="8215445" y="2203345"/>
            <a:ext cx="844835" cy="361950"/>
          </a:xfrm>
          <a:prstGeom prst="rect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XTD1</a:t>
            </a:r>
          </a:p>
        </p:txBody>
      </p:sp>
      <p:sp>
        <p:nvSpPr>
          <p:cNvPr id="21" name="Rechteck 20"/>
          <p:cNvSpPr/>
          <p:nvPr/>
        </p:nvSpPr>
        <p:spPr bwMode="auto">
          <a:xfrm rot="2264378">
            <a:off x="3527104" y="4624487"/>
            <a:ext cx="815985" cy="381000"/>
          </a:xfrm>
          <a:prstGeom prst="rect">
            <a:avLst/>
          </a:prstGeom>
          <a:solidFill>
            <a:srgbClr val="FF0000">
              <a:alpha val="50000"/>
            </a:srgbClr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[M</a:t>
            </a:r>
            <a:r>
              <a:rPr kumimoji="0" lang="de-DE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TLD]</a:t>
            </a:r>
          </a:p>
        </p:txBody>
      </p:sp>
      <p:graphicFrame>
        <p:nvGraphicFramePr>
          <p:cNvPr id="22" name="Tabel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7407548"/>
              </p:ext>
            </p:extLst>
          </p:nvPr>
        </p:nvGraphicFramePr>
        <p:xfrm>
          <a:off x="283686" y="1599460"/>
          <a:ext cx="6095999" cy="1569720"/>
        </p:xfrm>
        <a:graphic>
          <a:graphicData uri="http://schemas.openxmlformats.org/drawingml/2006/table">
            <a:tbl>
              <a:tblPr firstRow="1" bandRow="1"/>
              <a:tblGrid>
                <a:gridCol w="870857"/>
                <a:gridCol w="870857"/>
                <a:gridCol w="870857"/>
                <a:gridCol w="870857"/>
                <a:gridCol w="870857"/>
                <a:gridCol w="870857"/>
                <a:gridCol w="870857"/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Access </a:t>
                      </a:r>
                      <a:r>
                        <a:rPr lang="de-DE" sz="1200" dirty="0" err="1" smtClean="0">
                          <a:solidFill>
                            <a:schemeClr val="tx1"/>
                          </a:solidFill>
                        </a:rPr>
                        <a:t>to</a:t>
                      </a: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Beam</a:t>
                      </a:r>
                      <a:r>
                        <a:rPr lang="de-DE" sz="1200" baseline="0" dirty="0" smtClean="0">
                          <a:solidFill>
                            <a:schemeClr val="tx1"/>
                          </a:solidFill>
                        </a:rPr>
                        <a:t> in </a:t>
                      </a: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DE" sz="1200" dirty="0" smtClean="0">
                          <a:solidFill>
                            <a:srgbClr val="FF0000"/>
                          </a:solidFill>
                        </a:rPr>
                        <a:t>DTLD</a:t>
                      </a:r>
                      <a:endParaRPr lang="de-DE" sz="1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DE" sz="1200" dirty="0" smtClean="0">
                          <a:solidFill>
                            <a:srgbClr val="0000FF"/>
                          </a:solidFill>
                        </a:rPr>
                        <a:t>DTD1</a:t>
                      </a:r>
                      <a:endParaRPr lang="de-DE" sz="12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DE" sz="1200" dirty="0" smtClean="0">
                          <a:solidFill>
                            <a:srgbClr val="0000FF"/>
                          </a:solidFill>
                        </a:rPr>
                        <a:t>MTD1</a:t>
                      </a:r>
                      <a:endParaRPr lang="de-DE" sz="12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DE" sz="1200" dirty="0" smtClean="0">
                          <a:solidFill>
                            <a:srgbClr val="12A220"/>
                          </a:solidFill>
                        </a:rPr>
                        <a:t>MTD2</a:t>
                      </a:r>
                      <a:endParaRPr lang="de-DE" sz="1200" dirty="0">
                        <a:solidFill>
                          <a:srgbClr val="12A22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DE" sz="1200" dirty="0" smtClean="0">
                          <a:solidFill>
                            <a:srgbClr val="12A220"/>
                          </a:solidFill>
                        </a:rPr>
                        <a:t>PTD2</a:t>
                      </a:r>
                      <a:endParaRPr lang="de-DE" sz="1200" dirty="0">
                        <a:solidFill>
                          <a:srgbClr val="12A22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XTD1</a:t>
                      </a: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TLD, T2</a:t>
                      </a: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off</a:t>
                      </a: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off</a:t>
                      </a: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XTD2</a:t>
                      </a: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TLD, T1</a:t>
                      </a: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on!</a:t>
                      </a: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off</a:t>
                      </a: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in</a:t>
                      </a: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XTD1,</a:t>
                      </a:r>
                      <a:r>
                        <a:rPr lang="de-DE" sz="1200" baseline="0" dirty="0" smtClean="0">
                          <a:solidFill>
                            <a:schemeClr val="tx1"/>
                          </a:solidFill>
                        </a:rPr>
                        <a:t> 2</a:t>
                      </a: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TLD</a:t>
                      </a: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on!</a:t>
                      </a: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off</a:t>
                      </a: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off</a:t>
                      </a: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off</a:t>
                      </a: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in</a:t>
                      </a: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3" name="Textfeld 22"/>
          <p:cNvSpPr txBox="1"/>
          <p:nvPr/>
        </p:nvSpPr>
        <p:spPr>
          <a:xfrm>
            <a:off x="261645" y="1309013"/>
            <a:ext cx="3324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Safe </a:t>
            </a:r>
            <a:r>
              <a:rPr kumimoji="0" lang="de-DE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magnet</a:t>
            </a:r>
            <a:r>
              <a: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de-DE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status</a:t>
            </a:r>
            <a:r>
              <a: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for </a:t>
            </a:r>
            <a:r>
              <a:rPr kumimoji="0" lang="de-DE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access</a:t>
            </a:r>
            <a:r>
              <a: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:</a:t>
            </a: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4" name="Rechteck 23"/>
          <p:cNvSpPr/>
          <p:nvPr/>
        </p:nvSpPr>
        <p:spPr bwMode="auto">
          <a:xfrm>
            <a:off x="7323260" y="3955945"/>
            <a:ext cx="815985" cy="381000"/>
          </a:xfrm>
          <a:prstGeom prst="rect">
            <a:avLst/>
          </a:prstGeom>
          <a:solidFill>
            <a:srgbClr val="12A220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PTD2</a:t>
            </a:r>
          </a:p>
        </p:txBody>
      </p:sp>
      <p:sp>
        <p:nvSpPr>
          <p:cNvPr id="2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17475" y="6505575"/>
            <a:ext cx="5702300" cy="266700"/>
          </a:xfrm>
        </p:spPr>
        <p:txBody>
          <a:bodyPr/>
          <a:lstStyle/>
          <a:p>
            <a:r>
              <a:rPr lang="en-GB" dirty="0" smtClean="0"/>
              <a:t>1</a:t>
            </a:r>
            <a:r>
              <a:rPr lang="en-GB" baseline="30000" dirty="0" smtClean="0"/>
              <a:t>st</a:t>
            </a:r>
            <a:r>
              <a:rPr lang="en-GB" dirty="0" smtClean="0"/>
              <a:t> Accelerator Consortium meeting, April 17</a:t>
            </a:r>
            <a:r>
              <a:rPr lang="en-GB" baseline="30000" dirty="0" smtClean="0"/>
              <a:t>th,</a:t>
            </a:r>
            <a:r>
              <a:rPr lang="en-GB" dirty="0" smtClean="0"/>
              <a:t> 2012</a:t>
            </a:r>
            <a:endParaRPr lang="en-GB" dirty="0"/>
          </a:p>
          <a:p>
            <a:r>
              <a:rPr lang="en-GB" dirty="0" smtClean="0"/>
              <a:t>Brunhilde Racky, WP-38, DESY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601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87142-368A-4B8B-8FD0-DDF825A7879F}" type="slidenum">
              <a:rPr lang="en-GB"/>
              <a:pPr/>
              <a:t>9</a:t>
            </a:fld>
            <a:endParaRPr lang="en-GB"/>
          </a:p>
        </p:txBody>
      </p:sp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93788" y="541338"/>
            <a:ext cx="7191230" cy="481012"/>
          </a:xfrm>
        </p:spPr>
        <p:txBody>
          <a:bodyPr/>
          <a:lstStyle/>
          <a:p>
            <a:r>
              <a:rPr lang="en-GB" dirty="0" smtClean="0"/>
              <a:t>Signal exchange PI / accelerator components</a:t>
            </a:r>
            <a:endParaRPr lang="en-GB" dirty="0"/>
          </a:p>
        </p:txBody>
      </p:sp>
      <p:sp>
        <p:nvSpPr>
          <p:cNvPr id="117775" name="Rectangle 15"/>
          <p:cNvSpPr>
            <a:spLocks noGrp="1" noChangeAspect="1" noChangeArrowheads="1"/>
          </p:cNvSpPr>
          <p:nvPr>
            <p:ph type="body" idx="1"/>
          </p:nvPr>
        </p:nvSpPr>
        <p:spPr>
          <a:xfrm>
            <a:off x="168131" y="1302328"/>
            <a:ext cx="4339213" cy="4802908"/>
          </a:xfrm>
          <a:ln>
            <a:solidFill>
              <a:schemeClr val="accent1"/>
            </a:solidFill>
          </a:ln>
        </p:spPr>
        <p:txBody>
          <a:bodyPr/>
          <a:lstStyle/>
          <a:p>
            <a:endParaRPr lang="en-GB" sz="1800" b="1" dirty="0" smtClean="0"/>
          </a:p>
          <a:p>
            <a:r>
              <a:rPr lang="en-GB" sz="1800" b="1" dirty="0" smtClean="0"/>
              <a:t>PI </a:t>
            </a:r>
            <a:r>
              <a:rPr lang="en-GB" sz="1800" b="1" dirty="0" err="1" smtClean="0"/>
              <a:t>deliveres</a:t>
            </a:r>
            <a:r>
              <a:rPr lang="en-GB" sz="1800" b="1" dirty="0" smtClean="0"/>
              <a:t> (and cancels) </a:t>
            </a:r>
            <a:r>
              <a:rPr lang="en-GB" sz="1800" b="1" dirty="0" smtClean="0"/>
              <a:t>operation </a:t>
            </a:r>
            <a:r>
              <a:rPr lang="en-GB" sz="1800" b="1" dirty="0" smtClean="0"/>
              <a:t>permission signals for</a:t>
            </a:r>
          </a:p>
          <a:p>
            <a:pPr marL="0" indent="0">
              <a:buNone/>
            </a:pPr>
            <a:r>
              <a:rPr lang="en-GB" sz="1800" dirty="0" smtClean="0"/>
              <a:t> </a:t>
            </a:r>
          </a:p>
          <a:p>
            <a:pPr lvl="1"/>
            <a:r>
              <a:rPr lang="en-GB" sz="1800" dirty="0" smtClean="0">
                <a:solidFill>
                  <a:srgbClr val="FF0000"/>
                </a:solidFill>
              </a:rPr>
              <a:t>klystron modulators XTIN, XTL</a:t>
            </a:r>
          </a:p>
          <a:p>
            <a:pPr lvl="2"/>
            <a:r>
              <a:rPr lang="en-GB" sz="1800" dirty="0" smtClean="0"/>
              <a:t>Gun, Cold </a:t>
            </a:r>
            <a:r>
              <a:rPr lang="en-GB" sz="1800" dirty="0" err="1" smtClean="0"/>
              <a:t>structure,TDS</a:t>
            </a:r>
            <a:endParaRPr lang="en-GB" sz="1800" dirty="0" smtClean="0"/>
          </a:p>
          <a:p>
            <a:pPr lvl="1"/>
            <a:r>
              <a:rPr lang="en-GB" sz="1800" dirty="0" smtClean="0"/>
              <a:t>steering </a:t>
            </a:r>
            <a:r>
              <a:rPr lang="en-GB" sz="1800" dirty="0" err="1" smtClean="0"/>
              <a:t>beamshutters</a:t>
            </a:r>
            <a:r>
              <a:rPr lang="en-GB" sz="1800" dirty="0" smtClean="0"/>
              <a:t>/absorbers </a:t>
            </a:r>
          </a:p>
          <a:p>
            <a:pPr lvl="2"/>
            <a:r>
              <a:rPr lang="en-GB" sz="1800" dirty="0" smtClean="0"/>
              <a:t>I1,I2, TD1,TD2, TD6, TD8, TD9</a:t>
            </a:r>
          </a:p>
          <a:p>
            <a:pPr lvl="1"/>
            <a:r>
              <a:rPr lang="en-GB" sz="1800" dirty="0" smtClean="0"/>
              <a:t>TD1/2 distribution magnets </a:t>
            </a:r>
          </a:p>
          <a:p>
            <a:pPr lvl="2"/>
            <a:r>
              <a:rPr lang="en-GB" sz="1800" dirty="0" smtClean="0"/>
              <a:t>DTD1, DTD2, MTD2</a:t>
            </a:r>
          </a:p>
          <a:p>
            <a:pPr lvl="1"/>
            <a:r>
              <a:rPr lang="en-GB" sz="1800" dirty="0" smtClean="0"/>
              <a:t>Motion of permanent magnet PTD2</a:t>
            </a:r>
          </a:p>
          <a:p>
            <a:pPr lvl="1"/>
            <a:r>
              <a:rPr lang="en-GB" sz="1800" dirty="0" smtClean="0"/>
              <a:t>Power supplies of all magnets (</a:t>
            </a:r>
            <a:r>
              <a:rPr lang="en-GB" sz="1800" dirty="0" err="1" smtClean="0"/>
              <a:t>Magnetstromfreigabe</a:t>
            </a:r>
            <a:r>
              <a:rPr lang="en-GB" sz="1800" dirty="0" smtClean="0"/>
              <a:t>)</a:t>
            </a:r>
          </a:p>
          <a:p>
            <a:pPr marL="0" indent="0">
              <a:buNone/>
            </a:pPr>
            <a:endParaRPr lang="en-GB" dirty="0" smtClean="0"/>
          </a:p>
          <a:p>
            <a:pPr lvl="1"/>
            <a:endParaRPr lang="en-GB" dirty="0"/>
          </a:p>
        </p:txBody>
      </p:sp>
      <p:sp>
        <p:nvSpPr>
          <p:cNvPr id="6" name="Rectangle 15"/>
          <p:cNvSpPr txBox="1">
            <a:spLocks noChangeAspect="1" noChangeArrowheads="1"/>
          </p:cNvSpPr>
          <p:nvPr/>
        </p:nvSpPr>
        <p:spPr bwMode="auto">
          <a:xfrm>
            <a:off x="4719781" y="1325123"/>
            <a:ext cx="4239491" cy="4789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270000" tIns="0" rIns="91440" bIns="45720" numCol="1" anchor="t" anchorCtr="0" compatLnSpc="1">
            <a:prstTxWarp prst="textNoShape">
              <a:avLst/>
            </a:prstTxWarp>
          </a:bodyPr>
          <a:lstStyle>
            <a:lvl1pPr marL="298450" indent="-298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58800" indent="-2587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817563" indent="-25717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"/>
              <a:defRPr sz="2400">
                <a:solidFill>
                  <a:schemeClr val="tx2"/>
                </a:solidFill>
                <a:latin typeface="+mn-lt"/>
                <a:ea typeface="+mn-ea"/>
              </a:defRPr>
            </a:lvl3pPr>
            <a:lvl4pPr marL="1077913" indent="-258763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rgbClr val="100F2E"/>
                </a:solidFill>
                <a:latin typeface="+mn-lt"/>
                <a:ea typeface="+mn-ea"/>
              </a:defRPr>
            </a:lvl4pPr>
            <a:lvl5pPr marL="13128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5pPr>
            <a:lvl6pPr marL="17700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6pPr>
            <a:lvl7pPr marL="22272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7pPr>
            <a:lvl8pPr marL="26844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8pPr>
            <a:lvl9pPr marL="31416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9pPr>
          </a:lstStyle>
          <a:p>
            <a:endParaRPr lang="en-GB" sz="1800" b="1" dirty="0" smtClean="0"/>
          </a:p>
          <a:p>
            <a:r>
              <a:rPr lang="en-GB" sz="1800" b="1" dirty="0" smtClean="0"/>
              <a:t>Safety signals as input for the PI</a:t>
            </a:r>
          </a:p>
          <a:p>
            <a:endParaRPr lang="en-GB" sz="1800" dirty="0" smtClean="0"/>
          </a:p>
          <a:p>
            <a:endParaRPr lang="en-GB" sz="1800" dirty="0" smtClean="0"/>
          </a:p>
          <a:p>
            <a:pPr lvl="1"/>
            <a:r>
              <a:rPr lang="en-GB" sz="1800" dirty="0" smtClean="0"/>
              <a:t>Positions of </a:t>
            </a:r>
            <a:r>
              <a:rPr lang="en-GB" sz="1800" dirty="0" err="1" smtClean="0"/>
              <a:t>beamshutters</a:t>
            </a:r>
            <a:r>
              <a:rPr lang="en-GB" sz="1800" dirty="0" smtClean="0"/>
              <a:t> and absorbers </a:t>
            </a:r>
          </a:p>
          <a:p>
            <a:pPr lvl="1"/>
            <a:r>
              <a:rPr lang="en-GB" sz="1800" dirty="0" smtClean="0"/>
              <a:t>Bending magnets </a:t>
            </a:r>
          </a:p>
          <a:p>
            <a:pPr lvl="2"/>
            <a:r>
              <a:rPr lang="en-GB" sz="1800" dirty="0" smtClean="0"/>
              <a:t>to the 5 dumps </a:t>
            </a:r>
            <a:r>
              <a:rPr lang="en-GB" sz="1800" dirty="0" smtClean="0">
                <a:solidFill>
                  <a:srgbClr val="FF0000"/>
                </a:solidFill>
              </a:rPr>
              <a:t>on </a:t>
            </a:r>
          </a:p>
          <a:p>
            <a:pPr lvl="2"/>
            <a:r>
              <a:rPr lang="en-GB" sz="1800" dirty="0" smtClean="0"/>
              <a:t>to XTD3, XTD5, XTD4 </a:t>
            </a:r>
            <a:r>
              <a:rPr lang="en-GB" sz="1800" dirty="0" smtClean="0">
                <a:solidFill>
                  <a:srgbClr val="FF0000"/>
                </a:solidFill>
              </a:rPr>
              <a:t>on</a:t>
            </a:r>
          </a:p>
          <a:p>
            <a:pPr lvl="1"/>
            <a:r>
              <a:rPr lang="en-GB" sz="1800" dirty="0" smtClean="0"/>
              <a:t>Distribution magnets </a:t>
            </a:r>
          </a:p>
          <a:p>
            <a:pPr lvl="2"/>
            <a:r>
              <a:rPr lang="en-GB" sz="1800" dirty="0" smtClean="0"/>
              <a:t>DTLD,DTD1</a:t>
            </a:r>
            <a:r>
              <a:rPr lang="en-GB" sz="1800" dirty="0" smtClean="0">
                <a:solidFill>
                  <a:srgbClr val="FF0000"/>
                </a:solidFill>
              </a:rPr>
              <a:t>on; </a:t>
            </a:r>
            <a:r>
              <a:rPr lang="en-GB" sz="1800" dirty="0" smtClean="0"/>
              <a:t>DTD1,MTD1,MTD2 off </a:t>
            </a:r>
          </a:p>
          <a:p>
            <a:pPr lvl="1"/>
            <a:r>
              <a:rPr lang="en-GB" sz="1800" dirty="0" smtClean="0"/>
              <a:t>Permanent magnet PTD2 in TD2 </a:t>
            </a:r>
            <a:r>
              <a:rPr lang="en-GB" sz="1800" dirty="0" err="1" smtClean="0"/>
              <a:t>beamline</a:t>
            </a:r>
            <a:endParaRPr lang="en-GB" sz="1800" dirty="0" smtClean="0"/>
          </a:p>
          <a:p>
            <a:pPr lvl="2"/>
            <a:endParaRPr lang="en-GB" sz="1800" dirty="0" smtClean="0"/>
          </a:p>
          <a:p>
            <a:pPr lvl="1"/>
            <a:endParaRPr lang="en-GB" dirty="0" smtClean="0"/>
          </a:p>
          <a:p>
            <a:endParaRPr lang="en-GB" dirty="0" smtClean="0"/>
          </a:p>
          <a:p>
            <a:pPr lvl="1"/>
            <a:endParaRPr lang="en-GB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17475" y="6505575"/>
            <a:ext cx="5702300" cy="266700"/>
          </a:xfrm>
        </p:spPr>
        <p:txBody>
          <a:bodyPr/>
          <a:lstStyle/>
          <a:p>
            <a:r>
              <a:rPr lang="en-GB" dirty="0" smtClean="0"/>
              <a:t>1</a:t>
            </a:r>
            <a:r>
              <a:rPr lang="en-GB" baseline="30000" dirty="0" smtClean="0"/>
              <a:t>st</a:t>
            </a:r>
            <a:r>
              <a:rPr lang="en-GB" dirty="0" smtClean="0"/>
              <a:t> Accelerator Consortium meeting, April 17</a:t>
            </a:r>
            <a:r>
              <a:rPr lang="en-GB" baseline="30000" dirty="0" smtClean="0"/>
              <a:t>th,</a:t>
            </a:r>
            <a:r>
              <a:rPr lang="en-GB" dirty="0" smtClean="0"/>
              <a:t> 2012</a:t>
            </a:r>
            <a:endParaRPr lang="en-GB" dirty="0"/>
          </a:p>
          <a:p>
            <a:r>
              <a:rPr lang="en-GB" dirty="0" smtClean="0"/>
              <a:t>Brunhilde Racky, WP-38, DESY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512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Y European XFEL">
  <a:themeElements>
    <a:clrScheme name="DESY European XFEL 1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FFFFFF"/>
      </a:accent3>
      <a:accent4>
        <a:srgbClr val="1F123C"/>
      </a:accent4>
      <a:accent5>
        <a:srgbClr val="ACABB1"/>
      </a:accent5>
      <a:accent6>
        <a:srgbClr val="E58508"/>
      </a:accent6>
      <a:hlink>
        <a:srgbClr val="261748"/>
      </a:hlink>
      <a:folHlink>
        <a:srgbClr val="FD930A"/>
      </a:folHlink>
    </a:clrScheme>
    <a:fontScheme name="DESY European XFEL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pitchFamily="2" charset="2"/>
          <a:buChar char="n"/>
          <a:tabLst/>
          <a:defRPr kumimoji="0" lang="de-DE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pitchFamily="2" charset="2"/>
          <a:buChar char="n"/>
          <a:tabLst/>
          <a:defRPr kumimoji="0" lang="de-DE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2" charset="-128"/>
          </a:defRPr>
        </a:defPPr>
      </a:lstStyle>
    </a:lnDef>
  </a:objectDefaults>
  <a:extraClrSchemeLst>
    <a:extraClrScheme>
      <a:clrScheme name="DESY European XFEL 1">
        <a:dk1>
          <a:srgbClr val="261748"/>
        </a:dk1>
        <a:lt1>
          <a:srgbClr val="FFFFFF"/>
        </a:lt1>
        <a:dk2>
          <a:srgbClr val="000000"/>
        </a:dk2>
        <a:lt2>
          <a:srgbClr val="E0E0E0"/>
        </a:lt2>
        <a:accent1>
          <a:srgbClr val="261748"/>
        </a:accent1>
        <a:accent2>
          <a:srgbClr val="FD930A"/>
        </a:accent2>
        <a:accent3>
          <a:srgbClr val="FFFFFF"/>
        </a:accent3>
        <a:accent4>
          <a:srgbClr val="1F123C"/>
        </a:accent4>
        <a:accent5>
          <a:srgbClr val="ACABB1"/>
        </a:accent5>
        <a:accent6>
          <a:srgbClr val="E58508"/>
        </a:accent6>
        <a:hlink>
          <a:srgbClr val="261748"/>
        </a:hlink>
        <a:folHlink>
          <a:srgbClr val="FD930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SY European XFEL">
  <a:themeElements>
    <a:clrScheme name="DESY European XFEL 1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FFFFFF"/>
      </a:accent3>
      <a:accent4>
        <a:srgbClr val="1F123C"/>
      </a:accent4>
      <a:accent5>
        <a:srgbClr val="ACABB1"/>
      </a:accent5>
      <a:accent6>
        <a:srgbClr val="E58508"/>
      </a:accent6>
      <a:hlink>
        <a:srgbClr val="261748"/>
      </a:hlink>
      <a:folHlink>
        <a:srgbClr val="FD930A"/>
      </a:folHlink>
    </a:clrScheme>
    <a:fontScheme name="DESY European XFEL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pitchFamily="2" charset="2"/>
          <a:buChar char="n"/>
          <a:tabLst/>
          <a:defRPr kumimoji="0" lang="de-DE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pitchFamily="2" charset="2"/>
          <a:buChar char="n"/>
          <a:tabLst/>
          <a:defRPr kumimoji="0" lang="de-DE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2" charset="-128"/>
          </a:defRPr>
        </a:defPPr>
      </a:lstStyle>
    </a:lnDef>
  </a:objectDefaults>
  <a:extraClrSchemeLst>
    <a:extraClrScheme>
      <a:clrScheme name="DESY European XFEL 1">
        <a:dk1>
          <a:srgbClr val="261748"/>
        </a:dk1>
        <a:lt1>
          <a:srgbClr val="FFFFFF"/>
        </a:lt1>
        <a:dk2>
          <a:srgbClr val="000000"/>
        </a:dk2>
        <a:lt2>
          <a:srgbClr val="E0E0E0"/>
        </a:lt2>
        <a:accent1>
          <a:srgbClr val="261748"/>
        </a:accent1>
        <a:accent2>
          <a:srgbClr val="FD930A"/>
        </a:accent2>
        <a:accent3>
          <a:srgbClr val="FFFFFF"/>
        </a:accent3>
        <a:accent4>
          <a:srgbClr val="1F123C"/>
        </a:accent4>
        <a:accent5>
          <a:srgbClr val="ACABB1"/>
        </a:accent5>
        <a:accent6>
          <a:srgbClr val="E58508"/>
        </a:accent6>
        <a:hlink>
          <a:srgbClr val="261748"/>
        </a:hlink>
        <a:folHlink>
          <a:srgbClr val="FD930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FFFFFF"/>
      </a:accent3>
      <a:accent4>
        <a:srgbClr val="1F123C"/>
      </a:accent4>
      <a:accent5>
        <a:srgbClr val="ACABB1"/>
      </a:accent5>
      <a:accent6>
        <a:srgbClr val="E58508"/>
      </a:accent6>
      <a:hlink>
        <a:srgbClr val="261748"/>
      </a:hlink>
      <a:folHlink>
        <a:srgbClr val="FD930A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1587</Words>
  <Application>Microsoft Office PowerPoint</Application>
  <PresentationFormat>Bildschirmpräsentation (4:3)</PresentationFormat>
  <Paragraphs>491</Paragraphs>
  <Slides>18</Slides>
  <Notes>7</Notes>
  <HiddenSlides>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18</vt:i4>
      </vt:variant>
    </vt:vector>
  </HeadingPairs>
  <TitlesOfParts>
    <vt:vector size="20" baseType="lpstr">
      <vt:lpstr>DESY European XFEL</vt:lpstr>
      <vt:lpstr>1_DESY European XFEL</vt:lpstr>
      <vt:lpstr>Personnel Interlock Systems</vt:lpstr>
      <vt:lpstr>Overview</vt:lpstr>
      <vt:lpstr>Accelerator interlock areas</vt:lpstr>
      <vt:lpstr>Beam operation modes</vt:lpstr>
      <vt:lpstr>Beam operation modes</vt:lpstr>
      <vt:lpstr>Access during partial beam operation</vt:lpstr>
      <vt:lpstr>Interlocked accelerator safety components</vt:lpstr>
      <vt:lpstr>Magnets in beam distribution XS1</vt:lpstr>
      <vt:lpstr>Signal exchange PI / accelerator components</vt:lpstr>
      <vt:lpstr>Magnet current operation modes</vt:lpstr>
      <vt:lpstr>Interfaces with machine/equipment protection system?</vt:lpstr>
      <vt:lpstr>The End</vt:lpstr>
      <vt:lpstr>Doors for controlled access </vt:lpstr>
      <vt:lpstr>Controlled Access</vt:lpstr>
      <vt:lpstr>Interlock areas at XS1</vt:lpstr>
      <vt:lpstr>List of RF stations</vt:lpstr>
      <vt:lpstr>HF-Interlock; Geometrie im XTL</vt:lpstr>
      <vt:lpstr>Klystron operation modes </vt:lpstr>
    </vt:vector>
  </TitlesOfParts>
  <Company>xxx xxx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xxx xxx</dc:creator>
  <cp:lastModifiedBy>Racky</cp:lastModifiedBy>
  <cp:revision>252</cp:revision>
  <cp:lastPrinted>2008-09-01T15:04:16Z</cp:lastPrinted>
  <dcterms:created xsi:type="dcterms:W3CDTF">2008-08-31T12:56:32Z</dcterms:created>
  <dcterms:modified xsi:type="dcterms:W3CDTF">2012-04-17T11:05:03Z</dcterms:modified>
</cp:coreProperties>
</file>