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8" r:id="rId3"/>
    <p:sldId id="310" r:id="rId4"/>
    <p:sldId id="337" r:id="rId5"/>
    <p:sldId id="311" r:id="rId6"/>
    <p:sldId id="336" r:id="rId7"/>
    <p:sldId id="335" r:id="rId8"/>
    <p:sldId id="320" r:id="rId9"/>
    <p:sldId id="333" r:id="rId10"/>
    <p:sldId id="326" r:id="rId11"/>
    <p:sldId id="305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2" autoAdjust="0"/>
  </p:normalViewPr>
  <p:slideViewPr>
    <p:cSldViewPr snapToGrid="0">
      <p:cViewPr varScale="1">
        <p:scale>
          <a:sx n="115" d="100"/>
          <a:sy n="115" d="100"/>
        </p:scale>
        <p:origin x="-712" y="-12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1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1169224E-E0FD-7340-BE76-9372BF12DE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2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0CD6E2-2A53-694B-A7F2-2B2913887384}" type="slidenum">
              <a:rPr lang="de-DE" sz="1200"/>
              <a:pPr/>
              <a:t>1</a:t>
            </a:fld>
            <a:endParaRPr lang="de-DE" sz="1200" dirty="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SASE3 because the tunnel XTD10 will be the first which is ready for installation</a:t>
            </a:r>
            <a:endParaRPr lang="en-US" dirty="0" smtClean="0"/>
          </a:p>
          <a:p>
            <a:r>
              <a:rPr lang="en-US" dirty="0" smtClean="0"/>
              <a:t>Overlapping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9224E-E0FD-7340-BE76-9372BF12DE4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87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Detail see</a:t>
            </a:r>
            <a:r>
              <a:rPr lang="en-US" baseline="0" dirty="0" smtClean="0"/>
              <a:t> UHV-Guidelines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9224E-E0FD-7340-BE76-9372BF12DE4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67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components for beam transport</a:t>
            </a:r>
          </a:p>
          <a:p>
            <a:r>
              <a:rPr lang="en-US" baseline="0" dirty="0" smtClean="0"/>
              <a:t>Long tubes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9224E-E0FD-7340-BE76-9372BF12DE4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54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9224E-E0FD-7340-BE76-9372BF12DE4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35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Line represents the vacuum pipe</a:t>
            </a:r>
          </a:p>
          <a:p>
            <a:r>
              <a:rPr lang="en-US" dirty="0" smtClean="0"/>
              <a:t>V0 – valve as a hand over position</a:t>
            </a:r>
          </a:p>
          <a:p>
            <a:endParaRPr lang="en-US" dirty="0" smtClean="0"/>
          </a:p>
          <a:p>
            <a:r>
              <a:rPr lang="en-US" dirty="0" smtClean="0"/>
              <a:t>Interface to instruments have to be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9224E-E0FD-7340-BE76-9372BF12DE4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85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45628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72B7-E695-8D42-B407-2A0D6535D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8059-83A9-FA48-97D2-43D37CBEF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566E-22A4-084D-BD53-59244C587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9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D864-CE75-8F43-B1FC-7C9E4D799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816A-B1E2-8C4C-953B-CAD6BADD0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10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0A3B-FECE-AD4C-8F89-5ED520E7C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5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D18A7-C610-A047-A4FB-9B3ECC0326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5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BFCB-B8F8-964F-AC08-896158FB4F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6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C3F9-76FB-1C4C-B009-D4E933F860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1D5-9098-3542-B7C3-FD210052D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17.04.2012, 1st Meeting of the European XFEL Accelerator Consortium   Martin Dommach, WP-73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fld id="{58105E65-1572-8A4C-AFE2-17A3A614BB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17.04.2012, 1st Meeting of the European XFEL Accelerator Consortium   </a:t>
            </a:r>
          </a:p>
          <a:p>
            <a:pPr>
              <a:defRPr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Martin Dommach, WP-73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European</a:t>
            </a:r>
            <a:r>
              <a:rPr lang="en-GB" sz="1000" baseline="0" dirty="0" smtClean="0">
                <a:solidFill>
                  <a:schemeClr val="bg1"/>
                </a:solidFill>
              </a:rPr>
              <a:t> XFEL Photon Vacuum System</a:t>
            </a:r>
            <a:endParaRPr lang="en-GB" sz="1000" dirty="0" smtClean="0">
              <a:solidFill>
                <a:schemeClr val="bg1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9" r:id="rId2"/>
    <p:sldLayoutId id="2147483920" r:id="rId3"/>
    <p:sldLayoutId id="2147483929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9163" y="3725863"/>
            <a:ext cx="7283450" cy="18145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Martin Dommach (WP-73)</a:t>
            </a: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376238" y="1319213"/>
            <a:ext cx="8478837" cy="18446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European XFEL Photon Vacuum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Vacuum control system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704263" cy="4459287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Based on Beckhoff PLC:</a:t>
            </a:r>
          </a:p>
          <a:p>
            <a:pPr lvl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EtherCAT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technology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Ring topology	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Modular system, easy to extend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Racks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tunnels every 80m, provided by WP-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76: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PLC software &amp; user interface by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WP-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76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Interfaces to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Scientific instruments,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Machine vacuum system,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achine protection system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3" name="Picture 2" descr="et9000_et9200_et9300__web_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37" y="1165505"/>
            <a:ext cx="34607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Content Placeholder 10"/>
          <p:cNvSpPr>
            <a:spLocks noGrp="1"/>
          </p:cNvSpPr>
          <p:nvPr>
            <p:ph idx="1"/>
          </p:nvPr>
        </p:nvSpPr>
        <p:spPr>
          <a:xfrm>
            <a:off x="2197100" y="2763838"/>
            <a:ext cx="4810125" cy="1389062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36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Thank you for your </a:t>
            </a:r>
          </a:p>
          <a:p>
            <a:pPr marL="0" indent="0" algn="ctr">
              <a:buFont typeface="Wingdings" charset="0"/>
              <a:buNone/>
            </a:pPr>
            <a:r>
              <a:rPr lang="en-US" sz="36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attention!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331200" cy="4459287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More than 3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km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beam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transport have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 be installed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Installation starts in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fall 2013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Installation order: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SASE3, SASE1,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SASE2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oughly 9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months installation time per beamline 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7" name="Picture 1" descr="beamline-layout_en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330575"/>
            <a:ext cx="7569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Mechanical design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86825" cy="507561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main vacuum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parts made of stainless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steel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Standard length for vacuum pipes will be 6m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Only use of CF-flanges with copper gaskets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Hydrocarbon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free, particle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free areas ±30m around mirrors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All-metal valves between air and vacuum (roughing and venting valves)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Viton sealed valves to separate different vacuum sections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75l/s Ion pumps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(star cell type) roughly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every 20m and bigger ones on optical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diagnostics elements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For details: 	</a:t>
            </a:r>
            <a:r>
              <a:rPr lang="en-US" sz="2000" dirty="0" smtClean="0"/>
              <a:t>UHV Guidelines for </a:t>
            </a:r>
            <a:r>
              <a:rPr lang="en-US" sz="2000" dirty="0"/>
              <a:t>X-Ray </a:t>
            </a:r>
            <a:r>
              <a:rPr lang="en-US" sz="2000" dirty="0" smtClean="0"/>
              <a:t>Beam Transport Systems 			</a:t>
            </a:r>
            <a:r>
              <a:rPr lang="en-US" sz="1800" dirty="0" smtClean="0"/>
              <a:t>(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TN-2011-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004, http: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//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xfel.eu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/documents/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technical_documents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/)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5" descr="vacc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" b="5029"/>
          <a:stretch>
            <a:fillRect/>
          </a:stretch>
        </p:blipFill>
        <p:spPr bwMode="auto">
          <a:xfrm>
            <a:off x="2462213" y="2016125"/>
            <a:ext cx="57023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components	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4DD83D-6512-2B47-ADD2-5EBDC17115BA}" type="slidenum">
              <a:rPr lang="en-GB" sz="1000">
                <a:solidFill>
                  <a:schemeClr val="bg1"/>
                </a:solidFill>
              </a:rPr>
              <a:pPr/>
              <a:t>4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/>
              <a:t>17.04.2012, 1</a:t>
            </a:r>
            <a:r>
              <a:rPr lang="en-GB" sz="800" baseline="30000" dirty="0"/>
              <a:t>st</a:t>
            </a:r>
            <a:r>
              <a:rPr lang="en-GB" sz="800" dirty="0"/>
              <a:t> Meeting of the European XFEL Accelerator Consortium</a:t>
            </a:r>
          </a:p>
          <a:p>
            <a:pPr>
              <a:defRPr/>
            </a:pPr>
            <a:r>
              <a:rPr lang="en-GB" sz="800" dirty="0"/>
              <a:t>Martin Dommach, WP-73</a:t>
            </a:r>
            <a:endParaRPr lang="en-GB" sz="800" dirty="0"/>
          </a:p>
        </p:txBody>
      </p:sp>
      <p:sp>
        <p:nvSpPr>
          <p:cNvPr id="2150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Connection to optical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 diagnostic elements</a:t>
            </a:r>
          </a:p>
        </p:txBody>
      </p:sp>
      <p:grpSp>
        <p:nvGrpSpPr>
          <p:cNvPr id="21510" name="Group 19"/>
          <p:cNvGrpSpPr>
            <a:grpSpLocks/>
          </p:cNvGrpSpPr>
          <p:nvPr/>
        </p:nvGrpSpPr>
        <p:grpSpPr bwMode="auto">
          <a:xfrm>
            <a:off x="139700" y="2046288"/>
            <a:ext cx="8831263" cy="4362450"/>
            <a:chOff x="140227" y="2046288"/>
            <a:chExt cx="8830736" cy="4362117"/>
          </a:xfrm>
        </p:grpSpPr>
        <p:sp>
          <p:nvSpPr>
            <p:cNvPr id="21511" name="TextBox 9"/>
            <p:cNvSpPr txBox="1">
              <a:spLocks noChangeArrowheads="1"/>
            </p:cNvSpPr>
            <p:nvPr/>
          </p:nvSpPr>
          <p:spPr bwMode="auto">
            <a:xfrm>
              <a:off x="6350000" y="2046288"/>
              <a:ext cx="18462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Wingdings" charset="0"/>
                <a:buNone/>
              </a:pPr>
              <a:r>
                <a:rPr lang="en-US" sz="1600"/>
                <a:t>DN100 gate valve</a:t>
              </a:r>
            </a:p>
          </p:txBody>
        </p:sp>
        <p:sp>
          <p:nvSpPr>
            <p:cNvPr id="21512" name="TextBox 10"/>
            <p:cNvSpPr txBox="1">
              <a:spLocks noChangeArrowheads="1"/>
            </p:cNvSpPr>
            <p:nvPr/>
          </p:nvSpPr>
          <p:spPr bwMode="auto">
            <a:xfrm>
              <a:off x="717550" y="2903538"/>
              <a:ext cx="286861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Wingdings" charset="0"/>
                <a:buNone/>
              </a:pPr>
              <a:r>
                <a:rPr lang="en-US" sz="1600"/>
                <a:t>DN16 all metal venting valve</a:t>
              </a:r>
            </a:p>
            <a:p>
              <a:pPr algn="ctr" eaLnBrk="1" hangingPunct="1">
                <a:buFont typeface="Wingdings" charset="0"/>
                <a:buNone/>
              </a:pPr>
              <a:r>
                <a:rPr lang="en-US" sz="1600"/>
                <a:t>with particle filter</a:t>
              </a:r>
            </a:p>
          </p:txBody>
        </p:sp>
        <p:sp>
          <p:nvSpPr>
            <p:cNvPr id="21513" name="TextBox 11"/>
            <p:cNvSpPr txBox="1">
              <a:spLocks noChangeArrowheads="1"/>
            </p:cNvSpPr>
            <p:nvPr/>
          </p:nvSpPr>
          <p:spPr bwMode="auto">
            <a:xfrm>
              <a:off x="686822" y="5643673"/>
              <a:ext cx="177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Wingdings" charset="0"/>
                <a:buNone/>
              </a:pPr>
              <a:r>
                <a:rPr lang="en-US" sz="1600"/>
                <a:t>75l/s ion pump</a:t>
              </a:r>
            </a:p>
          </p:txBody>
        </p:sp>
        <p:sp>
          <p:nvSpPr>
            <p:cNvPr id="21514" name="TextBox 12"/>
            <p:cNvSpPr txBox="1">
              <a:spLocks noChangeArrowheads="1"/>
            </p:cNvSpPr>
            <p:nvPr/>
          </p:nvSpPr>
          <p:spPr bwMode="auto">
            <a:xfrm>
              <a:off x="7196138" y="5302250"/>
              <a:ext cx="17748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Wingdings" charset="0"/>
                <a:buNone/>
              </a:pPr>
              <a:r>
                <a:rPr lang="en-US" sz="1600"/>
                <a:t>DN40 all-metal rough pumping valve</a:t>
              </a:r>
            </a:p>
          </p:txBody>
        </p:sp>
        <p:sp>
          <p:nvSpPr>
            <p:cNvPr id="21515" name="TextBox 13"/>
            <p:cNvSpPr txBox="1">
              <a:spLocks noChangeArrowheads="1"/>
            </p:cNvSpPr>
            <p:nvPr/>
          </p:nvSpPr>
          <p:spPr bwMode="auto">
            <a:xfrm>
              <a:off x="6236058" y="6070268"/>
              <a:ext cx="1413534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Wingdings" charset="0"/>
                <a:buNone/>
              </a:pPr>
              <a:r>
                <a:rPr lang="en-US" sz="1600"/>
                <a:t>tube support</a:t>
              </a:r>
            </a:p>
          </p:txBody>
        </p:sp>
        <p:sp>
          <p:nvSpPr>
            <p:cNvPr id="21516" name="TextBox 14"/>
            <p:cNvSpPr txBox="1">
              <a:spLocks noChangeArrowheads="1"/>
            </p:cNvSpPr>
            <p:nvPr/>
          </p:nvSpPr>
          <p:spPr bwMode="auto">
            <a:xfrm>
              <a:off x="140227" y="4405645"/>
              <a:ext cx="17764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Wingdings" charset="0"/>
                <a:buNone/>
              </a:pPr>
              <a:r>
                <a:rPr lang="en-US" sz="1600"/>
                <a:t>DN100 vacuum pipe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5924732" y="2319317"/>
              <a:ext cx="501620" cy="68416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3429331" y="3201900"/>
              <a:ext cx="563529" cy="425418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7156558" y="5201997"/>
              <a:ext cx="547655" cy="182548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327671" y="5909968"/>
              <a:ext cx="1155631" cy="74606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21515" idx="1"/>
            </p:cNvCxnSpPr>
            <p:nvPr/>
          </p:nvCxnSpPr>
          <p:spPr bwMode="auto">
            <a:xfrm flipH="1" flipV="1">
              <a:off x="5407238" y="5871871"/>
              <a:ext cx="828626" cy="366684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756206" y="4547997"/>
              <a:ext cx="874661" cy="128577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3417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Orbital welding</a:t>
            </a:r>
          </a:p>
        </p:txBody>
      </p:sp>
      <p:pic>
        <p:nvPicPr>
          <p:cNvPr id="22532" name="Picture 6" descr="IMG_28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559175"/>
            <a:ext cx="48212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0" y="1235075"/>
            <a:ext cx="8364538" cy="4572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long distances, at SASE2 several 100m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18m sections made of three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6m prefabricated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Purchase pipes cleaned and sealed in foils, ready for orbital welding in the tunnel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Good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experience at LCLS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Used for beam transport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between near and far hall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Less potential leaks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Less installation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work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Less expensive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8834" y="6527700"/>
            <a:ext cx="1035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LCLS, 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Failure analysis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23325" cy="44592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Example: straight section of 180m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Stainless steel tube, inner diameter 100mm (DN100)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CF-flanges, metal gaskets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Outgassing assumption 1.3 x 10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-10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(value taken from LCLS)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10 ion pumps 75l/s, one pump every 18m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At 10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-6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mbar the pump lifetime will be 80000h (≈ 9years)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happens if one or more pumps break?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Calculations made with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CalcVac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software (M. Hoffmann, M. Seidel, DESY)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716875"/>
              </p:ext>
            </p:extLst>
          </p:nvPr>
        </p:nvGraphicFramePr>
        <p:xfrm>
          <a:off x="5441950" y="2643188"/>
          <a:ext cx="55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558800" imgH="393700" progId="Equation.3">
                  <p:embed/>
                </p:oleObj>
              </mc:Choice>
              <mc:Fallback>
                <p:oleObj name="Equation" r:id="rId3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2643188"/>
                        <a:ext cx="55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3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Failure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analysis – pressure profiles </a:t>
            </a:r>
            <a:endParaRPr lang="en-US" dirty="0"/>
          </a:p>
        </p:txBody>
      </p:sp>
      <p:pic>
        <p:nvPicPr>
          <p:cNvPr id="5" name="Content Placeholder 4" descr="Graph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r="5051"/>
          <a:stretch>
            <a:fillRect/>
          </a:stretch>
        </p:blipFill>
        <p:spPr>
          <a:xfrm>
            <a:off x="897466" y="1229255"/>
            <a:ext cx="6632575" cy="51867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303083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Failure analysis - summary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783638" cy="4459287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Worst case included: failure of four pumps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Only the pumps adjacent to the failed pumps experience an increase in pressure, but the pressure will be still in the 10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-7 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mbar range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They can be used like this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least for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few months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Exchange of the faulty pumps can be shifted to next maintenance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period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Mobile pumping stations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be connected to the beam pipe as 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backup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Assumptions on achievable end pressure will be tested in HERA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outh lab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Interface to WP-19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427413" y="1325563"/>
            <a:ext cx="4914900" cy="741362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WP-73</a:t>
            </a:r>
          </a:p>
        </p:txBody>
      </p:sp>
      <p:sp>
        <p:nvSpPr>
          <p:cNvPr id="7" name="Notched Right Arrow 6"/>
          <p:cNvSpPr/>
          <p:nvPr/>
        </p:nvSpPr>
        <p:spPr bwMode="auto">
          <a:xfrm>
            <a:off x="806450" y="1330325"/>
            <a:ext cx="2573338" cy="760413"/>
          </a:xfrm>
          <a:prstGeom prst="notched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WP-19</a:t>
            </a:r>
          </a:p>
        </p:txBody>
      </p:sp>
      <p:pic>
        <p:nvPicPr>
          <p:cNvPr id="23559" name="Picture 4" descr="Interface_to_WP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2" y="2748997"/>
            <a:ext cx="7596821" cy="23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2999815" y="2820695"/>
            <a:ext cx="858126" cy="9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/>
              <a:t>V0 all-metal gate valve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Operated by WP-73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Two sets of limit switches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5885200" y="3439489"/>
            <a:ext cx="858126" cy="3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dirty="0" smtClean="0"/>
              <a:t>DN40 Fast Safety Valve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160963" y="5545138"/>
            <a:ext cx="1212850" cy="369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buFont typeface="Wingdings" charset="0"/>
              <a:buNone/>
              <a:defRPr/>
            </a:pPr>
            <a:r>
              <a:rPr lang="en-US" dirty="0"/>
              <a:t>Fast safety valve controller</a:t>
            </a:r>
          </a:p>
        </p:txBody>
      </p:sp>
      <p:cxnSp>
        <p:nvCxnSpPr>
          <p:cNvPr id="13" name="Curved Connector 12"/>
          <p:cNvCxnSpPr/>
          <p:nvPr/>
        </p:nvCxnSpPr>
        <p:spPr bwMode="auto">
          <a:xfrm rot="10800000" flipV="1">
            <a:off x="6367463" y="4900613"/>
            <a:ext cx="1006475" cy="704850"/>
          </a:xfrm>
          <a:prstGeom prst="curvedConnector3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Curved Connector 13"/>
          <p:cNvCxnSpPr/>
          <p:nvPr/>
        </p:nvCxnSpPr>
        <p:spPr bwMode="auto">
          <a:xfrm>
            <a:off x="1608138" y="3956050"/>
            <a:ext cx="3549650" cy="1639888"/>
          </a:xfrm>
          <a:prstGeom prst="curvedConnector3">
            <a:avLst>
              <a:gd name="adj1" fmla="val 18592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Curved Connector 14"/>
          <p:cNvCxnSpPr>
            <a:endCxn id="12" idx="1"/>
          </p:cNvCxnSpPr>
          <p:nvPr/>
        </p:nvCxnSpPr>
        <p:spPr bwMode="auto">
          <a:xfrm>
            <a:off x="1708150" y="4860925"/>
            <a:ext cx="3452813" cy="869950"/>
          </a:xfrm>
          <a:prstGeom prst="curvedConnector3">
            <a:avLst>
              <a:gd name="adj1" fmla="val 16548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/>
          <p:nvPr/>
        </p:nvCxnSpPr>
        <p:spPr bwMode="auto">
          <a:xfrm rot="5400000">
            <a:off x="6117431" y="4175919"/>
            <a:ext cx="1550988" cy="1219200"/>
          </a:xfrm>
          <a:prstGeom prst="curvedConnector3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12" idx="0"/>
          </p:cNvCxnSpPr>
          <p:nvPr/>
        </p:nvCxnSpPr>
        <p:spPr bwMode="auto">
          <a:xfrm rot="5400000" flipH="1" flipV="1">
            <a:off x="5447507" y="4664869"/>
            <a:ext cx="1200150" cy="560387"/>
          </a:xfrm>
          <a:prstGeom prst="curvedConnector3">
            <a:avLst/>
          </a:prstGeom>
          <a:noFill/>
          <a:ln w="57150" cap="flat" cmpd="sng" algn="ctr">
            <a:solidFill>
              <a:srgbClr val="62626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568" name="TextBox 22555"/>
          <p:cNvSpPr txBox="1">
            <a:spLocks noChangeArrowheads="1"/>
          </p:cNvSpPr>
          <p:nvPr/>
        </p:nvSpPr>
        <p:spPr bwMode="auto">
          <a:xfrm>
            <a:off x="7014474" y="2674458"/>
            <a:ext cx="1258305" cy="89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dirty="0"/>
              <a:t>Redundant pair </a:t>
            </a:r>
            <a:r>
              <a:rPr lang="en-US" dirty="0" smtClean="0"/>
              <a:t>of cold cathode </a:t>
            </a:r>
            <a:r>
              <a:rPr lang="en-US" dirty="0"/>
              <a:t>vacuum sensors </a:t>
            </a:r>
          </a:p>
          <a:p>
            <a:pPr algn="ctr" eaLnBrk="1" hangingPunct="1">
              <a:buFont typeface="Wingdings" charset="0"/>
              <a:buNone/>
            </a:pPr>
            <a:r>
              <a:rPr lang="en-US" dirty="0" smtClean="0"/>
              <a:t>≈100m </a:t>
            </a:r>
            <a:r>
              <a:rPr lang="en-US" dirty="0"/>
              <a:t>away from safety valve</a:t>
            </a:r>
          </a:p>
        </p:txBody>
      </p:sp>
      <p:sp>
        <p:nvSpPr>
          <p:cNvPr id="23569" name="TextBox 60"/>
          <p:cNvSpPr txBox="1">
            <a:spLocks noChangeArrowheads="1"/>
          </p:cNvSpPr>
          <p:nvPr/>
        </p:nvSpPr>
        <p:spPr bwMode="auto">
          <a:xfrm>
            <a:off x="863600" y="2674000"/>
            <a:ext cx="1258305" cy="89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dirty="0"/>
              <a:t>Redundant pair </a:t>
            </a:r>
            <a:r>
              <a:rPr lang="en-US" dirty="0" smtClean="0"/>
              <a:t>of cold cathode </a:t>
            </a:r>
            <a:r>
              <a:rPr lang="en-US" dirty="0"/>
              <a:t>vacuum sensors </a:t>
            </a:r>
          </a:p>
          <a:p>
            <a:pPr algn="ctr" eaLnBrk="1" hangingPunct="1">
              <a:buFont typeface="Wingdings" charset="0"/>
              <a:buNone/>
            </a:pPr>
            <a:r>
              <a:rPr lang="en-US" dirty="0" smtClean="0"/>
              <a:t>≈100m </a:t>
            </a:r>
            <a:r>
              <a:rPr lang="en-US" dirty="0"/>
              <a:t>away from safety valve</a:t>
            </a:r>
          </a:p>
        </p:txBody>
      </p:sp>
      <p:sp>
        <p:nvSpPr>
          <p:cNvPr id="23570" name="TextBox 34"/>
          <p:cNvSpPr txBox="1">
            <a:spLocks noChangeArrowheads="1"/>
          </p:cNvSpPr>
          <p:nvPr/>
        </p:nvSpPr>
        <p:spPr bwMode="auto">
          <a:xfrm>
            <a:off x="3776662" y="2151063"/>
            <a:ext cx="11668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/>
              <a:t>Getter pump and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Vacuum gauge WP-19</a:t>
            </a:r>
          </a:p>
        </p:txBody>
      </p:sp>
      <p:sp>
        <p:nvSpPr>
          <p:cNvPr id="23571" name="TextBox 34"/>
          <p:cNvSpPr txBox="1">
            <a:spLocks noChangeArrowheads="1"/>
          </p:cNvSpPr>
          <p:nvPr/>
        </p:nvSpPr>
        <p:spPr bwMode="auto">
          <a:xfrm>
            <a:off x="5034409" y="2955652"/>
            <a:ext cx="892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dirty="0"/>
              <a:t>Getter </a:t>
            </a:r>
            <a:r>
              <a:rPr lang="en-US" dirty="0" smtClean="0"/>
              <a:t>Pump </a:t>
            </a:r>
            <a:r>
              <a:rPr lang="en-US" dirty="0"/>
              <a:t>WP-73</a:t>
            </a:r>
          </a:p>
        </p:txBody>
      </p:sp>
      <p:sp>
        <p:nvSpPr>
          <p:cNvPr id="23572" name="TextBox 34"/>
          <p:cNvSpPr txBox="1">
            <a:spLocks noChangeArrowheads="1"/>
          </p:cNvSpPr>
          <p:nvPr/>
        </p:nvSpPr>
        <p:spPr bwMode="auto">
          <a:xfrm>
            <a:off x="1858291" y="2932769"/>
            <a:ext cx="116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dirty="0"/>
              <a:t>Getter </a:t>
            </a:r>
            <a:r>
              <a:rPr lang="en-US" dirty="0" smtClean="0"/>
              <a:t>Pump  </a:t>
            </a:r>
            <a:r>
              <a:rPr lang="en-US" dirty="0"/>
              <a:t>WP-19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17.04.2012, 1</a:t>
            </a:r>
            <a:r>
              <a:rPr lang="en-GB" baseline="30000" dirty="0"/>
              <a:t>st</a:t>
            </a:r>
            <a:r>
              <a:rPr lang="en-GB" dirty="0"/>
              <a:t> Meeting of the European XFEL Accelerator Consortium</a:t>
            </a:r>
          </a:p>
          <a:p>
            <a:pPr>
              <a:defRPr/>
            </a:pPr>
            <a:r>
              <a:rPr lang="en-GB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149069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21212</TotalTime>
  <Words>698</Words>
  <Application>Microsoft Macintosh PowerPoint</Application>
  <PresentationFormat>On-screen Show (4:3)</PresentationFormat>
  <Paragraphs>128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DESY European XFEL</vt:lpstr>
      <vt:lpstr>Equation</vt:lpstr>
      <vt:lpstr> European XFEL Photon Vacuum System</vt:lpstr>
      <vt:lpstr>Overview</vt:lpstr>
      <vt:lpstr>Mechanical design</vt:lpstr>
      <vt:lpstr>Main components </vt:lpstr>
      <vt:lpstr>Orbital welding</vt:lpstr>
      <vt:lpstr>Failure analysis - assumptions</vt:lpstr>
      <vt:lpstr>Failure analysis – pressure profiles </vt:lpstr>
      <vt:lpstr>Failure analysis - summary</vt:lpstr>
      <vt:lpstr>Interface to WP-19</vt:lpstr>
      <vt:lpstr>Vacuum control system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Martin Dommach</cp:lastModifiedBy>
  <cp:revision>454</cp:revision>
  <cp:lastPrinted>2008-09-01T15:04:16Z</cp:lastPrinted>
  <dcterms:created xsi:type="dcterms:W3CDTF">2008-08-31T12:56:32Z</dcterms:created>
  <dcterms:modified xsi:type="dcterms:W3CDTF">2012-04-17T11:56:45Z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-1433219476</vt:i4>
  </property>
  <property fmtid="{D5CDD505-2E9C-101B-9397-08002B2CF9AE}" pid="3" name="_EmailSubject">
    <vt:lpwstr>Ppt's</vt:lpwstr>
  </property>
  <property fmtid="{D5CDD505-2E9C-101B-9397-08002B2CF9AE}" pid="4" name="_AuthorEmail">
    <vt:lpwstr>petra.folkerts@xfel.eu</vt:lpwstr>
  </property>
  <property fmtid="{D5CDD505-2E9C-101B-9397-08002B2CF9AE}" pid="5" name="_AuthorEmailDisplayName">
    <vt:lpwstr>Folkerts, Petra</vt:lpwstr>
  </property>
  <property fmtid="{D5CDD505-2E9C-101B-9397-08002B2CF9AE}" pid="6" name="_PreviousAdHocReviewCycleID">
    <vt:i4>-833717896</vt:i4>
  </property>
</Properties>
</file>