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863" r:id="rId2"/>
    <p:sldId id="918" r:id="rId3"/>
    <p:sldId id="919" r:id="rId4"/>
    <p:sldId id="917" r:id="rId5"/>
    <p:sldId id="910" r:id="rId6"/>
    <p:sldId id="911" r:id="rId7"/>
    <p:sldId id="912" r:id="rId8"/>
    <p:sldId id="913" r:id="rId9"/>
    <p:sldId id="914" r:id="rId10"/>
    <p:sldId id="915" r:id="rId11"/>
    <p:sldId id="916" r:id="rId12"/>
    <p:sldId id="920" r:id="rId13"/>
    <p:sldId id="808" r:id="rId14"/>
    <p:sldId id="921" r:id="rId15"/>
    <p:sldId id="909" r:id="rId16"/>
    <p:sldId id="926" r:id="rId17"/>
    <p:sldId id="923" r:id="rId18"/>
    <p:sldId id="924" r:id="rId19"/>
    <p:sldId id="903" r:id="rId20"/>
    <p:sldId id="927" r:id="rId21"/>
    <p:sldId id="931" r:id="rId22"/>
    <p:sldId id="932" r:id="rId23"/>
    <p:sldId id="838" r:id="rId24"/>
    <p:sldId id="904" r:id="rId25"/>
    <p:sldId id="928" r:id="rId26"/>
    <p:sldId id="905" r:id="rId27"/>
    <p:sldId id="906" r:id="rId28"/>
    <p:sldId id="934" r:id="rId29"/>
    <p:sldId id="925" r:id="rId30"/>
    <p:sldId id="933" r:id="rId31"/>
    <p:sldId id="929" r:id="rId32"/>
    <p:sldId id="850" r:id="rId33"/>
    <p:sldId id="872" r:id="rId34"/>
    <p:sldId id="907" r:id="rId35"/>
    <p:sldId id="902" r:id="rId36"/>
  </p:sldIdLst>
  <p:sldSz cx="9144000" cy="6858000" type="screen4x3"/>
  <p:notesSz cx="10234613" cy="7099300"/>
  <p:defaultTextStyle>
    <a:defPPr>
      <a:defRPr lang="de-DE"/>
    </a:defPPr>
    <a:lvl1pPr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FD930A"/>
    <a:srgbClr val="261748"/>
    <a:srgbClr val="D7D7D7"/>
    <a:srgbClr val="FFC000"/>
    <a:srgbClr val="99CCFF"/>
    <a:srgbClr val="E0E0E0"/>
    <a:srgbClr val="96969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1" autoAdjust="0"/>
    <p:restoredTop sz="71924" autoAdjust="0"/>
  </p:normalViewPr>
  <p:slideViewPr>
    <p:cSldViewPr snapToGrid="0">
      <p:cViewPr varScale="1">
        <p:scale>
          <a:sx n="80" d="100"/>
          <a:sy n="80" d="100"/>
        </p:scale>
        <p:origin x="-528" y="-84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236"/>
        <p:guide pos="321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0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615" y="0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4335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615" y="6744335"/>
            <a:ext cx="4434999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fld id="{888E083F-56AA-4929-9683-D54D43A11F5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71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0D593-93DC-443E-B140-9A226552EECD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8063" cy="2662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64616" y="3372169"/>
            <a:ext cx="7505383" cy="31946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06" tIns="47453" rIns="94906" bIns="47453"/>
          <a:lstStyle/>
          <a:p>
            <a:pPr marL="237264" indent="-237264">
              <a:spcBef>
                <a:spcPct val="0"/>
              </a:spcBef>
              <a:spcAft>
                <a:spcPct val="20000"/>
              </a:spcAft>
            </a:pPr>
            <a:endParaRPr lang="en-GB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71108" indent="-29658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86320" indent="-237264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60848" indent="-237264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135375" indent="-237264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609903" indent="-23726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84431" indent="-23726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558959" indent="-23726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4033487" indent="-23726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6B2678B8-CEA1-4E6D-B0DE-C4AFE7FFF12A}" type="slidenum">
              <a:rPr lang="de-DE" sz="1200" b="0"/>
              <a:pPr/>
              <a:t>3</a:t>
            </a:fld>
            <a:endParaRPr lang="de-DE" sz="1200" b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43275" y="531813"/>
            <a:ext cx="3548063" cy="26622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3462" y="3372168"/>
            <a:ext cx="8187690" cy="31946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906" tIns="47453" rIns="94906" bIns="47453"/>
          <a:lstStyle/>
          <a:p>
            <a:pPr eaLnBrk="1" hangingPunct="1"/>
            <a:r>
              <a:rPr lang="de-DE" smtClean="0"/>
              <a:t>How large x-ray infrastructures can contribute:    Energy : 1. deepen understanding of fundamental processes; 2. develop new media</a:t>
            </a:r>
          </a:p>
          <a:p>
            <a:pPr eaLnBrk="1" hangingPunct="1"/>
            <a:r>
              <a:rPr lang="de-DE" smtClean="0"/>
              <a:t>							        Health : discover structures – understand function – develop drugs </a:t>
            </a:r>
          </a:p>
          <a:p>
            <a:pPr eaLnBrk="1" hangingPunct="1"/>
            <a:r>
              <a:rPr lang="de-DE" smtClean="0"/>
              <a:t>							        New materials : study complex materials - discover new functions – create new materials </a:t>
            </a: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1023005" y="3372911"/>
            <a:ext cx="8188606" cy="31945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9" tIns="47380" rIns="94759" bIns="47380"/>
          <a:lstStyle/>
          <a:p>
            <a:pPr eaLnBrk="1" hangingPunct="1"/>
            <a:endParaRPr lang="de-DE" smtClean="0">
              <a:ea typeface="ＭＳ Ｐゴシック" pitchFamily="34" charset="-128"/>
            </a:endParaRPr>
          </a:p>
        </p:txBody>
      </p:sp>
      <p:sp>
        <p:nvSpPr>
          <p:cNvPr id="2355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39BF656-D784-4A34-99F1-CBC98D69117B}" type="datetime4">
              <a:rPr lang="en-US" sz="1200"/>
              <a:pPr/>
              <a:t>April 16, 2012</a:t>
            </a:fld>
            <a:endParaRPr lang="de-DE" sz="1200"/>
          </a:p>
        </p:txBody>
      </p:sp>
      <p:sp>
        <p:nvSpPr>
          <p:cNvPr id="2355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0B8396-2F90-40B6-A1B1-E43400D5B066}" type="slidenum">
              <a:rPr lang="de-DE" sz="1200"/>
              <a:pPr/>
              <a:t>21</a:t>
            </a:fld>
            <a:endParaRPr 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ltGray"/>
        <p:txBody>
          <a:bodyPr/>
          <a:lstStyle>
            <a:lvl1pPr>
              <a:defRPr/>
            </a:lvl1pPr>
          </a:lstStyle>
          <a:p>
            <a:fld id="{F4FDF152-CCDD-45D2-A883-C8FA0039B1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9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8245E-92A5-4C75-BA07-DA83B2BC61E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050" y="6534150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Jan Grünert, WP74, European XFEL</a:t>
            </a:r>
          </a:p>
        </p:txBody>
      </p:sp>
      <p:sp>
        <p:nvSpPr>
          <p:cNvPr id="4" name="Rectangle 135"/>
          <p:cNvSpPr>
            <a:spLocks noGrp="1" noChangeArrowheads="1"/>
          </p:cNvSpPr>
          <p:nvPr>
            <p:ph type="dt" sz="half" idx="12"/>
          </p:nvPr>
        </p:nvSpPr>
        <p:spPr>
          <a:xfrm>
            <a:off x="61913" y="6480175"/>
            <a:ext cx="1990725" cy="2254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MAC Meeting </a:t>
            </a:r>
            <a:fld id="{762A0E6E-A646-4683-83C8-2E5E2EA23D30}" type="datetime4">
              <a:rPr lang="en-US"/>
              <a:pPr/>
              <a:t>April 16, 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6FDC833-1C4A-45EC-94C3-6462BED2F35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5786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GB" sz="2400" b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b="0" baseline="0" dirty="0" smtClean="0">
                <a:solidFill>
                  <a:schemeClr val="bg1"/>
                </a:solidFill>
              </a:rPr>
              <a:t>Overview </a:t>
            </a:r>
            <a:r>
              <a:rPr lang="en-US" sz="1000" b="0" dirty="0" smtClean="0">
                <a:solidFill>
                  <a:schemeClr val="bg1"/>
                </a:solidFill>
              </a:rPr>
              <a:t>European XFEL </a:t>
            </a:r>
            <a:endParaRPr lang="en-GB" sz="1000" b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Fith</a:t>
            </a:r>
            <a:r>
              <a:rPr lang="en-GB" dirty="0" smtClean="0"/>
              <a:t> level</a:t>
            </a:r>
          </a:p>
        </p:txBody>
      </p:sp>
      <p:sp>
        <p:nvSpPr>
          <p:cNvPr id="11" name="Text Box 123"/>
          <p:cNvSpPr txBox="1">
            <a:spLocks noChangeArrowheads="1"/>
          </p:cNvSpPr>
          <p:nvPr userDrawn="1"/>
        </p:nvSpPr>
        <p:spPr bwMode="auto">
          <a:xfrm>
            <a:off x="57468" y="6568440"/>
            <a:ext cx="4819332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800" b="0" dirty="0" smtClean="0">
                <a:solidFill>
                  <a:schemeClr val="tx1"/>
                </a:solidFill>
              </a:rPr>
              <a:t>Thomas</a:t>
            </a:r>
            <a:r>
              <a:rPr lang="en-US" sz="800" b="0" baseline="0" dirty="0" smtClean="0">
                <a:solidFill>
                  <a:schemeClr val="tx1"/>
                </a:solidFill>
              </a:rPr>
              <a:t> </a:t>
            </a:r>
            <a:r>
              <a:rPr lang="en-US" sz="800" b="0" baseline="0" dirty="0" err="1" smtClean="0">
                <a:solidFill>
                  <a:schemeClr val="tx1"/>
                </a:solidFill>
              </a:rPr>
              <a:t>Tschentscher</a:t>
            </a:r>
            <a:r>
              <a:rPr lang="en-US" sz="800" b="0" baseline="0" dirty="0" smtClean="0">
                <a:solidFill>
                  <a:schemeClr val="tx1"/>
                </a:solidFill>
              </a:rPr>
              <a:t>, European XFEL,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800" b="0" baseline="0" dirty="0" smtClean="0">
                <a:solidFill>
                  <a:schemeClr val="tx1"/>
                </a:solidFill>
              </a:rPr>
              <a:t>Hamburg, </a:t>
            </a:r>
            <a:r>
              <a:rPr lang="en-US" sz="800" b="0" baseline="0" dirty="0" smtClean="0">
                <a:solidFill>
                  <a:schemeClr val="tx1"/>
                </a:solidFill>
              </a:rPr>
              <a:t>16/04/2012</a:t>
            </a:r>
            <a:endParaRPr lang="en-GB" sz="8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fontAlgn="base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7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4197350"/>
            <a:ext cx="7283450" cy="1814513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Hamburg, </a:t>
            </a:r>
            <a:r>
              <a:rPr lang="en-GB" dirty="0" smtClean="0"/>
              <a:t>16 April</a:t>
            </a:r>
            <a:r>
              <a:rPr lang="en-GB" dirty="0" smtClean="0"/>
              <a:t> </a:t>
            </a:r>
            <a:r>
              <a:rPr lang="en-GB" dirty="0" smtClean="0"/>
              <a:t>2012</a:t>
            </a:r>
            <a:endParaRPr lang="en-GB" dirty="0"/>
          </a:p>
          <a:p>
            <a:pPr>
              <a:spcBef>
                <a:spcPct val="60000"/>
              </a:spcBef>
            </a:pPr>
            <a:r>
              <a:rPr lang="en-GB" sz="1600" dirty="0"/>
              <a:t>Thomas </a:t>
            </a:r>
            <a:r>
              <a:rPr lang="en-GB" sz="1600" dirty="0" smtClean="0"/>
              <a:t>Tschentscher, </a:t>
            </a:r>
            <a:r>
              <a:rPr lang="it-IT" sz="1600" dirty="0" smtClean="0"/>
              <a:t>European XFEL</a:t>
            </a:r>
            <a:endParaRPr lang="en-GB" sz="1600" dirty="0"/>
          </a:p>
          <a:p>
            <a:r>
              <a:rPr lang="en-GB" sz="1600" b="1" i="1" dirty="0"/>
              <a:t>  thomas.tschentscher@xfel.eu</a:t>
            </a:r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33350" y="1973263"/>
            <a:ext cx="8870950" cy="2178050"/>
          </a:xfrm>
          <a:noFill/>
          <a:ln/>
        </p:spPr>
        <p:txBody>
          <a:bodyPr/>
          <a:lstStyle/>
          <a:p>
            <a:r>
              <a:rPr lang="it-IT" sz="4000" b="1" dirty="0" err="1" smtClean="0"/>
              <a:t>Overview</a:t>
            </a:r>
            <a:r>
              <a:rPr lang="it-IT" sz="4000" b="1" dirty="0" smtClean="0"/>
              <a:t> </a:t>
            </a:r>
            <a:r>
              <a:rPr lang="it-IT" sz="4000" b="1" dirty="0" err="1"/>
              <a:t>European</a:t>
            </a:r>
            <a:r>
              <a:rPr lang="it-IT" sz="4000" b="1" dirty="0"/>
              <a:t> </a:t>
            </a:r>
            <a:r>
              <a:rPr lang="it-IT" sz="4000" b="1" dirty="0" smtClean="0"/>
              <a:t>XFEL</a:t>
            </a:r>
            <a:br>
              <a:rPr lang="it-IT" sz="4000" b="1" dirty="0" smtClean="0"/>
            </a:br>
            <a:r>
              <a:rPr lang="it-IT" sz="4000" b="1" dirty="0" smtClean="0"/>
              <a:t>X-</a:t>
            </a:r>
            <a:r>
              <a:rPr lang="it-IT" sz="4000" b="1" dirty="0" err="1" smtClean="0"/>
              <a:t>ray</a:t>
            </a:r>
            <a:r>
              <a:rPr lang="it-IT" sz="4000" b="1" dirty="0" smtClean="0"/>
              <a:t> Systems</a:t>
            </a:r>
            <a:endParaRPr lang="en-GB" sz="3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95B4-0145-4C49-9897-DE603D88BA19}" type="slidenum">
              <a:rPr lang="en-GB"/>
              <a:pPr/>
              <a:t>10</a:t>
            </a:fld>
            <a:endParaRPr lang="en-GB"/>
          </a:p>
        </p:txBody>
      </p:sp>
      <p:sp>
        <p:nvSpPr>
          <p:cNvPr id="1034242" name="Rectangle 2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GB" dirty="0" smtClean="0"/>
              <a:t>Ultrafast dynamics of atoms, ions &amp; clusters</a:t>
            </a:r>
            <a:endParaRPr lang="en-GB" dirty="0"/>
          </a:p>
          <a:p>
            <a:pPr>
              <a:buFont typeface="Wingdings" pitchFamily="2" charset="2"/>
              <a:buChar char="n"/>
            </a:pPr>
            <a:r>
              <a:rPr lang="en-GB" dirty="0" smtClean="0"/>
              <a:t>Combination of spectroscopic &amp; coherent scattering techniques</a:t>
            </a:r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2 chambers for UHV (particle spec.) &amp; HV (scattering) setups</a:t>
            </a:r>
          </a:p>
          <a:p>
            <a:pPr lvl="1"/>
            <a:r>
              <a:rPr lang="en-GB" dirty="0" smtClean="0"/>
              <a:t>Electron &amp; ion spectrometers (</a:t>
            </a:r>
            <a:r>
              <a:rPr lang="en-GB" dirty="0" err="1" smtClean="0"/>
              <a:t>ToF</a:t>
            </a:r>
            <a:r>
              <a:rPr lang="en-GB" dirty="0" smtClean="0"/>
              <a:t>, </a:t>
            </a:r>
            <a:r>
              <a:rPr lang="en-GB" dirty="0" err="1" smtClean="0"/>
              <a:t>ReMi</a:t>
            </a:r>
            <a:r>
              <a:rPr lang="en-GB" dirty="0" smtClean="0"/>
              <a:t>, VMI, etc.)</a:t>
            </a:r>
          </a:p>
          <a:p>
            <a:pPr lvl="1"/>
            <a:r>
              <a:rPr lang="en-GB" dirty="0" smtClean="0"/>
              <a:t>Pixel detector </a:t>
            </a:r>
          </a:p>
          <a:p>
            <a:pPr lvl="1"/>
            <a:r>
              <a:rPr lang="en-GB" dirty="0" smtClean="0"/>
              <a:t>Very precise timing (diagnostics &amp; synchronization)</a:t>
            </a:r>
            <a:endParaRPr lang="en-GB" dirty="0"/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Small Quantum Systems </a:t>
            </a:r>
            <a:r>
              <a:rPr lang="en-GB" dirty="0"/>
              <a:t>– </a:t>
            </a:r>
            <a:r>
              <a:rPr lang="en-GB" dirty="0" smtClean="0"/>
              <a:t>SQS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880760" y="2507810"/>
            <a:ext cx="4520062" cy="1830588"/>
            <a:chOff x="1880760" y="2628130"/>
            <a:chExt cx="4520062" cy="1830588"/>
          </a:xfrm>
        </p:grpSpPr>
        <p:sp>
          <p:nvSpPr>
            <p:cNvPr id="1034245" name="AutoShape 5"/>
            <p:cNvSpPr>
              <a:spLocks noChangeArrowheads="1"/>
            </p:cNvSpPr>
            <p:nvPr/>
          </p:nvSpPr>
          <p:spPr bwMode="auto">
            <a:xfrm rot="16200000">
              <a:off x="5972850" y="3356126"/>
              <a:ext cx="623574" cy="232370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46" name="Line 6"/>
            <p:cNvSpPr>
              <a:spLocks noChangeShapeType="1"/>
            </p:cNvSpPr>
            <p:nvPr/>
          </p:nvSpPr>
          <p:spPr bwMode="auto">
            <a:xfrm>
              <a:off x="2009273" y="3478165"/>
              <a:ext cx="4206377" cy="860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47" name="Rectangle 7"/>
            <p:cNvSpPr>
              <a:spLocks noChangeArrowheads="1"/>
            </p:cNvSpPr>
            <p:nvPr/>
          </p:nvSpPr>
          <p:spPr bwMode="auto">
            <a:xfrm>
              <a:off x="2111164" y="3349452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49" name="Rectangle 9"/>
            <p:cNvSpPr>
              <a:spLocks noChangeArrowheads="1"/>
            </p:cNvSpPr>
            <p:nvPr/>
          </p:nvSpPr>
          <p:spPr bwMode="auto">
            <a:xfrm>
              <a:off x="3169759" y="3355802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0" name="Text Box 10"/>
            <p:cNvSpPr txBox="1">
              <a:spLocks noChangeArrowheads="1"/>
            </p:cNvSpPr>
            <p:nvPr/>
          </p:nvSpPr>
          <p:spPr bwMode="auto">
            <a:xfrm>
              <a:off x="1880760" y="3812318"/>
              <a:ext cx="116089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 err="1" smtClean="0"/>
                <a:t>Monochromator</a:t>
              </a:r>
              <a:endParaRPr lang="en-GB" sz="1000" b="1" dirty="0" smtClean="0"/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(10</a:t>
              </a:r>
              <a:r>
                <a:rPr lang="en-GB" sz="1000" baseline="30000" dirty="0" smtClean="0"/>
                <a:t>-3</a:t>
              </a:r>
              <a:r>
                <a:rPr lang="en-GB" sz="1000" dirty="0" smtClean="0"/>
                <a:t> - 10</a:t>
              </a:r>
              <a:r>
                <a:rPr lang="en-GB" sz="1000" baseline="30000" dirty="0" smtClean="0"/>
                <a:t>-4</a:t>
              </a:r>
              <a:r>
                <a:rPr lang="en-GB" sz="1000" dirty="0" smtClean="0"/>
                <a:t>)</a:t>
              </a:r>
              <a:endParaRPr lang="en-GB" sz="1000" b="1" dirty="0"/>
            </a:p>
          </p:txBody>
        </p:sp>
        <p:sp>
          <p:nvSpPr>
            <p:cNvPr id="1034252" name="Text Box 12"/>
            <p:cNvSpPr txBox="1">
              <a:spLocks noChangeArrowheads="1"/>
            </p:cNvSpPr>
            <p:nvPr/>
          </p:nvSpPr>
          <p:spPr bwMode="auto">
            <a:xfrm>
              <a:off x="2915519" y="3818668"/>
              <a:ext cx="116570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/>
                <a:t>Focusing </a:t>
              </a:r>
              <a:r>
                <a:rPr lang="en-GB" sz="1000" b="1" dirty="0" smtClean="0"/>
                <a:t>optics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(1-10 µm)</a:t>
              </a:r>
              <a:endParaRPr lang="en-GB" sz="1000" b="1" dirty="0"/>
            </a:p>
          </p:txBody>
        </p:sp>
        <p:sp>
          <p:nvSpPr>
            <p:cNvPr id="1034253" name="Line 13"/>
            <p:cNvSpPr>
              <a:spLocks noChangeShapeType="1"/>
            </p:cNvSpPr>
            <p:nvPr/>
          </p:nvSpPr>
          <p:spPr bwMode="auto">
            <a:xfrm>
              <a:off x="2471526" y="2628130"/>
              <a:ext cx="0" cy="301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55" name="Rectangle 15"/>
            <p:cNvSpPr>
              <a:spLocks noChangeArrowheads="1"/>
            </p:cNvSpPr>
            <p:nvPr/>
          </p:nvSpPr>
          <p:spPr bwMode="auto">
            <a:xfrm>
              <a:off x="3168171" y="3049415"/>
              <a:ext cx="661988" cy="261937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6" name="Rectangle 16"/>
            <p:cNvSpPr>
              <a:spLocks noChangeArrowheads="1"/>
            </p:cNvSpPr>
            <p:nvPr/>
          </p:nvSpPr>
          <p:spPr bwMode="auto">
            <a:xfrm>
              <a:off x="3176109" y="2733502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7" name="Oval 17"/>
            <p:cNvSpPr>
              <a:spLocks noChangeArrowheads="1"/>
            </p:cNvSpPr>
            <p:nvPr/>
          </p:nvSpPr>
          <p:spPr bwMode="auto">
            <a:xfrm>
              <a:off x="5269888" y="3177334"/>
              <a:ext cx="593725" cy="601663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8" name="Text Box 18"/>
            <p:cNvSpPr txBox="1">
              <a:spLocks noChangeArrowheads="1"/>
            </p:cNvSpPr>
            <p:nvPr/>
          </p:nvSpPr>
          <p:spPr bwMode="auto">
            <a:xfrm>
              <a:off x="4025225" y="3843165"/>
              <a:ext cx="1208985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AQS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(Atoms, small 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mol., UHV setup)</a:t>
              </a:r>
              <a:endParaRPr lang="en-GB" sz="1000" b="1" dirty="0"/>
            </a:p>
          </p:txBody>
        </p:sp>
        <p:sp>
          <p:nvSpPr>
            <p:cNvPr id="1034243" name="AutoShape 3"/>
            <p:cNvSpPr>
              <a:spLocks noChangeArrowheads="1"/>
            </p:cNvSpPr>
            <p:nvPr/>
          </p:nvSpPr>
          <p:spPr bwMode="auto">
            <a:xfrm rot="16200000">
              <a:off x="5586723" y="3162101"/>
              <a:ext cx="576696" cy="633032"/>
            </a:xfrm>
            <a:prstGeom prst="triangle">
              <a:avLst>
                <a:gd name="adj" fmla="val 47920"/>
              </a:avLst>
            </a:prstGeom>
            <a:solidFill>
              <a:srgbClr val="FD930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2107148" y="3020572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4339408" y="3185350"/>
              <a:ext cx="593725" cy="601663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5139867" y="3839149"/>
              <a:ext cx="910827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N</a:t>
              </a:r>
              <a:r>
                <a:rPr lang="en-GB" sz="1000" dirty="0"/>
                <a:t>Q</a:t>
              </a:r>
              <a:r>
                <a:rPr lang="en-GB" sz="1000" dirty="0" smtClean="0"/>
                <a:t>S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(Nano-sized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particles)</a:t>
              </a:r>
              <a:endParaRPr lang="en-GB" sz="1000" b="1" dirty="0"/>
            </a:p>
          </p:txBody>
        </p:sp>
        <p:sp>
          <p:nvSpPr>
            <p:cNvPr id="8" name="Right Arrow 7"/>
            <p:cNvSpPr/>
            <p:nvPr/>
          </p:nvSpPr>
          <p:spPr bwMode="auto">
            <a:xfrm rot="16200000">
              <a:off x="4387792" y="3129207"/>
              <a:ext cx="537209" cy="185719"/>
            </a:xfrm>
            <a:prstGeom prst="rightArrow">
              <a:avLst/>
            </a:prstGeom>
            <a:solidFill>
              <a:srgbClr val="FFC000">
                <a:alpha val="6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sp>
          <p:nvSpPr>
            <p:cNvPr id="44" name="Right Arrow 43"/>
            <p:cNvSpPr/>
            <p:nvPr/>
          </p:nvSpPr>
          <p:spPr bwMode="auto">
            <a:xfrm rot="8193870">
              <a:off x="4215328" y="3558343"/>
              <a:ext cx="537209" cy="185719"/>
            </a:xfrm>
            <a:prstGeom prst="rightArrow">
              <a:avLst/>
            </a:prstGeom>
            <a:solidFill>
              <a:srgbClr val="FFC000">
                <a:alpha val="6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8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95B4-0145-4C49-9897-DE603D88BA19}" type="slidenum">
              <a:rPr lang="en-GB"/>
              <a:pPr/>
              <a:t>11</a:t>
            </a:fld>
            <a:endParaRPr lang="en-GB"/>
          </a:p>
        </p:txBody>
      </p:sp>
      <p:sp>
        <p:nvSpPr>
          <p:cNvPr id="1034242" name="Rectangle 2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GB" dirty="0" smtClean="0"/>
              <a:t>Ultrafast </a:t>
            </a:r>
            <a:r>
              <a:rPr lang="en-GB" dirty="0"/>
              <a:t>dynamics </a:t>
            </a:r>
            <a:r>
              <a:rPr lang="en-GB" dirty="0" smtClean="0"/>
              <a:t>of complex solids</a:t>
            </a:r>
          </a:p>
          <a:p>
            <a:pPr lvl="1"/>
            <a:r>
              <a:rPr lang="en-GB" dirty="0" smtClean="0"/>
              <a:t>strongly correlated systems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agnetic structures</a:t>
            </a:r>
            <a:endParaRPr lang="en-GB" dirty="0"/>
          </a:p>
          <a:p>
            <a:pPr>
              <a:buFont typeface="Wingdings" pitchFamily="2" charset="2"/>
              <a:buChar char="n"/>
            </a:pPr>
            <a:r>
              <a:rPr lang="en-GB" dirty="0" smtClean="0"/>
              <a:t>Combination of high resolution inelastic spectroscopy &amp; coherent scattering techniques</a:t>
            </a:r>
            <a:endParaRPr lang="en-GB" dirty="0"/>
          </a:p>
          <a:p>
            <a:pPr marL="0" indent="0"/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/>
              <a:t>use one beam delivery system and sample stage</a:t>
            </a:r>
          </a:p>
          <a:p>
            <a:pPr lvl="1"/>
            <a:r>
              <a:rPr lang="en-GB" dirty="0"/>
              <a:t>use detector at different distance and up to large angles</a:t>
            </a:r>
          </a:p>
          <a:p>
            <a:pPr lvl="1"/>
            <a:r>
              <a:rPr lang="en-GB" dirty="0"/>
              <a:t>sample damage is an issue for resonant absorption (magnetic studies) </a:t>
            </a:r>
          </a:p>
          <a:p>
            <a:pPr lvl="1"/>
            <a:endParaRPr lang="en-GB" dirty="0" smtClean="0"/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Spectroscopy and Coherent Scattering </a:t>
            </a:r>
            <a:r>
              <a:rPr lang="en-GB" dirty="0"/>
              <a:t>– </a:t>
            </a:r>
            <a:r>
              <a:rPr lang="en-GB" dirty="0" smtClean="0"/>
              <a:t>SCS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573085" y="2691184"/>
            <a:ext cx="5670550" cy="2830512"/>
            <a:chOff x="1185863" y="2049463"/>
            <a:chExt cx="5670550" cy="2830512"/>
          </a:xfrm>
        </p:grpSpPr>
        <p:sp>
          <p:nvSpPr>
            <p:cNvPr id="6" name="Arc 2"/>
            <p:cNvSpPr>
              <a:spLocks/>
            </p:cNvSpPr>
            <p:nvPr/>
          </p:nvSpPr>
          <p:spPr bwMode="auto">
            <a:xfrm>
              <a:off x="4343400" y="2632075"/>
              <a:ext cx="1858963" cy="1201738"/>
            </a:xfrm>
            <a:custGeom>
              <a:avLst/>
              <a:gdLst>
                <a:gd name="G0" fmla="+- 12870 0 0"/>
                <a:gd name="G1" fmla="+- 21600 0 0"/>
                <a:gd name="G2" fmla="+- 21600 0 0"/>
                <a:gd name="T0" fmla="*/ 0 w 34470"/>
                <a:gd name="T1" fmla="*/ 4253 h 21600"/>
                <a:gd name="T2" fmla="*/ 34470 w 34470"/>
                <a:gd name="T3" fmla="*/ 21600 h 21600"/>
                <a:gd name="T4" fmla="*/ 12870 w 344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70" h="21600" fill="none" extrusionOk="0">
                  <a:moveTo>
                    <a:pt x="-1" y="4252"/>
                  </a:moveTo>
                  <a:cubicBezTo>
                    <a:pt x="3722" y="1491"/>
                    <a:pt x="8234" y="-1"/>
                    <a:pt x="12870" y="0"/>
                  </a:cubicBezTo>
                  <a:cubicBezTo>
                    <a:pt x="24799" y="0"/>
                    <a:pt x="34470" y="9670"/>
                    <a:pt x="34470" y="21600"/>
                  </a:cubicBezTo>
                </a:path>
                <a:path w="34470" h="21600" stroke="0" extrusionOk="0">
                  <a:moveTo>
                    <a:pt x="-1" y="4252"/>
                  </a:moveTo>
                  <a:cubicBezTo>
                    <a:pt x="3722" y="1491"/>
                    <a:pt x="8234" y="-1"/>
                    <a:pt x="12870" y="0"/>
                  </a:cubicBezTo>
                  <a:cubicBezTo>
                    <a:pt x="24799" y="0"/>
                    <a:pt x="34470" y="9670"/>
                    <a:pt x="34470" y="21600"/>
                  </a:cubicBezTo>
                  <a:lnTo>
                    <a:pt x="12870" y="21600"/>
                  </a:lnTo>
                  <a:close/>
                </a:path>
              </a:pathLst>
            </a:custGeom>
            <a:solidFill>
              <a:srgbClr val="FD930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 rot="16200000">
              <a:off x="6574632" y="3740943"/>
              <a:ext cx="368300" cy="195263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185863" y="3848100"/>
              <a:ext cx="548005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74788" y="3721100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263775" y="3729038"/>
              <a:ext cx="661988" cy="261937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014663" y="3727450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249363" y="4629150"/>
              <a:ext cx="11509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/>
                <a:t>Monochromator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206625" y="4389438"/>
              <a:ext cx="8382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/>
                <a:t>Split-Delay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765425" y="4635500"/>
              <a:ext cx="11557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/>
                <a:t>Focusing optics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835150" y="3360738"/>
              <a:ext cx="0" cy="301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595563" y="3368675"/>
              <a:ext cx="0" cy="301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013075" y="3421063"/>
              <a:ext cx="661988" cy="261937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021013" y="3105150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762500" y="3536950"/>
              <a:ext cx="593725" cy="601663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481513" y="4214813"/>
              <a:ext cx="1182687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/>
                <a:t>Sample stage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/>
                <a:t>w. environments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 flipV="1">
              <a:off x="4137025" y="2574925"/>
              <a:ext cx="908050" cy="127317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rot="3000000" flipV="1">
              <a:off x="5347494" y="3201194"/>
              <a:ext cx="1069975" cy="128428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5672138" y="3846513"/>
              <a:ext cx="4762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/>
                <a:t>~3 m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106988" y="3154363"/>
              <a:ext cx="5191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/>
                <a:t>~140°</a:t>
              </a:r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 rot="8925141">
              <a:off x="3892550" y="2363788"/>
              <a:ext cx="368300" cy="195262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-28659657">
              <a:off x="6266657" y="2745581"/>
              <a:ext cx="368300" cy="195263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-71082048">
              <a:off x="6471444" y="3226594"/>
              <a:ext cx="368300" cy="195262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 rot="-94782612">
              <a:off x="5924550" y="2363788"/>
              <a:ext cx="368300" cy="195262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 rot="-96174529">
              <a:off x="5468938" y="2124075"/>
              <a:ext cx="368300" cy="195263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 rot="10800000">
              <a:off x="4949825" y="2049463"/>
              <a:ext cx="368300" cy="195262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 rot="9765513">
              <a:off x="4392613" y="2139950"/>
              <a:ext cx="368300" cy="195263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Arc 30"/>
            <p:cNvSpPr>
              <a:spLocks/>
            </p:cNvSpPr>
            <p:nvPr/>
          </p:nvSpPr>
          <p:spPr bwMode="auto">
            <a:xfrm>
              <a:off x="4251325" y="2495550"/>
              <a:ext cx="2133600" cy="1343025"/>
            </a:xfrm>
            <a:custGeom>
              <a:avLst/>
              <a:gdLst>
                <a:gd name="G0" fmla="+- 12148 0 0"/>
                <a:gd name="G1" fmla="+- 21600 0 0"/>
                <a:gd name="G2" fmla="+- 21600 0 0"/>
                <a:gd name="T0" fmla="*/ 0 w 33748"/>
                <a:gd name="T1" fmla="*/ 3740 h 21600"/>
                <a:gd name="T2" fmla="*/ 33748 w 33748"/>
                <a:gd name="T3" fmla="*/ 21600 h 21600"/>
                <a:gd name="T4" fmla="*/ 12148 w 337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748" h="21600" fill="none" extrusionOk="0">
                  <a:moveTo>
                    <a:pt x="-1" y="3739"/>
                  </a:moveTo>
                  <a:cubicBezTo>
                    <a:pt x="3582" y="1303"/>
                    <a:pt x="7815" y="-1"/>
                    <a:pt x="12148" y="0"/>
                  </a:cubicBezTo>
                  <a:cubicBezTo>
                    <a:pt x="24077" y="0"/>
                    <a:pt x="33748" y="9670"/>
                    <a:pt x="33748" y="21600"/>
                  </a:cubicBezTo>
                </a:path>
                <a:path w="33748" h="21600" stroke="0" extrusionOk="0">
                  <a:moveTo>
                    <a:pt x="-1" y="3739"/>
                  </a:moveTo>
                  <a:cubicBezTo>
                    <a:pt x="3582" y="1303"/>
                    <a:pt x="7815" y="-1"/>
                    <a:pt x="12148" y="0"/>
                  </a:cubicBezTo>
                  <a:cubicBezTo>
                    <a:pt x="24077" y="0"/>
                    <a:pt x="33748" y="9670"/>
                    <a:pt x="33748" y="21600"/>
                  </a:cubicBezTo>
                  <a:lnTo>
                    <a:pt x="12148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896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build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European XFEL – </a:t>
            </a:r>
            <a:r>
              <a:rPr lang="de-DE" dirty="0"/>
              <a:t>B</a:t>
            </a:r>
            <a:r>
              <a:rPr lang="de-DE" dirty="0" smtClean="0"/>
              <a:t>asic </a:t>
            </a:r>
            <a:r>
              <a:rPr lang="de-DE" dirty="0" err="1" smtClean="0"/>
              <a:t>parameters</a:t>
            </a:r>
            <a:r>
              <a:rPr lang="de-DE" dirty="0" smtClean="0"/>
              <a:t> (2011)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Electron</a:t>
            </a:r>
            <a:r>
              <a:rPr lang="de-DE" dirty="0" smtClean="0"/>
              <a:t> beam</a:t>
            </a:r>
          </a:p>
          <a:p>
            <a:pPr lvl="1"/>
            <a:r>
              <a:rPr lang="de-DE" sz="1600" dirty="0" err="1" smtClean="0"/>
              <a:t>Electron</a:t>
            </a:r>
            <a:r>
              <a:rPr lang="de-DE" sz="1600" dirty="0" smtClean="0"/>
              <a:t> </a:t>
            </a:r>
            <a:r>
              <a:rPr lang="de-DE" sz="1600" dirty="0" err="1" smtClean="0"/>
              <a:t>energy</a:t>
            </a:r>
            <a:r>
              <a:rPr lang="de-DE" sz="1600" dirty="0" smtClean="0"/>
              <a:t> 	10.5 – 17.5 	</a:t>
            </a:r>
            <a:r>
              <a:rPr lang="de-DE" sz="1600" dirty="0" err="1" smtClean="0"/>
              <a:t>GeV</a:t>
            </a:r>
            <a:endParaRPr lang="de-DE" sz="1600" dirty="0" smtClean="0"/>
          </a:p>
          <a:p>
            <a:pPr lvl="1"/>
            <a:r>
              <a:rPr lang="de-DE" sz="1600" dirty="0" err="1" smtClean="0"/>
              <a:t>Bunch</a:t>
            </a:r>
            <a:r>
              <a:rPr lang="de-DE" sz="1600" dirty="0" smtClean="0"/>
              <a:t> </a:t>
            </a:r>
            <a:r>
              <a:rPr lang="de-DE" sz="1600" dirty="0" err="1" smtClean="0"/>
              <a:t>charge</a:t>
            </a:r>
            <a:r>
              <a:rPr lang="de-DE" sz="1600" dirty="0" smtClean="0"/>
              <a:t>		0.02 – 1 		</a:t>
            </a:r>
            <a:r>
              <a:rPr lang="de-DE" sz="1600" dirty="0" err="1" smtClean="0"/>
              <a:t>nC</a:t>
            </a:r>
            <a:endParaRPr lang="de-DE" sz="1600" dirty="0" smtClean="0"/>
          </a:p>
          <a:p>
            <a:pPr lvl="1"/>
            <a:r>
              <a:rPr lang="de-DE" sz="1600" dirty="0" smtClean="0"/>
              <a:t>Norm. </a:t>
            </a:r>
            <a:r>
              <a:rPr lang="de-DE" sz="1600" dirty="0" err="1" smtClean="0"/>
              <a:t>Emittance</a:t>
            </a:r>
            <a:r>
              <a:rPr lang="de-DE" sz="1600" dirty="0" smtClean="0"/>
              <a:t>	0.3 – 1.0 		µm </a:t>
            </a:r>
            <a:r>
              <a:rPr lang="de-DE" sz="1600" dirty="0" err="1" smtClean="0"/>
              <a:t>rad</a:t>
            </a:r>
            <a:endParaRPr lang="de-DE" sz="1600" dirty="0" smtClean="0"/>
          </a:p>
          <a:p>
            <a:pPr lvl="1"/>
            <a:r>
              <a:rPr lang="de-DE" sz="1600" dirty="0" err="1" smtClean="0"/>
              <a:t>Bunch</a:t>
            </a:r>
            <a:r>
              <a:rPr lang="de-DE" sz="1600" dirty="0" smtClean="0"/>
              <a:t> </a:t>
            </a:r>
            <a:r>
              <a:rPr lang="de-DE" sz="1600" dirty="0" err="1" smtClean="0"/>
              <a:t>length</a:t>
            </a:r>
            <a:r>
              <a:rPr lang="de-DE" sz="1600" dirty="0" smtClean="0"/>
              <a:t>		7 – 180 		</a:t>
            </a:r>
            <a:r>
              <a:rPr lang="de-DE" sz="1600" dirty="0" err="1" smtClean="0"/>
              <a:t>fs</a:t>
            </a:r>
            <a:endParaRPr lang="de-DE" sz="1600" dirty="0" smtClean="0"/>
          </a:p>
          <a:p>
            <a:r>
              <a:rPr lang="de-DE" dirty="0" smtClean="0"/>
              <a:t>Photon beam</a:t>
            </a:r>
            <a:endParaRPr lang="de-DE" dirty="0"/>
          </a:p>
          <a:p>
            <a:pPr lvl="1"/>
            <a:r>
              <a:rPr lang="de-DE" sz="1600" dirty="0" smtClean="0"/>
              <a:t>Photon </a:t>
            </a:r>
            <a:r>
              <a:rPr lang="de-DE" sz="1600" dirty="0" err="1" smtClean="0"/>
              <a:t>energy</a:t>
            </a:r>
            <a:r>
              <a:rPr lang="de-DE" sz="1600" dirty="0" smtClean="0"/>
              <a:t>		0.26 – 24 		</a:t>
            </a:r>
            <a:r>
              <a:rPr lang="de-DE" sz="1600" dirty="0" err="1" smtClean="0"/>
              <a:t>keV</a:t>
            </a:r>
            <a:endParaRPr lang="de-DE" sz="1600" dirty="0" smtClean="0"/>
          </a:p>
          <a:p>
            <a:pPr lvl="1"/>
            <a:r>
              <a:rPr lang="de-DE" sz="1600" dirty="0" smtClean="0"/>
              <a:t>Pulse </a:t>
            </a:r>
            <a:r>
              <a:rPr lang="de-DE" sz="1600" dirty="0" err="1" smtClean="0"/>
              <a:t>energy</a:t>
            </a:r>
            <a:r>
              <a:rPr lang="de-DE" sz="1600" dirty="0" smtClean="0"/>
              <a:t>		1 – 4000 		µJ</a:t>
            </a:r>
          </a:p>
          <a:p>
            <a:pPr lvl="1"/>
            <a:r>
              <a:rPr lang="de-DE" sz="1600" dirty="0" smtClean="0"/>
              <a:t>Peak </a:t>
            </a:r>
            <a:r>
              <a:rPr lang="de-DE" sz="1600" dirty="0" err="1" smtClean="0"/>
              <a:t>brilliance</a:t>
            </a:r>
            <a:r>
              <a:rPr lang="de-DE" sz="1600" dirty="0" smtClean="0"/>
              <a:t>		0.1 – 10		</a:t>
            </a:r>
            <a:r>
              <a:rPr lang="de-DE" sz="1600" dirty="0" smtClean="0">
                <a:sym typeface="Symbol"/>
              </a:rPr>
              <a:t></a:t>
            </a:r>
            <a:r>
              <a:rPr lang="de-DE" sz="1600" dirty="0" smtClean="0"/>
              <a:t>10</a:t>
            </a:r>
            <a:r>
              <a:rPr lang="de-DE" sz="1600" baseline="30000" dirty="0" smtClean="0"/>
              <a:t>33</a:t>
            </a:r>
            <a:r>
              <a:rPr lang="de-DE" sz="1600" dirty="0" smtClean="0"/>
              <a:t> </a:t>
            </a:r>
          </a:p>
          <a:p>
            <a:pPr lvl="1"/>
            <a:r>
              <a:rPr lang="de-DE" sz="1600" dirty="0" smtClean="0"/>
              <a:t>Pulse </a:t>
            </a:r>
            <a:r>
              <a:rPr lang="de-DE" sz="1600" dirty="0" err="1" smtClean="0"/>
              <a:t>duration</a:t>
            </a:r>
            <a:r>
              <a:rPr lang="de-DE" sz="1600" dirty="0" smtClean="0"/>
              <a:t>		2 – 107		</a:t>
            </a:r>
            <a:r>
              <a:rPr lang="de-DE" sz="1600" dirty="0" err="1" smtClean="0"/>
              <a:t>fs</a:t>
            </a:r>
            <a:endParaRPr lang="de-DE" sz="1600" dirty="0" smtClean="0"/>
          </a:p>
          <a:p>
            <a:r>
              <a:rPr lang="de-DE" dirty="0" smtClean="0"/>
              <a:t>Instrumentation</a:t>
            </a:r>
            <a:endParaRPr lang="de-DE" dirty="0"/>
          </a:p>
          <a:p>
            <a:pPr lvl="1"/>
            <a:r>
              <a:rPr lang="de-DE" sz="1600" dirty="0" smtClean="0"/>
              <a:t>FELs		2 for </a:t>
            </a:r>
            <a:r>
              <a:rPr lang="de-DE" sz="1600" dirty="0" err="1" smtClean="0"/>
              <a:t>hard</a:t>
            </a:r>
            <a:r>
              <a:rPr lang="de-DE" sz="1600" dirty="0" smtClean="0"/>
              <a:t> x-</a:t>
            </a:r>
            <a:r>
              <a:rPr lang="de-DE" sz="1600" dirty="0" err="1" smtClean="0"/>
              <a:t>ray</a:t>
            </a:r>
            <a:r>
              <a:rPr lang="de-DE" sz="1600" dirty="0" smtClean="0"/>
              <a:t>, 1 for soft x-</a:t>
            </a:r>
            <a:r>
              <a:rPr lang="de-DE" sz="1600" dirty="0" err="1" smtClean="0"/>
              <a:t>ray</a:t>
            </a:r>
            <a:r>
              <a:rPr lang="de-DE" sz="1600" dirty="0" smtClean="0"/>
              <a:t>, (2 </a:t>
            </a:r>
            <a:r>
              <a:rPr lang="de-DE" sz="1600" dirty="0" err="1" smtClean="0"/>
              <a:t>further</a:t>
            </a:r>
            <a:r>
              <a:rPr lang="de-DE" sz="1600" dirty="0" smtClean="0"/>
              <a:t> </a:t>
            </a:r>
            <a:r>
              <a:rPr lang="de-DE" sz="1600" dirty="0" err="1" smtClean="0"/>
              <a:t>slots</a:t>
            </a:r>
            <a:r>
              <a:rPr lang="de-DE" sz="1600" dirty="0" smtClean="0"/>
              <a:t>)</a:t>
            </a:r>
          </a:p>
          <a:p>
            <a:pPr marL="271462" lvl="1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		</a:t>
            </a:r>
            <a:r>
              <a:rPr lang="de-DE" sz="1600" dirty="0" err="1" smtClean="0"/>
              <a:t>gap</a:t>
            </a:r>
            <a:r>
              <a:rPr lang="de-DE" sz="1600" dirty="0" smtClean="0"/>
              <a:t> </a:t>
            </a:r>
            <a:r>
              <a:rPr lang="de-DE" sz="1600" dirty="0" err="1" smtClean="0"/>
              <a:t>tunable</a:t>
            </a:r>
            <a:endParaRPr lang="de-DE" sz="1600" dirty="0" smtClean="0"/>
          </a:p>
          <a:p>
            <a:pPr lvl="1"/>
            <a:r>
              <a:rPr lang="de-DE" sz="1600" dirty="0" smtClean="0"/>
              <a:t>Instruments		4 for </a:t>
            </a:r>
            <a:r>
              <a:rPr lang="de-DE" sz="1600" dirty="0" err="1" smtClean="0"/>
              <a:t>hard</a:t>
            </a:r>
            <a:r>
              <a:rPr lang="de-DE" sz="1600" dirty="0" smtClean="0"/>
              <a:t> X-</a:t>
            </a:r>
            <a:r>
              <a:rPr lang="de-DE" sz="1600" dirty="0" err="1" smtClean="0"/>
              <a:t>ray</a:t>
            </a:r>
            <a:r>
              <a:rPr lang="de-DE" sz="1600" dirty="0" smtClean="0"/>
              <a:t>, 2 for soft x-</a:t>
            </a:r>
            <a:r>
              <a:rPr lang="de-DE" sz="1600" dirty="0" err="1" smtClean="0"/>
              <a:t>ray</a:t>
            </a:r>
            <a:r>
              <a:rPr lang="de-DE" sz="1600" dirty="0" smtClean="0"/>
              <a:t>, (6 – 9 </a:t>
            </a:r>
            <a:r>
              <a:rPr lang="de-DE" sz="1600" dirty="0" err="1" smtClean="0"/>
              <a:t>further</a:t>
            </a:r>
            <a:r>
              <a:rPr lang="de-DE" sz="1600" dirty="0" smtClean="0"/>
              <a:t> </a:t>
            </a:r>
            <a:r>
              <a:rPr lang="de-DE" sz="1600" dirty="0" err="1" smtClean="0"/>
              <a:t>slots</a:t>
            </a:r>
            <a:r>
              <a:rPr lang="de-DE" sz="1600" dirty="0" smtClean="0"/>
              <a:t>)</a:t>
            </a:r>
          </a:p>
          <a:p>
            <a:pPr lvl="1"/>
            <a:r>
              <a:rPr lang="de-DE" sz="1600" dirty="0" smtClean="0"/>
              <a:t>Lasers		3 </a:t>
            </a:r>
            <a:r>
              <a:rPr lang="de-DE" sz="1600" dirty="0" err="1" smtClean="0"/>
              <a:t>systems</a:t>
            </a:r>
            <a:r>
              <a:rPr lang="de-DE" sz="1600" dirty="0" smtClean="0"/>
              <a:t> (4.5 MHz, </a:t>
            </a:r>
            <a:r>
              <a:rPr lang="de-DE" sz="1600" dirty="0" err="1" smtClean="0"/>
              <a:t>fs</a:t>
            </a:r>
            <a:r>
              <a:rPr lang="de-DE" sz="1600" dirty="0" smtClean="0"/>
              <a:t>/</a:t>
            </a:r>
            <a:r>
              <a:rPr lang="de-DE" sz="1600" dirty="0" err="1" smtClean="0"/>
              <a:t>mJ</a:t>
            </a:r>
            <a:r>
              <a:rPr lang="de-DE" sz="1600" dirty="0" smtClean="0"/>
              <a:t>), 1 </a:t>
            </a:r>
            <a:r>
              <a:rPr lang="de-DE" sz="1600" dirty="0" err="1" smtClean="0"/>
              <a:t>system</a:t>
            </a:r>
            <a:r>
              <a:rPr lang="de-DE" sz="1600" dirty="0" smtClean="0"/>
              <a:t> (100 TW)</a:t>
            </a:r>
          </a:p>
          <a:p>
            <a:pPr lvl="1"/>
            <a:r>
              <a:rPr lang="de-DE" sz="1600" dirty="0" smtClean="0"/>
              <a:t>Sample		</a:t>
            </a:r>
            <a:r>
              <a:rPr lang="de-DE" sz="1600" dirty="0" err="1" smtClean="0"/>
              <a:t>solids</a:t>
            </a:r>
            <a:r>
              <a:rPr lang="de-DE" sz="1600" dirty="0" smtClean="0"/>
              <a:t> (fast </a:t>
            </a:r>
            <a:r>
              <a:rPr lang="de-DE" sz="1600" dirty="0" err="1" smtClean="0"/>
              <a:t>manipulators</a:t>
            </a:r>
            <a:r>
              <a:rPr lang="de-DE" sz="1600" dirty="0" smtClean="0"/>
              <a:t>), liquid &amp; </a:t>
            </a:r>
            <a:r>
              <a:rPr lang="de-DE" sz="1600" dirty="0" err="1" smtClean="0"/>
              <a:t>aerosol</a:t>
            </a:r>
            <a:r>
              <a:rPr lang="de-DE" sz="1600" dirty="0" smtClean="0"/>
              <a:t> </a:t>
            </a:r>
            <a:r>
              <a:rPr lang="de-DE" sz="1600" dirty="0" err="1" smtClean="0"/>
              <a:t>jets</a:t>
            </a:r>
            <a:r>
              <a:rPr lang="de-DE" sz="1600" dirty="0" smtClean="0"/>
              <a:t>, </a:t>
            </a:r>
            <a:r>
              <a:rPr lang="de-DE" sz="1600" dirty="0" err="1" smtClean="0"/>
              <a:t>gases</a:t>
            </a:r>
            <a:endParaRPr lang="de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A19DE-11BE-4C17-975F-C983E2FF4115}" type="slidenum">
              <a:rPr lang="en-GB"/>
              <a:pPr/>
              <a:t>14</a:t>
            </a:fld>
            <a:endParaRPr lang="en-GB"/>
          </a:p>
        </p:txBody>
      </p:sp>
      <p:sp>
        <p:nvSpPr>
          <p:cNvPr id="132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x-</a:t>
            </a:r>
            <a:r>
              <a:rPr lang="de-DE" dirty="0" err="1" smtClean="0"/>
              <a:t>ray</a:t>
            </a:r>
            <a:r>
              <a:rPr lang="de-DE" dirty="0" smtClean="0"/>
              <a:t> design</a:t>
            </a:r>
            <a:endParaRPr lang="en-GB" dirty="0"/>
          </a:p>
        </p:txBody>
      </p:sp>
      <p:sp>
        <p:nvSpPr>
          <p:cNvPr id="132608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74650" y="1347788"/>
            <a:ext cx="8605838" cy="949325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GB" dirty="0" smtClean="0"/>
              <a:t>2 hard x-ray </a:t>
            </a:r>
            <a:r>
              <a:rPr lang="en-GB" dirty="0" err="1" smtClean="0"/>
              <a:t>undulators</a:t>
            </a:r>
            <a:r>
              <a:rPr lang="en-GB" dirty="0" smtClean="0"/>
              <a:t> and beam transport with 4 instruments</a:t>
            </a:r>
          </a:p>
          <a:p>
            <a:pPr>
              <a:buFont typeface="Wingdings" pitchFamily="2" charset="2"/>
              <a:buChar char="n"/>
            </a:pPr>
            <a:r>
              <a:rPr lang="en-GB" dirty="0" smtClean="0"/>
              <a:t>1 soft </a:t>
            </a:r>
            <a:r>
              <a:rPr lang="en-GB" dirty="0"/>
              <a:t> x-ray </a:t>
            </a:r>
            <a:r>
              <a:rPr lang="en-GB" dirty="0" err="1"/>
              <a:t>undulators</a:t>
            </a:r>
            <a:r>
              <a:rPr lang="en-GB" dirty="0"/>
              <a:t> and beam transport with 2</a:t>
            </a:r>
            <a:r>
              <a:rPr lang="en-GB" dirty="0" smtClean="0"/>
              <a:t> </a:t>
            </a:r>
            <a:r>
              <a:rPr lang="en-GB" dirty="0"/>
              <a:t>instruments</a:t>
            </a:r>
          </a:p>
        </p:txBody>
      </p:sp>
      <p:graphicFrame>
        <p:nvGraphicFramePr>
          <p:cNvPr id="132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535056"/>
              </p:ext>
            </p:extLst>
          </p:nvPr>
        </p:nvGraphicFramePr>
        <p:xfrm>
          <a:off x="96578" y="1912009"/>
          <a:ext cx="8677974" cy="2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icture" r:id="rId3" imgW="5448240" imgH="1971720" progId="Word.Picture.8">
                  <p:embed/>
                </p:oleObj>
              </mc:Choice>
              <mc:Fallback>
                <p:oleObj name="Picture" r:id="rId3" imgW="5448240" imgH="19717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78" y="1912009"/>
                        <a:ext cx="8677974" cy="290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oup 41"/>
          <p:cNvGraphicFramePr>
            <a:graphicFrameLocks noGrp="1"/>
          </p:cNvGraphicFramePr>
          <p:nvPr/>
        </p:nvGraphicFramePr>
        <p:xfrm>
          <a:off x="1273175" y="4840288"/>
          <a:ext cx="6669088" cy="1645920"/>
        </p:xfrm>
        <a:graphic>
          <a:graphicData uri="http://schemas.openxmlformats.org/drawingml/2006/table">
            <a:tbl>
              <a:tblPr/>
              <a:tblGrid>
                <a:gridCol w="969963"/>
                <a:gridCol w="1049337"/>
                <a:gridCol w="1011238"/>
                <a:gridCol w="363855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Center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Side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Comments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SASE 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SPB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FXE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mbria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SASE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MID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HED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Enable propagation of 25-36 keV radiation;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mbr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possibly even 60-100 keV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SASE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SQS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SCS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Center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: Pink beam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Side: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Monochromatic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mbria" pitchFamily="18" charset="0"/>
                          <a:cs typeface="Arial" charset="0"/>
                        </a:rPr>
                        <a:t> beam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mbr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3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BAE806BB-53AE-4392-8576-451B15495F72}" type="slidenum">
              <a:rPr lang="en-GB" sz="1000">
                <a:solidFill>
                  <a:schemeClr val="bg1"/>
                </a:solidFill>
                <a:ea typeface="Geneva" pitchFamily="1" charset="-128"/>
              </a:rPr>
              <a:pPr/>
              <a:t>15</a:t>
            </a:fld>
            <a:endParaRPr lang="en-GB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17412" name="Line 2"/>
          <p:cNvSpPr>
            <a:spLocks noChangeShapeType="1"/>
          </p:cNvSpPr>
          <p:nvPr/>
        </p:nvSpPr>
        <p:spPr bwMode="auto">
          <a:xfrm>
            <a:off x="6904038" y="1903413"/>
            <a:ext cx="0" cy="4067175"/>
          </a:xfrm>
          <a:prstGeom prst="line">
            <a:avLst/>
          </a:prstGeom>
          <a:noFill/>
          <a:ln w="19050">
            <a:solidFill>
              <a:srgbClr val="4D4D4D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3" name="Line 3"/>
          <p:cNvSpPr>
            <a:spLocks noChangeShapeType="1"/>
          </p:cNvSpPr>
          <p:nvPr/>
        </p:nvSpPr>
        <p:spPr bwMode="auto">
          <a:xfrm>
            <a:off x="7527925" y="1917700"/>
            <a:ext cx="0" cy="4067175"/>
          </a:xfrm>
          <a:prstGeom prst="line">
            <a:avLst/>
          </a:prstGeom>
          <a:noFill/>
          <a:ln w="19050">
            <a:solidFill>
              <a:srgbClr val="4D4D4D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414" name="Group 4"/>
          <p:cNvGrpSpPr>
            <a:grpSpLocks/>
          </p:cNvGrpSpPr>
          <p:nvPr/>
        </p:nvGrpSpPr>
        <p:grpSpPr bwMode="auto">
          <a:xfrm>
            <a:off x="5861050" y="3646488"/>
            <a:ext cx="1958975" cy="274637"/>
            <a:chOff x="3357" y="2649"/>
            <a:chExt cx="1096" cy="173"/>
          </a:xfrm>
        </p:grpSpPr>
        <p:grpSp>
          <p:nvGrpSpPr>
            <p:cNvPr id="17489" name="Group 5"/>
            <p:cNvGrpSpPr>
              <a:grpSpLocks/>
            </p:cNvGrpSpPr>
            <p:nvPr/>
          </p:nvGrpSpPr>
          <p:grpSpPr bwMode="auto">
            <a:xfrm>
              <a:off x="3357" y="2662"/>
              <a:ext cx="1096" cy="147"/>
              <a:chOff x="3474" y="3100"/>
              <a:chExt cx="1096" cy="147"/>
            </a:xfrm>
          </p:grpSpPr>
          <p:sp>
            <p:nvSpPr>
              <p:cNvPr id="1222662" name="Rectangle 6"/>
              <p:cNvSpPr>
                <a:spLocks noChangeArrowheads="1"/>
              </p:cNvSpPr>
              <p:nvPr/>
            </p:nvSpPr>
            <p:spPr bwMode="auto">
              <a:xfrm>
                <a:off x="4384" y="3100"/>
                <a:ext cx="186" cy="147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8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342900" indent="-342900">
                  <a:defRPr/>
                </a:pPr>
                <a:endParaRPr lang="en-GB" sz="1200"/>
              </a:p>
            </p:txBody>
          </p:sp>
          <p:sp>
            <p:nvSpPr>
              <p:cNvPr id="17492" name="Rectangle 7"/>
              <p:cNvSpPr>
                <a:spLocks noChangeArrowheads="1"/>
              </p:cNvSpPr>
              <p:nvPr/>
            </p:nvSpPr>
            <p:spPr bwMode="auto">
              <a:xfrm>
                <a:off x="3474" y="3108"/>
                <a:ext cx="907" cy="128"/>
              </a:xfrm>
              <a:prstGeom prst="rect">
                <a:avLst/>
              </a:prstGeom>
              <a:solidFill>
                <a:schemeClr val="accent2"/>
              </a:solidFill>
              <a:ln w="28575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342900" indent="-342900"/>
                <a:endParaRPr lang="en-GB" sz="1200"/>
              </a:p>
            </p:txBody>
          </p:sp>
        </p:grpSp>
        <p:sp>
          <p:nvSpPr>
            <p:cNvPr id="17490" name="Text Box 8"/>
            <p:cNvSpPr txBox="1">
              <a:spLocks noChangeArrowheads="1"/>
            </p:cNvSpPr>
            <p:nvPr/>
          </p:nvSpPr>
          <p:spPr bwMode="auto">
            <a:xfrm>
              <a:off x="3550" y="2649"/>
              <a:ext cx="6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/>
              <a:r>
                <a:rPr lang="de-DE" sz="1200"/>
                <a:t>4.1 –  &gt;20 keV</a:t>
              </a:r>
              <a:endParaRPr lang="en-GB" sz="1200"/>
            </a:p>
          </p:txBody>
        </p:sp>
      </p:grp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3101975" y="1674813"/>
            <a:ext cx="0" cy="4289425"/>
          </a:xfrm>
          <a:prstGeom prst="line">
            <a:avLst/>
          </a:prstGeom>
          <a:noFill/>
          <a:ln w="19050">
            <a:solidFill>
              <a:srgbClr val="4D4D4D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3359150" y="1854200"/>
            <a:ext cx="0" cy="4089400"/>
          </a:xfrm>
          <a:prstGeom prst="line">
            <a:avLst/>
          </a:prstGeom>
          <a:noFill/>
          <a:ln w="19050">
            <a:solidFill>
              <a:srgbClr val="4D4D4D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Undulator </a:t>
            </a:r>
            <a:r>
              <a:rPr lang="en-US" smtClean="0">
                <a:cs typeface="Arial" charset="0"/>
              </a:rPr>
              <a:t>ħ</a:t>
            </a:r>
            <a:r>
              <a:rPr lang="en-US" smtClean="0">
                <a:cs typeface="Arial" charset="0"/>
                <a:sym typeface="Symbol" pitchFamily="18" charset="2"/>
              </a:rPr>
              <a:t></a:t>
            </a:r>
            <a:r>
              <a:rPr lang="de-DE" smtClean="0"/>
              <a:t> ranges</a:t>
            </a:r>
            <a:endParaRPr lang="en-GB" smtClean="0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>
            <a:off x="796925" y="5978525"/>
            <a:ext cx="7924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 rot="-5400000">
            <a:off x="-1475580" y="3666331"/>
            <a:ext cx="4583112" cy="222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7420" name="Group 14"/>
          <p:cNvGrpSpPr>
            <a:grpSpLocks/>
          </p:cNvGrpSpPr>
          <p:nvPr/>
        </p:nvGrpSpPr>
        <p:grpSpPr bwMode="auto">
          <a:xfrm>
            <a:off x="806450" y="5878513"/>
            <a:ext cx="7412038" cy="342900"/>
            <a:chOff x="508" y="3703"/>
            <a:chExt cx="4669" cy="216"/>
          </a:xfrm>
        </p:grpSpPr>
        <p:grpSp>
          <p:nvGrpSpPr>
            <p:cNvPr id="17461" name="Group 15"/>
            <p:cNvGrpSpPr>
              <a:grpSpLocks/>
            </p:cNvGrpSpPr>
            <p:nvPr/>
          </p:nvGrpSpPr>
          <p:grpSpPr bwMode="auto">
            <a:xfrm>
              <a:off x="508" y="3704"/>
              <a:ext cx="1812" cy="59"/>
              <a:chOff x="2426" y="3704"/>
              <a:chExt cx="1812" cy="59"/>
            </a:xfrm>
          </p:grpSpPr>
          <p:sp>
            <p:nvSpPr>
              <p:cNvPr id="17479" name="Line 16"/>
              <p:cNvSpPr>
                <a:spLocks noChangeShapeType="1"/>
              </p:cNvSpPr>
              <p:nvPr/>
            </p:nvSpPr>
            <p:spPr bwMode="auto">
              <a:xfrm>
                <a:off x="3039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0" name="Line 17"/>
              <p:cNvSpPr>
                <a:spLocks noChangeShapeType="1"/>
              </p:cNvSpPr>
              <p:nvPr/>
            </p:nvSpPr>
            <p:spPr bwMode="auto">
              <a:xfrm>
                <a:off x="2426" y="370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1" name="Line 18"/>
              <p:cNvSpPr>
                <a:spLocks noChangeShapeType="1"/>
              </p:cNvSpPr>
              <p:nvPr/>
            </p:nvSpPr>
            <p:spPr bwMode="auto">
              <a:xfrm>
                <a:off x="4196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2" name="Line 19"/>
              <p:cNvSpPr>
                <a:spLocks noChangeShapeType="1"/>
              </p:cNvSpPr>
              <p:nvPr/>
            </p:nvSpPr>
            <p:spPr bwMode="auto">
              <a:xfrm>
                <a:off x="4238" y="3706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3" name="Line 20"/>
              <p:cNvSpPr>
                <a:spLocks noChangeShapeType="1"/>
              </p:cNvSpPr>
              <p:nvPr/>
            </p:nvSpPr>
            <p:spPr bwMode="auto">
              <a:xfrm>
                <a:off x="4076" y="3716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4" name="Line 21"/>
              <p:cNvSpPr>
                <a:spLocks noChangeShapeType="1"/>
              </p:cNvSpPr>
              <p:nvPr/>
            </p:nvSpPr>
            <p:spPr bwMode="auto">
              <a:xfrm>
                <a:off x="3471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5" name="Line 22"/>
              <p:cNvSpPr>
                <a:spLocks noChangeShapeType="1"/>
              </p:cNvSpPr>
              <p:nvPr/>
            </p:nvSpPr>
            <p:spPr bwMode="auto">
              <a:xfrm>
                <a:off x="4150" y="3716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6" name="Line 23"/>
              <p:cNvSpPr>
                <a:spLocks noChangeShapeType="1"/>
              </p:cNvSpPr>
              <p:nvPr/>
            </p:nvSpPr>
            <p:spPr bwMode="auto">
              <a:xfrm>
                <a:off x="3776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7" name="Line 24"/>
              <p:cNvSpPr>
                <a:spLocks noChangeShapeType="1"/>
              </p:cNvSpPr>
              <p:nvPr/>
            </p:nvSpPr>
            <p:spPr bwMode="auto">
              <a:xfrm>
                <a:off x="3963" y="3716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8" name="Line 25"/>
              <p:cNvSpPr>
                <a:spLocks noChangeShapeType="1"/>
              </p:cNvSpPr>
              <p:nvPr/>
            </p:nvSpPr>
            <p:spPr bwMode="auto">
              <a:xfrm>
                <a:off x="4222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462" name="Group 26"/>
            <p:cNvGrpSpPr>
              <a:grpSpLocks/>
            </p:cNvGrpSpPr>
            <p:nvPr/>
          </p:nvGrpSpPr>
          <p:grpSpPr bwMode="auto">
            <a:xfrm>
              <a:off x="2320" y="3703"/>
              <a:ext cx="1812" cy="59"/>
              <a:chOff x="2426" y="3704"/>
              <a:chExt cx="1812" cy="59"/>
            </a:xfrm>
          </p:grpSpPr>
          <p:sp>
            <p:nvSpPr>
              <p:cNvPr id="17469" name="Line 27"/>
              <p:cNvSpPr>
                <a:spLocks noChangeShapeType="1"/>
              </p:cNvSpPr>
              <p:nvPr/>
            </p:nvSpPr>
            <p:spPr bwMode="auto">
              <a:xfrm>
                <a:off x="3039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0" name="Line 28"/>
              <p:cNvSpPr>
                <a:spLocks noChangeShapeType="1"/>
              </p:cNvSpPr>
              <p:nvPr/>
            </p:nvSpPr>
            <p:spPr bwMode="auto">
              <a:xfrm>
                <a:off x="2426" y="3704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1" name="Line 29"/>
              <p:cNvSpPr>
                <a:spLocks noChangeShapeType="1"/>
              </p:cNvSpPr>
              <p:nvPr/>
            </p:nvSpPr>
            <p:spPr bwMode="auto">
              <a:xfrm>
                <a:off x="4196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2" name="Line 30"/>
              <p:cNvSpPr>
                <a:spLocks noChangeShapeType="1"/>
              </p:cNvSpPr>
              <p:nvPr/>
            </p:nvSpPr>
            <p:spPr bwMode="auto">
              <a:xfrm>
                <a:off x="4238" y="3706"/>
                <a:ext cx="0" cy="5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3" name="Line 31"/>
              <p:cNvSpPr>
                <a:spLocks noChangeShapeType="1"/>
              </p:cNvSpPr>
              <p:nvPr/>
            </p:nvSpPr>
            <p:spPr bwMode="auto">
              <a:xfrm>
                <a:off x="4076" y="3716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4" name="Line 32"/>
              <p:cNvSpPr>
                <a:spLocks noChangeShapeType="1"/>
              </p:cNvSpPr>
              <p:nvPr/>
            </p:nvSpPr>
            <p:spPr bwMode="auto">
              <a:xfrm>
                <a:off x="3471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5" name="Line 33"/>
              <p:cNvSpPr>
                <a:spLocks noChangeShapeType="1"/>
              </p:cNvSpPr>
              <p:nvPr/>
            </p:nvSpPr>
            <p:spPr bwMode="auto">
              <a:xfrm>
                <a:off x="4150" y="3716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6" name="Line 34"/>
              <p:cNvSpPr>
                <a:spLocks noChangeShapeType="1"/>
              </p:cNvSpPr>
              <p:nvPr/>
            </p:nvSpPr>
            <p:spPr bwMode="auto">
              <a:xfrm>
                <a:off x="3776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7" name="Line 35"/>
              <p:cNvSpPr>
                <a:spLocks noChangeShapeType="1"/>
              </p:cNvSpPr>
              <p:nvPr/>
            </p:nvSpPr>
            <p:spPr bwMode="auto">
              <a:xfrm>
                <a:off x="3963" y="3716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8" name="Line 36"/>
              <p:cNvSpPr>
                <a:spLocks noChangeShapeType="1"/>
              </p:cNvSpPr>
              <p:nvPr/>
            </p:nvSpPr>
            <p:spPr bwMode="auto">
              <a:xfrm>
                <a:off x="4222" y="3717"/>
                <a:ext cx="0" cy="4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463" name="Line 37"/>
            <p:cNvSpPr>
              <a:spLocks noChangeShapeType="1"/>
            </p:cNvSpPr>
            <p:nvPr/>
          </p:nvSpPr>
          <p:spPr bwMode="auto">
            <a:xfrm>
              <a:off x="4745" y="3716"/>
              <a:ext cx="0" cy="4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64" name="Line 38"/>
            <p:cNvSpPr>
              <a:spLocks noChangeShapeType="1"/>
            </p:cNvSpPr>
            <p:nvPr/>
          </p:nvSpPr>
          <p:spPr bwMode="auto">
            <a:xfrm>
              <a:off x="4132" y="3703"/>
              <a:ext cx="0" cy="5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65" name="Line 39"/>
            <p:cNvSpPr>
              <a:spLocks noChangeShapeType="1"/>
            </p:cNvSpPr>
            <p:nvPr/>
          </p:nvSpPr>
          <p:spPr bwMode="auto">
            <a:xfrm>
              <a:off x="5177" y="3716"/>
              <a:ext cx="0" cy="4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66" name="Text Box 40"/>
            <p:cNvSpPr txBox="1">
              <a:spLocks noChangeArrowheads="1"/>
            </p:cNvSpPr>
            <p:nvPr/>
          </p:nvSpPr>
          <p:spPr bwMode="auto">
            <a:xfrm>
              <a:off x="911" y="3745"/>
              <a:ext cx="4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/>
              <a:r>
                <a:rPr lang="de-DE" sz="1200">
                  <a:solidFill>
                    <a:schemeClr val="tx2"/>
                  </a:solidFill>
                </a:rPr>
                <a:t>200 eV</a:t>
              </a:r>
              <a:endParaRPr lang="en-GB" sz="1200">
                <a:solidFill>
                  <a:schemeClr val="tx2"/>
                </a:solidFill>
              </a:endParaRPr>
            </a:p>
          </p:txBody>
        </p:sp>
        <p:sp>
          <p:nvSpPr>
            <p:cNvPr id="17467" name="Text Box 41"/>
            <p:cNvSpPr txBox="1">
              <a:spLocks noChangeArrowheads="1"/>
            </p:cNvSpPr>
            <p:nvPr/>
          </p:nvSpPr>
          <p:spPr bwMode="auto">
            <a:xfrm>
              <a:off x="2136" y="3746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/>
              <a:r>
                <a:rPr lang="de-DE" sz="1200">
                  <a:solidFill>
                    <a:schemeClr val="tx2"/>
                  </a:solidFill>
                </a:rPr>
                <a:t>1 keV</a:t>
              </a:r>
              <a:endParaRPr lang="en-GB" sz="1200">
                <a:solidFill>
                  <a:schemeClr val="tx2"/>
                </a:solidFill>
              </a:endParaRPr>
            </a:p>
          </p:txBody>
        </p:sp>
        <p:sp>
          <p:nvSpPr>
            <p:cNvPr id="17468" name="Text Box 42"/>
            <p:cNvSpPr txBox="1">
              <a:spLocks noChangeArrowheads="1"/>
            </p:cNvSpPr>
            <p:nvPr/>
          </p:nvSpPr>
          <p:spPr bwMode="auto">
            <a:xfrm>
              <a:off x="3925" y="3745"/>
              <a:ext cx="4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/>
              <a:r>
                <a:rPr lang="de-DE" sz="1200">
                  <a:solidFill>
                    <a:schemeClr val="tx2"/>
                  </a:solidFill>
                </a:rPr>
                <a:t>10 keV</a:t>
              </a:r>
              <a:endParaRPr lang="en-GB" sz="1200">
                <a:solidFill>
                  <a:schemeClr val="tx2"/>
                </a:solidFill>
              </a:endParaRPr>
            </a:p>
          </p:txBody>
        </p:sp>
      </p:grpSp>
      <p:sp>
        <p:nvSpPr>
          <p:cNvPr id="17421" name="Line 43"/>
          <p:cNvSpPr>
            <a:spLocks noChangeShapeType="1"/>
          </p:cNvSpPr>
          <p:nvPr/>
        </p:nvSpPr>
        <p:spPr bwMode="auto">
          <a:xfrm>
            <a:off x="2411413" y="1438275"/>
            <a:ext cx="0" cy="4524375"/>
          </a:xfrm>
          <a:prstGeom prst="line">
            <a:avLst/>
          </a:prstGeom>
          <a:noFill/>
          <a:ln w="19050">
            <a:solidFill>
              <a:srgbClr val="4D4D4D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2" name="Text Box 44"/>
          <p:cNvSpPr txBox="1">
            <a:spLocks noChangeArrowheads="1"/>
          </p:cNvSpPr>
          <p:nvPr/>
        </p:nvSpPr>
        <p:spPr bwMode="auto">
          <a:xfrm>
            <a:off x="1685925" y="1082675"/>
            <a:ext cx="13700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de-DE" sz="1200">
                <a:solidFill>
                  <a:srgbClr val="4D4D4D"/>
                </a:solidFill>
              </a:rPr>
              <a:t>Carbon K-edge: </a:t>
            </a:r>
          </a:p>
          <a:p>
            <a:pPr eaLnBrk="1" hangingPunct="1"/>
            <a:r>
              <a:rPr lang="de-DE" sz="1200">
                <a:solidFill>
                  <a:srgbClr val="4D4D4D"/>
                </a:solidFill>
              </a:rPr>
              <a:t>284 eV               </a:t>
            </a:r>
            <a:endParaRPr lang="en-GB" sz="1200">
              <a:solidFill>
                <a:srgbClr val="4D4D4D"/>
              </a:solidFill>
            </a:endParaRPr>
          </a:p>
        </p:txBody>
      </p:sp>
      <p:sp>
        <p:nvSpPr>
          <p:cNvPr id="17423" name="Text Box 45"/>
          <p:cNvSpPr txBox="1">
            <a:spLocks noChangeArrowheads="1"/>
          </p:cNvSpPr>
          <p:nvPr/>
        </p:nvSpPr>
        <p:spPr bwMode="auto">
          <a:xfrm>
            <a:off x="2398713" y="1284288"/>
            <a:ext cx="14636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de-DE" sz="1200">
                <a:solidFill>
                  <a:srgbClr val="4D4D4D"/>
                </a:solidFill>
              </a:rPr>
              <a:t>Nitrogen K-edge: </a:t>
            </a:r>
          </a:p>
          <a:p>
            <a:pPr eaLnBrk="1" hangingPunct="1"/>
            <a:r>
              <a:rPr lang="de-DE" sz="1200">
                <a:solidFill>
                  <a:srgbClr val="4D4D4D"/>
                </a:solidFill>
              </a:rPr>
              <a:t>410 eV                </a:t>
            </a:r>
            <a:endParaRPr lang="en-GB" sz="1200">
              <a:solidFill>
                <a:srgbClr val="4D4D4D"/>
              </a:solidFill>
            </a:endParaRPr>
          </a:p>
        </p:txBody>
      </p:sp>
      <p:sp>
        <p:nvSpPr>
          <p:cNvPr id="17424" name="Text Box 46"/>
          <p:cNvSpPr txBox="1">
            <a:spLocks noChangeArrowheads="1"/>
          </p:cNvSpPr>
          <p:nvPr/>
        </p:nvSpPr>
        <p:spPr bwMode="auto">
          <a:xfrm>
            <a:off x="3132138" y="1474788"/>
            <a:ext cx="1395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de-DE" sz="1200">
                <a:solidFill>
                  <a:srgbClr val="4D4D4D"/>
                </a:solidFill>
              </a:rPr>
              <a:t>Oxygen K-edge: </a:t>
            </a:r>
          </a:p>
          <a:p>
            <a:pPr eaLnBrk="1" hangingPunct="1"/>
            <a:r>
              <a:rPr lang="de-DE" sz="1200">
                <a:solidFill>
                  <a:srgbClr val="4D4D4D"/>
                </a:solidFill>
              </a:rPr>
              <a:t>543 eV      </a:t>
            </a:r>
            <a:endParaRPr lang="en-GB" sz="1200">
              <a:solidFill>
                <a:srgbClr val="4D4D4D"/>
              </a:solidFill>
            </a:endParaRPr>
          </a:p>
        </p:txBody>
      </p:sp>
      <p:sp>
        <p:nvSpPr>
          <p:cNvPr id="17425" name="Text Box 47"/>
          <p:cNvSpPr txBox="1">
            <a:spLocks noChangeArrowheads="1"/>
          </p:cNvSpPr>
          <p:nvPr/>
        </p:nvSpPr>
        <p:spPr bwMode="auto">
          <a:xfrm>
            <a:off x="6508750" y="1646238"/>
            <a:ext cx="792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de-DE" sz="1200">
                <a:solidFill>
                  <a:srgbClr val="4D4D4D"/>
                </a:solidFill>
              </a:rPr>
              <a:t>12.4 keV</a:t>
            </a:r>
            <a:endParaRPr lang="en-GB" sz="1200">
              <a:solidFill>
                <a:srgbClr val="4D4D4D"/>
              </a:solidFill>
            </a:endParaRPr>
          </a:p>
        </p:txBody>
      </p:sp>
      <p:sp>
        <p:nvSpPr>
          <p:cNvPr id="1222704" name="Rectangle 48"/>
          <p:cNvSpPr>
            <a:spLocks noChangeArrowheads="1"/>
          </p:cNvSpPr>
          <p:nvPr/>
        </p:nvSpPr>
        <p:spPr bwMode="auto">
          <a:xfrm>
            <a:off x="846138" y="3638550"/>
            <a:ext cx="827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defRPr/>
            </a:pPr>
            <a:r>
              <a:rPr lang="de-DE" sz="1200">
                <a:solidFill>
                  <a:schemeClr val="tx2"/>
                </a:solidFill>
              </a:rPr>
              <a:t>14.0 GeV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1222705" name="Rectangle 49"/>
          <p:cNvSpPr>
            <a:spLocks noChangeArrowheads="1"/>
          </p:cNvSpPr>
          <p:nvPr/>
        </p:nvSpPr>
        <p:spPr bwMode="auto">
          <a:xfrm rot="-5400000">
            <a:off x="-349250" y="3606801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de-DE" sz="1400"/>
              <a:t>Electron energy sets</a:t>
            </a:r>
            <a:endParaRPr lang="en-GB" sz="1400"/>
          </a:p>
        </p:txBody>
      </p:sp>
      <p:sp>
        <p:nvSpPr>
          <p:cNvPr id="17428" name="Rectangle 50"/>
          <p:cNvSpPr>
            <a:spLocks noChangeArrowheads="1"/>
          </p:cNvSpPr>
          <p:nvPr/>
        </p:nvSpPr>
        <p:spPr bwMode="auto">
          <a:xfrm>
            <a:off x="6038850" y="2544763"/>
            <a:ext cx="8524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de-DE" sz="1200"/>
              <a:t>SASE 1/2</a:t>
            </a:r>
          </a:p>
          <a:p>
            <a:pPr marL="342900" indent="-342900"/>
            <a:r>
              <a:rPr lang="de-DE" sz="1200"/>
              <a:t>(40 mm)</a:t>
            </a:r>
            <a:endParaRPr lang="en-GB" sz="1200"/>
          </a:p>
        </p:txBody>
      </p:sp>
      <p:sp>
        <p:nvSpPr>
          <p:cNvPr id="17429" name="Rectangle 51"/>
          <p:cNvSpPr>
            <a:spLocks noChangeArrowheads="1"/>
          </p:cNvSpPr>
          <p:nvPr/>
        </p:nvSpPr>
        <p:spPr bwMode="auto">
          <a:xfrm>
            <a:off x="3402013" y="2520950"/>
            <a:ext cx="76676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de-DE" sz="1200"/>
              <a:t>SASE 3</a:t>
            </a:r>
          </a:p>
          <a:p>
            <a:pPr marL="342900" indent="-342900"/>
            <a:r>
              <a:rPr lang="de-DE" sz="1200"/>
              <a:t>(68 mm)</a:t>
            </a:r>
            <a:endParaRPr lang="en-GB" sz="1200"/>
          </a:p>
        </p:txBody>
      </p:sp>
      <p:sp>
        <p:nvSpPr>
          <p:cNvPr id="17430" name="Text Box 52"/>
          <p:cNvSpPr txBox="1">
            <a:spLocks noChangeArrowheads="1"/>
          </p:cNvSpPr>
          <p:nvPr/>
        </p:nvSpPr>
        <p:spPr bwMode="auto">
          <a:xfrm>
            <a:off x="7194550" y="1660525"/>
            <a:ext cx="665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de-DE" sz="1200">
                <a:solidFill>
                  <a:srgbClr val="4D4D4D"/>
                </a:solidFill>
              </a:rPr>
              <a:t>20 keV</a:t>
            </a:r>
            <a:endParaRPr lang="en-GB" sz="1200">
              <a:solidFill>
                <a:srgbClr val="4D4D4D"/>
              </a:solidFill>
            </a:endParaRPr>
          </a:p>
        </p:txBody>
      </p:sp>
      <p:grpSp>
        <p:nvGrpSpPr>
          <p:cNvPr id="1222709" name="Group 53"/>
          <p:cNvGrpSpPr>
            <a:grpSpLocks/>
          </p:cNvGrpSpPr>
          <p:nvPr/>
        </p:nvGrpSpPr>
        <p:grpSpPr bwMode="auto">
          <a:xfrm>
            <a:off x="847725" y="4195763"/>
            <a:ext cx="6650038" cy="301625"/>
            <a:chOff x="534" y="2643"/>
            <a:chExt cx="4189" cy="190"/>
          </a:xfrm>
        </p:grpSpPr>
        <p:sp>
          <p:nvSpPr>
            <p:cNvPr id="1222710" name="Rectangle 54"/>
            <p:cNvSpPr>
              <a:spLocks noChangeArrowheads="1"/>
            </p:cNvSpPr>
            <p:nvPr/>
          </p:nvSpPr>
          <p:spPr bwMode="auto">
            <a:xfrm>
              <a:off x="534" y="2643"/>
              <a:ext cx="5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l">
                <a:defRPr/>
              </a:pPr>
              <a:r>
                <a:rPr lang="de-DE" sz="1200">
                  <a:solidFill>
                    <a:schemeClr val="tx2"/>
                  </a:solidFill>
                </a:rPr>
                <a:t>10.5 GeV</a:t>
              </a:r>
              <a:endParaRPr lang="en-GB" sz="1200">
                <a:solidFill>
                  <a:schemeClr val="tx2"/>
                </a:solidFill>
              </a:endParaRPr>
            </a:p>
          </p:txBody>
        </p:sp>
        <p:grpSp>
          <p:nvGrpSpPr>
            <p:cNvPr id="17451" name="Group 55"/>
            <p:cNvGrpSpPr>
              <a:grpSpLocks/>
            </p:cNvGrpSpPr>
            <p:nvPr/>
          </p:nvGrpSpPr>
          <p:grpSpPr bwMode="auto">
            <a:xfrm>
              <a:off x="3267" y="2649"/>
              <a:ext cx="1456" cy="173"/>
              <a:chOff x="3357" y="2649"/>
              <a:chExt cx="1096" cy="173"/>
            </a:xfrm>
          </p:grpSpPr>
          <p:grpSp>
            <p:nvGrpSpPr>
              <p:cNvPr id="17457" name="Group 56"/>
              <p:cNvGrpSpPr>
                <a:grpSpLocks/>
              </p:cNvGrpSpPr>
              <p:nvPr/>
            </p:nvGrpSpPr>
            <p:grpSpPr bwMode="auto">
              <a:xfrm>
                <a:off x="3357" y="2662"/>
                <a:ext cx="1096" cy="147"/>
                <a:chOff x="3474" y="3100"/>
                <a:chExt cx="1096" cy="147"/>
              </a:xfrm>
            </p:grpSpPr>
            <p:sp>
              <p:nvSpPr>
                <p:cNvPr id="1222713" name="Rectangle 57"/>
                <p:cNvSpPr>
                  <a:spLocks noChangeArrowheads="1"/>
                </p:cNvSpPr>
                <p:nvPr/>
              </p:nvSpPr>
              <p:spPr bwMode="auto">
                <a:xfrm>
                  <a:off x="4384" y="3100"/>
                  <a:ext cx="186" cy="1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0"/>
                        <a:invGamma/>
                        <a:alpha val="80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42900" indent="-342900">
                    <a:defRPr/>
                  </a:pPr>
                  <a:endParaRPr lang="en-GB" sz="1200"/>
                </a:p>
              </p:txBody>
            </p:sp>
            <p:sp>
              <p:nvSpPr>
                <p:cNvPr id="17460" name="Rectangle 58"/>
                <p:cNvSpPr>
                  <a:spLocks noChangeArrowheads="1"/>
                </p:cNvSpPr>
                <p:nvPr/>
              </p:nvSpPr>
              <p:spPr bwMode="auto">
                <a:xfrm>
                  <a:off x="3474" y="3108"/>
                  <a:ext cx="907" cy="128"/>
                </a:xfrm>
                <a:prstGeom prst="rect">
                  <a:avLst/>
                </a:prstGeom>
                <a:solidFill>
                  <a:schemeClr val="accent2"/>
                </a:solidFill>
                <a:ln w="28575" algn="ctr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42900" indent="-342900"/>
                  <a:endParaRPr lang="en-GB" sz="1200"/>
                </a:p>
              </p:txBody>
            </p:sp>
          </p:grpSp>
          <p:sp>
            <p:nvSpPr>
              <p:cNvPr id="17458" name="Text Box 59"/>
              <p:cNvSpPr txBox="1">
                <a:spLocks noChangeArrowheads="1"/>
              </p:cNvSpPr>
              <p:nvPr/>
            </p:nvSpPr>
            <p:spPr bwMode="auto">
              <a:xfrm>
                <a:off x="3599" y="2649"/>
                <a:ext cx="55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eaLnBrk="1" hangingPunct="1"/>
                <a:r>
                  <a:rPr lang="de-DE" sz="1200"/>
                  <a:t>2.3 –  &gt;15 keV</a:t>
                </a:r>
                <a:endParaRPr lang="en-GB" sz="1200"/>
              </a:p>
            </p:txBody>
          </p:sp>
        </p:grpSp>
        <p:grpSp>
          <p:nvGrpSpPr>
            <p:cNvPr id="17452" name="Group 60"/>
            <p:cNvGrpSpPr>
              <a:grpSpLocks/>
            </p:cNvGrpSpPr>
            <p:nvPr/>
          </p:nvGrpSpPr>
          <p:grpSpPr bwMode="auto">
            <a:xfrm>
              <a:off x="1478" y="2660"/>
              <a:ext cx="1534" cy="173"/>
              <a:chOff x="3357" y="2649"/>
              <a:chExt cx="1096" cy="173"/>
            </a:xfrm>
          </p:grpSpPr>
          <p:grpSp>
            <p:nvGrpSpPr>
              <p:cNvPr id="17453" name="Group 61"/>
              <p:cNvGrpSpPr>
                <a:grpSpLocks/>
              </p:cNvGrpSpPr>
              <p:nvPr/>
            </p:nvGrpSpPr>
            <p:grpSpPr bwMode="auto">
              <a:xfrm>
                <a:off x="3357" y="2662"/>
                <a:ext cx="1096" cy="147"/>
                <a:chOff x="3474" y="3100"/>
                <a:chExt cx="1096" cy="147"/>
              </a:xfrm>
            </p:grpSpPr>
            <p:sp>
              <p:nvSpPr>
                <p:cNvPr id="1222718" name="Rectangle 62"/>
                <p:cNvSpPr>
                  <a:spLocks noChangeArrowheads="1"/>
                </p:cNvSpPr>
                <p:nvPr/>
              </p:nvSpPr>
              <p:spPr bwMode="auto">
                <a:xfrm>
                  <a:off x="4384" y="3100"/>
                  <a:ext cx="186" cy="1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0"/>
                        <a:invGamma/>
                        <a:alpha val="80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42900" indent="-342900">
                    <a:defRPr/>
                  </a:pPr>
                  <a:endParaRPr lang="en-GB" sz="1200"/>
                </a:p>
              </p:txBody>
            </p:sp>
            <p:sp>
              <p:nvSpPr>
                <p:cNvPr id="17456" name="Rectangle 63"/>
                <p:cNvSpPr>
                  <a:spLocks noChangeArrowheads="1"/>
                </p:cNvSpPr>
                <p:nvPr/>
              </p:nvSpPr>
              <p:spPr bwMode="auto">
                <a:xfrm>
                  <a:off x="3474" y="3108"/>
                  <a:ext cx="907" cy="128"/>
                </a:xfrm>
                <a:prstGeom prst="rect">
                  <a:avLst/>
                </a:prstGeom>
                <a:solidFill>
                  <a:schemeClr val="accent2"/>
                </a:solidFill>
                <a:ln w="28575" algn="ctr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42900" indent="-342900"/>
                  <a:endParaRPr lang="en-GB" sz="1200"/>
                </a:p>
              </p:txBody>
            </p:sp>
          </p:grpSp>
          <p:sp>
            <p:nvSpPr>
              <p:cNvPr id="17454" name="Text Box 64"/>
              <p:cNvSpPr txBox="1">
                <a:spLocks noChangeArrowheads="1"/>
              </p:cNvSpPr>
              <p:nvPr/>
            </p:nvSpPr>
            <p:spPr bwMode="auto">
              <a:xfrm>
                <a:off x="3508" y="2649"/>
                <a:ext cx="74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eaLnBrk="1" hangingPunct="1"/>
                <a:r>
                  <a:rPr lang="de-DE" sz="1200"/>
                  <a:t>0.26 –  ~2 keV</a:t>
                </a:r>
                <a:endParaRPr lang="en-GB" sz="1200"/>
              </a:p>
            </p:txBody>
          </p:sp>
        </p:grpSp>
      </p:grpSp>
      <p:grpSp>
        <p:nvGrpSpPr>
          <p:cNvPr id="17432" name="Group 65"/>
          <p:cNvGrpSpPr>
            <a:grpSpLocks/>
          </p:cNvGrpSpPr>
          <p:nvPr/>
        </p:nvGrpSpPr>
        <p:grpSpPr bwMode="auto">
          <a:xfrm>
            <a:off x="3227388" y="3640138"/>
            <a:ext cx="2244725" cy="274637"/>
            <a:chOff x="3357" y="2649"/>
            <a:chExt cx="1096" cy="173"/>
          </a:xfrm>
        </p:grpSpPr>
        <p:grpSp>
          <p:nvGrpSpPr>
            <p:cNvPr id="17446" name="Group 66"/>
            <p:cNvGrpSpPr>
              <a:grpSpLocks/>
            </p:cNvGrpSpPr>
            <p:nvPr/>
          </p:nvGrpSpPr>
          <p:grpSpPr bwMode="auto">
            <a:xfrm>
              <a:off x="3357" y="2662"/>
              <a:ext cx="1096" cy="147"/>
              <a:chOff x="3474" y="3100"/>
              <a:chExt cx="1096" cy="147"/>
            </a:xfrm>
          </p:grpSpPr>
          <p:sp>
            <p:nvSpPr>
              <p:cNvPr id="1222723" name="Rectangle 67"/>
              <p:cNvSpPr>
                <a:spLocks noChangeArrowheads="1"/>
              </p:cNvSpPr>
              <p:nvPr/>
            </p:nvSpPr>
            <p:spPr bwMode="auto">
              <a:xfrm>
                <a:off x="4384" y="3100"/>
                <a:ext cx="186" cy="147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8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342900" indent="-342900">
                  <a:defRPr/>
                </a:pPr>
                <a:endParaRPr lang="en-GB" sz="1200"/>
              </a:p>
            </p:txBody>
          </p:sp>
          <p:sp>
            <p:nvSpPr>
              <p:cNvPr id="17449" name="Rectangle 68"/>
              <p:cNvSpPr>
                <a:spLocks noChangeArrowheads="1"/>
              </p:cNvSpPr>
              <p:nvPr/>
            </p:nvSpPr>
            <p:spPr bwMode="auto">
              <a:xfrm>
                <a:off x="3474" y="3108"/>
                <a:ext cx="907" cy="128"/>
              </a:xfrm>
              <a:prstGeom prst="rect">
                <a:avLst/>
              </a:prstGeom>
              <a:solidFill>
                <a:schemeClr val="accent2"/>
              </a:solidFill>
              <a:ln w="28575" algn="ctr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342900" indent="-342900"/>
                <a:endParaRPr lang="en-GB" sz="1200"/>
              </a:p>
            </p:txBody>
          </p:sp>
        </p:grpSp>
        <p:sp>
          <p:nvSpPr>
            <p:cNvPr id="17447" name="Text Box 69"/>
            <p:cNvSpPr txBox="1">
              <a:spLocks noChangeArrowheads="1"/>
            </p:cNvSpPr>
            <p:nvPr/>
          </p:nvSpPr>
          <p:spPr bwMode="auto">
            <a:xfrm>
              <a:off x="3508" y="2649"/>
              <a:ext cx="7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 eaLnBrk="0" hangingPunct="0"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defRPr sz="900" b="1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 eaLnBrk="1" hangingPunct="1"/>
              <a:r>
                <a:rPr lang="de-DE" sz="1200"/>
                <a:t>0.47 –  ~3 keV</a:t>
              </a:r>
              <a:endParaRPr lang="en-GB" sz="1200"/>
            </a:p>
          </p:txBody>
        </p:sp>
      </p:grpSp>
      <p:grpSp>
        <p:nvGrpSpPr>
          <p:cNvPr id="1222726" name="Group 70"/>
          <p:cNvGrpSpPr>
            <a:grpSpLocks/>
          </p:cNvGrpSpPr>
          <p:nvPr/>
        </p:nvGrpSpPr>
        <p:grpSpPr bwMode="auto">
          <a:xfrm>
            <a:off x="847725" y="3114675"/>
            <a:ext cx="7304088" cy="284163"/>
            <a:chOff x="534" y="1962"/>
            <a:chExt cx="4601" cy="179"/>
          </a:xfrm>
        </p:grpSpPr>
        <p:grpSp>
          <p:nvGrpSpPr>
            <p:cNvPr id="17435" name="Group 71"/>
            <p:cNvGrpSpPr>
              <a:grpSpLocks/>
            </p:cNvGrpSpPr>
            <p:nvPr/>
          </p:nvGrpSpPr>
          <p:grpSpPr bwMode="auto">
            <a:xfrm>
              <a:off x="3972" y="1968"/>
              <a:ext cx="1163" cy="173"/>
              <a:chOff x="3357" y="2649"/>
              <a:chExt cx="1096" cy="173"/>
            </a:xfrm>
          </p:grpSpPr>
          <p:grpSp>
            <p:nvGrpSpPr>
              <p:cNvPr id="17442" name="Group 72"/>
              <p:cNvGrpSpPr>
                <a:grpSpLocks/>
              </p:cNvGrpSpPr>
              <p:nvPr/>
            </p:nvGrpSpPr>
            <p:grpSpPr bwMode="auto">
              <a:xfrm>
                <a:off x="3357" y="2662"/>
                <a:ext cx="1096" cy="147"/>
                <a:chOff x="3474" y="3100"/>
                <a:chExt cx="1096" cy="147"/>
              </a:xfrm>
            </p:grpSpPr>
            <p:sp>
              <p:nvSpPr>
                <p:cNvPr id="1222729" name="Rectangle 73"/>
                <p:cNvSpPr>
                  <a:spLocks noChangeArrowheads="1"/>
                </p:cNvSpPr>
                <p:nvPr/>
              </p:nvSpPr>
              <p:spPr bwMode="auto">
                <a:xfrm>
                  <a:off x="4384" y="3100"/>
                  <a:ext cx="186" cy="1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0"/>
                        <a:invGamma/>
                        <a:alpha val="80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42900" indent="-342900">
                    <a:defRPr/>
                  </a:pPr>
                  <a:endParaRPr lang="en-GB" sz="1200"/>
                </a:p>
              </p:txBody>
            </p:sp>
            <p:sp>
              <p:nvSpPr>
                <p:cNvPr id="17445" name="Rectangle 74"/>
                <p:cNvSpPr>
                  <a:spLocks noChangeArrowheads="1"/>
                </p:cNvSpPr>
                <p:nvPr/>
              </p:nvSpPr>
              <p:spPr bwMode="auto">
                <a:xfrm>
                  <a:off x="3474" y="3108"/>
                  <a:ext cx="907" cy="128"/>
                </a:xfrm>
                <a:prstGeom prst="rect">
                  <a:avLst/>
                </a:prstGeom>
                <a:solidFill>
                  <a:schemeClr val="accent2"/>
                </a:solidFill>
                <a:ln w="28575" algn="ctr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42900" indent="-342900"/>
                  <a:endParaRPr lang="en-GB" sz="1200"/>
                </a:p>
              </p:txBody>
            </p:sp>
          </p:grpSp>
          <p:sp>
            <p:nvSpPr>
              <p:cNvPr id="17443" name="Text Box 75"/>
              <p:cNvSpPr txBox="1">
                <a:spLocks noChangeArrowheads="1"/>
              </p:cNvSpPr>
              <p:nvPr/>
            </p:nvSpPr>
            <p:spPr bwMode="auto">
              <a:xfrm>
                <a:off x="3529" y="2649"/>
                <a:ext cx="69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eaLnBrk="1" hangingPunct="1"/>
                <a:r>
                  <a:rPr lang="de-DE" sz="1200"/>
                  <a:t>6.4 –  &gt;25 keV</a:t>
                </a:r>
                <a:endParaRPr lang="en-GB" sz="1200"/>
              </a:p>
            </p:txBody>
          </p:sp>
        </p:grpSp>
        <p:sp>
          <p:nvSpPr>
            <p:cNvPr id="1222732" name="Rectangle 76"/>
            <p:cNvSpPr>
              <a:spLocks noChangeArrowheads="1"/>
            </p:cNvSpPr>
            <p:nvPr/>
          </p:nvSpPr>
          <p:spPr bwMode="auto">
            <a:xfrm>
              <a:off x="534" y="1964"/>
              <a:ext cx="5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l">
                <a:defRPr/>
              </a:pPr>
              <a:r>
                <a:rPr lang="de-DE" sz="1200">
                  <a:solidFill>
                    <a:schemeClr val="tx2"/>
                  </a:solidFill>
                </a:rPr>
                <a:t>17.5 GeV</a:t>
              </a:r>
              <a:endParaRPr lang="en-GB" sz="1200">
                <a:solidFill>
                  <a:schemeClr val="tx2"/>
                </a:solidFill>
              </a:endParaRPr>
            </a:p>
          </p:txBody>
        </p:sp>
        <p:grpSp>
          <p:nvGrpSpPr>
            <p:cNvPr id="17437" name="Group 77"/>
            <p:cNvGrpSpPr>
              <a:grpSpLocks/>
            </p:cNvGrpSpPr>
            <p:nvPr/>
          </p:nvGrpSpPr>
          <p:grpSpPr bwMode="auto">
            <a:xfrm>
              <a:off x="2232" y="1962"/>
              <a:ext cx="1414" cy="173"/>
              <a:chOff x="3357" y="2649"/>
              <a:chExt cx="1096" cy="173"/>
            </a:xfrm>
          </p:grpSpPr>
          <p:grpSp>
            <p:nvGrpSpPr>
              <p:cNvPr id="17438" name="Group 78"/>
              <p:cNvGrpSpPr>
                <a:grpSpLocks/>
              </p:cNvGrpSpPr>
              <p:nvPr/>
            </p:nvGrpSpPr>
            <p:grpSpPr bwMode="auto">
              <a:xfrm>
                <a:off x="3357" y="2662"/>
                <a:ext cx="1096" cy="147"/>
                <a:chOff x="3474" y="3100"/>
                <a:chExt cx="1096" cy="147"/>
              </a:xfrm>
            </p:grpSpPr>
            <p:sp>
              <p:nvSpPr>
                <p:cNvPr id="1222735" name="Rectangle 79"/>
                <p:cNvSpPr>
                  <a:spLocks noChangeArrowheads="1"/>
                </p:cNvSpPr>
                <p:nvPr/>
              </p:nvSpPr>
              <p:spPr bwMode="auto">
                <a:xfrm>
                  <a:off x="4384" y="3100"/>
                  <a:ext cx="186" cy="1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0"/>
                        <a:invGamma/>
                        <a:alpha val="80000"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42900" indent="-342900">
                    <a:defRPr/>
                  </a:pPr>
                  <a:endParaRPr lang="en-GB" sz="1200"/>
                </a:p>
              </p:txBody>
            </p:sp>
            <p:sp>
              <p:nvSpPr>
                <p:cNvPr id="17441" name="Rectangle 80"/>
                <p:cNvSpPr>
                  <a:spLocks noChangeArrowheads="1"/>
                </p:cNvSpPr>
                <p:nvPr/>
              </p:nvSpPr>
              <p:spPr bwMode="auto">
                <a:xfrm>
                  <a:off x="3474" y="3108"/>
                  <a:ext cx="907" cy="128"/>
                </a:xfrm>
                <a:prstGeom prst="rect">
                  <a:avLst/>
                </a:prstGeom>
                <a:solidFill>
                  <a:schemeClr val="accent2"/>
                </a:solidFill>
                <a:ln w="28575" algn="ctr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342900" indent="-342900"/>
                  <a:endParaRPr lang="en-GB" sz="1200"/>
                </a:p>
              </p:txBody>
            </p:sp>
          </p:grpSp>
          <p:sp>
            <p:nvSpPr>
              <p:cNvPr id="17439" name="Text Box 81"/>
              <p:cNvSpPr txBox="1">
                <a:spLocks noChangeArrowheads="1"/>
              </p:cNvSpPr>
              <p:nvPr/>
            </p:nvSpPr>
            <p:spPr bwMode="auto">
              <a:xfrm>
                <a:off x="3508" y="2649"/>
                <a:ext cx="74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 eaLnBrk="0" hangingPunct="0"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defRPr sz="900" b="1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eaLnBrk="1" hangingPunct="1"/>
                <a:r>
                  <a:rPr lang="de-DE" sz="1200"/>
                  <a:t>0.73 –  &gt;3 keV</a:t>
                </a:r>
                <a:endParaRPr lang="en-GB" sz="1200"/>
              </a:p>
            </p:txBody>
          </p:sp>
        </p:grpSp>
      </p:grpSp>
      <p:sp>
        <p:nvSpPr>
          <p:cNvPr id="17434" name="Text Box 82"/>
          <p:cNvSpPr txBox="1">
            <a:spLocks noChangeArrowheads="1"/>
          </p:cNvSpPr>
          <p:nvPr/>
        </p:nvSpPr>
        <p:spPr bwMode="auto">
          <a:xfrm>
            <a:off x="6553200" y="6299200"/>
            <a:ext cx="22971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 eaLnBrk="1" hangingPunct="1"/>
            <a:r>
              <a:rPr lang="de-DE" sz="1400"/>
              <a:t>updated layout, Feb 2011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16196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for </a:t>
            </a:r>
            <a:r>
              <a:rPr lang="de-DE" dirty="0" err="1" smtClean="0"/>
              <a:t>status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71 </a:t>
            </a:r>
            <a:r>
              <a:rPr lang="de-DE" dirty="0" err="1" smtClean="0"/>
              <a:t>Undulators</a:t>
            </a:r>
            <a:r>
              <a:rPr lang="de-DE" dirty="0" smtClean="0"/>
              <a:t> 		</a:t>
            </a:r>
            <a:r>
              <a:rPr lang="de-DE" dirty="0" err="1" smtClean="0"/>
              <a:t>Pre-series</a:t>
            </a:r>
            <a:endParaRPr lang="de-DE" dirty="0" smtClean="0"/>
          </a:p>
          <a:p>
            <a:r>
              <a:rPr lang="de-DE" dirty="0" smtClean="0"/>
              <a:t>72 FEL </a:t>
            </a:r>
            <a:r>
              <a:rPr lang="de-DE" dirty="0" err="1" smtClean="0"/>
              <a:t>concepts</a:t>
            </a:r>
            <a:r>
              <a:rPr lang="de-DE" dirty="0" smtClean="0"/>
              <a:t>		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&amp; </a:t>
            </a:r>
            <a:r>
              <a:rPr lang="de-DE" dirty="0" err="1" smtClean="0"/>
              <a:t>extension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de-DE" dirty="0" smtClean="0"/>
          </a:p>
          <a:p>
            <a:r>
              <a:rPr lang="de-DE" dirty="0" smtClean="0"/>
              <a:t>73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r>
              <a:rPr lang="de-DE" dirty="0" smtClean="0"/>
              <a:t>		</a:t>
            </a:r>
            <a:r>
              <a:rPr lang="de-DE" dirty="0" err="1" smtClean="0"/>
              <a:t>Conceptual</a:t>
            </a:r>
            <a:r>
              <a:rPr lang="de-DE" dirty="0" smtClean="0"/>
              <a:t> Design Report</a:t>
            </a:r>
          </a:p>
          <a:p>
            <a:r>
              <a:rPr lang="de-DE" dirty="0" smtClean="0"/>
              <a:t>74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diagnostics</a:t>
            </a:r>
            <a:r>
              <a:rPr lang="de-DE" dirty="0" smtClean="0"/>
              <a:t>	</a:t>
            </a:r>
            <a:r>
              <a:rPr lang="de-DE" dirty="0" err="1" smtClean="0"/>
              <a:t>Conceptual</a:t>
            </a:r>
            <a:r>
              <a:rPr lang="de-DE" dirty="0" smtClean="0"/>
              <a:t> Design Report on-</a:t>
            </a:r>
            <a:r>
              <a:rPr lang="de-DE" dirty="0" err="1" smtClean="0"/>
              <a:t>going</a:t>
            </a:r>
            <a:endParaRPr lang="de-DE" dirty="0" smtClean="0"/>
          </a:p>
          <a:p>
            <a:r>
              <a:rPr lang="de-DE" dirty="0" smtClean="0"/>
              <a:t>75 </a:t>
            </a:r>
            <a:r>
              <a:rPr lang="de-DE" dirty="0" err="1" smtClean="0"/>
              <a:t>Detectors</a:t>
            </a:r>
            <a:r>
              <a:rPr lang="de-DE" dirty="0" smtClean="0"/>
              <a:t>		All 3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entered</a:t>
            </a:r>
            <a:r>
              <a:rPr lang="de-DE" dirty="0" smtClean="0"/>
              <a:t> prototype </a:t>
            </a:r>
            <a:r>
              <a:rPr lang="de-DE" dirty="0" err="1" smtClean="0"/>
              <a:t>phase</a:t>
            </a:r>
            <a:endParaRPr lang="de-DE" dirty="0" smtClean="0"/>
          </a:p>
          <a:p>
            <a:r>
              <a:rPr lang="de-DE" dirty="0" smtClean="0"/>
              <a:t>76 DAQ/Data		CDR / First </a:t>
            </a:r>
            <a:r>
              <a:rPr lang="de-DE" dirty="0" err="1" smtClean="0"/>
              <a:t>hardware</a:t>
            </a:r>
            <a:r>
              <a:rPr lang="de-DE" dirty="0" smtClean="0"/>
              <a:t> / lots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interfaces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 smtClean="0"/>
          </a:p>
          <a:p>
            <a:r>
              <a:rPr lang="de-DE" dirty="0" smtClean="0"/>
              <a:t>78 Lasers		‚CDR‘  / </a:t>
            </a:r>
            <a:r>
              <a:rPr lang="de-DE" dirty="0" err="1" smtClean="0"/>
              <a:t>prototyping</a:t>
            </a:r>
            <a:r>
              <a:rPr lang="de-DE" dirty="0" smtClean="0"/>
              <a:t> on-</a:t>
            </a:r>
            <a:r>
              <a:rPr lang="de-DE" dirty="0" err="1" smtClean="0"/>
              <a:t>going</a:t>
            </a:r>
            <a:endParaRPr lang="de-DE" dirty="0" smtClean="0"/>
          </a:p>
          <a:p>
            <a:r>
              <a:rPr lang="de-DE" dirty="0" smtClean="0"/>
              <a:t>79 Sample </a:t>
            </a:r>
            <a:r>
              <a:rPr lang="de-DE" dirty="0" err="1" smtClean="0"/>
              <a:t>environm</a:t>
            </a:r>
            <a:r>
              <a:rPr lang="de-DE" dirty="0" smtClean="0"/>
              <a:t>.	</a:t>
            </a:r>
            <a:r>
              <a:rPr lang="de-DE" dirty="0" err="1" smtClean="0"/>
              <a:t>Selection</a:t>
            </a:r>
            <a:r>
              <a:rPr lang="de-DE" dirty="0" smtClean="0"/>
              <a:t> on-</a:t>
            </a:r>
            <a:r>
              <a:rPr lang="de-DE" dirty="0" err="1" smtClean="0"/>
              <a:t>going</a:t>
            </a:r>
            <a:endParaRPr lang="de-DE" dirty="0" smtClean="0"/>
          </a:p>
          <a:p>
            <a:r>
              <a:rPr lang="de-DE" dirty="0"/>
              <a:t>81 FXE </a:t>
            </a:r>
            <a:r>
              <a:rPr lang="de-DE" dirty="0" err="1"/>
              <a:t>instrument</a:t>
            </a:r>
            <a:r>
              <a:rPr lang="de-DE" dirty="0"/>
              <a:t>	CDR, </a:t>
            </a:r>
            <a:r>
              <a:rPr lang="de-DE" dirty="0" err="1"/>
              <a:t>preparing</a:t>
            </a:r>
            <a:r>
              <a:rPr lang="de-DE" dirty="0"/>
              <a:t> TDR	</a:t>
            </a:r>
            <a:endParaRPr lang="de-DE" dirty="0" smtClean="0"/>
          </a:p>
          <a:p>
            <a:r>
              <a:rPr lang="de-DE" dirty="0" smtClean="0"/>
              <a:t>82 HED </a:t>
            </a:r>
            <a:r>
              <a:rPr lang="de-DE" dirty="0" err="1"/>
              <a:t>instrument</a:t>
            </a:r>
            <a:r>
              <a:rPr lang="de-DE" dirty="0"/>
              <a:t>	</a:t>
            </a:r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, </a:t>
            </a:r>
            <a:r>
              <a:rPr lang="de-DE" dirty="0" err="1" smtClean="0"/>
              <a:t>search</a:t>
            </a:r>
            <a:r>
              <a:rPr lang="de-DE" dirty="0" smtClean="0"/>
              <a:t> for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scientist</a:t>
            </a:r>
            <a:r>
              <a:rPr lang="de-DE" dirty="0"/>
              <a:t>	</a:t>
            </a:r>
          </a:p>
          <a:p>
            <a:r>
              <a:rPr lang="de-DE" dirty="0" smtClean="0"/>
              <a:t>83 SPB </a:t>
            </a:r>
            <a:r>
              <a:rPr lang="de-DE" dirty="0" err="1"/>
              <a:t>instrument</a:t>
            </a:r>
            <a:r>
              <a:rPr lang="de-DE" dirty="0"/>
              <a:t>	CDR, </a:t>
            </a:r>
            <a:r>
              <a:rPr lang="de-DE" dirty="0" err="1"/>
              <a:t>preparing</a:t>
            </a:r>
            <a:r>
              <a:rPr lang="de-DE" dirty="0"/>
              <a:t> TDR	</a:t>
            </a:r>
          </a:p>
          <a:p>
            <a:r>
              <a:rPr lang="de-DE" dirty="0" smtClean="0"/>
              <a:t>84 MID </a:t>
            </a:r>
            <a:r>
              <a:rPr lang="de-DE" dirty="0" err="1"/>
              <a:t>instrument</a:t>
            </a:r>
            <a:r>
              <a:rPr lang="de-DE" dirty="0"/>
              <a:t>	CDR, </a:t>
            </a:r>
            <a:r>
              <a:rPr lang="de-DE" dirty="0" err="1"/>
              <a:t>preparing</a:t>
            </a:r>
            <a:r>
              <a:rPr lang="de-DE" dirty="0"/>
              <a:t> TDR	</a:t>
            </a:r>
          </a:p>
          <a:p>
            <a:r>
              <a:rPr lang="de-DE" dirty="0" smtClean="0"/>
              <a:t>85 SQS </a:t>
            </a:r>
            <a:r>
              <a:rPr lang="de-DE" dirty="0" err="1" smtClean="0"/>
              <a:t>instrument</a:t>
            </a:r>
            <a:r>
              <a:rPr lang="de-DE" dirty="0"/>
              <a:t>	CDR, </a:t>
            </a:r>
            <a:r>
              <a:rPr lang="de-DE" dirty="0" err="1"/>
              <a:t>preparing</a:t>
            </a:r>
            <a:r>
              <a:rPr lang="de-DE" dirty="0"/>
              <a:t> TDR	</a:t>
            </a:r>
          </a:p>
          <a:p>
            <a:r>
              <a:rPr lang="de-DE" dirty="0" smtClean="0"/>
              <a:t>86 SCS </a:t>
            </a:r>
            <a:r>
              <a:rPr lang="de-DE" dirty="0" err="1" smtClean="0"/>
              <a:t>instrument</a:t>
            </a:r>
            <a:r>
              <a:rPr lang="de-DE" dirty="0" smtClean="0"/>
              <a:t>	</a:t>
            </a:r>
            <a:r>
              <a:rPr lang="de-DE" dirty="0"/>
              <a:t> </a:t>
            </a:r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,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/>
              <a:t>for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scientist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laboratories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2" descr="C:\Users\fpoppe\Desktop\SF-Fotos\jpeg\2012-01-13_0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" b="929"/>
          <a:stretch>
            <a:fillRect/>
          </a:stretch>
        </p:blipFill>
        <p:spPr bwMode="auto">
          <a:xfrm>
            <a:off x="119063" y="1079500"/>
            <a:ext cx="890587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8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Undulator</a:t>
            </a:r>
            <a:r>
              <a:rPr lang="de-DE" dirty="0" smtClean="0"/>
              <a:t> </a:t>
            </a:r>
            <a:r>
              <a:rPr lang="de-DE" dirty="0" err="1" smtClean="0"/>
              <a:t>pre-series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6" descr="C:\Users\fpoppe\Desktop\2011-11-16_0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6134" r="21" b="3568"/>
          <a:stretch>
            <a:fillRect/>
          </a:stretch>
        </p:blipFill>
        <p:spPr bwMode="auto">
          <a:xfrm>
            <a:off x="117413" y="1103250"/>
            <a:ext cx="89281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0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 XTDs -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C73E8-DF49-415E-9DE1-C5C18C4338E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Thomas Tschentscher, European XFEL, </a:t>
            </a:r>
          </a:p>
          <a:p>
            <a:pPr>
              <a:defRPr/>
            </a:pPr>
            <a:r>
              <a:rPr lang="en-GB" smtClean="0"/>
              <a:t>17 Apr 2012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" y="2541336"/>
            <a:ext cx="9165111" cy="340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4650" y="1347788"/>
            <a:ext cx="8501063" cy="4902200"/>
          </a:xfrm>
        </p:spPr>
        <p:txBody>
          <a:bodyPr/>
          <a:lstStyle/>
          <a:p>
            <a:pPr lvl="1"/>
            <a:r>
              <a:rPr lang="de-DE" dirty="0" err="1" smtClean="0"/>
              <a:t>offset</a:t>
            </a:r>
            <a:r>
              <a:rPr lang="de-DE" dirty="0" smtClean="0"/>
              <a:t> </a:t>
            </a:r>
            <a:r>
              <a:rPr lang="de-DE" dirty="0" err="1" smtClean="0"/>
              <a:t>mirrors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surpression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bremsstrahlung</a:t>
            </a:r>
            <a:r>
              <a:rPr lang="de-DE" dirty="0" smtClean="0">
                <a:sym typeface="Wingdings" pitchFamily="2" charset="2"/>
              </a:rPr>
              <a:t> &amp; </a:t>
            </a:r>
            <a:r>
              <a:rPr lang="de-DE" dirty="0" err="1" smtClean="0">
                <a:sym typeface="Wingdings" pitchFamily="2" charset="2"/>
              </a:rPr>
              <a:t>higher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harmonics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err="1"/>
              <a:t>d</a:t>
            </a:r>
            <a:r>
              <a:rPr lang="de-DE" dirty="0" err="1" smtClean="0"/>
              <a:t>eflection</a:t>
            </a:r>
            <a:r>
              <a:rPr lang="de-DE" dirty="0" smtClean="0"/>
              <a:t> </a:t>
            </a:r>
            <a:r>
              <a:rPr lang="de-DE" dirty="0" err="1" smtClean="0"/>
              <a:t>mirrors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distribution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3 </a:t>
            </a:r>
            <a:r>
              <a:rPr lang="de-DE" dirty="0" err="1" smtClean="0">
                <a:sym typeface="Wingdings" pitchFamily="2" charset="2"/>
              </a:rPr>
              <a:t>instruments</a:t>
            </a:r>
            <a:r>
              <a:rPr lang="de-DE" dirty="0" smtClean="0">
                <a:sym typeface="Wingdings" pitchFamily="2" charset="2"/>
              </a:rPr>
              <a:t> in XHEXP</a:t>
            </a:r>
          </a:p>
          <a:p>
            <a:pPr lvl="1"/>
            <a:r>
              <a:rPr lang="de-DE" dirty="0">
                <a:sym typeface="Wingdings" pitchFamily="2" charset="2"/>
              </a:rPr>
              <a:t>a</a:t>
            </a:r>
            <a:r>
              <a:rPr lang="de-DE" dirty="0" smtClean="0">
                <a:sym typeface="Wingdings" pitchFamily="2" charset="2"/>
              </a:rPr>
              <a:t>ll </a:t>
            </a:r>
            <a:r>
              <a:rPr lang="de-DE" dirty="0" err="1" smtClean="0">
                <a:sym typeface="Wingdings" pitchFamily="2" charset="2"/>
              </a:rPr>
              <a:t>reflections</a:t>
            </a:r>
            <a:r>
              <a:rPr lang="de-DE" dirty="0" smtClean="0">
                <a:sym typeface="Wingdings" pitchFamily="2" charset="2"/>
              </a:rPr>
              <a:t> in horizontal plane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Extreme </a:t>
            </a:r>
            <a:r>
              <a:rPr lang="de-DE" dirty="0" err="1" smtClean="0">
                <a:sym typeface="Wingdings" pitchFamily="2" charset="2"/>
              </a:rPr>
              <a:t>grazing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angles</a:t>
            </a:r>
            <a:r>
              <a:rPr lang="de-DE" dirty="0" smtClean="0">
                <a:sym typeface="Wingdings" pitchFamily="2" charset="2"/>
              </a:rPr>
              <a:t>  </a:t>
            </a:r>
            <a:r>
              <a:rPr lang="de-DE" dirty="0" err="1" smtClean="0">
                <a:sym typeface="Wingdings" pitchFamily="2" charset="2"/>
              </a:rPr>
              <a:t>acceptance</a:t>
            </a:r>
            <a:r>
              <a:rPr lang="de-DE" dirty="0" smtClean="0">
                <a:sym typeface="Wingdings" pitchFamily="2" charset="2"/>
              </a:rPr>
              <a:t> 6</a:t>
            </a:r>
            <a:r>
              <a:rPr lang="de-DE" dirty="0" smtClean="0">
                <a:sym typeface="Symbol"/>
              </a:rPr>
              <a:t>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beam </a:t>
            </a:r>
            <a:r>
              <a:rPr lang="de-DE" dirty="0" err="1" smtClean="0">
                <a:sym typeface="Wingdings" pitchFamily="2" charset="2"/>
              </a:rPr>
              <a:t>divergence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8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461A5C10-8424-4B95-9E9B-4C15495ED379}" type="slidenum">
              <a:rPr lang="en-GB" sz="1000">
                <a:solidFill>
                  <a:schemeClr val="bg1"/>
                </a:solidFill>
                <a:ea typeface="Geneva" pitchFamily="1" charset="-128"/>
              </a:rPr>
              <a:pPr/>
              <a:t>2</a:t>
            </a:fld>
            <a:endParaRPr lang="en-GB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FELs reach beyond synchrotron radiation</a:t>
            </a:r>
            <a:endParaRPr lang="en-GB" smtClean="0"/>
          </a:p>
        </p:txBody>
      </p:sp>
      <p:sp>
        <p:nvSpPr>
          <p:cNvPr id="1106947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Investigation of dynamic processes</a:t>
            </a:r>
          </a:p>
          <a:p>
            <a:pPr lvl="1" eaLnBrk="1" hangingPunct="1"/>
            <a:r>
              <a:rPr lang="de-DE" smtClean="0"/>
              <a:t>ultrafast, pico- &amp; femtosecond phenomena govern many physical, chemical and biological processes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de-DE" smtClean="0"/>
              <a:t> </a:t>
            </a:r>
          </a:p>
          <a:p>
            <a:pPr eaLnBrk="1" hangingPunct="1"/>
            <a:r>
              <a:rPr lang="de-DE" smtClean="0"/>
              <a:t>Investigation of nano-scale, disordered, non-crystalline matter</a:t>
            </a:r>
          </a:p>
          <a:p>
            <a:pPr lvl="1" eaLnBrk="1" hangingPunct="1"/>
            <a:r>
              <a:rPr lang="de-DE" smtClean="0"/>
              <a:t>geometrical structures of particles and bio-systems </a:t>
            </a:r>
          </a:p>
          <a:p>
            <a:pPr lvl="1" eaLnBrk="1" hangingPunct="1"/>
            <a:r>
              <a:rPr lang="de-DE" smtClean="0"/>
              <a:t>properties of matter at un-common length scales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Investigation of highly excited matter</a:t>
            </a:r>
          </a:p>
          <a:p>
            <a:pPr lvl="1" eaLnBrk="1" hangingPunct="1"/>
            <a:r>
              <a:rPr lang="de-DE" smtClean="0"/>
              <a:t>x-ray excitation and non-linear phenomena</a:t>
            </a:r>
          </a:p>
          <a:p>
            <a:pPr lvl="1" eaLnBrk="1" hangingPunct="1"/>
            <a:r>
              <a:rPr lang="de-DE" smtClean="0"/>
              <a:t>measurement of extremely short-living states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Often combination of these techniques are required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>
                <a:solidFill>
                  <a:schemeClr val="accent2"/>
                </a:solidFill>
                <a:sym typeface="Symbol" pitchFamily="18" charset="2"/>
              </a:rPr>
              <a:t> </a:t>
            </a:r>
            <a:r>
              <a:rPr lang="de-DE" smtClean="0">
                <a:solidFill>
                  <a:schemeClr val="accent2"/>
                </a:solidFill>
              </a:rPr>
              <a:t>X-Ray Free-Electron Laser sources open new scientific possibilities </a:t>
            </a:r>
            <a:endParaRPr lang="en-GB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5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0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10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10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10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10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10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10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10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06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mirrors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347787"/>
            <a:ext cx="8501063" cy="2117307"/>
          </a:xfrm>
        </p:spPr>
        <p:txBody>
          <a:bodyPr/>
          <a:lstStyle/>
          <a:p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extremely</a:t>
            </a:r>
            <a:r>
              <a:rPr lang="de-DE" dirty="0" smtClean="0"/>
              <a:t> flat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mirrors</a:t>
            </a:r>
            <a:endParaRPr lang="de-DE" dirty="0" smtClean="0"/>
          </a:p>
          <a:p>
            <a:pPr lvl="1"/>
            <a:r>
              <a:rPr lang="de-DE" dirty="0" err="1" smtClean="0"/>
              <a:t>Coherence</a:t>
            </a:r>
            <a:r>
              <a:rPr lang="de-DE" dirty="0" smtClean="0"/>
              <a:t>/</a:t>
            </a:r>
            <a:r>
              <a:rPr lang="de-DE" dirty="0" err="1" smtClean="0"/>
              <a:t>wavefront</a:t>
            </a:r>
            <a:r>
              <a:rPr lang="de-DE" dirty="0" smtClean="0"/>
              <a:t> </a:t>
            </a:r>
            <a:r>
              <a:rPr lang="de-DE" dirty="0" err="1" smtClean="0"/>
              <a:t>preservation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flatness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better</a:t>
            </a:r>
            <a:r>
              <a:rPr lang="de-DE" dirty="0" smtClean="0">
                <a:sym typeface="Wingdings" pitchFamily="2" charset="2"/>
              </a:rPr>
              <a:t> 2 </a:t>
            </a:r>
            <a:r>
              <a:rPr lang="de-DE" dirty="0" err="1" smtClean="0">
                <a:sym typeface="Wingdings" pitchFamily="2" charset="2"/>
              </a:rPr>
              <a:t>nm</a:t>
            </a:r>
            <a:r>
              <a:rPr lang="de-DE" dirty="0" smtClean="0">
                <a:sym typeface="Wingdings" pitchFamily="2" charset="2"/>
              </a:rPr>
              <a:t> (PV)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High </a:t>
            </a:r>
            <a:r>
              <a:rPr lang="de-DE" dirty="0" err="1" smtClean="0">
                <a:sym typeface="Wingdings" pitchFamily="2" charset="2"/>
              </a:rPr>
              <a:t>reflectivitiy</a:t>
            </a:r>
            <a:r>
              <a:rPr lang="de-DE" dirty="0" smtClean="0">
                <a:sym typeface="Wingdings" pitchFamily="2" charset="2"/>
              </a:rPr>
              <a:t> for </a:t>
            </a:r>
            <a:r>
              <a:rPr lang="de-DE" dirty="0" err="1" smtClean="0">
                <a:sym typeface="Wingdings" pitchFamily="2" charset="2"/>
              </a:rPr>
              <a:t>low</a:t>
            </a:r>
            <a:r>
              <a:rPr lang="de-DE" dirty="0" smtClean="0">
                <a:sym typeface="Wingdings" pitchFamily="2" charset="2"/>
              </a:rPr>
              <a:t> Z </a:t>
            </a:r>
            <a:r>
              <a:rPr lang="de-DE" dirty="0" err="1" smtClean="0">
                <a:sym typeface="Wingdings" pitchFamily="2" charset="2"/>
              </a:rPr>
              <a:t>coating</a:t>
            </a:r>
            <a:r>
              <a:rPr lang="de-DE" dirty="0" smtClean="0">
                <a:sym typeface="Wingdings" pitchFamily="2" charset="2"/>
              </a:rPr>
              <a:t> (due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damage</a:t>
            </a:r>
            <a:r>
              <a:rPr lang="de-DE" dirty="0" smtClean="0">
                <a:sym typeface="Wingdings" pitchFamily="2" charset="2"/>
              </a:rPr>
              <a:t>)   800 mm </a:t>
            </a:r>
            <a:r>
              <a:rPr lang="de-DE" dirty="0" err="1" smtClean="0">
                <a:sym typeface="Wingdings" pitchFamily="2" charset="2"/>
              </a:rPr>
              <a:t>length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smtClean="0">
                <a:sym typeface="Wingdings" pitchFamily="2" charset="2"/>
              </a:rPr>
              <a:t>Beam </a:t>
            </a:r>
            <a:r>
              <a:rPr lang="de-DE" dirty="0" err="1" smtClean="0">
                <a:sym typeface="Wingdings" pitchFamily="2" charset="2"/>
              </a:rPr>
              <a:t>steering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collimation</a:t>
            </a:r>
            <a:r>
              <a:rPr lang="de-DE" dirty="0" smtClean="0">
                <a:sym typeface="Wingdings" pitchFamily="2" charset="2"/>
              </a:rPr>
              <a:t>   </a:t>
            </a:r>
            <a:r>
              <a:rPr lang="de-DE" dirty="0" err="1" smtClean="0">
                <a:sym typeface="Wingdings" pitchFamily="2" charset="2"/>
              </a:rPr>
              <a:t>positioning</a:t>
            </a:r>
            <a:r>
              <a:rPr lang="de-DE" dirty="0" smtClean="0">
                <a:sym typeface="Wingdings" pitchFamily="2" charset="2"/>
              </a:rPr>
              <a:t> &amp; </a:t>
            </a:r>
            <a:r>
              <a:rPr lang="de-DE" dirty="0" err="1" smtClean="0">
                <a:sym typeface="Wingdings" pitchFamily="2" charset="2"/>
              </a:rPr>
              <a:t>bending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err="1" smtClean="0">
                <a:sym typeface="Wingdings" pitchFamily="2" charset="2"/>
              </a:rPr>
              <a:t>Flatness</a:t>
            </a:r>
            <a:r>
              <a:rPr lang="de-DE" dirty="0" smtClean="0">
                <a:sym typeface="Wingdings" pitchFamily="2" charset="2"/>
              </a:rPr>
              <a:t> &amp; </a:t>
            </a:r>
            <a:r>
              <a:rPr lang="de-DE" dirty="0" err="1" smtClean="0">
                <a:sym typeface="Wingdings" pitchFamily="2" charset="2"/>
              </a:rPr>
              <a:t>stability</a:t>
            </a:r>
            <a:r>
              <a:rPr lang="de-DE" dirty="0" smtClean="0">
                <a:sym typeface="Wingdings" pitchFamily="2" charset="2"/>
              </a:rPr>
              <a:t>  horizontal </a:t>
            </a:r>
            <a:r>
              <a:rPr lang="de-DE" dirty="0" err="1" smtClean="0">
                <a:sym typeface="Wingdings" pitchFamily="2" charset="2"/>
              </a:rPr>
              <a:t>scattering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geometry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smtClean="0">
                <a:sym typeface="Wingdings" pitchFamily="2" charset="2"/>
              </a:rPr>
              <a:t>High power </a:t>
            </a:r>
            <a:r>
              <a:rPr lang="de-DE" dirty="0" err="1" smtClean="0">
                <a:sym typeface="Wingdings" pitchFamily="2" charset="2"/>
              </a:rPr>
              <a:t>by</a:t>
            </a:r>
            <a:r>
              <a:rPr lang="de-DE" dirty="0" smtClean="0">
                <a:sym typeface="Wingdings" pitchFamily="2" charset="2"/>
              </a:rPr>
              <a:t> FEL beam  </a:t>
            </a:r>
            <a:r>
              <a:rPr lang="de-DE" dirty="0" err="1" smtClean="0">
                <a:sym typeface="Wingdings" pitchFamily="2" charset="2"/>
              </a:rPr>
              <a:t>water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cooling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smtClean="0">
                <a:sym typeface="Wingdings" pitchFamily="2" charset="2"/>
              </a:rPr>
              <a:t>Setting </a:t>
            </a:r>
            <a:r>
              <a:rPr lang="de-DE" dirty="0" err="1" smtClean="0">
                <a:sym typeface="Wingdings" pitchFamily="2" charset="2"/>
              </a:rPr>
              <a:t>up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controling</a:t>
            </a:r>
            <a:r>
              <a:rPr lang="de-DE" dirty="0" smtClean="0">
                <a:sym typeface="Wingdings" pitchFamily="2" charset="2"/>
              </a:rPr>
              <a:t>  </a:t>
            </a:r>
            <a:r>
              <a:rPr lang="de-DE" dirty="0" err="1" smtClean="0">
                <a:sym typeface="Wingdings" pitchFamily="2" charset="2"/>
              </a:rPr>
              <a:t>optical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interferometer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20</a:t>
            </a:fld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1290188" y="4206713"/>
            <a:ext cx="7429500" cy="1720598"/>
            <a:chOff x="1049548" y="4074361"/>
            <a:chExt cx="7429500" cy="1720598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5378660" y="5317373"/>
              <a:ext cx="177800" cy="166688"/>
            </a:xfrm>
            <a:prstGeom prst="ellipse">
              <a:avLst/>
            </a:prstGeom>
            <a:gradFill rotWithShape="1">
              <a:gsLst>
                <a:gs pos="0">
                  <a:srgbClr val="CACACA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2038560" y="5345948"/>
              <a:ext cx="177800" cy="166688"/>
            </a:xfrm>
            <a:prstGeom prst="ellipse">
              <a:avLst/>
            </a:prstGeom>
            <a:gradFill rotWithShape="1">
              <a:gsLst>
                <a:gs pos="0">
                  <a:srgbClr val="CACACA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267535" y="5393573"/>
              <a:ext cx="177800" cy="168275"/>
            </a:xfrm>
            <a:prstGeom prst="ellipse">
              <a:avLst/>
            </a:prstGeom>
            <a:gradFill rotWithShape="1">
              <a:gsLst>
                <a:gs pos="0">
                  <a:srgbClr val="CACACA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052723" y="4795086"/>
              <a:ext cx="5592762" cy="671512"/>
            </a:xfrm>
            <a:prstGeom prst="rect">
              <a:avLst/>
            </a:prstGeom>
            <a:solidFill>
              <a:srgbClr val="99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370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>
                <a:buFont typeface="Wingdings" charset="0"/>
                <a:buChar char="n"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635335" y="4260098"/>
              <a:ext cx="55563" cy="55563"/>
            </a:xfrm>
            <a:prstGeom prst="ellipse">
              <a:avLst/>
            </a:pr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de-DE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305760" y="4260098"/>
              <a:ext cx="55563" cy="55563"/>
            </a:xfrm>
            <a:prstGeom prst="ellipse">
              <a:avLst/>
            </a:pr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>
              <a:flatTx/>
            </a:bodyPr>
            <a:lstStyle/>
            <a:p>
              <a:endParaRPr lang="de-DE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1230523" y="4596648"/>
              <a:ext cx="5499100" cy="134938"/>
            </a:xfrm>
            <a:prstGeom prst="parallelogram">
              <a:avLst>
                <a:gd name="adj" fmla="val 96788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355935" y="4595061"/>
              <a:ext cx="5368925" cy="47625"/>
            </a:xfrm>
            <a:prstGeom prst="parallelogram">
              <a:avLst>
                <a:gd name="adj" fmla="val 0"/>
              </a:avLst>
            </a:prstGeom>
            <a:solidFill>
              <a:srgbClr val="3366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90873" y="4312486"/>
              <a:ext cx="4910137" cy="407987"/>
            </a:xfrm>
            <a:prstGeom prst="rect">
              <a:avLst/>
            </a:prstGeom>
            <a:solidFill>
              <a:srgbClr val="FFCC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pPr marL="342900" indent="-342900">
                <a:buFont typeface="Wingdings" charset="0"/>
                <a:buNone/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486110" y="4676023"/>
              <a:ext cx="4911725" cy="49213"/>
            </a:xfrm>
            <a:prstGeom prst="parallelogram">
              <a:avLst>
                <a:gd name="adj" fmla="val 0"/>
              </a:avLst>
            </a:prstGeom>
            <a:solidFill>
              <a:srgbClr val="FFFF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049548" y="4882398"/>
              <a:ext cx="5591175" cy="4683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 rot="15619599" flipH="1">
              <a:off x="6378785" y="4620461"/>
              <a:ext cx="119063" cy="96837"/>
            </a:xfrm>
            <a:prstGeom prst="parallelogram">
              <a:avLst>
                <a:gd name="adj" fmla="val 58721"/>
              </a:avLst>
            </a:prstGeom>
            <a:solidFill>
              <a:srgbClr val="FFFF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rot="4290566" flipH="1">
              <a:off x="1222586" y="4598235"/>
              <a:ext cx="144462" cy="169863"/>
            </a:xfrm>
            <a:prstGeom prst="parallelogram">
              <a:avLst>
                <a:gd name="adj" fmla="val 60731"/>
              </a:avLst>
            </a:prstGeom>
            <a:solidFill>
              <a:srgbClr val="3366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565610" y="4326773"/>
              <a:ext cx="3070225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GB" sz="1800" dirty="0"/>
                <a:t>water cooled copper bar</a:t>
              </a:r>
              <a:endParaRPr lang="en-US" sz="1800" dirty="0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756610" y="4074361"/>
              <a:ext cx="1722438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GB" sz="1800">
                  <a:solidFill>
                    <a:schemeClr val="accent2"/>
                  </a:solidFill>
                </a:rPr>
                <a:t>indium-foil</a:t>
              </a: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6520073" y="4334711"/>
              <a:ext cx="290512" cy="3175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554623" y="4937961"/>
              <a:ext cx="118427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GB" sz="1800"/>
                <a:t>coating</a:t>
              </a:r>
              <a:endParaRPr lang="en-US" sz="1800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476710" y="5491998"/>
              <a:ext cx="2079625" cy="273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GB" sz="1800">
                  <a:solidFill>
                    <a:srgbClr val="0000FF"/>
                  </a:solidFill>
                </a:rPr>
                <a:t>silicon substrate</a:t>
              </a:r>
              <a:endParaRPr lang="en-US" sz="1800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691273" y="5521909"/>
              <a:ext cx="2298700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charset="-128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GB" sz="1800" dirty="0"/>
                <a:t>kinematical mount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89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1C38BE7-7614-4DA5-83A2-7651A0967B5F}" type="slidenum">
              <a:rPr lang="en-GB" sz="1000">
                <a:solidFill>
                  <a:schemeClr val="bg1"/>
                </a:solidFill>
              </a:rPr>
              <a:pPr/>
              <a:t>21</a:t>
            </a:fld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76866" name="AutoShape 2"/>
          <p:cNvSpPr>
            <a:spLocks noChangeArrowheads="1"/>
          </p:cNvSpPr>
          <p:nvPr/>
        </p:nvSpPr>
        <p:spPr bwMode="auto">
          <a:xfrm>
            <a:off x="6840538" y="2625725"/>
            <a:ext cx="876300" cy="144463"/>
          </a:xfrm>
          <a:prstGeom prst="chevron">
            <a:avLst>
              <a:gd name="adj" fmla="val 87900"/>
            </a:avLst>
          </a:prstGeom>
          <a:solidFill>
            <a:schemeClr val="bg2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868" name="Line 4"/>
          <p:cNvSpPr>
            <a:spLocks noChangeShapeType="1"/>
          </p:cNvSpPr>
          <p:nvPr/>
        </p:nvSpPr>
        <p:spPr bwMode="auto">
          <a:xfrm>
            <a:off x="230188" y="2273300"/>
            <a:ext cx="836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869" name="Line 5"/>
          <p:cNvSpPr>
            <a:spLocks noChangeShapeType="1"/>
          </p:cNvSpPr>
          <p:nvPr/>
        </p:nvSpPr>
        <p:spPr bwMode="auto">
          <a:xfrm flipV="1">
            <a:off x="1016000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830263" y="2393950"/>
            <a:ext cx="35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151</a:t>
            </a:r>
          </a:p>
        </p:txBody>
      </p:sp>
      <p:sp>
        <p:nvSpPr>
          <p:cNvPr id="676871" name="Line 7"/>
          <p:cNvSpPr>
            <a:spLocks noChangeShapeType="1"/>
          </p:cNvSpPr>
          <p:nvPr/>
        </p:nvSpPr>
        <p:spPr bwMode="auto">
          <a:xfrm flipV="1">
            <a:off x="347663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872" name="Text Box 8"/>
          <p:cNvSpPr txBox="1">
            <a:spLocks noChangeArrowheads="1"/>
          </p:cNvSpPr>
          <p:nvPr/>
        </p:nvSpPr>
        <p:spPr bwMode="auto">
          <a:xfrm>
            <a:off x="180975" y="2392363"/>
            <a:ext cx="3254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0m</a:t>
            </a:r>
          </a:p>
        </p:txBody>
      </p:sp>
      <p:grpSp>
        <p:nvGrpSpPr>
          <p:cNvPr id="676873" name="Group 9"/>
          <p:cNvGrpSpPr>
            <a:grpSpLocks/>
          </p:cNvGrpSpPr>
          <p:nvPr/>
        </p:nvGrpSpPr>
        <p:grpSpPr bwMode="auto">
          <a:xfrm>
            <a:off x="103188" y="1736725"/>
            <a:ext cx="4768850" cy="460375"/>
            <a:chOff x="45" y="2172"/>
            <a:chExt cx="3004" cy="290"/>
          </a:xfrm>
        </p:grpSpPr>
        <p:sp>
          <p:nvSpPr>
            <p:cNvPr id="676874" name="Line 10"/>
            <p:cNvSpPr>
              <a:spLocks noChangeShapeType="1"/>
            </p:cNvSpPr>
            <p:nvPr/>
          </p:nvSpPr>
          <p:spPr bwMode="auto">
            <a:xfrm>
              <a:off x="226" y="2262"/>
              <a:ext cx="2823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grpSp>
          <p:nvGrpSpPr>
            <p:cNvPr id="14818" name="Group 11"/>
            <p:cNvGrpSpPr>
              <a:grpSpLocks/>
            </p:cNvGrpSpPr>
            <p:nvPr/>
          </p:nvGrpSpPr>
          <p:grpSpPr bwMode="auto">
            <a:xfrm>
              <a:off x="45" y="2172"/>
              <a:ext cx="358" cy="160"/>
              <a:chOff x="45" y="2178"/>
              <a:chExt cx="358" cy="160"/>
            </a:xfrm>
          </p:grpSpPr>
          <p:sp>
            <p:nvSpPr>
              <p:cNvPr id="676876" name="Rectangle 12"/>
              <p:cNvSpPr>
                <a:spLocks noChangeArrowheads="1"/>
              </p:cNvSpPr>
              <p:nvPr/>
            </p:nvSpPr>
            <p:spPr bwMode="auto">
              <a:xfrm>
                <a:off x="68" y="2178"/>
                <a:ext cx="335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877" name="Rectangle 13"/>
              <p:cNvSpPr>
                <a:spLocks noChangeArrowheads="1"/>
              </p:cNvSpPr>
              <p:nvPr/>
            </p:nvSpPr>
            <p:spPr bwMode="auto">
              <a:xfrm>
                <a:off x="45" y="2185"/>
                <a:ext cx="37" cy="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26174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878" name="Freeform 14"/>
              <p:cNvSpPr>
                <a:spLocks/>
              </p:cNvSpPr>
              <p:nvPr/>
            </p:nvSpPr>
            <p:spPr bwMode="auto">
              <a:xfrm>
                <a:off x="51" y="2179"/>
                <a:ext cx="31" cy="159"/>
              </a:xfrm>
              <a:custGeom>
                <a:avLst/>
                <a:gdLst>
                  <a:gd name="T0" fmla="*/ 22 w 36"/>
                  <a:gd name="T1" fmla="*/ 0 h 188"/>
                  <a:gd name="T2" fmla="*/ 12 w 36"/>
                  <a:gd name="T3" fmla="*/ 20 h 188"/>
                  <a:gd name="T4" fmla="*/ 2 w 36"/>
                  <a:gd name="T5" fmla="*/ 60 h 188"/>
                  <a:gd name="T6" fmla="*/ 22 w 36"/>
                  <a:gd name="T7" fmla="*/ 102 h 188"/>
                  <a:gd name="T8" fmla="*/ 36 w 36"/>
                  <a:gd name="T9" fmla="*/ 136 h 188"/>
                  <a:gd name="T10" fmla="*/ 24 w 36"/>
                  <a:gd name="T11" fmla="*/ 170 h 188"/>
                  <a:gd name="T12" fmla="*/ 12 w 36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88">
                    <a:moveTo>
                      <a:pt x="22" y="0"/>
                    </a:moveTo>
                    <a:cubicBezTo>
                      <a:pt x="18" y="5"/>
                      <a:pt x="15" y="10"/>
                      <a:pt x="12" y="20"/>
                    </a:cubicBezTo>
                    <a:cubicBezTo>
                      <a:pt x="9" y="30"/>
                      <a:pt x="0" y="46"/>
                      <a:pt x="2" y="60"/>
                    </a:cubicBezTo>
                    <a:cubicBezTo>
                      <a:pt x="4" y="74"/>
                      <a:pt x="16" y="89"/>
                      <a:pt x="22" y="102"/>
                    </a:cubicBezTo>
                    <a:cubicBezTo>
                      <a:pt x="28" y="115"/>
                      <a:pt x="36" y="125"/>
                      <a:pt x="36" y="136"/>
                    </a:cubicBezTo>
                    <a:cubicBezTo>
                      <a:pt x="36" y="147"/>
                      <a:pt x="28" y="161"/>
                      <a:pt x="24" y="170"/>
                    </a:cubicBezTo>
                    <a:cubicBezTo>
                      <a:pt x="20" y="179"/>
                      <a:pt x="15" y="184"/>
                      <a:pt x="12" y="188"/>
                    </a:cubicBezTo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  <p:grpSp>
          <p:nvGrpSpPr>
            <p:cNvPr id="14819" name="Group 15"/>
            <p:cNvGrpSpPr>
              <a:grpSpLocks/>
            </p:cNvGrpSpPr>
            <p:nvPr/>
          </p:nvGrpSpPr>
          <p:grpSpPr bwMode="auto">
            <a:xfrm>
              <a:off x="660" y="2179"/>
              <a:ext cx="159" cy="159"/>
              <a:chOff x="1904" y="2551"/>
              <a:chExt cx="159" cy="159"/>
            </a:xfrm>
          </p:grpSpPr>
          <p:sp>
            <p:nvSpPr>
              <p:cNvPr id="676880" name="Oval 16"/>
              <p:cNvSpPr>
                <a:spLocks noChangeArrowheads="1"/>
              </p:cNvSpPr>
              <p:nvPr/>
            </p:nvSpPr>
            <p:spPr bwMode="auto">
              <a:xfrm>
                <a:off x="1904" y="2551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881" name="Freeform 17"/>
              <p:cNvSpPr>
                <a:spLocks/>
              </p:cNvSpPr>
              <p:nvPr/>
            </p:nvSpPr>
            <p:spPr bwMode="auto">
              <a:xfrm>
                <a:off x="1933" y="2580"/>
                <a:ext cx="109" cy="9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6882" name="Freeform 18"/>
              <p:cNvSpPr>
                <a:spLocks/>
              </p:cNvSpPr>
              <p:nvPr/>
            </p:nvSpPr>
            <p:spPr bwMode="auto">
              <a:xfrm>
                <a:off x="1969" y="2596"/>
                <a:ext cx="33" cy="6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  <p:cxnSp>
          <p:nvCxnSpPr>
            <p:cNvPr id="676883" name="AutoShape 19"/>
            <p:cNvCxnSpPr>
              <a:cxnSpLocks noChangeShapeType="1"/>
            </p:cNvCxnSpPr>
            <p:nvPr/>
          </p:nvCxnSpPr>
          <p:spPr bwMode="auto">
            <a:xfrm flipV="1">
              <a:off x="70" y="2263"/>
              <a:ext cx="544" cy="0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76884" name="AutoShape 20"/>
            <p:cNvCxnSpPr>
              <a:cxnSpLocks noChangeShapeType="1"/>
            </p:cNvCxnSpPr>
            <p:nvPr/>
          </p:nvCxnSpPr>
          <p:spPr bwMode="auto">
            <a:xfrm>
              <a:off x="604" y="2262"/>
              <a:ext cx="143" cy="200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676885" name="AutoShape 21"/>
            <p:cNvSpPr>
              <a:spLocks noChangeArrowheads="1"/>
            </p:cNvSpPr>
            <p:nvPr/>
          </p:nvSpPr>
          <p:spPr bwMode="auto">
            <a:xfrm>
              <a:off x="188" y="2212"/>
              <a:ext cx="68" cy="68"/>
            </a:xfrm>
            <a:prstGeom prst="irregularSeal1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76886" name="Line 22"/>
          <p:cNvSpPr>
            <a:spLocks noChangeShapeType="1"/>
          </p:cNvSpPr>
          <p:nvPr/>
        </p:nvSpPr>
        <p:spPr bwMode="auto">
          <a:xfrm flipV="1">
            <a:off x="1830388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887" name="Text Box 23"/>
          <p:cNvSpPr txBox="1">
            <a:spLocks noChangeArrowheads="1"/>
          </p:cNvSpPr>
          <p:nvPr/>
        </p:nvSpPr>
        <p:spPr bwMode="auto">
          <a:xfrm>
            <a:off x="1644650" y="2393950"/>
            <a:ext cx="35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203</a:t>
            </a:r>
          </a:p>
        </p:txBody>
      </p:sp>
      <p:sp>
        <p:nvSpPr>
          <p:cNvPr id="14350" name="Rectangle 24"/>
          <p:cNvSpPr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2000" bIns="0" anchor="b"/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X-ray diagnostics in beam transports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76889" name="Line 25"/>
          <p:cNvSpPr>
            <a:spLocks noChangeShapeType="1"/>
          </p:cNvSpPr>
          <p:nvPr/>
        </p:nvSpPr>
        <p:spPr bwMode="auto">
          <a:xfrm flipV="1">
            <a:off x="2162175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890" name="Text Box 26"/>
          <p:cNvSpPr txBox="1">
            <a:spLocks noChangeArrowheads="1"/>
          </p:cNvSpPr>
          <p:nvPr/>
        </p:nvSpPr>
        <p:spPr bwMode="auto">
          <a:xfrm>
            <a:off x="1976438" y="2393950"/>
            <a:ext cx="35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210</a:t>
            </a:r>
          </a:p>
        </p:txBody>
      </p:sp>
      <p:sp>
        <p:nvSpPr>
          <p:cNvPr id="676891" name="Line 27"/>
          <p:cNvSpPr>
            <a:spLocks noChangeShapeType="1"/>
          </p:cNvSpPr>
          <p:nvPr/>
        </p:nvSpPr>
        <p:spPr bwMode="auto">
          <a:xfrm flipV="1">
            <a:off x="3063875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892" name="Text Box 28"/>
          <p:cNvSpPr txBox="1">
            <a:spLocks noChangeArrowheads="1"/>
          </p:cNvSpPr>
          <p:nvPr/>
        </p:nvSpPr>
        <p:spPr bwMode="auto">
          <a:xfrm>
            <a:off x="2878138" y="2393950"/>
            <a:ext cx="35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216</a:t>
            </a:r>
          </a:p>
        </p:txBody>
      </p:sp>
      <p:sp>
        <p:nvSpPr>
          <p:cNvPr id="676893" name="Line 29"/>
          <p:cNvSpPr>
            <a:spLocks noChangeShapeType="1"/>
          </p:cNvSpPr>
          <p:nvPr/>
        </p:nvSpPr>
        <p:spPr bwMode="auto">
          <a:xfrm flipV="1">
            <a:off x="3432175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894" name="Text Box 30"/>
          <p:cNvSpPr txBox="1">
            <a:spLocks noChangeArrowheads="1"/>
          </p:cNvSpPr>
          <p:nvPr/>
        </p:nvSpPr>
        <p:spPr bwMode="auto">
          <a:xfrm>
            <a:off x="3246438" y="2393950"/>
            <a:ext cx="35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223</a:t>
            </a:r>
          </a:p>
        </p:txBody>
      </p:sp>
      <p:sp>
        <p:nvSpPr>
          <p:cNvPr id="676895" name="Text Box 31"/>
          <p:cNvSpPr txBox="1">
            <a:spLocks noChangeArrowheads="1"/>
          </p:cNvSpPr>
          <p:nvPr/>
        </p:nvSpPr>
        <p:spPr bwMode="auto">
          <a:xfrm>
            <a:off x="8148638" y="2268538"/>
            <a:ext cx="99536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800" smtClean="0"/>
              <a:t>distance [m] from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800" smtClean="0"/>
              <a:t>FEL source point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800" smtClean="0"/>
              <a:t>(not to scale)</a:t>
            </a:r>
          </a:p>
        </p:txBody>
      </p:sp>
      <p:sp>
        <p:nvSpPr>
          <p:cNvPr id="676896" name="Line 32"/>
          <p:cNvSpPr>
            <a:spLocks noChangeShapeType="1"/>
          </p:cNvSpPr>
          <p:nvPr/>
        </p:nvSpPr>
        <p:spPr bwMode="auto">
          <a:xfrm flipV="1">
            <a:off x="4121150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897" name="Text Box 33"/>
          <p:cNvSpPr txBox="1">
            <a:spLocks noChangeArrowheads="1"/>
          </p:cNvSpPr>
          <p:nvPr/>
        </p:nvSpPr>
        <p:spPr bwMode="auto">
          <a:xfrm>
            <a:off x="3935413" y="2392363"/>
            <a:ext cx="355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240</a:t>
            </a:r>
          </a:p>
        </p:txBody>
      </p:sp>
      <p:sp>
        <p:nvSpPr>
          <p:cNvPr id="676898" name="Line 34"/>
          <p:cNvSpPr>
            <a:spLocks noChangeShapeType="1"/>
          </p:cNvSpPr>
          <p:nvPr/>
        </p:nvSpPr>
        <p:spPr bwMode="auto">
          <a:xfrm flipV="1">
            <a:off x="4424363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899" name="Text Box 35"/>
          <p:cNvSpPr txBox="1">
            <a:spLocks noChangeArrowheads="1"/>
          </p:cNvSpPr>
          <p:nvPr/>
        </p:nvSpPr>
        <p:spPr bwMode="auto">
          <a:xfrm>
            <a:off x="4238625" y="2393950"/>
            <a:ext cx="35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242</a:t>
            </a:r>
          </a:p>
        </p:txBody>
      </p:sp>
      <p:grpSp>
        <p:nvGrpSpPr>
          <p:cNvPr id="676900" name="Group 36"/>
          <p:cNvGrpSpPr>
            <a:grpSpLocks/>
          </p:cNvGrpSpPr>
          <p:nvPr/>
        </p:nvGrpSpPr>
        <p:grpSpPr bwMode="auto">
          <a:xfrm>
            <a:off x="3987800" y="1716088"/>
            <a:ext cx="582613" cy="261937"/>
            <a:chOff x="2492" y="2159"/>
            <a:chExt cx="367" cy="165"/>
          </a:xfrm>
        </p:grpSpPr>
        <p:grpSp>
          <p:nvGrpSpPr>
            <p:cNvPr id="14804" name="Group 37"/>
            <p:cNvGrpSpPr>
              <a:grpSpLocks/>
            </p:cNvGrpSpPr>
            <p:nvPr/>
          </p:nvGrpSpPr>
          <p:grpSpPr bwMode="auto">
            <a:xfrm>
              <a:off x="2492" y="2159"/>
              <a:ext cx="162" cy="157"/>
              <a:chOff x="1646" y="2383"/>
              <a:chExt cx="231" cy="111"/>
            </a:xfrm>
          </p:grpSpPr>
          <p:sp>
            <p:nvSpPr>
              <p:cNvPr id="676902" name="Rectangle 38"/>
              <p:cNvSpPr>
                <a:spLocks noChangeArrowheads="1"/>
              </p:cNvSpPr>
              <p:nvPr/>
            </p:nvSpPr>
            <p:spPr bwMode="auto">
              <a:xfrm>
                <a:off x="1647" y="2383"/>
                <a:ext cx="228" cy="11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3145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4810" name="Group 39"/>
              <p:cNvGrpSpPr>
                <a:grpSpLocks/>
              </p:cNvGrpSpPr>
              <p:nvPr/>
            </p:nvGrpSpPr>
            <p:grpSpPr bwMode="auto">
              <a:xfrm>
                <a:off x="1646" y="2383"/>
                <a:ext cx="231" cy="111"/>
                <a:chOff x="1834" y="2361"/>
                <a:chExt cx="231" cy="111"/>
              </a:xfrm>
            </p:grpSpPr>
            <p:sp>
              <p:nvSpPr>
                <p:cNvPr id="676904" name="Line 40"/>
                <p:cNvSpPr>
                  <a:spLocks noChangeShapeType="1"/>
                </p:cNvSpPr>
                <p:nvPr/>
              </p:nvSpPr>
              <p:spPr bwMode="auto">
                <a:xfrm>
                  <a:off x="1834" y="2434"/>
                  <a:ext cx="46" cy="0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6905" name="Line 41"/>
                <p:cNvSpPr>
                  <a:spLocks noChangeShapeType="1"/>
                </p:cNvSpPr>
                <p:nvPr/>
              </p:nvSpPr>
              <p:spPr bwMode="auto">
                <a:xfrm>
                  <a:off x="1908" y="2398"/>
                  <a:ext cx="83" cy="0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6906" name="Line 42"/>
                <p:cNvSpPr>
                  <a:spLocks noChangeShapeType="1"/>
                </p:cNvSpPr>
                <p:nvPr/>
              </p:nvSpPr>
              <p:spPr bwMode="auto">
                <a:xfrm>
                  <a:off x="2019" y="2434"/>
                  <a:ext cx="46" cy="0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690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865" y="2394"/>
                  <a:ext cx="51" cy="45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6908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1982" y="2393"/>
                  <a:ext cx="50" cy="45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6909" name="Rectangle 45"/>
                <p:cNvSpPr>
                  <a:spLocks noChangeArrowheads="1"/>
                </p:cNvSpPr>
                <p:nvPr/>
              </p:nvSpPr>
              <p:spPr bwMode="auto">
                <a:xfrm>
                  <a:off x="1835" y="2361"/>
                  <a:ext cx="228" cy="111"/>
                </a:xfrm>
                <a:prstGeom prst="rect">
                  <a:avLst/>
                </a:prstGeom>
                <a:noFill/>
                <a:ln w="19050">
                  <a:solidFill>
                    <a:srgbClr val="231455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805" name="Group 46"/>
            <p:cNvGrpSpPr>
              <a:grpSpLocks/>
            </p:cNvGrpSpPr>
            <p:nvPr/>
          </p:nvGrpSpPr>
          <p:grpSpPr bwMode="auto">
            <a:xfrm>
              <a:off x="2700" y="2165"/>
              <a:ext cx="159" cy="159"/>
              <a:chOff x="2186" y="2547"/>
              <a:chExt cx="159" cy="159"/>
            </a:xfrm>
          </p:grpSpPr>
          <p:sp>
            <p:nvSpPr>
              <p:cNvPr id="676911" name="Rectangle 47"/>
              <p:cNvSpPr>
                <a:spLocks noChangeArrowheads="1"/>
              </p:cNvSpPr>
              <p:nvPr/>
            </p:nvSpPr>
            <p:spPr bwMode="auto">
              <a:xfrm>
                <a:off x="2186" y="2547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12" name="Freeform 48"/>
              <p:cNvSpPr>
                <a:spLocks/>
              </p:cNvSpPr>
              <p:nvPr/>
            </p:nvSpPr>
            <p:spPr bwMode="auto">
              <a:xfrm>
                <a:off x="2214" y="2578"/>
                <a:ext cx="109" cy="9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6913" name="Freeform 49"/>
              <p:cNvSpPr>
                <a:spLocks/>
              </p:cNvSpPr>
              <p:nvPr/>
            </p:nvSpPr>
            <p:spPr bwMode="auto">
              <a:xfrm>
                <a:off x="2250" y="2594"/>
                <a:ext cx="33" cy="6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</p:grpSp>
      <p:sp>
        <p:nvSpPr>
          <p:cNvPr id="676914" name="Line 50"/>
          <p:cNvSpPr>
            <a:spLocks noChangeShapeType="1"/>
          </p:cNvSpPr>
          <p:nvPr/>
        </p:nvSpPr>
        <p:spPr bwMode="auto">
          <a:xfrm flipV="1">
            <a:off x="4822825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915" name="Text Box 51"/>
          <p:cNvSpPr txBox="1">
            <a:spLocks noChangeArrowheads="1"/>
          </p:cNvSpPr>
          <p:nvPr/>
        </p:nvSpPr>
        <p:spPr bwMode="auto">
          <a:xfrm>
            <a:off x="4637088" y="2392363"/>
            <a:ext cx="355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247</a:t>
            </a:r>
          </a:p>
        </p:txBody>
      </p:sp>
      <p:sp>
        <p:nvSpPr>
          <p:cNvPr id="676916" name="Line 52"/>
          <p:cNvSpPr>
            <a:spLocks noChangeShapeType="1"/>
          </p:cNvSpPr>
          <p:nvPr/>
        </p:nvSpPr>
        <p:spPr bwMode="auto">
          <a:xfrm flipV="1">
            <a:off x="5202238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917" name="Text Box 53"/>
          <p:cNvSpPr txBox="1">
            <a:spLocks noChangeArrowheads="1"/>
          </p:cNvSpPr>
          <p:nvPr/>
        </p:nvSpPr>
        <p:spPr bwMode="auto">
          <a:xfrm>
            <a:off x="5016500" y="2393950"/>
            <a:ext cx="35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257</a:t>
            </a:r>
          </a:p>
        </p:txBody>
      </p:sp>
      <p:sp>
        <p:nvSpPr>
          <p:cNvPr id="676918" name="Line 54"/>
          <p:cNvSpPr>
            <a:spLocks noChangeShapeType="1"/>
          </p:cNvSpPr>
          <p:nvPr/>
        </p:nvSpPr>
        <p:spPr bwMode="auto">
          <a:xfrm flipV="1">
            <a:off x="5715000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919" name="Text Box 55"/>
          <p:cNvSpPr txBox="1">
            <a:spLocks noChangeArrowheads="1"/>
          </p:cNvSpPr>
          <p:nvPr/>
        </p:nvSpPr>
        <p:spPr bwMode="auto">
          <a:xfrm>
            <a:off x="5529263" y="2393950"/>
            <a:ext cx="35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258</a:t>
            </a:r>
          </a:p>
        </p:txBody>
      </p:sp>
      <p:sp>
        <p:nvSpPr>
          <p:cNvPr id="676920" name="Line 56"/>
          <p:cNvSpPr>
            <a:spLocks noChangeShapeType="1"/>
          </p:cNvSpPr>
          <p:nvPr/>
        </p:nvSpPr>
        <p:spPr bwMode="auto">
          <a:xfrm flipV="1">
            <a:off x="6094413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921" name="Text Box 57"/>
          <p:cNvSpPr txBox="1">
            <a:spLocks noChangeArrowheads="1"/>
          </p:cNvSpPr>
          <p:nvPr/>
        </p:nvSpPr>
        <p:spPr bwMode="auto">
          <a:xfrm>
            <a:off x="5908675" y="2393950"/>
            <a:ext cx="35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262</a:t>
            </a:r>
          </a:p>
        </p:txBody>
      </p:sp>
      <p:grpSp>
        <p:nvGrpSpPr>
          <p:cNvPr id="676922" name="Group 58"/>
          <p:cNvGrpSpPr>
            <a:grpSpLocks/>
          </p:cNvGrpSpPr>
          <p:nvPr/>
        </p:nvGrpSpPr>
        <p:grpSpPr bwMode="auto">
          <a:xfrm>
            <a:off x="5351463" y="1066800"/>
            <a:ext cx="3186112" cy="666750"/>
            <a:chOff x="3351" y="1750"/>
            <a:chExt cx="2007" cy="420"/>
          </a:xfrm>
        </p:grpSpPr>
        <p:sp>
          <p:nvSpPr>
            <p:cNvPr id="676923" name="Line 59"/>
            <p:cNvSpPr>
              <a:spLocks noChangeShapeType="1"/>
            </p:cNvSpPr>
            <p:nvPr/>
          </p:nvSpPr>
          <p:spPr bwMode="auto">
            <a:xfrm>
              <a:off x="3351" y="1955"/>
              <a:ext cx="2007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grpSp>
          <p:nvGrpSpPr>
            <p:cNvPr id="14788" name="Group 60"/>
            <p:cNvGrpSpPr>
              <a:grpSpLocks/>
            </p:cNvGrpSpPr>
            <p:nvPr/>
          </p:nvGrpSpPr>
          <p:grpSpPr bwMode="auto">
            <a:xfrm>
              <a:off x="3712" y="1750"/>
              <a:ext cx="204" cy="204"/>
              <a:chOff x="1330" y="2458"/>
              <a:chExt cx="204" cy="204"/>
            </a:xfrm>
          </p:grpSpPr>
          <p:sp>
            <p:nvSpPr>
              <p:cNvPr id="676925" name="Oval 61"/>
              <p:cNvSpPr>
                <a:spLocks noChangeArrowheads="1"/>
              </p:cNvSpPr>
              <p:nvPr/>
            </p:nvSpPr>
            <p:spPr bwMode="auto">
              <a:xfrm>
                <a:off x="1330" y="2458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31455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4801" name="Group 62"/>
              <p:cNvGrpSpPr>
                <a:grpSpLocks/>
              </p:cNvGrpSpPr>
              <p:nvPr/>
            </p:nvGrpSpPr>
            <p:grpSpPr bwMode="auto">
              <a:xfrm>
                <a:off x="1343" y="2463"/>
                <a:ext cx="178" cy="192"/>
                <a:chOff x="1343" y="2463"/>
                <a:chExt cx="178" cy="192"/>
              </a:xfrm>
            </p:grpSpPr>
            <p:sp>
              <p:nvSpPr>
                <p:cNvPr id="676927" name="Oval 63"/>
                <p:cNvSpPr>
                  <a:spLocks noChangeArrowheads="1"/>
                </p:cNvSpPr>
                <p:nvPr/>
              </p:nvSpPr>
              <p:spPr bwMode="auto">
                <a:xfrm>
                  <a:off x="1353" y="2480"/>
                  <a:ext cx="159" cy="15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26174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7692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343" y="2463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 typeface="Wingdings" pitchFamily="2" charset="2"/>
                    <a:buNone/>
                    <a:defRPr/>
                  </a:pPr>
                  <a:r>
                    <a:rPr lang="en-US" sz="1400" b="1" smtClean="0">
                      <a:latin typeface="Symbol" pitchFamily="18" charset="2"/>
                    </a:rPr>
                    <a:t>l</a:t>
                  </a:r>
                </a:p>
              </p:txBody>
            </p:sp>
          </p:grpSp>
        </p:grpSp>
        <p:grpSp>
          <p:nvGrpSpPr>
            <p:cNvPr id="14789" name="Group 65"/>
            <p:cNvGrpSpPr>
              <a:grpSpLocks/>
            </p:cNvGrpSpPr>
            <p:nvPr/>
          </p:nvGrpSpPr>
          <p:grpSpPr bwMode="auto">
            <a:xfrm>
              <a:off x="3467" y="1778"/>
              <a:ext cx="191" cy="192"/>
              <a:chOff x="1879" y="2165"/>
              <a:chExt cx="191" cy="192"/>
            </a:xfrm>
          </p:grpSpPr>
          <p:sp>
            <p:nvSpPr>
              <p:cNvPr id="676930" name="Rectangle 66"/>
              <p:cNvSpPr>
                <a:spLocks noChangeArrowheads="1"/>
              </p:cNvSpPr>
              <p:nvPr/>
            </p:nvSpPr>
            <p:spPr bwMode="auto">
              <a:xfrm>
                <a:off x="1896" y="2182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31" name="Text Box 67"/>
              <p:cNvSpPr txBox="1">
                <a:spLocks noChangeArrowheads="1"/>
              </p:cNvSpPr>
              <p:nvPr/>
            </p:nvSpPr>
            <p:spPr bwMode="auto">
              <a:xfrm>
                <a:off x="1879" y="2165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smtClean="0"/>
                  <a:t>E</a:t>
                </a:r>
              </a:p>
            </p:txBody>
          </p:sp>
        </p:grpSp>
        <p:grpSp>
          <p:nvGrpSpPr>
            <p:cNvPr id="14790" name="Group 68"/>
            <p:cNvGrpSpPr>
              <a:grpSpLocks/>
            </p:cNvGrpSpPr>
            <p:nvPr/>
          </p:nvGrpSpPr>
          <p:grpSpPr bwMode="auto">
            <a:xfrm>
              <a:off x="3715" y="1966"/>
              <a:ext cx="204" cy="204"/>
              <a:chOff x="2677" y="2158"/>
              <a:chExt cx="204" cy="204"/>
            </a:xfrm>
          </p:grpSpPr>
          <p:sp>
            <p:nvSpPr>
              <p:cNvPr id="676933" name="Oval 69"/>
              <p:cNvSpPr>
                <a:spLocks noChangeArrowheads="1"/>
              </p:cNvSpPr>
              <p:nvPr/>
            </p:nvSpPr>
            <p:spPr bwMode="auto">
              <a:xfrm>
                <a:off x="2700" y="2181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34" name="Arc 70"/>
              <p:cNvSpPr>
                <a:spLocks/>
              </p:cNvSpPr>
              <p:nvPr/>
            </p:nvSpPr>
            <p:spPr bwMode="auto">
              <a:xfrm>
                <a:off x="2734" y="2215"/>
                <a:ext cx="91" cy="9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1731 w 43200"/>
                  <a:gd name="T1" fmla="*/ 40814 h 42651"/>
                  <a:gd name="T2" fmla="*/ 26437 w 43200"/>
                  <a:gd name="T3" fmla="*/ 42651 h 42651"/>
                  <a:gd name="T4" fmla="*/ 21600 w 43200"/>
                  <a:gd name="T5" fmla="*/ 21600 h 42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2651" fill="none" extrusionOk="0">
                    <a:moveTo>
                      <a:pt x="11731" y="40813"/>
                    </a:moveTo>
                    <a:cubicBezTo>
                      <a:pt x="4528" y="37114"/>
                      <a:pt x="0" y="296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1665"/>
                      <a:pt x="36247" y="40397"/>
                      <a:pt x="26437" y="42651"/>
                    </a:cubicBezTo>
                  </a:path>
                  <a:path w="43200" h="42651" stroke="0" extrusionOk="0">
                    <a:moveTo>
                      <a:pt x="11731" y="40813"/>
                    </a:moveTo>
                    <a:cubicBezTo>
                      <a:pt x="4528" y="37114"/>
                      <a:pt x="0" y="296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1665"/>
                      <a:pt x="36247" y="40397"/>
                      <a:pt x="26437" y="42651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6935" name="Oval 71"/>
              <p:cNvSpPr>
                <a:spLocks noChangeArrowheads="1"/>
              </p:cNvSpPr>
              <p:nvPr/>
            </p:nvSpPr>
            <p:spPr bwMode="auto">
              <a:xfrm>
                <a:off x="2677" y="2158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791" name="Group 72"/>
            <p:cNvGrpSpPr>
              <a:grpSpLocks/>
            </p:cNvGrpSpPr>
            <p:nvPr/>
          </p:nvGrpSpPr>
          <p:grpSpPr bwMode="auto">
            <a:xfrm>
              <a:off x="3486" y="1970"/>
              <a:ext cx="159" cy="159"/>
              <a:chOff x="2186" y="2547"/>
              <a:chExt cx="159" cy="159"/>
            </a:xfrm>
          </p:grpSpPr>
          <p:sp>
            <p:nvSpPr>
              <p:cNvPr id="676937" name="Rectangle 73"/>
              <p:cNvSpPr>
                <a:spLocks noChangeArrowheads="1"/>
              </p:cNvSpPr>
              <p:nvPr/>
            </p:nvSpPr>
            <p:spPr bwMode="auto">
              <a:xfrm>
                <a:off x="2186" y="2547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38" name="Freeform 74"/>
              <p:cNvSpPr>
                <a:spLocks/>
              </p:cNvSpPr>
              <p:nvPr/>
            </p:nvSpPr>
            <p:spPr bwMode="auto">
              <a:xfrm>
                <a:off x="2214" y="2578"/>
                <a:ext cx="109" cy="9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6939" name="Freeform 75"/>
              <p:cNvSpPr>
                <a:spLocks/>
              </p:cNvSpPr>
              <p:nvPr/>
            </p:nvSpPr>
            <p:spPr bwMode="auto">
              <a:xfrm>
                <a:off x="2250" y="2594"/>
                <a:ext cx="33" cy="6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</p:grpSp>
      <p:sp>
        <p:nvSpPr>
          <p:cNvPr id="676940" name="Line 76"/>
          <p:cNvSpPr>
            <a:spLocks noChangeShapeType="1"/>
          </p:cNvSpPr>
          <p:nvPr/>
        </p:nvSpPr>
        <p:spPr bwMode="auto">
          <a:xfrm flipV="1">
            <a:off x="7626350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941" name="Text Box 77"/>
          <p:cNvSpPr txBox="1">
            <a:spLocks noChangeArrowheads="1"/>
          </p:cNvSpPr>
          <p:nvPr/>
        </p:nvSpPr>
        <p:spPr bwMode="auto">
          <a:xfrm>
            <a:off x="7440613" y="2393950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900</a:t>
            </a:r>
          </a:p>
        </p:txBody>
      </p:sp>
      <p:sp>
        <p:nvSpPr>
          <p:cNvPr id="676942" name="Line 78"/>
          <p:cNvSpPr>
            <a:spLocks noChangeShapeType="1"/>
          </p:cNvSpPr>
          <p:nvPr/>
        </p:nvSpPr>
        <p:spPr bwMode="auto">
          <a:xfrm flipV="1">
            <a:off x="6538913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943" name="Text Box 79"/>
          <p:cNvSpPr txBox="1">
            <a:spLocks noChangeArrowheads="1"/>
          </p:cNvSpPr>
          <p:nvPr/>
        </p:nvSpPr>
        <p:spPr bwMode="auto">
          <a:xfrm>
            <a:off x="6362700" y="2392363"/>
            <a:ext cx="355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322</a:t>
            </a:r>
          </a:p>
        </p:txBody>
      </p:sp>
      <p:sp>
        <p:nvSpPr>
          <p:cNvPr id="676944" name="Line 80"/>
          <p:cNvSpPr>
            <a:spLocks noChangeShapeType="1"/>
          </p:cNvSpPr>
          <p:nvPr/>
        </p:nvSpPr>
        <p:spPr bwMode="auto">
          <a:xfrm flipV="1">
            <a:off x="6918325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945" name="Text Box 81"/>
          <p:cNvSpPr txBox="1">
            <a:spLocks noChangeArrowheads="1"/>
          </p:cNvSpPr>
          <p:nvPr/>
        </p:nvSpPr>
        <p:spPr bwMode="auto">
          <a:xfrm>
            <a:off x="6742113" y="2392363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354</a:t>
            </a:r>
          </a:p>
        </p:txBody>
      </p:sp>
      <p:sp>
        <p:nvSpPr>
          <p:cNvPr id="676946" name="AutoShape 82"/>
          <p:cNvSpPr>
            <a:spLocks noChangeArrowheads="1"/>
          </p:cNvSpPr>
          <p:nvPr/>
        </p:nvSpPr>
        <p:spPr bwMode="auto">
          <a:xfrm>
            <a:off x="193675" y="2625725"/>
            <a:ext cx="6334125" cy="144463"/>
          </a:xfrm>
          <a:prstGeom prst="chevron">
            <a:avLst>
              <a:gd name="adj" fmla="val 66784"/>
            </a:avLst>
          </a:prstGeom>
          <a:solidFill>
            <a:schemeClr val="bg2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947" name="AutoShape 83"/>
          <p:cNvSpPr>
            <a:spLocks noChangeArrowheads="1"/>
          </p:cNvSpPr>
          <p:nvPr/>
        </p:nvSpPr>
        <p:spPr bwMode="auto">
          <a:xfrm>
            <a:off x="6469063" y="2625725"/>
            <a:ext cx="504825" cy="144463"/>
          </a:xfrm>
          <a:prstGeom prst="chevron">
            <a:avLst>
              <a:gd name="adj" fmla="val 78869"/>
            </a:avLst>
          </a:prstGeom>
          <a:solidFill>
            <a:srgbClr val="A1A1A1"/>
          </a:solidFill>
          <a:ln w="28575">
            <a:solidFill>
              <a:srgbClr val="A1A1A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948" name="AutoShape 84"/>
          <p:cNvSpPr>
            <a:spLocks noChangeArrowheads="1"/>
          </p:cNvSpPr>
          <p:nvPr/>
        </p:nvSpPr>
        <p:spPr bwMode="auto">
          <a:xfrm>
            <a:off x="7620000" y="2625725"/>
            <a:ext cx="571500" cy="144463"/>
          </a:xfrm>
          <a:prstGeom prst="chevron">
            <a:avLst>
              <a:gd name="adj" fmla="val 62637"/>
            </a:avLst>
          </a:prstGeom>
          <a:solidFill>
            <a:srgbClr val="A1A1A1"/>
          </a:solidFill>
          <a:ln w="28575">
            <a:solidFill>
              <a:srgbClr val="A1A1A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949" name="Text Box 85"/>
          <p:cNvSpPr txBox="1">
            <a:spLocks noChangeArrowheads="1"/>
          </p:cNvSpPr>
          <p:nvPr/>
        </p:nvSpPr>
        <p:spPr bwMode="auto">
          <a:xfrm>
            <a:off x="2590800" y="2593975"/>
            <a:ext cx="444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XTD2</a:t>
            </a:r>
          </a:p>
        </p:txBody>
      </p:sp>
      <p:sp>
        <p:nvSpPr>
          <p:cNvPr id="676950" name="Text Box 86"/>
          <p:cNvSpPr txBox="1">
            <a:spLocks noChangeArrowheads="1"/>
          </p:cNvSpPr>
          <p:nvPr/>
        </p:nvSpPr>
        <p:spPr bwMode="auto">
          <a:xfrm>
            <a:off x="6523038" y="2593975"/>
            <a:ext cx="3778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XS3</a:t>
            </a:r>
          </a:p>
        </p:txBody>
      </p:sp>
      <p:sp>
        <p:nvSpPr>
          <p:cNvPr id="676951" name="Text Box 87"/>
          <p:cNvSpPr txBox="1">
            <a:spLocks noChangeArrowheads="1"/>
          </p:cNvSpPr>
          <p:nvPr/>
        </p:nvSpPr>
        <p:spPr bwMode="auto">
          <a:xfrm>
            <a:off x="7073900" y="2595563"/>
            <a:ext cx="444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XTD9</a:t>
            </a:r>
          </a:p>
        </p:txBody>
      </p:sp>
      <p:sp>
        <p:nvSpPr>
          <p:cNvPr id="676952" name="Text Box 88"/>
          <p:cNvSpPr txBox="1">
            <a:spLocks noChangeArrowheads="1"/>
          </p:cNvSpPr>
          <p:nvPr/>
        </p:nvSpPr>
        <p:spPr bwMode="auto">
          <a:xfrm>
            <a:off x="7700963" y="2593975"/>
            <a:ext cx="4619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XHEX</a:t>
            </a:r>
          </a:p>
        </p:txBody>
      </p:sp>
      <p:grpSp>
        <p:nvGrpSpPr>
          <p:cNvPr id="676953" name="Group 89"/>
          <p:cNvGrpSpPr>
            <a:grpSpLocks/>
          </p:cNvGrpSpPr>
          <p:nvPr/>
        </p:nvGrpSpPr>
        <p:grpSpPr bwMode="auto">
          <a:xfrm>
            <a:off x="7589838" y="1241425"/>
            <a:ext cx="1223962" cy="304800"/>
            <a:chOff x="4761" y="1860"/>
            <a:chExt cx="771" cy="192"/>
          </a:xfrm>
        </p:grpSpPr>
        <p:grpSp>
          <p:nvGrpSpPr>
            <p:cNvPr id="14773" name="Group 90"/>
            <p:cNvGrpSpPr>
              <a:grpSpLocks/>
            </p:cNvGrpSpPr>
            <p:nvPr/>
          </p:nvGrpSpPr>
          <p:grpSpPr bwMode="auto">
            <a:xfrm>
              <a:off x="5373" y="1867"/>
              <a:ext cx="159" cy="159"/>
              <a:chOff x="1201" y="2629"/>
              <a:chExt cx="159" cy="159"/>
            </a:xfrm>
          </p:grpSpPr>
          <p:sp>
            <p:nvSpPr>
              <p:cNvPr id="676955" name="Rectangle 91"/>
              <p:cNvSpPr>
                <a:spLocks noChangeArrowheads="1"/>
              </p:cNvSpPr>
              <p:nvPr/>
            </p:nvSpPr>
            <p:spPr bwMode="auto">
              <a:xfrm>
                <a:off x="1201" y="2629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4783" name="Group 92"/>
              <p:cNvGrpSpPr>
                <a:grpSpLocks/>
              </p:cNvGrpSpPr>
              <p:nvPr/>
            </p:nvGrpSpPr>
            <p:grpSpPr bwMode="auto">
              <a:xfrm>
                <a:off x="1244" y="2648"/>
                <a:ext cx="74" cy="118"/>
                <a:chOff x="1404" y="2884"/>
                <a:chExt cx="102" cy="190"/>
              </a:xfrm>
            </p:grpSpPr>
            <p:sp>
              <p:nvSpPr>
                <p:cNvPr id="676957" name="Freeform 93"/>
                <p:cNvSpPr>
                  <a:spLocks/>
                </p:cNvSpPr>
                <p:nvPr/>
              </p:nvSpPr>
              <p:spPr bwMode="auto">
                <a:xfrm>
                  <a:off x="1404" y="2884"/>
                  <a:ext cx="36" cy="188"/>
                </a:xfrm>
                <a:custGeom>
                  <a:avLst/>
                  <a:gdLst>
                    <a:gd name="T0" fmla="*/ 22 w 36"/>
                    <a:gd name="T1" fmla="*/ 0 h 188"/>
                    <a:gd name="T2" fmla="*/ 12 w 36"/>
                    <a:gd name="T3" fmla="*/ 20 h 188"/>
                    <a:gd name="T4" fmla="*/ 2 w 36"/>
                    <a:gd name="T5" fmla="*/ 60 h 188"/>
                    <a:gd name="T6" fmla="*/ 22 w 36"/>
                    <a:gd name="T7" fmla="*/ 102 h 188"/>
                    <a:gd name="T8" fmla="*/ 36 w 36"/>
                    <a:gd name="T9" fmla="*/ 136 h 188"/>
                    <a:gd name="T10" fmla="*/ 24 w 36"/>
                    <a:gd name="T11" fmla="*/ 170 h 188"/>
                    <a:gd name="T12" fmla="*/ 12 w 36"/>
                    <a:gd name="T13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88">
                      <a:moveTo>
                        <a:pt x="22" y="0"/>
                      </a:moveTo>
                      <a:cubicBezTo>
                        <a:pt x="18" y="5"/>
                        <a:pt x="15" y="10"/>
                        <a:pt x="12" y="20"/>
                      </a:cubicBezTo>
                      <a:cubicBezTo>
                        <a:pt x="9" y="30"/>
                        <a:pt x="0" y="46"/>
                        <a:pt x="2" y="60"/>
                      </a:cubicBezTo>
                      <a:cubicBezTo>
                        <a:pt x="4" y="74"/>
                        <a:pt x="16" y="89"/>
                        <a:pt x="22" y="102"/>
                      </a:cubicBezTo>
                      <a:cubicBezTo>
                        <a:pt x="28" y="115"/>
                        <a:pt x="36" y="125"/>
                        <a:pt x="36" y="136"/>
                      </a:cubicBezTo>
                      <a:cubicBezTo>
                        <a:pt x="36" y="147"/>
                        <a:pt x="28" y="161"/>
                        <a:pt x="24" y="170"/>
                      </a:cubicBezTo>
                      <a:cubicBezTo>
                        <a:pt x="20" y="179"/>
                        <a:pt x="15" y="184"/>
                        <a:pt x="12" y="188"/>
                      </a:cubicBezTo>
                    </a:path>
                  </a:pathLst>
                </a:custGeom>
                <a:solidFill>
                  <a:schemeClr val="bg1"/>
                </a:solidFill>
                <a:ln w="19050" cap="flat" cmpd="sng">
                  <a:solidFill>
                    <a:srgbClr val="26174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6958" name="Freeform 94"/>
                <p:cNvSpPr>
                  <a:spLocks/>
                </p:cNvSpPr>
                <p:nvPr/>
              </p:nvSpPr>
              <p:spPr bwMode="auto">
                <a:xfrm>
                  <a:off x="1437" y="2886"/>
                  <a:ext cx="36" cy="187"/>
                </a:xfrm>
                <a:custGeom>
                  <a:avLst/>
                  <a:gdLst>
                    <a:gd name="T0" fmla="*/ 22 w 36"/>
                    <a:gd name="T1" fmla="*/ 0 h 188"/>
                    <a:gd name="T2" fmla="*/ 12 w 36"/>
                    <a:gd name="T3" fmla="*/ 20 h 188"/>
                    <a:gd name="T4" fmla="*/ 2 w 36"/>
                    <a:gd name="T5" fmla="*/ 60 h 188"/>
                    <a:gd name="T6" fmla="*/ 22 w 36"/>
                    <a:gd name="T7" fmla="*/ 102 h 188"/>
                    <a:gd name="T8" fmla="*/ 36 w 36"/>
                    <a:gd name="T9" fmla="*/ 136 h 188"/>
                    <a:gd name="T10" fmla="*/ 24 w 36"/>
                    <a:gd name="T11" fmla="*/ 170 h 188"/>
                    <a:gd name="T12" fmla="*/ 12 w 36"/>
                    <a:gd name="T13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88">
                      <a:moveTo>
                        <a:pt x="22" y="0"/>
                      </a:moveTo>
                      <a:cubicBezTo>
                        <a:pt x="18" y="5"/>
                        <a:pt x="15" y="10"/>
                        <a:pt x="12" y="20"/>
                      </a:cubicBezTo>
                      <a:cubicBezTo>
                        <a:pt x="9" y="30"/>
                        <a:pt x="0" y="46"/>
                        <a:pt x="2" y="60"/>
                      </a:cubicBezTo>
                      <a:cubicBezTo>
                        <a:pt x="4" y="74"/>
                        <a:pt x="16" y="89"/>
                        <a:pt x="22" y="102"/>
                      </a:cubicBezTo>
                      <a:cubicBezTo>
                        <a:pt x="28" y="115"/>
                        <a:pt x="36" y="125"/>
                        <a:pt x="36" y="136"/>
                      </a:cubicBezTo>
                      <a:cubicBezTo>
                        <a:pt x="36" y="147"/>
                        <a:pt x="28" y="161"/>
                        <a:pt x="24" y="170"/>
                      </a:cubicBezTo>
                      <a:cubicBezTo>
                        <a:pt x="20" y="179"/>
                        <a:pt x="15" y="184"/>
                        <a:pt x="12" y="188"/>
                      </a:cubicBezTo>
                    </a:path>
                  </a:pathLst>
                </a:custGeom>
                <a:solidFill>
                  <a:schemeClr val="bg1"/>
                </a:solidFill>
                <a:ln w="19050" cap="flat" cmpd="sng">
                  <a:solidFill>
                    <a:srgbClr val="26174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6959" name="Freeform 95"/>
                <p:cNvSpPr>
                  <a:spLocks/>
                </p:cNvSpPr>
                <p:nvPr/>
              </p:nvSpPr>
              <p:spPr bwMode="auto">
                <a:xfrm>
                  <a:off x="1470" y="2886"/>
                  <a:ext cx="36" cy="188"/>
                </a:xfrm>
                <a:custGeom>
                  <a:avLst/>
                  <a:gdLst>
                    <a:gd name="T0" fmla="*/ 22 w 36"/>
                    <a:gd name="T1" fmla="*/ 0 h 188"/>
                    <a:gd name="T2" fmla="*/ 12 w 36"/>
                    <a:gd name="T3" fmla="*/ 20 h 188"/>
                    <a:gd name="T4" fmla="*/ 2 w 36"/>
                    <a:gd name="T5" fmla="*/ 60 h 188"/>
                    <a:gd name="T6" fmla="*/ 22 w 36"/>
                    <a:gd name="T7" fmla="*/ 102 h 188"/>
                    <a:gd name="T8" fmla="*/ 36 w 36"/>
                    <a:gd name="T9" fmla="*/ 136 h 188"/>
                    <a:gd name="T10" fmla="*/ 24 w 36"/>
                    <a:gd name="T11" fmla="*/ 170 h 188"/>
                    <a:gd name="T12" fmla="*/ 12 w 36"/>
                    <a:gd name="T13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88">
                      <a:moveTo>
                        <a:pt x="22" y="0"/>
                      </a:moveTo>
                      <a:cubicBezTo>
                        <a:pt x="18" y="5"/>
                        <a:pt x="15" y="10"/>
                        <a:pt x="12" y="20"/>
                      </a:cubicBezTo>
                      <a:cubicBezTo>
                        <a:pt x="9" y="30"/>
                        <a:pt x="0" y="46"/>
                        <a:pt x="2" y="60"/>
                      </a:cubicBezTo>
                      <a:cubicBezTo>
                        <a:pt x="4" y="74"/>
                        <a:pt x="16" y="89"/>
                        <a:pt x="22" y="102"/>
                      </a:cubicBezTo>
                      <a:cubicBezTo>
                        <a:pt x="28" y="115"/>
                        <a:pt x="36" y="125"/>
                        <a:pt x="36" y="136"/>
                      </a:cubicBezTo>
                      <a:cubicBezTo>
                        <a:pt x="36" y="147"/>
                        <a:pt x="28" y="161"/>
                        <a:pt x="24" y="170"/>
                      </a:cubicBezTo>
                      <a:cubicBezTo>
                        <a:pt x="20" y="179"/>
                        <a:pt x="15" y="184"/>
                        <a:pt x="12" y="188"/>
                      </a:cubicBezTo>
                    </a:path>
                  </a:pathLst>
                </a:custGeom>
                <a:solidFill>
                  <a:schemeClr val="bg1"/>
                </a:solidFill>
                <a:ln w="19050" cap="flat" cmpd="sng">
                  <a:solidFill>
                    <a:srgbClr val="26174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</p:grpSp>
        <p:grpSp>
          <p:nvGrpSpPr>
            <p:cNvPr id="14774" name="Group 96"/>
            <p:cNvGrpSpPr>
              <a:grpSpLocks/>
            </p:cNvGrpSpPr>
            <p:nvPr/>
          </p:nvGrpSpPr>
          <p:grpSpPr bwMode="auto">
            <a:xfrm>
              <a:off x="4761" y="1876"/>
              <a:ext cx="159" cy="159"/>
              <a:chOff x="1629" y="2538"/>
              <a:chExt cx="159" cy="159"/>
            </a:xfrm>
          </p:grpSpPr>
          <p:sp>
            <p:nvSpPr>
              <p:cNvPr id="676961" name="Oval 97"/>
              <p:cNvSpPr>
                <a:spLocks noChangeArrowheads="1"/>
              </p:cNvSpPr>
              <p:nvPr/>
            </p:nvSpPr>
            <p:spPr bwMode="auto">
              <a:xfrm>
                <a:off x="1629" y="2538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62" name="Line 98"/>
              <p:cNvSpPr>
                <a:spLocks noChangeShapeType="1"/>
              </p:cNvSpPr>
              <p:nvPr/>
            </p:nvSpPr>
            <p:spPr bwMode="auto">
              <a:xfrm flipH="1" flipV="1">
                <a:off x="1662" y="2564"/>
                <a:ext cx="96" cy="54"/>
              </a:xfrm>
              <a:prstGeom prst="line">
                <a:avLst/>
              </a:prstGeom>
              <a:noFill/>
              <a:ln w="6350">
                <a:solidFill>
                  <a:srgbClr val="261748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6963" name="Line 99"/>
              <p:cNvSpPr>
                <a:spLocks noChangeShapeType="1"/>
              </p:cNvSpPr>
              <p:nvPr/>
            </p:nvSpPr>
            <p:spPr bwMode="auto">
              <a:xfrm flipH="1">
                <a:off x="1663" y="2619"/>
                <a:ext cx="96" cy="54"/>
              </a:xfrm>
              <a:prstGeom prst="line">
                <a:avLst/>
              </a:prstGeom>
              <a:noFill/>
              <a:ln w="6350">
                <a:solidFill>
                  <a:srgbClr val="261748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6964" name="Line 100"/>
              <p:cNvSpPr>
                <a:spLocks noChangeShapeType="1"/>
              </p:cNvSpPr>
              <p:nvPr/>
            </p:nvSpPr>
            <p:spPr bwMode="auto">
              <a:xfrm flipH="1">
                <a:off x="1756" y="2580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  <p:grpSp>
          <p:nvGrpSpPr>
            <p:cNvPr id="14775" name="Group 101"/>
            <p:cNvGrpSpPr>
              <a:grpSpLocks/>
            </p:cNvGrpSpPr>
            <p:nvPr/>
          </p:nvGrpSpPr>
          <p:grpSpPr bwMode="auto">
            <a:xfrm>
              <a:off x="4940" y="1860"/>
              <a:ext cx="184" cy="192"/>
              <a:chOff x="2106" y="2554"/>
              <a:chExt cx="184" cy="192"/>
            </a:xfrm>
          </p:grpSpPr>
          <p:sp>
            <p:nvSpPr>
              <p:cNvPr id="676966" name="Oval 102"/>
              <p:cNvSpPr>
                <a:spLocks noChangeArrowheads="1"/>
              </p:cNvSpPr>
              <p:nvPr/>
            </p:nvSpPr>
            <p:spPr bwMode="auto">
              <a:xfrm>
                <a:off x="2119" y="2570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67" name="Text Box 103"/>
              <p:cNvSpPr txBox="1">
                <a:spLocks noChangeArrowheads="1"/>
              </p:cNvSpPr>
              <p:nvPr/>
            </p:nvSpPr>
            <p:spPr bwMode="auto">
              <a:xfrm>
                <a:off x="2106" y="2554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smtClean="0"/>
                  <a:t>T</a:t>
                </a:r>
              </a:p>
            </p:txBody>
          </p:sp>
        </p:grpSp>
      </p:grpSp>
      <p:grpSp>
        <p:nvGrpSpPr>
          <p:cNvPr id="677519" name="Group 655"/>
          <p:cNvGrpSpPr>
            <a:grpSpLocks/>
          </p:cNvGrpSpPr>
          <p:nvPr/>
        </p:nvGrpSpPr>
        <p:grpSpPr bwMode="auto">
          <a:xfrm>
            <a:off x="4633913" y="1231900"/>
            <a:ext cx="754062" cy="779463"/>
            <a:chOff x="2919" y="776"/>
            <a:chExt cx="475" cy="491"/>
          </a:xfrm>
        </p:grpSpPr>
        <p:sp>
          <p:nvSpPr>
            <p:cNvPr id="676970" name="Line 106"/>
            <p:cNvSpPr>
              <a:spLocks noChangeShapeType="1"/>
            </p:cNvSpPr>
            <p:nvPr/>
          </p:nvSpPr>
          <p:spPr bwMode="auto">
            <a:xfrm flipV="1">
              <a:off x="3018" y="966"/>
              <a:ext cx="187" cy="128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676969" name="Text Box 105"/>
            <p:cNvSpPr txBox="1">
              <a:spLocks noChangeArrowheads="1"/>
            </p:cNvSpPr>
            <p:nvPr/>
          </p:nvSpPr>
          <p:spPr bwMode="auto">
            <a:xfrm>
              <a:off x="2919" y="1077"/>
              <a:ext cx="278" cy="1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1.offset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mirror</a:t>
              </a:r>
            </a:p>
          </p:txBody>
        </p:sp>
        <p:sp>
          <p:nvSpPr>
            <p:cNvPr id="676971" name="Text Box 107"/>
            <p:cNvSpPr txBox="1">
              <a:spLocks noChangeArrowheads="1"/>
            </p:cNvSpPr>
            <p:nvPr/>
          </p:nvSpPr>
          <p:spPr bwMode="auto">
            <a:xfrm>
              <a:off x="3116" y="776"/>
              <a:ext cx="278" cy="1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2.offset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mirror</a:t>
              </a:r>
            </a:p>
          </p:txBody>
        </p:sp>
      </p:grpSp>
      <p:sp>
        <p:nvSpPr>
          <p:cNvPr id="676972" name="Line 108"/>
          <p:cNvSpPr>
            <a:spLocks noChangeShapeType="1"/>
          </p:cNvSpPr>
          <p:nvPr/>
        </p:nvSpPr>
        <p:spPr bwMode="auto">
          <a:xfrm flipV="1">
            <a:off x="669925" y="215423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6973" name="Text Box 109"/>
          <p:cNvSpPr txBox="1">
            <a:spLocks noChangeArrowheads="1"/>
          </p:cNvSpPr>
          <p:nvPr/>
        </p:nvSpPr>
        <p:spPr bwMode="auto">
          <a:xfrm>
            <a:off x="512763" y="2393950"/>
            <a:ext cx="2984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12</a:t>
            </a:r>
          </a:p>
        </p:txBody>
      </p:sp>
      <p:grpSp>
        <p:nvGrpSpPr>
          <p:cNvPr id="676974" name="Group 110"/>
          <p:cNvGrpSpPr>
            <a:grpSpLocks/>
          </p:cNvGrpSpPr>
          <p:nvPr/>
        </p:nvGrpSpPr>
        <p:grpSpPr bwMode="auto">
          <a:xfrm>
            <a:off x="1233488" y="1709738"/>
            <a:ext cx="2822575" cy="492125"/>
            <a:chOff x="757" y="2155"/>
            <a:chExt cx="1778" cy="310"/>
          </a:xfrm>
        </p:grpSpPr>
        <p:grpSp>
          <p:nvGrpSpPr>
            <p:cNvPr id="14717" name="Group 111"/>
            <p:cNvGrpSpPr>
              <a:grpSpLocks/>
            </p:cNvGrpSpPr>
            <p:nvPr/>
          </p:nvGrpSpPr>
          <p:grpSpPr bwMode="auto">
            <a:xfrm>
              <a:off x="1254" y="2155"/>
              <a:ext cx="204" cy="204"/>
              <a:chOff x="1607" y="2147"/>
              <a:chExt cx="204" cy="204"/>
            </a:xfrm>
          </p:grpSpPr>
          <p:sp>
            <p:nvSpPr>
              <p:cNvPr id="676976" name="Oval 112"/>
              <p:cNvSpPr>
                <a:spLocks noChangeArrowheads="1"/>
              </p:cNvSpPr>
              <p:nvPr/>
            </p:nvSpPr>
            <p:spPr bwMode="auto">
              <a:xfrm>
                <a:off x="1607" y="2147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77" name="Oval 113"/>
              <p:cNvSpPr>
                <a:spLocks noChangeArrowheads="1"/>
              </p:cNvSpPr>
              <p:nvPr/>
            </p:nvSpPr>
            <p:spPr bwMode="auto">
              <a:xfrm>
                <a:off x="1630" y="2169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78" name="Text Box 114"/>
              <p:cNvSpPr txBox="1">
                <a:spLocks noChangeArrowheads="1"/>
              </p:cNvSpPr>
              <p:nvPr/>
            </p:nvSpPr>
            <p:spPr bwMode="auto">
              <a:xfrm>
                <a:off x="1616" y="2152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smtClean="0"/>
                  <a:t>E</a:t>
                </a:r>
              </a:p>
            </p:txBody>
          </p:sp>
        </p:grpSp>
        <p:grpSp>
          <p:nvGrpSpPr>
            <p:cNvPr id="14718" name="Group 115"/>
            <p:cNvGrpSpPr>
              <a:grpSpLocks/>
            </p:cNvGrpSpPr>
            <p:nvPr/>
          </p:nvGrpSpPr>
          <p:grpSpPr bwMode="auto">
            <a:xfrm>
              <a:off x="1035" y="2156"/>
              <a:ext cx="204" cy="204"/>
              <a:chOff x="1860" y="2520"/>
              <a:chExt cx="204" cy="204"/>
            </a:xfrm>
          </p:grpSpPr>
          <p:sp>
            <p:nvSpPr>
              <p:cNvPr id="676980" name="Oval 116"/>
              <p:cNvSpPr>
                <a:spLocks noChangeArrowheads="1"/>
              </p:cNvSpPr>
              <p:nvPr/>
            </p:nvSpPr>
            <p:spPr bwMode="auto">
              <a:xfrm>
                <a:off x="1860" y="2520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81" name="Oval 117"/>
              <p:cNvSpPr>
                <a:spLocks noChangeArrowheads="1"/>
              </p:cNvSpPr>
              <p:nvPr/>
            </p:nvSpPr>
            <p:spPr bwMode="auto">
              <a:xfrm>
                <a:off x="1883" y="2542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82" name="Line 118"/>
              <p:cNvSpPr>
                <a:spLocks noChangeShapeType="1"/>
              </p:cNvSpPr>
              <p:nvPr/>
            </p:nvSpPr>
            <p:spPr bwMode="auto">
              <a:xfrm>
                <a:off x="1883" y="2622"/>
                <a:ext cx="157" cy="0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6983" name="Line 119"/>
              <p:cNvSpPr>
                <a:spLocks noChangeShapeType="1"/>
              </p:cNvSpPr>
              <p:nvPr/>
            </p:nvSpPr>
            <p:spPr bwMode="auto">
              <a:xfrm rot="-5400000">
                <a:off x="1883" y="2619"/>
                <a:ext cx="157" cy="0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6984" name="Oval 120"/>
              <p:cNvSpPr>
                <a:spLocks noChangeArrowheads="1"/>
              </p:cNvSpPr>
              <p:nvPr/>
            </p:nvSpPr>
            <p:spPr bwMode="auto">
              <a:xfrm>
                <a:off x="1906" y="2565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85" name="Oval 121"/>
              <p:cNvSpPr>
                <a:spLocks noChangeArrowheads="1"/>
              </p:cNvSpPr>
              <p:nvPr/>
            </p:nvSpPr>
            <p:spPr bwMode="auto">
              <a:xfrm>
                <a:off x="1928" y="2588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719" name="Group 122"/>
            <p:cNvGrpSpPr>
              <a:grpSpLocks/>
            </p:cNvGrpSpPr>
            <p:nvPr/>
          </p:nvGrpSpPr>
          <p:grpSpPr bwMode="auto">
            <a:xfrm>
              <a:off x="1823" y="2157"/>
              <a:ext cx="204" cy="204"/>
              <a:chOff x="1607" y="2147"/>
              <a:chExt cx="204" cy="204"/>
            </a:xfrm>
          </p:grpSpPr>
          <p:sp>
            <p:nvSpPr>
              <p:cNvPr id="676987" name="Oval 123"/>
              <p:cNvSpPr>
                <a:spLocks noChangeArrowheads="1"/>
              </p:cNvSpPr>
              <p:nvPr/>
            </p:nvSpPr>
            <p:spPr bwMode="auto">
              <a:xfrm>
                <a:off x="1607" y="2147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88" name="Oval 124"/>
              <p:cNvSpPr>
                <a:spLocks noChangeArrowheads="1"/>
              </p:cNvSpPr>
              <p:nvPr/>
            </p:nvSpPr>
            <p:spPr bwMode="auto">
              <a:xfrm>
                <a:off x="1630" y="2169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89" name="Text Box 125"/>
              <p:cNvSpPr txBox="1">
                <a:spLocks noChangeArrowheads="1"/>
              </p:cNvSpPr>
              <p:nvPr/>
            </p:nvSpPr>
            <p:spPr bwMode="auto">
              <a:xfrm>
                <a:off x="1616" y="2152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smtClean="0"/>
                  <a:t>E</a:t>
                </a:r>
              </a:p>
            </p:txBody>
          </p:sp>
        </p:grpSp>
        <p:grpSp>
          <p:nvGrpSpPr>
            <p:cNvPr id="14720" name="Group 126"/>
            <p:cNvGrpSpPr>
              <a:grpSpLocks/>
            </p:cNvGrpSpPr>
            <p:nvPr/>
          </p:nvGrpSpPr>
          <p:grpSpPr bwMode="auto">
            <a:xfrm>
              <a:off x="2046" y="2158"/>
              <a:ext cx="204" cy="204"/>
              <a:chOff x="1860" y="2520"/>
              <a:chExt cx="204" cy="204"/>
            </a:xfrm>
          </p:grpSpPr>
          <p:sp>
            <p:nvSpPr>
              <p:cNvPr id="676991" name="Oval 127"/>
              <p:cNvSpPr>
                <a:spLocks noChangeArrowheads="1"/>
              </p:cNvSpPr>
              <p:nvPr/>
            </p:nvSpPr>
            <p:spPr bwMode="auto">
              <a:xfrm>
                <a:off x="1860" y="2520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92" name="Oval 128"/>
              <p:cNvSpPr>
                <a:spLocks noChangeArrowheads="1"/>
              </p:cNvSpPr>
              <p:nvPr/>
            </p:nvSpPr>
            <p:spPr bwMode="auto">
              <a:xfrm>
                <a:off x="1883" y="2542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93" name="Line 129"/>
              <p:cNvSpPr>
                <a:spLocks noChangeShapeType="1"/>
              </p:cNvSpPr>
              <p:nvPr/>
            </p:nvSpPr>
            <p:spPr bwMode="auto">
              <a:xfrm>
                <a:off x="1883" y="2622"/>
                <a:ext cx="157" cy="0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6994" name="Line 130"/>
              <p:cNvSpPr>
                <a:spLocks noChangeShapeType="1"/>
              </p:cNvSpPr>
              <p:nvPr/>
            </p:nvSpPr>
            <p:spPr bwMode="auto">
              <a:xfrm rot="-5400000">
                <a:off x="1883" y="2619"/>
                <a:ext cx="157" cy="0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6995" name="Oval 131"/>
              <p:cNvSpPr>
                <a:spLocks noChangeArrowheads="1"/>
              </p:cNvSpPr>
              <p:nvPr/>
            </p:nvSpPr>
            <p:spPr bwMode="auto">
              <a:xfrm>
                <a:off x="1906" y="2565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6996" name="Oval 132"/>
              <p:cNvSpPr>
                <a:spLocks noChangeArrowheads="1"/>
              </p:cNvSpPr>
              <p:nvPr/>
            </p:nvSpPr>
            <p:spPr bwMode="auto">
              <a:xfrm>
                <a:off x="1928" y="2588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76997" name="Text Box 133"/>
            <p:cNvSpPr txBox="1">
              <a:spLocks noChangeArrowheads="1"/>
            </p:cNvSpPr>
            <p:nvPr/>
          </p:nvSpPr>
          <p:spPr bwMode="auto">
            <a:xfrm>
              <a:off x="1490" y="2156"/>
              <a:ext cx="308" cy="1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Slits +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Solid Att</a:t>
              </a:r>
            </a:p>
          </p:txBody>
        </p:sp>
        <p:grpSp>
          <p:nvGrpSpPr>
            <p:cNvPr id="14722" name="Group 134"/>
            <p:cNvGrpSpPr>
              <a:grpSpLocks/>
            </p:cNvGrpSpPr>
            <p:nvPr/>
          </p:nvGrpSpPr>
          <p:grpSpPr bwMode="auto">
            <a:xfrm>
              <a:off x="852" y="2201"/>
              <a:ext cx="159" cy="117"/>
              <a:chOff x="2571" y="3259"/>
              <a:chExt cx="159" cy="168"/>
            </a:xfrm>
          </p:grpSpPr>
          <p:sp>
            <p:nvSpPr>
              <p:cNvPr id="676999" name="Rectangle 135"/>
              <p:cNvSpPr>
                <a:spLocks noChangeArrowheads="1"/>
              </p:cNvSpPr>
              <p:nvPr/>
            </p:nvSpPr>
            <p:spPr bwMode="auto">
              <a:xfrm>
                <a:off x="2571" y="3262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4740" name="Group 136"/>
              <p:cNvGrpSpPr>
                <a:grpSpLocks/>
              </p:cNvGrpSpPr>
              <p:nvPr/>
            </p:nvGrpSpPr>
            <p:grpSpPr bwMode="auto">
              <a:xfrm>
                <a:off x="2602" y="3259"/>
                <a:ext cx="1" cy="167"/>
                <a:chOff x="2602" y="3259"/>
                <a:chExt cx="1" cy="167"/>
              </a:xfrm>
            </p:grpSpPr>
            <p:sp>
              <p:nvSpPr>
                <p:cNvPr id="677001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2602" y="3259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02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2603" y="3358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741" name="Group 139"/>
              <p:cNvGrpSpPr>
                <a:grpSpLocks/>
              </p:cNvGrpSpPr>
              <p:nvPr/>
            </p:nvGrpSpPr>
            <p:grpSpPr bwMode="auto">
              <a:xfrm>
                <a:off x="2633" y="3259"/>
                <a:ext cx="1" cy="167"/>
                <a:chOff x="2629" y="3260"/>
                <a:chExt cx="1" cy="167"/>
              </a:xfrm>
            </p:grpSpPr>
            <p:sp>
              <p:nvSpPr>
                <p:cNvPr id="677004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2629" y="3260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05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2630" y="335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742" name="Group 142"/>
              <p:cNvGrpSpPr>
                <a:grpSpLocks/>
              </p:cNvGrpSpPr>
              <p:nvPr/>
            </p:nvGrpSpPr>
            <p:grpSpPr bwMode="auto">
              <a:xfrm>
                <a:off x="2666" y="3260"/>
                <a:ext cx="1" cy="167"/>
                <a:chOff x="2654" y="3262"/>
                <a:chExt cx="1" cy="167"/>
              </a:xfrm>
            </p:grpSpPr>
            <p:sp>
              <p:nvSpPr>
                <p:cNvPr id="677007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2654" y="3262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08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2655" y="3362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743" name="Group 145"/>
              <p:cNvGrpSpPr>
                <a:grpSpLocks/>
              </p:cNvGrpSpPr>
              <p:nvPr/>
            </p:nvGrpSpPr>
            <p:grpSpPr bwMode="auto">
              <a:xfrm>
                <a:off x="2699" y="3260"/>
                <a:ext cx="1" cy="167"/>
                <a:chOff x="2679" y="3264"/>
                <a:chExt cx="1" cy="167"/>
              </a:xfrm>
            </p:grpSpPr>
            <p:sp>
              <p:nvSpPr>
                <p:cNvPr id="677010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2679" y="3264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11" name="Line 147"/>
                <p:cNvSpPr>
                  <a:spLocks noChangeShapeType="1"/>
                </p:cNvSpPr>
                <p:nvPr/>
              </p:nvSpPr>
              <p:spPr bwMode="auto">
                <a:xfrm flipH="1">
                  <a:off x="2680" y="3364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</p:grpSp>
        <p:sp>
          <p:nvSpPr>
            <p:cNvPr id="677012" name="Text Box 148"/>
            <p:cNvSpPr txBox="1">
              <a:spLocks noChangeArrowheads="1"/>
            </p:cNvSpPr>
            <p:nvPr/>
          </p:nvSpPr>
          <p:spPr bwMode="auto">
            <a:xfrm>
              <a:off x="757" y="2330"/>
              <a:ext cx="35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800" smtClean="0"/>
                <a:t>187-202</a:t>
              </a:r>
            </a:p>
          </p:txBody>
        </p:sp>
        <p:sp>
          <p:nvSpPr>
            <p:cNvPr id="677013" name="Text Box 149"/>
            <p:cNvSpPr txBox="1">
              <a:spLocks noChangeArrowheads="1"/>
            </p:cNvSpPr>
            <p:nvPr/>
          </p:nvSpPr>
          <p:spPr bwMode="auto">
            <a:xfrm>
              <a:off x="2182" y="2325"/>
              <a:ext cx="35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800" smtClean="0"/>
                <a:t>224-239</a:t>
              </a:r>
            </a:p>
          </p:txBody>
        </p:sp>
        <p:grpSp>
          <p:nvGrpSpPr>
            <p:cNvPr id="14725" name="Group 150"/>
            <p:cNvGrpSpPr>
              <a:grpSpLocks/>
            </p:cNvGrpSpPr>
            <p:nvPr/>
          </p:nvGrpSpPr>
          <p:grpSpPr bwMode="auto">
            <a:xfrm>
              <a:off x="2275" y="2207"/>
              <a:ext cx="159" cy="117"/>
              <a:chOff x="2571" y="3259"/>
              <a:chExt cx="159" cy="168"/>
            </a:xfrm>
          </p:grpSpPr>
          <p:sp>
            <p:nvSpPr>
              <p:cNvPr id="677015" name="Rectangle 151"/>
              <p:cNvSpPr>
                <a:spLocks noChangeArrowheads="1"/>
              </p:cNvSpPr>
              <p:nvPr/>
            </p:nvSpPr>
            <p:spPr bwMode="auto">
              <a:xfrm>
                <a:off x="2571" y="3262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4727" name="Group 152"/>
              <p:cNvGrpSpPr>
                <a:grpSpLocks/>
              </p:cNvGrpSpPr>
              <p:nvPr/>
            </p:nvGrpSpPr>
            <p:grpSpPr bwMode="auto">
              <a:xfrm>
                <a:off x="2602" y="3259"/>
                <a:ext cx="1" cy="167"/>
                <a:chOff x="2602" y="3259"/>
                <a:chExt cx="1" cy="167"/>
              </a:xfrm>
            </p:grpSpPr>
            <p:sp>
              <p:nvSpPr>
                <p:cNvPr id="677017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2602" y="3259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18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2603" y="3358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728" name="Group 155"/>
              <p:cNvGrpSpPr>
                <a:grpSpLocks/>
              </p:cNvGrpSpPr>
              <p:nvPr/>
            </p:nvGrpSpPr>
            <p:grpSpPr bwMode="auto">
              <a:xfrm>
                <a:off x="2633" y="3259"/>
                <a:ext cx="1" cy="167"/>
                <a:chOff x="2629" y="3260"/>
                <a:chExt cx="1" cy="167"/>
              </a:xfrm>
            </p:grpSpPr>
            <p:sp>
              <p:nvSpPr>
                <p:cNvPr id="677020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2629" y="3260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21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2630" y="335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729" name="Group 158"/>
              <p:cNvGrpSpPr>
                <a:grpSpLocks/>
              </p:cNvGrpSpPr>
              <p:nvPr/>
            </p:nvGrpSpPr>
            <p:grpSpPr bwMode="auto">
              <a:xfrm>
                <a:off x="2666" y="3260"/>
                <a:ext cx="1" cy="167"/>
                <a:chOff x="2654" y="3262"/>
                <a:chExt cx="1" cy="167"/>
              </a:xfrm>
            </p:grpSpPr>
            <p:sp>
              <p:nvSpPr>
                <p:cNvPr id="677023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2654" y="3262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24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2655" y="3362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730" name="Group 161"/>
              <p:cNvGrpSpPr>
                <a:grpSpLocks/>
              </p:cNvGrpSpPr>
              <p:nvPr/>
            </p:nvGrpSpPr>
            <p:grpSpPr bwMode="auto">
              <a:xfrm>
                <a:off x="2699" y="3260"/>
                <a:ext cx="1" cy="167"/>
                <a:chOff x="2679" y="3264"/>
                <a:chExt cx="1" cy="167"/>
              </a:xfrm>
            </p:grpSpPr>
            <p:sp>
              <p:nvSpPr>
                <p:cNvPr id="677026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2679" y="3264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27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2680" y="3364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</p:grpSp>
      </p:grpSp>
      <p:sp>
        <p:nvSpPr>
          <p:cNvPr id="677028" name="AutoShape 164"/>
          <p:cNvSpPr>
            <a:spLocks noChangeArrowheads="1"/>
          </p:cNvSpPr>
          <p:nvPr/>
        </p:nvSpPr>
        <p:spPr bwMode="auto">
          <a:xfrm>
            <a:off x="5173663" y="4452938"/>
            <a:ext cx="2543175" cy="144462"/>
          </a:xfrm>
          <a:prstGeom prst="chevron">
            <a:avLst>
              <a:gd name="adj" fmla="val 93401"/>
            </a:avLst>
          </a:prstGeom>
          <a:solidFill>
            <a:schemeClr val="bg2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7029" name="Line 165"/>
          <p:cNvSpPr>
            <a:spLocks noChangeShapeType="1"/>
          </p:cNvSpPr>
          <p:nvPr/>
        </p:nvSpPr>
        <p:spPr bwMode="auto">
          <a:xfrm>
            <a:off x="230188" y="4100513"/>
            <a:ext cx="836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30" name="Line 166"/>
          <p:cNvSpPr>
            <a:spLocks noChangeShapeType="1"/>
          </p:cNvSpPr>
          <p:nvPr/>
        </p:nvSpPr>
        <p:spPr bwMode="auto">
          <a:xfrm flipV="1">
            <a:off x="1016000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31" name="Text Box 167"/>
          <p:cNvSpPr txBox="1">
            <a:spLocks noChangeArrowheads="1"/>
          </p:cNvSpPr>
          <p:nvPr/>
        </p:nvSpPr>
        <p:spPr bwMode="auto">
          <a:xfrm>
            <a:off x="830263" y="4221163"/>
            <a:ext cx="355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152</a:t>
            </a:r>
          </a:p>
        </p:txBody>
      </p:sp>
      <p:sp>
        <p:nvSpPr>
          <p:cNvPr id="677032" name="Line 168"/>
          <p:cNvSpPr>
            <a:spLocks noChangeShapeType="1"/>
          </p:cNvSpPr>
          <p:nvPr/>
        </p:nvSpPr>
        <p:spPr bwMode="auto">
          <a:xfrm flipV="1">
            <a:off x="347663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33" name="Text Box 169"/>
          <p:cNvSpPr txBox="1">
            <a:spLocks noChangeArrowheads="1"/>
          </p:cNvSpPr>
          <p:nvPr/>
        </p:nvSpPr>
        <p:spPr bwMode="auto">
          <a:xfrm>
            <a:off x="180975" y="4219575"/>
            <a:ext cx="3254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0m</a:t>
            </a:r>
          </a:p>
        </p:txBody>
      </p:sp>
      <p:grpSp>
        <p:nvGrpSpPr>
          <p:cNvPr id="677513" name="Group 649"/>
          <p:cNvGrpSpPr>
            <a:grpSpLocks/>
          </p:cNvGrpSpPr>
          <p:nvPr/>
        </p:nvGrpSpPr>
        <p:grpSpPr bwMode="auto">
          <a:xfrm>
            <a:off x="103188" y="3563938"/>
            <a:ext cx="5413375" cy="460375"/>
            <a:chOff x="65" y="2245"/>
            <a:chExt cx="3410" cy="290"/>
          </a:xfrm>
        </p:grpSpPr>
        <p:sp>
          <p:nvSpPr>
            <p:cNvPr id="677035" name="Line 171"/>
            <p:cNvSpPr>
              <a:spLocks noChangeShapeType="1"/>
            </p:cNvSpPr>
            <p:nvPr/>
          </p:nvSpPr>
          <p:spPr bwMode="auto">
            <a:xfrm flipV="1">
              <a:off x="246" y="2329"/>
              <a:ext cx="3229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grpSp>
          <p:nvGrpSpPr>
            <p:cNvPr id="14706" name="Group 172"/>
            <p:cNvGrpSpPr>
              <a:grpSpLocks/>
            </p:cNvGrpSpPr>
            <p:nvPr/>
          </p:nvGrpSpPr>
          <p:grpSpPr bwMode="auto">
            <a:xfrm>
              <a:off x="65" y="2245"/>
              <a:ext cx="358" cy="160"/>
              <a:chOff x="45" y="2178"/>
              <a:chExt cx="358" cy="160"/>
            </a:xfrm>
          </p:grpSpPr>
          <p:sp>
            <p:nvSpPr>
              <p:cNvPr id="677037" name="Rectangle 173"/>
              <p:cNvSpPr>
                <a:spLocks noChangeArrowheads="1"/>
              </p:cNvSpPr>
              <p:nvPr/>
            </p:nvSpPr>
            <p:spPr bwMode="auto">
              <a:xfrm>
                <a:off x="68" y="2178"/>
                <a:ext cx="335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038" name="Rectangle 174"/>
              <p:cNvSpPr>
                <a:spLocks noChangeArrowheads="1"/>
              </p:cNvSpPr>
              <p:nvPr/>
            </p:nvSpPr>
            <p:spPr bwMode="auto">
              <a:xfrm>
                <a:off x="45" y="2185"/>
                <a:ext cx="37" cy="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26174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039" name="Freeform 175"/>
              <p:cNvSpPr>
                <a:spLocks/>
              </p:cNvSpPr>
              <p:nvPr/>
            </p:nvSpPr>
            <p:spPr bwMode="auto">
              <a:xfrm>
                <a:off x="51" y="2179"/>
                <a:ext cx="31" cy="159"/>
              </a:xfrm>
              <a:custGeom>
                <a:avLst/>
                <a:gdLst>
                  <a:gd name="T0" fmla="*/ 22 w 36"/>
                  <a:gd name="T1" fmla="*/ 0 h 188"/>
                  <a:gd name="T2" fmla="*/ 12 w 36"/>
                  <a:gd name="T3" fmla="*/ 20 h 188"/>
                  <a:gd name="T4" fmla="*/ 2 w 36"/>
                  <a:gd name="T5" fmla="*/ 60 h 188"/>
                  <a:gd name="T6" fmla="*/ 22 w 36"/>
                  <a:gd name="T7" fmla="*/ 102 h 188"/>
                  <a:gd name="T8" fmla="*/ 36 w 36"/>
                  <a:gd name="T9" fmla="*/ 136 h 188"/>
                  <a:gd name="T10" fmla="*/ 24 w 36"/>
                  <a:gd name="T11" fmla="*/ 170 h 188"/>
                  <a:gd name="T12" fmla="*/ 12 w 36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88">
                    <a:moveTo>
                      <a:pt x="22" y="0"/>
                    </a:moveTo>
                    <a:cubicBezTo>
                      <a:pt x="18" y="5"/>
                      <a:pt x="15" y="10"/>
                      <a:pt x="12" y="20"/>
                    </a:cubicBezTo>
                    <a:cubicBezTo>
                      <a:pt x="9" y="30"/>
                      <a:pt x="0" y="46"/>
                      <a:pt x="2" y="60"/>
                    </a:cubicBezTo>
                    <a:cubicBezTo>
                      <a:pt x="4" y="74"/>
                      <a:pt x="16" y="89"/>
                      <a:pt x="22" y="102"/>
                    </a:cubicBezTo>
                    <a:cubicBezTo>
                      <a:pt x="28" y="115"/>
                      <a:pt x="36" y="125"/>
                      <a:pt x="36" y="136"/>
                    </a:cubicBezTo>
                    <a:cubicBezTo>
                      <a:pt x="36" y="147"/>
                      <a:pt x="28" y="161"/>
                      <a:pt x="24" y="170"/>
                    </a:cubicBezTo>
                    <a:cubicBezTo>
                      <a:pt x="20" y="179"/>
                      <a:pt x="15" y="184"/>
                      <a:pt x="12" y="188"/>
                    </a:cubicBezTo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  <p:grpSp>
          <p:nvGrpSpPr>
            <p:cNvPr id="14707" name="Group 176"/>
            <p:cNvGrpSpPr>
              <a:grpSpLocks/>
            </p:cNvGrpSpPr>
            <p:nvPr/>
          </p:nvGrpSpPr>
          <p:grpSpPr bwMode="auto">
            <a:xfrm>
              <a:off x="680" y="2252"/>
              <a:ext cx="159" cy="159"/>
              <a:chOff x="1904" y="2551"/>
              <a:chExt cx="159" cy="159"/>
            </a:xfrm>
          </p:grpSpPr>
          <p:sp>
            <p:nvSpPr>
              <p:cNvPr id="677041" name="Oval 177"/>
              <p:cNvSpPr>
                <a:spLocks noChangeArrowheads="1"/>
              </p:cNvSpPr>
              <p:nvPr/>
            </p:nvSpPr>
            <p:spPr bwMode="auto">
              <a:xfrm>
                <a:off x="1904" y="2551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042" name="Freeform 178"/>
              <p:cNvSpPr>
                <a:spLocks/>
              </p:cNvSpPr>
              <p:nvPr/>
            </p:nvSpPr>
            <p:spPr bwMode="auto">
              <a:xfrm>
                <a:off x="1933" y="2580"/>
                <a:ext cx="109" cy="9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043" name="Freeform 179"/>
              <p:cNvSpPr>
                <a:spLocks/>
              </p:cNvSpPr>
              <p:nvPr/>
            </p:nvSpPr>
            <p:spPr bwMode="auto">
              <a:xfrm>
                <a:off x="1969" y="2596"/>
                <a:ext cx="33" cy="6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  <p:cxnSp>
          <p:nvCxnSpPr>
            <p:cNvPr id="677044" name="AutoShape 180"/>
            <p:cNvCxnSpPr>
              <a:cxnSpLocks noChangeShapeType="1"/>
            </p:cNvCxnSpPr>
            <p:nvPr/>
          </p:nvCxnSpPr>
          <p:spPr bwMode="auto">
            <a:xfrm flipV="1">
              <a:off x="90" y="2336"/>
              <a:ext cx="544" cy="0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77045" name="AutoShape 181"/>
            <p:cNvCxnSpPr>
              <a:cxnSpLocks noChangeShapeType="1"/>
            </p:cNvCxnSpPr>
            <p:nvPr/>
          </p:nvCxnSpPr>
          <p:spPr bwMode="auto">
            <a:xfrm>
              <a:off x="624" y="2335"/>
              <a:ext cx="143" cy="200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677046" name="AutoShape 182"/>
            <p:cNvSpPr>
              <a:spLocks noChangeArrowheads="1"/>
            </p:cNvSpPr>
            <p:nvPr/>
          </p:nvSpPr>
          <p:spPr bwMode="auto">
            <a:xfrm>
              <a:off x="208" y="2285"/>
              <a:ext cx="68" cy="68"/>
            </a:xfrm>
            <a:prstGeom prst="irregularSeal1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77047" name="Line 183"/>
          <p:cNvSpPr>
            <a:spLocks noChangeShapeType="1"/>
          </p:cNvSpPr>
          <p:nvPr/>
        </p:nvSpPr>
        <p:spPr bwMode="auto">
          <a:xfrm flipV="1">
            <a:off x="1830388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48" name="Text Box 184"/>
          <p:cNvSpPr txBox="1">
            <a:spLocks noChangeArrowheads="1"/>
          </p:cNvSpPr>
          <p:nvPr/>
        </p:nvSpPr>
        <p:spPr bwMode="auto">
          <a:xfrm>
            <a:off x="1644650" y="4221163"/>
            <a:ext cx="35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202</a:t>
            </a:r>
          </a:p>
        </p:txBody>
      </p:sp>
      <p:sp>
        <p:nvSpPr>
          <p:cNvPr id="677049" name="Line 185"/>
          <p:cNvSpPr>
            <a:spLocks noChangeShapeType="1"/>
          </p:cNvSpPr>
          <p:nvPr/>
        </p:nvSpPr>
        <p:spPr bwMode="auto">
          <a:xfrm flipV="1">
            <a:off x="2162175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50" name="Text Box 186"/>
          <p:cNvSpPr txBox="1">
            <a:spLocks noChangeArrowheads="1"/>
          </p:cNvSpPr>
          <p:nvPr/>
        </p:nvSpPr>
        <p:spPr bwMode="auto">
          <a:xfrm>
            <a:off x="1976438" y="4221163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209</a:t>
            </a:r>
          </a:p>
        </p:txBody>
      </p:sp>
      <p:sp>
        <p:nvSpPr>
          <p:cNvPr id="677051" name="Line 187"/>
          <p:cNvSpPr>
            <a:spLocks noChangeShapeType="1"/>
          </p:cNvSpPr>
          <p:nvPr/>
        </p:nvSpPr>
        <p:spPr bwMode="auto">
          <a:xfrm flipV="1">
            <a:off x="3063875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52" name="Text Box 188"/>
          <p:cNvSpPr txBox="1">
            <a:spLocks noChangeArrowheads="1"/>
          </p:cNvSpPr>
          <p:nvPr/>
        </p:nvSpPr>
        <p:spPr bwMode="auto">
          <a:xfrm>
            <a:off x="2878138" y="4221163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215</a:t>
            </a:r>
          </a:p>
        </p:txBody>
      </p:sp>
      <p:sp>
        <p:nvSpPr>
          <p:cNvPr id="677053" name="Line 189"/>
          <p:cNvSpPr>
            <a:spLocks noChangeShapeType="1"/>
          </p:cNvSpPr>
          <p:nvPr/>
        </p:nvSpPr>
        <p:spPr bwMode="auto">
          <a:xfrm flipV="1">
            <a:off x="3432175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54" name="Text Box 190"/>
          <p:cNvSpPr txBox="1">
            <a:spLocks noChangeArrowheads="1"/>
          </p:cNvSpPr>
          <p:nvPr/>
        </p:nvSpPr>
        <p:spPr bwMode="auto">
          <a:xfrm>
            <a:off x="3246438" y="4221163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222</a:t>
            </a:r>
          </a:p>
        </p:txBody>
      </p:sp>
      <p:sp>
        <p:nvSpPr>
          <p:cNvPr id="677055" name="Text Box 191"/>
          <p:cNvSpPr txBox="1">
            <a:spLocks noChangeArrowheads="1"/>
          </p:cNvSpPr>
          <p:nvPr/>
        </p:nvSpPr>
        <p:spPr bwMode="auto">
          <a:xfrm>
            <a:off x="8148638" y="4095750"/>
            <a:ext cx="99536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800" smtClean="0"/>
              <a:t>distance [m] from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800" smtClean="0"/>
              <a:t>FEL source point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800" smtClean="0"/>
              <a:t>(not to scale)</a:t>
            </a:r>
          </a:p>
        </p:txBody>
      </p:sp>
      <p:sp>
        <p:nvSpPr>
          <p:cNvPr id="677056" name="Line 192"/>
          <p:cNvSpPr>
            <a:spLocks noChangeShapeType="1"/>
          </p:cNvSpPr>
          <p:nvPr/>
        </p:nvSpPr>
        <p:spPr bwMode="auto">
          <a:xfrm flipV="1">
            <a:off x="4121150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57" name="Text Box 193"/>
          <p:cNvSpPr txBox="1">
            <a:spLocks noChangeArrowheads="1"/>
          </p:cNvSpPr>
          <p:nvPr/>
        </p:nvSpPr>
        <p:spPr bwMode="auto">
          <a:xfrm>
            <a:off x="3935413" y="4219575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239</a:t>
            </a:r>
          </a:p>
        </p:txBody>
      </p:sp>
      <p:sp>
        <p:nvSpPr>
          <p:cNvPr id="677058" name="Line 194"/>
          <p:cNvSpPr>
            <a:spLocks noChangeShapeType="1"/>
          </p:cNvSpPr>
          <p:nvPr/>
        </p:nvSpPr>
        <p:spPr bwMode="auto">
          <a:xfrm flipV="1">
            <a:off x="4424363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59" name="Text Box 195"/>
          <p:cNvSpPr txBox="1">
            <a:spLocks noChangeArrowheads="1"/>
          </p:cNvSpPr>
          <p:nvPr/>
        </p:nvSpPr>
        <p:spPr bwMode="auto">
          <a:xfrm>
            <a:off x="4238625" y="4221163"/>
            <a:ext cx="35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241</a:t>
            </a:r>
          </a:p>
        </p:txBody>
      </p:sp>
      <p:grpSp>
        <p:nvGrpSpPr>
          <p:cNvPr id="677060" name="Group 196"/>
          <p:cNvGrpSpPr>
            <a:grpSpLocks/>
          </p:cNvGrpSpPr>
          <p:nvPr/>
        </p:nvGrpSpPr>
        <p:grpSpPr bwMode="auto">
          <a:xfrm>
            <a:off x="3987800" y="3543300"/>
            <a:ext cx="582613" cy="261938"/>
            <a:chOff x="2492" y="2159"/>
            <a:chExt cx="367" cy="165"/>
          </a:xfrm>
        </p:grpSpPr>
        <p:grpSp>
          <p:nvGrpSpPr>
            <p:cNvPr id="14692" name="Group 197"/>
            <p:cNvGrpSpPr>
              <a:grpSpLocks/>
            </p:cNvGrpSpPr>
            <p:nvPr/>
          </p:nvGrpSpPr>
          <p:grpSpPr bwMode="auto">
            <a:xfrm>
              <a:off x="2492" y="2159"/>
              <a:ext cx="162" cy="157"/>
              <a:chOff x="1646" y="2383"/>
              <a:chExt cx="231" cy="111"/>
            </a:xfrm>
          </p:grpSpPr>
          <p:sp>
            <p:nvSpPr>
              <p:cNvPr id="677062" name="Rectangle 198"/>
              <p:cNvSpPr>
                <a:spLocks noChangeArrowheads="1"/>
              </p:cNvSpPr>
              <p:nvPr/>
            </p:nvSpPr>
            <p:spPr bwMode="auto">
              <a:xfrm>
                <a:off x="1647" y="2383"/>
                <a:ext cx="228" cy="11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3145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4698" name="Group 199"/>
              <p:cNvGrpSpPr>
                <a:grpSpLocks/>
              </p:cNvGrpSpPr>
              <p:nvPr/>
            </p:nvGrpSpPr>
            <p:grpSpPr bwMode="auto">
              <a:xfrm>
                <a:off x="1646" y="2383"/>
                <a:ext cx="231" cy="111"/>
                <a:chOff x="1834" y="2361"/>
                <a:chExt cx="231" cy="111"/>
              </a:xfrm>
            </p:grpSpPr>
            <p:sp>
              <p:nvSpPr>
                <p:cNvPr id="677064" name="Line 200"/>
                <p:cNvSpPr>
                  <a:spLocks noChangeShapeType="1"/>
                </p:cNvSpPr>
                <p:nvPr/>
              </p:nvSpPr>
              <p:spPr bwMode="auto">
                <a:xfrm>
                  <a:off x="1834" y="2434"/>
                  <a:ext cx="46" cy="0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65" name="Line 201"/>
                <p:cNvSpPr>
                  <a:spLocks noChangeShapeType="1"/>
                </p:cNvSpPr>
                <p:nvPr/>
              </p:nvSpPr>
              <p:spPr bwMode="auto">
                <a:xfrm>
                  <a:off x="1908" y="2398"/>
                  <a:ext cx="83" cy="0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66" name="Line 202"/>
                <p:cNvSpPr>
                  <a:spLocks noChangeShapeType="1"/>
                </p:cNvSpPr>
                <p:nvPr/>
              </p:nvSpPr>
              <p:spPr bwMode="auto">
                <a:xfrm>
                  <a:off x="2019" y="2434"/>
                  <a:ext cx="46" cy="0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67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1865" y="2394"/>
                  <a:ext cx="51" cy="45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68" name="Line 204"/>
                <p:cNvSpPr>
                  <a:spLocks noChangeShapeType="1"/>
                </p:cNvSpPr>
                <p:nvPr/>
              </p:nvSpPr>
              <p:spPr bwMode="auto">
                <a:xfrm flipH="1" flipV="1">
                  <a:off x="1982" y="2393"/>
                  <a:ext cx="50" cy="45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069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35" y="2361"/>
                  <a:ext cx="228" cy="111"/>
                </a:xfrm>
                <a:prstGeom prst="rect">
                  <a:avLst/>
                </a:prstGeom>
                <a:noFill/>
                <a:ln w="19050">
                  <a:solidFill>
                    <a:srgbClr val="231455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693" name="Group 206"/>
            <p:cNvGrpSpPr>
              <a:grpSpLocks/>
            </p:cNvGrpSpPr>
            <p:nvPr/>
          </p:nvGrpSpPr>
          <p:grpSpPr bwMode="auto">
            <a:xfrm>
              <a:off x="2700" y="2165"/>
              <a:ext cx="159" cy="159"/>
              <a:chOff x="2186" y="2547"/>
              <a:chExt cx="159" cy="159"/>
            </a:xfrm>
          </p:grpSpPr>
          <p:sp>
            <p:nvSpPr>
              <p:cNvPr id="677071" name="Rectangle 207"/>
              <p:cNvSpPr>
                <a:spLocks noChangeArrowheads="1"/>
              </p:cNvSpPr>
              <p:nvPr/>
            </p:nvSpPr>
            <p:spPr bwMode="auto">
              <a:xfrm>
                <a:off x="2186" y="2547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072" name="Freeform 208"/>
              <p:cNvSpPr>
                <a:spLocks/>
              </p:cNvSpPr>
              <p:nvPr/>
            </p:nvSpPr>
            <p:spPr bwMode="auto">
              <a:xfrm>
                <a:off x="2214" y="2578"/>
                <a:ext cx="109" cy="9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073" name="Freeform 209"/>
              <p:cNvSpPr>
                <a:spLocks/>
              </p:cNvSpPr>
              <p:nvPr/>
            </p:nvSpPr>
            <p:spPr bwMode="auto">
              <a:xfrm>
                <a:off x="2250" y="2594"/>
                <a:ext cx="33" cy="6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</p:grpSp>
      <p:sp>
        <p:nvSpPr>
          <p:cNvPr id="677074" name="Line 210"/>
          <p:cNvSpPr>
            <a:spLocks noChangeShapeType="1"/>
          </p:cNvSpPr>
          <p:nvPr/>
        </p:nvSpPr>
        <p:spPr bwMode="auto">
          <a:xfrm flipV="1">
            <a:off x="4822825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75" name="Text Box 211"/>
          <p:cNvSpPr txBox="1">
            <a:spLocks noChangeArrowheads="1"/>
          </p:cNvSpPr>
          <p:nvPr/>
        </p:nvSpPr>
        <p:spPr bwMode="auto">
          <a:xfrm>
            <a:off x="4637088" y="4219575"/>
            <a:ext cx="35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245</a:t>
            </a:r>
          </a:p>
        </p:txBody>
      </p:sp>
      <p:sp>
        <p:nvSpPr>
          <p:cNvPr id="677076" name="Line 212"/>
          <p:cNvSpPr>
            <a:spLocks noChangeShapeType="1"/>
          </p:cNvSpPr>
          <p:nvPr/>
        </p:nvSpPr>
        <p:spPr bwMode="auto">
          <a:xfrm flipV="1">
            <a:off x="5202238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77" name="Text Box 213"/>
          <p:cNvSpPr txBox="1">
            <a:spLocks noChangeArrowheads="1"/>
          </p:cNvSpPr>
          <p:nvPr/>
        </p:nvSpPr>
        <p:spPr bwMode="auto">
          <a:xfrm>
            <a:off x="5016500" y="4221163"/>
            <a:ext cx="35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277</a:t>
            </a:r>
          </a:p>
        </p:txBody>
      </p:sp>
      <p:sp>
        <p:nvSpPr>
          <p:cNvPr id="677078" name="Line 214"/>
          <p:cNvSpPr>
            <a:spLocks noChangeShapeType="1"/>
          </p:cNvSpPr>
          <p:nvPr/>
        </p:nvSpPr>
        <p:spPr bwMode="auto">
          <a:xfrm flipV="1">
            <a:off x="5476875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79" name="Text Box 215"/>
          <p:cNvSpPr txBox="1">
            <a:spLocks noChangeArrowheads="1"/>
          </p:cNvSpPr>
          <p:nvPr/>
        </p:nvSpPr>
        <p:spPr bwMode="auto">
          <a:xfrm>
            <a:off x="5291138" y="4221163"/>
            <a:ext cx="355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290</a:t>
            </a:r>
          </a:p>
        </p:txBody>
      </p:sp>
      <p:sp>
        <p:nvSpPr>
          <p:cNvPr id="677080" name="Line 216"/>
          <p:cNvSpPr>
            <a:spLocks noChangeShapeType="1"/>
          </p:cNvSpPr>
          <p:nvPr/>
        </p:nvSpPr>
        <p:spPr bwMode="auto">
          <a:xfrm flipV="1">
            <a:off x="5837238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081" name="Text Box 217"/>
          <p:cNvSpPr txBox="1">
            <a:spLocks noChangeArrowheads="1"/>
          </p:cNvSpPr>
          <p:nvPr/>
        </p:nvSpPr>
        <p:spPr bwMode="auto">
          <a:xfrm>
            <a:off x="5651500" y="4221163"/>
            <a:ext cx="355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300</a:t>
            </a:r>
          </a:p>
        </p:txBody>
      </p:sp>
      <p:grpSp>
        <p:nvGrpSpPr>
          <p:cNvPr id="677516" name="Group 652"/>
          <p:cNvGrpSpPr>
            <a:grpSpLocks/>
          </p:cNvGrpSpPr>
          <p:nvPr/>
        </p:nvGrpSpPr>
        <p:grpSpPr bwMode="auto">
          <a:xfrm>
            <a:off x="6007100" y="2884488"/>
            <a:ext cx="2530475" cy="666750"/>
            <a:chOff x="3784" y="1817"/>
            <a:chExt cx="1594" cy="420"/>
          </a:xfrm>
        </p:grpSpPr>
        <p:sp>
          <p:nvSpPr>
            <p:cNvPr id="677083" name="Line 219"/>
            <p:cNvSpPr>
              <a:spLocks noChangeShapeType="1"/>
            </p:cNvSpPr>
            <p:nvPr/>
          </p:nvSpPr>
          <p:spPr bwMode="auto">
            <a:xfrm>
              <a:off x="3784" y="2022"/>
              <a:ext cx="1594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grpSp>
          <p:nvGrpSpPr>
            <p:cNvPr id="14676" name="Group 220"/>
            <p:cNvGrpSpPr>
              <a:grpSpLocks/>
            </p:cNvGrpSpPr>
            <p:nvPr/>
          </p:nvGrpSpPr>
          <p:grpSpPr bwMode="auto">
            <a:xfrm>
              <a:off x="4086" y="1817"/>
              <a:ext cx="204" cy="204"/>
              <a:chOff x="1330" y="2458"/>
              <a:chExt cx="204" cy="204"/>
            </a:xfrm>
          </p:grpSpPr>
          <p:sp>
            <p:nvSpPr>
              <p:cNvPr id="677085" name="Oval 221"/>
              <p:cNvSpPr>
                <a:spLocks noChangeArrowheads="1"/>
              </p:cNvSpPr>
              <p:nvPr/>
            </p:nvSpPr>
            <p:spPr bwMode="auto">
              <a:xfrm>
                <a:off x="1330" y="2458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31455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4689" name="Group 222"/>
              <p:cNvGrpSpPr>
                <a:grpSpLocks/>
              </p:cNvGrpSpPr>
              <p:nvPr/>
            </p:nvGrpSpPr>
            <p:grpSpPr bwMode="auto">
              <a:xfrm>
                <a:off x="1343" y="2463"/>
                <a:ext cx="178" cy="192"/>
                <a:chOff x="1343" y="2463"/>
                <a:chExt cx="178" cy="192"/>
              </a:xfrm>
            </p:grpSpPr>
            <p:sp>
              <p:nvSpPr>
                <p:cNvPr id="677087" name="Oval 223"/>
                <p:cNvSpPr>
                  <a:spLocks noChangeArrowheads="1"/>
                </p:cNvSpPr>
                <p:nvPr/>
              </p:nvSpPr>
              <p:spPr bwMode="auto">
                <a:xfrm>
                  <a:off x="1353" y="2480"/>
                  <a:ext cx="159" cy="15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26174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77088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1343" y="2463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 typeface="Wingdings" pitchFamily="2" charset="2"/>
                    <a:buNone/>
                    <a:defRPr/>
                  </a:pPr>
                  <a:r>
                    <a:rPr lang="en-US" sz="1400" b="1" smtClean="0">
                      <a:latin typeface="Symbol" pitchFamily="18" charset="2"/>
                    </a:rPr>
                    <a:t>l</a:t>
                  </a:r>
                </a:p>
              </p:txBody>
            </p:sp>
          </p:grpSp>
        </p:grpSp>
        <p:grpSp>
          <p:nvGrpSpPr>
            <p:cNvPr id="14677" name="Group 225"/>
            <p:cNvGrpSpPr>
              <a:grpSpLocks/>
            </p:cNvGrpSpPr>
            <p:nvPr/>
          </p:nvGrpSpPr>
          <p:grpSpPr bwMode="auto">
            <a:xfrm>
              <a:off x="3841" y="1845"/>
              <a:ext cx="191" cy="192"/>
              <a:chOff x="1879" y="2165"/>
              <a:chExt cx="191" cy="192"/>
            </a:xfrm>
          </p:grpSpPr>
          <p:sp>
            <p:nvSpPr>
              <p:cNvPr id="677090" name="Rectangle 226"/>
              <p:cNvSpPr>
                <a:spLocks noChangeArrowheads="1"/>
              </p:cNvSpPr>
              <p:nvPr/>
            </p:nvSpPr>
            <p:spPr bwMode="auto">
              <a:xfrm>
                <a:off x="1896" y="2182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091" name="Text Box 227"/>
              <p:cNvSpPr txBox="1">
                <a:spLocks noChangeArrowheads="1"/>
              </p:cNvSpPr>
              <p:nvPr/>
            </p:nvSpPr>
            <p:spPr bwMode="auto">
              <a:xfrm>
                <a:off x="1879" y="2165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smtClean="0"/>
                  <a:t>E</a:t>
                </a:r>
              </a:p>
            </p:txBody>
          </p:sp>
        </p:grpSp>
        <p:grpSp>
          <p:nvGrpSpPr>
            <p:cNvPr id="14678" name="Group 228"/>
            <p:cNvGrpSpPr>
              <a:grpSpLocks/>
            </p:cNvGrpSpPr>
            <p:nvPr/>
          </p:nvGrpSpPr>
          <p:grpSpPr bwMode="auto">
            <a:xfrm>
              <a:off x="4089" y="2033"/>
              <a:ext cx="204" cy="204"/>
              <a:chOff x="2677" y="2158"/>
              <a:chExt cx="204" cy="204"/>
            </a:xfrm>
          </p:grpSpPr>
          <p:sp>
            <p:nvSpPr>
              <p:cNvPr id="677093" name="Oval 229"/>
              <p:cNvSpPr>
                <a:spLocks noChangeArrowheads="1"/>
              </p:cNvSpPr>
              <p:nvPr/>
            </p:nvSpPr>
            <p:spPr bwMode="auto">
              <a:xfrm>
                <a:off x="2700" y="2181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094" name="Arc 230"/>
              <p:cNvSpPr>
                <a:spLocks/>
              </p:cNvSpPr>
              <p:nvPr/>
            </p:nvSpPr>
            <p:spPr bwMode="auto">
              <a:xfrm>
                <a:off x="2734" y="2215"/>
                <a:ext cx="91" cy="9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1731 w 43200"/>
                  <a:gd name="T1" fmla="*/ 40814 h 42651"/>
                  <a:gd name="T2" fmla="*/ 26437 w 43200"/>
                  <a:gd name="T3" fmla="*/ 42651 h 42651"/>
                  <a:gd name="T4" fmla="*/ 21600 w 43200"/>
                  <a:gd name="T5" fmla="*/ 21600 h 42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2651" fill="none" extrusionOk="0">
                    <a:moveTo>
                      <a:pt x="11731" y="40813"/>
                    </a:moveTo>
                    <a:cubicBezTo>
                      <a:pt x="4528" y="37114"/>
                      <a:pt x="0" y="296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1665"/>
                      <a:pt x="36247" y="40397"/>
                      <a:pt x="26437" y="42651"/>
                    </a:cubicBezTo>
                  </a:path>
                  <a:path w="43200" h="42651" stroke="0" extrusionOk="0">
                    <a:moveTo>
                      <a:pt x="11731" y="40813"/>
                    </a:moveTo>
                    <a:cubicBezTo>
                      <a:pt x="4528" y="37114"/>
                      <a:pt x="0" y="296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1665"/>
                      <a:pt x="36247" y="40397"/>
                      <a:pt x="26437" y="42651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095" name="Oval 231"/>
              <p:cNvSpPr>
                <a:spLocks noChangeArrowheads="1"/>
              </p:cNvSpPr>
              <p:nvPr/>
            </p:nvSpPr>
            <p:spPr bwMode="auto">
              <a:xfrm>
                <a:off x="2677" y="2158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679" name="Group 232"/>
            <p:cNvGrpSpPr>
              <a:grpSpLocks/>
            </p:cNvGrpSpPr>
            <p:nvPr/>
          </p:nvGrpSpPr>
          <p:grpSpPr bwMode="auto">
            <a:xfrm>
              <a:off x="3860" y="2037"/>
              <a:ext cx="159" cy="159"/>
              <a:chOff x="2186" y="2547"/>
              <a:chExt cx="159" cy="159"/>
            </a:xfrm>
          </p:grpSpPr>
          <p:sp>
            <p:nvSpPr>
              <p:cNvPr id="677097" name="Rectangle 233"/>
              <p:cNvSpPr>
                <a:spLocks noChangeArrowheads="1"/>
              </p:cNvSpPr>
              <p:nvPr/>
            </p:nvSpPr>
            <p:spPr bwMode="auto">
              <a:xfrm>
                <a:off x="2186" y="2547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098" name="Freeform 234"/>
              <p:cNvSpPr>
                <a:spLocks/>
              </p:cNvSpPr>
              <p:nvPr/>
            </p:nvSpPr>
            <p:spPr bwMode="auto">
              <a:xfrm>
                <a:off x="2214" y="2578"/>
                <a:ext cx="109" cy="9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099" name="Freeform 235"/>
              <p:cNvSpPr>
                <a:spLocks/>
              </p:cNvSpPr>
              <p:nvPr/>
            </p:nvSpPr>
            <p:spPr bwMode="auto">
              <a:xfrm>
                <a:off x="2250" y="2594"/>
                <a:ext cx="33" cy="6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</p:grpSp>
      <p:sp>
        <p:nvSpPr>
          <p:cNvPr id="677100" name="Line 236"/>
          <p:cNvSpPr>
            <a:spLocks noChangeShapeType="1"/>
          </p:cNvSpPr>
          <p:nvPr/>
        </p:nvSpPr>
        <p:spPr bwMode="auto">
          <a:xfrm flipV="1">
            <a:off x="7626350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101" name="Text Box 237"/>
          <p:cNvSpPr txBox="1">
            <a:spLocks noChangeArrowheads="1"/>
          </p:cNvSpPr>
          <p:nvPr/>
        </p:nvSpPr>
        <p:spPr bwMode="auto">
          <a:xfrm>
            <a:off x="7440613" y="4221163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938</a:t>
            </a:r>
          </a:p>
        </p:txBody>
      </p:sp>
      <p:sp>
        <p:nvSpPr>
          <p:cNvPr id="677102" name="Line 238"/>
          <p:cNvSpPr>
            <a:spLocks noChangeShapeType="1"/>
          </p:cNvSpPr>
          <p:nvPr/>
        </p:nvSpPr>
        <p:spPr bwMode="auto">
          <a:xfrm flipV="1">
            <a:off x="6262688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103" name="Text Box 239"/>
          <p:cNvSpPr txBox="1">
            <a:spLocks noChangeArrowheads="1"/>
          </p:cNvSpPr>
          <p:nvPr/>
        </p:nvSpPr>
        <p:spPr bwMode="auto">
          <a:xfrm>
            <a:off x="6086475" y="4219575"/>
            <a:ext cx="35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302</a:t>
            </a:r>
          </a:p>
        </p:txBody>
      </p:sp>
      <p:sp>
        <p:nvSpPr>
          <p:cNvPr id="677104" name="Line 240"/>
          <p:cNvSpPr>
            <a:spLocks noChangeShapeType="1"/>
          </p:cNvSpPr>
          <p:nvPr/>
        </p:nvSpPr>
        <p:spPr bwMode="auto">
          <a:xfrm flipV="1">
            <a:off x="6642100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105" name="Text Box 241"/>
          <p:cNvSpPr txBox="1">
            <a:spLocks noChangeArrowheads="1"/>
          </p:cNvSpPr>
          <p:nvPr/>
        </p:nvSpPr>
        <p:spPr bwMode="auto">
          <a:xfrm>
            <a:off x="6465888" y="4219575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305</a:t>
            </a:r>
          </a:p>
        </p:txBody>
      </p:sp>
      <p:sp>
        <p:nvSpPr>
          <p:cNvPr id="677106" name="AutoShape 242"/>
          <p:cNvSpPr>
            <a:spLocks noChangeArrowheads="1"/>
          </p:cNvSpPr>
          <p:nvPr/>
        </p:nvSpPr>
        <p:spPr bwMode="auto">
          <a:xfrm>
            <a:off x="193675" y="4452938"/>
            <a:ext cx="4657725" cy="144462"/>
          </a:xfrm>
          <a:prstGeom prst="chevron">
            <a:avLst>
              <a:gd name="adj" fmla="val 74783"/>
            </a:avLst>
          </a:prstGeom>
          <a:solidFill>
            <a:schemeClr val="bg2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7107" name="AutoShape 243"/>
          <p:cNvSpPr>
            <a:spLocks noChangeArrowheads="1"/>
          </p:cNvSpPr>
          <p:nvPr/>
        </p:nvSpPr>
        <p:spPr bwMode="auto">
          <a:xfrm>
            <a:off x="4773613" y="4452938"/>
            <a:ext cx="504825" cy="144462"/>
          </a:xfrm>
          <a:prstGeom prst="chevron">
            <a:avLst>
              <a:gd name="adj" fmla="val 78869"/>
            </a:avLst>
          </a:prstGeom>
          <a:solidFill>
            <a:srgbClr val="A1A1A1"/>
          </a:solidFill>
          <a:ln w="28575">
            <a:solidFill>
              <a:srgbClr val="A1A1A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7108" name="AutoShape 244"/>
          <p:cNvSpPr>
            <a:spLocks noChangeArrowheads="1"/>
          </p:cNvSpPr>
          <p:nvPr/>
        </p:nvSpPr>
        <p:spPr bwMode="auto">
          <a:xfrm>
            <a:off x="7620000" y="4452938"/>
            <a:ext cx="571500" cy="144462"/>
          </a:xfrm>
          <a:prstGeom prst="chevron">
            <a:avLst>
              <a:gd name="adj" fmla="val 62638"/>
            </a:avLst>
          </a:prstGeom>
          <a:solidFill>
            <a:srgbClr val="A1A1A1"/>
          </a:solidFill>
          <a:ln w="28575">
            <a:solidFill>
              <a:srgbClr val="A1A1A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7109" name="Text Box 245"/>
          <p:cNvSpPr txBox="1">
            <a:spLocks noChangeArrowheads="1"/>
          </p:cNvSpPr>
          <p:nvPr/>
        </p:nvSpPr>
        <p:spPr bwMode="auto">
          <a:xfrm>
            <a:off x="2590800" y="4421188"/>
            <a:ext cx="444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XTD1</a:t>
            </a:r>
          </a:p>
        </p:txBody>
      </p:sp>
      <p:sp>
        <p:nvSpPr>
          <p:cNvPr id="677110" name="Text Box 246"/>
          <p:cNvSpPr txBox="1">
            <a:spLocks noChangeArrowheads="1"/>
          </p:cNvSpPr>
          <p:nvPr/>
        </p:nvSpPr>
        <p:spPr bwMode="auto">
          <a:xfrm>
            <a:off x="4827588" y="4421188"/>
            <a:ext cx="3778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XS2</a:t>
            </a:r>
          </a:p>
        </p:txBody>
      </p:sp>
      <p:sp>
        <p:nvSpPr>
          <p:cNvPr id="677111" name="Text Box 247"/>
          <p:cNvSpPr txBox="1">
            <a:spLocks noChangeArrowheads="1"/>
          </p:cNvSpPr>
          <p:nvPr/>
        </p:nvSpPr>
        <p:spPr bwMode="auto">
          <a:xfrm>
            <a:off x="6178550" y="4422775"/>
            <a:ext cx="444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XTD6</a:t>
            </a:r>
          </a:p>
        </p:txBody>
      </p:sp>
      <p:sp>
        <p:nvSpPr>
          <p:cNvPr id="677112" name="Text Box 248"/>
          <p:cNvSpPr txBox="1">
            <a:spLocks noChangeArrowheads="1"/>
          </p:cNvSpPr>
          <p:nvPr/>
        </p:nvSpPr>
        <p:spPr bwMode="auto">
          <a:xfrm>
            <a:off x="7700963" y="4421188"/>
            <a:ext cx="4619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XHEX</a:t>
            </a:r>
          </a:p>
        </p:txBody>
      </p:sp>
      <p:grpSp>
        <p:nvGrpSpPr>
          <p:cNvPr id="677113" name="Group 249"/>
          <p:cNvGrpSpPr>
            <a:grpSpLocks/>
          </p:cNvGrpSpPr>
          <p:nvPr/>
        </p:nvGrpSpPr>
        <p:grpSpPr bwMode="auto">
          <a:xfrm>
            <a:off x="7589838" y="3068638"/>
            <a:ext cx="1223962" cy="304800"/>
            <a:chOff x="4761" y="1860"/>
            <a:chExt cx="771" cy="192"/>
          </a:xfrm>
        </p:grpSpPr>
        <p:grpSp>
          <p:nvGrpSpPr>
            <p:cNvPr id="14661" name="Group 250"/>
            <p:cNvGrpSpPr>
              <a:grpSpLocks/>
            </p:cNvGrpSpPr>
            <p:nvPr/>
          </p:nvGrpSpPr>
          <p:grpSpPr bwMode="auto">
            <a:xfrm>
              <a:off x="5373" y="1867"/>
              <a:ext cx="159" cy="159"/>
              <a:chOff x="1201" y="2629"/>
              <a:chExt cx="159" cy="159"/>
            </a:xfrm>
          </p:grpSpPr>
          <p:sp>
            <p:nvSpPr>
              <p:cNvPr id="677115" name="Rectangle 251"/>
              <p:cNvSpPr>
                <a:spLocks noChangeArrowheads="1"/>
              </p:cNvSpPr>
              <p:nvPr/>
            </p:nvSpPr>
            <p:spPr bwMode="auto">
              <a:xfrm>
                <a:off x="1201" y="2629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4671" name="Group 252"/>
              <p:cNvGrpSpPr>
                <a:grpSpLocks/>
              </p:cNvGrpSpPr>
              <p:nvPr/>
            </p:nvGrpSpPr>
            <p:grpSpPr bwMode="auto">
              <a:xfrm>
                <a:off x="1244" y="2648"/>
                <a:ext cx="74" cy="118"/>
                <a:chOff x="1404" y="2884"/>
                <a:chExt cx="102" cy="190"/>
              </a:xfrm>
            </p:grpSpPr>
            <p:sp>
              <p:nvSpPr>
                <p:cNvPr id="677117" name="Freeform 253"/>
                <p:cNvSpPr>
                  <a:spLocks/>
                </p:cNvSpPr>
                <p:nvPr/>
              </p:nvSpPr>
              <p:spPr bwMode="auto">
                <a:xfrm>
                  <a:off x="1404" y="2884"/>
                  <a:ext cx="36" cy="188"/>
                </a:xfrm>
                <a:custGeom>
                  <a:avLst/>
                  <a:gdLst>
                    <a:gd name="T0" fmla="*/ 22 w 36"/>
                    <a:gd name="T1" fmla="*/ 0 h 188"/>
                    <a:gd name="T2" fmla="*/ 12 w 36"/>
                    <a:gd name="T3" fmla="*/ 20 h 188"/>
                    <a:gd name="T4" fmla="*/ 2 w 36"/>
                    <a:gd name="T5" fmla="*/ 60 h 188"/>
                    <a:gd name="T6" fmla="*/ 22 w 36"/>
                    <a:gd name="T7" fmla="*/ 102 h 188"/>
                    <a:gd name="T8" fmla="*/ 36 w 36"/>
                    <a:gd name="T9" fmla="*/ 136 h 188"/>
                    <a:gd name="T10" fmla="*/ 24 w 36"/>
                    <a:gd name="T11" fmla="*/ 170 h 188"/>
                    <a:gd name="T12" fmla="*/ 12 w 36"/>
                    <a:gd name="T13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88">
                      <a:moveTo>
                        <a:pt x="22" y="0"/>
                      </a:moveTo>
                      <a:cubicBezTo>
                        <a:pt x="18" y="5"/>
                        <a:pt x="15" y="10"/>
                        <a:pt x="12" y="20"/>
                      </a:cubicBezTo>
                      <a:cubicBezTo>
                        <a:pt x="9" y="30"/>
                        <a:pt x="0" y="46"/>
                        <a:pt x="2" y="60"/>
                      </a:cubicBezTo>
                      <a:cubicBezTo>
                        <a:pt x="4" y="74"/>
                        <a:pt x="16" y="89"/>
                        <a:pt x="22" y="102"/>
                      </a:cubicBezTo>
                      <a:cubicBezTo>
                        <a:pt x="28" y="115"/>
                        <a:pt x="36" y="125"/>
                        <a:pt x="36" y="136"/>
                      </a:cubicBezTo>
                      <a:cubicBezTo>
                        <a:pt x="36" y="147"/>
                        <a:pt x="28" y="161"/>
                        <a:pt x="24" y="170"/>
                      </a:cubicBezTo>
                      <a:cubicBezTo>
                        <a:pt x="20" y="179"/>
                        <a:pt x="15" y="184"/>
                        <a:pt x="12" y="188"/>
                      </a:cubicBezTo>
                    </a:path>
                  </a:pathLst>
                </a:custGeom>
                <a:solidFill>
                  <a:schemeClr val="bg1"/>
                </a:solidFill>
                <a:ln w="19050" cap="flat" cmpd="sng">
                  <a:solidFill>
                    <a:srgbClr val="26174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118" name="Freeform 254"/>
                <p:cNvSpPr>
                  <a:spLocks/>
                </p:cNvSpPr>
                <p:nvPr/>
              </p:nvSpPr>
              <p:spPr bwMode="auto">
                <a:xfrm>
                  <a:off x="1437" y="2886"/>
                  <a:ext cx="36" cy="187"/>
                </a:xfrm>
                <a:custGeom>
                  <a:avLst/>
                  <a:gdLst>
                    <a:gd name="T0" fmla="*/ 22 w 36"/>
                    <a:gd name="T1" fmla="*/ 0 h 188"/>
                    <a:gd name="T2" fmla="*/ 12 w 36"/>
                    <a:gd name="T3" fmla="*/ 20 h 188"/>
                    <a:gd name="T4" fmla="*/ 2 w 36"/>
                    <a:gd name="T5" fmla="*/ 60 h 188"/>
                    <a:gd name="T6" fmla="*/ 22 w 36"/>
                    <a:gd name="T7" fmla="*/ 102 h 188"/>
                    <a:gd name="T8" fmla="*/ 36 w 36"/>
                    <a:gd name="T9" fmla="*/ 136 h 188"/>
                    <a:gd name="T10" fmla="*/ 24 w 36"/>
                    <a:gd name="T11" fmla="*/ 170 h 188"/>
                    <a:gd name="T12" fmla="*/ 12 w 36"/>
                    <a:gd name="T13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88">
                      <a:moveTo>
                        <a:pt x="22" y="0"/>
                      </a:moveTo>
                      <a:cubicBezTo>
                        <a:pt x="18" y="5"/>
                        <a:pt x="15" y="10"/>
                        <a:pt x="12" y="20"/>
                      </a:cubicBezTo>
                      <a:cubicBezTo>
                        <a:pt x="9" y="30"/>
                        <a:pt x="0" y="46"/>
                        <a:pt x="2" y="60"/>
                      </a:cubicBezTo>
                      <a:cubicBezTo>
                        <a:pt x="4" y="74"/>
                        <a:pt x="16" y="89"/>
                        <a:pt x="22" y="102"/>
                      </a:cubicBezTo>
                      <a:cubicBezTo>
                        <a:pt x="28" y="115"/>
                        <a:pt x="36" y="125"/>
                        <a:pt x="36" y="136"/>
                      </a:cubicBezTo>
                      <a:cubicBezTo>
                        <a:pt x="36" y="147"/>
                        <a:pt x="28" y="161"/>
                        <a:pt x="24" y="170"/>
                      </a:cubicBezTo>
                      <a:cubicBezTo>
                        <a:pt x="20" y="179"/>
                        <a:pt x="15" y="184"/>
                        <a:pt x="12" y="188"/>
                      </a:cubicBezTo>
                    </a:path>
                  </a:pathLst>
                </a:custGeom>
                <a:solidFill>
                  <a:schemeClr val="bg1"/>
                </a:solidFill>
                <a:ln w="19050" cap="flat" cmpd="sng">
                  <a:solidFill>
                    <a:srgbClr val="26174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119" name="Freeform 255"/>
                <p:cNvSpPr>
                  <a:spLocks/>
                </p:cNvSpPr>
                <p:nvPr/>
              </p:nvSpPr>
              <p:spPr bwMode="auto">
                <a:xfrm>
                  <a:off x="1470" y="2886"/>
                  <a:ext cx="36" cy="188"/>
                </a:xfrm>
                <a:custGeom>
                  <a:avLst/>
                  <a:gdLst>
                    <a:gd name="T0" fmla="*/ 22 w 36"/>
                    <a:gd name="T1" fmla="*/ 0 h 188"/>
                    <a:gd name="T2" fmla="*/ 12 w 36"/>
                    <a:gd name="T3" fmla="*/ 20 h 188"/>
                    <a:gd name="T4" fmla="*/ 2 w 36"/>
                    <a:gd name="T5" fmla="*/ 60 h 188"/>
                    <a:gd name="T6" fmla="*/ 22 w 36"/>
                    <a:gd name="T7" fmla="*/ 102 h 188"/>
                    <a:gd name="T8" fmla="*/ 36 w 36"/>
                    <a:gd name="T9" fmla="*/ 136 h 188"/>
                    <a:gd name="T10" fmla="*/ 24 w 36"/>
                    <a:gd name="T11" fmla="*/ 170 h 188"/>
                    <a:gd name="T12" fmla="*/ 12 w 36"/>
                    <a:gd name="T13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88">
                      <a:moveTo>
                        <a:pt x="22" y="0"/>
                      </a:moveTo>
                      <a:cubicBezTo>
                        <a:pt x="18" y="5"/>
                        <a:pt x="15" y="10"/>
                        <a:pt x="12" y="20"/>
                      </a:cubicBezTo>
                      <a:cubicBezTo>
                        <a:pt x="9" y="30"/>
                        <a:pt x="0" y="46"/>
                        <a:pt x="2" y="60"/>
                      </a:cubicBezTo>
                      <a:cubicBezTo>
                        <a:pt x="4" y="74"/>
                        <a:pt x="16" y="89"/>
                        <a:pt x="22" y="102"/>
                      </a:cubicBezTo>
                      <a:cubicBezTo>
                        <a:pt x="28" y="115"/>
                        <a:pt x="36" y="125"/>
                        <a:pt x="36" y="136"/>
                      </a:cubicBezTo>
                      <a:cubicBezTo>
                        <a:pt x="36" y="147"/>
                        <a:pt x="28" y="161"/>
                        <a:pt x="24" y="170"/>
                      </a:cubicBezTo>
                      <a:cubicBezTo>
                        <a:pt x="20" y="179"/>
                        <a:pt x="15" y="184"/>
                        <a:pt x="12" y="188"/>
                      </a:cubicBezTo>
                    </a:path>
                  </a:pathLst>
                </a:custGeom>
                <a:solidFill>
                  <a:schemeClr val="bg1"/>
                </a:solidFill>
                <a:ln w="19050" cap="flat" cmpd="sng">
                  <a:solidFill>
                    <a:srgbClr val="26174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</p:grpSp>
        <p:grpSp>
          <p:nvGrpSpPr>
            <p:cNvPr id="14662" name="Group 256"/>
            <p:cNvGrpSpPr>
              <a:grpSpLocks/>
            </p:cNvGrpSpPr>
            <p:nvPr/>
          </p:nvGrpSpPr>
          <p:grpSpPr bwMode="auto">
            <a:xfrm>
              <a:off x="4761" y="1876"/>
              <a:ext cx="159" cy="159"/>
              <a:chOff x="1629" y="2538"/>
              <a:chExt cx="159" cy="159"/>
            </a:xfrm>
          </p:grpSpPr>
          <p:sp>
            <p:nvSpPr>
              <p:cNvPr id="677121" name="Oval 257"/>
              <p:cNvSpPr>
                <a:spLocks noChangeArrowheads="1"/>
              </p:cNvSpPr>
              <p:nvPr/>
            </p:nvSpPr>
            <p:spPr bwMode="auto">
              <a:xfrm>
                <a:off x="1629" y="2538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122" name="Line 258"/>
              <p:cNvSpPr>
                <a:spLocks noChangeShapeType="1"/>
              </p:cNvSpPr>
              <p:nvPr/>
            </p:nvSpPr>
            <p:spPr bwMode="auto">
              <a:xfrm flipH="1" flipV="1">
                <a:off x="1662" y="2564"/>
                <a:ext cx="96" cy="54"/>
              </a:xfrm>
              <a:prstGeom prst="line">
                <a:avLst/>
              </a:prstGeom>
              <a:noFill/>
              <a:ln w="6350">
                <a:solidFill>
                  <a:srgbClr val="261748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123" name="Line 259"/>
              <p:cNvSpPr>
                <a:spLocks noChangeShapeType="1"/>
              </p:cNvSpPr>
              <p:nvPr/>
            </p:nvSpPr>
            <p:spPr bwMode="auto">
              <a:xfrm flipH="1">
                <a:off x="1663" y="2619"/>
                <a:ext cx="96" cy="54"/>
              </a:xfrm>
              <a:prstGeom prst="line">
                <a:avLst/>
              </a:prstGeom>
              <a:noFill/>
              <a:ln w="6350">
                <a:solidFill>
                  <a:srgbClr val="261748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124" name="Line 260"/>
              <p:cNvSpPr>
                <a:spLocks noChangeShapeType="1"/>
              </p:cNvSpPr>
              <p:nvPr/>
            </p:nvSpPr>
            <p:spPr bwMode="auto">
              <a:xfrm flipH="1">
                <a:off x="1756" y="2580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  <p:grpSp>
          <p:nvGrpSpPr>
            <p:cNvPr id="14663" name="Group 261"/>
            <p:cNvGrpSpPr>
              <a:grpSpLocks/>
            </p:cNvGrpSpPr>
            <p:nvPr/>
          </p:nvGrpSpPr>
          <p:grpSpPr bwMode="auto">
            <a:xfrm>
              <a:off x="4940" y="1860"/>
              <a:ext cx="184" cy="192"/>
              <a:chOff x="2106" y="2554"/>
              <a:chExt cx="184" cy="192"/>
            </a:xfrm>
          </p:grpSpPr>
          <p:sp>
            <p:nvSpPr>
              <p:cNvPr id="677126" name="Oval 262"/>
              <p:cNvSpPr>
                <a:spLocks noChangeArrowheads="1"/>
              </p:cNvSpPr>
              <p:nvPr/>
            </p:nvSpPr>
            <p:spPr bwMode="auto">
              <a:xfrm>
                <a:off x="2119" y="2570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127" name="Text Box 263"/>
              <p:cNvSpPr txBox="1">
                <a:spLocks noChangeArrowheads="1"/>
              </p:cNvSpPr>
              <p:nvPr/>
            </p:nvSpPr>
            <p:spPr bwMode="auto">
              <a:xfrm>
                <a:off x="2106" y="2554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smtClean="0"/>
                  <a:t>T</a:t>
                </a:r>
              </a:p>
            </p:txBody>
          </p:sp>
        </p:grpSp>
      </p:grpSp>
      <p:grpSp>
        <p:nvGrpSpPr>
          <p:cNvPr id="677512" name="Group 648"/>
          <p:cNvGrpSpPr>
            <a:grpSpLocks/>
          </p:cNvGrpSpPr>
          <p:nvPr/>
        </p:nvGrpSpPr>
        <p:grpSpPr bwMode="auto">
          <a:xfrm>
            <a:off x="5281613" y="3059113"/>
            <a:ext cx="754062" cy="779462"/>
            <a:chOff x="3327" y="1927"/>
            <a:chExt cx="475" cy="491"/>
          </a:xfrm>
        </p:grpSpPr>
        <p:sp>
          <p:nvSpPr>
            <p:cNvPr id="677130" name="Line 266"/>
            <p:cNvSpPr>
              <a:spLocks noChangeShapeType="1"/>
            </p:cNvSpPr>
            <p:nvPr/>
          </p:nvSpPr>
          <p:spPr bwMode="auto">
            <a:xfrm flipV="1">
              <a:off x="3437" y="2117"/>
              <a:ext cx="176" cy="125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677129" name="Text Box 265"/>
            <p:cNvSpPr txBox="1">
              <a:spLocks noChangeArrowheads="1"/>
            </p:cNvSpPr>
            <p:nvPr/>
          </p:nvSpPr>
          <p:spPr bwMode="auto">
            <a:xfrm>
              <a:off x="3327" y="2228"/>
              <a:ext cx="278" cy="1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1.offset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mirror</a:t>
              </a:r>
            </a:p>
          </p:txBody>
        </p:sp>
        <p:sp>
          <p:nvSpPr>
            <p:cNvPr id="677131" name="Text Box 267"/>
            <p:cNvSpPr txBox="1">
              <a:spLocks noChangeArrowheads="1"/>
            </p:cNvSpPr>
            <p:nvPr/>
          </p:nvSpPr>
          <p:spPr bwMode="auto">
            <a:xfrm>
              <a:off x="3524" y="1927"/>
              <a:ext cx="278" cy="1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2.offset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mirror</a:t>
              </a:r>
            </a:p>
          </p:txBody>
        </p:sp>
      </p:grpSp>
      <p:sp>
        <p:nvSpPr>
          <p:cNvPr id="677132" name="Line 268"/>
          <p:cNvSpPr>
            <a:spLocks noChangeShapeType="1"/>
          </p:cNvSpPr>
          <p:nvPr/>
        </p:nvSpPr>
        <p:spPr bwMode="auto">
          <a:xfrm flipV="1">
            <a:off x="669925" y="3981450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133" name="Text Box 269"/>
          <p:cNvSpPr txBox="1">
            <a:spLocks noChangeArrowheads="1"/>
          </p:cNvSpPr>
          <p:nvPr/>
        </p:nvSpPr>
        <p:spPr bwMode="auto">
          <a:xfrm>
            <a:off x="512763" y="4221163"/>
            <a:ext cx="2984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12</a:t>
            </a:r>
          </a:p>
        </p:txBody>
      </p:sp>
      <p:grpSp>
        <p:nvGrpSpPr>
          <p:cNvPr id="677134" name="Group 270"/>
          <p:cNvGrpSpPr>
            <a:grpSpLocks/>
          </p:cNvGrpSpPr>
          <p:nvPr/>
        </p:nvGrpSpPr>
        <p:grpSpPr bwMode="auto">
          <a:xfrm>
            <a:off x="1233488" y="3536950"/>
            <a:ext cx="2827337" cy="492125"/>
            <a:chOff x="757" y="2155"/>
            <a:chExt cx="1781" cy="310"/>
          </a:xfrm>
        </p:grpSpPr>
        <p:grpSp>
          <p:nvGrpSpPr>
            <p:cNvPr id="14605" name="Group 271"/>
            <p:cNvGrpSpPr>
              <a:grpSpLocks/>
            </p:cNvGrpSpPr>
            <p:nvPr/>
          </p:nvGrpSpPr>
          <p:grpSpPr bwMode="auto">
            <a:xfrm>
              <a:off x="1254" y="2155"/>
              <a:ext cx="204" cy="204"/>
              <a:chOff x="1607" y="2147"/>
              <a:chExt cx="204" cy="204"/>
            </a:xfrm>
          </p:grpSpPr>
          <p:sp>
            <p:nvSpPr>
              <p:cNvPr id="677136" name="Oval 272"/>
              <p:cNvSpPr>
                <a:spLocks noChangeArrowheads="1"/>
              </p:cNvSpPr>
              <p:nvPr/>
            </p:nvSpPr>
            <p:spPr bwMode="auto">
              <a:xfrm>
                <a:off x="1607" y="2147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137" name="Oval 273"/>
              <p:cNvSpPr>
                <a:spLocks noChangeArrowheads="1"/>
              </p:cNvSpPr>
              <p:nvPr/>
            </p:nvSpPr>
            <p:spPr bwMode="auto">
              <a:xfrm>
                <a:off x="1630" y="2169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138" name="Text Box 274"/>
              <p:cNvSpPr txBox="1">
                <a:spLocks noChangeArrowheads="1"/>
              </p:cNvSpPr>
              <p:nvPr/>
            </p:nvSpPr>
            <p:spPr bwMode="auto">
              <a:xfrm>
                <a:off x="1616" y="2152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smtClean="0"/>
                  <a:t>E</a:t>
                </a:r>
              </a:p>
            </p:txBody>
          </p:sp>
        </p:grpSp>
        <p:grpSp>
          <p:nvGrpSpPr>
            <p:cNvPr id="14606" name="Group 275"/>
            <p:cNvGrpSpPr>
              <a:grpSpLocks/>
            </p:cNvGrpSpPr>
            <p:nvPr/>
          </p:nvGrpSpPr>
          <p:grpSpPr bwMode="auto">
            <a:xfrm>
              <a:off x="1035" y="2156"/>
              <a:ext cx="204" cy="204"/>
              <a:chOff x="1860" y="2520"/>
              <a:chExt cx="204" cy="204"/>
            </a:xfrm>
          </p:grpSpPr>
          <p:sp>
            <p:nvSpPr>
              <p:cNvPr id="677140" name="Oval 276"/>
              <p:cNvSpPr>
                <a:spLocks noChangeArrowheads="1"/>
              </p:cNvSpPr>
              <p:nvPr/>
            </p:nvSpPr>
            <p:spPr bwMode="auto">
              <a:xfrm>
                <a:off x="1860" y="2520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141" name="Oval 277"/>
              <p:cNvSpPr>
                <a:spLocks noChangeArrowheads="1"/>
              </p:cNvSpPr>
              <p:nvPr/>
            </p:nvSpPr>
            <p:spPr bwMode="auto">
              <a:xfrm>
                <a:off x="1883" y="2542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142" name="Line 278"/>
              <p:cNvSpPr>
                <a:spLocks noChangeShapeType="1"/>
              </p:cNvSpPr>
              <p:nvPr/>
            </p:nvSpPr>
            <p:spPr bwMode="auto">
              <a:xfrm>
                <a:off x="1883" y="2622"/>
                <a:ext cx="157" cy="0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143" name="Line 279"/>
              <p:cNvSpPr>
                <a:spLocks noChangeShapeType="1"/>
              </p:cNvSpPr>
              <p:nvPr/>
            </p:nvSpPr>
            <p:spPr bwMode="auto">
              <a:xfrm rot="-5400000">
                <a:off x="1883" y="2621"/>
                <a:ext cx="157" cy="0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144" name="Oval 280"/>
              <p:cNvSpPr>
                <a:spLocks noChangeArrowheads="1"/>
              </p:cNvSpPr>
              <p:nvPr/>
            </p:nvSpPr>
            <p:spPr bwMode="auto">
              <a:xfrm>
                <a:off x="1906" y="2565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145" name="Oval 281"/>
              <p:cNvSpPr>
                <a:spLocks noChangeArrowheads="1"/>
              </p:cNvSpPr>
              <p:nvPr/>
            </p:nvSpPr>
            <p:spPr bwMode="auto">
              <a:xfrm>
                <a:off x="1928" y="2588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607" name="Group 282"/>
            <p:cNvGrpSpPr>
              <a:grpSpLocks/>
            </p:cNvGrpSpPr>
            <p:nvPr/>
          </p:nvGrpSpPr>
          <p:grpSpPr bwMode="auto">
            <a:xfrm>
              <a:off x="1823" y="2157"/>
              <a:ext cx="204" cy="204"/>
              <a:chOff x="1607" y="2147"/>
              <a:chExt cx="204" cy="204"/>
            </a:xfrm>
          </p:grpSpPr>
          <p:sp>
            <p:nvSpPr>
              <p:cNvPr id="677147" name="Oval 283"/>
              <p:cNvSpPr>
                <a:spLocks noChangeArrowheads="1"/>
              </p:cNvSpPr>
              <p:nvPr/>
            </p:nvSpPr>
            <p:spPr bwMode="auto">
              <a:xfrm>
                <a:off x="1607" y="2147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148" name="Oval 284"/>
              <p:cNvSpPr>
                <a:spLocks noChangeArrowheads="1"/>
              </p:cNvSpPr>
              <p:nvPr/>
            </p:nvSpPr>
            <p:spPr bwMode="auto">
              <a:xfrm>
                <a:off x="1630" y="2169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149" name="Text Box 285"/>
              <p:cNvSpPr txBox="1">
                <a:spLocks noChangeArrowheads="1"/>
              </p:cNvSpPr>
              <p:nvPr/>
            </p:nvSpPr>
            <p:spPr bwMode="auto">
              <a:xfrm>
                <a:off x="1616" y="2152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smtClean="0"/>
                  <a:t>E</a:t>
                </a:r>
              </a:p>
            </p:txBody>
          </p:sp>
        </p:grpSp>
        <p:grpSp>
          <p:nvGrpSpPr>
            <p:cNvPr id="14608" name="Group 286"/>
            <p:cNvGrpSpPr>
              <a:grpSpLocks/>
            </p:cNvGrpSpPr>
            <p:nvPr/>
          </p:nvGrpSpPr>
          <p:grpSpPr bwMode="auto">
            <a:xfrm>
              <a:off x="2046" y="2158"/>
              <a:ext cx="204" cy="204"/>
              <a:chOff x="1860" y="2520"/>
              <a:chExt cx="204" cy="204"/>
            </a:xfrm>
          </p:grpSpPr>
          <p:sp>
            <p:nvSpPr>
              <p:cNvPr id="677151" name="Oval 287"/>
              <p:cNvSpPr>
                <a:spLocks noChangeArrowheads="1"/>
              </p:cNvSpPr>
              <p:nvPr/>
            </p:nvSpPr>
            <p:spPr bwMode="auto">
              <a:xfrm>
                <a:off x="1860" y="2520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152" name="Oval 288"/>
              <p:cNvSpPr>
                <a:spLocks noChangeArrowheads="1"/>
              </p:cNvSpPr>
              <p:nvPr/>
            </p:nvSpPr>
            <p:spPr bwMode="auto">
              <a:xfrm>
                <a:off x="1883" y="2542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153" name="Line 289"/>
              <p:cNvSpPr>
                <a:spLocks noChangeShapeType="1"/>
              </p:cNvSpPr>
              <p:nvPr/>
            </p:nvSpPr>
            <p:spPr bwMode="auto">
              <a:xfrm>
                <a:off x="1883" y="2622"/>
                <a:ext cx="157" cy="0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154" name="Line 290"/>
              <p:cNvSpPr>
                <a:spLocks noChangeShapeType="1"/>
              </p:cNvSpPr>
              <p:nvPr/>
            </p:nvSpPr>
            <p:spPr bwMode="auto">
              <a:xfrm rot="-5400000">
                <a:off x="1883" y="2621"/>
                <a:ext cx="157" cy="0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155" name="Oval 291"/>
              <p:cNvSpPr>
                <a:spLocks noChangeArrowheads="1"/>
              </p:cNvSpPr>
              <p:nvPr/>
            </p:nvSpPr>
            <p:spPr bwMode="auto">
              <a:xfrm>
                <a:off x="1906" y="2565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156" name="Oval 292"/>
              <p:cNvSpPr>
                <a:spLocks noChangeArrowheads="1"/>
              </p:cNvSpPr>
              <p:nvPr/>
            </p:nvSpPr>
            <p:spPr bwMode="auto">
              <a:xfrm>
                <a:off x="1928" y="2588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77157" name="Text Box 293"/>
            <p:cNvSpPr txBox="1">
              <a:spLocks noChangeArrowheads="1"/>
            </p:cNvSpPr>
            <p:nvPr/>
          </p:nvSpPr>
          <p:spPr bwMode="auto">
            <a:xfrm>
              <a:off x="1490" y="2156"/>
              <a:ext cx="308" cy="1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Slits +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Solid Att</a:t>
              </a:r>
            </a:p>
          </p:txBody>
        </p:sp>
        <p:grpSp>
          <p:nvGrpSpPr>
            <p:cNvPr id="14610" name="Group 294"/>
            <p:cNvGrpSpPr>
              <a:grpSpLocks/>
            </p:cNvGrpSpPr>
            <p:nvPr/>
          </p:nvGrpSpPr>
          <p:grpSpPr bwMode="auto">
            <a:xfrm>
              <a:off x="852" y="2201"/>
              <a:ext cx="159" cy="117"/>
              <a:chOff x="2571" y="3259"/>
              <a:chExt cx="159" cy="168"/>
            </a:xfrm>
          </p:grpSpPr>
          <p:sp>
            <p:nvSpPr>
              <p:cNvPr id="677159" name="Rectangle 295"/>
              <p:cNvSpPr>
                <a:spLocks noChangeArrowheads="1"/>
              </p:cNvSpPr>
              <p:nvPr/>
            </p:nvSpPr>
            <p:spPr bwMode="auto">
              <a:xfrm>
                <a:off x="2571" y="3262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4628" name="Group 296"/>
              <p:cNvGrpSpPr>
                <a:grpSpLocks/>
              </p:cNvGrpSpPr>
              <p:nvPr/>
            </p:nvGrpSpPr>
            <p:grpSpPr bwMode="auto">
              <a:xfrm>
                <a:off x="2602" y="3259"/>
                <a:ext cx="1" cy="167"/>
                <a:chOff x="2602" y="3259"/>
                <a:chExt cx="1" cy="167"/>
              </a:xfrm>
            </p:grpSpPr>
            <p:sp>
              <p:nvSpPr>
                <p:cNvPr id="677161" name="Line 297"/>
                <p:cNvSpPr>
                  <a:spLocks noChangeShapeType="1"/>
                </p:cNvSpPr>
                <p:nvPr/>
              </p:nvSpPr>
              <p:spPr bwMode="auto">
                <a:xfrm flipH="1">
                  <a:off x="2602" y="3259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162" name="Line 298"/>
                <p:cNvSpPr>
                  <a:spLocks noChangeShapeType="1"/>
                </p:cNvSpPr>
                <p:nvPr/>
              </p:nvSpPr>
              <p:spPr bwMode="auto">
                <a:xfrm flipH="1">
                  <a:off x="2603" y="3358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629" name="Group 299"/>
              <p:cNvGrpSpPr>
                <a:grpSpLocks/>
              </p:cNvGrpSpPr>
              <p:nvPr/>
            </p:nvGrpSpPr>
            <p:grpSpPr bwMode="auto">
              <a:xfrm>
                <a:off x="2633" y="3259"/>
                <a:ext cx="1" cy="167"/>
                <a:chOff x="2629" y="3260"/>
                <a:chExt cx="1" cy="167"/>
              </a:xfrm>
            </p:grpSpPr>
            <p:sp>
              <p:nvSpPr>
                <p:cNvPr id="677164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2629" y="3260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165" name="Line 301"/>
                <p:cNvSpPr>
                  <a:spLocks noChangeShapeType="1"/>
                </p:cNvSpPr>
                <p:nvPr/>
              </p:nvSpPr>
              <p:spPr bwMode="auto">
                <a:xfrm flipH="1">
                  <a:off x="2630" y="335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630" name="Group 302"/>
              <p:cNvGrpSpPr>
                <a:grpSpLocks/>
              </p:cNvGrpSpPr>
              <p:nvPr/>
            </p:nvGrpSpPr>
            <p:grpSpPr bwMode="auto">
              <a:xfrm>
                <a:off x="2666" y="3260"/>
                <a:ext cx="1" cy="167"/>
                <a:chOff x="2654" y="3262"/>
                <a:chExt cx="1" cy="167"/>
              </a:xfrm>
            </p:grpSpPr>
            <p:sp>
              <p:nvSpPr>
                <p:cNvPr id="677167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2654" y="3262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168" name="Line 304"/>
                <p:cNvSpPr>
                  <a:spLocks noChangeShapeType="1"/>
                </p:cNvSpPr>
                <p:nvPr/>
              </p:nvSpPr>
              <p:spPr bwMode="auto">
                <a:xfrm flipH="1">
                  <a:off x="2655" y="3362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631" name="Group 305"/>
              <p:cNvGrpSpPr>
                <a:grpSpLocks/>
              </p:cNvGrpSpPr>
              <p:nvPr/>
            </p:nvGrpSpPr>
            <p:grpSpPr bwMode="auto">
              <a:xfrm>
                <a:off x="2699" y="3260"/>
                <a:ext cx="1" cy="167"/>
                <a:chOff x="2679" y="3264"/>
                <a:chExt cx="1" cy="167"/>
              </a:xfrm>
            </p:grpSpPr>
            <p:sp>
              <p:nvSpPr>
                <p:cNvPr id="677170" name="Line 306"/>
                <p:cNvSpPr>
                  <a:spLocks noChangeShapeType="1"/>
                </p:cNvSpPr>
                <p:nvPr/>
              </p:nvSpPr>
              <p:spPr bwMode="auto">
                <a:xfrm flipH="1">
                  <a:off x="2679" y="3264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171" name="Line 307"/>
                <p:cNvSpPr>
                  <a:spLocks noChangeShapeType="1"/>
                </p:cNvSpPr>
                <p:nvPr/>
              </p:nvSpPr>
              <p:spPr bwMode="auto">
                <a:xfrm flipH="1">
                  <a:off x="2680" y="3364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</p:grpSp>
        <p:sp>
          <p:nvSpPr>
            <p:cNvPr id="677172" name="Text Box 308"/>
            <p:cNvSpPr txBox="1">
              <a:spLocks noChangeArrowheads="1"/>
            </p:cNvSpPr>
            <p:nvPr/>
          </p:nvSpPr>
          <p:spPr bwMode="auto">
            <a:xfrm>
              <a:off x="757" y="2330"/>
              <a:ext cx="35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800" smtClean="0"/>
                <a:t>188-203</a:t>
              </a:r>
            </a:p>
          </p:txBody>
        </p:sp>
        <p:sp>
          <p:nvSpPr>
            <p:cNvPr id="677173" name="Text Box 309"/>
            <p:cNvSpPr txBox="1">
              <a:spLocks noChangeArrowheads="1"/>
            </p:cNvSpPr>
            <p:nvPr/>
          </p:nvSpPr>
          <p:spPr bwMode="auto">
            <a:xfrm>
              <a:off x="2182" y="2325"/>
              <a:ext cx="35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800" dirty="0" smtClean="0"/>
                <a:t>223-238</a:t>
              </a:r>
            </a:p>
          </p:txBody>
        </p:sp>
        <p:grpSp>
          <p:nvGrpSpPr>
            <p:cNvPr id="14613" name="Group 310"/>
            <p:cNvGrpSpPr>
              <a:grpSpLocks/>
            </p:cNvGrpSpPr>
            <p:nvPr/>
          </p:nvGrpSpPr>
          <p:grpSpPr bwMode="auto">
            <a:xfrm>
              <a:off x="2275" y="2207"/>
              <a:ext cx="159" cy="117"/>
              <a:chOff x="2571" y="3259"/>
              <a:chExt cx="159" cy="168"/>
            </a:xfrm>
          </p:grpSpPr>
          <p:sp>
            <p:nvSpPr>
              <p:cNvPr id="677175" name="Rectangle 311"/>
              <p:cNvSpPr>
                <a:spLocks noChangeArrowheads="1"/>
              </p:cNvSpPr>
              <p:nvPr/>
            </p:nvSpPr>
            <p:spPr bwMode="auto">
              <a:xfrm>
                <a:off x="2571" y="3262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4615" name="Group 312"/>
              <p:cNvGrpSpPr>
                <a:grpSpLocks/>
              </p:cNvGrpSpPr>
              <p:nvPr/>
            </p:nvGrpSpPr>
            <p:grpSpPr bwMode="auto">
              <a:xfrm>
                <a:off x="2602" y="3259"/>
                <a:ext cx="1" cy="167"/>
                <a:chOff x="2602" y="3259"/>
                <a:chExt cx="1" cy="167"/>
              </a:xfrm>
            </p:grpSpPr>
            <p:sp>
              <p:nvSpPr>
                <p:cNvPr id="677177" name="Line 313"/>
                <p:cNvSpPr>
                  <a:spLocks noChangeShapeType="1"/>
                </p:cNvSpPr>
                <p:nvPr/>
              </p:nvSpPr>
              <p:spPr bwMode="auto">
                <a:xfrm flipH="1">
                  <a:off x="2602" y="3259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178" name="Line 314"/>
                <p:cNvSpPr>
                  <a:spLocks noChangeShapeType="1"/>
                </p:cNvSpPr>
                <p:nvPr/>
              </p:nvSpPr>
              <p:spPr bwMode="auto">
                <a:xfrm flipH="1">
                  <a:off x="2603" y="3358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616" name="Group 315"/>
              <p:cNvGrpSpPr>
                <a:grpSpLocks/>
              </p:cNvGrpSpPr>
              <p:nvPr/>
            </p:nvGrpSpPr>
            <p:grpSpPr bwMode="auto">
              <a:xfrm>
                <a:off x="2633" y="3259"/>
                <a:ext cx="1" cy="167"/>
                <a:chOff x="2629" y="3260"/>
                <a:chExt cx="1" cy="167"/>
              </a:xfrm>
            </p:grpSpPr>
            <p:sp>
              <p:nvSpPr>
                <p:cNvPr id="677180" name="Line 316"/>
                <p:cNvSpPr>
                  <a:spLocks noChangeShapeType="1"/>
                </p:cNvSpPr>
                <p:nvPr/>
              </p:nvSpPr>
              <p:spPr bwMode="auto">
                <a:xfrm flipH="1">
                  <a:off x="2629" y="3260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181" name="Line 317"/>
                <p:cNvSpPr>
                  <a:spLocks noChangeShapeType="1"/>
                </p:cNvSpPr>
                <p:nvPr/>
              </p:nvSpPr>
              <p:spPr bwMode="auto">
                <a:xfrm flipH="1">
                  <a:off x="2630" y="335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617" name="Group 318"/>
              <p:cNvGrpSpPr>
                <a:grpSpLocks/>
              </p:cNvGrpSpPr>
              <p:nvPr/>
            </p:nvGrpSpPr>
            <p:grpSpPr bwMode="auto">
              <a:xfrm>
                <a:off x="2666" y="3260"/>
                <a:ext cx="1" cy="167"/>
                <a:chOff x="2654" y="3262"/>
                <a:chExt cx="1" cy="167"/>
              </a:xfrm>
            </p:grpSpPr>
            <p:sp>
              <p:nvSpPr>
                <p:cNvPr id="677183" name="Line 319"/>
                <p:cNvSpPr>
                  <a:spLocks noChangeShapeType="1"/>
                </p:cNvSpPr>
                <p:nvPr/>
              </p:nvSpPr>
              <p:spPr bwMode="auto">
                <a:xfrm flipH="1">
                  <a:off x="2654" y="3262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184" name="Line 320"/>
                <p:cNvSpPr>
                  <a:spLocks noChangeShapeType="1"/>
                </p:cNvSpPr>
                <p:nvPr/>
              </p:nvSpPr>
              <p:spPr bwMode="auto">
                <a:xfrm flipH="1">
                  <a:off x="2655" y="3362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618" name="Group 321"/>
              <p:cNvGrpSpPr>
                <a:grpSpLocks/>
              </p:cNvGrpSpPr>
              <p:nvPr/>
            </p:nvGrpSpPr>
            <p:grpSpPr bwMode="auto">
              <a:xfrm>
                <a:off x="2699" y="3260"/>
                <a:ext cx="1" cy="167"/>
                <a:chOff x="2679" y="3264"/>
                <a:chExt cx="1" cy="167"/>
              </a:xfrm>
            </p:grpSpPr>
            <p:sp>
              <p:nvSpPr>
                <p:cNvPr id="677186" name="Line 322"/>
                <p:cNvSpPr>
                  <a:spLocks noChangeShapeType="1"/>
                </p:cNvSpPr>
                <p:nvPr/>
              </p:nvSpPr>
              <p:spPr bwMode="auto">
                <a:xfrm flipH="1">
                  <a:off x="2679" y="3264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187" name="Line 323"/>
                <p:cNvSpPr>
                  <a:spLocks noChangeShapeType="1"/>
                </p:cNvSpPr>
                <p:nvPr/>
              </p:nvSpPr>
              <p:spPr bwMode="auto">
                <a:xfrm flipH="1">
                  <a:off x="2680" y="3364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</p:grpSp>
      </p:grpSp>
      <p:sp>
        <p:nvSpPr>
          <p:cNvPr id="677349" name="Rectangle 485"/>
          <p:cNvSpPr>
            <a:spLocks noChangeArrowheads="1"/>
          </p:cNvSpPr>
          <p:nvPr/>
        </p:nvSpPr>
        <p:spPr bwMode="auto">
          <a:xfrm>
            <a:off x="119063" y="1331913"/>
            <a:ext cx="768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en-US" sz="1400" b="1">
                <a:ea typeface="ＭＳ Ｐゴシック" pitchFamily="112" charset="-128"/>
              </a:rPr>
              <a:t>SASE1</a:t>
            </a:r>
          </a:p>
        </p:txBody>
      </p:sp>
      <p:sp>
        <p:nvSpPr>
          <p:cNvPr id="677350" name="Rectangle 486"/>
          <p:cNvSpPr>
            <a:spLocks noChangeArrowheads="1"/>
          </p:cNvSpPr>
          <p:nvPr/>
        </p:nvSpPr>
        <p:spPr bwMode="auto">
          <a:xfrm>
            <a:off x="155575" y="3195638"/>
            <a:ext cx="768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en-US" sz="1400" b="1">
                <a:ea typeface="ＭＳ Ｐゴシック" pitchFamily="112" charset="-128"/>
              </a:rPr>
              <a:t>SASE2</a:t>
            </a:r>
          </a:p>
        </p:txBody>
      </p:sp>
      <p:sp>
        <p:nvSpPr>
          <p:cNvPr id="677351" name="AutoShape 487"/>
          <p:cNvSpPr>
            <a:spLocks noChangeArrowheads="1"/>
          </p:cNvSpPr>
          <p:nvPr/>
        </p:nvSpPr>
        <p:spPr bwMode="auto">
          <a:xfrm>
            <a:off x="1757363" y="6264275"/>
            <a:ext cx="5959475" cy="144463"/>
          </a:xfrm>
          <a:prstGeom prst="chevron">
            <a:avLst>
              <a:gd name="adj" fmla="val 75821"/>
            </a:avLst>
          </a:prstGeom>
          <a:solidFill>
            <a:schemeClr val="bg2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7352" name="Line 488"/>
          <p:cNvSpPr>
            <a:spLocks noChangeShapeType="1"/>
          </p:cNvSpPr>
          <p:nvPr/>
        </p:nvSpPr>
        <p:spPr bwMode="auto">
          <a:xfrm>
            <a:off x="230188" y="5911850"/>
            <a:ext cx="836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353" name="Line 489"/>
          <p:cNvSpPr>
            <a:spLocks noChangeShapeType="1"/>
          </p:cNvSpPr>
          <p:nvPr/>
        </p:nvSpPr>
        <p:spPr bwMode="auto">
          <a:xfrm flipV="1">
            <a:off x="1016000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354" name="Text Box 490"/>
          <p:cNvSpPr txBox="1">
            <a:spLocks noChangeArrowheads="1"/>
          </p:cNvSpPr>
          <p:nvPr/>
        </p:nvSpPr>
        <p:spPr bwMode="auto">
          <a:xfrm>
            <a:off x="830263" y="6032500"/>
            <a:ext cx="355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151</a:t>
            </a:r>
          </a:p>
        </p:txBody>
      </p:sp>
      <p:sp>
        <p:nvSpPr>
          <p:cNvPr id="677355" name="Line 491"/>
          <p:cNvSpPr>
            <a:spLocks noChangeShapeType="1"/>
          </p:cNvSpPr>
          <p:nvPr/>
        </p:nvSpPr>
        <p:spPr bwMode="auto">
          <a:xfrm flipV="1">
            <a:off x="347663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356" name="Text Box 492"/>
          <p:cNvSpPr txBox="1">
            <a:spLocks noChangeArrowheads="1"/>
          </p:cNvSpPr>
          <p:nvPr/>
        </p:nvSpPr>
        <p:spPr bwMode="auto">
          <a:xfrm>
            <a:off x="180975" y="6030913"/>
            <a:ext cx="3254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err="1" smtClean="0"/>
              <a:t>0m</a:t>
            </a:r>
            <a:endParaRPr lang="en-US" sz="800" dirty="0" smtClean="0"/>
          </a:p>
        </p:txBody>
      </p:sp>
      <p:grpSp>
        <p:nvGrpSpPr>
          <p:cNvPr id="677514" name="Group 650"/>
          <p:cNvGrpSpPr>
            <a:grpSpLocks/>
          </p:cNvGrpSpPr>
          <p:nvPr/>
        </p:nvGrpSpPr>
        <p:grpSpPr bwMode="auto">
          <a:xfrm>
            <a:off x="103188" y="5375275"/>
            <a:ext cx="5175250" cy="460375"/>
            <a:chOff x="65" y="3386"/>
            <a:chExt cx="3337" cy="290"/>
          </a:xfrm>
        </p:grpSpPr>
        <p:sp>
          <p:nvSpPr>
            <p:cNvPr id="677358" name="Line 494"/>
            <p:cNvSpPr>
              <a:spLocks noChangeShapeType="1"/>
            </p:cNvSpPr>
            <p:nvPr/>
          </p:nvSpPr>
          <p:spPr bwMode="auto">
            <a:xfrm flipV="1">
              <a:off x="246" y="3470"/>
              <a:ext cx="3156" cy="0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grpSp>
          <p:nvGrpSpPr>
            <p:cNvPr id="14594" name="Group 495"/>
            <p:cNvGrpSpPr>
              <a:grpSpLocks/>
            </p:cNvGrpSpPr>
            <p:nvPr/>
          </p:nvGrpSpPr>
          <p:grpSpPr bwMode="auto">
            <a:xfrm>
              <a:off x="65" y="3386"/>
              <a:ext cx="358" cy="160"/>
              <a:chOff x="45" y="2178"/>
              <a:chExt cx="358" cy="160"/>
            </a:xfrm>
          </p:grpSpPr>
          <p:sp>
            <p:nvSpPr>
              <p:cNvPr id="677360" name="Rectangle 496"/>
              <p:cNvSpPr>
                <a:spLocks noChangeArrowheads="1"/>
              </p:cNvSpPr>
              <p:nvPr/>
            </p:nvSpPr>
            <p:spPr bwMode="auto">
              <a:xfrm>
                <a:off x="68" y="2178"/>
                <a:ext cx="338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361" name="Rectangle 497"/>
              <p:cNvSpPr>
                <a:spLocks noChangeArrowheads="1"/>
              </p:cNvSpPr>
              <p:nvPr/>
            </p:nvSpPr>
            <p:spPr bwMode="auto">
              <a:xfrm>
                <a:off x="45" y="2185"/>
                <a:ext cx="37" cy="1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26174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362" name="Freeform 498"/>
              <p:cNvSpPr>
                <a:spLocks/>
              </p:cNvSpPr>
              <p:nvPr/>
            </p:nvSpPr>
            <p:spPr bwMode="auto">
              <a:xfrm>
                <a:off x="51" y="2179"/>
                <a:ext cx="31" cy="159"/>
              </a:xfrm>
              <a:custGeom>
                <a:avLst/>
                <a:gdLst>
                  <a:gd name="T0" fmla="*/ 22 w 36"/>
                  <a:gd name="T1" fmla="*/ 0 h 188"/>
                  <a:gd name="T2" fmla="*/ 12 w 36"/>
                  <a:gd name="T3" fmla="*/ 20 h 188"/>
                  <a:gd name="T4" fmla="*/ 2 w 36"/>
                  <a:gd name="T5" fmla="*/ 60 h 188"/>
                  <a:gd name="T6" fmla="*/ 22 w 36"/>
                  <a:gd name="T7" fmla="*/ 102 h 188"/>
                  <a:gd name="T8" fmla="*/ 36 w 36"/>
                  <a:gd name="T9" fmla="*/ 136 h 188"/>
                  <a:gd name="T10" fmla="*/ 24 w 36"/>
                  <a:gd name="T11" fmla="*/ 170 h 188"/>
                  <a:gd name="T12" fmla="*/ 12 w 36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88">
                    <a:moveTo>
                      <a:pt x="22" y="0"/>
                    </a:moveTo>
                    <a:cubicBezTo>
                      <a:pt x="18" y="5"/>
                      <a:pt x="15" y="10"/>
                      <a:pt x="12" y="20"/>
                    </a:cubicBezTo>
                    <a:cubicBezTo>
                      <a:pt x="9" y="30"/>
                      <a:pt x="0" y="46"/>
                      <a:pt x="2" y="60"/>
                    </a:cubicBezTo>
                    <a:cubicBezTo>
                      <a:pt x="4" y="74"/>
                      <a:pt x="16" y="89"/>
                      <a:pt x="22" y="102"/>
                    </a:cubicBezTo>
                    <a:cubicBezTo>
                      <a:pt x="28" y="115"/>
                      <a:pt x="36" y="125"/>
                      <a:pt x="36" y="136"/>
                    </a:cubicBezTo>
                    <a:cubicBezTo>
                      <a:pt x="36" y="147"/>
                      <a:pt x="28" y="161"/>
                      <a:pt x="24" y="170"/>
                    </a:cubicBezTo>
                    <a:cubicBezTo>
                      <a:pt x="20" y="179"/>
                      <a:pt x="15" y="184"/>
                      <a:pt x="12" y="188"/>
                    </a:cubicBezTo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  <p:grpSp>
          <p:nvGrpSpPr>
            <p:cNvPr id="14595" name="Group 499"/>
            <p:cNvGrpSpPr>
              <a:grpSpLocks/>
            </p:cNvGrpSpPr>
            <p:nvPr/>
          </p:nvGrpSpPr>
          <p:grpSpPr bwMode="auto">
            <a:xfrm>
              <a:off x="699" y="3387"/>
              <a:ext cx="159" cy="159"/>
              <a:chOff x="1904" y="2551"/>
              <a:chExt cx="159" cy="159"/>
            </a:xfrm>
          </p:grpSpPr>
          <p:sp>
            <p:nvSpPr>
              <p:cNvPr id="677364" name="Oval 500"/>
              <p:cNvSpPr>
                <a:spLocks noChangeArrowheads="1"/>
              </p:cNvSpPr>
              <p:nvPr/>
            </p:nvSpPr>
            <p:spPr bwMode="auto">
              <a:xfrm>
                <a:off x="1904" y="2551"/>
                <a:ext cx="162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365" name="Freeform 501"/>
              <p:cNvSpPr>
                <a:spLocks/>
              </p:cNvSpPr>
              <p:nvPr/>
            </p:nvSpPr>
            <p:spPr bwMode="auto">
              <a:xfrm>
                <a:off x="1930" y="2580"/>
                <a:ext cx="112" cy="9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366" name="Freeform 502"/>
              <p:cNvSpPr>
                <a:spLocks/>
              </p:cNvSpPr>
              <p:nvPr/>
            </p:nvSpPr>
            <p:spPr bwMode="auto">
              <a:xfrm>
                <a:off x="1969" y="2596"/>
                <a:ext cx="33" cy="6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  <p:cxnSp>
          <p:nvCxnSpPr>
            <p:cNvPr id="677367" name="AutoShape 503"/>
            <p:cNvCxnSpPr>
              <a:cxnSpLocks noChangeShapeType="1"/>
            </p:cNvCxnSpPr>
            <p:nvPr/>
          </p:nvCxnSpPr>
          <p:spPr bwMode="auto">
            <a:xfrm flipV="1">
              <a:off x="90" y="3477"/>
              <a:ext cx="547" cy="0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77368" name="AutoShape 504"/>
            <p:cNvCxnSpPr>
              <a:cxnSpLocks noChangeShapeType="1"/>
            </p:cNvCxnSpPr>
            <p:nvPr/>
          </p:nvCxnSpPr>
          <p:spPr bwMode="auto">
            <a:xfrm>
              <a:off x="624" y="3476"/>
              <a:ext cx="143" cy="200"/>
            </a:xfrm>
            <a:prstGeom prst="straightConnector1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677369" name="AutoShape 505"/>
            <p:cNvSpPr>
              <a:spLocks noChangeArrowheads="1"/>
            </p:cNvSpPr>
            <p:nvPr/>
          </p:nvSpPr>
          <p:spPr bwMode="auto">
            <a:xfrm>
              <a:off x="208" y="3426"/>
              <a:ext cx="68" cy="68"/>
            </a:xfrm>
            <a:prstGeom prst="irregularSeal1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77370" name="Line 506"/>
          <p:cNvSpPr>
            <a:spLocks noChangeShapeType="1"/>
          </p:cNvSpPr>
          <p:nvPr/>
        </p:nvSpPr>
        <p:spPr bwMode="auto">
          <a:xfrm flipV="1">
            <a:off x="2022475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371" name="Text Box 507"/>
          <p:cNvSpPr txBox="1">
            <a:spLocks noChangeArrowheads="1"/>
          </p:cNvSpPr>
          <p:nvPr/>
        </p:nvSpPr>
        <p:spPr bwMode="auto">
          <a:xfrm>
            <a:off x="1836738" y="6032500"/>
            <a:ext cx="358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200</a:t>
            </a:r>
          </a:p>
        </p:txBody>
      </p:sp>
      <p:sp>
        <p:nvSpPr>
          <p:cNvPr id="677372" name="Line 508"/>
          <p:cNvSpPr>
            <a:spLocks noChangeShapeType="1"/>
          </p:cNvSpPr>
          <p:nvPr/>
        </p:nvSpPr>
        <p:spPr bwMode="auto">
          <a:xfrm flipV="1">
            <a:off x="2354263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373" name="Text Box 509"/>
          <p:cNvSpPr txBox="1">
            <a:spLocks noChangeArrowheads="1"/>
          </p:cNvSpPr>
          <p:nvPr/>
        </p:nvSpPr>
        <p:spPr bwMode="auto">
          <a:xfrm>
            <a:off x="2168525" y="6032500"/>
            <a:ext cx="358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207</a:t>
            </a:r>
          </a:p>
        </p:txBody>
      </p:sp>
      <p:sp>
        <p:nvSpPr>
          <p:cNvPr id="677374" name="Line 510"/>
          <p:cNvSpPr>
            <a:spLocks noChangeShapeType="1"/>
          </p:cNvSpPr>
          <p:nvPr/>
        </p:nvSpPr>
        <p:spPr bwMode="auto">
          <a:xfrm flipV="1">
            <a:off x="3255963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375" name="Text Box 511"/>
          <p:cNvSpPr txBox="1">
            <a:spLocks noChangeArrowheads="1"/>
          </p:cNvSpPr>
          <p:nvPr/>
        </p:nvSpPr>
        <p:spPr bwMode="auto">
          <a:xfrm>
            <a:off x="3070225" y="6032500"/>
            <a:ext cx="358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250</a:t>
            </a:r>
          </a:p>
        </p:txBody>
      </p:sp>
      <p:sp>
        <p:nvSpPr>
          <p:cNvPr id="677376" name="Line 512"/>
          <p:cNvSpPr>
            <a:spLocks noChangeShapeType="1"/>
          </p:cNvSpPr>
          <p:nvPr/>
        </p:nvSpPr>
        <p:spPr bwMode="auto">
          <a:xfrm flipV="1">
            <a:off x="3624263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377" name="Text Box 513"/>
          <p:cNvSpPr txBox="1">
            <a:spLocks noChangeArrowheads="1"/>
          </p:cNvSpPr>
          <p:nvPr/>
        </p:nvSpPr>
        <p:spPr bwMode="auto">
          <a:xfrm>
            <a:off x="3438525" y="6032500"/>
            <a:ext cx="358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257</a:t>
            </a:r>
          </a:p>
        </p:txBody>
      </p:sp>
      <p:sp>
        <p:nvSpPr>
          <p:cNvPr id="677378" name="Text Box 514"/>
          <p:cNvSpPr txBox="1">
            <a:spLocks noChangeArrowheads="1"/>
          </p:cNvSpPr>
          <p:nvPr/>
        </p:nvSpPr>
        <p:spPr bwMode="auto">
          <a:xfrm>
            <a:off x="8148638" y="5907088"/>
            <a:ext cx="99536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800" dirty="0" smtClean="0"/>
              <a:t>distance [m] from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800" dirty="0" smtClean="0"/>
              <a:t>FEL source point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800" dirty="0" smtClean="0"/>
              <a:t>(not to scale)</a:t>
            </a:r>
          </a:p>
        </p:txBody>
      </p:sp>
      <p:sp>
        <p:nvSpPr>
          <p:cNvPr id="677379" name="Line 515"/>
          <p:cNvSpPr>
            <a:spLocks noChangeShapeType="1"/>
          </p:cNvSpPr>
          <p:nvPr/>
        </p:nvSpPr>
        <p:spPr bwMode="auto">
          <a:xfrm flipV="1">
            <a:off x="4359275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380" name="Text Box 516"/>
          <p:cNvSpPr txBox="1">
            <a:spLocks noChangeArrowheads="1"/>
          </p:cNvSpPr>
          <p:nvPr/>
        </p:nvSpPr>
        <p:spPr bwMode="auto">
          <a:xfrm>
            <a:off x="4173538" y="6030913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275</a:t>
            </a:r>
          </a:p>
        </p:txBody>
      </p:sp>
      <p:sp>
        <p:nvSpPr>
          <p:cNvPr id="677381" name="Line 517"/>
          <p:cNvSpPr>
            <a:spLocks noChangeShapeType="1"/>
          </p:cNvSpPr>
          <p:nvPr/>
        </p:nvSpPr>
        <p:spPr bwMode="auto">
          <a:xfrm flipV="1">
            <a:off x="4662488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382" name="Text Box 518"/>
          <p:cNvSpPr txBox="1">
            <a:spLocks noChangeArrowheads="1"/>
          </p:cNvSpPr>
          <p:nvPr/>
        </p:nvSpPr>
        <p:spPr bwMode="auto">
          <a:xfrm>
            <a:off x="4476750" y="6032500"/>
            <a:ext cx="35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277</a:t>
            </a:r>
          </a:p>
        </p:txBody>
      </p:sp>
      <p:grpSp>
        <p:nvGrpSpPr>
          <p:cNvPr id="677383" name="Group 519"/>
          <p:cNvGrpSpPr>
            <a:grpSpLocks/>
          </p:cNvGrpSpPr>
          <p:nvPr/>
        </p:nvGrpSpPr>
        <p:grpSpPr bwMode="auto">
          <a:xfrm>
            <a:off x="4225925" y="5354638"/>
            <a:ext cx="582613" cy="261937"/>
            <a:chOff x="2492" y="2159"/>
            <a:chExt cx="367" cy="165"/>
          </a:xfrm>
        </p:grpSpPr>
        <p:grpSp>
          <p:nvGrpSpPr>
            <p:cNvPr id="14580" name="Group 520"/>
            <p:cNvGrpSpPr>
              <a:grpSpLocks/>
            </p:cNvGrpSpPr>
            <p:nvPr/>
          </p:nvGrpSpPr>
          <p:grpSpPr bwMode="auto">
            <a:xfrm>
              <a:off x="2492" y="2159"/>
              <a:ext cx="162" cy="157"/>
              <a:chOff x="1646" y="2383"/>
              <a:chExt cx="231" cy="111"/>
            </a:xfrm>
          </p:grpSpPr>
          <p:sp>
            <p:nvSpPr>
              <p:cNvPr id="677385" name="Rectangle 521"/>
              <p:cNvSpPr>
                <a:spLocks noChangeArrowheads="1"/>
              </p:cNvSpPr>
              <p:nvPr/>
            </p:nvSpPr>
            <p:spPr bwMode="auto">
              <a:xfrm>
                <a:off x="1647" y="2383"/>
                <a:ext cx="228" cy="11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3145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4586" name="Group 522"/>
              <p:cNvGrpSpPr>
                <a:grpSpLocks/>
              </p:cNvGrpSpPr>
              <p:nvPr/>
            </p:nvGrpSpPr>
            <p:grpSpPr bwMode="auto">
              <a:xfrm>
                <a:off x="1646" y="2383"/>
                <a:ext cx="231" cy="111"/>
                <a:chOff x="1834" y="2361"/>
                <a:chExt cx="231" cy="111"/>
              </a:xfrm>
            </p:grpSpPr>
            <p:sp>
              <p:nvSpPr>
                <p:cNvPr id="677387" name="Line 523"/>
                <p:cNvSpPr>
                  <a:spLocks noChangeShapeType="1"/>
                </p:cNvSpPr>
                <p:nvPr/>
              </p:nvSpPr>
              <p:spPr bwMode="auto">
                <a:xfrm>
                  <a:off x="1834" y="2434"/>
                  <a:ext cx="46" cy="0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388" name="Line 524"/>
                <p:cNvSpPr>
                  <a:spLocks noChangeShapeType="1"/>
                </p:cNvSpPr>
                <p:nvPr/>
              </p:nvSpPr>
              <p:spPr bwMode="auto">
                <a:xfrm>
                  <a:off x="1908" y="2398"/>
                  <a:ext cx="83" cy="0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389" name="Line 525"/>
                <p:cNvSpPr>
                  <a:spLocks noChangeShapeType="1"/>
                </p:cNvSpPr>
                <p:nvPr/>
              </p:nvSpPr>
              <p:spPr bwMode="auto">
                <a:xfrm>
                  <a:off x="2019" y="2434"/>
                  <a:ext cx="46" cy="0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390" name="Line 526"/>
                <p:cNvSpPr>
                  <a:spLocks noChangeShapeType="1"/>
                </p:cNvSpPr>
                <p:nvPr/>
              </p:nvSpPr>
              <p:spPr bwMode="auto">
                <a:xfrm flipV="1">
                  <a:off x="1865" y="2394"/>
                  <a:ext cx="51" cy="45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391" name="Line 527"/>
                <p:cNvSpPr>
                  <a:spLocks noChangeShapeType="1"/>
                </p:cNvSpPr>
                <p:nvPr/>
              </p:nvSpPr>
              <p:spPr bwMode="auto">
                <a:xfrm flipH="1" flipV="1">
                  <a:off x="1982" y="2393"/>
                  <a:ext cx="50" cy="45"/>
                </a:xfrm>
                <a:prstGeom prst="line">
                  <a:avLst/>
                </a:prstGeom>
                <a:noFill/>
                <a:ln w="50800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392" name="Rectangle 528"/>
                <p:cNvSpPr>
                  <a:spLocks noChangeArrowheads="1"/>
                </p:cNvSpPr>
                <p:nvPr/>
              </p:nvSpPr>
              <p:spPr bwMode="auto">
                <a:xfrm>
                  <a:off x="1835" y="2361"/>
                  <a:ext cx="228" cy="111"/>
                </a:xfrm>
                <a:prstGeom prst="rect">
                  <a:avLst/>
                </a:prstGeom>
                <a:noFill/>
                <a:ln w="19050">
                  <a:solidFill>
                    <a:srgbClr val="231455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4581" name="Group 529"/>
            <p:cNvGrpSpPr>
              <a:grpSpLocks/>
            </p:cNvGrpSpPr>
            <p:nvPr/>
          </p:nvGrpSpPr>
          <p:grpSpPr bwMode="auto">
            <a:xfrm>
              <a:off x="2700" y="2165"/>
              <a:ext cx="159" cy="159"/>
              <a:chOff x="2186" y="2547"/>
              <a:chExt cx="159" cy="159"/>
            </a:xfrm>
          </p:grpSpPr>
          <p:sp>
            <p:nvSpPr>
              <p:cNvPr id="677394" name="Rectangle 530"/>
              <p:cNvSpPr>
                <a:spLocks noChangeArrowheads="1"/>
              </p:cNvSpPr>
              <p:nvPr/>
            </p:nvSpPr>
            <p:spPr bwMode="auto">
              <a:xfrm>
                <a:off x="2186" y="2547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395" name="Freeform 531"/>
              <p:cNvSpPr>
                <a:spLocks/>
              </p:cNvSpPr>
              <p:nvPr/>
            </p:nvSpPr>
            <p:spPr bwMode="auto">
              <a:xfrm>
                <a:off x="2214" y="2578"/>
                <a:ext cx="109" cy="9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396" name="Freeform 532"/>
              <p:cNvSpPr>
                <a:spLocks/>
              </p:cNvSpPr>
              <p:nvPr/>
            </p:nvSpPr>
            <p:spPr bwMode="auto">
              <a:xfrm>
                <a:off x="2250" y="2594"/>
                <a:ext cx="33" cy="6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</p:grpSp>
      <p:sp>
        <p:nvSpPr>
          <p:cNvPr id="677397" name="Line 533"/>
          <p:cNvSpPr>
            <a:spLocks noChangeShapeType="1"/>
          </p:cNvSpPr>
          <p:nvPr/>
        </p:nvSpPr>
        <p:spPr bwMode="auto">
          <a:xfrm flipV="1">
            <a:off x="5060950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398" name="Text Box 534"/>
          <p:cNvSpPr txBox="1">
            <a:spLocks noChangeArrowheads="1"/>
          </p:cNvSpPr>
          <p:nvPr/>
        </p:nvSpPr>
        <p:spPr bwMode="auto">
          <a:xfrm>
            <a:off x="4875213" y="6030913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281</a:t>
            </a:r>
          </a:p>
        </p:txBody>
      </p:sp>
      <p:sp>
        <p:nvSpPr>
          <p:cNvPr id="677399" name="Line 535"/>
          <p:cNvSpPr>
            <a:spLocks noChangeShapeType="1"/>
          </p:cNvSpPr>
          <p:nvPr/>
        </p:nvSpPr>
        <p:spPr bwMode="auto">
          <a:xfrm flipV="1">
            <a:off x="5440363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400" name="Text Box 536"/>
          <p:cNvSpPr txBox="1">
            <a:spLocks noChangeArrowheads="1"/>
          </p:cNvSpPr>
          <p:nvPr/>
        </p:nvSpPr>
        <p:spPr bwMode="auto">
          <a:xfrm>
            <a:off x="5254625" y="6032500"/>
            <a:ext cx="35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284</a:t>
            </a:r>
          </a:p>
        </p:txBody>
      </p:sp>
      <p:sp>
        <p:nvSpPr>
          <p:cNvPr id="677401" name="Line 537"/>
          <p:cNvSpPr>
            <a:spLocks noChangeShapeType="1"/>
          </p:cNvSpPr>
          <p:nvPr/>
        </p:nvSpPr>
        <p:spPr bwMode="auto">
          <a:xfrm flipV="1">
            <a:off x="5926138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402" name="Text Box 538"/>
          <p:cNvSpPr txBox="1">
            <a:spLocks noChangeArrowheads="1"/>
          </p:cNvSpPr>
          <p:nvPr/>
        </p:nvSpPr>
        <p:spPr bwMode="auto">
          <a:xfrm>
            <a:off x="5740400" y="6032500"/>
            <a:ext cx="35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286</a:t>
            </a:r>
          </a:p>
        </p:txBody>
      </p:sp>
      <p:sp>
        <p:nvSpPr>
          <p:cNvPr id="677403" name="Line 539"/>
          <p:cNvSpPr>
            <a:spLocks noChangeShapeType="1"/>
          </p:cNvSpPr>
          <p:nvPr/>
        </p:nvSpPr>
        <p:spPr bwMode="auto">
          <a:xfrm flipV="1">
            <a:off x="6305550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404" name="Text Box 540"/>
          <p:cNvSpPr txBox="1">
            <a:spLocks noChangeArrowheads="1"/>
          </p:cNvSpPr>
          <p:nvPr/>
        </p:nvSpPr>
        <p:spPr bwMode="auto">
          <a:xfrm>
            <a:off x="6119813" y="6032500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289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5476875" y="4705350"/>
            <a:ext cx="3060700" cy="666750"/>
            <a:chOff x="5476875" y="4705350"/>
            <a:chExt cx="3060700" cy="666750"/>
          </a:xfrm>
        </p:grpSpPr>
        <p:sp>
          <p:nvSpPr>
            <p:cNvPr id="677406" name="Line 542"/>
            <p:cNvSpPr>
              <a:spLocks noChangeShapeType="1"/>
            </p:cNvSpPr>
            <p:nvPr/>
          </p:nvSpPr>
          <p:spPr bwMode="auto">
            <a:xfrm>
              <a:off x="5476875" y="5029200"/>
              <a:ext cx="3060700" cy="1588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grpSp>
          <p:nvGrpSpPr>
            <p:cNvPr id="14564" name="Group 543"/>
            <p:cNvGrpSpPr>
              <a:grpSpLocks/>
            </p:cNvGrpSpPr>
            <p:nvPr/>
          </p:nvGrpSpPr>
          <p:grpSpPr bwMode="auto">
            <a:xfrm>
              <a:off x="6135688" y="4705350"/>
              <a:ext cx="323850" cy="323850"/>
              <a:chOff x="1330" y="2458"/>
              <a:chExt cx="204" cy="204"/>
            </a:xfrm>
          </p:grpSpPr>
          <p:sp>
            <p:nvSpPr>
              <p:cNvPr id="677408" name="Oval 544"/>
              <p:cNvSpPr>
                <a:spLocks noChangeArrowheads="1"/>
              </p:cNvSpPr>
              <p:nvPr/>
            </p:nvSpPr>
            <p:spPr bwMode="auto">
              <a:xfrm>
                <a:off x="1330" y="2458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31455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4577" name="Group 545"/>
              <p:cNvGrpSpPr>
                <a:grpSpLocks/>
              </p:cNvGrpSpPr>
              <p:nvPr/>
            </p:nvGrpSpPr>
            <p:grpSpPr bwMode="auto">
              <a:xfrm>
                <a:off x="1343" y="2463"/>
                <a:ext cx="178" cy="192"/>
                <a:chOff x="1343" y="2463"/>
                <a:chExt cx="178" cy="192"/>
              </a:xfrm>
            </p:grpSpPr>
            <p:sp>
              <p:nvSpPr>
                <p:cNvPr id="677410" name="Oval 546"/>
                <p:cNvSpPr>
                  <a:spLocks noChangeArrowheads="1"/>
                </p:cNvSpPr>
                <p:nvPr/>
              </p:nvSpPr>
              <p:spPr bwMode="auto">
                <a:xfrm>
                  <a:off x="1353" y="2480"/>
                  <a:ext cx="159" cy="15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261748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77411" name="Text Box 547"/>
                <p:cNvSpPr txBox="1">
                  <a:spLocks noChangeArrowheads="1"/>
                </p:cNvSpPr>
                <p:nvPr/>
              </p:nvSpPr>
              <p:spPr bwMode="auto">
                <a:xfrm>
                  <a:off x="1343" y="2463"/>
                  <a:ext cx="17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 typeface="Wingdings" pitchFamily="2" charset="2"/>
                    <a:buNone/>
                    <a:defRPr/>
                  </a:pPr>
                  <a:r>
                    <a:rPr lang="en-US" sz="1400" b="1" smtClean="0">
                      <a:latin typeface="Symbol" pitchFamily="18" charset="2"/>
                    </a:rPr>
                    <a:t>l</a:t>
                  </a:r>
                </a:p>
              </p:txBody>
            </p:sp>
          </p:grpSp>
        </p:grpSp>
        <p:grpSp>
          <p:nvGrpSpPr>
            <p:cNvPr id="14565" name="Group 548"/>
            <p:cNvGrpSpPr>
              <a:grpSpLocks/>
            </p:cNvGrpSpPr>
            <p:nvPr/>
          </p:nvGrpSpPr>
          <p:grpSpPr bwMode="auto">
            <a:xfrm>
              <a:off x="5746750" y="4749800"/>
              <a:ext cx="303213" cy="304800"/>
              <a:chOff x="1879" y="2165"/>
              <a:chExt cx="191" cy="192"/>
            </a:xfrm>
          </p:grpSpPr>
          <p:sp>
            <p:nvSpPr>
              <p:cNvPr id="677413" name="Rectangle 549"/>
              <p:cNvSpPr>
                <a:spLocks noChangeArrowheads="1"/>
              </p:cNvSpPr>
              <p:nvPr/>
            </p:nvSpPr>
            <p:spPr bwMode="auto">
              <a:xfrm>
                <a:off x="1896" y="2182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14" name="Text Box 550"/>
              <p:cNvSpPr txBox="1">
                <a:spLocks noChangeArrowheads="1"/>
              </p:cNvSpPr>
              <p:nvPr/>
            </p:nvSpPr>
            <p:spPr bwMode="auto">
              <a:xfrm>
                <a:off x="1879" y="2165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dirty="0" smtClean="0"/>
                  <a:t>E</a:t>
                </a:r>
              </a:p>
            </p:txBody>
          </p:sp>
        </p:grpSp>
        <p:grpSp>
          <p:nvGrpSpPr>
            <p:cNvPr id="14566" name="Group 551"/>
            <p:cNvGrpSpPr>
              <a:grpSpLocks/>
            </p:cNvGrpSpPr>
            <p:nvPr/>
          </p:nvGrpSpPr>
          <p:grpSpPr bwMode="auto">
            <a:xfrm>
              <a:off x="6140450" y="5048250"/>
              <a:ext cx="323850" cy="323850"/>
              <a:chOff x="2677" y="2158"/>
              <a:chExt cx="204" cy="204"/>
            </a:xfrm>
          </p:grpSpPr>
          <p:sp>
            <p:nvSpPr>
              <p:cNvPr id="677416" name="Oval 552"/>
              <p:cNvSpPr>
                <a:spLocks noChangeArrowheads="1"/>
              </p:cNvSpPr>
              <p:nvPr/>
            </p:nvSpPr>
            <p:spPr bwMode="auto">
              <a:xfrm>
                <a:off x="2700" y="2181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17" name="Arc 553"/>
              <p:cNvSpPr>
                <a:spLocks/>
              </p:cNvSpPr>
              <p:nvPr/>
            </p:nvSpPr>
            <p:spPr bwMode="auto">
              <a:xfrm>
                <a:off x="2734" y="2215"/>
                <a:ext cx="91" cy="9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1731 w 43200"/>
                  <a:gd name="T1" fmla="*/ 40814 h 42651"/>
                  <a:gd name="T2" fmla="*/ 26437 w 43200"/>
                  <a:gd name="T3" fmla="*/ 42651 h 42651"/>
                  <a:gd name="T4" fmla="*/ 21600 w 43200"/>
                  <a:gd name="T5" fmla="*/ 21600 h 42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2651" fill="none" extrusionOk="0">
                    <a:moveTo>
                      <a:pt x="11731" y="40813"/>
                    </a:moveTo>
                    <a:cubicBezTo>
                      <a:pt x="4528" y="37114"/>
                      <a:pt x="0" y="296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1665"/>
                      <a:pt x="36247" y="40397"/>
                      <a:pt x="26437" y="42651"/>
                    </a:cubicBezTo>
                  </a:path>
                  <a:path w="43200" h="42651" stroke="0" extrusionOk="0">
                    <a:moveTo>
                      <a:pt x="11731" y="40813"/>
                    </a:moveTo>
                    <a:cubicBezTo>
                      <a:pt x="4528" y="37114"/>
                      <a:pt x="0" y="2969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1665"/>
                      <a:pt x="36247" y="40397"/>
                      <a:pt x="26437" y="42651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418" name="Oval 554"/>
              <p:cNvSpPr>
                <a:spLocks noChangeArrowheads="1"/>
              </p:cNvSpPr>
              <p:nvPr/>
            </p:nvSpPr>
            <p:spPr bwMode="auto">
              <a:xfrm>
                <a:off x="2677" y="2158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567" name="Group 555"/>
            <p:cNvGrpSpPr>
              <a:grpSpLocks/>
            </p:cNvGrpSpPr>
            <p:nvPr/>
          </p:nvGrpSpPr>
          <p:grpSpPr bwMode="auto">
            <a:xfrm>
              <a:off x="5776913" y="5054600"/>
              <a:ext cx="252412" cy="252413"/>
              <a:chOff x="2186" y="2547"/>
              <a:chExt cx="159" cy="159"/>
            </a:xfrm>
          </p:grpSpPr>
          <p:sp>
            <p:nvSpPr>
              <p:cNvPr id="677420" name="Rectangle 556"/>
              <p:cNvSpPr>
                <a:spLocks noChangeArrowheads="1"/>
              </p:cNvSpPr>
              <p:nvPr/>
            </p:nvSpPr>
            <p:spPr bwMode="auto">
              <a:xfrm>
                <a:off x="2186" y="2547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21" name="Freeform 557"/>
              <p:cNvSpPr>
                <a:spLocks/>
              </p:cNvSpPr>
              <p:nvPr/>
            </p:nvSpPr>
            <p:spPr bwMode="auto">
              <a:xfrm>
                <a:off x="2214" y="2578"/>
                <a:ext cx="109" cy="9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422" name="Freeform 558"/>
              <p:cNvSpPr>
                <a:spLocks/>
              </p:cNvSpPr>
              <p:nvPr/>
            </p:nvSpPr>
            <p:spPr bwMode="auto">
              <a:xfrm>
                <a:off x="2250" y="2594"/>
                <a:ext cx="33" cy="69"/>
              </a:xfrm>
              <a:custGeom>
                <a:avLst/>
                <a:gdLst>
                  <a:gd name="T0" fmla="*/ 31 w 92"/>
                  <a:gd name="T1" fmla="*/ 2 h 96"/>
                  <a:gd name="T2" fmla="*/ 60 w 92"/>
                  <a:gd name="T3" fmla="*/ 3 h 96"/>
                  <a:gd name="T4" fmla="*/ 60 w 92"/>
                  <a:gd name="T5" fmla="*/ 21 h 96"/>
                  <a:gd name="T6" fmla="*/ 66 w 92"/>
                  <a:gd name="T7" fmla="*/ 42 h 96"/>
                  <a:gd name="T8" fmla="*/ 82 w 92"/>
                  <a:gd name="T9" fmla="*/ 54 h 96"/>
                  <a:gd name="T10" fmla="*/ 90 w 92"/>
                  <a:gd name="T11" fmla="*/ 62 h 96"/>
                  <a:gd name="T12" fmla="*/ 90 w 92"/>
                  <a:gd name="T13" fmla="*/ 77 h 96"/>
                  <a:gd name="T14" fmla="*/ 75 w 92"/>
                  <a:gd name="T15" fmla="*/ 90 h 96"/>
                  <a:gd name="T16" fmla="*/ 46 w 92"/>
                  <a:gd name="T17" fmla="*/ 96 h 96"/>
                  <a:gd name="T18" fmla="*/ 10 w 92"/>
                  <a:gd name="T19" fmla="*/ 89 h 96"/>
                  <a:gd name="T20" fmla="*/ 19 w 92"/>
                  <a:gd name="T21" fmla="*/ 65 h 96"/>
                  <a:gd name="T22" fmla="*/ 25 w 92"/>
                  <a:gd name="T23" fmla="*/ 50 h 96"/>
                  <a:gd name="T24" fmla="*/ 12 w 92"/>
                  <a:gd name="T25" fmla="*/ 39 h 96"/>
                  <a:gd name="T26" fmla="*/ 1 w 92"/>
                  <a:gd name="T27" fmla="*/ 24 h 96"/>
                  <a:gd name="T28" fmla="*/ 7 w 92"/>
                  <a:gd name="T29" fmla="*/ 9 h 96"/>
                  <a:gd name="T30" fmla="*/ 15 w 92"/>
                  <a:gd name="T31" fmla="*/ 3 h 96"/>
                  <a:gd name="T32" fmla="*/ 31 w 92"/>
                  <a:gd name="T33" fmla="*/ 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6">
                    <a:moveTo>
                      <a:pt x="31" y="2"/>
                    </a:moveTo>
                    <a:cubicBezTo>
                      <a:pt x="38" y="2"/>
                      <a:pt x="55" y="0"/>
                      <a:pt x="60" y="3"/>
                    </a:cubicBezTo>
                    <a:cubicBezTo>
                      <a:pt x="65" y="6"/>
                      <a:pt x="59" y="15"/>
                      <a:pt x="60" y="21"/>
                    </a:cubicBezTo>
                    <a:cubicBezTo>
                      <a:pt x="61" y="27"/>
                      <a:pt x="62" y="37"/>
                      <a:pt x="66" y="42"/>
                    </a:cubicBezTo>
                    <a:cubicBezTo>
                      <a:pt x="70" y="47"/>
                      <a:pt x="78" y="51"/>
                      <a:pt x="82" y="54"/>
                    </a:cubicBezTo>
                    <a:cubicBezTo>
                      <a:pt x="86" y="57"/>
                      <a:pt x="89" y="58"/>
                      <a:pt x="90" y="62"/>
                    </a:cubicBezTo>
                    <a:cubicBezTo>
                      <a:pt x="91" y="66"/>
                      <a:pt x="92" y="72"/>
                      <a:pt x="90" y="77"/>
                    </a:cubicBezTo>
                    <a:cubicBezTo>
                      <a:pt x="88" y="82"/>
                      <a:pt x="82" y="87"/>
                      <a:pt x="75" y="90"/>
                    </a:cubicBezTo>
                    <a:cubicBezTo>
                      <a:pt x="68" y="93"/>
                      <a:pt x="57" y="96"/>
                      <a:pt x="46" y="96"/>
                    </a:cubicBezTo>
                    <a:cubicBezTo>
                      <a:pt x="35" y="96"/>
                      <a:pt x="14" y="94"/>
                      <a:pt x="10" y="89"/>
                    </a:cubicBezTo>
                    <a:cubicBezTo>
                      <a:pt x="6" y="84"/>
                      <a:pt x="17" y="71"/>
                      <a:pt x="19" y="65"/>
                    </a:cubicBezTo>
                    <a:cubicBezTo>
                      <a:pt x="21" y="59"/>
                      <a:pt x="26" y="54"/>
                      <a:pt x="25" y="50"/>
                    </a:cubicBezTo>
                    <a:cubicBezTo>
                      <a:pt x="24" y="46"/>
                      <a:pt x="16" y="43"/>
                      <a:pt x="12" y="39"/>
                    </a:cubicBezTo>
                    <a:cubicBezTo>
                      <a:pt x="8" y="35"/>
                      <a:pt x="2" y="29"/>
                      <a:pt x="1" y="24"/>
                    </a:cubicBezTo>
                    <a:cubicBezTo>
                      <a:pt x="0" y="19"/>
                      <a:pt x="5" y="13"/>
                      <a:pt x="7" y="9"/>
                    </a:cubicBezTo>
                    <a:cubicBezTo>
                      <a:pt x="9" y="5"/>
                      <a:pt x="12" y="5"/>
                      <a:pt x="15" y="3"/>
                    </a:cubicBezTo>
                    <a:cubicBezTo>
                      <a:pt x="18" y="1"/>
                      <a:pt x="24" y="2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</p:grpSp>
      <p:sp>
        <p:nvSpPr>
          <p:cNvPr id="677423" name="Line 559"/>
          <p:cNvSpPr>
            <a:spLocks noChangeShapeType="1"/>
          </p:cNvSpPr>
          <p:nvPr/>
        </p:nvSpPr>
        <p:spPr bwMode="auto">
          <a:xfrm flipV="1">
            <a:off x="7626350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424" name="Text Box 560"/>
          <p:cNvSpPr txBox="1">
            <a:spLocks noChangeArrowheads="1"/>
          </p:cNvSpPr>
          <p:nvPr/>
        </p:nvSpPr>
        <p:spPr bwMode="auto">
          <a:xfrm>
            <a:off x="7440613" y="6032500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414</a:t>
            </a:r>
          </a:p>
        </p:txBody>
      </p:sp>
      <p:sp>
        <p:nvSpPr>
          <p:cNvPr id="677425" name="Line 561"/>
          <p:cNvSpPr>
            <a:spLocks noChangeShapeType="1"/>
          </p:cNvSpPr>
          <p:nvPr/>
        </p:nvSpPr>
        <p:spPr bwMode="auto">
          <a:xfrm flipV="1">
            <a:off x="1341438" y="5800725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426" name="Text Box 562"/>
          <p:cNvSpPr txBox="1">
            <a:spLocks noChangeArrowheads="1"/>
          </p:cNvSpPr>
          <p:nvPr/>
        </p:nvSpPr>
        <p:spPr bwMode="auto">
          <a:xfrm>
            <a:off x="1165225" y="6038850"/>
            <a:ext cx="3571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169</a:t>
            </a:r>
          </a:p>
        </p:txBody>
      </p:sp>
      <p:sp>
        <p:nvSpPr>
          <p:cNvPr id="677427" name="Line 563"/>
          <p:cNvSpPr>
            <a:spLocks noChangeShapeType="1"/>
          </p:cNvSpPr>
          <p:nvPr/>
        </p:nvSpPr>
        <p:spPr bwMode="auto">
          <a:xfrm flipV="1">
            <a:off x="1720850" y="5800725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428" name="Text Box 564"/>
          <p:cNvSpPr txBox="1">
            <a:spLocks noChangeArrowheads="1"/>
          </p:cNvSpPr>
          <p:nvPr/>
        </p:nvSpPr>
        <p:spPr bwMode="auto">
          <a:xfrm>
            <a:off x="1544638" y="6038850"/>
            <a:ext cx="3571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193</a:t>
            </a:r>
          </a:p>
        </p:txBody>
      </p:sp>
      <p:sp>
        <p:nvSpPr>
          <p:cNvPr id="677429" name="AutoShape 565"/>
          <p:cNvSpPr>
            <a:spLocks noChangeArrowheads="1"/>
          </p:cNvSpPr>
          <p:nvPr/>
        </p:nvSpPr>
        <p:spPr bwMode="auto">
          <a:xfrm>
            <a:off x="193675" y="6264275"/>
            <a:ext cx="1141413" cy="144463"/>
          </a:xfrm>
          <a:prstGeom prst="chevron">
            <a:avLst>
              <a:gd name="adj" fmla="val 77072"/>
            </a:avLst>
          </a:prstGeom>
          <a:solidFill>
            <a:schemeClr val="bg2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7430" name="AutoShape 566"/>
          <p:cNvSpPr>
            <a:spLocks noChangeArrowheads="1"/>
          </p:cNvSpPr>
          <p:nvPr/>
        </p:nvSpPr>
        <p:spPr bwMode="auto">
          <a:xfrm>
            <a:off x="1260475" y="6264275"/>
            <a:ext cx="612775" cy="144463"/>
          </a:xfrm>
          <a:prstGeom prst="chevron">
            <a:avLst>
              <a:gd name="adj" fmla="val 76764"/>
            </a:avLst>
          </a:prstGeom>
          <a:solidFill>
            <a:srgbClr val="A1A1A1"/>
          </a:solidFill>
          <a:ln w="28575">
            <a:solidFill>
              <a:srgbClr val="A1A1A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7431" name="AutoShape 567"/>
          <p:cNvSpPr>
            <a:spLocks noChangeArrowheads="1"/>
          </p:cNvSpPr>
          <p:nvPr/>
        </p:nvSpPr>
        <p:spPr bwMode="auto">
          <a:xfrm>
            <a:off x="7620000" y="6264275"/>
            <a:ext cx="571500" cy="144463"/>
          </a:xfrm>
          <a:prstGeom prst="chevron">
            <a:avLst>
              <a:gd name="adj" fmla="val 62637"/>
            </a:avLst>
          </a:prstGeom>
          <a:solidFill>
            <a:srgbClr val="A1A1A1"/>
          </a:solidFill>
          <a:ln w="28575">
            <a:solidFill>
              <a:srgbClr val="A1A1A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7432" name="Text Box 568"/>
          <p:cNvSpPr txBox="1">
            <a:spLocks noChangeArrowheads="1"/>
          </p:cNvSpPr>
          <p:nvPr/>
        </p:nvSpPr>
        <p:spPr bwMode="auto">
          <a:xfrm>
            <a:off x="247650" y="6232525"/>
            <a:ext cx="444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XTD4</a:t>
            </a:r>
          </a:p>
        </p:txBody>
      </p:sp>
      <p:sp>
        <p:nvSpPr>
          <p:cNvPr id="677433" name="Text Box 569"/>
          <p:cNvSpPr txBox="1">
            <a:spLocks noChangeArrowheads="1"/>
          </p:cNvSpPr>
          <p:nvPr/>
        </p:nvSpPr>
        <p:spPr bwMode="auto">
          <a:xfrm>
            <a:off x="1285875" y="6232525"/>
            <a:ext cx="5238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XSDU2</a:t>
            </a:r>
          </a:p>
        </p:txBody>
      </p:sp>
      <p:sp>
        <p:nvSpPr>
          <p:cNvPr id="677434" name="Text Box 570"/>
          <p:cNvSpPr txBox="1">
            <a:spLocks noChangeArrowheads="1"/>
          </p:cNvSpPr>
          <p:nvPr/>
        </p:nvSpPr>
        <p:spPr bwMode="auto">
          <a:xfrm>
            <a:off x="4006850" y="6235700"/>
            <a:ext cx="501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XTD10</a:t>
            </a:r>
          </a:p>
        </p:txBody>
      </p:sp>
      <p:sp>
        <p:nvSpPr>
          <p:cNvPr id="677435" name="Text Box 571"/>
          <p:cNvSpPr txBox="1">
            <a:spLocks noChangeArrowheads="1"/>
          </p:cNvSpPr>
          <p:nvPr/>
        </p:nvSpPr>
        <p:spPr bwMode="auto">
          <a:xfrm>
            <a:off x="7700963" y="6232525"/>
            <a:ext cx="4619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XHEX</a:t>
            </a:r>
          </a:p>
        </p:txBody>
      </p:sp>
      <p:grpSp>
        <p:nvGrpSpPr>
          <p:cNvPr id="677436" name="Group 572"/>
          <p:cNvGrpSpPr>
            <a:grpSpLocks/>
          </p:cNvGrpSpPr>
          <p:nvPr/>
        </p:nvGrpSpPr>
        <p:grpSpPr bwMode="auto">
          <a:xfrm>
            <a:off x="7589838" y="4879975"/>
            <a:ext cx="1223962" cy="304800"/>
            <a:chOff x="4761" y="1860"/>
            <a:chExt cx="771" cy="192"/>
          </a:xfrm>
        </p:grpSpPr>
        <p:grpSp>
          <p:nvGrpSpPr>
            <p:cNvPr id="14549" name="Group 573"/>
            <p:cNvGrpSpPr>
              <a:grpSpLocks/>
            </p:cNvGrpSpPr>
            <p:nvPr/>
          </p:nvGrpSpPr>
          <p:grpSpPr bwMode="auto">
            <a:xfrm>
              <a:off x="5373" y="1867"/>
              <a:ext cx="159" cy="159"/>
              <a:chOff x="1201" y="2629"/>
              <a:chExt cx="159" cy="159"/>
            </a:xfrm>
          </p:grpSpPr>
          <p:sp>
            <p:nvSpPr>
              <p:cNvPr id="677438" name="Rectangle 574"/>
              <p:cNvSpPr>
                <a:spLocks noChangeArrowheads="1"/>
              </p:cNvSpPr>
              <p:nvPr/>
            </p:nvSpPr>
            <p:spPr bwMode="auto">
              <a:xfrm>
                <a:off x="1201" y="2629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26174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4559" name="Group 575"/>
              <p:cNvGrpSpPr>
                <a:grpSpLocks/>
              </p:cNvGrpSpPr>
              <p:nvPr/>
            </p:nvGrpSpPr>
            <p:grpSpPr bwMode="auto">
              <a:xfrm>
                <a:off x="1244" y="2648"/>
                <a:ext cx="74" cy="118"/>
                <a:chOff x="1404" y="2884"/>
                <a:chExt cx="102" cy="190"/>
              </a:xfrm>
            </p:grpSpPr>
            <p:sp>
              <p:nvSpPr>
                <p:cNvPr id="677440" name="Freeform 576"/>
                <p:cNvSpPr>
                  <a:spLocks/>
                </p:cNvSpPr>
                <p:nvPr/>
              </p:nvSpPr>
              <p:spPr bwMode="auto">
                <a:xfrm>
                  <a:off x="1404" y="2884"/>
                  <a:ext cx="36" cy="188"/>
                </a:xfrm>
                <a:custGeom>
                  <a:avLst/>
                  <a:gdLst>
                    <a:gd name="T0" fmla="*/ 22 w 36"/>
                    <a:gd name="T1" fmla="*/ 0 h 188"/>
                    <a:gd name="T2" fmla="*/ 12 w 36"/>
                    <a:gd name="T3" fmla="*/ 20 h 188"/>
                    <a:gd name="T4" fmla="*/ 2 w 36"/>
                    <a:gd name="T5" fmla="*/ 60 h 188"/>
                    <a:gd name="T6" fmla="*/ 22 w 36"/>
                    <a:gd name="T7" fmla="*/ 102 h 188"/>
                    <a:gd name="T8" fmla="*/ 36 w 36"/>
                    <a:gd name="T9" fmla="*/ 136 h 188"/>
                    <a:gd name="T10" fmla="*/ 24 w 36"/>
                    <a:gd name="T11" fmla="*/ 170 h 188"/>
                    <a:gd name="T12" fmla="*/ 12 w 36"/>
                    <a:gd name="T13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88">
                      <a:moveTo>
                        <a:pt x="22" y="0"/>
                      </a:moveTo>
                      <a:cubicBezTo>
                        <a:pt x="18" y="5"/>
                        <a:pt x="15" y="10"/>
                        <a:pt x="12" y="20"/>
                      </a:cubicBezTo>
                      <a:cubicBezTo>
                        <a:pt x="9" y="30"/>
                        <a:pt x="0" y="46"/>
                        <a:pt x="2" y="60"/>
                      </a:cubicBezTo>
                      <a:cubicBezTo>
                        <a:pt x="4" y="74"/>
                        <a:pt x="16" y="89"/>
                        <a:pt x="22" y="102"/>
                      </a:cubicBezTo>
                      <a:cubicBezTo>
                        <a:pt x="28" y="115"/>
                        <a:pt x="36" y="125"/>
                        <a:pt x="36" y="136"/>
                      </a:cubicBezTo>
                      <a:cubicBezTo>
                        <a:pt x="36" y="147"/>
                        <a:pt x="28" y="161"/>
                        <a:pt x="24" y="170"/>
                      </a:cubicBezTo>
                      <a:cubicBezTo>
                        <a:pt x="20" y="179"/>
                        <a:pt x="15" y="184"/>
                        <a:pt x="12" y="188"/>
                      </a:cubicBezTo>
                    </a:path>
                  </a:pathLst>
                </a:custGeom>
                <a:solidFill>
                  <a:schemeClr val="bg1"/>
                </a:solidFill>
                <a:ln w="19050" cap="flat" cmpd="sng">
                  <a:solidFill>
                    <a:srgbClr val="26174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441" name="Freeform 577"/>
                <p:cNvSpPr>
                  <a:spLocks/>
                </p:cNvSpPr>
                <p:nvPr/>
              </p:nvSpPr>
              <p:spPr bwMode="auto">
                <a:xfrm>
                  <a:off x="1437" y="2886"/>
                  <a:ext cx="36" cy="187"/>
                </a:xfrm>
                <a:custGeom>
                  <a:avLst/>
                  <a:gdLst>
                    <a:gd name="T0" fmla="*/ 22 w 36"/>
                    <a:gd name="T1" fmla="*/ 0 h 188"/>
                    <a:gd name="T2" fmla="*/ 12 w 36"/>
                    <a:gd name="T3" fmla="*/ 20 h 188"/>
                    <a:gd name="T4" fmla="*/ 2 w 36"/>
                    <a:gd name="T5" fmla="*/ 60 h 188"/>
                    <a:gd name="T6" fmla="*/ 22 w 36"/>
                    <a:gd name="T7" fmla="*/ 102 h 188"/>
                    <a:gd name="T8" fmla="*/ 36 w 36"/>
                    <a:gd name="T9" fmla="*/ 136 h 188"/>
                    <a:gd name="T10" fmla="*/ 24 w 36"/>
                    <a:gd name="T11" fmla="*/ 170 h 188"/>
                    <a:gd name="T12" fmla="*/ 12 w 36"/>
                    <a:gd name="T13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88">
                      <a:moveTo>
                        <a:pt x="22" y="0"/>
                      </a:moveTo>
                      <a:cubicBezTo>
                        <a:pt x="18" y="5"/>
                        <a:pt x="15" y="10"/>
                        <a:pt x="12" y="20"/>
                      </a:cubicBezTo>
                      <a:cubicBezTo>
                        <a:pt x="9" y="30"/>
                        <a:pt x="0" y="46"/>
                        <a:pt x="2" y="60"/>
                      </a:cubicBezTo>
                      <a:cubicBezTo>
                        <a:pt x="4" y="74"/>
                        <a:pt x="16" y="89"/>
                        <a:pt x="22" y="102"/>
                      </a:cubicBezTo>
                      <a:cubicBezTo>
                        <a:pt x="28" y="115"/>
                        <a:pt x="36" y="125"/>
                        <a:pt x="36" y="136"/>
                      </a:cubicBezTo>
                      <a:cubicBezTo>
                        <a:pt x="36" y="147"/>
                        <a:pt x="28" y="161"/>
                        <a:pt x="24" y="170"/>
                      </a:cubicBezTo>
                      <a:cubicBezTo>
                        <a:pt x="20" y="179"/>
                        <a:pt x="15" y="184"/>
                        <a:pt x="12" y="188"/>
                      </a:cubicBezTo>
                    </a:path>
                  </a:pathLst>
                </a:custGeom>
                <a:solidFill>
                  <a:schemeClr val="bg1"/>
                </a:solidFill>
                <a:ln w="19050" cap="flat" cmpd="sng">
                  <a:solidFill>
                    <a:srgbClr val="26174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442" name="Freeform 578"/>
                <p:cNvSpPr>
                  <a:spLocks/>
                </p:cNvSpPr>
                <p:nvPr/>
              </p:nvSpPr>
              <p:spPr bwMode="auto">
                <a:xfrm>
                  <a:off x="1470" y="2886"/>
                  <a:ext cx="36" cy="188"/>
                </a:xfrm>
                <a:custGeom>
                  <a:avLst/>
                  <a:gdLst>
                    <a:gd name="T0" fmla="*/ 22 w 36"/>
                    <a:gd name="T1" fmla="*/ 0 h 188"/>
                    <a:gd name="T2" fmla="*/ 12 w 36"/>
                    <a:gd name="T3" fmla="*/ 20 h 188"/>
                    <a:gd name="T4" fmla="*/ 2 w 36"/>
                    <a:gd name="T5" fmla="*/ 60 h 188"/>
                    <a:gd name="T6" fmla="*/ 22 w 36"/>
                    <a:gd name="T7" fmla="*/ 102 h 188"/>
                    <a:gd name="T8" fmla="*/ 36 w 36"/>
                    <a:gd name="T9" fmla="*/ 136 h 188"/>
                    <a:gd name="T10" fmla="*/ 24 w 36"/>
                    <a:gd name="T11" fmla="*/ 170 h 188"/>
                    <a:gd name="T12" fmla="*/ 12 w 36"/>
                    <a:gd name="T13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188">
                      <a:moveTo>
                        <a:pt x="22" y="0"/>
                      </a:moveTo>
                      <a:cubicBezTo>
                        <a:pt x="18" y="5"/>
                        <a:pt x="15" y="10"/>
                        <a:pt x="12" y="20"/>
                      </a:cubicBezTo>
                      <a:cubicBezTo>
                        <a:pt x="9" y="30"/>
                        <a:pt x="0" y="46"/>
                        <a:pt x="2" y="60"/>
                      </a:cubicBezTo>
                      <a:cubicBezTo>
                        <a:pt x="4" y="74"/>
                        <a:pt x="16" y="89"/>
                        <a:pt x="22" y="102"/>
                      </a:cubicBezTo>
                      <a:cubicBezTo>
                        <a:pt x="28" y="115"/>
                        <a:pt x="36" y="125"/>
                        <a:pt x="36" y="136"/>
                      </a:cubicBezTo>
                      <a:cubicBezTo>
                        <a:pt x="36" y="147"/>
                        <a:pt x="28" y="161"/>
                        <a:pt x="24" y="170"/>
                      </a:cubicBezTo>
                      <a:cubicBezTo>
                        <a:pt x="20" y="179"/>
                        <a:pt x="15" y="184"/>
                        <a:pt x="12" y="188"/>
                      </a:cubicBezTo>
                    </a:path>
                  </a:pathLst>
                </a:custGeom>
                <a:solidFill>
                  <a:schemeClr val="bg1"/>
                </a:solidFill>
                <a:ln w="19050" cap="flat" cmpd="sng">
                  <a:solidFill>
                    <a:srgbClr val="26174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</p:grpSp>
        <p:grpSp>
          <p:nvGrpSpPr>
            <p:cNvPr id="14550" name="Group 579"/>
            <p:cNvGrpSpPr>
              <a:grpSpLocks/>
            </p:cNvGrpSpPr>
            <p:nvPr/>
          </p:nvGrpSpPr>
          <p:grpSpPr bwMode="auto">
            <a:xfrm>
              <a:off x="4761" y="1876"/>
              <a:ext cx="159" cy="159"/>
              <a:chOff x="1629" y="2538"/>
              <a:chExt cx="159" cy="159"/>
            </a:xfrm>
          </p:grpSpPr>
          <p:sp>
            <p:nvSpPr>
              <p:cNvPr id="677444" name="Oval 580"/>
              <p:cNvSpPr>
                <a:spLocks noChangeArrowheads="1"/>
              </p:cNvSpPr>
              <p:nvPr/>
            </p:nvSpPr>
            <p:spPr bwMode="auto">
              <a:xfrm>
                <a:off x="1629" y="2538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45" name="Line 581"/>
              <p:cNvSpPr>
                <a:spLocks noChangeShapeType="1"/>
              </p:cNvSpPr>
              <p:nvPr/>
            </p:nvSpPr>
            <p:spPr bwMode="auto">
              <a:xfrm flipH="1" flipV="1">
                <a:off x="1662" y="2564"/>
                <a:ext cx="96" cy="54"/>
              </a:xfrm>
              <a:prstGeom prst="line">
                <a:avLst/>
              </a:prstGeom>
              <a:noFill/>
              <a:ln w="6350">
                <a:solidFill>
                  <a:srgbClr val="261748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446" name="Line 582"/>
              <p:cNvSpPr>
                <a:spLocks noChangeShapeType="1"/>
              </p:cNvSpPr>
              <p:nvPr/>
            </p:nvSpPr>
            <p:spPr bwMode="auto">
              <a:xfrm flipH="1">
                <a:off x="1663" y="2619"/>
                <a:ext cx="96" cy="54"/>
              </a:xfrm>
              <a:prstGeom prst="line">
                <a:avLst/>
              </a:prstGeom>
              <a:noFill/>
              <a:ln w="6350">
                <a:solidFill>
                  <a:srgbClr val="261748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447" name="Line 583"/>
              <p:cNvSpPr>
                <a:spLocks noChangeShapeType="1"/>
              </p:cNvSpPr>
              <p:nvPr/>
            </p:nvSpPr>
            <p:spPr bwMode="auto">
              <a:xfrm flipH="1">
                <a:off x="1756" y="2580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  <p:grpSp>
          <p:nvGrpSpPr>
            <p:cNvPr id="14551" name="Group 584"/>
            <p:cNvGrpSpPr>
              <a:grpSpLocks/>
            </p:cNvGrpSpPr>
            <p:nvPr/>
          </p:nvGrpSpPr>
          <p:grpSpPr bwMode="auto">
            <a:xfrm>
              <a:off x="4940" y="1860"/>
              <a:ext cx="184" cy="192"/>
              <a:chOff x="2106" y="2554"/>
              <a:chExt cx="184" cy="192"/>
            </a:xfrm>
          </p:grpSpPr>
          <p:sp>
            <p:nvSpPr>
              <p:cNvPr id="677449" name="Oval 585"/>
              <p:cNvSpPr>
                <a:spLocks noChangeArrowheads="1"/>
              </p:cNvSpPr>
              <p:nvPr/>
            </p:nvSpPr>
            <p:spPr bwMode="auto">
              <a:xfrm>
                <a:off x="2119" y="2570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50" name="Text Box 586"/>
              <p:cNvSpPr txBox="1">
                <a:spLocks noChangeArrowheads="1"/>
              </p:cNvSpPr>
              <p:nvPr/>
            </p:nvSpPr>
            <p:spPr bwMode="auto">
              <a:xfrm>
                <a:off x="2106" y="2554"/>
                <a:ext cx="1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smtClean="0"/>
                  <a:t>T</a:t>
                </a:r>
              </a:p>
            </p:txBody>
          </p:sp>
        </p:grpSp>
      </p:grpSp>
      <p:grpSp>
        <p:nvGrpSpPr>
          <p:cNvPr id="677518" name="Group 654"/>
          <p:cNvGrpSpPr>
            <a:grpSpLocks/>
          </p:cNvGrpSpPr>
          <p:nvPr/>
        </p:nvGrpSpPr>
        <p:grpSpPr bwMode="auto">
          <a:xfrm>
            <a:off x="4872038" y="4870450"/>
            <a:ext cx="754062" cy="779463"/>
            <a:chOff x="3255" y="3068"/>
            <a:chExt cx="475" cy="491"/>
          </a:xfrm>
        </p:grpSpPr>
        <p:sp>
          <p:nvSpPr>
            <p:cNvPr id="677453" name="Line 589"/>
            <p:cNvSpPr>
              <a:spLocks noChangeShapeType="1"/>
            </p:cNvSpPr>
            <p:nvPr/>
          </p:nvSpPr>
          <p:spPr bwMode="auto">
            <a:xfrm flipV="1">
              <a:off x="3354" y="3258"/>
              <a:ext cx="187" cy="128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677452" name="Text Box 588"/>
            <p:cNvSpPr txBox="1">
              <a:spLocks noChangeArrowheads="1"/>
            </p:cNvSpPr>
            <p:nvPr/>
          </p:nvSpPr>
          <p:spPr bwMode="auto">
            <a:xfrm>
              <a:off x="3255" y="3369"/>
              <a:ext cx="278" cy="1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1.offset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mirror</a:t>
              </a:r>
            </a:p>
          </p:txBody>
        </p:sp>
        <p:sp>
          <p:nvSpPr>
            <p:cNvPr id="677454" name="Text Box 590"/>
            <p:cNvSpPr txBox="1">
              <a:spLocks noChangeArrowheads="1"/>
            </p:cNvSpPr>
            <p:nvPr/>
          </p:nvSpPr>
          <p:spPr bwMode="auto">
            <a:xfrm>
              <a:off x="3452" y="3068"/>
              <a:ext cx="278" cy="1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2.offset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mirror</a:t>
              </a:r>
            </a:p>
          </p:txBody>
        </p:sp>
      </p:grpSp>
      <p:sp>
        <p:nvSpPr>
          <p:cNvPr id="677455" name="Line 591"/>
          <p:cNvSpPr>
            <a:spLocks noChangeShapeType="1"/>
          </p:cNvSpPr>
          <p:nvPr/>
        </p:nvSpPr>
        <p:spPr bwMode="auto">
          <a:xfrm flipV="1">
            <a:off x="669925" y="5792788"/>
            <a:ext cx="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ea typeface="ＭＳ Ｐゴシック" pitchFamily="112" charset="-128"/>
            </a:endParaRPr>
          </a:p>
        </p:txBody>
      </p:sp>
      <p:sp>
        <p:nvSpPr>
          <p:cNvPr id="677456" name="Text Box 592"/>
          <p:cNvSpPr txBox="1">
            <a:spLocks noChangeArrowheads="1"/>
          </p:cNvSpPr>
          <p:nvPr/>
        </p:nvSpPr>
        <p:spPr bwMode="auto">
          <a:xfrm>
            <a:off x="512763" y="6032500"/>
            <a:ext cx="2984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800" smtClean="0"/>
              <a:t>12</a:t>
            </a:r>
          </a:p>
        </p:txBody>
      </p:sp>
      <p:grpSp>
        <p:nvGrpSpPr>
          <p:cNvPr id="677457" name="Group 593"/>
          <p:cNvGrpSpPr>
            <a:grpSpLocks/>
          </p:cNvGrpSpPr>
          <p:nvPr/>
        </p:nvGrpSpPr>
        <p:grpSpPr bwMode="auto">
          <a:xfrm>
            <a:off x="1425575" y="5348288"/>
            <a:ext cx="2827338" cy="493712"/>
            <a:chOff x="757" y="2155"/>
            <a:chExt cx="1781" cy="311"/>
          </a:xfrm>
        </p:grpSpPr>
        <p:grpSp>
          <p:nvGrpSpPr>
            <p:cNvPr id="14493" name="Group 594"/>
            <p:cNvGrpSpPr>
              <a:grpSpLocks/>
            </p:cNvGrpSpPr>
            <p:nvPr/>
          </p:nvGrpSpPr>
          <p:grpSpPr bwMode="auto">
            <a:xfrm>
              <a:off x="1254" y="2155"/>
              <a:ext cx="204" cy="204"/>
              <a:chOff x="1607" y="2147"/>
              <a:chExt cx="204" cy="204"/>
            </a:xfrm>
          </p:grpSpPr>
          <p:sp>
            <p:nvSpPr>
              <p:cNvPr id="677459" name="Oval 595"/>
              <p:cNvSpPr>
                <a:spLocks noChangeArrowheads="1"/>
              </p:cNvSpPr>
              <p:nvPr/>
            </p:nvSpPr>
            <p:spPr bwMode="auto">
              <a:xfrm>
                <a:off x="1607" y="2147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60" name="Oval 596"/>
              <p:cNvSpPr>
                <a:spLocks noChangeArrowheads="1"/>
              </p:cNvSpPr>
              <p:nvPr/>
            </p:nvSpPr>
            <p:spPr bwMode="auto">
              <a:xfrm>
                <a:off x="1630" y="2169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61" name="Text Box 597"/>
              <p:cNvSpPr txBox="1">
                <a:spLocks noChangeArrowheads="1"/>
              </p:cNvSpPr>
              <p:nvPr/>
            </p:nvSpPr>
            <p:spPr bwMode="auto">
              <a:xfrm>
                <a:off x="1616" y="2152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smtClean="0"/>
                  <a:t>E</a:t>
                </a:r>
              </a:p>
            </p:txBody>
          </p:sp>
        </p:grpSp>
        <p:grpSp>
          <p:nvGrpSpPr>
            <p:cNvPr id="14494" name="Group 598"/>
            <p:cNvGrpSpPr>
              <a:grpSpLocks/>
            </p:cNvGrpSpPr>
            <p:nvPr/>
          </p:nvGrpSpPr>
          <p:grpSpPr bwMode="auto">
            <a:xfrm>
              <a:off x="1035" y="2156"/>
              <a:ext cx="204" cy="204"/>
              <a:chOff x="1860" y="2520"/>
              <a:chExt cx="204" cy="204"/>
            </a:xfrm>
          </p:grpSpPr>
          <p:sp>
            <p:nvSpPr>
              <p:cNvPr id="677463" name="Oval 599"/>
              <p:cNvSpPr>
                <a:spLocks noChangeArrowheads="1"/>
              </p:cNvSpPr>
              <p:nvPr/>
            </p:nvSpPr>
            <p:spPr bwMode="auto">
              <a:xfrm>
                <a:off x="1860" y="2520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64" name="Oval 600"/>
              <p:cNvSpPr>
                <a:spLocks noChangeArrowheads="1"/>
              </p:cNvSpPr>
              <p:nvPr/>
            </p:nvSpPr>
            <p:spPr bwMode="auto">
              <a:xfrm>
                <a:off x="1883" y="2542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65" name="Line 601"/>
              <p:cNvSpPr>
                <a:spLocks noChangeShapeType="1"/>
              </p:cNvSpPr>
              <p:nvPr/>
            </p:nvSpPr>
            <p:spPr bwMode="auto">
              <a:xfrm>
                <a:off x="1883" y="2622"/>
                <a:ext cx="157" cy="0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466" name="Line 602"/>
              <p:cNvSpPr>
                <a:spLocks noChangeShapeType="1"/>
              </p:cNvSpPr>
              <p:nvPr/>
            </p:nvSpPr>
            <p:spPr bwMode="auto">
              <a:xfrm rot="-5400000">
                <a:off x="1883" y="2622"/>
                <a:ext cx="157" cy="0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467" name="Oval 603"/>
              <p:cNvSpPr>
                <a:spLocks noChangeArrowheads="1"/>
              </p:cNvSpPr>
              <p:nvPr/>
            </p:nvSpPr>
            <p:spPr bwMode="auto">
              <a:xfrm>
                <a:off x="1906" y="2565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68" name="Oval 604"/>
              <p:cNvSpPr>
                <a:spLocks noChangeArrowheads="1"/>
              </p:cNvSpPr>
              <p:nvPr/>
            </p:nvSpPr>
            <p:spPr bwMode="auto">
              <a:xfrm>
                <a:off x="1928" y="2588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495" name="Group 605"/>
            <p:cNvGrpSpPr>
              <a:grpSpLocks/>
            </p:cNvGrpSpPr>
            <p:nvPr/>
          </p:nvGrpSpPr>
          <p:grpSpPr bwMode="auto">
            <a:xfrm>
              <a:off x="1823" y="2157"/>
              <a:ext cx="204" cy="204"/>
              <a:chOff x="1607" y="2147"/>
              <a:chExt cx="204" cy="204"/>
            </a:xfrm>
          </p:grpSpPr>
          <p:sp>
            <p:nvSpPr>
              <p:cNvPr id="677470" name="Oval 606"/>
              <p:cNvSpPr>
                <a:spLocks noChangeArrowheads="1"/>
              </p:cNvSpPr>
              <p:nvPr/>
            </p:nvSpPr>
            <p:spPr bwMode="auto">
              <a:xfrm>
                <a:off x="1607" y="2147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71" name="Oval 607"/>
              <p:cNvSpPr>
                <a:spLocks noChangeArrowheads="1"/>
              </p:cNvSpPr>
              <p:nvPr/>
            </p:nvSpPr>
            <p:spPr bwMode="auto">
              <a:xfrm>
                <a:off x="1630" y="2169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72" name="Text Box 608"/>
              <p:cNvSpPr txBox="1">
                <a:spLocks noChangeArrowheads="1"/>
              </p:cNvSpPr>
              <p:nvPr/>
            </p:nvSpPr>
            <p:spPr bwMode="auto">
              <a:xfrm>
                <a:off x="1616" y="2152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smtClean="0"/>
                  <a:t>E</a:t>
                </a:r>
              </a:p>
            </p:txBody>
          </p:sp>
        </p:grpSp>
        <p:grpSp>
          <p:nvGrpSpPr>
            <p:cNvPr id="14496" name="Group 609"/>
            <p:cNvGrpSpPr>
              <a:grpSpLocks/>
            </p:cNvGrpSpPr>
            <p:nvPr/>
          </p:nvGrpSpPr>
          <p:grpSpPr bwMode="auto">
            <a:xfrm>
              <a:off x="2046" y="2158"/>
              <a:ext cx="204" cy="204"/>
              <a:chOff x="1860" y="2520"/>
              <a:chExt cx="204" cy="204"/>
            </a:xfrm>
          </p:grpSpPr>
          <p:sp>
            <p:nvSpPr>
              <p:cNvPr id="677474" name="Oval 610"/>
              <p:cNvSpPr>
                <a:spLocks noChangeArrowheads="1"/>
              </p:cNvSpPr>
              <p:nvPr/>
            </p:nvSpPr>
            <p:spPr bwMode="auto">
              <a:xfrm>
                <a:off x="1860" y="2520"/>
                <a:ext cx="204" cy="204"/>
              </a:xfrm>
              <a:prstGeom prst="ellipse">
                <a:avLst/>
              </a:prstGeom>
              <a:noFill/>
              <a:ln w="19050" cap="rnd">
                <a:solidFill>
                  <a:srgbClr val="261748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75" name="Oval 611"/>
              <p:cNvSpPr>
                <a:spLocks noChangeArrowheads="1"/>
              </p:cNvSpPr>
              <p:nvPr/>
            </p:nvSpPr>
            <p:spPr bwMode="auto">
              <a:xfrm>
                <a:off x="1883" y="2542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76" name="Line 612"/>
              <p:cNvSpPr>
                <a:spLocks noChangeShapeType="1"/>
              </p:cNvSpPr>
              <p:nvPr/>
            </p:nvSpPr>
            <p:spPr bwMode="auto">
              <a:xfrm>
                <a:off x="1883" y="2622"/>
                <a:ext cx="157" cy="0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477" name="Line 613"/>
              <p:cNvSpPr>
                <a:spLocks noChangeShapeType="1"/>
              </p:cNvSpPr>
              <p:nvPr/>
            </p:nvSpPr>
            <p:spPr bwMode="auto">
              <a:xfrm rot="-5400000">
                <a:off x="1883" y="2622"/>
                <a:ext cx="157" cy="0"/>
              </a:xfrm>
              <a:prstGeom prst="lin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7478" name="Oval 614"/>
              <p:cNvSpPr>
                <a:spLocks noChangeArrowheads="1"/>
              </p:cNvSpPr>
              <p:nvPr/>
            </p:nvSpPr>
            <p:spPr bwMode="auto">
              <a:xfrm>
                <a:off x="1906" y="2565"/>
                <a:ext cx="113" cy="113"/>
              </a:xfrm>
              <a:prstGeom prst="ellips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7479" name="Oval 615"/>
              <p:cNvSpPr>
                <a:spLocks noChangeArrowheads="1"/>
              </p:cNvSpPr>
              <p:nvPr/>
            </p:nvSpPr>
            <p:spPr bwMode="auto">
              <a:xfrm>
                <a:off x="1928" y="2588"/>
                <a:ext cx="68" cy="68"/>
              </a:xfrm>
              <a:prstGeom prst="ellipse">
                <a:avLst/>
              </a:prstGeom>
              <a:noFill/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77480" name="Text Box 616"/>
            <p:cNvSpPr txBox="1">
              <a:spLocks noChangeArrowheads="1"/>
            </p:cNvSpPr>
            <p:nvPr/>
          </p:nvSpPr>
          <p:spPr bwMode="auto">
            <a:xfrm>
              <a:off x="1490" y="2156"/>
              <a:ext cx="308" cy="1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Slits +</a:t>
              </a:r>
            </a:p>
            <a:p>
              <a:pPr algn="ctr" eaLnBrk="1" hangingPunct="1">
                <a:buFont typeface="Wingdings" pitchFamily="2" charset="2"/>
                <a:buNone/>
                <a:defRPr/>
              </a:pPr>
              <a:r>
                <a:rPr lang="en-US" sz="900" smtClean="0">
                  <a:solidFill>
                    <a:srgbClr val="A1A1A1"/>
                  </a:solidFill>
                </a:rPr>
                <a:t>Gas Att</a:t>
              </a:r>
            </a:p>
          </p:txBody>
        </p:sp>
        <p:grpSp>
          <p:nvGrpSpPr>
            <p:cNvPr id="14498" name="Group 617"/>
            <p:cNvGrpSpPr>
              <a:grpSpLocks/>
            </p:cNvGrpSpPr>
            <p:nvPr/>
          </p:nvGrpSpPr>
          <p:grpSpPr bwMode="auto">
            <a:xfrm>
              <a:off x="852" y="2201"/>
              <a:ext cx="159" cy="117"/>
              <a:chOff x="2571" y="3259"/>
              <a:chExt cx="159" cy="168"/>
            </a:xfrm>
          </p:grpSpPr>
          <p:sp>
            <p:nvSpPr>
              <p:cNvPr id="677482" name="Rectangle 618"/>
              <p:cNvSpPr>
                <a:spLocks noChangeArrowheads="1"/>
              </p:cNvSpPr>
              <p:nvPr/>
            </p:nvSpPr>
            <p:spPr bwMode="auto">
              <a:xfrm>
                <a:off x="2571" y="3262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4516" name="Group 619"/>
              <p:cNvGrpSpPr>
                <a:grpSpLocks/>
              </p:cNvGrpSpPr>
              <p:nvPr/>
            </p:nvGrpSpPr>
            <p:grpSpPr bwMode="auto">
              <a:xfrm>
                <a:off x="2602" y="3259"/>
                <a:ext cx="1" cy="167"/>
                <a:chOff x="2602" y="3259"/>
                <a:chExt cx="1" cy="167"/>
              </a:xfrm>
            </p:grpSpPr>
            <p:sp>
              <p:nvSpPr>
                <p:cNvPr id="677484" name="Line 620"/>
                <p:cNvSpPr>
                  <a:spLocks noChangeShapeType="1"/>
                </p:cNvSpPr>
                <p:nvPr/>
              </p:nvSpPr>
              <p:spPr bwMode="auto">
                <a:xfrm flipH="1">
                  <a:off x="2602" y="3259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485" name="Line 621"/>
                <p:cNvSpPr>
                  <a:spLocks noChangeShapeType="1"/>
                </p:cNvSpPr>
                <p:nvPr/>
              </p:nvSpPr>
              <p:spPr bwMode="auto">
                <a:xfrm flipH="1">
                  <a:off x="2603" y="3358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517" name="Group 622"/>
              <p:cNvGrpSpPr>
                <a:grpSpLocks/>
              </p:cNvGrpSpPr>
              <p:nvPr/>
            </p:nvGrpSpPr>
            <p:grpSpPr bwMode="auto">
              <a:xfrm>
                <a:off x="2633" y="3259"/>
                <a:ext cx="1" cy="167"/>
                <a:chOff x="2629" y="3260"/>
                <a:chExt cx="1" cy="167"/>
              </a:xfrm>
            </p:grpSpPr>
            <p:sp>
              <p:nvSpPr>
                <p:cNvPr id="677487" name="Line 623"/>
                <p:cNvSpPr>
                  <a:spLocks noChangeShapeType="1"/>
                </p:cNvSpPr>
                <p:nvPr/>
              </p:nvSpPr>
              <p:spPr bwMode="auto">
                <a:xfrm flipH="1">
                  <a:off x="2629" y="3260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488" name="Line 624"/>
                <p:cNvSpPr>
                  <a:spLocks noChangeShapeType="1"/>
                </p:cNvSpPr>
                <p:nvPr/>
              </p:nvSpPr>
              <p:spPr bwMode="auto">
                <a:xfrm flipH="1">
                  <a:off x="2630" y="335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518" name="Group 625"/>
              <p:cNvGrpSpPr>
                <a:grpSpLocks/>
              </p:cNvGrpSpPr>
              <p:nvPr/>
            </p:nvGrpSpPr>
            <p:grpSpPr bwMode="auto">
              <a:xfrm>
                <a:off x="2666" y="3260"/>
                <a:ext cx="1" cy="167"/>
                <a:chOff x="2654" y="3262"/>
                <a:chExt cx="1" cy="167"/>
              </a:xfrm>
            </p:grpSpPr>
            <p:sp>
              <p:nvSpPr>
                <p:cNvPr id="677490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2654" y="3262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491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2655" y="3362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519" name="Group 628"/>
              <p:cNvGrpSpPr>
                <a:grpSpLocks/>
              </p:cNvGrpSpPr>
              <p:nvPr/>
            </p:nvGrpSpPr>
            <p:grpSpPr bwMode="auto">
              <a:xfrm>
                <a:off x="2699" y="3260"/>
                <a:ext cx="1" cy="167"/>
                <a:chOff x="2679" y="3264"/>
                <a:chExt cx="1" cy="167"/>
              </a:xfrm>
            </p:grpSpPr>
            <p:sp>
              <p:nvSpPr>
                <p:cNvPr id="677493" name="Line 629"/>
                <p:cNvSpPr>
                  <a:spLocks noChangeShapeType="1"/>
                </p:cNvSpPr>
                <p:nvPr/>
              </p:nvSpPr>
              <p:spPr bwMode="auto">
                <a:xfrm flipH="1">
                  <a:off x="2679" y="3264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494" name="Line 630"/>
                <p:cNvSpPr>
                  <a:spLocks noChangeShapeType="1"/>
                </p:cNvSpPr>
                <p:nvPr/>
              </p:nvSpPr>
              <p:spPr bwMode="auto">
                <a:xfrm flipH="1">
                  <a:off x="2680" y="3364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</p:grpSp>
        <p:sp>
          <p:nvSpPr>
            <p:cNvPr id="677495" name="Text Box 631"/>
            <p:cNvSpPr txBox="1">
              <a:spLocks noChangeArrowheads="1"/>
            </p:cNvSpPr>
            <p:nvPr/>
          </p:nvSpPr>
          <p:spPr bwMode="auto">
            <a:xfrm>
              <a:off x="757" y="2330"/>
              <a:ext cx="35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800" dirty="0" smtClean="0"/>
                <a:t>184-199</a:t>
              </a:r>
            </a:p>
          </p:txBody>
        </p:sp>
        <p:sp>
          <p:nvSpPr>
            <p:cNvPr id="677496" name="Text Box 632"/>
            <p:cNvSpPr txBox="1">
              <a:spLocks noChangeArrowheads="1"/>
            </p:cNvSpPr>
            <p:nvPr/>
          </p:nvSpPr>
          <p:spPr bwMode="auto">
            <a:xfrm>
              <a:off x="2182" y="2325"/>
              <a:ext cx="35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800" dirty="0" smtClean="0"/>
                <a:t>258-273</a:t>
              </a:r>
            </a:p>
          </p:txBody>
        </p:sp>
        <p:grpSp>
          <p:nvGrpSpPr>
            <p:cNvPr id="14501" name="Group 633"/>
            <p:cNvGrpSpPr>
              <a:grpSpLocks/>
            </p:cNvGrpSpPr>
            <p:nvPr/>
          </p:nvGrpSpPr>
          <p:grpSpPr bwMode="auto">
            <a:xfrm>
              <a:off x="2275" y="2207"/>
              <a:ext cx="159" cy="117"/>
              <a:chOff x="2571" y="3259"/>
              <a:chExt cx="159" cy="168"/>
            </a:xfrm>
          </p:grpSpPr>
          <p:sp>
            <p:nvSpPr>
              <p:cNvPr id="677498" name="Rectangle 634"/>
              <p:cNvSpPr>
                <a:spLocks noChangeArrowheads="1"/>
              </p:cNvSpPr>
              <p:nvPr/>
            </p:nvSpPr>
            <p:spPr bwMode="auto">
              <a:xfrm>
                <a:off x="2571" y="3262"/>
                <a:ext cx="159" cy="159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4503" name="Group 635"/>
              <p:cNvGrpSpPr>
                <a:grpSpLocks/>
              </p:cNvGrpSpPr>
              <p:nvPr/>
            </p:nvGrpSpPr>
            <p:grpSpPr bwMode="auto">
              <a:xfrm>
                <a:off x="2602" y="3259"/>
                <a:ext cx="1" cy="167"/>
                <a:chOff x="2602" y="3259"/>
                <a:chExt cx="1" cy="167"/>
              </a:xfrm>
            </p:grpSpPr>
            <p:sp>
              <p:nvSpPr>
                <p:cNvPr id="677500" name="Line 636"/>
                <p:cNvSpPr>
                  <a:spLocks noChangeShapeType="1"/>
                </p:cNvSpPr>
                <p:nvPr/>
              </p:nvSpPr>
              <p:spPr bwMode="auto">
                <a:xfrm flipH="1">
                  <a:off x="2602" y="3259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501" name="Line 637"/>
                <p:cNvSpPr>
                  <a:spLocks noChangeShapeType="1"/>
                </p:cNvSpPr>
                <p:nvPr/>
              </p:nvSpPr>
              <p:spPr bwMode="auto">
                <a:xfrm flipH="1">
                  <a:off x="2603" y="3358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504" name="Group 638"/>
              <p:cNvGrpSpPr>
                <a:grpSpLocks/>
              </p:cNvGrpSpPr>
              <p:nvPr/>
            </p:nvGrpSpPr>
            <p:grpSpPr bwMode="auto">
              <a:xfrm>
                <a:off x="2633" y="3259"/>
                <a:ext cx="1" cy="167"/>
                <a:chOff x="2629" y="3260"/>
                <a:chExt cx="1" cy="167"/>
              </a:xfrm>
            </p:grpSpPr>
            <p:sp>
              <p:nvSpPr>
                <p:cNvPr id="677503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2629" y="3260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504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2630" y="3359"/>
                  <a:ext cx="0" cy="66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505" name="Group 641"/>
              <p:cNvGrpSpPr>
                <a:grpSpLocks/>
              </p:cNvGrpSpPr>
              <p:nvPr/>
            </p:nvGrpSpPr>
            <p:grpSpPr bwMode="auto">
              <a:xfrm>
                <a:off x="2666" y="3260"/>
                <a:ext cx="1" cy="167"/>
                <a:chOff x="2654" y="3262"/>
                <a:chExt cx="1" cy="167"/>
              </a:xfrm>
            </p:grpSpPr>
            <p:sp>
              <p:nvSpPr>
                <p:cNvPr id="677506" name="Line 642"/>
                <p:cNvSpPr>
                  <a:spLocks noChangeShapeType="1"/>
                </p:cNvSpPr>
                <p:nvPr/>
              </p:nvSpPr>
              <p:spPr bwMode="auto">
                <a:xfrm flipH="1">
                  <a:off x="2654" y="3262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507" name="Line 643"/>
                <p:cNvSpPr>
                  <a:spLocks noChangeShapeType="1"/>
                </p:cNvSpPr>
                <p:nvPr/>
              </p:nvSpPr>
              <p:spPr bwMode="auto">
                <a:xfrm flipH="1">
                  <a:off x="2655" y="3362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14506" name="Group 644"/>
              <p:cNvGrpSpPr>
                <a:grpSpLocks/>
              </p:cNvGrpSpPr>
              <p:nvPr/>
            </p:nvGrpSpPr>
            <p:grpSpPr bwMode="auto">
              <a:xfrm>
                <a:off x="2699" y="3260"/>
                <a:ext cx="1" cy="167"/>
                <a:chOff x="2679" y="3264"/>
                <a:chExt cx="1" cy="167"/>
              </a:xfrm>
            </p:grpSpPr>
            <p:sp>
              <p:nvSpPr>
                <p:cNvPr id="677509" name="Line 645"/>
                <p:cNvSpPr>
                  <a:spLocks noChangeShapeType="1"/>
                </p:cNvSpPr>
                <p:nvPr/>
              </p:nvSpPr>
              <p:spPr bwMode="auto">
                <a:xfrm flipH="1">
                  <a:off x="2679" y="3264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  <p:sp>
              <p:nvSpPr>
                <p:cNvPr id="677510" name="Line 646"/>
                <p:cNvSpPr>
                  <a:spLocks noChangeShapeType="1"/>
                </p:cNvSpPr>
                <p:nvPr/>
              </p:nvSpPr>
              <p:spPr bwMode="auto">
                <a:xfrm flipH="1">
                  <a:off x="2680" y="3364"/>
                  <a:ext cx="0" cy="67"/>
                </a:xfrm>
                <a:prstGeom prst="line">
                  <a:avLst/>
                </a:prstGeom>
                <a:noFill/>
                <a:ln w="28575">
                  <a:solidFill>
                    <a:srgbClr val="C0C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defRPr/>
                  </a:pPr>
                  <a:endParaRPr lang="de-DE">
                    <a:ea typeface="ＭＳ Ｐゴシック" pitchFamily="112" charset="-128"/>
                  </a:endParaRPr>
                </a:p>
              </p:txBody>
            </p:sp>
          </p:grpSp>
        </p:grpSp>
      </p:grpSp>
      <p:sp>
        <p:nvSpPr>
          <p:cNvPr id="677511" name="Rectangle 647"/>
          <p:cNvSpPr>
            <a:spLocks noChangeArrowheads="1"/>
          </p:cNvSpPr>
          <p:nvPr/>
        </p:nvSpPr>
        <p:spPr bwMode="auto">
          <a:xfrm>
            <a:off x="155575" y="5006975"/>
            <a:ext cx="768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en-US" sz="1400" b="1">
                <a:ea typeface="ＭＳ Ｐゴシック" pitchFamily="112" charset="-128"/>
              </a:rPr>
              <a:t>SASE3</a:t>
            </a:r>
          </a:p>
        </p:txBody>
      </p:sp>
      <p:sp>
        <p:nvSpPr>
          <p:cNvPr id="677520" name="Text Box 656"/>
          <p:cNvSpPr txBox="1">
            <a:spLocks noChangeArrowheads="1"/>
          </p:cNvSpPr>
          <p:nvPr/>
        </p:nvSpPr>
        <p:spPr bwMode="auto">
          <a:xfrm>
            <a:off x="3175000" y="6542088"/>
            <a:ext cx="58721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900" b="1" dirty="0" smtClean="0"/>
              <a:t>values from: </a:t>
            </a:r>
            <a:r>
              <a:rPr lang="en-US" sz="900" b="1" dirty="0" err="1" smtClean="0"/>
              <a:t>Component_list_122011_NK.xls</a:t>
            </a:r>
            <a:r>
              <a:rPr lang="en-US" sz="900" b="1" dirty="0" smtClean="0"/>
              <a:t> (</a:t>
            </a:r>
            <a:r>
              <a:rPr lang="en-US" sz="900" b="1" dirty="0" err="1" smtClean="0"/>
              <a:t>EDMS</a:t>
            </a:r>
            <a:r>
              <a:rPr lang="en-US" sz="900" b="1" dirty="0" smtClean="0"/>
              <a:t> Nr. *2629421, released 19.12.2011 by </a:t>
            </a:r>
            <a:r>
              <a:rPr lang="en-US" sz="900" b="1" dirty="0" err="1" smtClean="0"/>
              <a:t>N.Kohlstrunk</a:t>
            </a:r>
            <a:r>
              <a:rPr lang="en-US" sz="900" b="1" dirty="0" smtClean="0"/>
              <a:t>)</a:t>
            </a:r>
          </a:p>
        </p:txBody>
      </p:sp>
      <p:sp>
        <p:nvSpPr>
          <p:cNvPr id="14490" name="Rechteck 1"/>
          <p:cNvSpPr>
            <a:spLocks noChangeArrowheads="1"/>
          </p:cNvSpPr>
          <p:nvPr/>
        </p:nvSpPr>
        <p:spPr bwMode="auto">
          <a:xfrm>
            <a:off x="133350" y="5570538"/>
            <a:ext cx="439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800"/>
              <a:t>(U20)</a:t>
            </a:r>
          </a:p>
        </p:txBody>
      </p:sp>
      <p:sp>
        <p:nvSpPr>
          <p:cNvPr id="14491" name="Rechteck 490"/>
          <p:cNvSpPr>
            <a:spLocks noChangeArrowheads="1"/>
          </p:cNvSpPr>
          <p:nvPr/>
        </p:nvSpPr>
        <p:spPr bwMode="auto">
          <a:xfrm>
            <a:off x="138113" y="3778250"/>
            <a:ext cx="441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800"/>
              <a:t>(U33)</a:t>
            </a:r>
          </a:p>
        </p:txBody>
      </p:sp>
      <p:sp>
        <p:nvSpPr>
          <p:cNvPr id="14492" name="Rechteck 491"/>
          <p:cNvSpPr>
            <a:spLocks noChangeArrowheads="1"/>
          </p:cNvSpPr>
          <p:nvPr/>
        </p:nvSpPr>
        <p:spPr bwMode="auto">
          <a:xfrm>
            <a:off x="131763" y="1949450"/>
            <a:ext cx="441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800"/>
              <a:t>(U33)</a:t>
            </a:r>
          </a:p>
        </p:txBody>
      </p:sp>
    </p:spTree>
    <p:extLst>
      <p:ext uri="{BB962C8B-B14F-4D97-AF65-F5344CB8AC3E}">
        <p14:creationId xmlns:p14="http://schemas.microsoft.com/office/powerpoint/2010/main" val="14066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7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7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F704020-AC4F-401F-869F-55B3DA66D5A0}" type="slidenum">
              <a:rPr lang="en-GB" sz="1000">
                <a:solidFill>
                  <a:schemeClr val="bg1"/>
                </a:solidFill>
              </a:rPr>
              <a:pPr/>
              <a:t>22</a:t>
            </a:fld>
            <a:endParaRPr lang="en-GB" sz="1000">
              <a:solidFill>
                <a:schemeClr val="bg1"/>
              </a:solidFill>
            </a:endParaRPr>
          </a:p>
        </p:txBody>
      </p:sp>
      <p:grpSp>
        <p:nvGrpSpPr>
          <p:cNvPr id="13317" name="Group 223"/>
          <p:cNvGrpSpPr>
            <a:grpSpLocks/>
          </p:cNvGrpSpPr>
          <p:nvPr/>
        </p:nvGrpSpPr>
        <p:grpSpPr bwMode="auto">
          <a:xfrm>
            <a:off x="2217738" y="2530475"/>
            <a:ext cx="323850" cy="323850"/>
            <a:chOff x="1015" y="1553"/>
            <a:chExt cx="204" cy="204"/>
          </a:xfrm>
        </p:grpSpPr>
        <p:sp>
          <p:nvSpPr>
            <p:cNvPr id="673922" name="Oval 130"/>
            <p:cNvSpPr>
              <a:spLocks noChangeArrowheads="1"/>
            </p:cNvSpPr>
            <p:nvPr/>
          </p:nvSpPr>
          <p:spPr bwMode="auto">
            <a:xfrm>
              <a:off x="1038" y="1576"/>
              <a:ext cx="159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24" name="Oval 132"/>
            <p:cNvSpPr>
              <a:spLocks noChangeArrowheads="1"/>
            </p:cNvSpPr>
            <p:nvPr/>
          </p:nvSpPr>
          <p:spPr bwMode="auto">
            <a:xfrm>
              <a:off x="1015" y="1553"/>
              <a:ext cx="204" cy="204"/>
            </a:xfrm>
            <a:prstGeom prst="ellipse">
              <a:avLst/>
            </a:prstGeom>
            <a:noFill/>
            <a:ln w="19050" cap="rnd">
              <a:solidFill>
                <a:srgbClr val="26174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73925" name="Oval 133"/>
          <p:cNvSpPr>
            <a:spLocks noChangeArrowheads="1"/>
          </p:cNvSpPr>
          <p:nvPr/>
        </p:nvSpPr>
        <p:spPr bwMode="auto">
          <a:xfrm>
            <a:off x="2254250" y="2106613"/>
            <a:ext cx="252413" cy="2524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26174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3927" name="Text Box 135"/>
          <p:cNvSpPr txBox="1">
            <a:spLocks noChangeArrowheads="1"/>
          </p:cNvSpPr>
          <p:nvPr/>
        </p:nvSpPr>
        <p:spPr bwMode="auto">
          <a:xfrm>
            <a:off x="1354138" y="2058988"/>
            <a:ext cx="704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smtClean="0"/>
              <a:t>online</a:t>
            </a:r>
          </a:p>
        </p:txBody>
      </p:sp>
      <p:sp>
        <p:nvSpPr>
          <p:cNvPr id="673928" name="Text Box 136"/>
          <p:cNvSpPr txBox="1">
            <a:spLocks noChangeArrowheads="1"/>
          </p:cNvSpPr>
          <p:nvPr/>
        </p:nvSpPr>
        <p:spPr bwMode="auto">
          <a:xfrm>
            <a:off x="1127125" y="3000375"/>
            <a:ext cx="88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smtClean="0"/>
              <a:t>invasive</a:t>
            </a:r>
          </a:p>
        </p:txBody>
      </p:sp>
      <p:sp>
        <p:nvSpPr>
          <p:cNvPr id="673929" name="Text Box 137"/>
          <p:cNvSpPr txBox="1">
            <a:spLocks noChangeArrowheads="1"/>
          </p:cNvSpPr>
          <p:nvPr/>
        </p:nvSpPr>
        <p:spPr bwMode="auto">
          <a:xfrm>
            <a:off x="962025" y="2505075"/>
            <a:ext cx="1058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smtClean="0"/>
              <a:t>gas-based</a:t>
            </a:r>
          </a:p>
        </p:txBody>
      </p:sp>
      <p:sp>
        <p:nvSpPr>
          <p:cNvPr id="673931" name="Rectangle 139"/>
          <p:cNvSpPr>
            <a:spLocks noChangeArrowheads="1"/>
          </p:cNvSpPr>
          <p:nvPr/>
        </p:nvSpPr>
        <p:spPr bwMode="auto">
          <a:xfrm>
            <a:off x="2252663" y="3043238"/>
            <a:ext cx="252412" cy="252412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26174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23" name="Rectangle 144"/>
          <p:cNvSpPr>
            <a:spLocks noChangeArrowheads="1"/>
          </p:cNvSpPr>
          <p:nvPr/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2000" bIns="0" anchor="b"/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Symbols &amp; Devices</a:t>
            </a:r>
          </a:p>
        </p:txBody>
      </p:sp>
      <p:grpSp>
        <p:nvGrpSpPr>
          <p:cNvPr id="13324" name="Group 145"/>
          <p:cNvGrpSpPr>
            <a:grpSpLocks/>
          </p:cNvGrpSpPr>
          <p:nvPr/>
        </p:nvGrpSpPr>
        <p:grpSpPr bwMode="auto">
          <a:xfrm>
            <a:off x="5645150" y="4878388"/>
            <a:ext cx="257175" cy="249237"/>
            <a:chOff x="1646" y="2383"/>
            <a:chExt cx="231" cy="111"/>
          </a:xfrm>
        </p:grpSpPr>
        <p:sp>
          <p:nvSpPr>
            <p:cNvPr id="673938" name="Rectangle 146"/>
            <p:cNvSpPr>
              <a:spLocks noChangeArrowheads="1"/>
            </p:cNvSpPr>
            <p:nvPr/>
          </p:nvSpPr>
          <p:spPr bwMode="auto">
            <a:xfrm>
              <a:off x="1647" y="2383"/>
              <a:ext cx="228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3145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398" name="Group 147"/>
            <p:cNvGrpSpPr>
              <a:grpSpLocks/>
            </p:cNvGrpSpPr>
            <p:nvPr/>
          </p:nvGrpSpPr>
          <p:grpSpPr bwMode="auto">
            <a:xfrm>
              <a:off x="1646" y="2383"/>
              <a:ext cx="231" cy="111"/>
              <a:chOff x="1834" y="2361"/>
              <a:chExt cx="231" cy="111"/>
            </a:xfrm>
          </p:grpSpPr>
          <p:sp>
            <p:nvSpPr>
              <p:cNvPr id="673940" name="Line 148"/>
              <p:cNvSpPr>
                <a:spLocks noChangeShapeType="1"/>
              </p:cNvSpPr>
              <p:nvPr/>
            </p:nvSpPr>
            <p:spPr bwMode="auto">
              <a:xfrm>
                <a:off x="1834" y="2434"/>
                <a:ext cx="46" cy="0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3941" name="Line 149"/>
              <p:cNvSpPr>
                <a:spLocks noChangeShapeType="1"/>
              </p:cNvSpPr>
              <p:nvPr/>
            </p:nvSpPr>
            <p:spPr bwMode="auto">
              <a:xfrm>
                <a:off x="1908" y="2398"/>
                <a:ext cx="83" cy="0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3942" name="Line 150"/>
              <p:cNvSpPr>
                <a:spLocks noChangeShapeType="1"/>
              </p:cNvSpPr>
              <p:nvPr/>
            </p:nvSpPr>
            <p:spPr bwMode="auto">
              <a:xfrm>
                <a:off x="2019" y="2434"/>
                <a:ext cx="46" cy="0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3943" name="Line 151"/>
              <p:cNvSpPr>
                <a:spLocks noChangeShapeType="1"/>
              </p:cNvSpPr>
              <p:nvPr/>
            </p:nvSpPr>
            <p:spPr bwMode="auto">
              <a:xfrm flipV="1">
                <a:off x="1865" y="2394"/>
                <a:ext cx="51" cy="45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3944" name="Line 152"/>
              <p:cNvSpPr>
                <a:spLocks noChangeShapeType="1"/>
              </p:cNvSpPr>
              <p:nvPr/>
            </p:nvSpPr>
            <p:spPr bwMode="auto">
              <a:xfrm flipH="1" flipV="1">
                <a:off x="1982" y="2393"/>
                <a:ext cx="50" cy="45"/>
              </a:xfrm>
              <a:prstGeom prst="line">
                <a:avLst/>
              </a:prstGeom>
              <a:noFill/>
              <a:ln w="508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3945" name="Rectangle 153"/>
              <p:cNvSpPr>
                <a:spLocks noChangeArrowheads="1"/>
              </p:cNvSpPr>
              <p:nvPr/>
            </p:nvSpPr>
            <p:spPr bwMode="auto">
              <a:xfrm>
                <a:off x="1835" y="2361"/>
                <a:ext cx="228" cy="111"/>
              </a:xfrm>
              <a:prstGeom prst="rect">
                <a:avLst/>
              </a:prstGeom>
              <a:noFill/>
              <a:ln w="19050">
                <a:solidFill>
                  <a:srgbClr val="231455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3325" name="Group 154"/>
          <p:cNvGrpSpPr>
            <a:grpSpLocks/>
          </p:cNvGrpSpPr>
          <p:nvPr/>
        </p:nvGrpSpPr>
        <p:grpSpPr bwMode="auto">
          <a:xfrm>
            <a:off x="5141913" y="2417763"/>
            <a:ext cx="323850" cy="323850"/>
            <a:chOff x="1607" y="2147"/>
            <a:chExt cx="204" cy="204"/>
          </a:xfrm>
        </p:grpSpPr>
        <p:sp>
          <p:nvSpPr>
            <p:cNvPr id="673947" name="Oval 155"/>
            <p:cNvSpPr>
              <a:spLocks noChangeArrowheads="1"/>
            </p:cNvSpPr>
            <p:nvPr/>
          </p:nvSpPr>
          <p:spPr bwMode="auto">
            <a:xfrm>
              <a:off x="1607" y="2147"/>
              <a:ext cx="204" cy="204"/>
            </a:xfrm>
            <a:prstGeom prst="ellipse">
              <a:avLst/>
            </a:prstGeom>
            <a:noFill/>
            <a:ln w="19050" cap="rnd">
              <a:solidFill>
                <a:srgbClr val="26174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48" name="Oval 156"/>
            <p:cNvSpPr>
              <a:spLocks noChangeArrowheads="1"/>
            </p:cNvSpPr>
            <p:nvPr/>
          </p:nvSpPr>
          <p:spPr bwMode="auto">
            <a:xfrm>
              <a:off x="1630" y="2169"/>
              <a:ext cx="159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49" name="Text Box 157"/>
            <p:cNvSpPr txBox="1">
              <a:spLocks noChangeArrowheads="1"/>
            </p:cNvSpPr>
            <p:nvPr/>
          </p:nvSpPr>
          <p:spPr bwMode="auto">
            <a:xfrm>
              <a:off x="1616" y="2152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1400" b="1" dirty="0" smtClean="0"/>
                <a:t>E</a:t>
              </a:r>
            </a:p>
          </p:txBody>
        </p:sp>
      </p:grpSp>
      <p:grpSp>
        <p:nvGrpSpPr>
          <p:cNvPr id="13326" name="Group 158"/>
          <p:cNvGrpSpPr>
            <a:grpSpLocks/>
          </p:cNvGrpSpPr>
          <p:nvPr/>
        </p:nvGrpSpPr>
        <p:grpSpPr bwMode="auto">
          <a:xfrm>
            <a:off x="5127625" y="4033838"/>
            <a:ext cx="323850" cy="323850"/>
            <a:chOff x="1330" y="2458"/>
            <a:chExt cx="204" cy="204"/>
          </a:xfrm>
        </p:grpSpPr>
        <p:sp>
          <p:nvSpPr>
            <p:cNvPr id="673951" name="Oval 159"/>
            <p:cNvSpPr>
              <a:spLocks noChangeArrowheads="1"/>
            </p:cNvSpPr>
            <p:nvPr/>
          </p:nvSpPr>
          <p:spPr bwMode="auto">
            <a:xfrm>
              <a:off x="1330" y="2458"/>
              <a:ext cx="204" cy="204"/>
            </a:xfrm>
            <a:prstGeom prst="ellipse">
              <a:avLst/>
            </a:prstGeom>
            <a:noFill/>
            <a:ln w="19050" cap="rnd">
              <a:solidFill>
                <a:srgbClr val="26174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3145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391" name="Group 160"/>
            <p:cNvGrpSpPr>
              <a:grpSpLocks/>
            </p:cNvGrpSpPr>
            <p:nvPr/>
          </p:nvGrpSpPr>
          <p:grpSpPr bwMode="auto">
            <a:xfrm>
              <a:off x="1343" y="2463"/>
              <a:ext cx="178" cy="192"/>
              <a:chOff x="1343" y="2463"/>
              <a:chExt cx="178" cy="192"/>
            </a:xfrm>
          </p:grpSpPr>
          <p:sp>
            <p:nvSpPr>
              <p:cNvPr id="673953" name="Oval 161"/>
              <p:cNvSpPr>
                <a:spLocks noChangeArrowheads="1"/>
              </p:cNvSpPr>
              <p:nvPr/>
            </p:nvSpPr>
            <p:spPr bwMode="auto">
              <a:xfrm>
                <a:off x="1353" y="2480"/>
                <a:ext cx="159" cy="15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6174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3954" name="Text Box 162"/>
              <p:cNvSpPr txBox="1">
                <a:spLocks noChangeArrowheads="1"/>
              </p:cNvSpPr>
              <p:nvPr/>
            </p:nvSpPr>
            <p:spPr bwMode="auto">
              <a:xfrm>
                <a:off x="1343" y="246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en-US" sz="1400" b="1" smtClean="0">
                    <a:latin typeface="Symbol" pitchFamily="18" charset="2"/>
                  </a:rPr>
                  <a:t>l</a:t>
                </a:r>
              </a:p>
            </p:txBody>
          </p:sp>
        </p:grpSp>
      </p:grpSp>
      <p:grpSp>
        <p:nvGrpSpPr>
          <p:cNvPr id="13327" name="Group 163"/>
          <p:cNvGrpSpPr>
            <a:grpSpLocks/>
          </p:cNvGrpSpPr>
          <p:nvPr/>
        </p:nvGrpSpPr>
        <p:grpSpPr bwMode="auto">
          <a:xfrm>
            <a:off x="5637213" y="4476750"/>
            <a:ext cx="252412" cy="252413"/>
            <a:chOff x="1201" y="2629"/>
            <a:chExt cx="159" cy="159"/>
          </a:xfrm>
        </p:grpSpPr>
        <p:sp>
          <p:nvSpPr>
            <p:cNvPr id="673956" name="Rectangle 164"/>
            <p:cNvSpPr>
              <a:spLocks noChangeArrowheads="1"/>
            </p:cNvSpPr>
            <p:nvPr/>
          </p:nvSpPr>
          <p:spPr bwMode="auto">
            <a:xfrm>
              <a:off x="1201" y="2629"/>
              <a:ext cx="159" cy="15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26174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386" name="Group 165"/>
            <p:cNvGrpSpPr>
              <a:grpSpLocks/>
            </p:cNvGrpSpPr>
            <p:nvPr/>
          </p:nvGrpSpPr>
          <p:grpSpPr bwMode="auto">
            <a:xfrm>
              <a:off x="1244" y="2648"/>
              <a:ext cx="74" cy="118"/>
              <a:chOff x="1404" y="2884"/>
              <a:chExt cx="102" cy="190"/>
            </a:xfrm>
          </p:grpSpPr>
          <p:sp>
            <p:nvSpPr>
              <p:cNvPr id="673958" name="Freeform 166"/>
              <p:cNvSpPr>
                <a:spLocks/>
              </p:cNvSpPr>
              <p:nvPr/>
            </p:nvSpPr>
            <p:spPr bwMode="auto">
              <a:xfrm>
                <a:off x="1404" y="2884"/>
                <a:ext cx="36" cy="188"/>
              </a:xfrm>
              <a:custGeom>
                <a:avLst/>
                <a:gdLst>
                  <a:gd name="T0" fmla="*/ 22 w 36"/>
                  <a:gd name="T1" fmla="*/ 0 h 188"/>
                  <a:gd name="T2" fmla="*/ 12 w 36"/>
                  <a:gd name="T3" fmla="*/ 20 h 188"/>
                  <a:gd name="T4" fmla="*/ 2 w 36"/>
                  <a:gd name="T5" fmla="*/ 60 h 188"/>
                  <a:gd name="T6" fmla="*/ 22 w 36"/>
                  <a:gd name="T7" fmla="*/ 102 h 188"/>
                  <a:gd name="T8" fmla="*/ 36 w 36"/>
                  <a:gd name="T9" fmla="*/ 136 h 188"/>
                  <a:gd name="T10" fmla="*/ 24 w 36"/>
                  <a:gd name="T11" fmla="*/ 170 h 188"/>
                  <a:gd name="T12" fmla="*/ 12 w 36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88">
                    <a:moveTo>
                      <a:pt x="22" y="0"/>
                    </a:moveTo>
                    <a:cubicBezTo>
                      <a:pt x="18" y="5"/>
                      <a:pt x="15" y="10"/>
                      <a:pt x="12" y="20"/>
                    </a:cubicBezTo>
                    <a:cubicBezTo>
                      <a:pt x="9" y="30"/>
                      <a:pt x="0" y="46"/>
                      <a:pt x="2" y="60"/>
                    </a:cubicBezTo>
                    <a:cubicBezTo>
                      <a:pt x="4" y="74"/>
                      <a:pt x="16" y="89"/>
                      <a:pt x="22" y="102"/>
                    </a:cubicBezTo>
                    <a:cubicBezTo>
                      <a:pt x="28" y="115"/>
                      <a:pt x="36" y="125"/>
                      <a:pt x="36" y="136"/>
                    </a:cubicBezTo>
                    <a:cubicBezTo>
                      <a:pt x="36" y="147"/>
                      <a:pt x="28" y="161"/>
                      <a:pt x="24" y="170"/>
                    </a:cubicBezTo>
                    <a:cubicBezTo>
                      <a:pt x="20" y="179"/>
                      <a:pt x="15" y="184"/>
                      <a:pt x="12" y="188"/>
                    </a:cubicBezTo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3959" name="Freeform 167"/>
              <p:cNvSpPr>
                <a:spLocks/>
              </p:cNvSpPr>
              <p:nvPr/>
            </p:nvSpPr>
            <p:spPr bwMode="auto">
              <a:xfrm>
                <a:off x="1437" y="2886"/>
                <a:ext cx="36" cy="187"/>
              </a:xfrm>
              <a:custGeom>
                <a:avLst/>
                <a:gdLst>
                  <a:gd name="T0" fmla="*/ 22 w 36"/>
                  <a:gd name="T1" fmla="*/ 0 h 188"/>
                  <a:gd name="T2" fmla="*/ 12 w 36"/>
                  <a:gd name="T3" fmla="*/ 20 h 188"/>
                  <a:gd name="T4" fmla="*/ 2 w 36"/>
                  <a:gd name="T5" fmla="*/ 60 h 188"/>
                  <a:gd name="T6" fmla="*/ 22 w 36"/>
                  <a:gd name="T7" fmla="*/ 102 h 188"/>
                  <a:gd name="T8" fmla="*/ 36 w 36"/>
                  <a:gd name="T9" fmla="*/ 136 h 188"/>
                  <a:gd name="T10" fmla="*/ 24 w 36"/>
                  <a:gd name="T11" fmla="*/ 170 h 188"/>
                  <a:gd name="T12" fmla="*/ 12 w 36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88">
                    <a:moveTo>
                      <a:pt x="22" y="0"/>
                    </a:moveTo>
                    <a:cubicBezTo>
                      <a:pt x="18" y="5"/>
                      <a:pt x="15" y="10"/>
                      <a:pt x="12" y="20"/>
                    </a:cubicBezTo>
                    <a:cubicBezTo>
                      <a:pt x="9" y="30"/>
                      <a:pt x="0" y="46"/>
                      <a:pt x="2" y="60"/>
                    </a:cubicBezTo>
                    <a:cubicBezTo>
                      <a:pt x="4" y="74"/>
                      <a:pt x="16" y="89"/>
                      <a:pt x="22" y="102"/>
                    </a:cubicBezTo>
                    <a:cubicBezTo>
                      <a:pt x="28" y="115"/>
                      <a:pt x="36" y="125"/>
                      <a:pt x="36" y="136"/>
                    </a:cubicBezTo>
                    <a:cubicBezTo>
                      <a:pt x="36" y="147"/>
                      <a:pt x="28" y="161"/>
                      <a:pt x="24" y="170"/>
                    </a:cubicBezTo>
                    <a:cubicBezTo>
                      <a:pt x="20" y="179"/>
                      <a:pt x="15" y="184"/>
                      <a:pt x="12" y="188"/>
                    </a:cubicBezTo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  <p:sp>
            <p:nvSpPr>
              <p:cNvPr id="673960" name="Freeform 168"/>
              <p:cNvSpPr>
                <a:spLocks/>
              </p:cNvSpPr>
              <p:nvPr/>
            </p:nvSpPr>
            <p:spPr bwMode="auto">
              <a:xfrm>
                <a:off x="1470" y="2886"/>
                <a:ext cx="36" cy="188"/>
              </a:xfrm>
              <a:custGeom>
                <a:avLst/>
                <a:gdLst>
                  <a:gd name="T0" fmla="*/ 22 w 36"/>
                  <a:gd name="T1" fmla="*/ 0 h 188"/>
                  <a:gd name="T2" fmla="*/ 12 w 36"/>
                  <a:gd name="T3" fmla="*/ 20 h 188"/>
                  <a:gd name="T4" fmla="*/ 2 w 36"/>
                  <a:gd name="T5" fmla="*/ 60 h 188"/>
                  <a:gd name="T6" fmla="*/ 22 w 36"/>
                  <a:gd name="T7" fmla="*/ 102 h 188"/>
                  <a:gd name="T8" fmla="*/ 36 w 36"/>
                  <a:gd name="T9" fmla="*/ 136 h 188"/>
                  <a:gd name="T10" fmla="*/ 24 w 36"/>
                  <a:gd name="T11" fmla="*/ 170 h 188"/>
                  <a:gd name="T12" fmla="*/ 12 w 36"/>
                  <a:gd name="T13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88">
                    <a:moveTo>
                      <a:pt x="22" y="0"/>
                    </a:moveTo>
                    <a:cubicBezTo>
                      <a:pt x="18" y="5"/>
                      <a:pt x="15" y="10"/>
                      <a:pt x="12" y="20"/>
                    </a:cubicBezTo>
                    <a:cubicBezTo>
                      <a:pt x="9" y="30"/>
                      <a:pt x="0" y="46"/>
                      <a:pt x="2" y="60"/>
                    </a:cubicBezTo>
                    <a:cubicBezTo>
                      <a:pt x="4" y="74"/>
                      <a:pt x="16" y="89"/>
                      <a:pt x="22" y="102"/>
                    </a:cubicBezTo>
                    <a:cubicBezTo>
                      <a:pt x="28" y="115"/>
                      <a:pt x="36" y="125"/>
                      <a:pt x="36" y="136"/>
                    </a:cubicBezTo>
                    <a:cubicBezTo>
                      <a:pt x="36" y="147"/>
                      <a:pt x="28" y="161"/>
                      <a:pt x="24" y="170"/>
                    </a:cubicBezTo>
                    <a:cubicBezTo>
                      <a:pt x="20" y="179"/>
                      <a:pt x="15" y="184"/>
                      <a:pt x="12" y="188"/>
                    </a:cubicBezTo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rgbClr val="26174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ＭＳ Ｐゴシック" pitchFamily="112" charset="-128"/>
                </a:endParaRPr>
              </a:p>
            </p:txBody>
          </p:sp>
        </p:grpSp>
      </p:grpSp>
      <p:grpSp>
        <p:nvGrpSpPr>
          <p:cNvPr id="13328" name="Group 169"/>
          <p:cNvGrpSpPr>
            <a:grpSpLocks/>
          </p:cNvGrpSpPr>
          <p:nvPr/>
        </p:nvGrpSpPr>
        <p:grpSpPr bwMode="auto">
          <a:xfrm>
            <a:off x="5599113" y="2433638"/>
            <a:ext cx="303212" cy="304800"/>
            <a:chOff x="1879" y="2165"/>
            <a:chExt cx="191" cy="192"/>
          </a:xfrm>
        </p:grpSpPr>
        <p:sp>
          <p:nvSpPr>
            <p:cNvPr id="673962" name="Rectangle 170"/>
            <p:cNvSpPr>
              <a:spLocks noChangeArrowheads="1"/>
            </p:cNvSpPr>
            <p:nvPr/>
          </p:nvSpPr>
          <p:spPr bwMode="auto">
            <a:xfrm>
              <a:off x="1896" y="2182"/>
              <a:ext cx="159" cy="15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26174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63" name="Text Box 171"/>
            <p:cNvSpPr txBox="1">
              <a:spLocks noChangeArrowheads="1"/>
            </p:cNvSpPr>
            <p:nvPr/>
          </p:nvSpPr>
          <p:spPr bwMode="auto">
            <a:xfrm>
              <a:off x="1879" y="2165"/>
              <a:ext cx="1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1400" b="1" smtClean="0"/>
                <a:t>E</a:t>
              </a:r>
            </a:p>
          </p:txBody>
        </p:sp>
      </p:grpSp>
      <p:grpSp>
        <p:nvGrpSpPr>
          <p:cNvPr id="13329" name="Group 172"/>
          <p:cNvGrpSpPr>
            <a:grpSpLocks/>
          </p:cNvGrpSpPr>
          <p:nvPr/>
        </p:nvGrpSpPr>
        <p:grpSpPr bwMode="auto">
          <a:xfrm>
            <a:off x="5178425" y="5275263"/>
            <a:ext cx="252413" cy="252412"/>
            <a:chOff x="1629" y="2538"/>
            <a:chExt cx="159" cy="159"/>
          </a:xfrm>
        </p:grpSpPr>
        <p:sp>
          <p:nvSpPr>
            <p:cNvPr id="673965" name="Oval 173"/>
            <p:cNvSpPr>
              <a:spLocks noChangeArrowheads="1"/>
            </p:cNvSpPr>
            <p:nvPr/>
          </p:nvSpPr>
          <p:spPr bwMode="auto">
            <a:xfrm>
              <a:off x="1629" y="2538"/>
              <a:ext cx="159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66" name="Line 174"/>
            <p:cNvSpPr>
              <a:spLocks noChangeShapeType="1"/>
            </p:cNvSpPr>
            <p:nvPr/>
          </p:nvSpPr>
          <p:spPr bwMode="auto">
            <a:xfrm flipH="1" flipV="1">
              <a:off x="1662" y="2564"/>
              <a:ext cx="96" cy="54"/>
            </a:xfrm>
            <a:prstGeom prst="line">
              <a:avLst/>
            </a:prstGeom>
            <a:noFill/>
            <a:ln w="6350">
              <a:solidFill>
                <a:srgbClr val="261748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673967" name="Line 175"/>
            <p:cNvSpPr>
              <a:spLocks noChangeShapeType="1"/>
            </p:cNvSpPr>
            <p:nvPr/>
          </p:nvSpPr>
          <p:spPr bwMode="auto">
            <a:xfrm flipH="1">
              <a:off x="1663" y="2619"/>
              <a:ext cx="96" cy="54"/>
            </a:xfrm>
            <a:prstGeom prst="line">
              <a:avLst/>
            </a:prstGeom>
            <a:noFill/>
            <a:ln w="6350">
              <a:solidFill>
                <a:srgbClr val="261748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673968" name="Line 176"/>
            <p:cNvSpPr>
              <a:spLocks noChangeShapeType="1"/>
            </p:cNvSpPr>
            <p:nvPr/>
          </p:nvSpPr>
          <p:spPr bwMode="auto">
            <a:xfrm flipH="1">
              <a:off x="1756" y="2580"/>
              <a:ext cx="0" cy="78"/>
            </a:xfrm>
            <a:prstGeom prst="lin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</p:grpSp>
      <p:grpSp>
        <p:nvGrpSpPr>
          <p:cNvPr id="13330" name="Group 177"/>
          <p:cNvGrpSpPr>
            <a:grpSpLocks/>
          </p:cNvGrpSpPr>
          <p:nvPr/>
        </p:nvGrpSpPr>
        <p:grpSpPr bwMode="auto">
          <a:xfrm>
            <a:off x="5130800" y="3200400"/>
            <a:ext cx="292100" cy="304800"/>
            <a:chOff x="2106" y="2554"/>
            <a:chExt cx="184" cy="192"/>
          </a:xfrm>
        </p:grpSpPr>
        <p:sp>
          <p:nvSpPr>
            <p:cNvPr id="673970" name="Oval 178"/>
            <p:cNvSpPr>
              <a:spLocks noChangeArrowheads="1"/>
            </p:cNvSpPr>
            <p:nvPr/>
          </p:nvSpPr>
          <p:spPr bwMode="auto">
            <a:xfrm>
              <a:off x="2119" y="2570"/>
              <a:ext cx="159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71" name="Text Box 179"/>
            <p:cNvSpPr txBox="1">
              <a:spLocks noChangeArrowheads="1"/>
            </p:cNvSpPr>
            <p:nvPr/>
          </p:nvSpPr>
          <p:spPr bwMode="auto">
            <a:xfrm>
              <a:off x="2106" y="2554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1400" b="1" smtClean="0"/>
                <a:t>T</a:t>
              </a:r>
            </a:p>
          </p:txBody>
        </p:sp>
      </p:grpSp>
      <p:grpSp>
        <p:nvGrpSpPr>
          <p:cNvPr id="13331" name="Group 180"/>
          <p:cNvGrpSpPr>
            <a:grpSpLocks/>
          </p:cNvGrpSpPr>
          <p:nvPr/>
        </p:nvGrpSpPr>
        <p:grpSpPr bwMode="auto">
          <a:xfrm>
            <a:off x="5167313" y="2838450"/>
            <a:ext cx="252412" cy="252413"/>
            <a:chOff x="1904" y="2551"/>
            <a:chExt cx="159" cy="159"/>
          </a:xfrm>
        </p:grpSpPr>
        <p:sp>
          <p:nvSpPr>
            <p:cNvPr id="673973" name="Oval 181"/>
            <p:cNvSpPr>
              <a:spLocks noChangeArrowheads="1"/>
            </p:cNvSpPr>
            <p:nvPr/>
          </p:nvSpPr>
          <p:spPr bwMode="auto">
            <a:xfrm>
              <a:off x="1904" y="2551"/>
              <a:ext cx="159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74" name="Freeform 182"/>
            <p:cNvSpPr>
              <a:spLocks/>
            </p:cNvSpPr>
            <p:nvPr/>
          </p:nvSpPr>
          <p:spPr bwMode="auto">
            <a:xfrm>
              <a:off x="1933" y="2580"/>
              <a:ext cx="109" cy="99"/>
            </a:xfrm>
            <a:custGeom>
              <a:avLst/>
              <a:gdLst>
                <a:gd name="T0" fmla="*/ 31 w 92"/>
                <a:gd name="T1" fmla="*/ 2 h 96"/>
                <a:gd name="T2" fmla="*/ 60 w 92"/>
                <a:gd name="T3" fmla="*/ 3 h 96"/>
                <a:gd name="T4" fmla="*/ 60 w 92"/>
                <a:gd name="T5" fmla="*/ 21 h 96"/>
                <a:gd name="T6" fmla="*/ 66 w 92"/>
                <a:gd name="T7" fmla="*/ 42 h 96"/>
                <a:gd name="T8" fmla="*/ 82 w 92"/>
                <a:gd name="T9" fmla="*/ 54 h 96"/>
                <a:gd name="T10" fmla="*/ 90 w 92"/>
                <a:gd name="T11" fmla="*/ 62 h 96"/>
                <a:gd name="T12" fmla="*/ 90 w 92"/>
                <a:gd name="T13" fmla="*/ 77 h 96"/>
                <a:gd name="T14" fmla="*/ 75 w 92"/>
                <a:gd name="T15" fmla="*/ 90 h 96"/>
                <a:gd name="T16" fmla="*/ 46 w 92"/>
                <a:gd name="T17" fmla="*/ 96 h 96"/>
                <a:gd name="T18" fmla="*/ 10 w 92"/>
                <a:gd name="T19" fmla="*/ 89 h 96"/>
                <a:gd name="T20" fmla="*/ 19 w 92"/>
                <a:gd name="T21" fmla="*/ 65 h 96"/>
                <a:gd name="T22" fmla="*/ 25 w 92"/>
                <a:gd name="T23" fmla="*/ 50 h 96"/>
                <a:gd name="T24" fmla="*/ 12 w 92"/>
                <a:gd name="T25" fmla="*/ 39 h 96"/>
                <a:gd name="T26" fmla="*/ 1 w 92"/>
                <a:gd name="T27" fmla="*/ 24 h 96"/>
                <a:gd name="T28" fmla="*/ 7 w 92"/>
                <a:gd name="T29" fmla="*/ 9 h 96"/>
                <a:gd name="T30" fmla="*/ 15 w 92"/>
                <a:gd name="T31" fmla="*/ 3 h 96"/>
                <a:gd name="T32" fmla="*/ 31 w 92"/>
                <a:gd name="T33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6">
                  <a:moveTo>
                    <a:pt x="31" y="2"/>
                  </a:moveTo>
                  <a:cubicBezTo>
                    <a:pt x="38" y="2"/>
                    <a:pt x="55" y="0"/>
                    <a:pt x="60" y="3"/>
                  </a:cubicBezTo>
                  <a:cubicBezTo>
                    <a:pt x="65" y="6"/>
                    <a:pt x="59" y="15"/>
                    <a:pt x="60" y="21"/>
                  </a:cubicBezTo>
                  <a:cubicBezTo>
                    <a:pt x="61" y="27"/>
                    <a:pt x="62" y="37"/>
                    <a:pt x="66" y="42"/>
                  </a:cubicBezTo>
                  <a:cubicBezTo>
                    <a:pt x="70" y="47"/>
                    <a:pt x="78" y="51"/>
                    <a:pt x="82" y="54"/>
                  </a:cubicBezTo>
                  <a:cubicBezTo>
                    <a:pt x="86" y="57"/>
                    <a:pt x="89" y="58"/>
                    <a:pt x="90" y="62"/>
                  </a:cubicBezTo>
                  <a:cubicBezTo>
                    <a:pt x="91" y="66"/>
                    <a:pt x="92" y="72"/>
                    <a:pt x="90" y="77"/>
                  </a:cubicBezTo>
                  <a:cubicBezTo>
                    <a:pt x="88" y="82"/>
                    <a:pt x="82" y="87"/>
                    <a:pt x="75" y="90"/>
                  </a:cubicBezTo>
                  <a:cubicBezTo>
                    <a:pt x="68" y="93"/>
                    <a:pt x="57" y="96"/>
                    <a:pt x="46" y="96"/>
                  </a:cubicBezTo>
                  <a:cubicBezTo>
                    <a:pt x="35" y="96"/>
                    <a:pt x="14" y="94"/>
                    <a:pt x="10" y="89"/>
                  </a:cubicBezTo>
                  <a:cubicBezTo>
                    <a:pt x="6" y="84"/>
                    <a:pt x="17" y="71"/>
                    <a:pt x="19" y="65"/>
                  </a:cubicBezTo>
                  <a:cubicBezTo>
                    <a:pt x="21" y="59"/>
                    <a:pt x="26" y="54"/>
                    <a:pt x="25" y="50"/>
                  </a:cubicBezTo>
                  <a:cubicBezTo>
                    <a:pt x="24" y="46"/>
                    <a:pt x="16" y="43"/>
                    <a:pt x="12" y="39"/>
                  </a:cubicBezTo>
                  <a:cubicBezTo>
                    <a:pt x="8" y="35"/>
                    <a:pt x="2" y="29"/>
                    <a:pt x="1" y="24"/>
                  </a:cubicBezTo>
                  <a:cubicBezTo>
                    <a:pt x="0" y="19"/>
                    <a:pt x="5" y="13"/>
                    <a:pt x="7" y="9"/>
                  </a:cubicBezTo>
                  <a:cubicBezTo>
                    <a:pt x="9" y="5"/>
                    <a:pt x="12" y="5"/>
                    <a:pt x="15" y="3"/>
                  </a:cubicBezTo>
                  <a:cubicBezTo>
                    <a:pt x="18" y="1"/>
                    <a:pt x="24" y="2"/>
                    <a:pt x="31" y="2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673975" name="Freeform 183"/>
            <p:cNvSpPr>
              <a:spLocks/>
            </p:cNvSpPr>
            <p:nvPr/>
          </p:nvSpPr>
          <p:spPr bwMode="auto">
            <a:xfrm>
              <a:off x="1969" y="2596"/>
              <a:ext cx="33" cy="69"/>
            </a:xfrm>
            <a:custGeom>
              <a:avLst/>
              <a:gdLst>
                <a:gd name="T0" fmla="*/ 31 w 92"/>
                <a:gd name="T1" fmla="*/ 2 h 96"/>
                <a:gd name="T2" fmla="*/ 60 w 92"/>
                <a:gd name="T3" fmla="*/ 3 h 96"/>
                <a:gd name="T4" fmla="*/ 60 w 92"/>
                <a:gd name="T5" fmla="*/ 21 h 96"/>
                <a:gd name="T6" fmla="*/ 66 w 92"/>
                <a:gd name="T7" fmla="*/ 42 h 96"/>
                <a:gd name="T8" fmla="*/ 82 w 92"/>
                <a:gd name="T9" fmla="*/ 54 h 96"/>
                <a:gd name="T10" fmla="*/ 90 w 92"/>
                <a:gd name="T11" fmla="*/ 62 h 96"/>
                <a:gd name="T12" fmla="*/ 90 w 92"/>
                <a:gd name="T13" fmla="*/ 77 h 96"/>
                <a:gd name="T14" fmla="*/ 75 w 92"/>
                <a:gd name="T15" fmla="*/ 90 h 96"/>
                <a:gd name="T16" fmla="*/ 46 w 92"/>
                <a:gd name="T17" fmla="*/ 96 h 96"/>
                <a:gd name="T18" fmla="*/ 10 w 92"/>
                <a:gd name="T19" fmla="*/ 89 h 96"/>
                <a:gd name="T20" fmla="*/ 19 w 92"/>
                <a:gd name="T21" fmla="*/ 65 h 96"/>
                <a:gd name="T22" fmla="*/ 25 w 92"/>
                <a:gd name="T23" fmla="*/ 50 h 96"/>
                <a:gd name="T24" fmla="*/ 12 w 92"/>
                <a:gd name="T25" fmla="*/ 39 h 96"/>
                <a:gd name="T26" fmla="*/ 1 w 92"/>
                <a:gd name="T27" fmla="*/ 24 h 96"/>
                <a:gd name="T28" fmla="*/ 7 w 92"/>
                <a:gd name="T29" fmla="*/ 9 h 96"/>
                <a:gd name="T30" fmla="*/ 15 w 92"/>
                <a:gd name="T31" fmla="*/ 3 h 96"/>
                <a:gd name="T32" fmla="*/ 31 w 92"/>
                <a:gd name="T33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6">
                  <a:moveTo>
                    <a:pt x="31" y="2"/>
                  </a:moveTo>
                  <a:cubicBezTo>
                    <a:pt x="38" y="2"/>
                    <a:pt x="55" y="0"/>
                    <a:pt x="60" y="3"/>
                  </a:cubicBezTo>
                  <a:cubicBezTo>
                    <a:pt x="65" y="6"/>
                    <a:pt x="59" y="15"/>
                    <a:pt x="60" y="21"/>
                  </a:cubicBezTo>
                  <a:cubicBezTo>
                    <a:pt x="61" y="27"/>
                    <a:pt x="62" y="37"/>
                    <a:pt x="66" y="42"/>
                  </a:cubicBezTo>
                  <a:cubicBezTo>
                    <a:pt x="70" y="47"/>
                    <a:pt x="78" y="51"/>
                    <a:pt x="82" y="54"/>
                  </a:cubicBezTo>
                  <a:cubicBezTo>
                    <a:pt x="86" y="57"/>
                    <a:pt x="89" y="58"/>
                    <a:pt x="90" y="62"/>
                  </a:cubicBezTo>
                  <a:cubicBezTo>
                    <a:pt x="91" y="66"/>
                    <a:pt x="92" y="72"/>
                    <a:pt x="90" y="77"/>
                  </a:cubicBezTo>
                  <a:cubicBezTo>
                    <a:pt x="88" y="82"/>
                    <a:pt x="82" y="87"/>
                    <a:pt x="75" y="90"/>
                  </a:cubicBezTo>
                  <a:cubicBezTo>
                    <a:pt x="68" y="93"/>
                    <a:pt x="57" y="96"/>
                    <a:pt x="46" y="96"/>
                  </a:cubicBezTo>
                  <a:cubicBezTo>
                    <a:pt x="35" y="96"/>
                    <a:pt x="14" y="94"/>
                    <a:pt x="10" y="89"/>
                  </a:cubicBezTo>
                  <a:cubicBezTo>
                    <a:pt x="6" y="84"/>
                    <a:pt x="17" y="71"/>
                    <a:pt x="19" y="65"/>
                  </a:cubicBezTo>
                  <a:cubicBezTo>
                    <a:pt x="21" y="59"/>
                    <a:pt x="26" y="54"/>
                    <a:pt x="25" y="50"/>
                  </a:cubicBezTo>
                  <a:cubicBezTo>
                    <a:pt x="24" y="46"/>
                    <a:pt x="16" y="43"/>
                    <a:pt x="12" y="39"/>
                  </a:cubicBezTo>
                  <a:cubicBezTo>
                    <a:pt x="8" y="35"/>
                    <a:pt x="2" y="29"/>
                    <a:pt x="1" y="24"/>
                  </a:cubicBezTo>
                  <a:cubicBezTo>
                    <a:pt x="0" y="19"/>
                    <a:pt x="5" y="13"/>
                    <a:pt x="7" y="9"/>
                  </a:cubicBezTo>
                  <a:cubicBezTo>
                    <a:pt x="9" y="5"/>
                    <a:pt x="12" y="5"/>
                    <a:pt x="15" y="3"/>
                  </a:cubicBezTo>
                  <a:cubicBezTo>
                    <a:pt x="18" y="1"/>
                    <a:pt x="24" y="2"/>
                    <a:pt x="31" y="2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</p:grpSp>
      <p:grpSp>
        <p:nvGrpSpPr>
          <p:cNvPr id="13332" name="Group 184"/>
          <p:cNvGrpSpPr>
            <a:grpSpLocks/>
          </p:cNvGrpSpPr>
          <p:nvPr/>
        </p:nvGrpSpPr>
        <p:grpSpPr bwMode="auto">
          <a:xfrm>
            <a:off x="5640388" y="2840038"/>
            <a:ext cx="252412" cy="252412"/>
            <a:chOff x="2186" y="2547"/>
            <a:chExt cx="159" cy="159"/>
          </a:xfrm>
        </p:grpSpPr>
        <p:sp>
          <p:nvSpPr>
            <p:cNvPr id="673977" name="Rectangle 185"/>
            <p:cNvSpPr>
              <a:spLocks noChangeArrowheads="1"/>
            </p:cNvSpPr>
            <p:nvPr/>
          </p:nvSpPr>
          <p:spPr bwMode="auto">
            <a:xfrm>
              <a:off x="2186" y="2547"/>
              <a:ext cx="159" cy="15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26174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78" name="Freeform 186"/>
            <p:cNvSpPr>
              <a:spLocks/>
            </p:cNvSpPr>
            <p:nvPr/>
          </p:nvSpPr>
          <p:spPr bwMode="auto">
            <a:xfrm>
              <a:off x="2214" y="2578"/>
              <a:ext cx="109" cy="99"/>
            </a:xfrm>
            <a:custGeom>
              <a:avLst/>
              <a:gdLst>
                <a:gd name="T0" fmla="*/ 31 w 92"/>
                <a:gd name="T1" fmla="*/ 2 h 96"/>
                <a:gd name="T2" fmla="*/ 60 w 92"/>
                <a:gd name="T3" fmla="*/ 3 h 96"/>
                <a:gd name="T4" fmla="*/ 60 w 92"/>
                <a:gd name="T5" fmla="*/ 21 h 96"/>
                <a:gd name="T6" fmla="*/ 66 w 92"/>
                <a:gd name="T7" fmla="*/ 42 h 96"/>
                <a:gd name="T8" fmla="*/ 82 w 92"/>
                <a:gd name="T9" fmla="*/ 54 h 96"/>
                <a:gd name="T10" fmla="*/ 90 w 92"/>
                <a:gd name="T11" fmla="*/ 62 h 96"/>
                <a:gd name="T12" fmla="*/ 90 w 92"/>
                <a:gd name="T13" fmla="*/ 77 h 96"/>
                <a:gd name="T14" fmla="*/ 75 w 92"/>
                <a:gd name="T15" fmla="*/ 90 h 96"/>
                <a:gd name="T16" fmla="*/ 46 w 92"/>
                <a:gd name="T17" fmla="*/ 96 h 96"/>
                <a:gd name="T18" fmla="*/ 10 w 92"/>
                <a:gd name="T19" fmla="*/ 89 h 96"/>
                <a:gd name="T20" fmla="*/ 19 w 92"/>
                <a:gd name="T21" fmla="*/ 65 h 96"/>
                <a:gd name="T22" fmla="*/ 25 w 92"/>
                <a:gd name="T23" fmla="*/ 50 h 96"/>
                <a:gd name="T24" fmla="*/ 12 w 92"/>
                <a:gd name="T25" fmla="*/ 39 h 96"/>
                <a:gd name="T26" fmla="*/ 1 w 92"/>
                <a:gd name="T27" fmla="*/ 24 h 96"/>
                <a:gd name="T28" fmla="*/ 7 w 92"/>
                <a:gd name="T29" fmla="*/ 9 h 96"/>
                <a:gd name="T30" fmla="*/ 15 w 92"/>
                <a:gd name="T31" fmla="*/ 3 h 96"/>
                <a:gd name="T32" fmla="*/ 31 w 92"/>
                <a:gd name="T33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6">
                  <a:moveTo>
                    <a:pt x="31" y="2"/>
                  </a:moveTo>
                  <a:cubicBezTo>
                    <a:pt x="38" y="2"/>
                    <a:pt x="55" y="0"/>
                    <a:pt x="60" y="3"/>
                  </a:cubicBezTo>
                  <a:cubicBezTo>
                    <a:pt x="65" y="6"/>
                    <a:pt x="59" y="15"/>
                    <a:pt x="60" y="21"/>
                  </a:cubicBezTo>
                  <a:cubicBezTo>
                    <a:pt x="61" y="27"/>
                    <a:pt x="62" y="37"/>
                    <a:pt x="66" y="42"/>
                  </a:cubicBezTo>
                  <a:cubicBezTo>
                    <a:pt x="70" y="47"/>
                    <a:pt x="78" y="51"/>
                    <a:pt x="82" y="54"/>
                  </a:cubicBezTo>
                  <a:cubicBezTo>
                    <a:pt x="86" y="57"/>
                    <a:pt x="89" y="58"/>
                    <a:pt x="90" y="62"/>
                  </a:cubicBezTo>
                  <a:cubicBezTo>
                    <a:pt x="91" y="66"/>
                    <a:pt x="92" y="72"/>
                    <a:pt x="90" y="77"/>
                  </a:cubicBezTo>
                  <a:cubicBezTo>
                    <a:pt x="88" y="82"/>
                    <a:pt x="82" y="87"/>
                    <a:pt x="75" y="90"/>
                  </a:cubicBezTo>
                  <a:cubicBezTo>
                    <a:pt x="68" y="93"/>
                    <a:pt x="57" y="96"/>
                    <a:pt x="46" y="96"/>
                  </a:cubicBezTo>
                  <a:cubicBezTo>
                    <a:pt x="35" y="96"/>
                    <a:pt x="14" y="94"/>
                    <a:pt x="10" y="89"/>
                  </a:cubicBezTo>
                  <a:cubicBezTo>
                    <a:pt x="6" y="84"/>
                    <a:pt x="17" y="71"/>
                    <a:pt x="19" y="65"/>
                  </a:cubicBezTo>
                  <a:cubicBezTo>
                    <a:pt x="21" y="59"/>
                    <a:pt x="26" y="54"/>
                    <a:pt x="25" y="50"/>
                  </a:cubicBezTo>
                  <a:cubicBezTo>
                    <a:pt x="24" y="46"/>
                    <a:pt x="16" y="43"/>
                    <a:pt x="12" y="39"/>
                  </a:cubicBezTo>
                  <a:cubicBezTo>
                    <a:pt x="8" y="35"/>
                    <a:pt x="2" y="29"/>
                    <a:pt x="1" y="24"/>
                  </a:cubicBezTo>
                  <a:cubicBezTo>
                    <a:pt x="0" y="19"/>
                    <a:pt x="5" y="13"/>
                    <a:pt x="7" y="9"/>
                  </a:cubicBezTo>
                  <a:cubicBezTo>
                    <a:pt x="9" y="5"/>
                    <a:pt x="12" y="5"/>
                    <a:pt x="15" y="3"/>
                  </a:cubicBezTo>
                  <a:cubicBezTo>
                    <a:pt x="18" y="1"/>
                    <a:pt x="24" y="2"/>
                    <a:pt x="31" y="2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673979" name="Freeform 187"/>
            <p:cNvSpPr>
              <a:spLocks/>
            </p:cNvSpPr>
            <p:nvPr/>
          </p:nvSpPr>
          <p:spPr bwMode="auto">
            <a:xfrm>
              <a:off x="2250" y="2594"/>
              <a:ext cx="33" cy="69"/>
            </a:xfrm>
            <a:custGeom>
              <a:avLst/>
              <a:gdLst>
                <a:gd name="T0" fmla="*/ 31 w 92"/>
                <a:gd name="T1" fmla="*/ 2 h 96"/>
                <a:gd name="T2" fmla="*/ 60 w 92"/>
                <a:gd name="T3" fmla="*/ 3 h 96"/>
                <a:gd name="T4" fmla="*/ 60 w 92"/>
                <a:gd name="T5" fmla="*/ 21 h 96"/>
                <a:gd name="T6" fmla="*/ 66 w 92"/>
                <a:gd name="T7" fmla="*/ 42 h 96"/>
                <a:gd name="T8" fmla="*/ 82 w 92"/>
                <a:gd name="T9" fmla="*/ 54 h 96"/>
                <a:gd name="T10" fmla="*/ 90 w 92"/>
                <a:gd name="T11" fmla="*/ 62 h 96"/>
                <a:gd name="T12" fmla="*/ 90 w 92"/>
                <a:gd name="T13" fmla="*/ 77 h 96"/>
                <a:gd name="T14" fmla="*/ 75 w 92"/>
                <a:gd name="T15" fmla="*/ 90 h 96"/>
                <a:gd name="T16" fmla="*/ 46 w 92"/>
                <a:gd name="T17" fmla="*/ 96 h 96"/>
                <a:gd name="T18" fmla="*/ 10 w 92"/>
                <a:gd name="T19" fmla="*/ 89 h 96"/>
                <a:gd name="T20" fmla="*/ 19 w 92"/>
                <a:gd name="T21" fmla="*/ 65 h 96"/>
                <a:gd name="T22" fmla="*/ 25 w 92"/>
                <a:gd name="T23" fmla="*/ 50 h 96"/>
                <a:gd name="T24" fmla="*/ 12 w 92"/>
                <a:gd name="T25" fmla="*/ 39 h 96"/>
                <a:gd name="T26" fmla="*/ 1 w 92"/>
                <a:gd name="T27" fmla="*/ 24 h 96"/>
                <a:gd name="T28" fmla="*/ 7 w 92"/>
                <a:gd name="T29" fmla="*/ 9 h 96"/>
                <a:gd name="T30" fmla="*/ 15 w 92"/>
                <a:gd name="T31" fmla="*/ 3 h 96"/>
                <a:gd name="T32" fmla="*/ 31 w 92"/>
                <a:gd name="T33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6">
                  <a:moveTo>
                    <a:pt x="31" y="2"/>
                  </a:moveTo>
                  <a:cubicBezTo>
                    <a:pt x="38" y="2"/>
                    <a:pt x="55" y="0"/>
                    <a:pt x="60" y="3"/>
                  </a:cubicBezTo>
                  <a:cubicBezTo>
                    <a:pt x="65" y="6"/>
                    <a:pt x="59" y="15"/>
                    <a:pt x="60" y="21"/>
                  </a:cubicBezTo>
                  <a:cubicBezTo>
                    <a:pt x="61" y="27"/>
                    <a:pt x="62" y="37"/>
                    <a:pt x="66" y="42"/>
                  </a:cubicBezTo>
                  <a:cubicBezTo>
                    <a:pt x="70" y="47"/>
                    <a:pt x="78" y="51"/>
                    <a:pt x="82" y="54"/>
                  </a:cubicBezTo>
                  <a:cubicBezTo>
                    <a:pt x="86" y="57"/>
                    <a:pt x="89" y="58"/>
                    <a:pt x="90" y="62"/>
                  </a:cubicBezTo>
                  <a:cubicBezTo>
                    <a:pt x="91" y="66"/>
                    <a:pt x="92" y="72"/>
                    <a:pt x="90" y="77"/>
                  </a:cubicBezTo>
                  <a:cubicBezTo>
                    <a:pt x="88" y="82"/>
                    <a:pt x="82" y="87"/>
                    <a:pt x="75" y="90"/>
                  </a:cubicBezTo>
                  <a:cubicBezTo>
                    <a:pt x="68" y="93"/>
                    <a:pt x="57" y="96"/>
                    <a:pt x="46" y="96"/>
                  </a:cubicBezTo>
                  <a:cubicBezTo>
                    <a:pt x="35" y="96"/>
                    <a:pt x="14" y="94"/>
                    <a:pt x="10" y="89"/>
                  </a:cubicBezTo>
                  <a:cubicBezTo>
                    <a:pt x="6" y="84"/>
                    <a:pt x="17" y="71"/>
                    <a:pt x="19" y="65"/>
                  </a:cubicBezTo>
                  <a:cubicBezTo>
                    <a:pt x="21" y="59"/>
                    <a:pt x="26" y="54"/>
                    <a:pt x="25" y="50"/>
                  </a:cubicBezTo>
                  <a:cubicBezTo>
                    <a:pt x="24" y="46"/>
                    <a:pt x="16" y="43"/>
                    <a:pt x="12" y="39"/>
                  </a:cubicBezTo>
                  <a:cubicBezTo>
                    <a:pt x="8" y="35"/>
                    <a:pt x="2" y="29"/>
                    <a:pt x="1" y="24"/>
                  </a:cubicBezTo>
                  <a:cubicBezTo>
                    <a:pt x="0" y="19"/>
                    <a:pt x="5" y="13"/>
                    <a:pt x="7" y="9"/>
                  </a:cubicBezTo>
                  <a:cubicBezTo>
                    <a:pt x="9" y="5"/>
                    <a:pt x="12" y="5"/>
                    <a:pt x="15" y="3"/>
                  </a:cubicBezTo>
                  <a:cubicBezTo>
                    <a:pt x="18" y="1"/>
                    <a:pt x="24" y="2"/>
                    <a:pt x="31" y="2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26174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</p:grpSp>
      <p:grpSp>
        <p:nvGrpSpPr>
          <p:cNvPr id="13333" name="Group 188"/>
          <p:cNvGrpSpPr>
            <a:grpSpLocks/>
          </p:cNvGrpSpPr>
          <p:nvPr/>
        </p:nvGrpSpPr>
        <p:grpSpPr bwMode="auto">
          <a:xfrm>
            <a:off x="5135563" y="3609975"/>
            <a:ext cx="323850" cy="323850"/>
            <a:chOff x="2677" y="2158"/>
            <a:chExt cx="204" cy="204"/>
          </a:xfrm>
        </p:grpSpPr>
        <p:sp>
          <p:nvSpPr>
            <p:cNvPr id="673981" name="Oval 189"/>
            <p:cNvSpPr>
              <a:spLocks noChangeArrowheads="1"/>
            </p:cNvSpPr>
            <p:nvPr/>
          </p:nvSpPr>
          <p:spPr bwMode="auto">
            <a:xfrm>
              <a:off x="2700" y="2181"/>
              <a:ext cx="159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82" name="Arc 190"/>
            <p:cNvSpPr>
              <a:spLocks/>
            </p:cNvSpPr>
            <p:nvPr/>
          </p:nvSpPr>
          <p:spPr bwMode="auto">
            <a:xfrm>
              <a:off x="2734" y="2215"/>
              <a:ext cx="91" cy="9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1731 w 43200"/>
                <a:gd name="T1" fmla="*/ 40814 h 42651"/>
                <a:gd name="T2" fmla="*/ 26437 w 43200"/>
                <a:gd name="T3" fmla="*/ 42651 h 42651"/>
                <a:gd name="T4" fmla="*/ 21600 w 43200"/>
                <a:gd name="T5" fmla="*/ 21600 h 4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651" fill="none" extrusionOk="0">
                  <a:moveTo>
                    <a:pt x="11731" y="40813"/>
                  </a:moveTo>
                  <a:cubicBezTo>
                    <a:pt x="4528" y="37114"/>
                    <a:pt x="0" y="296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665"/>
                    <a:pt x="36247" y="40397"/>
                    <a:pt x="26437" y="42651"/>
                  </a:cubicBezTo>
                </a:path>
                <a:path w="43200" h="42651" stroke="0" extrusionOk="0">
                  <a:moveTo>
                    <a:pt x="11731" y="40813"/>
                  </a:moveTo>
                  <a:cubicBezTo>
                    <a:pt x="4528" y="37114"/>
                    <a:pt x="0" y="296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665"/>
                    <a:pt x="36247" y="40397"/>
                    <a:pt x="26437" y="4265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261748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673983" name="Oval 191"/>
            <p:cNvSpPr>
              <a:spLocks noChangeArrowheads="1"/>
            </p:cNvSpPr>
            <p:nvPr/>
          </p:nvSpPr>
          <p:spPr bwMode="auto">
            <a:xfrm>
              <a:off x="2677" y="2158"/>
              <a:ext cx="204" cy="204"/>
            </a:xfrm>
            <a:prstGeom prst="ellipse">
              <a:avLst/>
            </a:prstGeom>
            <a:noFill/>
            <a:ln w="19050" cap="rnd">
              <a:solidFill>
                <a:srgbClr val="26174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334" name="Group 192"/>
          <p:cNvGrpSpPr>
            <a:grpSpLocks/>
          </p:cNvGrpSpPr>
          <p:nvPr/>
        </p:nvGrpSpPr>
        <p:grpSpPr bwMode="auto">
          <a:xfrm>
            <a:off x="5648325" y="3644900"/>
            <a:ext cx="252413" cy="252413"/>
            <a:chOff x="2766" y="2572"/>
            <a:chExt cx="159" cy="159"/>
          </a:xfrm>
        </p:grpSpPr>
        <p:sp>
          <p:nvSpPr>
            <p:cNvPr id="673985" name="Rectangle 193"/>
            <p:cNvSpPr>
              <a:spLocks noChangeArrowheads="1"/>
            </p:cNvSpPr>
            <p:nvPr/>
          </p:nvSpPr>
          <p:spPr bwMode="auto">
            <a:xfrm>
              <a:off x="2766" y="2572"/>
              <a:ext cx="159" cy="15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26174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86" name="Arc 194"/>
            <p:cNvSpPr>
              <a:spLocks/>
            </p:cNvSpPr>
            <p:nvPr/>
          </p:nvSpPr>
          <p:spPr bwMode="auto">
            <a:xfrm>
              <a:off x="2800" y="2606"/>
              <a:ext cx="91" cy="9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1731 w 43200"/>
                <a:gd name="T1" fmla="*/ 40814 h 42651"/>
                <a:gd name="T2" fmla="*/ 26437 w 43200"/>
                <a:gd name="T3" fmla="*/ 42651 h 42651"/>
                <a:gd name="T4" fmla="*/ 21600 w 43200"/>
                <a:gd name="T5" fmla="*/ 21600 h 4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651" fill="none" extrusionOk="0">
                  <a:moveTo>
                    <a:pt x="11731" y="40813"/>
                  </a:moveTo>
                  <a:cubicBezTo>
                    <a:pt x="4528" y="37114"/>
                    <a:pt x="0" y="296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665"/>
                    <a:pt x="36247" y="40397"/>
                    <a:pt x="26437" y="42651"/>
                  </a:cubicBezTo>
                </a:path>
                <a:path w="43200" h="42651" stroke="0" extrusionOk="0">
                  <a:moveTo>
                    <a:pt x="11731" y="40813"/>
                  </a:moveTo>
                  <a:cubicBezTo>
                    <a:pt x="4528" y="37114"/>
                    <a:pt x="0" y="296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665"/>
                    <a:pt x="36247" y="40397"/>
                    <a:pt x="26437" y="4265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261748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</p:grpSp>
      <p:grpSp>
        <p:nvGrpSpPr>
          <p:cNvPr id="13335" name="Group 195"/>
          <p:cNvGrpSpPr>
            <a:grpSpLocks/>
          </p:cNvGrpSpPr>
          <p:nvPr/>
        </p:nvGrpSpPr>
        <p:grpSpPr bwMode="auto">
          <a:xfrm>
            <a:off x="5141913" y="1987550"/>
            <a:ext cx="323850" cy="323850"/>
            <a:chOff x="1860" y="2520"/>
            <a:chExt cx="204" cy="204"/>
          </a:xfrm>
        </p:grpSpPr>
        <p:sp>
          <p:nvSpPr>
            <p:cNvPr id="673988" name="Oval 196"/>
            <p:cNvSpPr>
              <a:spLocks noChangeArrowheads="1"/>
            </p:cNvSpPr>
            <p:nvPr/>
          </p:nvSpPr>
          <p:spPr bwMode="auto">
            <a:xfrm>
              <a:off x="1860" y="2520"/>
              <a:ext cx="204" cy="204"/>
            </a:xfrm>
            <a:prstGeom prst="ellipse">
              <a:avLst/>
            </a:prstGeom>
            <a:noFill/>
            <a:ln w="19050" cap="rnd">
              <a:solidFill>
                <a:srgbClr val="26174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89" name="Oval 197"/>
            <p:cNvSpPr>
              <a:spLocks noChangeArrowheads="1"/>
            </p:cNvSpPr>
            <p:nvPr/>
          </p:nvSpPr>
          <p:spPr bwMode="auto">
            <a:xfrm>
              <a:off x="1883" y="2542"/>
              <a:ext cx="159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90" name="Line 198"/>
            <p:cNvSpPr>
              <a:spLocks noChangeShapeType="1"/>
            </p:cNvSpPr>
            <p:nvPr/>
          </p:nvSpPr>
          <p:spPr bwMode="auto">
            <a:xfrm>
              <a:off x="1883" y="2622"/>
              <a:ext cx="157" cy="0"/>
            </a:xfrm>
            <a:prstGeom prst="lin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673991" name="Line 199"/>
            <p:cNvSpPr>
              <a:spLocks noChangeShapeType="1"/>
            </p:cNvSpPr>
            <p:nvPr/>
          </p:nvSpPr>
          <p:spPr bwMode="auto">
            <a:xfrm rot="-5400000">
              <a:off x="1883" y="2622"/>
              <a:ext cx="157" cy="0"/>
            </a:xfrm>
            <a:prstGeom prst="lin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673992" name="Oval 200"/>
            <p:cNvSpPr>
              <a:spLocks noChangeArrowheads="1"/>
            </p:cNvSpPr>
            <p:nvPr/>
          </p:nvSpPr>
          <p:spPr bwMode="auto">
            <a:xfrm>
              <a:off x="1906" y="2565"/>
              <a:ext cx="113" cy="113"/>
            </a:xfrm>
            <a:prstGeom prst="ellips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93" name="Oval 201"/>
            <p:cNvSpPr>
              <a:spLocks noChangeArrowheads="1"/>
            </p:cNvSpPr>
            <p:nvPr/>
          </p:nvSpPr>
          <p:spPr bwMode="auto">
            <a:xfrm>
              <a:off x="1928" y="2588"/>
              <a:ext cx="68" cy="68"/>
            </a:xfrm>
            <a:prstGeom prst="ellips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336" name="Group 212"/>
          <p:cNvGrpSpPr>
            <a:grpSpLocks/>
          </p:cNvGrpSpPr>
          <p:nvPr/>
        </p:nvGrpSpPr>
        <p:grpSpPr bwMode="auto">
          <a:xfrm>
            <a:off x="5622925" y="2022475"/>
            <a:ext cx="252413" cy="252413"/>
            <a:chOff x="3990" y="738"/>
            <a:chExt cx="159" cy="159"/>
          </a:xfrm>
        </p:grpSpPr>
        <p:sp>
          <p:nvSpPr>
            <p:cNvPr id="674002" name="Rectangle 210"/>
            <p:cNvSpPr>
              <a:spLocks noChangeArrowheads="1"/>
            </p:cNvSpPr>
            <p:nvPr/>
          </p:nvSpPr>
          <p:spPr bwMode="auto">
            <a:xfrm>
              <a:off x="3990" y="738"/>
              <a:ext cx="159" cy="15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26174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3997" name="Line 205"/>
            <p:cNvSpPr>
              <a:spLocks noChangeShapeType="1"/>
            </p:cNvSpPr>
            <p:nvPr/>
          </p:nvSpPr>
          <p:spPr bwMode="auto">
            <a:xfrm>
              <a:off x="3991" y="818"/>
              <a:ext cx="157" cy="0"/>
            </a:xfrm>
            <a:prstGeom prst="lin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673998" name="Line 206"/>
            <p:cNvSpPr>
              <a:spLocks noChangeShapeType="1"/>
            </p:cNvSpPr>
            <p:nvPr/>
          </p:nvSpPr>
          <p:spPr bwMode="auto">
            <a:xfrm rot="-5400000">
              <a:off x="3991" y="818"/>
              <a:ext cx="157" cy="0"/>
            </a:xfrm>
            <a:prstGeom prst="lin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673999" name="Oval 207"/>
            <p:cNvSpPr>
              <a:spLocks noChangeArrowheads="1"/>
            </p:cNvSpPr>
            <p:nvPr/>
          </p:nvSpPr>
          <p:spPr bwMode="auto">
            <a:xfrm>
              <a:off x="4013" y="761"/>
              <a:ext cx="113" cy="113"/>
            </a:xfrm>
            <a:prstGeom prst="ellips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4000" name="Oval 208"/>
            <p:cNvSpPr>
              <a:spLocks noChangeArrowheads="1"/>
            </p:cNvSpPr>
            <p:nvPr/>
          </p:nvSpPr>
          <p:spPr bwMode="auto">
            <a:xfrm>
              <a:off x="4036" y="784"/>
              <a:ext cx="68" cy="68"/>
            </a:xfrm>
            <a:prstGeom prst="ellips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337" name="Group 222"/>
          <p:cNvGrpSpPr>
            <a:grpSpLocks/>
          </p:cNvGrpSpPr>
          <p:nvPr/>
        </p:nvGrpSpPr>
        <p:grpSpPr bwMode="auto">
          <a:xfrm>
            <a:off x="5619750" y="3201988"/>
            <a:ext cx="292100" cy="304800"/>
            <a:chOff x="4348" y="1687"/>
            <a:chExt cx="184" cy="192"/>
          </a:xfrm>
        </p:grpSpPr>
        <p:sp>
          <p:nvSpPr>
            <p:cNvPr id="674009" name="Rectangle 217"/>
            <p:cNvSpPr>
              <a:spLocks noChangeArrowheads="1"/>
            </p:cNvSpPr>
            <p:nvPr/>
          </p:nvSpPr>
          <p:spPr bwMode="auto">
            <a:xfrm>
              <a:off x="4360" y="1703"/>
              <a:ext cx="159" cy="15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26174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4007" name="Text Box 215"/>
            <p:cNvSpPr txBox="1">
              <a:spLocks noChangeArrowheads="1"/>
            </p:cNvSpPr>
            <p:nvPr/>
          </p:nvSpPr>
          <p:spPr bwMode="auto">
            <a:xfrm>
              <a:off x="4348" y="1687"/>
              <a:ext cx="1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1400" b="1" smtClean="0"/>
                <a:t>T</a:t>
              </a:r>
            </a:p>
          </p:txBody>
        </p:sp>
      </p:grpSp>
      <p:sp>
        <p:nvSpPr>
          <p:cNvPr id="674016" name="Text Box 224"/>
          <p:cNvSpPr txBox="1">
            <a:spLocks noChangeArrowheads="1"/>
          </p:cNvSpPr>
          <p:nvPr/>
        </p:nvSpPr>
        <p:spPr bwMode="auto">
          <a:xfrm>
            <a:off x="2465388" y="1908175"/>
            <a:ext cx="245268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XBPM</a:t>
            </a:r>
          </a:p>
          <a:p>
            <a:pPr algn="r"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XGMD</a:t>
            </a:r>
          </a:p>
          <a:p>
            <a:pPr algn="r"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err="1" smtClean="0"/>
              <a:t>2D</a:t>
            </a:r>
            <a:r>
              <a:rPr lang="en-US" sz="1400" b="1" dirty="0" smtClean="0"/>
              <a:t> Imager</a:t>
            </a:r>
          </a:p>
          <a:p>
            <a:pPr algn="r"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Timing</a:t>
            </a:r>
          </a:p>
          <a:p>
            <a:pPr algn="r"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Polarization Monitor</a:t>
            </a:r>
          </a:p>
          <a:p>
            <a:pPr algn="r"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PES</a:t>
            </a:r>
          </a:p>
          <a:p>
            <a:pPr algn="r"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Diamond </a:t>
            </a:r>
            <a:r>
              <a:rPr lang="en-US" sz="1400" b="1" dirty="0" err="1" smtClean="0"/>
              <a:t>I</a:t>
            </a:r>
            <a:r>
              <a:rPr lang="en-US" sz="1400" b="1" baseline="-25000" dirty="0" err="1" smtClean="0"/>
              <a:t>0</a:t>
            </a:r>
            <a:r>
              <a:rPr lang="en-US" sz="1400" b="1" dirty="0" smtClean="0"/>
              <a:t>-monitor</a:t>
            </a:r>
          </a:p>
          <a:p>
            <a:pPr algn="r"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Diamond </a:t>
            </a:r>
            <a:r>
              <a:rPr lang="en-US" sz="1400" b="1" dirty="0" err="1" smtClean="0"/>
              <a:t>PSD</a:t>
            </a:r>
            <a:endParaRPr lang="en-US" sz="1400" b="1" dirty="0" smtClean="0"/>
          </a:p>
          <a:p>
            <a:pPr algn="r"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Backscattering Monitor</a:t>
            </a:r>
          </a:p>
        </p:txBody>
      </p:sp>
      <p:sp>
        <p:nvSpPr>
          <p:cNvPr id="674017" name="Text Box 225"/>
          <p:cNvSpPr txBox="1">
            <a:spLocks noChangeArrowheads="1"/>
          </p:cNvSpPr>
          <p:nvPr/>
        </p:nvSpPr>
        <p:spPr bwMode="auto">
          <a:xfrm>
            <a:off x="6048375" y="1897063"/>
            <a:ext cx="2452688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err="1" smtClean="0"/>
              <a:t>PSD</a:t>
            </a:r>
            <a:endParaRPr lang="en-US" sz="1400" b="1" dirty="0" smtClean="0"/>
          </a:p>
          <a:p>
            <a:pPr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E-MCP</a:t>
            </a:r>
          </a:p>
          <a:p>
            <a:pPr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err="1" smtClean="0"/>
              <a:t>2D</a:t>
            </a:r>
            <a:r>
              <a:rPr lang="en-US" sz="1400" b="1" dirty="0" smtClean="0"/>
              <a:t> Imager</a:t>
            </a:r>
          </a:p>
          <a:p>
            <a:pPr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Timing</a:t>
            </a:r>
          </a:p>
          <a:p>
            <a:pPr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Polarization Detector</a:t>
            </a:r>
          </a:p>
          <a:p>
            <a:pPr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Single-Shot Spectrometer</a:t>
            </a:r>
          </a:p>
          <a:p>
            <a:pPr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err="1" smtClean="0"/>
              <a:t>Wavefront</a:t>
            </a:r>
            <a:r>
              <a:rPr lang="en-US" sz="1400" b="1" dirty="0" smtClean="0"/>
              <a:t> Sensor</a:t>
            </a:r>
          </a:p>
          <a:p>
            <a:pPr eaLnBrk="1" hangingPunct="1">
              <a:lnSpc>
                <a:spcPct val="17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/>
              <a:t>K-Monochromator</a:t>
            </a: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654050" y="1641475"/>
            <a:ext cx="7961313" cy="4127500"/>
          </a:xfrm>
          <a:prstGeom prst="roundRect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endParaRPr lang="de-DE"/>
          </a:p>
        </p:txBody>
      </p:sp>
      <p:grpSp>
        <p:nvGrpSpPr>
          <p:cNvPr id="13341" name="Gruppieren 2"/>
          <p:cNvGrpSpPr>
            <a:grpSpLocks/>
          </p:cNvGrpSpPr>
          <p:nvPr/>
        </p:nvGrpSpPr>
        <p:grpSpPr bwMode="auto">
          <a:xfrm>
            <a:off x="5168900" y="4859338"/>
            <a:ext cx="252413" cy="252412"/>
            <a:chOff x="6478309" y="5796616"/>
            <a:chExt cx="252413" cy="252413"/>
          </a:xfrm>
        </p:grpSpPr>
        <p:sp>
          <p:nvSpPr>
            <p:cNvPr id="85" name="Oval 197"/>
            <p:cNvSpPr>
              <a:spLocks noChangeArrowheads="1"/>
            </p:cNvSpPr>
            <p:nvPr/>
          </p:nvSpPr>
          <p:spPr bwMode="auto">
            <a:xfrm>
              <a:off x="6478309" y="5796616"/>
              <a:ext cx="252413" cy="2524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Line 198"/>
            <p:cNvSpPr>
              <a:spLocks noChangeShapeType="1"/>
            </p:cNvSpPr>
            <p:nvPr/>
          </p:nvSpPr>
          <p:spPr bwMode="auto">
            <a:xfrm>
              <a:off x="6478309" y="5923617"/>
              <a:ext cx="249238" cy="0"/>
            </a:xfrm>
            <a:prstGeom prst="lin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87" name="Line 199"/>
            <p:cNvSpPr>
              <a:spLocks noChangeShapeType="1"/>
            </p:cNvSpPr>
            <p:nvPr/>
          </p:nvSpPr>
          <p:spPr bwMode="auto">
            <a:xfrm rot="16200000">
              <a:off x="6479103" y="5922823"/>
              <a:ext cx="249239" cy="0"/>
            </a:xfrm>
            <a:prstGeom prst="lin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ea typeface="ＭＳ Ｐゴシック" pitchFamily="112" charset="-128"/>
              </a:endParaRPr>
            </a:p>
          </p:txBody>
        </p:sp>
        <p:sp>
          <p:nvSpPr>
            <p:cNvPr id="88" name="Oval 200"/>
            <p:cNvSpPr>
              <a:spLocks noChangeArrowheads="1"/>
            </p:cNvSpPr>
            <p:nvPr/>
          </p:nvSpPr>
          <p:spPr bwMode="auto">
            <a:xfrm>
              <a:off x="6514822" y="5833128"/>
              <a:ext cx="179387" cy="179389"/>
            </a:xfrm>
            <a:prstGeom prst="ellips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" name="Oval 201"/>
            <p:cNvSpPr>
              <a:spLocks noChangeArrowheads="1"/>
            </p:cNvSpPr>
            <p:nvPr/>
          </p:nvSpPr>
          <p:spPr bwMode="auto">
            <a:xfrm>
              <a:off x="6549747" y="5869641"/>
              <a:ext cx="107950" cy="107950"/>
            </a:xfrm>
            <a:prstGeom prst="ellipse">
              <a:avLst/>
            </a:prstGeom>
            <a:noFill/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3342" name="Gruppieren 3"/>
          <p:cNvGrpSpPr>
            <a:grpSpLocks/>
          </p:cNvGrpSpPr>
          <p:nvPr/>
        </p:nvGrpSpPr>
        <p:grpSpPr bwMode="auto">
          <a:xfrm>
            <a:off x="5145088" y="4456113"/>
            <a:ext cx="304800" cy="304800"/>
            <a:chOff x="5818188" y="5834203"/>
            <a:chExt cx="303213" cy="304800"/>
          </a:xfrm>
        </p:grpSpPr>
        <p:sp>
          <p:nvSpPr>
            <p:cNvPr id="97" name="Oval 156"/>
            <p:cNvSpPr>
              <a:spLocks noChangeArrowheads="1"/>
            </p:cNvSpPr>
            <p:nvPr/>
          </p:nvSpPr>
          <p:spPr bwMode="auto">
            <a:xfrm>
              <a:off x="5840297" y="5861190"/>
              <a:ext cx="252678" cy="2524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6174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Text Box 157"/>
            <p:cNvSpPr txBox="1">
              <a:spLocks noChangeArrowheads="1"/>
            </p:cNvSpPr>
            <p:nvPr/>
          </p:nvSpPr>
          <p:spPr bwMode="auto">
            <a:xfrm>
              <a:off x="5818188" y="5834203"/>
              <a:ext cx="3032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1400" b="1" dirty="0" smtClean="0"/>
                <a:t>E</a:t>
              </a:r>
            </a:p>
          </p:txBody>
        </p:sp>
      </p:grpSp>
      <p:grpSp>
        <p:nvGrpSpPr>
          <p:cNvPr id="13343" name="Gruppieren 4"/>
          <p:cNvGrpSpPr>
            <a:grpSpLocks/>
          </p:cNvGrpSpPr>
          <p:nvPr/>
        </p:nvGrpSpPr>
        <p:grpSpPr bwMode="auto">
          <a:xfrm>
            <a:off x="5608638" y="4033838"/>
            <a:ext cx="282575" cy="304800"/>
            <a:chOff x="4934885" y="5463381"/>
            <a:chExt cx="282575" cy="304800"/>
          </a:xfrm>
        </p:grpSpPr>
        <p:sp>
          <p:nvSpPr>
            <p:cNvPr id="112" name="Rectangle 164"/>
            <p:cNvSpPr>
              <a:spLocks noChangeArrowheads="1"/>
            </p:cNvSpPr>
            <p:nvPr/>
          </p:nvSpPr>
          <p:spPr bwMode="auto">
            <a:xfrm>
              <a:off x="4949172" y="5490368"/>
              <a:ext cx="252413" cy="252413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26174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" name="Text Box 162"/>
            <p:cNvSpPr txBox="1">
              <a:spLocks noChangeArrowheads="1"/>
            </p:cNvSpPr>
            <p:nvPr/>
          </p:nvSpPr>
          <p:spPr bwMode="auto">
            <a:xfrm>
              <a:off x="4934885" y="5463381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sz="1400" b="1" dirty="0" smtClean="0">
                  <a:latin typeface="Symbol" pitchFamily="18" charset="2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1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06D36-F4CA-446A-B87F-3AB257B252E6}" type="slidenum">
              <a:rPr lang="en-GB"/>
              <a:pPr/>
              <a:t>23</a:t>
            </a:fld>
            <a:endParaRPr lang="en-GB"/>
          </a:p>
        </p:txBody>
      </p:sp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suite of instruments</a:t>
            </a:r>
          </a:p>
        </p:txBody>
      </p:sp>
      <p:sp>
        <p:nvSpPr>
          <p:cNvPr id="1125379" name="Rectangle 3"/>
          <p:cNvSpPr>
            <a:spLocks noChangeArrowheads="1"/>
          </p:cNvSpPr>
          <p:nvPr/>
        </p:nvSpPr>
        <p:spPr bwMode="auto">
          <a:xfrm>
            <a:off x="1863725" y="1676400"/>
            <a:ext cx="2141538" cy="4159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5380" name="Rectangle 4" descr="20%"/>
          <p:cNvSpPr>
            <a:spLocks noChangeArrowheads="1"/>
          </p:cNvSpPr>
          <p:nvPr/>
        </p:nvSpPr>
        <p:spPr bwMode="auto">
          <a:xfrm>
            <a:off x="2060575" y="1868488"/>
            <a:ext cx="1743075" cy="668337"/>
          </a:xfrm>
          <a:prstGeom prst="rect">
            <a:avLst/>
          </a:prstGeom>
          <a:pattFill prst="pct20">
            <a:fgClr>
              <a:schemeClr val="accent1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GB" sz="2000" b="0">
              <a:latin typeface="Times New Roman" pitchFamily="18" charset="0"/>
            </a:endParaRPr>
          </a:p>
        </p:txBody>
      </p:sp>
      <p:sp>
        <p:nvSpPr>
          <p:cNvPr id="1125381" name="Rectangle 5"/>
          <p:cNvSpPr>
            <a:spLocks noChangeArrowheads="1"/>
          </p:cNvSpPr>
          <p:nvPr/>
        </p:nvSpPr>
        <p:spPr bwMode="auto">
          <a:xfrm>
            <a:off x="1860550" y="1681163"/>
            <a:ext cx="2141538" cy="41592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25382" name="Group 6"/>
          <p:cNvGrpSpPr>
            <a:grpSpLocks/>
          </p:cNvGrpSpPr>
          <p:nvPr/>
        </p:nvGrpSpPr>
        <p:grpSpPr bwMode="auto">
          <a:xfrm flipV="1">
            <a:off x="1490663" y="5081588"/>
            <a:ext cx="544512" cy="574675"/>
            <a:chOff x="1094" y="3158"/>
            <a:chExt cx="499" cy="496"/>
          </a:xfrm>
        </p:grpSpPr>
        <p:sp>
          <p:nvSpPr>
            <p:cNvPr id="1125383" name="Line 7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384" name="Line 8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385" name="Line 9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386" name="Line 10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387" name="Line 11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388" name="Freeform 12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227 h 227"/>
                <a:gd name="T2" fmla="*/ 136 w 136"/>
                <a:gd name="T3" fmla="*/ 227 h 227"/>
                <a:gd name="T4" fmla="*/ 136 w 136"/>
                <a:gd name="T5" fmla="*/ 0 h 227"/>
                <a:gd name="T6" fmla="*/ 34 w 136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5389" name="Rectangle 13"/>
          <p:cNvSpPr>
            <a:spLocks noChangeArrowheads="1"/>
          </p:cNvSpPr>
          <p:nvPr/>
        </p:nvSpPr>
        <p:spPr bwMode="auto">
          <a:xfrm>
            <a:off x="3771900" y="2762250"/>
            <a:ext cx="206375" cy="6159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5390" name="Rectangle 14" descr="20%"/>
          <p:cNvSpPr>
            <a:spLocks noChangeArrowheads="1"/>
          </p:cNvSpPr>
          <p:nvPr/>
        </p:nvSpPr>
        <p:spPr bwMode="auto">
          <a:xfrm>
            <a:off x="2060575" y="2654300"/>
            <a:ext cx="1527175" cy="6667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5391" name="Rectangle 15"/>
          <p:cNvSpPr>
            <a:spLocks noChangeArrowheads="1"/>
          </p:cNvSpPr>
          <p:nvPr/>
        </p:nvSpPr>
        <p:spPr bwMode="auto">
          <a:xfrm>
            <a:off x="3771900" y="3378200"/>
            <a:ext cx="206375" cy="6159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5392" name="Rectangle 16" descr="20%"/>
          <p:cNvSpPr>
            <a:spLocks noChangeArrowheads="1"/>
          </p:cNvSpPr>
          <p:nvPr/>
        </p:nvSpPr>
        <p:spPr bwMode="auto">
          <a:xfrm>
            <a:off x="2060575" y="3427413"/>
            <a:ext cx="1527175" cy="66833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5393" name="Rectangle 17"/>
          <p:cNvSpPr>
            <a:spLocks noChangeArrowheads="1"/>
          </p:cNvSpPr>
          <p:nvPr/>
        </p:nvSpPr>
        <p:spPr bwMode="auto">
          <a:xfrm>
            <a:off x="3771900" y="5195888"/>
            <a:ext cx="206375" cy="6159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5394" name="Rectangle 18" descr="20%"/>
          <p:cNvSpPr>
            <a:spLocks noChangeArrowheads="1"/>
          </p:cNvSpPr>
          <p:nvPr/>
        </p:nvSpPr>
        <p:spPr bwMode="auto">
          <a:xfrm>
            <a:off x="2060575" y="4197350"/>
            <a:ext cx="1735138" cy="6667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5395" name="Rectangle 19" descr="20%"/>
          <p:cNvSpPr>
            <a:spLocks noChangeArrowheads="1"/>
          </p:cNvSpPr>
          <p:nvPr/>
        </p:nvSpPr>
        <p:spPr bwMode="auto">
          <a:xfrm>
            <a:off x="2060575" y="4976813"/>
            <a:ext cx="1527175" cy="66833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25396" name="Group 20"/>
          <p:cNvGrpSpPr>
            <a:grpSpLocks/>
          </p:cNvGrpSpPr>
          <p:nvPr/>
        </p:nvGrpSpPr>
        <p:grpSpPr bwMode="auto">
          <a:xfrm>
            <a:off x="1487488" y="4195763"/>
            <a:ext cx="546100" cy="574675"/>
            <a:chOff x="1094" y="3158"/>
            <a:chExt cx="499" cy="496"/>
          </a:xfrm>
        </p:grpSpPr>
        <p:sp>
          <p:nvSpPr>
            <p:cNvPr id="1125397" name="Line 21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398" name="Line 22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399" name="Line 23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00" name="Line 24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01" name="Line 25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02" name="Freeform 26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227 h 227"/>
                <a:gd name="T2" fmla="*/ 136 w 136"/>
                <a:gd name="T3" fmla="*/ 227 h 227"/>
                <a:gd name="T4" fmla="*/ 136 w 136"/>
                <a:gd name="T5" fmla="*/ 0 h 227"/>
                <a:gd name="T6" fmla="*/ 34 w 136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25403" name="Group 27"/>
          <p:cNvGrpSpPr>
            <a:grpSpLocks/>
          </p:cNvGrpSpPr>
          <p:nvPr/>
        </p:nvGrpSpPr>
        <p:grpSpPr bwMode="auto">
          <a:xfrm flipV="1">
            <a:off x="1487488" y="3530600"/>
            <a:ext cx="546100" cy="573088"/>
            <a:chOff x="1094" y="3158"/>
            <a:chExt cx="499" cy="496"/>
          </a:xfrm>
        </p:grpSpPr>
        <p:sp>
          <p:nvSpPr>
            <p:cNvPr id="1125404" name="Line 28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05" name="Line 29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06" name="Line 30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07" name="Line 31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08" name="Line 32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09" name="Freeform 33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227 h 227"/>
                <a:gd name="T2" fmla="*/ 136 w 136"/>
                <a:gd name="T3" fmla="*/ 227 h 227"/>
                <a:gd name="T4" fmla="*/ 136 w 136"/>
                <a:gd name="T5" fmla="*/ 0 h 227"/>
                <a:gd name="T6" fmla="*/ 34 w 136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25410" name="Group 34"/>
          <p:cNvGrpSpPr>
            <a:grpSpLocks/>
          </p:cNvGrpSpPr>
          <p:nvPr/>
        </p:nvGrpSpPr>
        <p:grpSpPr bwMode="auto">
          <a:xfrm>
            <a:off x="1492250" y="2638425"/>
            <a:ext cx="544513" cy="576263"/>
            <a:chOff x="1094" y="3158"/>
            <a:chExt cx="499" cy="496"/>
          </a:xfrm>
        </p:grpSpPr>
        <p:sp>
          <p:nvSpPr>
            <p:cNvPr id="1125411" name="Line 35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12" name="Line 36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13" name="Line 37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14" name="Line 38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15" name="Line 39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16" name="Freeform 40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227 h 227"/>
                <a:gd name="T2" fmla="*/ 136 w 136"/>
                <a:gd name="T3" fmla="*/ 227 h 227"/>
                <a:gd name="T4" fmla="*/ 136 w 136"/>
                <a:gd name="T5" fmla="*/ 0 h 227"/>
                <a:gd name="T6" fmla="*/ 34 w 136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25417" name="Group 41"/>
          <p:cNvGrpSpPr>
            <a:grpSpLocks/>
          </p:cNvGrpSpPr>
          <p:nvPr/>
        </p:nvGrpSpPr>
        <p:grpSpPr bwMode="auto">
          <a:xfrm>
            <a:off x="1487488" y="1862138"/>
            <a:ext cx="546100" cy="574675"/>
            <a:chOff x="1094" y="3158"/>
            <a:chExt cx="499" cy="496"/>
          </a:xfrm>
        </p:grpSpPr>
        <p:sp>
          <p:nvSpPr>
            <p:cNvPr id="1125418" name="Line 42"/>
            <p:cNvSpPr>
              <a:spLocks noChangeShapeType="1"/>
            </p:cNvSpPr>
            <p:nvPr/>
          </p:nvSpPr>
          <p:spPr bwMode="auto">
            <a:xfrm>
              <a:off x="1095" y="3501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19" name="Line 43"/>
            <p:cNvSpPr>
              <a:spLocks noChangeShapeType="1"/>
            </p:cNvSpPr>
            <p:nvPr/>
          </p:nvSpPr>
          <p:spPr bwMode="auto">
            <a:xfrm>
              <a:off x="1094" y="3405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20" name="Line 44"/>
            <p:cNvSpPr>
              <a:spLocks noChangeShapeType="1"/>
            </p:cNvSpPr>
            <p:nvPr/>
          </p:nvSpPr>
          <p:spPr bwMode="auto">
            <a:xfrm>
              <a:off x="1457" y="3339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21" name="Line 45"/>
            <p:cNvSpPr>
              <a:spLocks noChangeShapeType="1"/>
            </p:cNvSpPr>
            <p:nvPr/>
          </p:nvSpPr>
          <p:spPr bwMode="auto">
            <a:xfrm>
              <a:off x="1457" y="3158"/>
              <a:ext cx="7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22" name="Line 46"/>
            <p:cNvSpPr>
              <a:spLocks noChangeShapeType="1"/>
            </p:cNvSpPr>
            <p:nvPr/>
          </p:nvSpPr>
          <p:spPr bwMode="auto">
            <a:xfrm>
              <a:off x="1473" y="3563"/>
              <a:ext cx="74" cy="91"/>
            </a:xfrm>
            <a:prstGeom prst="line">
              <a:avLst/>
            </a:prstGeom>
            <a:noFill/>
            <a:ln w="76200">
              <a:pattFill prst="pct60">
                <a:fgClr>
                  <a:schemeClr val="bg2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5423" name="Freeform 47"/>
            <p:cNvSpPr>
              <a:spLocks/>
            </p:cNvSpPr>
            <p:nvPr/>
          </p:nvSpPr>
          <p:spPr bwMode="auto">
            <a:xfrm>
              <a:off x="1457" y="3249"/>
              <a:ext cx="136" cy="303"/>
            </a:xfrm>
            <a:custGeom>
              <a:avLst/>
              <a:gdLst>
                <a:gd name="T0" fmla="*/ 0 w 136"/>
                <a:gd name="T1" fmla="*/ 227 h 227"/>
                <a:gd name="T2" fmla="*/ 136 w 136"/>
                <a:gd name="T3" fmla="*/ 227 h 227"/>
                <a:gd name="T4" fmla="*/ 136 w 136"/>
                <a:gd name="T5" fmla="*/ 0 h 227"/>
                <a:gd name="T6" fmla="*/ 34 w 136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27">
                  <a:moveTo>
                    <a:pt x="0" y="227"/>
                  </a:moveTo>
                  <a:lnTo>
                    <a:pt x="136" y="227"/>
                  </a:lnTo>
                  <a:lnTo>
                    <a:pt x="136" y="0"/>
                  </a:lnTo>
                  <a:lnTo>
                    <a:pt x="34" y="0"/>
                  </a:lnTo>
                </a:path>
              </a:pathLst>
            </a:custGeom>
            <a:noFill/>
            <a:ln w="762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5424" name="Text Box 48"/>
          <p:cNvSpPr txBox="1">
            <a:spLocks noChangeArrowheads="1"/>
          </p:cNvSpPr>
          <p:nvPr/>
        </p:nvSpPr>
        <p:spPr bwMode="auto">
          <a:xfrm>
            <a:off x="484188" y="2012950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/>
              <a:t>SASE 2</a:t>
            </a:r>
            <a:endParaRPr lang="en-GB" sz="1800"/>
          </a:p>
        </p:txBody>
      </p:sp>
      <p:sp>
        <p:nvSpPr>
          <p:cNvPr id="1125425" name="Text Box 49"/>
          <p:cNvSpPr txBox="1">
            <a:spLocks noChangeArrowheads="1"/>
          </p:cNvSpPr>
          <p:nvPr/>
        </p:nvSpPr>
        <p:spPr bwMode="auto">
          <a:xfrm>
            <a:off x="487363" y="4340225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/>
              <a:t>SASE 1</a:t>
            </a:r>
            <a:endParaRPr lang="en-GB" sz="1800"/>
          </a:p>
        </p:txBody>
      </p:sp>
      <p:sp>
        <p:nvSpPr>
          <p:cNvPr id="1125426" name="Text Box 50"/>
          <p:cNvSpPr txBox="1">
            <a:spLocks noChangeArrowheads="1"/>
          </p:cNvSpPr>
          <p:nvPr/>
        </p:nvSpPr>
        <p:spPr bwMode="auto">
          <a:xfrm>
            <a:off x="487363" y="5113338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/>
              <a:t>SASE 3</a:t>
            </a:r>
            <a:endParaRPr lang="en-GB" sz="1800"/>
          </a:p>
        </p:txBody>
      </p:sp>
      <p:sp>
        <p:nvSpPr>
          <p:cNvPr id="1125427" name="Text Box 51"/>
          <p:cNvSpPr txBox="1">
            <a:spLocks noChangeArrowheads="1"/>
          </p:cNvSpPr>
          <p:nvPr/>
        </p:nvSpPr>
        <p:spPr bwMode="auto">
          <a:xfrm>
            <a:off x="984250" y="357663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>
                <a:solidFill>
                  <a:schemeClr val="bg2"/>
                </a:solidFill>
              </a:rPr>
              <a:t>U 1</a:t>
            </a:r>
            <a:endParaRPr lang="en-GB" sz="1800">
              <a:solidFill>
                <a:schemeClr val="bg2"/>
              </a:solidFill>
            </a:endParaRPr>
          </a:p>
        </p:txBody>
      </p:sp>
      <p:sp>
        <p:nvSpPr>
          <p:cNvPr id="1125428" name="Text Box 52"/>
          <p:cNvSpPr txBox="1">
            <a:spLocks noChangeArrowheads="1"/>
          </p:cNvSpPr>
          <p:nvPr/>
        </p:nvSpPr>
        <p:spPr bwMode="auto">
          <a:xfrm>
            <a:off x="917575" y="2781300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de-DE" sz="1800">
                <a:solidFill>
                  <a:schemeClr val="bg2"/>
                </a:solidFill>
              </a:rPr>
              <a:t>U 2</a:t>
            </a:r>
            <a:endParaRPr lang="en-GB" sz="1800">
              <a:solidFill>
                <a:schemeClr val="bg2"/>
              </a:solidFill>
            </a:endParaRPr>
          </a:p>
        </p:txBody>
      </p:sp>
      <p:grpSp>
        <p:nvGrpSpPr>
          <p:cNvPr id="1125429" name="Group 53"/>
          <p:cNvGrpSpPr>
            <a:grpSpLocks/>
          </p:cNvGrpSpPr>
          <p:nvPr/>
        </p:nvGrpSpPr>
        <p:grpSpPr bwMode="auto">
          <a:xfrm>
            <a:off x="2127250" y="1936750"/>
            <a:ext cx="1168400" cy="3625850"/>
            <a:chOff x="1340" y="1220"/>
            <a:chExt cx="736" cy="2284"/>
          </a:xfrm>
        </p:grpSpPr>
        <p:sp>
          <p:nvSpPr>
            <p:cNvPr id="1125430" name="Rectangle 54"/>
            <p:cNvSpPr>
              <a:spLocks noChangeArrowheads="1"/>
            </p:cNvSpPr>
            <p:nvPr/>
          </p:nvSpPr>
          <p:spPr bwMode="auto">
            <a:xfrm>
              <a:off x="1340" y="3178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GB" sz="1600"/>
                <a:t>SQS</a:t>
              </a:r>
            </a:p>
          </p:txBody>
        </p:sp>
        <p:sp>
          <p:nvSpPr>
            <p:cNvPr id="1125431" name="Rectangle 55"/>
            <p:cNvSpPr>
              <a:spLocks noChangeArrowheads="1"/>
            </p:cNvSpPr>
            <p:nvPr/>
          </p:nvSpPr>
          <p:spPr bwMode="auto">
            <a:xfrm>
              <a:off x="1661" y="3179"/>
              <a:ext cx="284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GB" sz="1600"/>
                <a:t>SCS</a:t>
              </a:r>
            </a:p>
          </p:txBody>
        </p:sp>
        <p:sp>
          <p:nvSpPr>
            <p:cNvPr id="1125432" name="Rectangle 56"/>
            <p:cNvSpPr>
              <a:spLocks noChangeArrowheads="1"/>
            </p:cNvSpPr>
            <p:nvPr/>
          </p:nvSpPr>
          <p:spPr bwMode="auto">
            <a:xfrm>
              <a:off x="1341" y="2699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GB" sz="1600"/>
                <a:t>SPB</a:t>
              </a:r>
            </a:p>
          </p:txBody>
        </p:sp>
        <p:sp>
          <p:nvSpPr>
            <p:cNvPr id="1125433" name="Rectangle 57"/>
            <p:cNvSpPr>
              <a:spLocks noChangeArrowheads="1"/>
            </p:cNvSpPr>
            <p:nvPr/>
          </p:nvSpPr>
          <p:spPr bwMode="auto">
            <a:xfrm>
              <a:off x="1734" y="2700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de-DE" sz="1600"/>
                <a:t>FXE</a:t>
              </a:r>
              <a:endParaRPr lang="en-GB" sz="1600"/>
            </a:p>
          </p:txBody>
        </p:sp>
        <p:sp>
          <p:nvSpPr>
            <p:cNvPr id="1125434" name="Rectangle 58"/>
            <p:cNvSpPr>
              <a:spLocks noChangeArrowheads="1"/>
            </p:cNvSpPr>
            <p:nvPr/>
          </p:nvSpPr>
          <p:spPr bwMode="auto">
            <a:xfrm>
              <a:off x="1342" y="1220"/>
              <a:ext cx="349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de-DE" sz="1600"/>
                <a:t>MID</a:t>
              </a:r>
              <a:endParaRPr lang="en-GB" sz="1600"/>
            </a:p>
          </p:txBody>
        </p:sp>
        <p:sp>
          <p:nvSpPr>
            <p:cNvPr id="1125435" name="Rectangle 59"/>
            <p:cNvSpPr>
              <a:spLocks noChangeArrowheads="1"/>
            </p:cNvSpPr>
            <p:nvPr/>
          </p:nvSpPr>
          <p:spPr bwMode="auto">
            <a:xfrm>
              <a:off x="1735" y="1221"/>
              <a:ext cx="341" cy="325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GB" sz="1600"/>
                <a:t>HED</a:t>
              </a:r>
            </a:p>
          </p:txBody>
        </p:sp>
      </p:grpSp>
      <p:grpSp>
        <p:nvGrpSpPr>
          <p:cNvPr id="1125436" name="Group 60"/>
          <p:cNvGrpSpPr>
            <a:grpSpLocks/>
          </p:cNvGrpSpPr>
          <p:nvPr/>
        </p:nvGrpSpPr>
        <p:grpSpPr bwMode="auto">
          <a:xfrm>
            <a:off x="2111375" y="1939925"/>
            <a:ext cx="1633538" cy="3624263"/>
            <a:chOff x="1330" y="1222"/>
            <a:chExt cx="1029" cy="2283"/>
          </a:xfrm>
        </p:grpSpPr>
        <p:sp>
          <p:nvSpPr>
            <p:cNvPr id="1125437" name="Rectangle 61" descr="Wide upward diagonal"/>
            <p:cNvSpPr>
              <a:spLocks noChangeArrowheads="1"/>
            </p:cNvSpPr>
            <p:nvPr/>
          </p:nvSpPr>
          <p:spPr bwMode="auto">
            <a:xfrm>
              <a:off x="1982" y="3180"/>
              <a:ext cx="217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GB" sz="1600"/>
            </a:p>
          </p:txBody>
        </p:sp>
        <p:sp>
          <p:nvSpPr>
            <p:cNvPr id="1125438" name="Rectangle 62" descr="Wide upward diagonal"/>
            <p:cNvSpPr>
              <a:spLocks noChangeArrowheads="1"/>
            </p:cNvSpPr>
            <p:nvPr/>
          </p:nvSpPr>
          <p:spPr bwMode="auto">
            <a:xfrm>
              <a:off x="2125" y="270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GB" sz="1600"/>
            </a:p>
          </p:txBody>
        </p:sp>
        <p:sp>
          <p:nvSpPr>
            <p:cNvPr id="1125439" name="Rectangle 63" descr="Wide upward diagonal"/>
            <p:cNvSpPr>
              <a:spLocks noChangeArrowheads="1"/>
            </p:cNvSpPr>
            <p:nvPr/>
          </p:nvSpPr>
          <p:spPr bwMode="auto">
            <a:xfrm>
              <a:off x="2126" y="12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GB" sz="1600"/>
            </a:p>
          </p:txBody>
        </p:sp>
        <p:sp>
          <p:nvSpPr>
            <p:cNvPr id="1125440" name="Rectangle 64" descr="Wide upward diagonal"/>
            <p:cNvSpPr>
              <a:spLocks noChangeArrowheads="1"/>
            </p:cNvSpPr>
            <p:nvPr/>
          </p:nvSpPr>
          <p:spPr bwMode="auto">
            <a:xfrm>
              <a:off x="1337" y="1720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GB" sz="1600"/>
            </a:p>
          </p:txBody>
        </p:sp>
        <p:sp>
          <p:nvSpPr>
            <p:cNvPr id="1125441" name="Rectangle 65" descr="Wide upward diagonal"/>
            <p:cNvSpPr>
              <a:spLocks noChangeArrowheads="1"/>
            </p:cNvSpPr>
            <p:nvPr/>
          </p:nvSpPr>
          <p:spPr bwMode="auto">
            <a:xfrm>
              <a:off x="1618" y="1721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GB" sz="1600"/>
            </a:p>
          </p:txBody>
        </p:sp>
        <p:sp>
          <p:nvSpPr>
            <p:cNvPr id="1125442" name="Rectangle 66" descr="Wide upward diagonal"/>
            <p:cNvSpPr>
              <a:spLocks noChangeArrowheads="1"/>
            </p:cNvSpPr>
            <p:nvPr/>
          </p:nvSpPr>
          <p:spPr bwMode="auto">
            <a:xfrm>
              <a:off x="1891" y="1722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GB" sz="1600"/>
            </a:p>
          </p:txBody>
        </p:sp>
        <p:sp>
          <p:nvSpPr>
            <p:cNvPr id="1125443" name="Rectangle 67" descr="Wide upward diagonal"/>
            <p:cNvSpPr>
              <a:spLocks noChangeArrowheads="1"/>
            </p:cNvSpPr>
            <p:nvPr/>
          </p:nvSpPr>
          <p:spPr bwMode="auto">
            <a:xfrm>
              <a:off x="1330" y="2193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GB" sz="1600"/>
            </a:p>
          </p:txBody>
        </p:sp>
        <p:sp>
          <p:nvSpPr>
            <p:cNvPr id="1125444" name="Rectangle 68" descr="Wide upward diagonal"/>
            <p:cNvSpPr>
              <a:spLocks noChangeArrowheads="1"/>
            </p:cNvSpPr>
            <p:nvPr/>
          </p:nvSpPr>
          <p:spPr bwMode="auto">
            <a:xfrm>
              <a:off x="1611" y="2194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GB" sz="1600"/>
            </a:p>
          </p:txBody>
        </p:sp>
        <p:sp>
          <p:nvSpPr>
            <p:cNvPr id="1125445" name="Rectangle 69" descr="Wide upward diagonal"/>
            <p:cNvSpPr>
              <a:spLocks noChangeArrowheads="1"/>
            </p:cNvSpPr>
            <p:nvPr/>
          </p:nvSpPr>
          <p:spPr bwMode="auto">
            <a:xfrm>
              <a:off x="1884" y="2195"/>
              <a:ext cx="233" cy="325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endParaRPr lang="en-GB" sz="1600"/>
            </a:p>
          </p:txBody>
        </p:sp>
      </p:grpSp>
      <p:grpSp>
        <p:nvGrpSpPr>
          <p:cNvPr id="1125446" name="Group 70"/>
          <p:cNvGrpSpPr>
            <a:grpSpLocks/>
          </p:cNvGrpSpPr>
          <p:nvPr/>
        </p:nvGrpSpPr>
        <p:grpSpPr bwMode="auto">
          <a:xfrm>
            <a:off x="4743450" y="1165225"/>
            <a:ext cx="4056063" cy="5300663"/>
            <a:chOff x="3093" y="734"/>
            <a:chExt cx="2555" cy="3339"/>
          </a:xfrm>
        </p:grpSpPr>
        <p:grpSp>
          <p:nvGrpSpPr>
            <p:cNvPr id="1125447" name="Group 71"/>
            <p:cNvGrpSpPr>
              <a:grpSpLocks/>
            </p:cNvGrpSpPr>
            <p:nvPr/>
          </p:nvGrpSpPr>
          <p:grpSpPr bwMode="auto">
            <a:xfrm>
              <a:off x="3098" y="734"/>
              <a:ext cx="1951" cy="769"/>
              <a:chOff x="3098" y="734"/>
              <a:chExt cx="1951" cy="769"/>
            </a:xfrm>
          </p:grpSpPr>
          <p:pic>
            <p:nvPicPr>
              <p:cNvPr id="1125448" name="Picture 7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6" y="734"/>
                <a:ext cx="733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5449" name="Text Box 73"/>
              <p:cNvSpPr txBox="1">
                <a:spLocks noChangeArrowheads="1"/>
              </p:cNvSpPr>
              <p:nvPr/>
            </p:nvSpPr>
            <p:spPr bwMode="auto">
              <a:xfrm>
                <a:off x="3098" y="969"/>
                <a:ext cx="1125" cy="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450850" indent="-450850"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630238"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</a:rPr>
                  <a:t>FXE</a:t>
                </a:r>
                <a:r>
                  <a:rPr lang="en-GB" sz="1600"/>
                  <a:t> </a:t>
                </a:r>
                <a:r>
                  <a:rPr lang="en-GB" sz="1400"/>
                  <a:t>Femtosecond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GB" sz="1400"/>
                  <a:t>	X-ray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GB" sz="1400"/>
                  <a:t>	Experiments</a:t>
                </a:r>
              </a:p>
            </p:txBody>
          </p:sp>
        </p:grpSp>
        <p:grpSp>
          <p:nvGrpSpPr>
            <p:cNvPr id="1125450" name="Group 74"/>
            <p:cNvGrpSpPr>
              <a:grpSpLocks/>
            </p:cNvGrpSpPr>
            <p:nvPr/>
          </p:nvGrpSpPr>
          <p:grpSpPr bwMode="auto">
            <a:xfrm>
              <a:off x="3100" y="2047"/>
              <a:ext cx="1814" cy="508"/>
              <a:chOff x="3100" y="2047"/>
              <a:chExt cx="1814" cy="508"/>
            </a:xfrm>
          </p:grpSpPr>
          <p:pic>
            <p:nvPicPr>
              <p:cNvPr id="1125451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8" y="2047"/>
                <a:ext cx="606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5452" name="Text Box 76"/>
              <p:cNvSpPr txBox="1">
                <a:spLocks noChangeArrowheads="1"/>
              </p:cNvSpPr>
              <p:nvPr/>
            </p:nvSpPr>
            <p:spPr bwMode="auto">
              <a:xfrm>
                <a:off x="3100" y="2131"/>
                <a:ext cx="1296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450850" indent="-450850"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630238"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</a:rPr>
                  <a:t>SPB</a:t>
                </a:r>
                <a:r>
                  <a:rPr lang="en-GB" sz="1600"/>
                  <a:t> </a:t>
                </a:r>
                <a:r>
                  <a:rPr lang="en-GB" sz="1400"/>
                  <a:t>Single Particle &amp;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GB" sz="1400"/>
                  <a:t>	Biomolecules</a:t>
                </a:r>
              </a:p>
            </p:txBody>
          </p:sp>
        </p:grpSp>
        <p:grpSp>
          <p:nvGrpSpPr>
            <p:cNvPr id="1125453" name="Group 77"/>
            <p:cNvGrpSpPr>
              <a:grpSpLocks/>
            </p:cNvGrpSpPr>
            <p:nvPr/>
          </p:nvGrpSpPr>
          <p:grpSpPr bwMode="auto">
            <a:xfrm>
              <a:off x="3094" y="3022"/>
              <a:ext cx="2094" cy="594"/>
              <a:chOff x="3094" y="3022"/>
              <a:chExt cx="2094" cy="594"/>
            </a:xfrm>
          </p:grpSpPr>
          <p:pic>
            <p:nvPicPr>
              <p:cNvPr id="1125454" name="Picture 7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" y="3022"/>
                <a:ext cx="907" cy="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5455" name="Text Box 79"/>
              <p:cNvSpPr txBox="1">
                <a:spLocks noChangeArrowheads="1"/>
              </p:cNvSpPr>
              <p:nvPr/>
            </p:nvSpPr>
            <p:spPr bwMode="auto">
              <a:xfrm>
                <a:off x="3094" y="3085"/>
                <a:ext cx="1242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450850" indent="-450850"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630238"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</a:rPr>
                  <a:t>SQS</a:t>
                </a:r>
                <a:r>
                  <a:rPr lang="en-GB" sz="1600"/>
                  <a:t> </a:t>
                </a:r>
                <a:r>
                  <a:rPr lang="en-GB" sz="1400"/>
                  <a:t>Small Quantum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GB" sz="1400"/>
                  <a:t>	Systems</a:t>
                </a:r>
              </a:p>
            </p:txBody>
          </p:sp>
        </p:grpSp>
        <p:grpSp>
          <p:nvGrpSpPr>
            <p:cNvPr id="1125456" name="Group 80"/>
            <p:cNvGrpSpPr>
              <a:grpSpLocks/>
            </p:cNvGrpSpPr>
            <p:nvPr/>
          </p:nvGrpSpPr>
          <p:grpSpPr bwMode="auto">
            <a:xfrm>
              <a:off x="3095" y="3485"/>
              <a:ext cx="2553" cy="588"/>
              <a:chOff x="3095" y="3485"/>
              <a:chExt cx="2553" cy="588"/>
            </a:xfrm>
          </p:grpSpPr>
          <p:sp>
            <p:nvSpPr>
              <p:cNvPr id="1125457" name="Text Box 81"/>
              <p:cNvSpPr txBox="1">
                <a:spLocks noChangeArrowheads="1"/>
              </p:cNvSpPr>
              <p:nvPr/>
            </p:nvSpPr>
            <p:spPr bwMode="auto">
              <a:xfrm>
                <a:off x="3095" y="3534"/>
                <a:ext cx="1498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450850" indent="-450850"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630238"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</a:rPr>
                  <a:t>SCS</a:t>
                </a:r>
                <a:r>
                  <a:rPr lang="en-GB" sz="1600"/>
                  <a:t> </a:t>
                </a:r>
                <a:r>
                  <a:rPr lang="en-GB" sz="1400"/>
                  <a:t>Spectroscopy &amp;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GB" sz="1400"/>
                  <a:t>	 Coherent Scattering</a:t>
                </a:r>
              </a:p>
            </p:txBody>
          </p:sp>
          <p:pic>
            <p:nvPicPr>
              <p:cNvPr id="1125458" name="Picture 8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5" y="3485"/>
                <a:ext cx="593" cy="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25459" name="Group 83"/>
            <p:cNvGrpSpPr>
              <a:grpSpLocks/>
            </p:cNvGrpSpPr>
            <p:nvPr/>
          </p:nvGrpSpPr>
          <p:grpSpPr bwMode="auto">
            <a:xfrm>
              <a:off x="3093" y="2528"/>
              <a:ext cx="2482" cy="481"/>
              <a:chOff x="3093" y="2528"/>
              <a:chExt cx="2482" cy="481"/>
            </a:xfrm>
          </p:grpSpPr>
          <p:sp>
            <p:nvSpPr>
              <p:cNvPr id="1125460" name="Text Box 84"/>
              <p:cNvSpPr txBox="1">
                <a:spLocks noChangeArrowheads="1"/>
              </p:cNvSpPr>
              <p:nvPr/>
            </p:nvSpPr>
            <p:spPr bwMode="auto">
              <a:xfrm>
                <a:off x="3093" y="2636"/>
                <a:ext cx="1442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450850" indent="-450850"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630238"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</a:rPr>
                  <a:t>MID</a:t>
                </a:r>
                <a:r>
                  <a:rPr lang="en-GB" sz="1600"/>
                  <a:t> </a:t>
                </a:r>
                <a:r>
                  <a:rPr lang="en-GB" sz="1400"/>
                  <a:t>Materials Imaging &amp;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GB" sz="1400"/>
                  <a:t>	Dynamics</a:t>
                </a:r>
              </a:p>
            </p:txBody>
          </p:sp>
          <p:pic>
            <p:nvPicPr>
              <p:cNvPr id="1125461" name="Picture 8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0" y="2528"/>
                <a:ext cx="745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25462" name="Group 86"/>
            <p:cNvGrpSpPr>
              <a:grpSpLocks/>
            </p:cNvGrpSpPr>
            <p:nvPr/>
          </p:nvGrpSpPr>
          <p:grpSpPr bwMode="auto">
            <a:xfrm>
              <a:off x="3099" y="1407"/>
              <a:ext cx="2470" cy="734"/>
              <a:chOff x="3099" y="1407"/>
              <a:chExt cx="2470" cy="734"/>
            </a:xfrm>
          </p:grpSpPr>
          <p:sp>
            <p:nvSpPr>
              <p:cNvPr id="1125463" name="Text Box 87"/>
              <p:cNvSpPr txBox="1">
                <a:spLocks noChangeArrowheads="1"/>
              </p:cNvSpPr>
              <p:nvPr/>
            </p:nvSpPr>
            <p:spPr bwMode="auto">
              <a:xfrm>
                <a:off x="3099" y="1594"/>
                <a:ext cx="1256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450850" indent="-450850"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630238"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algn="l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GB" sz="1600">
                    <a:solidFill>
                      <a:schemeClr val="accent2"/>
                    </a:solidFill>
                  </a:rPr>
                  <a:t>HED</a:t>
                </a:r>
                <a:r>
                  <a:rPr lang="en-GB" sz="1600"/>
                  <a:t> </a:t>
                </a:r>
                <a:r>
                  <a:rPr lang="en-GB" sz="1400"/>
                  <a:t>High Energy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GB" sz="1400"/>
                  <a:t>	Density Science</a:t>
                </a:r>
              </a:p>
            </p:txBody>
          </p:sp>
          <p:pic>
            <p:nvPicPr>
              <p:cNvPr id="1125464" name="Picture 8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" y="1407"/>
                <a:ext cx="931" cy="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930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 XHEXP - SASE 1 </a:t>
            </a:r>
            <a:r>
              <a:rPr lang="de-DE" dirty="0" err="1" smtClean="0"/>
              <a:t>instruments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C73E8-DF49-415E-9DE1-C5C18C4338E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Thomas Tschentscher, European XFEL, </a:t>
            </a:r>
          </a:p>
          <a:p>
            <a:pPr>
              <a:defRPr/>
            </a:pPr>
            <a:r>
              <a:rPr lang="en-GB" smtClean="0"/>
              <a:t>17 Apr 2012</a:t>
            </a:r>
            <a:endParaRPr lang="en-GB" dirty="0"/>
          </a:p>
        </p:txBody>
      </p:sp>
      <p:pic>
        <p:nvPicPr>
          <p:cNvPr id="6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6" b="20143"/>
          <a:stretch>
            <a:fillRect/>
          </a:stretch>
        </p:blipFill>
        <p:spPr bwMode="auto">
          <a:xfrm>
            <a:off x="-64125" y="1725613"/>
            <a:ext cx="9432925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34"/>
          <p:cNvGrpSpPr>
            <a:grpSpLocks/>
          </p:cNvGrpSpPr>
          <p:nvPr/>
        </p:nvGrpSpPr>
        <p:grpSpPr bwMode="auto">
          <a:xfrm>
            <a:off x="1074875" y="2214563"/>
            <a:ext cx="7615238" cy="2871787"/>
            <a:chOff x="0" y="0"/>
            <a:chExt cx="4796" cy="1809"/>
          </a:xfrm>
        </p:grpSpPr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0" y="0"/>
              <a:ext cx="562" cy="1804"/>
              <a:chOff x="0" y="0"/>
              <a:chExt cx="562" cy="1804"/>
            </a:xfrm>
          </p:grpSpPr>
          <p:grpSp>
            <p:nvGrpSpPr>
              <p:cNvPr id="738" name="Group 27"/>
              <p:cNvGrpSpPr>
                <a:grpSpLocks/>
              </p:cNvGrpSpPr>
              <p:nvPr/>
            </p:nvGrpSpPr>
            <p:grpSpPr bwMode="auto">
              <a:xfrm>
                <a:off x="0" y="3"/>
                <a:ext cx="112" cy="1801"/>
                <a:chOff x="0" y="0"/>
                <a:chExt cx="112" cy="1801"/>
              </a:xfrm>
            </p:grpSpPr>
            <p:grpSp>
              <p:nvGrpSpPr>
                <p:cNvPr id="815" name="Group 14"/>
                <p:cNvGrpSpPr>
                  <a:grpSpLocks/>
                </p:cNvGrpSpPr>
                <p:nvPr/>
              </p:nvGrpSpPr>
              <p:grpSpPr bwMode="auto">
                <a:xfrm>
                  <a:off x="0" y="599"/>
                  <a:ext cx="112" cy="600"/>
                  <a:chOff x="0" y="0"/>
                  <a:chExt cx="112" cy="600"/>
                </a:xfrm>
              </p:grpSpPr>
              <p:sp>
                <p:nvSpPr>
                  <p:cNvPr id="828" name="Rectangle 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29" name="Rectangle 10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30" name="Rectangle 11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31" name="Rectangle 1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32" name="Rectangle 1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16" name="Group 20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2" cy="601"/>
                  <a:chOff x="0" y="0"/>
                  <a:chExt cx="112" cy="601"/>
                </a:xfrm>
              </p:grpSpPr>
              <p:sp>
                <p:nvSpPr>
                  <p:cNvPr id="823" name="Rectangle 1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24" name="Rectangle 16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25" name="Rectangle 17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26" name="Rectangle 18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27" name="Rectangle 19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17" name="Group 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1"/>
                  <a:chOff x="0" y="0"/>
                  <a:chExt cx="112" cy="601"/>
                </a:xfrm>
              </p:grpSpPr>
              <p:sp>
                <p:nvSpPr>
                  <p:cNvPr id="818" name="Rectangle 2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19" name="Rectangle 22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20" name="Rectangle 23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21" name="Rectangle 24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22" name="Rectangle 2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39" name="Group 46"/>
              <p:cNvGrpSpPr>
                <a:grpSpLocks/>
              </p:cNvGrpSpPr>
              <p:nvPr/>
            </p:nvGrpSpPr>
            <p:grpSpPr bwMode="auto">
              <a:xfrm>
                <a:off x="109" y="3"/>
                <a:ext cx="114" cy="1801"/>
                <a:chOff x="0" y="0"/>
                <a:chExt cx="113" cy="1801"/>
              </a:xfrm>
            </p:grpSpPr>
            <p:grpSp>
              <p:nvGrpSpPr>
                <p:cNvPr id="797" name="Group 33"/>
                <p:cNvGrpSpPr>
                  <a:grpSpLocks/>
                </p:cNvGrpSpPr>
                <p:nvPr/>
              </p:nvGrpSpPr>
              <p:grpSpPr bwMode="auto">
                <a:xfrm>
                  <a:off x="0" y="599"/>
                  <a:ext cx="112" cy="600"/>
                  <a:chOff x="0" y="0"/>
                  <a:chExt cx="112" cy="600"/>
                </a:xfrm>
              </p:grpSpPr>
              <p:sp>
                <p:nvSpPr>
                  <p:cNvPr id="810" name="Rectangle 2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11" name="Rectangle 29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12" name="Rectangle 30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13" name="Rectangle 31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14" name="Rectangle 32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98" name="Group 39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1"/>
                  <a:chOff x="0" y="0"/>
                  <a:chExt cx="113" cy="601"/>
                </a:xfrm>
              </p:grpSpPr>
              <p:sp>
                <p:nvSpPr>
                  <p:cNvPr id="805" name="Rectangle 3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06" name="Rectangle 3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07" name="Rectangle 36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08" name="Rectangle 37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09" name="Rectangle 38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99" name="Group 4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1"/>
                  <a:chOff x="0" y="0"/>
                  <a:chExt cx="112" cy="601"/>
                </a:xfrm>
              </p:grpSpPr>
              <p:sp>
                <p:nvSpPr>
                  <p:cNvPr id="800" name="Rectangle 4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01" name="Rectangle 41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02" name="Rectangle 42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03" name="Rectangle 43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04" name="Rectangle 44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40" name="Group 65"/>
              <p:cNvGrpSpPr>
                <a:grpSpLocks/>
              </p:cNvGrpSpPr>
              <p:nvPr/>
            </p:nvGrpSpPr>
            <p:grpSpPr bwMode="auto">
              <a:xfrm>
                <a:off x="222" y="2"/>
                <a:ext cx="114" cy="1802"/>
                <a:chOff x="0" y="0"/>
                <a:chExt cx="113" cy="1801"/>
              </a:xfrm>
            </p:grpSpPr>
            <p:grpSp>
              <p:nvGrpSpPr>
                <p:cNvPr id="779" name="Group 52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792" name="Rectangle 4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93" name="Rectangle 48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94" name="Rectangle 49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95" name="Rectangle 5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96" name="Rectangle 5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80" name="Group 58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1"/>
                  <a:chOff x="0" y="0"/>
                  <a:chExt cx="113" cy="601"/>
                </a:xfrm>
              </p:grpSpPr>
              <p:sp>
                <p:nvSpPr>
                  <p:cNvPr id="787" name="Rectangle 5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88" name="Rectangle 54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89" name="Rectangle 55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90" name="Rectangle 56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91" name="Rectangle 57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81" name="Group 6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782" name="Rectangle 5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83" name="Rectangle 60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84" name="Rectangle 61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85" name="Rectangle 62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86" name="Rectangle 63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41" name="Group 84"/>
              <p:cNvGrpSpPr>
                <a:grpSpLocks/>
              </p:cNvGrpSpPr>
              <p:nvPr/>
            </p:nvGrpSpPr>
            <p:grpSpPr bwMode="auto">
              <a:xfrm>
                <a:off x="334" y="0"/>
                <a:ext cx="114" cy="1804"/>
                <a:chOff x="0" y="0"/>
                <a:chExt cx="113" cy="1804"/>
              </a:xfrm>
            </p:grpSpPr>
            <p:grpSp>
              <p:nvGrpSpPr>
                <p:cNvPr id="761" name="Group 71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3" cy="597"/>
                  <a:chOff x="0" y="0"/>
                  <a:chExt cx="113" cy="597"/>
                </a:xfrm>
              </p:grpSpPr>
              <p:sp>
                <p:nvSpPr>
                  <p:cNvPr id="774" name="Rectangle 6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75" name="Rectangle 67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76" name="Rectangle 68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77" name="Rectangle 69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78" name="Rectangle 70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62" name="Group 77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5"/>
                  <a:chOff x="0" y="0"/>
                  <a:chExt cx="113" cy="604"/>
                </a:xfrm>
              </p:grpSpPr>
              <p:sp>
                <p:nvSpPr>
                  <p:cNvPr id="769" name="Rectangle 72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70" name="Rectangle 73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71" name="Rectangle 74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72" name="Rectangle 75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73" name="Rectangle 76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63" name="Group 8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764" name="Rectangle 7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65" name="Rectangle 79"/>
                  <p:cNvSpPr>
                    <a:spLocks/>
                  </p:cNvSpPr>
                  <p:nvPr/>
                </p:nvSpPr>
                <p:spPr bwMode="auto">
                  <a:xfrm>
                    <a:off x="1" y="12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66" name="Rectangle 80"/>
                  <p:cNvSpPr>
                    <a:spLocks/>
                  </p:cNvSpPr>
                  <p:nvPr/>
                </p:nvSpPr>
                <p:spPr bwMode="auto">
                  <a:xfrm>
                    <a:off x="0" y="24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67" name="Rectangle 81"/>
                  <p:cNvSpPr>
                    <a:spLocks/>
                  </p:cNvSpPr>
                  <p:nvPr/>
                </p:nvSpPr>
                <p:spPr bwMode="auto">
                  <a:xfrm>
                    <a:off x="0" y="364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68" name="Rectangle 82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42" name="Group 103"/>
              <p:cNvGrpSpPr>
                <a:grpSpLocks/>
              </p:cNvGrpSpPr>
              <p:nvPr/>
            </p:nvGrpSpPr>
            <p:grpSpPr bwMode="auto">
              <a:xfrm>
                <a:off x="448" y="0"/>
                <a:ext cx="114" cy="1804"/>
                <a:chOff x="0" y="0"/>
                <a:chExt cx="113" cy="1804"/>
              </a:xfrm>
            </p:grpSpPr>
            <p:grpSp>
              <p:nvGrpSpPr>
                <p:cNvPr id="743" name="Group 90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3" cy="597"/>
                  <a:chOff x="0" y="0"/>
                  <a:chExt cx="113" cy="597"/>
                </a:xfrm>
              </p:grpSpPr>
              <p:sp>
                <p:nvSpPr>
                  <p:cNvPr id="756" name="Rectangle 8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57" name="Rectangle 86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58" name="Rectangle 87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59" name="Rectangle 8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60" name="Rectangle 89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44" name="Group 96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0" cy="605"/>
                  <a:chOff x="0" y="0"/>
                  <a:chExt cx="109" cy="604"/>
                </a:xfrm>
              </p:grpSpPr>
              <p:sp>
                <p:nvSpPr>
                  <p:cNvPr id="751" name="Rectangle 9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08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52" name="Rectangle 92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53" name="Rectangle 93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54" name="Rectangle 94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09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55" name="Rectangle 95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45" name="Group 10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746" name="Rectangle 9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47" name="Rectangle 98"/>
                  <p:cNvSpPr>
                    <a:spLocks/>
                  </p:cNvSpPr>
                  <p:nvPr/>
                </p:nvSpPr>
                <p:spPr bwMode="auto">
                  <a:xfrm>
                    <a:off x="1" y="12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48" name="Rectangle 99"/>
                  <p:cNvSpPr>
                    <a:spLocks/>
                  </p:cNvSpPr>
                  <p:nvPr/>
                </p:nvSpPr>
                <p:spPr bwMode="auto">
                  <a:xfrm>
                    <a:off x="0" y="24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49" name="Rectangle 100"/>
                  <p:cNvSpPr>
                    <a:spLocks/>
                  </p:cNvSpPr>
                  <p:nvPr/>
                </p:nvSpPr>
                <p:spPr bwMode="auto">
                  <a:xfrm>
                    <a:off x="0" y="364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50" name="Rectangle 101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9" name="Group 200"/>
            <p:cNvGrpSpPr>
              <a:grpSpLocks/>
            </p:cNvGrpSpPr>
            <p:nvPr/>
          </p:nvGrpSpPr>
          <p:grpSpPr bwMode="auto">
            <a:xfrm>
              <a:off x="558" y="3"/>
              <a:ext cx="560" cy="1804"/>
              <a:chOff x="0" y="0"/>
              <a:chExt cx="559" cy="1803"/>
            </a:xfrm>
          </p:grpSpPr>
          <p:grpSp>
            <p:nvGrpSpPr>
              <p:cNvPr id="643" name="Group 123"/>
              <p:cNvGrpSpPr>
                <a:grpSpLocks/>
              </p:cNvGrpSpPr>
              <p:nvPr/>
            </p:nvGrpSpPr>
            <p:grpSpPr bwMode="auto">
              <a:xfrm>
                <a:off x="0" y="0"/>
                <a:ext cx="111" cy="1802"/>
                <a:chOff x="0" y="0"/>
                <a:chExt cx="111" cy="1802"/>
              </a:xfrm>
            </p:grpSpPr>
            <p:grpSp>
              <p:nvGrpSpPr>
                <p:cNvPr id="720" name="Group 110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1" cy="598"/>
                  <a:chOff x="0" y="0"/>
                  <a:chExt cx="111" cy="597"/>
                </a:xfrm>
              </p:grpSpPr>
              <p:sp>
                <p:nvSpPr>
                  <p:cNvPr id="733" name="Rectangle 10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34" name="Rectangle 106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0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35" name="Rectangle 10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0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36" name="Rectangle 108"/>
                  <p:cNvSpPr>
                    <a:spLocks/>
                  </p:cNvSpPr>
                  <p:nvPr/>
                </p:nvSpPr>
                <p:spPr bwMode="auto">
                  <a:xfrm>
                    <a:off x="0" y="359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37" name="Rectangle 109"/>
                  <p:cNvSpPr>
                    <a:spLocks/>
                  </p:cNvSpPr>
                  <p:nvPr/>
                </p:nvSpPr>
                <p:spPr bwMode="auto">
                  <a:xfrm>
                    <a:off x="0" y="478"/>
                    <a:ext cx="110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21" name="Group 116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1" cy="603"/>
                  <a:chOff x="0" y="0"/>
                  <a:chExt cx="111" cy="602"/>
                </a:xfrm>
              </p:grpSpPr>
              <p:sp>
                <p:nvSpPr>
                  <p:cNvPr id="728" name="Rectangle 11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29" name="Rectangle 112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0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30" name="Rectangle 113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0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31" name="Rectangle 114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0" cy="123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32" name="Rectangle 115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22" name="Group 12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1" cy="603"/>
                  <a:chOff x="0" y="0"/>
                  <a:chExt cx="111" cy="603"/>
                </a:xfrm>
              </p:grpSpPr>
              <p:sp>
                <p:nvSpPr>
                  <p:cNvPr id="723" name="Rectangle 11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24" name="Rectangle 118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0" cy="123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25" name="Rectangle 119"/>
                  <p:cNvSpPr>
                    <a:spLocks/>
                  </p:cNvSpPr>
                  <p:nvPr/>
                </p:nvSpPr>
                <p:spPr bwMode="auto">
                  <a:xfrm>
                    <a:off x="0" y="240"/>
                    <a:ext cx="110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26" name="Rectangle 120"/>
                  <p:cNvSpPr>
                    <a:spLocks/>
                  </p:cNvSpPr>
                  <p:nvPr/>
                </p:nvSpPr>
                <p:spPr bwMode="auto">
                  <a:xfrm>
                    <a:off x="0" y="362"/>
                    <a:ext cx="110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27" name="Rectangle 121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0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644" name="Group 142"/>
              <p:cNvGrpSpPr>
                <a:grpSpLocks/>
              </p:cNvGrpSpPr>
              <p:nvPr/>
            </p:nvGrpSpPr>
            <p:grpSpPr bwMode="auto">
              <a:xfrm>
                <a:off x="110" y="0"/>
                <a:ext cx="113" cy="1803"/>
                <a:chOff x="0" y="0"/>
                <a:chExt cx="113" cy="1803"/>
              </a:xfrm>
            </p:grpSpPr>
            <p:grpSp>
              <p:nvGrpSpPr>
                <p:cNvPr id="702" name="Group 129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3" cy="597"/>
                  <a:chOff x="0" y="0"/>
                  <a:chExt cx="113" cy="597"/>
                </a:xfrm>
              </p:grpSpPr>
              <p:sp>
                <p:nvSpPr>
                  <p:cNvPr id="715" name="Rectangle 12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16" name="Rectangle 12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17" name="Rectangle 12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18" name="Rectangle 12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19" name="Rectangle 128"/>
                  <p:cNvSpPr>
                    <a:spLocks/>
                  </p:cNvSpPr>
                  <p:nvPr/>
                </p:nvSpPr>
                <p:spPr bwMode="auto">
                  <a:xfrm>
                    <a:off x="0" y="478"/>
                    <a:ext cx="112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03" name="Group 135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2"/>
                  <a:chOff x="0" y="0"/>
                  <a:chExt cx="113" cy="602"/>
                </a:xfrm>
              </p:grpSpPr>
              <p:sp>
                <p:nvSpPr>
                  <p:cNvPr id="710" name="Rectangle 130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11" name="Rectangle 131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12" name="Rectangle 132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13" name="Rectangle 133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3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14" name="Rectangle 134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04" name="Group 14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2"/>
                  <a:chOff x="0" y="0"/>
                  <a:chExt cx="113" cy="602"/>
                </a:xfrm>
              </p:grpSpPr>
              <p:sp>
                <p:nvSpPr>
                  <p:cNvPr id="705" name="Rectangle 13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06" name="Rectangle 137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3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07" name="Rectangle 138"/>
                  <p:cNvSpPr>
                    <a:spLocks/>
                  </p:cNvSpPr>
                  <p:nvPr/>
                </p:nvSpPr>
                <p:spPr bwMode="auto">
                  <a:xfrm>
                    <a:off x="0" y="24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08" name="Rectangle 139"/>
                  <p:cNvSpPr>
                    <a:spLocks/>
                  </p:cNvSpPr>
                  <p:nvPr/>
                </p:nvSpPr>
                <p:spPr bwMode="auto">
                  <a:xfrm>
                    <a:off x="0" y="36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09" name="Rectangle 140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645" name="Group 161"/>
              <p:cNvGrpSpPr>
                <a:grpSpLocks/>
              </p:cNvGrpSpPr>
              <p:nvPr/>
            </p:nvGrpSpPr>
            <p:grpSpPr bwMode="auto">
              <a:xfrm>
                <a:off x="223" y="0"/>
                <a:ext cx="113" cy="1803"/>
                <a:chOff x="0" y="0"/>
                <a:chExt cx="113" cy="1803"/>
              </a:xfrm>
            </p:grpSpPr>
            <p:grpSp>
              <p:nvGrpSpPr>
                <p:cNvPr id="684" name="Group 148"/>
                <p:cNvGrpSpPr>
                  <a:grpSpLocks/>
                </p:cNvGrpSpPr>
                <p:nvPr/>
              </p:nvGrpSpPr>
              <p:grpSpPr bwMode="auto">
                <a:xfrm>
                  <a:off x="0" y="601"/>
                  <a:ext cx="112" cy="597"/>
                  <a:chOff x="0" y="0"/>
                  <a:chExt cx="112" cy="597"/>
                </a:xfrm>
              </p:grpSpPr>
              <p:sp>
                <p:nvSpPr>
                  <p:cNvPr id="697" name="Rectangle 14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98" name="Rectangle 144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99" name="Rectangle 145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00" name="Rectangle 14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701" name="Rectangle 147"/>
                  <p:cNvSpPr>
                    <a:spLocks/>
                  </p:cNvSpPr>
                  <p:nvPr/>
                </p:nvSpPr>
                <p:spPr bwMode="auto">
                  <a:xfrm>
                    <a:off x="0" y="478"/>
                    <a:ext cx="112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85" name="Group 154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3"/>
                  <a:chOff x="0" y="0"/>
                  <a:chExt cx="113" cy="603"/>
                </a:xfrm>
              </p:grpSpPr>
              <p:sp>
                <p:nvSpPr>
                  <p:cNvPr id="692" name="Rectangle 14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93" name="Rectangle 150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94" name="Rectangle 151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95" name="Rectangle 15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3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96" name="Rectangle 153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86" name="Group 16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2"/>
                  <a:chOff x="0" y="0"/>
                  <a:chExt cx="112" cy="602"/>
                </a:xfrm>
              </p:grpSpPr>
              <p:sp>
                <p:nvSpPr>
                  <p:cNvPr id="687" name="Rectangle 15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88" name="Rectangle 156"/>
                  <p:cNvSpPr>
                    <a:spLocks/>
                  </p:cNvSpPr>
                  <p:nvPr/>
                </p:nvSpPr>
                <p:spPr bwMode="auto">
                  <a:xfrm>
                    <a:off x="0" y="122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89" name="Rectangle 157"/>
                  <p:cNvSpPr>
                    <a:spLocks/>
                  </p:cNvSpPr>
                  <p:nvPr/>
                </p:nvSpPr>
                <p:spPr bwMode="auto">
                  <a:xfrm>
                    <a:off x="0" y="24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90" name="Rectangle 158"/>
                  <p:cNvSpPr>
                    <a:spLocks/>
                  </p:cNvSpPr>
                  <p:nvPr/>
                </p:nvSpPr>
                <p:spPr bwMode="auto">
                  <a:xfrm>
                    <a:off x="0" y="36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91" name="Rectangle 159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646" name="Group 180"/>
              <p:cNvGrpSpPr>
                <a:grpSpLocks/>
              </p:cNvGrpSpPr>
              <p:nvPr/>
            </p:nvGrpSpPr>
            <p:grpSpPr bwMode="auto">
              <a:xfrm>
                <a:off x="335" y="0"/>
                <a:ext cx="114" cy="1801"/>
                <a:chOff x="0" y="0"/>
                <a:chExt cx="114" cy="1800"/>
              </a:xfrm>
            </p:grpSpPr>
            <p:grpSp>
              <p:nvGrpSpPr>
                <p:cNvPr id="666" name="Group 167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4" cy="600"/>
                  <a:chOff x="0" y="0"/>
                  <a:chExt cx="114" cy="600"/>
                </a:xfrm>
              </p:grpSpPr>
              <p:sp>
                <p:nvSpPr>
                  <p:cNvPr id="679" name="Rectangle 162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3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80" name="Rectangle 163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3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81" name="Rectangle 164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82" name="Rectangle 165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83" name="Rectangle 166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67" name="Group 173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4" cy="601"/>
                  <a:chOff x="0" y="0"/>
                  <a:chExt cx="113" cy="600"/>
                </a:xfrm>
              </p:grpSpPr>
              <p:sp>
                <p:nvSpPr>
                  <p:cNvPr id="674" name="Rectangle 16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3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75" name="Rectangle 169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3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76" name="Rectangle 170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77" name="Rectangle 171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78" name="Rectangle 172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68" name="Group 17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4" cy="604"/>
                  <a:chOff x="0" y="0"/>
                  <a:chExt cx="114" cy="604"/>
                </a:xfrm>
              </p:grpSpPr>
              <p:sp>
                <p:nvSpPr>
                  <p:cNvPr id="669" name="Rectangle 17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3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70" name="Rectangle 17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3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71" name="Rectangle 17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72" name="Rectangle 17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73" name="Rectangle 178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647" name="Group 199"/>
              <p:cNvGrpSpPr>
                <a:grpSpLocks/>
              </p:cNvGrpSpPr>
              <p:nvPr/>
            </p:nvGrpSpPr>
            <p:grpSpPr bwMode="auto">
              <a:xfrm>
                <a:off x="446" y="0"/>
                <a:ext cx="113" cy="1801"/>
                <a:chOff x="0" y="0"/>
                <a:chExt cx="113" cy="1800"/>
              </a:xfrm>
            </p:grpSpPr>
            <p:grpSp>
              <p:nvGrpSpPr>
                <p:cNvPr id="648" name="Group 186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661" name="Rectangle 18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62" name="Rectangle 182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63" name="Rectangle 183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64" name="Rectangle 184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65" name="Rectangle 18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49" name="Group 192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1"/>
                  <a:chOff x="0" y="0"/>
                  <a:chExt cx="113" cy="600"/>
                </a:xfrm>
              </p:grpSpPr>
              <p:sp>
                <p:nvSpPr>
                  <p:cNvPr id="656" name="Rectangle 18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57" name="Rectangle 188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58" name="Rectangle 189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59" name="Rectangle 19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60" name="Rectangle 191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50" name="Group 19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651" name="Rectangle 19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52" name="Rectangle 194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53" name="Rectangle 19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54" name="Rectangle 19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55" name="Rectangle 197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0" name="Group 296"/>
            <p:cNvGrpSpPr>
              <a:grpSpLocks/>
            </p:cNvGrpSpPr>
            <p:nvPr/>
          </p:nvGrpSpPr>
          <p:grpSpPr bwMode="auto">
            <a:xfrm>
              <a:off x="1115" y="3"/>
              <a:ext cx="559" cy="1805"/>
              <a:chOff x="0" y="0"/>
              <a:chExt cx="558" cy="1804"/>
            </a:xfrm>
          </p:grpSpPr>
          <p:grpSp>
            <p:nvGrpSpPr>
              <p:cNvPr id="548" name="Group 219"/>
              <p:cNvGrpSpPr>
                <a:grpSpLocks/>
              </p:cNvGrpSpPr>
              <p:nvPr/>
            </p:nvGrpSpPr>
            <p:grpSpPr bwMode="auto">
              <a:xfrm>
                <a:off x="0" y="0"/>
                <a:ext cx="113" cy="1804"/>
                <a:chOff x="0" y="0"/>
                <a:chExt cx="113" cy="1804"/>
              </a:xfrm>
            </p:grpSpPr>
            <p:grpSp>
              <p:nvGrpSpPr>
                <p:cNvPr id="625" name="Group 206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3" cy="597"/>
                  <a:chOff x="0" y="0"/>
                  <a:chExt cx="113" cy="597"/>
                </a:xfrm>
              </p:grpSpPr>
              <p:sp>
                <p:nvSpPr>
                  <p:cNvPr id="638" name="Rectangle 20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39" name="Rectangle 202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40" name="Rectangle 203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41" name="Rectangle 204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42" name="Rectangle 20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26" name="Group 212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4"/>
                  <a:chOff x="0" y="0"/>
                  <a:chExt cx="112" cy="604"/>
                </a:xfrm>
              </p:grpSpPr>
              <p:sp>
                <p:nvSpPr>
                  <p:cNvPr id="633" name="Rectangle 20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34" name="Rectangle 208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35" name="Rectangle 209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36" name="Rectangle 210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37" name="Rectangle 211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27" name="Group 21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2" cy="604"/>
                </a:xfrm>
              </p:grpSpPr>
              <p:sp>
                <p:nvSpPr>
                  <p:cNvPr id="628" name="Rectangle 21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29" name="Rectangle 214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30" name="Rectangle 215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31" name="Rectangle 216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32" name="Rectangle 217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549" name="Group 238"/>
              <p:cNvGrpSpPr>
                <a:grpSpLocks/>
              </p:cNvGrpSpPr>
              <p:nvPr/>
            </p:nvGrpSpPr>
            <p:grpSpPr bwMode="auto">
              <a:xfrm>
                <a:off x="110" y="0"/>
                <a:ext cx="112" cy="1804"/>
                <a:chOff x="0" y="0"/>
                <a:chExt cx="112" cy="1804"/>
              </a:xfrm>
            </p:grpSpPr>
            <p:grpSp>
              <p:nvGrpSpPr>
                <p:cNvPr id="607" name="Group 225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2" cy="597"/>
                  <a:chOff x="0" y="0"/>
                  <a:chExt cx="112" cy="597"/>
                </a:xfrm>
              </p:grpSpPr>
              <p:sp>
                <p:nvSpPr>
                  <p:cNvPr id="620" name="Rectangle 22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21" name="Rectangle 221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22" name="Rectangle 222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23" name="Rectangle 223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24" name="Rectangle 224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08" name="Group 231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2" cy="604"/>
                  <a:chOff x="0" y="0"/>
                  <a:chExt cx="112" cy="604"/>
                </a:xfrm>
              </p:grpSpPr>
              <p:sp>
                <p:nvSpPr>
                  <p:cNvPr id="615" name="Rectangle 22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16" name="Rectangle 227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17" name="Rectangle 228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18" name="Rectangle 229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19" name="Rectangle 230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09" name="Group 23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4"/>
                  <a:chOff x="0" y="0"/>
                  <a:chExt cx="112" cy="604"/>
                </a:xfrm>
              </p:grpSpPr>
              <p:sp>
                <p:nvSpPr>
                  <p:cNvPr id="610" name="Rectangle 2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11" name="Rectangle 233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12" name="Rectangle 234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13" name="Rectangle 235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14" name="Rectangle 236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550" name="Group 257"/>
              <p:cNvGrpSpPr>
                <a:grpSpLocks/>
              </p:cNvGrpSpPr>
              <p:nvPr/>
            </p:nvGrpSpPr>
            <p:grpSpPr bwMode="auto">
              <a:xfrm>
                <a:off x="221" y="0"/>
                <a:ext cx="114" cy="1804"/>
                <a:chOff x="0" y="0"/>
                <a:chExt cx="113" cy="1804"/>
              </a:xfrm>
            </p:grpSpPr>
            <p:grpSp>
              <p:nvGrpSpPr>
                <p:cNvPr id="589" name="Group 244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1" cy="597"/>
                  <a:chOff x="0" y="0"/>
                  <a:chExt cx="111" cy="597"/>
                </a:xfrm>
              </p:grpSpPr>
              <p:sp>
                <p:nvSpPr>
                  <p:cNvPr id="602" name="Rectangle 23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0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03" name="Rectangle 240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0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04" name="Rectangle 241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05" name="Rectangle 24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06" name="Rectangle 24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09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90" name="Group 250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0" cy="605"/>
                  <a:chOff x="0" y="0"/>
                  <a:chExt cx="109" cy="604"/>
                </a:xfrm>
              </p:grpSpPr>
              <p:sp>
                <p:nvSpPr>
                  <p:cNvPr id="597" name="Rectangle 24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98" name="Rectangle 246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99" name="Rectangle 24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00" name="Rectangle 24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8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601" name="Rectangle 249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91" name="Group 25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2" cy="604"/>
                </a:xfrm>
              </p:grpSpPr>
              <p:sp>
                <p:nvSpPr>
                  <p:cNvPr id="592" name="Rectangle 25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93" name="Rectangle 252"/>
                  <p:cNvSpPr>
                    <a:spLocks/>
                  </p:cNvSpPr>
                  <p:nvPr/>
                </p:nvSpPr>
                <p:spPr bwMode="auto">
                  <a:xfrm>
                    <a:off x="0" y="12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94" name="Rectangle 253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95" name="Rectangle 254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96" name="Rectangle 255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551" name="Group 276"/>
              <p:cNvGrpSpPr>
                <a:grpSpLocks/>
              </p:cNvGrpSpPr>
              <p:nvPr/>
            </p:nvGrpSpPr>
            <p:grpSpPr bwMode="auto">
              <a:xfrm>
                <a:off x="331" y="0"/>
                <a:ext cx="117" cy="1801"/>
                <a:chOff x="0" y="0"/>
                <a:chExt cx="117" cy="1800"/>
              </a:xfrm>
            </p:grpSpPr>
            <p:grpSp>
              <p:nvGrpSpPr>
                <p:cNvPr id="571" name="Group 263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7" cy="600"/>
                  <a:chOff x="0" y="0"/>
                  <a:chExt cx="117" cy="600"/>
                </a:xfrm>
              </p:grpSpPr>
              <p:sp>
                <p:nvSpPr>
                  <p:cNvPr id="584" name="Rectangle 25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6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85" name="Rectangle 259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6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86" name="Rectangle 260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87" name="Rectangle 261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6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88" name="Rectangle 262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6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2" name="Group 269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7" cy="601"/>
                  <a:chOff x="0" y="0"/>
                  <a:chExt cx="117" cy="600"/>
                </a:xfrm>
              </p:grpSpPr>
              <p:sp>
                <p:nvSpPr>
                  <p:cNvPr id="579" name="Rectangle 26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6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80" name="Rectangle 265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6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81" name="Rectangle 26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82" name="Rectangle 26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83" name="Rectangle 268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6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73" name="Group 27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7" cy="604"/>
                  <a:chOff x="0" y="0"/>
                  <a:chExt cx="117" cy="604"/>
                </a:xfrm>
              </p:grpSpPr>
              <p:sp>
                <p:nvSpPr>
                  <p:cNvPr id="574" name="Rectangle 270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6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75" name="Rectangle 271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6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76" name="Rectangle 272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77" name="Rectangle 273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78" name="Rectangle 274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6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552" name="Group 295"/>
              <p:cNvGrpSpPr>
                <a:grpSpLocks/>
              </p:cNvGrpSpPr>
              <p:nvPr/>
            </p:nvGrpSpPr>
            <p:grpSpPr bwMode="auto">
              <a:xfrm>
                <a:off x="444" y="0"/>
                <a:ext cx="114" cy="1801"/>
                <a:chOff x="0" y="0"/>
                <a:chExt cx="113" cy="1800"/>
              </a:xfrm>
            </p:grpSpPr>
            <p:grpSp>
              <p:nvGrpSpPr>
                <p:cNvPr id="553" name="Group 282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566" name="Rectangle 27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67" name="Rectangle 278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68" name="Rectangle 279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69" name="Rectangle 28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70" name="Rectangle 28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54" name="Group 288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1"/>
                  <a:chOff x="0" y="0"/>
                  <a:chExt cx="113" cy="600"/>
                </a:xfrm>
              </p:grpSpPr>
              <p:sp>
                <p:nvSpPr>
                  <p:cNvPr id="561" name="Rectangle 28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62" name="Rectangle 284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63" name="Rectangle 28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64" name="Rectangle 28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65" name="Rectangle 287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55" name="Group 29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556" name="Rectangle 28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57" name="Rectangle 290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58" name="Rectangle 291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59" name="Rectangle 29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60" name="Rectangle 29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1" name="Group 392"/>
            <p:cNvGrpSpPr>
              <a:grpSpLocks/>
            </p:cNvGrpSpPr>
            <p:nvPr/>
          </p:nvGrpSpPr>
          <p:grpSpPr bwMode="auto">
            <a:xfrm>
              <a:off x="1675" y="0"/>
              <a:ext cx="558" cy="1804"/>
              <a:chOff x="0" y="0"/>
              <a:chExt cx="558" cy="1804"/>
            </a:xfrm>
          </p:grpSpPr>
          <p:grpSp>
            <p:nvGrpSpPr>
              <p:cNvPr id="453" name="Group 315"/>
              <p:cNvGrpSpPr>
                <a:grpSpLocks/>
              </p:cNvGrpSpPr>
              <p:nvPr/>
            </p:nvGrpSpPr>
            <p:grpSpPr bwMode="auto">
              <a:xfrm>
                <a:off x="0" y="2"/>
                <a:ext cx="113" cy="1801"/>
                <a:chOff x="0" y="0"/>
                <a:chExt cx="113" cy="1801"/>
              </a:xfrm>
            </p:grpSpPr>
            <p:grpSp>
              <p:nvGrpSpPr>
                <p:cNvPr id="530" name="Group 302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543" name="Rectangle 29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44" name="Rectangle 298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45" name="Rectangle 299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46" name="Rectangle 30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47" name="Rectangle 30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31" name="Group 308"/>
                <p:cNvGrpSpPr>
                  <a:grpSpLocks/>
                </p:cNvGrpSpPr>
                <p:nvPr/>
              </p:nvGrpSpPr>
              <p:grpSpPr bwMode="auto">
                <a:xfrm>
                  <a:off x="0" y="1197"/>
                  <a:ext cx="113" cy="604"/>
                  <a:chOff x="0" y="0"/>
                  <a:chExt cx="113" cy="604"/>
                </a:xfrm>
              </p:grpSpPr>
              <p:sp>
                <p:nvSpPr>
                  <p:cNvPr id="538" name="Rectangle 30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39" name="Rectangle 304"/>
                  <p:cNvSpPr>
                    <a:spLocks/>
                  </p:cNvSpPr>
                  <p:nvPr/>
                </p:nvSpPr>
                <p:spPr bwMode="auto">
                  <a:xfrm>
                    <a:off x="1" y="12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40" name="Rectangle 305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41" name="Rectangle 306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42" name="Rectangle 307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32" name="Group 31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533" name="Rectangle 30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34" name="Rectangle 310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35" name="Rectangle 311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36" name="Rectangle 312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37" name="Rectangle 31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54" name="Group 334"/>
              <p:cNvGrpSpPr>
                <a:grpSpLocks/>
              </p:cNvGrpSpPr>
              <p:nvPr/>
            </p:nvGrpSpPr>
            <p:grpSpPr bwMode="auto">
              <a:xfrm>
                <a:off x="112" y="2"/>
                <a:ext cx="113" cy="1801"/>
                <a:chOff x="0" y="0"/>
                <a:chExt cx="112" cy="1801"/>
              </a:xfrm>
            </p:grpSpPr>
            <p:grpSp>
              <p:nvGrpSpPr>
                <p:cNvPr id="512" name="Group 321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0" cy="600"/>
                  <a:chOff x="0" y="0"/>
                  <a:chExt cx="109" cy="600"/>
                </a:xfrm>
              </p:grpSpPr>
              <p:sp>
                <p:nvSpPr>
                  <p:cNvPr id="525" name="Rectangle 31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26" name="Rectangle 317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27" name="Rectangle 318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28" name="Rectangle 319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29" name="Rectangle 320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13" name="Group 327"/>
                <p:cNvGrpSpPr>
                  <a:grpSpLocks/>
                </p:cNvGrpSpPr>
                <p:nvPr/>
              </p:nvGrpSpPr>
              <p:grpSpPr bwMode="auto">
                <a:xfrm>
                  <a:off x="0" y="1197"/>
                  <a:ext cx="109" cy="604"/>
                  <a:chOff x="0" y="0"/>
                  <a:chExt cx="109" cy="604"/>
                </a:xfrm>
              </p:grpSpPr>
              <p:sp>
                <p:nvSpPr>
                  <p:cNvPr id="520" name="Rectangle 3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21" name="Rectangle 323"/>
                  <p:cNvSpPr>
                    <a:spLocks/>
                  </p:cNvSpPr>
                  <p:nvPr/>
                </p:nvSpPr>
                <p:spPr bwMode="auto">
                  <a:xfrm>
                    <a:off x="0" y="122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22" name="Rectangle 324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23" name="Rectangle 325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24" name="Rectangle 326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14" name="Group 33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1"/>
                  <a:chOff x="0" y="0"/>
                  <a:chExt cx="112" cy="601"/>
                </a:xfrm>
              </p:grpSpPr>
              <p:sp>
                <p:nvSpPr>
                  <p:cNvPr id="515" name="Rectangle 32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16" name="Rectangle 329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17" name="Rectangle 330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18" name="Rectangle 331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19" name="Rectangle 332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55" name="Group 353"/>
              <p:cNvGrpSpPr>
                <a:grpSpLocks/>
              </p:cNvGrpSpPr>
              <p:nvPr/>
            </p:nvGrpSpPr>
            <p:grpSpPr bwMode="auto">
              <a:xfrm>
                <a:off x="221" y="2"/>
                <a:ext cx="114" cy="1801"/>
                <a:chOff x="0" y="0"/>
                <a:chExt cx="113" cy="1801"/>
              </a:xfrm>
            </p:grpSpPr>
            <p:grpSp>
              <p:nvGrpSpPr>
                <p:cNvPr id="494" name="Group 340"/>
                <p:cNvGrpSpPr>
                  <a:grpSpLocks/>
                </p:cNvGrpSpPr>
                <p:nvPr/>
              </p:nvGrpSpPr>
              <p:grpSpPr bwMode="auto">
                <a:xfrm>
                  <a:off x="0" y="599"/>
                  <a:ext cx="113" cy="600"/>
                  <a:chOff x="0" y="0"/>
                  <a:chExt cx="113" cy="600"/>
                </a:xfrm>
              </p:grpSpPr>
              <p:sp>
                <p:nvSpPr>
                  <p:cNvPr id="507" name="Rectangle 33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08" name="Rectangle 336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09" name="Rectangle 337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10" name="Rectangle 33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11" name="Rectangle 339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95" name="Group 346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2"/>
                  <a:chOff x="0" y="0"/>
                  <a:chExt cx="113" cy="601"/>
                </a:xfrm>
              </p:grpSpPr>
              <p:sp>
                <p:nvSpPr>
                  <p:cNvPr id="502" name="Rectangle 34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03" name="Rectangle 342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04" name="Rectangle 343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05" name="Rectangle 344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06" name="Rectangle 345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96" name="Group 35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497" name="Rectangle 34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98" name="Rectangle 348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99" name="Rectangle 349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00" name="Rectangle 350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501" name="Rectangle 35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56" name="Group 372"/>
              <p:cNvGrpSpPr>
                <a:grpSpLocks/>
              </p:cNvGrpSpPr>
              <p:nvPr/>
            </p:nvGrpSpPr>
            <p:grpSpPr bwMode="auto">
              <a:xfrm>
                <a:off x="331" y="0"/>
                <a:ext cx="117" cy="1804"/>
                <a:chOff x="0" y="0"/>
                <a:chExt cx="116" cy="1804"/>
              </a:xfrm>
            </p:grpSpPr>
            <p:grpSp>
              <p:nvGrpSpPr>
                <p:cNvPr id="476" name="Group 359"/>
                <p:cNvGrpSpPr>
                  <a:grpSpLocks/>
                </p:cNvGrpSpPr>
                <p:nvPr/>
              </p:nvGrpSpPr>
              <p:grpSpPr bwMode="auto">
                <a:xfrm>
                  <a:off x="2" y="602"/>
                  <a:ext cx="114" cy="597"/>
                  <a:chOff x="0" y="0"/>
                  <a:chExt cx="113" cy="597"/>
                </a:xfrm>
              </p:grpSpPr>
              <p:sp>
                <p:nvSpPr>
                  <p:cNvPr id="489" name="Rectangle 35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90" name="Rectangle 355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91" name="Rectangle 356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3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92" name="Rectangle 35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3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93" name="Rectangle 358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3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77" name="Group 365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6" cy="605"/>
                  <a:chOff x="0" y="0"/>
                  <a:chExt cx="116" cy="604"/>
                </a:xfrm>
              </p:grpSpPr>
              <p:sp>
                <p:nvSpPr>
                  <p:cNvPr id="484" name="Rectangle 360"/>
                  <p:cNvSpPr>
                    <a:spLocks/>
                  </p:cNvSpPr>
                  <p:nvPr/>
                </p:nvSpPr>
                <p:spPr bwMode="auto">
                  <a:xfrm>
                    <a:off x="4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85" name="Rectangle 361"/>
                  <p:cNvSpPr>
                    <a:spLocks/>
                  </p:cNvSpPr>
                  <p:nvPr/>
                </p:nvSpPr>
                <p:spPr bwMode="auto">
                  <a:xfrm>
                    <a:off x="4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86" name="Rectangle 362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87" name="Rectangle 363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6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88" name="Rectangle 364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78" name="Group 371"/>
                <p:cNvGrpSpPr>
                  <a:grpSpLocks/>
                </p:cNvGrpSpPr>
                <p:nvPr/>
              </p:nvGrpSpPr>
              <p:grpSpPr bwMode="auto">
                <a:xfrm>
                  <a:off x="2" y="0"/>
                  <a:ext cx="114" cy="604"/>
                  <a:chOff x="0" y="0"/>
                  <a:chExt cx="113" cy="604"/>
                </a:xfrm>
              </p:grpSpPr>
              <p:sp>
                <p:nvSpPr>
                  <p:cNvPr id="479" name="Rectangle 36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80" name="Rectangle 367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81" name="Rectangle 368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3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82" name="Rectangle 369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3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83" name="Rectangle 370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3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457" name="Group 391"/>
              <p:cNvGrpSpPr>
                <a:grpSpLocks/>
              </p:cNvGrpSpPr>
              <p:nvPr/>
            </p:nvGrpSpPr>
            <p:grpSpPr bwMode="auto">
              <a:xfrm>
                <a:off x="445" y="0"/>
                <a:ext cx="113" cy="1804"/>
                <a:chOff x="0" y="0"/>
                <a:chExt cx="113" cy="1804"/>
              </a:xfrm>
            </p:grpSpPr>
            <p:grpSp>
              <p:nvGrpSpPr>
                <p:cNvPr id="458" name="Group 378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3" cy="597"/>
                  <a:chOff x="0" y="0"/>
                  <a:chExt cx="113" cy="597"/>
                </a:xfrm>
              </p:grpSpPr>
              <p:sp>
                <p:nvSpPr>
                  <p:cNvPr id="471" name="Rectangle 37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72" name="Rectangle 374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73" name="Rectangle 375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74" name="Rectangle 37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75" name="Rectangle 377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59" name="Group 384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5"/>
                  <a:chOff x="0" y="0"/>
                  <a:chExt cx="112" cy="604"/>
                </a:xfrm>
              </p:grpSpPr>
              <p:sp>
                <p:nvSpPr>
                  <p:cNvPr id="466" name="Rectangle 37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67" name="Rectangle 380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68" name="Rectangle 381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69" name="Rectangle 38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70" name="Rectangle 383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60" name="Group 39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2" cy="604"/>
                </a:xfrm>
              </p:grpSpPr>
              <p:sp>
                <p:nvSpPr>
                  <p:cNvPr id="461" name="Rectangle 38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62" name="Rectangle 386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63" name="Rectangle 387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64" name="Rectangle 388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65" name="Rectangle 389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2" name="Group 488"/>
            <p:cNvGrpSpPr>
              <a:grpSpLocks/>
            </p:cNvGrpSpPr>
            <p:nvPr/>
          </p:nvGrpSpPr>
          <p:grpSpPr bwMode="auto">
            <a:xfrm>
              <a:off x="2233" y="0"/>
              <a:ext cx="562" cy="1804"/>
              <a:chOff x="0" y="0"/>
              <a:chExt cx="562" cy="1804"/>
            </a:xfrm>
          </p:grpSpPr>
          <p:grpSp>
            <p:nvGrpSpPr>
              <p:cNvPr id="358" name="Group 411"/>
              <p:cNvGrpSpPr>
                <a:grpSpLocks/>
              </p:cNvGrpSpPr>
              <p:nvPr/>
            </p:nvGrpSpPr>
            <p:grpSpPr bwMode="auto">
              <a:xfrm>
                <a:off x="0" y="2"/>
                <a:ext cx="113" cy="1801"/>
                <a:chOff x="0" y="0"/>
                <a:chExt cx="113" cy="1801"/>
              </a:xfrm>
            </p:grpSpPr>
            <p:grpSp>
              <p:nvGrpSpPr>
                <p:cNvPr id="435" name="Group 398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448" name="Rectangle 39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49" name="Rectangle 394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50" name="Rectangle 39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51" name="Rectangle 39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52" name="Rectangle 397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36" name="Group 404"/>
                <p:cNvGrpSpPr>
                  <a:grpSpLocks/>
                </p:cNvGrpSpPr>
                <p:nvPr/>
              </p:nvGrpSpPr>
              <p:grpSpPr bwMode="auto">
                <a:xfrm>
                  <a:off x="0" y="1197"/>
                  <a:ext cx="113" cy="604"/>
                  <a:chOff x="0" y="0"/>
                  <a:chExt cx="113" cy="604"/>
                </a:xfrm>
              </p:grpSpPr>
              <p:sp>
                <p:nvSpPr>
                  <p:cNvPr id="443" name="Rectangle 39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44" name="Rectangle 400"/>
                  <p:cNvSpPr>
                    <a:spLocks/>
                  </p:cNvSpPr>
                  <p:nvPr/>
                </p:nvSpPr>
                <p:spPr bwMode="auto">
                  <a:xfrm>
                    <a:off x="1" y="12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45" name="Rectangle 401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46" name="Rectangle 402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47" name="Rectangle 403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37" name="Group 41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438" name="Rectangle 40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39" name="Rectangle 406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40" name="Rectangle 407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41" name="Rectangle 408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42" name="Rectangle 409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59" name="Group 430"/>
              <p:cNvGrpSpPr>
                <a:grpSpLocks/>
              </p:cNvGrpSpPr>
              <p:nvPr/>
            </p:nvGrpSpPr>
            <p:grpSpPr bwMode="auto">
              <a:xfrm>
                <a:off x="109" y="2"/>
                <a:ext cx="114" cy="1801"/>
                <a:chOff x="0" y="0"/>
                <a:chExt cx="113" cy="1801"/>
              </a:xfrm>
            </p:grpSpPr>
            <p:grpSp>
              <p:nvGrpSpPr>
                <p:cNvPr id="417" name="Group 417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430" name="Rectangle 412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31" name="Rectangle 413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32" name="Rectangle 414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33" name="Rectangle 415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34" name="Rectangle 416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8" name="Group 423"/>
                <p:cNvGrpSpPr>
                  <a:grpSpLocks/>
                </p:cNvGrpSpPr>
                <p:nvPr/>
              </p:nvGrpSpPr>
              <p:grpSpPr bwMode="auto">
                <a:xfrm>
                  <a:off x="0" y="1197"/>
                  <a:ext cx="113" cy="604"/>
                  <a:chOff x="0" y="0"/>
                  <a:chExt cx="113" cy="604"/>
                </a:xfrm>
              </p:grpSpPr>
              <p:sp>
                <p:nvSpPr>
                  <p:cNvPr id="425" name="Rectangle 41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26" name="Rectangle 419"/>
                  <p:cNvSpPr>
                    <a:spLocks/>
                  </p:cNvSpPr>
                  <p:nvPr/>
                </p:nvSpPr>
                <p:spPr bwMode="auto">
                  <a:xfrm>
                    <a:off x="1" y="12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27" name="Rectangle 420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28" name="Rectangle 421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29" name="Rectangle 422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9" name="Group 42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420" name="Rectangle 42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21" name="Rectangle 42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22" name="Rectangle 426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23" name="Rectangle 427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24" name="Rectangle 428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60" name="Group 449"/>
              <p:cNvGrpSpPr>
                <a:grpSpLocks/>
              </p:cNvGrpSpPr>
              <p:nvPr/>
            </p:nvGrpSpPr>
            <p:grpSpPr bwMode="auto">
              <a:xfrm>
                <a:off x="222" y="2"/>
                <a:ext cx="114" cy="1801"/>
                <a:chOff x="0" y="0"/>
                <a:chExt cx="113" cy="1801"/>
              </a:xfrm>
            </p:grpSpPr>
            <p:grpSp>
              <p:nvGrpSpPr>
                <p:cNvPr id="399" name="Group 436"/>
                <p:cNvGrpSpPr>
                  <a:grpSpLocks/>
                </p:cNvGrpSpPr>
                <p:nvPr/>
              </p:nvGrpSpPr>
              <p:grpSpPr bwMode="auto">
                <a:xfrm>
                  <a:off x="0" y="599"/>
                  <a:ext cx="112" cy="600"/>
                  <a:chOff x="0" y="0"/>
                  <a:chExt cx="112" cy="600"/>
                </a:xfrm>
              </p:grpSpPr>
              <p:sp>
                <p:nvSpPr>
                  <p:cNvPr id="412" name="Rectangle 43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13" name="Rectangle 432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14" name="Rectangle 433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15" name="Rectangle 434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16" name="Rectangle 43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00" name="Group 442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2"/>
                  <a:chOff x="0" y="0"/>
                  <a:chExt cx="113" cy="601"/>
                </a:xfrm>
              </p:grpSpPr>
              <p:sp>
                <p:nvSpPr>
                  <p:cNvPr id="407" name="Rectangle 43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08" name="Rectangle 438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09" name="Rectangle 439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10" name="Rectangle 440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11" name="Rectangle 441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01" name="Group 44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402" name="Rectangle 44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03" name="Rectangle 444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04" name="Rectangle 445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05" name="Rectangle 446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406" name="Rectangle 447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61" name="Group 468"/>
              <p:cNvGrpSpPr>
                <a:grpSpLocks/>
              </p:cNvGrpSpPr>
              <p:nvPr/>
            </p:nvGrpSpPr>
            <p:grpSpPr bwMode="auto">
              <a:xfrm>
                <a:off x="335" y="0"/>
                <a:ext cx="113" cy="1804"/>
                <a:chOff x="0" y="0"/>
                <a:chExt cx="113" cy="1804"/>
              </a:xfrm>
            </p:grpSpPr>
            <p:grpSp>
              <p:nvGrpSpPr>
                <p:cNvPr id="381" name="Group 455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3" cy="597"/>
                  <a:chOff x="0" y="0"/>
                  <a:chExt cx="113" cy="597"/>
                </a:xfrm>
              </p:grpSpPr>
              <p:sp>
                <p:nvSpPr>
                  <p:cNvPr id="394" name="Rectangle 450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95" name="Rectangle 451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96" name="Rectangle 452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97" name="Rectangle 453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98" name="Rectangle 454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82" name="Group 461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5"/>
                  <a:chOff x="0" y="0"/>
                  <a:chExt cx="112" cy="604"/>
                </a:xfrm>
              </p:grpSpPr>
              <p:sp>
                <p:nvSpPr>
                  <p:cNvPr id="389" name="Rectangle 45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90" name="Rectangle 457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91" name="Rectangle 458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92" name="Rectangle 459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93" name="Rectangle 460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83" name="Group 46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2" cy="604"/>
                </a:xfrm>
              </p:grpSpPr>
              <p:sp>
                <p:nvSpPr>
                  <p:cNvPr id="384" name="Rectangle 46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85" name="Rectangle 463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86" name="Rectangle 464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87" name="Rectangle 465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88" name="Rectangle 466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362" name="Group 487"/>
              <p:cNvGrpSpPr>
                <a:grpSpLocks/>
              </p:cNvGrpSpPr>
              <p:nvPr/>
            </p:nvGrpSpPr>
            <p:grpSpPr bwMode="auto">
              <a:xfrm>
                <a:off x="449" y="0"/>
                <a:ext cx="113" cy="1804"/>
                <a:chOff x="0" y="0"/>
                <a:chExt cx="112" cy="1804"/>
              </a:xfrm>
            </p:grpSpPr>
            <p:grpSp>
              <p:nvGrpSpPr>
                <p:cNvPr id="363" name="Group 474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2" cy="597"/>
                  <a:chOff x="0" y="0"/>
                  <a:chExt cx="112" cy="597"/>
                </a:xfrm>
              </p:grpSpPr>
              <p:sp>
                <p:nvSpPr>
                  <p:cNvPr id="376" name="Rectangle 46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77" name="Rectangle 470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78" name="Rectangle 471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79" name="Rectangle 47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80" name="Rectangle 47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4" name="Group 480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09" cy="605"/>
                  <a:chOff x="0" y="0"/>
                  <a:chExt cx="109" cy="604"/>
                </a:xfrm>
              </p:grpSpPr>
              <p:sp>
                <p:nvSpPr>
                  <p:cNvPr id="371" name="Rectangle 47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72" name="Rectangle 476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73" name="Rectangle 47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74" name="Rectangle 47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8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75" name="Rectangle 479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65" name="Group 48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4"/>
                  <a:chOff x="0" y="0"/>
                  <a:chExt cx="112" cy="604"/>
                </a:xfrm>
              </p:grpSpPr>
              <p:sp>
                <p:nvSpPr>
                  <p:cNvPr id="366" name="Rectangle 48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67" name="Rectangle 482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68" name="Rectangle 483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69" name="Rectangle 484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70" name="Rectangle 485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3" name="Group 584"/>
            <p:cNvGrpSpPr>
              <a:grpSpLocks/>
            </p:cNvGrpSpPr>
            <p:nvPr/>
          </p:nvGrpSpPr>
          <p:grpSpPr bwMode="auto">
            <a:xfrm>
              <a:off x="2788" y="3"/>
              <a:ext cx="559" cy="1805"/>
              <a:chOff x="0" y="0"/>
              <a:chExt cx="559" cy="1804"/>
            </a:xfrm>
          </p:grpSpPr>
          <p:grpSp>
            <p:nvGrpSpPr>
              <p:cNvPr id="263" name="Group 507"/>
              <p:cNvGrpSpPr>
                <a:grpSpLocks/>
              </p:cNvGrpSpPr>
              <p:nvPr/>
            </p:nvGrpSpPr>
            <p:grpSpPr bwMode="auto">
              <a:xfrm>
                <a:off x="0" y="0"/>
                <a:ext cx="113" cy="1804"/>
                <a:chOff x="0" y="0"/>
                <a:chExt cx="113" cy="1804"/>
              </a:xfrm>
            </p:grpSpPr>
            <p:grpSp>
              <p:nvGrpSpPr>
                <p:cNvPr id="340" name="Group 494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3" cy="597"/>
                  <a:chOff x="0" y="0"/>
                  <a:chExt cx="113" cy="597"/>
                </a:xfrm>
              </p:grpSpPr>
              <p:sp>
                <p:nvSpPr>
                  <p:cNvPr id="353" name="Rectangle 48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54" name="Rectangle 490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55" name="Rectangle 491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56" name="Rectangle 49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57" name="Rectangle 49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1" name="Group 500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4"/>
                  <a:chOff x="0" y="0"/>
                  <a:chExt cx="113" cy="604"/>
                </a:xfrm>
              </p:grpSpPr>
              <p:sp>
                <p:nvSpPr>
                  <p:cNvPr id="348" name="Rectangle 49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49" name="Rectangle 496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50" name="Rectangle 49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51" name="Rectangle 498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52" name="Rectangle 499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42" name="Group 50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343" name="Rectangle 50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44" name="Rectangle 502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45" name="Rectangle 503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46" name="Rectangle 504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47" name="Rectangle 505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64" name="Group 526"/>
              <p:cNvGrpSpPr>
                <a:grpSpLocks/>
              </p:cNvGrpSpPr>
              <p:nvPr/>
            </p:nvGrpSpPr>
            <p:grpSpPr bwMode="auto">
              <a:xfrm>
                <a:off x="110" y="0"/>
                <a:ext cx="113" cy="1804"/>
                <a:chOff x="0" y="0"/>
                <a:chExt cx="113" cy="1804"/>
              </a:xfrm>
            </p:grpSpPr>
            <p:grpSp>
              <p:nvGrpSpPr>
                <p:cNvPr id="322" name="Group 513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3" cy="597"/>
                  <a:chOff x="0" y="0"/>
                  <a:chExt cx="113" cy="597"/>
                </a:xfrm>
              </p:grpSpPr>
              <p:sp>
                <p:nvSpPr>
                  <p:cNvPr id="335" name="Rectangle 50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36" name="Rectangle 509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37" name="Rectangle 510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38" name="Rectangle 511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39" name="Rectangle 512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23" name="Group 519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4"/>
                  <a:chOff x="0" y="0"/>
                  <a:chExt cx="113" cy="604"/>
                </a:xfrm>
              </p:grpSpPr>
              <p:sp>
                <p:nvSpPr>
                  <p:cNvPr id="330" name="Rectangle 51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31" name="Rectangle 51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32" name="Rectangle 51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33" name="Rectangle 517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34" name="Rectangle 518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24" name="Group 52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325" name="Rectangle 520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26" name="Rectangle 521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27" name="Rectangle 522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28" name="Rectangle 523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29" name="Rectangle 524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65" name="Group 545"/>
              <p:cNvGrpSpPr>
                <a:grpSpLocks/>
              </p:cNvGrpSpPr>
              <p:nvPr/>
            </p:nvGrpSpPr>
            <p:grpSpPr bwMode="auto">
              <a:xfrm>
                <a:off x="222" y="0"/>
                <a:ext cx="114" cy="1804"/>
                <a:chOff x="0" y="0"/>
                <a:chExt cx="113" cy="1804"/>
              </a:xfrm>
            </p:grpSpPr>
            <p:grpSp>
              <p:nvGrpSpPr>
                <p:cNvPr id="304" name="Group 532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2" cy="597"/>
                  <a:chOff x="0" y="0"/>
                  <a:chExt cx="112" cy="597"/>
                </a:xfrm>
              </p:grpSpPr>
              <p:sp>
                <p:nvSpPr>
                  <p:cNvPr id="317" name="Rectangle 52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18" name="Rectangle 528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19" name="Rectangle 529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20" name="Rectangle 53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21" name="Rectangle 53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05" name="Group 538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5"/>
                  <a:chOff x="0" y="0"/>
                  <a:chExt cx="113" cy="604"/>
                </a:xfrm>
              </p:grpSpPr>
              <p:sp>
                <p:nvSpPr>
                  <p:cNvPr id="312" name="Rectangle 53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13" name="Rectangle 534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14" name="Rectangle 53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15" name="Rectangle 53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16" name="Rectangle 537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06" name="Group 54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307" name="Rectangle 53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08" name="Rectangle 540"/>
                  <p:cNvSpPr>
                    <a:spLocks/>
                  </p:cNvSpPr>
                  <p:nvPr/>
                </p:nvSpPr>
                <p:spPr bwMode="auto">
                  <a:xfrm>
                    <a:off x="1" y="12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09" name="Rectangle 541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10" name="Rectangle 542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11" name="Rectangle 543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66" name="Group 564"/>
              <p:cNvGrpSpPr>
                <a:grpSpLocks/>
              </p:cNvGrpSpPr>
              <p:nvPr/>
            </p:nvGrpSpPr>
            <p:grpSpPr bwMode="auto">
              <a:xfrm>
                <a:off x="335" y="0"/>
                <a:ext cx="113" cy="1801"/>
                <a:chOff x="0" y="0"/>
                <a:chExt cx="113" cy="1800"/>
              </a:xfrm>
            </p:grpSpPr>
            <p:grpSp>
              <p:nvGrpSpPr>
                <p:cNvPr id="286" name="Group 551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299" name="Rectangle 54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00" name="Rectangle 547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01" name="Rectangle 548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02" name="Rectangle 549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303" name="Rectangle 550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87" name="Group 557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1"/>
                  <a:chOff x="0" y="0"/>
                  <a:chExt cx="112" cy="600"/>
                </a:xfrm>
              </p:grpSpPr>
              <p:sp>
                <p:nvSpPr>
                  <p:cNvPr id="294" name="Rectangle 55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95" name="Rectangle 553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96" name="Rectangle 554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97" name="Rectangle 555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98" name="Rectangle 556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88" name="Group 56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2" cy="604"/>
                </a:xfrm>
              </p:grpSpPr>
              <p:sp>
                <p:nvSpPr>
                  <p:cNvPr id="289" name="Rectangle 55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90" name="Rectangle 559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91" name="Rectangle 560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92" name="Rectangle 561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93" name="Rectangle 562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67" name="Group 583"/>
              <p:cNvGrpSpPr>
                <a:grpSpLocks/>
              </p:cNvGrpSpPr>
              <p:nvPr/>
            </p:nvGrpSpPr>
            <p:grpSpPr bwMode="auto">
              <a:xfrm>
                <a:off x="449" y="0"/>
                <a:ext cx="110" cy="1801"/>
                <a:chOff x="0" y="0"/>
                <a:chExt cx="110" cy="1800"/>
              </a:xfrm>
            </p:grpSpPr>
            <p:grpSp>
              <p:nvGrpSpPr>
                <p:cNvPr id="268" name="Group 570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0" cy="600"/>
                  <a:chOff x="0" y="0"/>
                  <a:chExt cx="110" cy="600"/>
                </a:xfrm>
              </p:grpSpPr>
              <p:sp>
                <p:nvSpPr>
                  <p:cNvPr id="281" name="Rectangle 56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82" name="Rectangle 566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83" name="Rectangle 56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84" name="Rectangle 56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85" name="Rectangle 569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69" name="Group 576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0" cy="601"/>
                  <a:chOff x="0" y="0"/>
                  <a:chExt cx="109" cy="600"/>
                </a:xfrm>
              </p:grpSpPr>
              <p:sp>
                <p:nvSpPr>
                  <p:cNvPr id="276" name="Rectangle 57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77" name="Rectangle 572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78" name="Rectangle 573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79" name="Rectangle 574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80" name="Rectangle 575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08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70" name="Group 58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0" cy="604"/>
                  <a:chOff x="0" y="0"/>
                  <a:chExt cx="109" cy="604"/>
                </a:xfrm>
              </p:grpSpPr>
              <p:sp>
                <p:nvSpPr>
                  <p:cNvPr id="271" name="Rectangle 57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72" name="Rectangle 578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73" name="Rectangle 579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74" name="Rectangle 58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75" name="Rectangle 58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08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4" name="Group 680"/>
            <p:cNvGrpSpPr>
              <a:grpSpLocks/>
            </p:cNvGrpSpPr>
            <p:nvPr/>
          </p:nvGrpSpPr>
          <p:grpSpPr bwMode="auto">
            <a:xfrm>
              <a:off x="3348" y="1"/>
              <a:ext cx="559" cy="1802"/>
              <a:chOff x="0" y="0"/>
              <a:chExt cx="559" cy="1801"/>
            </a:xfrm>
          </p:grpSpPr>
          <p:grpSp>
            <p:nvGrpSpPr>
              <p:cNvPr id="168" name="Group 603"/>
              <p:cNvGrpSpPr>
                <a:grpSpLocks/>
              </p:cNvGrpSpPr>
              <p:nvPr/>
            </p:nvGrpSpPr>
            <p:grpSpPr bwMode="auto">
              <a:xfrm>
                <a:off x="0" y="0"/>
                <a:ext cx="112" cy="1801"/>
                <a:chOff x="0" y="0"/>
                <a:chExt cx="112" cy="1801"/>
              </a:xfrm>
            </p:grpSpPr>
            <p:grpSp>
              <p:nvGrpSpPr>
                <p:cNvPr id="245" name="Group 590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2" cy="600"/>
                  <a:chOff x="0" y="0"/>
                  <a:chExt cx="112" cy="600"/>
                </a:xfrm>
              </p:grpSpPr>
              <p:sp>
                <p:nvSpPr>
                  <p:cNvPr id="258" name="Rectangle 58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59" name="Rectangle 586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60" name="Rectangle 58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61" name="Rectangle 58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62" name="Rectangle 589"/>
                  <p:cNvSpPr>
                    <a:spLocks/>
                  </p:cNvSpPr>
                  <p:nvPr/>
                </p:nvSpPr>
                <p:spPr bwMode="auto">
                  <a:xfrm>
                    <a:off x="0" y="47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46" name="Group 596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0" cy="602"/>
                  <a:chOff x="0" y="0"/>
                  <a:chExt cx="110" cy="601"/>
                </a:xfrm>
              </p:grpSpPr>
              <p:sp>
                <p:nvSpPr>
                  <p:cNvPr id="253" name="Rectangle 59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54" name="Rectangle 592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0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55" name="Rectangle 593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56" name="Rectangle 594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57" name="Rectangle 595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47" name="Group 60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4"/>
                  <a:chOff x="0" y="0"/>
                  <a:chExt cx="112" cy="604"/>
                </a:xfrm>
              </p:grpSpPr>
              <p:sp>
                <p:nvSpPr>
                  <p:cNvPr id="248" name="Rectangle 5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49" name="Rectangle 598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50" name="Rectangle 599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51" name="Rectangle 600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52" name="Rectangle 601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69" name="Group 622"/>
              <p:cNvGrpSpPr>
                <a:grpSpLocks/>
              </p:cNvGrpSpPr>
              <p:nvPr/>
            </p:nvGrpSpPr>
            <p:grpSpPr bwMode="auto">
              <a:xfrm>
                <a:off x="110" y="0"/>
                <a:ext cx="112" cy="1801"/>
                <a:chOff x="0" y="0"/>
                <a:chExt cx="112" cy="1801"/>
              </a:xfrm>
            </p:grpSpPr>
            <p:grpSp>
              <p:nvGrpSpPr>
                <p:cNvPr id="227" name="Group 609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2" cy="600"/>
                  <a:chOff x="0" y="0"/>
                  <a:chExt cx="112" cy="600"/>
                </a:xfrm>
              </p:grpSpPr>
              <p:sp>
                <p:nvSpPr>
                  <p:cNvPr id="240" name="Rectangle 60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41" name="Rectangle 605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42" name="Rectangle 60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43" name="Rectangle 60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44" name="Rectangle 608"/>
                  <p:cNvSpPr>
                    <a:spLocks/>
                  </p:cNvSpPr>
                  <p:nvPr/>
                </p:nvSpPr>
                <p:spPr bwMode="auto">
                  <a:xfrm>
                    <a:off x="0" y="47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8" name="Group 615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2" cy="602"/>
                  <a:chOff x="0" y="0"/>
                  <a:chExt cx="112" cy="601"/>
                </a:xfrm>
              </p:grpSpPr>
              <p:sp>
                <p:nvSpPr>
                  <p:cNvPr id="235" name="Rectangle 61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36" name="Rectangle 611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37" name="Rectangle 612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38" name="Rectangle 613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39" name="Rectangle 614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29" name="Group 62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4"/>
                  <a:chOff x="0" y="0"/>
                  <a:chExt cx="112" cy="604"/>
                </a:xfrm>
              </p:grpSpPr>
              <p:sp>
                <p:nvSpPr>
                  <p:cNvPr id="230" name="Rectangle 61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31" name="Rectangle 617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32" name="Rectangle 618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33" name="Rectangle 619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34" name="Rectangle 620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70" name="Group 641"/>
              <p:cNvGrpSpPr>
                <a:grpSpLocks/>
              </p:cNvGrpSpPr>
              <p:nvPr/>
            </p:nvGrpSpPr>
            <p:grpSpPr bwMode="auto">
              <a:xfrm>
                <a:off x="222" y="0"/>
                <a:ext cx="114" cy="1801"/>
                <a:chOff x="0" y="0"/>
                <a:chExt cx="113" cy="1801"/>
              </a:xfrm>
            </p:grpSpPr>
            <p:grpSp>
              <p:nvGrpSpPr>
                <p:cNvPr id="209" name="Group 628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222" name="Rectangle 62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23" name="Rectangle 624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24" name="Rectangle 62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25" name="Rectangle 62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26" name="Rectangle 627"/>
                  <p:cNvSpPr>
                    <a:spLocks/>
                  </p:cNvSpPr>
                  <p:nvPr/>
                </p:nvSpPr>
                <p:spPr bwMode="auto">
                  <a:xfrm>
                    <a:off x="0" y="47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0" name="Group 634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1"/>
                  <a:chOff x="0" y="0"/>
                  <a:chExt cx="113" cy="601"/>
                </a:xfrm>
              </p:grpSpPr>
              <p:sp>
                <p:nvSpPr>
                  <p:cNvPr id="217" name="Rectangle 62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18" name="Rectangle 630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19" name="Rectangle 631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20" name="Rectangle 632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21" name="Rectangle 633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11" name="Group 64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212" name="Rectangle 63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13" name="Rectangle 636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14" name="Rectangle 63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15" name="Rectangle 63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16" name="Rectangle 639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71" name="Group 660"/>
              <p:cNvGrpSpPr>
                <a:grpSpLocks/>
              </p:cNvGrpSpPr>
              <p:nvPr/>
            </p:nvGrpSpPr>
            <p:grpSpPr bwMode="auto">
              <a:xfrm>
                <a:off x="334" y="0"/>
                <a:ext cx="114" cy="1801"/>
                <a:chOff x="0" y="0"/>
                <a:chExt cx="113" cy="1801"/>
              </a:xfrm>
            </p:grpSpPr>
            <p:grpSp>
              <p:nvGrpSpPr>
                <p:cNvPr id="191" name="Group 647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204" name="Rectangle 642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05" name="Rectangle 643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06" name="Rectangle 644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07" name="Rectangle 645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08" name="Rectangle 646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92" name="Group 653"/>
                <p:cNvGrpSpPr>
                  <a:grpSpLocks/>
                </p:cNvGrpSpPr>
                <p:nvPr/>
              </p:nvGrpSpPr>
              <p:grpSpPr bwMode="auto">
                <a:xfrm>
                  <a:off x="0" y="1196"/>
                  <a:ext cx="113" cy="605"/>
                  <a:chOff x="0" y="0"/>
                  <a:chExt cx="113" cy="604"/>
                </a:xfrm>
              </p:grpSpPr>
              <p:sp>
                <p:nvSpPr>
                  <p:cNvPr id="199" name="Rectangle 64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00" name="Rectangle 649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01" name="Rectangle 650"/>
                  <p:cNvSpPr>
                    <a:spLocks/>
                  </p:cNvSpPr>
                  <p:nvPr/>
                </p:nvSpPr>
                <p:spPr bwMode="auto">
                  <a:xfrm>
                    <a:off x="0" y="24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02" name="Rectangle 651"/>
                  <p:cNvSpPr>
                    <a:spLocks/>
                  </p:cNvSpPr>
                  <p:nvPr/>
                </p:nvSpPr>
                <p:spPr bwMode="auto">
                  <a:xfrm>
                    <a:off x="0" y="364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203" name="Rectangle 652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93" name="Group 65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0"/>
                  <a:chOff x="0" y="0"/>
                  <a:chExt cx="113" cy="600"/>
                </a:xfrm>
              </p:grpSpPr>
              <p:sp>
                <p:nvSpPr>
                  <p:cNvPr id="194" name="Rectangle 65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5" name="Rectangle 65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6" name="Rectangle 65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7" name="Rectangle 65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8" name="Rectangle 658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72" name="Group 679"/>
              <p:cNvGrpSpPr>
                <a:grpSpLocks/>
              </p:cNvGrpSpPr>
              <p:nvPr/>
            </p:nvGrpSpPr>
            <p:grpSpPr bwMode="auto">
              <a:xfrm>
                <a:off x="446" y="0"/>
                <a:ext cx="113" cy="1801"/>
                <a:chOff x="0" y="0"/>
                <a:chExt cx="112" cy="1801"/>
              </a:xfrm>
            </p:grpSpPr>
            <p:grpSp>
              <p:nvGrpSpPr>
                <p:cNvPr id="173" name="Group 666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2" cy="600"/>
                  <a:chOff x="0" y="0"/>
                  <a:chExt cx="112" cy="600"/>
                </a:xfrm>
              </p:grpSpPr>
              <p:sp>
                <p:nvSpPr>
                  <p:cNvPr id="186" name="Rectangle 66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87" name="Rectangle 662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88" name="Rectangle 663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89" name="Rectangle 664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0" name="Rectangle 66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74" name="Group 672"/>
                <p:cNvGrpSpPr>
                  <a:grpSpLocks/>
                </p:cNvGrpSpPr>
                <p:nvPr/>
              </p:nvGrpSpPr>
              <p:grpSpPr bwMode="auto">
                <a:xfrm>
                  <a:off x="0" y="1196"/>
                  <a:ext cx="112" cy="605"/>
                  <a:chOff x="0" y="0"/>
                  <a:chExt cx="112" cy="604"/>
                </a:xfrm>
              </p:grpSpPr>
              <p:sp>
                <p:nvSpPr>
                  <p:cNvPr id="181" name="Rectangle 66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82" name="Rectangle 668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83" name="Rectangle 669"/>
                  <p:cNvSpPr>
                    <a:spLocks/>
                  </p:cNvSpPr>
                  <p:nvPr/>
                </p:nvSpPr>
                <p:spPr bwMode="auto">
                  <a:xfrm>
                    <a:off x="0" y="24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84" name="Rectangle 670"/>
                  <p:cNvSpPr>
                    <a:spLocks/>
                  </p:cNvSpPr>
                  <p:nvPr/>
                </p:nvSpPr>
                <p:spPr bwMode="auto">
                  <a:xfrm>
                    <a:off x="0" y="364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85" name="Rectangle 671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75" name="Group 678"/>
                <p:cNvGrpSpPr>
                  <a:grpSpLocks/>
                </p:cNvGrpSpPr>
                <p:nvPr/>
              </p:nvGrpSpPr>
              <p:grpSpPr bwMode="auto">
                <a:xfrm>
                  <a:off x="3" y="0"/>
                  <a:ext cx="109" cy="600"/>
                  <a:chOff x="0" y="0"/>
                  <a:chExt cx="109" cy="600"/>
                </a:xfrm>
              </p:grpSpPr>
              <p:sp>
                <p:nvSpPr>
                  <p:cNvPr id="176" name="Rectangle 67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77" name="Rectangle 674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78" name="Rectangle 67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79" name="Rectangle 67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80" name="Rectangle 677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5" name="Group 776"/>
            <p:cNvGrpSpPr>
              <a:grpSpLocks/>
            </p:cNvGrpSpPr>
            <p:nvPr/>
          </p:nvGrpSpPr>
          <p:grpSpPr bwMode="auto">
            <a:xfrm>
              <a:off x="3903" y="0"/>
              <a:ext cx="559" cy="1804"/>
              <a:chOff x="0" y="0"/>
              <a:chExt cx="559" cy="1804"/>
            </a:xfrm>
          </p:grpSpPr>
          <p:grpSp>
            <p:nvGrpSpPr>
              <p:cNvPr id="73" name="Group 699"/>
              <p:cNvGrpSpPr>
                <a:grpSpLocks/>
              </p:cNvGrpSpPr>
              <p:nvPr/>
            </p:nvGrpSpPr>
            <p:grpSpPr bwMode="auto">
              <a:xfrm>
                <a:off x="0" y="2"/>
                <a:ext cx="113" cy="1801"/>
                <a:chOff x="0" y="0"/>
                <a:chExt cx="113" cy="1801"/>
              </a:xfrm>
            </p:grpSpPr>
            <p:grpSp>
              <p:nvGrpSpPr>
                <p:cNvPr id="150" name="Group 686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0" cy="600"/>
                  <a:chOff x="0" y="0"/>
                  <a:chExt cx="110" cy="600"/>
                </a:xfrm>
              </p:grpSpPr>
              <p:sp>
                <p:nvSpPr>
                  <p:cNvPr id="163" name="Rectangle 68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64" name="Rectangle 682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65" name="Rectangle 683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66" name="Rectangle 684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67" name="Rectangle 68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51" name="Group 692"/>
                <p:cNvGrpSpPr>
                  <a:grpSpLocks/>
                </p:cNvGrpSpPr>
                <p:nvPr/>
              </p:nvGrpSpPr>
              <p:grpSpPr bwMode="auto">
                <a:xfrm>
                  <a:off x="0" y="1197"/>
                  <a:ext cx="110" cy="604"/>
                  <a:chOff x="0" y="0"/>
                  <a:chExt cx="110" cy="604"/>
                </a:xfrm>
              </p:grpSpPr>
              <p:sp>
                <p:nvSpPr>
                  <p:cNvPr id="158" name="Rectangle 68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09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59" name="Rectangle 688"/>
                  <p:cNvSpPr>
                    <a:spLocks/>
                  </p:cNvSpPr>
                  <p:nvPr/>
                </p:nvSpPr>
                <p:spPr bwMode="auto">
                  <a:xfrm>
                    <a:off x="1" y="122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60" name="Rectangle 689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61" name="Rectangle 690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62" name="Rectangle 691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52" name="Group 69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2" cy="601"/>
                </a:xfrm>
              </p:grpSpPr>
              <p:sp>
                <p:nvSpPr>
                  <p:cNvPr id="153" name="Rectangle 69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54" name="Rectangle 694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55" name="Rectangle 695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56" name="Rectangle 696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57" name="Rectangle 697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4" name="Group 718"/>
              <p:cNvGrpSpPr>
                <a:grpSpLocks/>
              </p:cNvGrpSpPr>
              <p:nvPr/>
            </p:nvGrpSpPr>
            <p:grpSpPr bwMode="auto">
              <a:xfrm>
                <a:off x="110" y="2"/>
                <a:ext cx="113" cy="1801"/>
                <a:chOff x="0" y="0"/>
                <a:chExt cx="113" cy="1801"/>
              </a:xfrm>
            </p:grpSpPr>
            <p:grpSp>
              <p:nvGrpSpPr>
                <p:cNvPr id="132" name="Group 705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2" cy="600"/>
                  <a:chOff x="0" y="0"/>
                  <a:chExt cx="112" cy="600"/>
                </a:xfrm>
              </p:grpSpPr>
              <p:sp>
                <p:nvSpPr>
                  <p:cNvPr id="145" name="Rectangle 70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46" name="Rectangle 701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47" name="Rectangle 702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48" name="Rectangle 703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49" name="Rectangle 704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3" name="Group 711"/>
                <p:cNvGrpSpPr>
                  <a:grpSpLocks/>
                </p:cNvGrpSpPr>
                <p:nvPr/>
              </p:nvGrpSpPr>
              <p:grpSpPr bwMode="auto">
                <a:xfrm>
                  <a:off x="0" y="1197"/>
                  <a:ext cx="113" cy="604"/>
                  <a:chOff x="0" y="0"/>
                  <a:chExt cx="113" cy="604"/>
                </a:xfrm>
              </p:grpSpPr>
              <p:sp>
                <p:nvSpPr>
                  <p:cNvPr id="140" name="Rectangle 70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41" name="Rectangle 707"/>
                  <p:cNvSpPr>
                    <a:spLocks/>
                  </p:cNvSpPr>
                  <p:nvPr/>
                </p:nvSpPr>
                <p:spPr bwMode="auto">
                  <a:xfrm>
                    <a:off x="1" y="12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42" name="Rectangle 708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43" name="Rectangle 709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44" name="Rectangle 710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34" name="Group 71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135" name="Rectangle 712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36" name="Rectangle 713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37" name="Rectangle 714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38" name="Rectangle 715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39" name="Rectangle 716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5" name="Group 737"/>
              <p:cNvGrpSpPr>
                <a:grpSpLocks/>
              </p:cNvGrpSpPr>
              <p:nvPr/>
            </p:nvGrpSpPr>
            <p:grpSpPr bwMode="auto">
              <a:xfrm>
                <a:off x="222" y="2"/>
                <a:ext cx="114" cy="1801"/>
                <a:chOff x="0" y="0"/>
                <a:chExt cx="113" cy="1801"/>
              </a:xfrm>
            </p:grpSpPr>
            <p:grpSp>
              <p:nvGrpSpPr>
                <p:cNvPr id="114" name="Group 724"/>
                <p:cNvGrpSpPr>
                  <a:grpSpLocks/>
                </p:cNvGrpSpPr>
                <p:nvPr/>
              </p:nvGrpSpPr>
              <p:grpSpPr bwMode="auto">
                <a:xfrm>
                  <a:off x="0" y="599"/>
                  <a:ext cx="113" cy="600"/>
                  <a:chOff x="0" y="0"/>
                  <a:chExt cx="113" cy="600"/>
                </a:xfrm>
              </p:grpSpPr>
              <p:sp>
                <p:nvSpPr>
                  <p:cNvPr id="127" name="Rectangle 71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28" name="Rectangle 720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29" name="Rectangle 721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30" name="Rectangle 72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31" name="Rectangle 72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5" name="Group 730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2"/>
                  <a:chOff x="0" y="0"/>
                  <a:chExt cx="113" cy="601"/>
                </a:xfrm>
              </p:grpSpPr>
              <p:sp>
                <p:nvSpPr>
                  <p:cNvPr id="122" name="Rectangle 72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23" name="Rectangle 726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24" name="Rectangle 727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25" name="Rectangle 728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26" name="Rectangle 729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6" name="Group 73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117" name="Rectangle 73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18" name="Rectangle 732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19" name="Rectangle 733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20" name="Rectangle 734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21" name="Rectangle 73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6" name="Group 756"/>
              <p:cNvGrpSpPr>
                <a:grpSpLocks/>
              </p:cNvGrpSpPr>
              <p:nvPr/>
            </p:nvGrpSpPr>
            <p:grpSpPr bwMode="auto">
              <a:xfrm>
                <a:off x="335" y="0"/>
                <a:ext cx="113" cy="1804"/>
                <a:chOff x="0" y="0"/>
                <a:chExt cx="113" cy="1804"/>
              </a:xfrm>
            </p:grpSpPr>
            <p:grpSp>
              <p:nvGrpSpPr>
                <p:cNvPr id="96" name="Group 743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3" cy="597"/>
                  <a:chOff x="0" y="0"/>
                  <a:chExt cx="113" cy="597"/>
                </a:xfrm>
              </p:grpSpPr>
              <p:sp>
                <p:nvSpPr>
                  <p:cNvPr id="109" name="Rectangle 73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10" name="Rectangle 739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11" name="Rectangle 740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12" name="Rectangle 741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13" name="Rectangle 742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7" name="Group 749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5"/>
                  <a:chOff x="0" y="0"/>
                  <a:chExt cx="113" cy="604"/>
                </a:xfrm>
              </p:grpSpPr>
              <p:sp>
                <p:nvSpPr>
                  <p:cNvPr id="104" name="Rectangle 74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05" name="Rectangle 74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06" name="Rectangle 74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07" name="Rectangle 74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08" name="Rectangle 748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8" name="Group 75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99" name="Rectangle 750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00" name="Rectangle 751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01" name="Rectangle 752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02" name="Rectangle 753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03" name="Rectangle 754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77" name="Group 775"/>
              <p:cNvGrpSpPr>
                <a:grpSpLocks/>
              </p:cNvGrpSpPr>
              <p:nvPr/>
            </p:nvGrpSpPr>
            <p:grpSpPr bwMode="auto">
              <a:xfrm>
                <a:off x="446" y="0"/>
                <a:ext cx="113" cy="1804"/>
                <a:chOff x="0" y="0"/>
                <a:chExt cx="112" cy="1804"/>
              </a:xfrm>
            </p:grpSpPr>
            <p:grpSp>
              <p:nvGrpSpPr>
                <p:cNvPr id="78" name="Group 762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2" cy="597"/>
                  <a:chOff x="0" y="0"/>
                  <a:chExt cx="112" cy="597"/>
                </a:xfrm>
              </p:grpSpPr>
              <p:sp>
                <p:nvSpPr>
                  <p:cNvPr id="91" name="Rectangle 75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92" name="Rectangle 758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93" name="Rectangle 759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94" name="Rectangle 76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95" name="Rectangle 76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9" name="Group 768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2" cy="605"/>
                  <a:chOff x="0" y="0"/>
                  <a:chExt cx="112" cy="604"/>
                </a:xfrm>
              </p:grpSpPr>
              <p:sp>
                <p:nvSpPr>
                  <p:cNvPr id="86" name="Rectangle 76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7" name="Rectangle 764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8" name="Rectangle 76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9" name="Rectangle 76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90" name="Rectangle 767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80" name="Group 77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4"/>
                  <a:chOff x="0" y="0"/>
                  <a:chExt cx="112" cy="604"/>
                </a:xfrm>
              </p:grpSpPr>
              <p:sp>
                <p:nvSpPr>
                  <p:cNvPr id="81" name="Rectangle 76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2" name="Rectangle 770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3" name="Rectangle 771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4" name="Rectangle 772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85" name="Rectangle 773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6" name="Group 795"/>
            <p:cNvGrpSpPr>
              <a:grpSpLocks/>
            </p:cNvGrpSpPr>
            <p:nvPr/>
          </p:nvGrpSpPr>
          <p:grpSpPr bwMode="auto">
            <a:xfrm>
              <a:off x="4460" y="2"/>
              <a:ext cx="113" cy="1801"/>
              <a:chOff x="0" y="0"/>
              <a:chExt cx="113" cy="1801"/>
            </a:xfrm>
          </p:grpSpPr>
          <p:grpSp>
            <p:nvGrpSpPr>
              <p:cNvPr id="55" name="Group 782"/>
              <p:cNvGrpSpPr>
                <a:grpSpLocks/>
              </p:cNvGrpSpPr>
              <p:nvPr/>
            </p:nvGrpSpPr>
            <p:grpSpPr bwMode="auto">
              <a:xfrm>
                <a:off x="0" y="600"/>
                <a:ext cx="112" cy="600"/>
                <a:chOff x="0" y="0"/>
                <a:chExt cx="112" cy="600"/>
              </a:xfrm>
            </p:grpSpPr>
            <p:sp>
              <p:nvSpPr>
                <p:cNvPr id="68" name="Rectangle 777"/>
                <p:cNvSpPr>
                  <a:spLocks/>
                </p:cNvSpPr>
                <p:nvPr/>
              </p:nvSpPr>
              <p:spPr bwMode="auto">
                <a:xfrm>
                  <a:off x="0" y="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69" name="Rectangle 778"/>
                <p:cNvSpPr>
                  <a:spLocks/>
                </p:cNvSpPr>
                <p:nvPr/>
              </p:nvSpPr>
              <p:spPr bwMode="auto">
                <a:xfrm>
                  <a:off x="0" y="12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70" name="Rectangle 779"/>
                <p:cNvSpPr>
                  <a:spLocks/>
                </p:cNvSpPr>
                <p:nvPr/>
              </p:nvSpPr>
              <p:spPr bwMode="auto">
                <a:xfrm>
                  <a:off x="0" y="23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71" name="Rectangle 780"/>
                <p:cNvSpPr>
                  <a:spLocks/>
                </p:cNvSpPr>
                <p:nvPr/>
              </p:nvSpPr>
              <p:spPr bwMode="auto">
                <a:xfrm>
                  <a:off x="0" y="36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72" name="Rectangle 781"/>
                <p:cNvSpPr>
                  <a:spLocks/>
                </p:cNvSpPr>
                <p:nvPr/>
              </p:nvSpPr>
              <p:spPr bwMode="auto">
                <a:xfrm>
                  <a:off x="0" y="47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  <p:grpSp>
            <p:nvGrpSpPr>
              <p:cNvPr id="56" name="Group 788"/>
              <p:cNvGrpSpPr>
                <a:grpSpLocks/>
              </p:cNvGrpSpPr>
              <p:nvPr/>
            </p:nvGrpSpPr>
            <p:grpSpPr bwMode="auto">
              <a:xfrm>
                <a:off x="0" y="1197"/>
                <a:ext cx="113" cy="604"/>
                <a:chOff x="0" y="0"/>
                <a:chExt cx="112" cy="603"/>
              </a:xfrm>
            </p:grpSpPr>
            <p:sp>
              <p:nvSpPr>
                <p:cNvPr id="63" name="Rectangle 783"/>
                <p:cNvSpPr>
                  <a:spLocks/>
                </p:cNvSpPr>
                <p:nvPr/>
              </p:nvSpPr>
              <p:spPr bwMode="auto">
                <a:xfrm>
                  <a:off x="0" y="0"/>
                  <a:ext cx="112" cy="124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64" name="Rectangle 784"/>
                <p:cNvSpPr>
                  <a:spLocks/>
                </p:cNvSpPr>
                <p:nvPr/>
              </p:nvSpPr>
              <p:spPr bwMode="auto">
                <a:xfrm>
                  <a:off x="0" y="122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65" name="Rectangle 785"/>
                <p:cNvSpPr>
                  <a:spLocks/>
                </p:cNvSpPr>
                <p:nvPr/>
              </p:nvSpPr>
              <p:spPr bwMode="auto">
                <a:xfrm>
                  <a:off x="0" y="241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66" name="Rectangle 786"/>
                <p:cNvSpPr>
                  <a:spLocks/>
                </p:cNvSpPr>
                <p:nvPr/>
              </p:nvSpPr>
              <p:spPr bwMode="auto">
                <a:xfrm>
                  <a:off x="0" y="363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67" name="Rectangle 787"/>
                <p:cNvSpPr>
                  <a:spLocks/>
                </p:cNvSpPr>
                <p:nvPr/>
              </p:nvSpPr>
              <p:spPr bwMode="auto">
                <a:xfrm>
                  <a:off x="0" y="482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  <p:grpSp>
            <p:nvGrpSpPr>
              <p:cNvPr id="57" name="Group 794"/>
              <p:cNvGrpSpPr>
                <a:grpSpLocks/>
              </p:cNvGrpSpPr>
              <p:nvPr/>
            </p:nvGrpSpPr>
            <p:grpSpPr bwMode="auto">
              <a:xfrm>
                <a:off x="0" y="0"/>
                <a:ext cx="113" cy="601"/>
                <a:chOff x="0" y="0"/>
                <a:chExt cx="113" cy="601"/>
              </a:xfrm>
            </p:grpSpPr>
            <p:sp>
              <p:nvSpPr>
                <p:cNvPr id="58" name="Rectangle 789"/>
                <p:cNvSpPr>
                  <a:spLocks/>
                </p:cNvSpPr>
                <p:nvPr/>
              </p:nvSpPr>
              <p:spPr bwMode="auto">
                <a:xfrm>
                  <a:off x="1" y="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59" name="Rectangle 790"/>
                <p:cNvSpPr>
                  <a:spLocks/>
                </p:cNvSpPr>
                <p:nvPr/>
              </p:nvSpPr>
              <p:spPr bwMode="auto">
                <a:xfrm>
                  <a:off x="1" y="119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60" name="Rectangle 791"/>
                <p:cNvSpPr>
                  <a:spLocks/>
                </p:cNvSpPr>
                <p:nvPr/>
              </p:nvSpPr>
              <p:spPr bwMode="auto">
                <a:xfrm>
                  <a:off x="0" y="239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61" name="Rectangle 792"/>
                <p:cNvSpPr>
                  <a:spLocks/>
                </p:cNvSpPr>
                <p:nvPr/>
              </p:nvSpPr>
              <p:spPr bwMode="auto">
                <a:xfrm>
                  <a:off x="0" y="361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62" name="Rectangle 793"/>
                <p:cNvSpPr>
                  <a:spLocks/>
                </p:cNvSpPr>
                <p:nvPr/>
              </p:nvSpPr>
              <p:spPr bwMode="auto">
                <a:xfrm>
                  <a:off x="0" y="479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7" name="Group 814"/>
            <p:cNvGrpSpPr>
              <a:grpSpLocks/>
            </p:cNvGrpSpPr>
            <p:nvPr/>
          </p:nvGrpSpPr>
          <p:grpSpPr bwMode="auto">
            <a:xfrm>
              <a:off x="4570" y="2"/>
              <a:ext cx="113" cy="1801"/>
              <a:chOff x="0" y="0"/>
              <a:chExt cx="113" cy="1801"/>
            </a:xfrm>
          </p:grpSpPr>
          <p:grpSp>
            <p:nvGrpSpPr>
              <p:cNvPr id="37" name="Group 801"/>
              <p:cNvGrpSpPr>
                <a:grpSpLocks/>
              </p:cNvGrpSpPr>
              <p:nvPr/>
            </p:nvGrpSpPr>
            <p:grpSpPr bwMode="auto">
              <a:xfrm>
                <a:off x="0" y="600"/>
                <a:ext cx="113" cy="600"/>
                <a:chOff x="0" y="0"/>
                <a:chExt cx="113" cy="600"/>
              </a:xfrm>
            </p:grpSpPr>
            <p:sp>
              <p:nvSpPr>
                <p:cNvPr id="50" name="Rectangle 796"/>
                <p:cNvSpPr>
                  <a:spLocks/>
                </p:cNvSpPr>
                <p:nvPr/>
              </p:nvSpPr>
              <p:spPr bwMode="auto">
                <a:xfrm>
                  <a:off x="1" y="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51" name="Rectangle 797"/>
                <p:cNvSpPr>
                  <a:spLocks/>
                </p:cNvSpPr>
                <p:nvPr/>
              </p:nvSpPr>
              <p:spPr bwMode="auto">
                <a:xfrm>
                  <a:off x="1" y="12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52" name="Rectangle 798"/>
                <p:cNvSpPr>
                  <a:spLocks/>
                </p:cNvSpPr>
                <p:nvPr/>
              </p:nvSpPr>
              <p:spPr bwMode="auto">
                <a:xfrm>
                  <a:off x="0" y="23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53" name="Rectangle 799"/>
                <p:cNvSpPr>
                  <a:spLocks/>
                </p:cNvSpPr>
                <p:nvPr/>
              </p:nvSpPr>
              <p:spPr bwMode="auto">
                <a:xfrm>
                  <a:off x="0" y="36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54" name="Rectangle 800"/>
                <p:cNvSpPr>
                  <a:spLocks/>
                </p:cNvSpPr>
                <p:nvPr/>
              </p:nvSpPr>
              <p:spPr bwMode="auto">
                <a:xfrm>
                  <a:off x="0" y="47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  <p:grpSp>
            <p:nvGrpSpPr>
              <p:cNvPr id="38" name="Group 807"/>
              <p:cNvGrpSpPr>
                <a:grpSpLocks/>
              </p:cNvGrpSpPr>
              <p:nvPr/>
            </p:nvGrpSpPr>
            <p:grpSpPr bwMode="auto">
              <a:xfrm>
                <a:off x="0" y="1197"/>
                <a:ext cx="113" cy="604"/>
                <a:chOff x="0" y="0"/>
                <a:chExt cx="112" cy="603"/>
              </a:xfrm>
            </p:grpSpPr>
            <p:sp>
              <p:nvSpPr>
                <p:cNvPr id="45" name="Rectangle 802"/>
                <p:cNvSpPr>
                  <a:spLocks/>
                </p:cNvSpPr>
                <p:nvPr/>
              </p:nvSpPr>
              <p:spPr bwMode="auto">
                <a:xfrm>
                  <a:off x="0" y="0"/>
                  <a:ext cx="112" cy="124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46" name="Rectangle 803"/>
                <p:cNvSpPr>
                  <a:spLocks/>
                </p:cNvSpPr>
                <p:nvPr/>
              </p:nvSpPr>
              <p:spPr bwMode="auto">
                <a:xfrm>
                  <a:off x="0" y="122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47" name="Rectangle 804"/>
                <p:cNvSpPr>
                  <a:spLocks/>
                </p:cNvSpPr>
                <p:nvPr/>
              </p:nvSpPr>
              <p:spPr bwMode="auto">
                <a:xfrm>
                  <a:off x="0" y="241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48" name="Rectangle 805"/>
                <p:cNvSpPr>
                  <a:spLocks/>
                </p:cNvSpPr>
                <p:nvPr/>
              </p:nvSpPr>
              <p:spPr bwMode="auto">
                <a:xfrm>
                  <a:off x="0" y="363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49" name="Rectangle 806"/>
                <p:cNvSpPr>
                  <a:spLocks/>
                </p:cNvSpPr>
                <p:nvPr/>
              </p:nvSpPr>
              <p:spPr bwMode="auto">
                <a:xfrm>
                  <a:off x="0" y="482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  <p:grpSp>
            <p:nvGrpSpPr>
              <p:cNvPr id="39" name="Group 813"/>
              <p:cNvGrpSpPr>
                <a:grpSpLocks/>
              </p:cNvGrpSpPr>
              <p:nvPr/>
            </p:nvGrpSpPr>
            <p:grpSpPr bwMode="auto">
              <a:xfrm>
                <a:off x="0" y="0"/>
                <a:ext cx="113" cy="601"/>
                <a:chOff x="0" y="0"/>
                <a:chExt cx="112" cy="601"/>
              </a:xfrm>
            </p:grpSpPr>
            <p:sp>
              <p:nvSpPr>
                <p:cNvPr id="40" name="Rectangle 808"/>
                <p:cNvSpPr>
                  <a:spLocks/>
                </p:cNvSpPr>
                <p:nvPr/>
              </p:nvSpPr>
              <p:spPr bwMode="auto">
                <a:xfrm>
                  <a:off x="0" y="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41" name="Rectangle 809"/>
                <p:cNvSpPr>
                  <a:spLocks/>
                </p:cNvSpPr>
                <p:nvPr/>
              </p:nvSpPr>
              <p:spPr bwMode="auto">
                <a:xfrm>
                  <a:off x="0" y="119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42" name="Rectangle 810"/>
                <p:cNvSpPr>
                  <a:spLocks/>
                </p:cNvSpPr>
                <p:nvPr/>
              </p:nvSpPr>
              <p:spPr bwMode="auto">
                <a:xfrm>
                  <a:off x="0" y="239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43" name="Rectangle 811"/>
                <p:cNvSpPr>
                  <a:spLocks/>
                </p:cNvSpPr>
                <p:nvPr/>
              </p:nvSpPr>
              <p:spPr bwMode="auto">
                <a:xfrm>
                  <a:off x="0" y="361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44" name="Rectangle 812"/>
                <p:cNvSpPr>
                  <a:spLocks/>
                </p:cNvSpPr>
                <p:nvPr/>
              </p:nvSpPr>
              <p:spPr bwMode="auto">
                <a:xfrm>
                  <a:off x="0" y="479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8" name="Group 833"/>
            <p:cNvGrpSpPr>
              <a:grpSpLocks/>
            </p:cNvGrpSpPr>
            <p:nvPr/>
          </p:nvGrpSpPr>
          <p:grpSpPr bwMode="auto">
            <a:xfrm>
              <a:off x="4683" y="8"/>
              <a:ext cx="113" cy="1801"/>
              <a:chOff x="0" y="0"/>
              <a:chExt cx="113" cy="1800"/>
            </a:xfrm>
          </p:grpSpPr>
          <p:grpSp>
            <p:nvGrpSpPr>
              <p:cNvPr id="19" name="Group 820"/>
              <p:cNvGrpSpPr>
                <a:grpSpLocks/>
              </p:cNvGrpSpPr>
              <p:nvPr/>
            </p:nvGrpSpPr>
            <p:grpSpPr bwMode="auto">
              <a:xfrm>
                <a:off x="0" y="600"/>
                <a:ext cx="113" cy="600"/>
                <a:chOff x="0" y="0"/>
                <a:chExt cx="113" cy="600"/>
              </a:xfrm>
            </p:grpSpPr>
            <p:sp>
              <p:nvSpPr>
                <p:cNvPr id="32" name="Rectangle 815"/>
                <p:cNvSpPr>
                  <a:spLocks/>
                </p:cNvSpPr>
                <p:nvPr/>
              </p:nvSpPr>
              <p:spPr bwMode="auto">
                <a:xfrm>
                  <a:off x="1" y="0"/>
                  <a:ext cx="112" cy="120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33" name="Rectangle 816"/>
                <p:cNvSpPr>
                  <a:spLocks/>
                </p:cNvSpPr>
                <p:nvPr/>
              </p:nvSpPr>
              <p:spPr bwMode="auto">
                <a:xfrm>
                  <a:off x="1" y="11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34" name="Rectangle 817"/>
                <p:cNvSpPr>
                  <a:spLocks/>
                </p:cNvSpPr>
                <p:nvPr/>
              </p:nvSpPr>
              <p:spPr bwMode="auto">
                <a:xfrm>
                  <a:off x="0" y="238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35" name="Rectangle 818"/>
                <p:cNvSpPr>
                  <a:spLocks/>
                </p:cNvSpPr>
                <p:nvPr/>
              </p:nvSpPr>
              <p:spPr bwMode="auto">
                <a:xfrm>
                  <a:off x="0" y="360"/>
                  <a:ext cx="112" cy="120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36" name="Rectangle 819"/>
                <p:cNvSpPr>
                  <a:spLocks/>
                </p:cNvSpPr>
                <p:nvPr/>
              </p:nvSpPr>
              <p:spPr bwMode="auto">
                <a:xfrm>
                  <a:off x="0" y="47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  <p:grpSp>
            <p:nvGrpSpPr>
              <p:cNvPr id="20" name="Group 826"/>
              <p:cNvGrpSpPr>
                <a:grpSpLocks/>
              </p:cNvGrpSpPr>
              <p:nvPr/>
            </p:nvGrpSpPr>
            <p:grpSpPr bwMode="auto">
              <a:xfrm>
                <a:off x="0" y="1196"/>
                <a:ext cx="113" cy="604"/>
                <a:chOff x="0" y="0"/>
                <a:chExt cx="113" cy="603"/>
              </a:xfrm>
            </p:grpSpPr>
            <p:sp>
              <p:nvSpPr>
                <p:cNvPr id="27" name="Rectangle 821"/>
                <p:cNvSpPr>
                  <a:spLocks/>
                </p:cNvSpPr>
                <p:nvPr/>
              </p:nvSpPr>
              <p:spPr bwMode="auto">
                <a:xfrm>
                  <a:off x="1" y="0"/>
                  <a:ext cx="112" cy="124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8" name="Rectangle 822"/>
                <p:cNvSpPr>
                  <a:spLocks/>
                </p:cNvSpPr>
                <p:nvPr/>
              </p:nvSpPr>
              <p:spPr bwMode="auto">
                <a:xfrm>
                  <a:off x="1" y="123"/>
                  <a:ext cx="112" cy="120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9" name="Rectangle 823"/>
                <p:cNvSpPr>
                  <a:spLocks/>
                </p:cNvSpPr>
                <p:nvPr/>
              </p:nvSpPr>
              <p:spPr bwMode="auto">
                <a:xfrm>
                  <a:off x="0" y="241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30" name="Rectangle 824"/>
                <p:cNvSpPr>
                  <a:spLocks/>
                </p:cNvSpPr>
                <p:nvPr/>
              </p:nvSpPr>
              <p:spPr bwMode="auto">
                <a:xfrm>
                  <a:off x="0" y="363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31" name="Rectangle 825"/>
                <p:cNvSpPr>
                  <a:spLocks/>
                </p:cNvSpPr>
                <p:nvPr/>
              </p:nvSpPr>
              <p:spPr bwMode="auto">
                <a:xfrm>
                  <a:off x="0" y="483"/>
                  <a:ext cx="112" cy="120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  <p:grpSp>
            <p:nvGrpSpPr>
              <p:cNvPr id="21" name="Group 832"/>
              <p:cNvGrpSpPr>
                <a:grpSpLocks/>
              </p:cNvGrpSpPr>
              <p:nvPr/>
            </p:nvGrpSpPr>
            <p:grpSpPr bwMode="auto">
              <a:xfrm>
                <a:off x="0" y="0"/>
                <a:ext cx="113" cy="600"/>
                <a:chOff x="0" y="0"/>
                <a:chExt cx="113" cy="600"/>
              </a:xfrm>
            </p:grpSpPr>
            <p:sp>
              <p:nvSpPr>
                <p:cNvPr id="22" name="Rectangle 827"/>
                <p:cNvSpPr>
                  <a:spLocks/>
                </p:cNvSpPr>
                <p:nvPr/>
              </p:nvSpPr>
              <p:spPr bwMode="auto">
                <a:xfrm>
                  <a:off x="1" y="0"/>
                  <a:ext cx="112" cy="120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3" name="Rectangle 828"/>
                <p:cNvSpPr>
                  <a:spLocks/>
                </p:cNvSpPr>
                <p:nvPr/>
              </p:nvSpPr>
              <p:spPr bwMode="auto">
                <a:xfrm>
                  <a:off x="1" y="11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4" name="Rectangle 829"/>
                <p:cNvSpPr>
                  <a:spLocks/>
                </p:cNvSpPr>
                <p:nvPr/>
              </p:nvSpPr>
              <p:spPr bwMode="auto">
                <a:xfrm>
                  <a:off x="0" y="238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5" name="Rectangle 830"/>
                <p:cNvSpPr>
                  <a:spLocks/>
                </p:cNvSpPr>
                <p:nvPr/>
              </p:nvSpPr>
              <p:spPr bwMode="auto">
                <a:xfrm>
                  <a:off x="0" y="360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6" name="Rectangle 831"/>
                <p:cNvSpPr>
                  <a:spLocks/>
                </p:cNvSpPr>
                <p:nvPr/>
              </p:nvSpPr>
              <p:spPr bwMode="auto">
                <a:xfrm>
                  <a:off x="0" y="47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833" name="Line 838"/>
          <p:cNvSpPr>
            <a:spLocks noChangeShapeType="1"/>
          </p:cNvSpPr>
          <p:nvPr/>
        </p:nvSpPr>
        <p:spPr bwMode="auto">
          <a:xfrm rot="10800000" flipH="1">
            <a:off x="474800" y="3775075"/>
            <a:ext cx="7597775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4" name="Line 839"/>
          <p:cNvSpPr>
            <a:spLocks noChangeShapeType="1"/>
          </p:cNvSpPr>
          <p:nvPr/>
        </p:nvSpPr>
        <p:spPr bwMode="auto">
          <a:xfrm>
            <a:off x="474800" y="3548063"/>
            <a:ext cx="2212975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5" name="Line 840"/>
          <p:cNvSpPr>
            <a:spLocks noChangeShapeType="1"/>
          </p:cNvSpPr>
          <p:nvPr/>
        </p:nvSpPr>
        <p:spPr bwMode="auto">
          <a:xfrm>
            <a:off x="474800" y="3989388"/>
            <a:ext cx="3446463" cy="174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6" name="Rectangle 842"/>
          <p:cNvSpPr>
            <a:spLocks/>
          </p:cNvSpPr>
          <p:nvPr/>
        </p:nvSpPr>
        <p:spPr bwMode="auto">
          <a:xfrm>
            <a:off x="4886463" y="4408488"/>
            <a:ext cx="1568450" cy="650875"/>
          </a:xfrm>
          <a:prstGeom prst="rect">
            <a:avLst/>
          </a:prstGeom>
          <a:noFill/>
          <a:ln w="25400">
            <a:solidFill>
              <a:srgbClr val="4F309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7" name="Rectangle 843"/>
          <p:cNvSpPr>
            <a:spLocks/>
          </p:cNvSpPr>
          <p:nvPr/>
        </p:nvSpPr>
        <p:spPr bwMode="auto">
          <a:xfrm>
            <a:off x="5362713" y="4421188"/>
            <a:ext cx="5000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FXE</a:t>
            </a:r>
          </a:p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ctrl</a:t>
            </a:r>
          </a:p>
        </p:txBody>
      </p:sp>
      <p:sp>
        <p:nvSpPr>
          <p:cNvPr id="838" name="Rectangle 844"/>
          <p:cNvSpPr>
            <a:spLocks/>
          </p:cNvSpPr>
          <p:nvPr/>
        </p:nvSpPr>
        <p:spPr bwMode="auto">
          <a:xfrm>
            <a:off x="6837500" y="4398963"/>
            <a:ext cx="1638300" cy="614362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39" name="Rectangle 845"/>
          <p:cNvSpPr>
            <a:spLocks/>
          </p:cNvSpPr>
          <p:nvPr/>
        </p:nvSpPr>
        <p:spPr bwMode="auto">
          <a:xfrm>
            <a:off x="7613788" y="4446588"/>
            <a:ext cx="520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SPB</a:t>
            </a:r>
          </a:p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ctrl</a:t>
            </a:r>
          </a:p>
        </p:txBody>
      </p:sp>
      <p:sp>
        <p:nvSpPr>
          <p:cNvPr id="840" name="Rectangle 847"/>
          <p:cNvSpPr>
            <a:spLocks/>
          </p:cNvSpPr>
          <p:nvPr/>
        </p:nvSpPr>
        <p:spPr bwMode="auto">
          <a:xfrm>
            <a:off x="1076463" y="3357563"/>
            <a:ext cx="865187" cy="541337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41" name="Rectangle 848"/>
          <p:cNvSpPr>
            <a:spLocks/>
          </p:cNvSpPr>
          <p:nvPr/>
        </p:nvSpPr>
        <p:spPr bwMode="auto">
          <a:xfrm>
            <a:off x="1009788" y="3295650"/>
            <a:ext cx="863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SPB</a:t>
            </a:r>
          </a:p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optics</a:t>
            </a:r>
          </a:p>
        </p:txBody>
      </p:sp>
      <p:sp>
        <p:nvSpPr>
          <p:cNvPr id="842" name="Rectangle 849"/>
          <p:cNvSpPr>
            <a:spLocks/>
          </p:cNvSpPr>
          <p:nvPr/>
        </p:nvSpPr>
        <p:spPr bwMode="auto">
          <a:xfrm>
            <a:off x="1409838" y="3973513"/>
            <a:ext cx="1074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FXE optics</a:t>
            </a:r>
          </a:p>
        </p:txBody>
      </p:sp>
      <p:sp>
        <p:nvSpPr>
          <p:cNvPr id="843" name="Rectangle 850"/>
          <p:cNvSpPr>
            <a:spLocks/>
          </p:cNvSpPr>
          <p:nvPr/>
        </p:nvSpPr>
        <p:spPr bwMode="auto">
          <a:xfrm>
            <a:off x="3922850" y="1927225"/>
            <a:ext cx="25669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Optical laser (~16.5x6 m</a:t>
            </a:r>
            <a:r>
              <a:rPr lang="en-US" sz="1400" baseline="300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)</a:t>
            </a:r>
          </a:p>
        </p:txBody>
      </p:sp>
      <p:sp>
        <p:nvSpPr>
          <p:cNvPr id="844" name="Rectangle 851"/>
          <p:cNvSpPr>
            <a:spLocks/>
          </p:cNvSpPr>
          <p:nvPr/>
        </p:nvSpPr>
        <p:spPr bwMode="auto">
          <a:xfrm>
            <a:off x="6429513" y="4005263"/>
            <a:ext cx="161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SPB experiments</a:t>
            </a:r>
          </a:p>
        </p:txBody>
      </p:sp>
      <p:sp>
        <p:nvSpPr>
          <p:cNvPr id="845" name="AutoShape 852"/>
          <p:cNvSpPr>
            <a:spLocks/>
          </p:cNvSpPr>
          <p:nvPr/>
        </p:nvSpPr>
        <p:spPr bwMode="auto">
          <a:xfrm>
            <a:off x="7805875" y="3560763"/>
            <a:ext cx="695325" cy="384175"/>
          </a:xfrm>
          <a:prstGeom prst="roundRect">
            <a:avLst>
              <a:gd name="adj" fmla="val 16662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46" name="AutoShape 853"/>
          <p:cNvSpPr>
            <a:spLocks/>
          </p:cNvSpPr>
          <p:nvPr/>
        </p:nvSpPr>
        <p:spPr bwMode="auto">
          <a:xfrm>
            <a:off x="6056450" y="3560763"/>
            <a:ext cx="696913" cy="384175"/>
          </a:xfrm>
          <a:prstGeom prst="roundRect">
            <a:avLst>
              <a:gd name="adj" fmla="val 16662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47" name="Rectangle 855"/>
          <p:cNvSpPr>
            <a:spLocks/>
          </p:cNvSpPr>
          <p:nvPr/>
        </p:nvSpPr>
        <p:spPr bwMode="auto">
          <a:xfrm>
            <a:off x="1941650" y="2227263"/>
            <a:ext cx="1743075" cy="1682750"/>
          </a:xfrm>
          <a:prstGeom prst="rect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48" name="Rectangle 856"/>
          <p:cNvSpPr>
            <a:spLocks/>
          </p:cNvSpPr>
          <p:nvPr/>
        </p:nvSpPr>
        <p:spPr bwMode="auto">
          <a:xfrm>
            <a:off x="1076463" y="2276475"/>
            <a:ext cx="865187" cy="1081088"/>
          </a:xfrm>
          <a:prstGeom prst="rect">
            <a:avLst/>
          </a:prstGeom>
          <a:noFill/>
          <a:ln w="28575">
            <a:solidFill>
              <a:srgbClr val="7F7F7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49" name="Rectangle 857"/>
          <p:cNvSpPr>
            <a:spLocks/>
          </p:cNvSpPr>
          <p:nvPr/>
        </p:nvSpPr>
        <p:spPr bwMode="auto">
          <a:xfrm>
            <a:off x="1259025" y="2646363"/>
            <a:ext cx="5984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MMM</a:t>
            </a:r>
          </a:p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ctrl</a:t>
            </a:r>
          </a:p>
        </p:txBody>
      </p:sp>
      <p:sp>
        <p:nvSpPr>
          <p:cNvPr id="850" name="Rectangle 858"/>
          <p:cNvSpPr>
            <a:spLocks/>
          </p:cNvSpPr>
          <p:nvPr/>
        </p:nvSpPr>
        <p:spPr bwMode="auto">
          <a:xfrm>
            <a:off x="3551375" y="3357563"/>
            <a:ext cx="1270000" cy="554037"/>
          </a:xfrm>
          <a:prstGeom prst="rect">
            <a:avLst/>
          </a:prstGeom>
          <a:noFill/>
          <a:ln w="25400">
            <a:solidFill>
              <a:srgbClr val="4F30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51" name="Freeform 859"/>
          <p:cNvSpPr>
            <a:spLocks/>
          </p:cNvSpPr>
          <p:nvPr/>
        </p:nvSpPr>
        <p:spPr bwMode="auto">
          <a:xfrm rot="5400000">
            <a:off x="2172632" y="2388393"/>
            <a:ext cx="1212850" cy="1458913"/>
          </a:xfrm>
          <a:custGeom>
            <a:avLst/>
            <a:gdLst>
              <a:gd name="T0" fmla="*/ 5389799 w 20468"/>
              <a:gd name="T1" fmla="*/ 104917889 h 20933"/>
              <a:gd name="T2" fmla="*/ 13156709 w 20468"/>
              <a:gd name="T3" fmla="*/ 31004184 h 20933"/>
              <a:gd name="T4" fmla="*/ 71868532 w 20468"/>
              <a:gd name="T5" fmla="*/ 4143263 h 20933"/>
              <a:gd name="T6" fmla="*/ 62079160 w 20468"/>
              <a:gd name="T7" fmla="*/ 75472909 h 20933"/>
              <a:gd name="T8" fmla="*/ 5389799 w 20468"/>
              <a:gd name="T9" fmla="*/ 104917889 h 20933"/>
              <a:gd name="T10" fmla="*/ 5389799 w 20468"/>
              <a:gd name="T11" fmla="*/ 104917889 h 20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468" h="20933">
                <a:moveTo>
                  <a:pt x="1535" y="20933"/>
                </a:moveTo>
                <a:cubicBezTo>
                  <a:pt x="-1132" y="15907"/>
                  <a:pt x="-281" y="10053"/>
                  <a:pt x="3747" y="5716"/>
                </a:cubicBezTo>
                <a:cubicBezTo>
                  <a:pt x="7709" y="1451"/>
                  <a:pt x="14113" y="-667"/>
                  <a:pt x="20468" y="186"/>
                </a:cubicBezTo>
                <a:lnTo>
                  <a:pt x="17680" y="14871"/>
                </a:lnTo>
                <a:lnTo>
                  <a:pt x="1535" y="20933"/>
                </a:lnTo>
                <a:close/>
                <a:moveTo>
                  <a:pt x="1535" y="20933"/>
                </a:moveTo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52" name="Rectangle 860"/>
          <p:cNvSpPr>
            <a:spLocks/>
          </p:cNvSpPr>
          <p:nvPr/>
        </p:nvSpPr>
        <p:spPr bwMode="auto">
          <a:xfrm>
            <a:off x="2205175" y="2581275"/>
            <a:ext cx="1203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MMM</a:t>
            </a:r>
          </a:p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experiments</a:t>
            </a:r>
          </a:p>
        </p:txBody>
      </p:sp>
      <p:sp>
        <p:nvSpPr>
          <p:cNvPr id="853" name="Freeform 861"/>
          <p:cNvSpPr>
            <a:spLocks/>
          </p:cNvSpPr>
          <p:nvPr/>
        </p:nvSpPr>
        <p:spPr bwMode="auto">
          <a:xfrm rot="5400000">
            <a:off x="3907769" y="3601244"/>
            <a:ext cx="382587" cy="492125"/>
          </a:xfrm>
          <a:custGeom>
            <a:avLst/>
            <a:gdLst>
              <a:gd name="T0" fmla="*/ 1234045 w 20308"/>
              <a:gd name="T1" fmla="*/ 11212362 h 21600"/>
              <a:gd name="T2" fmla="*/ 1366786 w 20308"/>
              <a:gd name="T3" fmla="*/ 0 h 21600"/>
              <a:gd name="T4" fmla="*/ 7207643 w 20308"/>
              <a:gd name="T5" fmla="*/ 5735443 h 21600"/>
              <a:gd name="T6" fmla="*/ 1234045 w 20308"/>
              <a:gd name="T7" fmla="*/ 11212362 h 21600"/>
              <a:gd name="T8" fmla="*/ 1234045 w 20308"/>
              <a:gd name="T9" fmla="*/ 11212362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308" h="21600">
                <a:moveTo>
                  <a:pt x="3477" y="21600"/>
                </a:moveTo>
                <a:cubicBezTo>
                  <a:pt x="-1292" y="15040"/>
                  <a:pt x="-1142" y="6414"/>
                  <a:pt x="3851" y="0"/>
                </a:cubicBezTo>
                <a:lnTo>
                  <a:pt x="20308" y="11049"/>
                </a:lnTo>
                <a:lnTo>
                  <a:pt x="3477" y="21600"/>
                </a:lnTo>
                <a:close/>
                <a:moveTo>
                  <a:pt x="3477" y="21600"/>
                </a:moveTo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54" name="Freeform 862"/>
          <p:cNvSpPr>
            <a:spLocks/>
          </p:cNvSpPr>
          <p:nvPr/>
        </p:nvSpPr>
        <p:spPr bwMode="auto">
          <a:xfrm rot="5400000" flipH="1">
            <a:off x="3756956" y="3731419"/>
            <a:ext cx="709613" cy="1273175"/>
          </a:xfrm>
          <a:custGeom>
            <a:avLst/>
            <a:gdLst>
              <a:gd name="T0" fmla="*/ 18901087 w 20421"/>
              <a:gd name="T1" fmla="*/ 75045119 h 21600"/>
              <a:gd name="T2" fmla="*/ 208912 w 20421"/>
              <a:gd name="T3" fmla="*/ 33117109 h 21600"/>
              <a:gd name="T4" fmla="*/ 24181502 w 20421"/>
              <a:gd name="T5" fmla="*/ 0 h 21600"/>
              <a:gd name="T6" fmla="*/ 24658470 w 20421"/>
              <a:gd name="T7" fmla="*/ 38043707 h 21600"/>
              <a:gd name="T8" fmla="*/ 18901087 w 20421"/>
              <a:gd name="T9" fmla="*/ 75045119 h 21600"/>
              <a:gd name="T10" fmla="*/ 18901087 w 20421"/>
              <a:gd name="T11" fmla="*/ 750451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421" h="21600">
                <a:moveTo>
                  <a:pt x="15653" y="21600"/>
                </a:moveTo>
                <a:cubicBezTo>
                  <a:pt x="5499" y="20292"/>
                  <a:pt x="-1179" y="15086"/>
                  <a:pt x="173" y="9532"/>
                </a:cubicBezTo>
                <a:cubicBezTo>
                  <a:pt x="1482" y="4157"/>
                  <a:pt x="9923" y="105"/>
                  <a:pt x="20026" y="0"/>
                </a:cubicBezTo>
                <a:lnTo>
                  <a:pt x="20421" y="10950"/>
                </a:lnTo>
                <a:lnTo>
                  <a:pt x="15653" y="21600"/>
                </a:lnTo>
                <a:close/>
                <a:moveTo>
                  <a:pt x="15653" y="21600"/>
                </a:moveTo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55" name="Rectangle 863"/>
          <p:cNvSpPr>
            <a:spLocks/>
          </p:cNvSpPr>
          <p:nvPr/>
        </p:nvSpPr>
        <p:spPr bwMode="auto">
          <a:xfrm>
            <a:off x="3364050" y="4071938"/>
            <a:ext cx="1203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FXE</a:t>
            </a:r>
          </a:p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experiments</a:t>
            </a:r>
          </a:p>
        </p:txBody>
      </p:sp>
      <p:sp>
        <p:nvSpPr>
          <p:cNvPr id="856" name="Rectangle 864"/>
          <p:cNvSpPr>
            <a:spLocks/>
          </p:cNvSpPr>
          <p:nvPr/>
        </p:nvSpPr>
        <p:spPr bwMode="auto">
          <a:xfrm>
            <a:off x="4316550" y="2627313"/>
            <a:ext cx="1092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1800">
                <a:solidFill>
                  <a:schemeClr val="tx1"/>
                </a:solidFill>
                <a:cs typeface="Arial" charset="0"/>
              </a:rPr>
              <a:t>PP-laser</a:t>
            </a:r>
          </a:p>
        </p:txBody>
      </p:sp>
      <p:sp>
        <p:nvSpPr>
          <p:cNvPr id="857" name="Rectangle 865"/>
          <p:cNvSpPr>
            <a:spLocks/>
          </p:cNvSpPr>
          <p:nvPr/>
        </p:nvSpPr>
        <p:spPr bwMode="auto">
          <a:xfrm>
            <a:off x="4245113" y="2276475"/>
            <a:ext cx="1152525" cy="1081088"/>
          </a:xfrm>
          <a:prstGeom prst="rect">
            <a:avLst/>
          </a:prstGeom>
          <a:solidFill>
            <a:srgbClr val="FF0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858" name="Group 868"/>
          <p:cNvGrpSpPr>
            <a:grpSpLocks/>
          </p:cNvGrpSpPr>
          <p:nvPr/>
        </p:nvGrpSpPr>
        <p:grpSpPr bwMode="auto">
          <a:xfrm rot="-5400000">
            <a:off x="3416438" y="2528887"/>
            <a:ext cx="1081088" cy="576263"/>
            <a:chOff x="0" y="0"/>
            <a:chExt cx="681" cy="363"/>
          </a:xfrm>
        </p:grpSpPr>
        <p:sp>
          <p:nvSpPr>
            <p:cNvPr id="859" name="Rectangle 866"/>
            <p:cNvSpPr>
              <a:spLocks/>
            </p:cNvSpPr>
            <p:nvPr/>
          </p:nvSpPr>
          <p:spPr bwMode="auto">
            <a:xfrm>
              <a:off x="0" y="0"/>
              <a:ext cx="681" cy="363"/>
            </a:xfrm>
            <a:prstGeom prst="rect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60" name="Rectangle 867"/>
            <p:cNvSpPr>
              <a:spLocks/>
            </p:cNvSpPr>
            <p:nvPr/>
          </p:nvSpPr>
          <p:spPr bwMode="auto">
            <a:xfrm>
              <a:off x="0" y="69"/>
              <a:ext cx="68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82588" indent="-342900" algn="ctr">
                <a:spcBef>
                  <a:spcPts val="413"/>
                </a:spcBef>
              </a:pPr>
              <a:r>
                <a:rPr lang="en-US" sz="1800">
                  <a:solidFill>
                    <a:schemeClr val="tx1"/>
                  </a:solidFill>
                  <a:cs typeface="Arial" charset="0"/>
                </a:rPr>
                <a:t>Sync</a:t>
              </a:r>
            </a:p>
          </p:txBody>
        </p:sp>
      </p:grpSp>
      <p:grpSp>
        <p:nvGrpSpPr>
          <p:cNvPr id="861" name="Group 871"/>
          <p:cNvGrpSpPr>
            <a:grpSpLocks/>
          </p:cNvGrpSpPr>
          <p:nvPr/>
        </p:nvGrpSpPr>
        <p:grpSpPr bwMode="auto">
          <a:xfrm>
            <a:off x="5532575" y="2655888"/>
            <a:ext cx="863600" cy="682625"/>
            <a:chOff x="0" y="0"/>
            <a:chExt cx="544" cy="430"/>
          </a:xfrm>
        </p:grpSpPr>
        <p:sp>
          <p:nvSpPr>
            <p:cNvPr id="862" name="Rectangle 869"/>
            <p:cNvSpPr>
              <a:spLocks/>
            </p:cNvSpPr>
            <p:nvPr/>
          </p:nvSpPr>
          <p:spPr bwMode="auto">
            <a:xfrm>
              <a:off x="0" y="0"/>
              <a:ext cx="544" cy="430"/>
            </a:xfrm>
            <a:prstGeom prst="rect">
              <a:avLst/>
            </a:prstGeom>
            <a:noFill/>
            <a:ln w="9525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63" name="Rectangle 870"/>
            <p:cNvSpPr>
              <a:spLocks/>
            </p:cNvSpPr>
            <p:nvPr/>
          </p:nvSpPr>
          <p:spPr bwMode="auto">
            <a:xfrm>
              <a:off x="0" y="0"/>
              <a:ext cx="54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cs typeface="Arial" charset="0"/>
                </a:rPr>
                <a:t>Prep, service, spare</a:t>
              </a:r>
            </a:p>
          </p:txBody>
        </p:sp>
      </p:grpSp>
      <p:grpSp>
        <p:nvGrpSpPr>
          <p:cNvPr id="864" name="Group 874"/>
          <p:cNvGrpSpPr>
            <a:grpSpLocks/>
          </p:cNvGrpSpPr>
          <p:nvPr/>
        </p:nvGrpSpPr>
        <p:grpSpPr bwMode="auto">
          <a:xfrm>
            <a:off x="5407163" y="2284413"/>
            <a:ext cx="584200" cy="288925"/>
            <a:chOff x="0" y="0"/>
            <a:chExt cx="368" cy="182"/>
          </a:xfrm>
        </p:grpSpPr>
        <p:sp>
          <p:nvSpPr>
            <p:cNvPr id="865" name="Rectangle 872"/>
            <p:cNvSpPr>
              <a:spLocks/>
            </p:cNvSpPr>
            <p:nvPr/>
          </p:nvSpPr>
          <p:spPr bwMode="auto">
            <a:xfrm>
              <a:off x="0" y="0"/>
              <a:ext cx="368" cy="182"/>
            </a:xfrm>
            <a:prstGeom prst="rect">
              <a:avLst/>
            </a:prstGeom>
            <a:solidFill>
              <a:srgbClr val="251555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66" name="Rectangle 873"/>
            <p:cNvSpPr>
              <a:spLocks/>
            </p:cNvSpPr>
            <p:nvPr/>
          </p:nvSpPr>
          <p:spPr bwMode="auto">
            <a:xfrm>
              <a:off x="0" y="3"/>
              <a:ext cx="36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>
                <a:spcBef>
                  <a:spcPts val="275"/>
                </a:spcBef>
              </a:pPr>
              <a:r>
                <a:rPr lang="en-US" sz="1200">
                  <a:solidFill>
                    <a:schemeClr val="tx1"/>
                  </a:solidFill>
                  <a:cs typeface="Arial" charset="0"/>
                </a:rPr>
                <a:t>lock</a:t>
              </a:r>
            </a:p>
          </p:txBody>
        </p:sp>
      </p:grpSp>
      <p:sp>
        <p:nvSpPr>
          <p:cNvPr id="867" name="Rectangle 875"/>
          <p:cNvSpPr>
            <a:spLocks/>
          </p:cNvSpPr>
          <p:nvPr/>
        </p:nvSpPr>
        <p:spPr bwMode="auto">
          <a:xfrm>
            <a:off x="4821375" y="3357563"/>
            <a:ext cx="576263" cy="271462"/>
          </a:xfrm>
          <a:prstGeom prst="rect">
            <a:avLst/>
          </a:prstGeom>
          <a:solidFill>
            <a:srgbClr val="FF0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68" name="Line 876"/>
          <p:cNvSpPr>
            <a:spLocks noChangeShapeType="1"/>
          </p:cNvSpPr>
          <p:nvPr/>
        </p:nvSpPr>
        <p:spPr bwMode="auto">
          <a:xfrm>
            <a:off x="5134113" y="3500438"/>
            <a:ext cx="1343025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69" name="Line 877"/>
          <p:cNvSpPr>
            <a:spLocks noChangeShapeType="1"/>
          </p:cNvSpPr>
          <p:nvPr/>
        </p:nvSpPr>
        <p:spPr bwMode="auto">
          <a:xfrm>
            <a:off x="3308488" y="3500438"/>
            <a:ext cx="1746250" cy="6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70" name="Oval 878"/>
          <p:cNvSpPr>
            <a:spLocks/>
          </p:cNvSpPr>
          <p:nvPr/>
        </p:nvSpPr>
        <p:spPr bwMode="auto">
          <a:xfrm>
            <a:off x="5042038" y="3455988"/>
            <a:ext cx="114300" cy="101600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71" name="Oval 879"/>
          <p:cNvSpPr>
            <a:spLocks/>
          </p:cNvSpPr>
          <p:nvPr/>
        </p:nvSpPr>
        <p:spPr bwMode="auto">
          <a:xfrm>
            <a:off x="4032388" y="3462338"/>
            <a:ext cx="114300" cy="101600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de-DE"/>
          </a:p>
        </p:txBody>
      </p:sp>
      <p:cxnSp>
        <p:nvCxnSpPr>
          <p:cNvPr id="872" name="AutoShape 880"/>
          <p:cNvCxnSpPr>
            <a:cxnSpLocks noChangeShapeType="1"/>
            <a:stCxn id="853" idx="0"/>
            <a:endCxn id="871" idx="0"/>
          </p:cNvCxnSpPr>
          <p:nvPr/>
        </p:nvCxnSpPr>
        <p:spPr bwMode="auto">
          <a:xfrm rot="10800000">
            <a:off x="4087950" y="3513138"/>
            <a:ext cx="12700" cy="33496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3" name="Freeform 881"/>
          <p:cNvSpPr>
            <a:spLocks/>
          </p:cNvSpPr>
          <p:nvPr/>
        </p:nvSpPr>
        <p:spPr bwMode="auto">
          <a:xfrm>
            <a:off x="3664088" y="2266950"/>
            <a:ext cx="3048000" cy="1366838"/>
          </a:xfrm>
          <a:custGeom>
            <a:avLst/>
            <a:gdLst>
              <a:gd name="T0" fmla="*/ 0 w 21600"/>
              <a:gd name="T1" fmla="*/ 0 h 21600"/>
              <a:gd name="T2" fmla="*/ 430106667 w 21600"/>
              <a:gd name="T3" fmla="*/ 760810 h 21600"/>
              <a:gd name="T4" fmla="*/ 427418500 w 21600"/>
              <a:gd name="T5" fmla="*/ 65153940 h 21600"/>
              <a:gd name="T6" fmla="*/ 240142889 w 21600"/>
              <a:gd name="T7" fmla="*/ 65538363 h 21600"/>
              <a:gd name="T8" fmla="*/ 241935000 w 21600"/>
              <a:gd name="T9" fmla="*/ 86112439 h 21600"/>
              <a:gd name="T10" fmla="*/ 164874222 w 21600"/>
              <a:gd name="T11" fmla="*/ 86492876 h 21600"/>
              <a:gd name="T12" fmla="*/ 164874222 w 21600"/>
              <a:gd name="T13" fmla="*/ 65918800 h 21600"/>
              <a:gd name="T14" fmla="*/ 0 w 21600"/>
              <a:gd name="T15" fmla="*/ 66299173 h 21600"/>
              <a:gd name="T16" fmla="*/ 0 w 21600"/>
              <a:gd name="T17" fmla="*/ 0 h 21600"/>
              <a:gd name="T18" fmla="*/ 0 w 21600"/>
              <a:gd name="T19" fmla="*/ 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90"/>
                </a:lnTo>
                <a:lnTo>
                  <a:pt x="21465" y="16271"/>
                </a:lnTo>
                <a:lnTo>
                  <a:pt x="12060" y="16367"/>
                </a:lnTo>
                <a:lnTo>
                  <a:pt x="12150" y="21505"/>
                </a:lnTo>
                <a:lnTo>
                  <a:pt x="8280" y="21600"/>
                </a:lnTo>
                <a:lnTo>
                  <a:pt x="8280" y="16462"/>
                </a:lnTo>
                <a:lnTo>
                  <a:pt x="0" y="16557"/>
                </a:lnTo>
                <a:cubicBezTo>
                  <a:pt x="15" y="11070"/>
                  <a:pt x="30" y="5582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74" name="Rectangle 882"/>
          <p:cNvSpPr>
            <a:spLocks/>
          </p:cNvSpPr>
          <p:nvPr/>
        </p:nvSpPr>
        <p:spPr bwMode="auto">
          <a:xfrm>
            <a:off x="1674950" y="3568700"/>
            <a:ext cx="2984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600">
                <a:solidFill>
                  <a:schemeClr val="tx1"/>
                </a:solidFill>
                <a:cs typeface="Arial" charset="0"/>
              </a:rPr>
              <a:t>KB1</a:t>
            </a:r>
          </a:p>
        </p:txBody>
      </p:sp>
      <p:sp>
        <p:nvSpPr>
          <p:cNvPr id="875" name="Rectangle 888"/>
          <p:cNvSpPr>
            <a:spLocks/>
          </p:cNvSpPr>
          <p:nvPr/>
        </p:nvSpPr>
        <p:spPr bwMode="auto">
          <a:xfrm>
            <a:off x="1887675" y="4227513"/>
            <a:ext cx="101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FXE racks</a:t>
            </a:r>
          </a:p>
        </p:txBody>
      </p:sp>
      <p:sp>
        <p:nvSpPr>
          <p:cNvPr id="876" name="Rectangle 890"/>
          <p:cNvSpPr>
            <a:spLocks/>
          </p:cNvSpPr>
          <p:nvPr/>
        </p:nvSpPr>
        <p:spPr bwMode="auto">
          <a:xfrm>
            <a:off x="6800988" y="2349500"/>
            <a:ext cx="1620837" cy="957263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77" name="Rectangle 891"/>
          <p:cNvSpPr>
            <a:spLocks/>
          </p:cNvSpPr>
          <p:nvPr/>
        </p:nvSpPr>
        <p:spPr bwMode="auto">
          <a:xfrm>
            <a:off x="7112138" y="2628900"/>
            <a:ext cx="103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SPB racks</a:t>
            </a:r>
          </a:p>
        </p:txBody>
      </p:sp>
      <p:sp>
        <p:nvSpPr>
          <p:cNvPr id="878" name="Line 892"/>
          <p:cNvSpPr>
            <a:spLocks noChangeShapeType="1"/>
          </p:cNvSpPr>
          <p:nvPr/>
        </p:nvSpPr>
        <p:spPr bwMode="auto">
          <a:xfrm>
            <a:off x="4837250" y="3662363"/>
            <a:ext cx="587375" cy="1587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79" name="Line 893"/>
          <p:cNvSpPr>
            <a:spLocks noChangeShapeType="1"/>
          </p:cNvSpPr>
          <p:nvPr/>
        </p:nvSpPr>
        <p:spPr bwMode="auto">
          <a:xfrm rot="10800000" flipH="1">
            <a:off x="5424625" y="3357563"/>
            <a:ext cx="1588" cy="29845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80" name="Line 894"/>
          <p:cNvSpPr>
            <a:spLocks noChangeShapeType="1"/>
          </p:cNvSpPr>
          <p:nvPr/>
        </p:nvSpPr>
        <p:spPr bwMode="auto">
          <a:xfrm>
            <a:off x="5423038" y="3362325"/>
            <a:ext cx="3267075" cy="9525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81" name="Line 895"/>
          <p:cNvSpPr>
            <a:spLocks noChangeShapeType="1"/>
          </p:cNvSpPr>
          <p:nvPr/>
        </p:nvSpPr>
        <p:spPr bwMode="auto">
          <a:xfrm flipH="1">
            <a:off x="4821375" y="3662363"/>
            <a:ext cx="15875" cy="369887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82" name="Line 896"/>
          <p:cNvSpPr>
            <a:spLocks noChangeShapeType="1"/>
          </p:cNvSpPr>
          <p:nvPr/>
        </p:nvSpPr>
        <p:spPr bwMode="auto">
          <a:xfrm>
            <a:off x="5397638" y="4300538"/>
            <a:ext cx="3292475" cy="2381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83" name="Line 897"/>
          <p:cNvSpPr>
            <a:spLocks noChangeShapeType="1"/>
          </p:cNvSpPr>
          <p:nvPr/>
        </p:nvSpPr>
        <p:spPr bwMode="auto">
          <a:xfrm>
            <a:off x="8690113" y="3371850"/>
            <a:ext cx="1587" cy="9525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84" name="Rectangle 898"/>
          <p:cNvSpPr>
            <a:spLocks/>
          </p:cNvSpPr>
          <p:nvPr/>
        </p:nvSpPr>
        <p:spPr bwMode="auto">
          <a:xfrm>
            <a:off x="4888050" y="3805238"/>
            <a:ext cx="2984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600">
                <a:solidFill>
                  <a:schemeClr val="tx1"/>
                </a:solidFill>
                <a:cs typeface="Arial" charset="0"/>
              </a:rPr>
              <a:t>KB2</a:t>
            </a:r>
          </a:p>
        </p:txBody>
      </p:sp>
      <p:sp>
        <p:nvSpPr>
          <p:cNvPr id="885" name="Rectangle 899"/>
          <p:cNvSpPr>
            <a:spLocks/>
          </p:cNvSpPr>
          <p:nvPr/>
        </p:nvSpPr>
        <p:spPr bwMode="auto">
          <a:xfrm>
            <a:off x="6221550" y="3652838"/>
            <a:ext cx="2555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600">
                <a:solidFill>
                  <a:schemeClr val="tx1"/>
                </a:solidFill>
                <a:cs typeface="Arial" charset="0"/>
              </a:rPr>
              <a:t>Jet</a:t>
            </a:r>
          </a:p>
        </p:txBody>
      </p:sp>
      <p:sp>
        <p:nvSpPr>
          <p:cNvPr id="886" name="Rectangle 900"/>
          <p:cNvSpPr>
            <a:spLocks/>
          </p:cNvSpPr>
          <p:nvPr/>
        </p:nvSpPr>
        <p:spPr bwMode="auto">
          <a:xfrm>
            <a:off x="7994788" y="3657600"/>
            <a:ext cx="2555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600">
                <a:solidFill>
                  <a:schemeClr val="tx1"/>
                </a:solidFill>
                <a:cs typeface="Arial" charset="0"/>
              </a:rPr>
              <a:t>Jet</a:t>
            </a:r>
          </a:p>
        </p:txBody>
      </p:sp>
      <p:sp>
        <p:nvSpPr>
          <p:cNvPr id="887" name="Rectangle 901"/>
          <p:cNvSpPr>
            <a:spLocks/>
          </p:cNvSpPr>
          <p:nvPr/>
        </p:nvSpPr>
        <p:spPr bwMode="auto">
          <a:xfrm flipH="1">
            <a:off x="6510475" y="4395788"/>
            <a:ext cx="558800" cy="647700"/>
          </a:xfrm>
          <a:prstGeom prst="rect">
            <a:avLst/>
          </a:prstGeom>
          <a:noFill/>
          <a:ln w="25400">
            <a:solidFill>
              <a:srgbClr val="66B13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88" name="Rectangle 902"/>
          <p:cNvSpPr>
            <a:spLocks/>
          </p:cNvSpPr>
          <p:nvPr/>
        </p:nvSpPr>
        <p:spPr bwMode="auto">
          <a:xfrm>
            <a:off x="6405700" y="4470400"/>
            <a:ext cx="8080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Staging</a:t>
            </a:r>
          </a:p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area</a:t>
            </a:r>
          </a:p>
        </p:txBody>
      </p:sp>
      <p:sp>
        <p:nvSpPr>
          <p:cNvPr id="889" name="Line 892"/>
          <p:cNvSpPr>
            <a:spLocks noChangeShapeType="1"/>
          </p:cNvSpPr>
          <p:nvPr/>
        </p:nvSpPr>
        <p:spPr bwMode="auto">
          <a:xfrm>
            <a:off x="4821375" y="4035425"/>
            <a:ext cx="587375" cy="1588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90" name="Line 893"/>
          <p:cNvSpPr>
            <a:spLocks noChangeShapeType="1"/>
          </p:cNvSpPr>
          <p:nvPr/>
        </p:nvSpPr>
        <p:spPr bwMode="auto">
          <a:xfrm rot="10800000" flipH="1">
            <a:off x="5405575" y="4002088"/>
            <a:ext cx="1588" cy="29845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91" name="Rectangle 890"/>
          <p:cNvSpPr/>
          <p:nvPr/>
        </p:nvSpPr>
        <p:spPr bwMode="auto">
          <a:xfrm>
            <a:off x="4837250" y="4071938"/>
            <a:ext cx="525463" cy="295275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sym typeface="Arial" pitchFamily="34" charset="0"/>
            </a:endParaRPr>
          </a:p>
        </p:txBody>
      </p:sp>
      <p:sp>
        <p:nvSpPr>
          <p:cNvPr id="892" name="Rectangle 891"/>
          <p:cNvSpPr/>
          <p:nvPr/>
        </p:nvSpPr>
        <p:spPr bwMode="auto">
          <a:xfrm>
            <a:off x="2916375" y="4238625"/>
            <a:ext cx="261938" cy="644525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sym typeface="Arial" pitchFamily="34" charset="0"/>
            </a:endParaRPr>
          </a:p>
        </p:txBody>
      </p:sp>
      <p:sp>
        <p:nvSpPr>
          <p:cNvPr id="893" name="Rectangle 892"/>
          <p:cNvSpPr/>
          <p:nvPr/>
        </p:nvSpPr>
        <p:spPr bwMode="auto">
          <a:xfrm>
            <a:off x="1598750" y="4238625"/>
            <a:ext cx="1308100" cy="231775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sym typeface="Arial" pitchFamily="34" charset="0"/>
            </a:endParaRPr>
          </a:p>
        </p:txBody>
      </p:sp>
      <p:sp>
        <p:nvSpPr>
          <p:cNvPr id="894" name="Rectangle 846"/>
          <p:cNvSpPr>
            <a:spLocks/>
          </p:cNvSpPr>
          <p:nvPr/>
        </p:nvSpPr>
        <p:spPr bwMode="auto">
          <a:xfrm>
            <a:off x="1076463" y="3911600"/>
            <a:ext cx="2093912" cy="322263"/>
          </a:xfrm>
          <a:prstGeom prst="rect">
            <a:avLst/>
          </a:prstGeom>
          <a:noFill/>
          <a:ln w="25400">
            <a:solidFill>
              <a:srgbClr val="4F30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95" name="Rectangle 854"/>
          <p:cNvSpPr>
            <a:spLocks/>
          </p:cNvSpPr>
          <p:nvPr/>
        </p:nvSpPr>
        <p:spPr bwMode="auto">
          <a:xfrm>
            <a:off x="3171963" y="3908425"/>
            <a:ext cx="1649412" cy="976313"/>
          </a:xfrm>
          <a:prstGeom prst="rect">
            <a:avLst/>
          </a:prstGeom>
          <a:noFill/>
          <a:ln w="25400">
            <a:solidFill>
              <a:srgbClr val="4F30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96" name="Rectangle 895"/>
          <p:cNvSpPr/>
          <p:nvPr/>
        </p:nvSpPr>
        <p:spPr bwMode="auto">
          <a:xfrm>
            <a:off x="3813313" y="3438525"/>
            <a:ext cx="895350" cy="254000"/>
          </a:xfrm>
          <a:prstGeom prst="rect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sym typeface="Arial" pitchFamily="34" charset="0"/>
            </a:endParaRPr>
          </a:p>
        </p:txBody>
      </p:sp>
      <p:sp>
        <p:nvSpPr>
          <p:cNvPr id="897" name="Rectangle 896"/>
          <p:cNvSpPr/>
          <p:nvPr/>
        </p:nvSpPr>
        <p:spPr bwMode="auto">
          <a:xfrm>
            <a:off x="3252925" y="4076700"/>
            <a:ext cx="222250" cy="344488"/>
          </a:xfrm>
          <a:prstGeom prst="rect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de-DE">
              <a:latin typeface="Arial" pitchFamily="34" charset="0"/>
              <a:sym typeface="Arial" pitchFamily="34" charset="0"/>
            </a:endParaRPr>
          </a:p>
        </p:txBody>
      </p:sp>
      <p:sp>
        <p:nvSpPr>
          <p:cNvPr id="898" name="Rectangle 888"/>
          <p:cNvSpPr>
            <a:spLocks/>
          </p:cNvSpPr>
          <p:nvPr/>
        </p:nvSpPr>
        <p:spPr bwMode="auto">
          <a:xfrm>
            <a:off x="4849950" y="4092575"/>
            <a:ext cx="5095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</a:pPr>
            <a:r>
              <a:rPr lang="en-US" sz="14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racks</a:t>
            </a:r>
          </a:p>
        </p:txBody>
      </p:sp>
      <p:sp>
        <p:nvSpPr>
          <p:cNvPr id="899" name="Content Placeholder 2"/>
          <p:cNvSpPr>
            <a:spLocks noGrp="1"/>
          </p:cNvSpPr>
          <p:nvPr>
            <p:ph idx="1"/>
          </p:nvPr>
        </p:nvSpPr>
        <p:spPr>
          <a:xfrm>
            <a:off x="374650" y="1347788"/>
            <a:ext cx="8501063" cy="4902200"/>
          </a:xfrm>
        </p:spPr>
        <p:txBody>
          <a:bodyPr/>
          <a:lstStyle/>
          <a:p>
            <a:r>
              <a:rPr lang="de-DE" dirty="0" smtClean="0"/>
              <a:t>SPB &amp; FXE &amp; MMM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endParaRPr lang="de-DE" dirty="0"/>
          </a:p>
        </p:txBody>
      </p:sp>
      <p:sp>
        <p:nvSpPr>
          <p:cNvPr id="900" name="TextBox 899"/>
          <p:cNvSpPr txBox="1"/>
          <p:nvPr/>
        </p:nvSpPr>
        <p:spPr>
          <a:xfrm>
            <a:off x="7261254" y="605641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 smtClean="0"/>
              <a:t>(</a:t>
            </a:r>
            <a:r>
              <a:rPr lang="de-DE" sz="1800" b="0" dirty="0" err="1" smtClean="0"/>
              <a:t>preliminary</a:t>
            </a:r>
            <a:r>
              <a:rPr lang="de-DE" sz="1800" b="0" dirty="0" smtClean="0"/>
              <a:t>)</a:t>
            </a: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12958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46" y="1525175"/>
            <a:ext cx="7762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373318" cy="481012"/>
          </a:xfrm>
        </p:spPr>
        <p:txBody>
          <a:bodyPr/>
          <a:lstStyle/>
          <a:p>
            <a:r>
              <a:rPr lang="de-DE" dirty="0" smtClean="0"/>
              <a:t>Scientific </a:t>
            </a:r>
            <a:r>
              <a:rPr lang="de-DE" dirty="0" err="1" smtClean="0"/>
              <a:t>instruments</a:t>
            </a:r>
            <a:r>
              <a:rPr lang="de-DE" dirty="0" smtClean="0"/>
              <a:t> – </a:t>
            </a:r>
            <a:r>
              <a:rPr lang="de-DE" dirty="0" err="1" smtClean="0"/>
              <a:t>Conceptual</a:t>
            </a:r>
            <a:r>
              <a:rPr lang="de-DE" dirty="0" smtClean="0"/>
              <a:t> design </a:t>
            </a:r>
            <a:r>
              <a:rPr lang="de-DE" dirty="0" err="1" smtClean="0"/>
              <a:t>stage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FXE – </a:t>
            </a:r>
            <a:r>
              <a:rPr lang="de-DE" dirty="0" err="1" smtClean="0"/>
              <a:t>preparing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Technical Design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5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 XHEXP - SASE 2 </a:t>
            </a:r>
            <a:r>
              <a:rPr lang="de-DE" dirty="0" err="1" smtClean="0"/>
              <a:t>instruments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C73E8-DF49-415E-9DE1-C5C18C4338E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Thomas Tschentscher, European XFEL, </a:t>
            </a:r>
          </a:p>
          <a:p>
            <a:pPr>
              <a:defRPr/>
            </a:pPr>
            <a:r>
              <a:rPr lang="en-GB" smtClean="0"/>
              <a:t>17 Apr 2012</a:t>
            </a:r>
            <a:endParaRPr lang="en-GB" dirty="0"/>
          </a:p>
        </p:txBody>
      </p:sp>
      <p:sp>
        <p:nvSpPr>
          <p:cNvPr id="899" name="Content Placeholder 2"/>
          <p:cNvSpPr>
            <a:spLocks noGrp="1"/>
          </p:cNvSpPr>
          <p:nvPr>
            <p:ph idx="1"/>
          </p:nvPr>
        </p:nvSpPr>
        <p:spPr>
          <a:xfrm>
            <a:off x="374650" y="1347788"/>
            <a:ext cx="8501063" cy="4902200"/>
          </a:xfrm>
        </p:spPr>
        <p:txBody>
          <a:bodyPr/>
          <a:lstStyle/>
          <a:p>
            <a:r>
              <a:rPr lang="de-DE" dirty="0" smtClean="0"/>
              <a:t>MID &amp; HED &amp; NNN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endParaRPr lang="de-DE" dirty="0"/>
          </a:p>
        </p:txBody>
      </p:sp>
      <p:sp>
        <p:nvSpPr>
          <p:cNvPr id="900" name="TextBox 899"/>
          <p:cNvSpPr txBox="1"/>
          <p:nvPr/>
        </p:nvSpPr>
        <p:spPr>
          <a:xfrm>
            <a:off x="7261254" y="605641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 smtClean="0"/>
              <a:t>(</a:t>
            </a:r>
            <a:r>
              <a:rPr lang="de-DE" sz="1800" b="0" dirty="0" err="1" smtClean="0"/>
              <a:t>preliminary</a:t>
            </a:r>
            <a:r>
              <a:rPr lang="de-DE" sz="1800" b="0" dirty="0" smtClean="0"/>
              <a:t>)</a:t>
            </a:r>
            <a:endParaRPr lang="de-DE" sz="1800" b="0" dirty="0"/>
          </a:p>
        </p:txBody>
      </p:sp>
      <p:grpSp>
        <p:nvGrpSpPr>
          <p:cNvPr id="901" name="Group 900"/>
          <p:cNvGrpSpPr/>
          <p:nvPr/>
        </p:nvGrpSpPr>
        <p:grpSpPr>
          <a:xfrm>
            <a:off x="-77500" y="1568313"/>
            <a:ext cx="9330019" cy="4488018"/>
            <a:chOff x="-77500" y="836712"/>
            <a:chExt cx="9330019" cy="4080016"/>
          </a:xfrm>
        </p:grpSpPr>
        <p:pic>
          <p:nvPicPr>
            <p:cNvPr id="902" name="Picture 90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3" r="-154"/>
            <a:stretch/>
          </p:blipFill>
          <p:spPr bwMode="auto">
            <a:xfrm rot="16200000">
              <a:off x="2547502" y="-1788290"/>
              <a:ext cx="4080016" cy="9330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03" name="Group 902"/>
            <p:cNvGrpSpPr/>
            <p:nvPr/>
          </p:nvGrpSpPr>
          <p:grpSpPr>
            <a:xfrm>
              <a:off x="971599" y="1640648"/>
              <a:ext cx="7613847" cy="2607879"/>
              <a:chOff x="971600" y="2435847"/>
              <a:chExt cx="7493474" cy="2607879"/>
            </a:xfrm>
          </p:grpSpPr>
          <p:grpSp>
            <p:nvGrpSpPr>
              <p:cNvPr id="904" name="Group 903"/>
              <p:cNvGrpSpPr/>
              <p:nvPr/>
            </p:nvGrpSpPr>
            <p:grpSpPr>
              <a:xfrm>
                <a:off x="971600" y="2437570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634" name="Group 1633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711" name="Group 171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724" name="Rectangle 172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5" name="Rectangle 172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6" name="Rectangle 172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7" name="Rectangle 172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8" name="Rectangle 172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712" name="Group 171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719" name="Rectangle 171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0" name="Rectangle 171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1" name="Rectangle 172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2" name="Rectangle 172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23" name="Rectangle 172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713" name="Group 171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714" name="Rectangle 171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5" name="Rectangle 171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6" name="Rectangle 171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7" name="Rectangle 171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8" name="Rectangle 171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635" name="Group 1634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693" name="Group 169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706" name="Rectangle 170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7" name="Rectangle 170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8" name="Rectangle 170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9" name="Rectangle 170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10" name="Rectangle 170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94" name="Group 169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701" name="Rectangle 170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2" name="Rectangle 170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3" name="Rectangle 170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4" name="Rectangle 170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5" name="Rectangle 170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95" name="Group 169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96" name="Rectangle 169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7" name="Rectangle 169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8" name="Rectangle 169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9" name="Rectangle 169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700" name="Rectangle 169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636" name="Group 1635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675" name="Group 167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88" name="Rectangle 168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9" name="Rectangle 168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0" name="Rectangle 168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1" name="Rectangle 169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92" name="Rectangle 169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76" name="Group 167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83" name="Rectangle 168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4" name="Rectangle 168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5" name="Rectangle 168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6" name="Rectangle 168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7" name="Rectangle 168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77" name="Group 167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78" name="Rectangle 167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79" name="Rectangle 167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0" name="Rectangle 167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1" name="Rectangle 168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82" name="Rectangle 168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637" name="Group 1636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657" name="Group 165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70" name="Rectangle 166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71" name="Rectangle 167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72" name="Rectangle 167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73" name="Rectangle 167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74" name="Rectangle 167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58" name="Group 165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65" name="Rectangle 166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6" name="Rectangle 166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7" name="Rectangle 166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8" name="Rectangle 166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9" name="Rectangle 166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59" name="Group 165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60" name="Rectangle 165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1" name="Rectangle 166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2" name="Rectangle 166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3" name="Rectangle 166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64" name="Rectangle 166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638" name="Group 1637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639" name="Group 163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52" name="Rectangle 165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3" name="Rectangle 165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4" name="Rectangle 165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5" name="Rectangle 165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6" name="Rectangle 165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40" name="Group 163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47" name="Rectangle 164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8" name="Rectangle 164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9" name="Rectangle 164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0" name="Rectangle 164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51" name="Rectangle 165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41" name="Group 164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42" name="Rectangle 164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3" name="Rectangle 164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4" name="Rectangle 164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5" name="Rectangle 164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46" name="Rectangle 164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905" name="Group 904"/>
              <p:cNvGrpSpPr/>
              <p:nvPr/>
            </p:nvGrpSpPr>
            <p:grpSpPr>
              <a:xfrm>
                <a:off x="1845552" y="2438165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539" name="Group 1538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616" name="Group 161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29" name="Rectangle 162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30" name="Rectangle 162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31" name="Rectangle 163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32" name="Rectangle 163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33" name="Rectangle 163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17" name="Group 161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24" name="Rectangle 162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5" name="Rectangle 162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6" name="Rectangle 162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7" name="Rectangle 162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8" name="Rectangle 162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18" name="Group 161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19" name="Rectangle 161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0" name="Rectangle 161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1" name="Rectangle 162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2" name="Rectangle 162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23" name="Rectangle 162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540" name="Group 1539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98" name="Group 159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11" name="Rectangle 161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2" name="Rectangle 161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3" name="Rectangle 161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4" name="Rectangle 161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5" name="Rectangle 161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99" name="Group 159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06" name="Rectangle 160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7" name="Rectangle 160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8" name="Rectangle 160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9" name="Rectangle 160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10" name="Rectangle 160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600" name="Group 159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601" name="Rectangle 160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2" name="Rectangle 160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3" name="Rectangle 160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4" name="Rectangle 160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605" name="Rectangle 160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541" name="Group 1540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80" name="Group 157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93" name="Rectangle 159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4" name="Rectangle 159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5" name="Rectangle 159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6" name="Rectangle 159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7" name="Rectangle 159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81" name="Group 158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88" name="Rectangle 158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9" name="Rectangle 158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0" name="Rectangle 158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1" name="Rectangle 159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92" name="Rectangle 159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82" name="Group 158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83" name="Rectangle 158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4" name="Rectangle 158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5" name="Rectangle 158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6" name="Rectangle 158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87" name="Rectangle 158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542" name="Group 1541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62" name="Group 156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75" name="Rectangle 157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6" name="Rectangle 157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7" name="Rectangle 157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8" name="Rectangle 157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9" name="Rectangle 157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63" name="Group 156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70" name="Rectangle 156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1" name="Rectangle 157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2" name="Rectangle 157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3" name="Rectangle 157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74" name="Rectangle 157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64" name="Group 156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65" name="Rectangle 156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6" name="Rectangle 156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7" name="Rectangle 156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8" name="Rectangle 156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9" name="Rectangle 156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543" name="Group 1542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44" name="Group 154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57" name="Rectangle 155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8" name="Rectangle 155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9" name="Rectangle 155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0" name="Rectangle 155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61" name="Rectangle 156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45" name="Group 154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52" name="Rectangle 155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3" name="Rectangle 155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4" name="Rectangle 155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5" name="Rectangle 155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6" name="Rectangle 155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46" name="Group 154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47" name="Rectangle 154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48" name="Rectangle 154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49" name="Rectangle 154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0" name="Rectangle 154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51" name="Rectangle 155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906" name="Group 905"/>
              <p:cNvGrpSpPr/>
              <p:nvPr/>
            </p:nvGrpSpPr>
            <p:grpSpPr>
              <a:xfrm>
                <a:off x="2714974" y="2438165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444" name="Group 1443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21" name="Group 152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34" name="Rectangle 153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5" name="Rectangle 153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6" name="Rectangle 153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7" name="Rectangle 153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8" name="Rectangle 153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22" name="Group 152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29" name="Rectangle 152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0" name="Rectangle 152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1" name="Rectangle 153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2" name="Rectangle 153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33" name="Rectangle 153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23" name="Group 152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24" name="Rectangle 152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5" name="Rectangle 152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6" name="Rectangle 152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7" name="Rectangle 152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8" name="Rectangle 152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445" name="Group 1444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503" name="Group 150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16" name="Rectangle 151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7" name="Rectangle 151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8" name="Rectangle 151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9" name="Rectangle 151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20" name="Rectangle 151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04" name="Group 150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11" name="Rectangle 151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2" name="Rectangle 151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3" name="Rectangle 151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4" name="Rectangle 151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5" name="Rectangle 151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505" name="Group 150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506" name="Rectangle 150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07" name="Rectangle 150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08" name="Rectangle 150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09" name="Rectangle 150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10" name="Rectangle 150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446" name="Group 1445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485" name="Group 148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98" name="Rectangle 149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9" name="Rectangle 149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00" name="Rectangle 149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01" name="Rectangle 150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502" name="Rectangle 150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86" name="Group 148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93" name="Rectangle 149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4" name="Rectangle 149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5" name="Rectangle 149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6" name="Rectangle 149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7" name="Rectangle 149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87" name="Group 148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88" name="Rectangle 148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89" name="Rectangle 148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0" name="Rectangle 148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1" name="Rectangle 149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92" name="Rectangle 149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447" name="Group 1446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467" name="Group 146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80" name="Rectangle 147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81" name="Rectangle 148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82" name="Rectangle 148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83" name="Rectangle 148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84" name="Rectangle 148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68" name="Group 146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75" name="Rectangle 147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6" name="Rectangle 147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7" name="Rectangle 147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8" name="Rectangle 147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9" name="Rectangle 147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69" name="Group 146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70" name="Rectangle 146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1" name="Rectangle 147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2" name="Rectangle 147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3" name="Rectangle 147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74" name="Rectangle 147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448" name="Group 1447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449" name="Group 144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62" name="Rectangle 146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3" name="Rectangle 146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4" name="Rectangle 146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5" name="Rectangle 146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6" name="Rectangle 146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50" name="Group 144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57" name="Rectangle 145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8" name="Rectangle 145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9" name="Rectangle 145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0" name="Rectangle 145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61" name="Rectangle 146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51" name="Group 145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52" name="Rectangle 145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3" name="Rectangle 145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4" name="Rectangle 145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5" name="Rectangle 145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56" name="Rectangle 145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907" name="Group 906"/>
              <p:cNvGrpSpPr/>
              <p:nvPr/>
            </p:nvGrpSpPr>
            <p:grpSpPr>
              <a:xfrm>
                <a:off x="3588033" y="2437602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349" name="Group 1348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426" name="Group 142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39" name="Rectangle 143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40" name="Rectangle 143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41" name="Rectangle 144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42" name="Rectangle 144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43" name="Rectangle 144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27" name="Group 142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34" name="Rectangle 143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5" name="Rectangle 143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6" name="Rectangle 143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7" name="Rectangle 143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8" name="Rectangle 143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28" name="Group 142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29" name="Rectangle 142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0" name="Rectangle 142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1" name="Rectangle 143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2" name="Rectangle 143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33" name="Rectangle 143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350" name="Group 1349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408" name="Group 140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21" name="Rectangle 142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2" name="Rectangle 142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3" name="Rectangle 142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4" name="Rectangle 142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5" name="Rectangle 142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09" name="Group 140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16" name="Rectangle 141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7" name="Rectangle 141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8" name="Rectangle 141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9" name="Rectangle 141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20" name="Rectangle 141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410" name="Group 140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11" name="Rectangle 141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2" name="Rectangle 141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3" name="Rectangle 141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4" name="Rectangle 141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15" name="Rectangle 141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351" name="Group 1350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390" name="Group 138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403" name="Rectangle 140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4" name="Rectangle 140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5" name="Rectangle 140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6" name="Rectangle 140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7" name="Rectangle 140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91" name="Group 139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98" name="Rectangle 139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9" name="Rectangle 139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0" name="Rectangle 139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1" name="Rectangle 140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402" name="Rectangle 140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92" name="Group 139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93" name="Rectangle 139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4" name="Rectangle 139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5" name="Rectangle 139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6" name="Rectangle 139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97" name="Rectangle 139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352" name="Group 1351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372" name="Group 137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85" name="Rectangle 138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6" name="Rectangle 138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7" name="Rectangle 138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8" name="Rectangle 138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9" name="Rectangle 138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73" name="Group 137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80" name="Rectangle 137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1" name="Rectangle 138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2" name="Rectangle 138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3" name="Rectangle 138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84" name="Rectangle 138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74" name="Group 137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75" name="Rectangle 137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6" name="Rectangle 137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7" name="Rectangle 137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8" name="Rectangle 137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9" name="Rectangle 137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353" name="Group 1352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354" name="Group 135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67" name="Rectangle 136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8" name="Rectangle 136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9" name="Rectangle 136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0" name="Rectangle 136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71" name="Rectangle 137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55" name="Group 135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62" name="Rectangle 136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3" name="Rectangle 136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4" name="Rectangle 136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5" name="Rectangle 136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6" name="Rectangle 136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56" name="Group 135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57" name="Rectangle 135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58" name="Rectangle 135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59" name="Rectangle 135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0" name="Rectangle 135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61" name="Rectangle 136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908" name="Group 907"/>
              <p:cNvGrpSpPr/>
              <p:nvPr/>
            </p:nvGrpSpPr>
            <p:grpSpPr>
              <a:xfrm>
                <a:off x="4460529" y="2437602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254" name="Group 1253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331" name="Group 133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44" name="Rectangle 134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5" name="Rectangle 134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6" name="Rectangle 134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7" name="Rectangle 134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8" name="Rectangle 134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32" name="Group 133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39" name="Rectangle 133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0" name="Rectangle 133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1" name="Rectangle 134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2" name="Rectangle 134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43" name="Rectangle 134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33" name="Group 133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34" name="Rectangle 133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5" name="Rectangle 133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6" name="Rectangle 133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7" name="Rectangle 133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8" name="Rectangle 133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255" name="Group 1254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313" name="Group 131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26" name="Rectangle 132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7" name="Rectangle 132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8" name="Rectangle 132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9" name="Rectangle 132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30" name="Rectangle 132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14" name="Group 131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21" name="Rectangle 132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2" name="Rectangle 132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3" name="Rectangle 132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4" name="Rectangle 132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5" name="Rectangle 132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315" name="Group 131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16" name="Rectangle 131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7" name="Rectangle 131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8" name="Rectangle 131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9" name="Rectangle 131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20" name="Rectangle 131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256" name="Group 1255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295" name="Group 129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08" name="Rectangle 130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9" name="Rectangle 130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0" name="Rectangle 130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1" name="Rectangle 131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12" name="Rectangle 131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96" name="Group 129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303" name="Rectangle 130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4" name="Rectangle 130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5" name="Rectangle 130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6" name="Rectangle 130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7" name="Rectangle 130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97" name="Group 129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98" name="Rectangle 129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99" name="Rectangle 129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0" name="Rectangle 129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1" name="Rectangle 130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302" name="Rectangle 130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257" name="Group 1256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277" name="Group 127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90" name="Rectangle 128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91" name="Rectangle 129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92" name="Rectangle 129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93" name="Rectangle 129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94" name="Rectangle 129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78" name="Group 127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85" name="Rectangle 128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6" name="Rectangle 128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7" name="Rectangle 128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8" name="Rectangle 128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9" name="Rectangle 128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79" name="Group 127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80" name="Rectangle 127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1" name="Rectangle 128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2" name="Rectangle 128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3" name="Rectangle 128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84" name="Rectangle 128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258" name="Group 1257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259" name="Group 125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72" name="Rectangle 127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73" name="Rectangle 127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74" name="Rectangle 127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75" name="Rectangle 127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76" name="Rectangle 127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60" name="Group 125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67" name="Rectangle 126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8" name="Rectangle 126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9" name="Rectangle 126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70" name="Rectangle 126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71" name="Rectangle 127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61" name="Group 126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62" name="Rectangle 126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3" name="Rectangle 126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4" name="Rectangle 126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5" name="Rectangle 126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66" name="Rectangle 126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909" name="Group 908"/>
              <p:cNvGrpSpPr/>
              <p:nvPr/>
            </p:nvGrpSpPr>
            <p:grpSpPr>
              <a:xfrm>
                <a:off x="5329388" y="2438165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159" name="Group 1158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236" name="Group 123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49" name="Rectangle 124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50" name="Rectangle 124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51" name="Rectangle 125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52" name="Rectangle 125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53" name="Rectangle 125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37" name="Group 123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44" name="Rectangle 124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5" name="Rectangle 124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6" name="Rectangle 124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7" name="Rectangle 124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8" name="Rectangle 124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38" name="Group 123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39" name="Rectangle 123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0" name="Rectangle 123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1" name="Rectangle 124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2" name="Rectangle 124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43" name="Rectangle 124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60" name="Group 1159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218" name="Group 121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31" name="Rectangle 123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2" name="Rectangle 123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3" name="Rectangle 123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4" name="Rectangle 123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5" name="Rectangle 123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19" name="Group 121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26" name="Rectangle 122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7" name="Rectangle 122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8" name="Rectangle 122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9" name="Rectangle 122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30" name="Rectangle 122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20" name="Group 121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21" name="Rectangle 122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2" name="Rectangle 122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3" name="Rectangle 122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4" name="Rectangle 122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25" name="Rectangle 122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61" name="Group 1160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200" name="Group 119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13" name="Rectangle 121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4" name="Rectangle 121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5" name="Rectangle 121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6" name="Rectangle 121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7" name="Rectangle 121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01" name="Group 120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08" name="Rectangle 120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9" name="Rectangle 120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0" name="Rectangle 120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1" name="Rectangle 121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12" name="Rectangle 121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202" name="Group 120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203" name="Rectangle 120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4" name="Rectangle 120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5" name="Rectangle 120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6" name="Rectangle 120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207" name="Rectangle 120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62" name="Group 1161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82" name="Group 118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95" name="Rectangle 119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6" name="Rectangle 119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7" name="Rectangle 119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8" name="Rectangle 119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9" name="Rectangle 119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83" name="Group 118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90" name="Rectangle 118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1" name="Rectangle 119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2" name="Rectangle 119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3" name="Rectangle 119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94" name="Rectangle 119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84" name="Group 118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85" name="Rectangle 118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6" name="Rectangle 118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7" name="Rectangle 118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8" name="Rectangle 118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9" name="Rectangle 118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163" name="Group 1162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64" name="Group 116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77" name="Rectangle 117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8" name="Rectangle 117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9" name="Rectangle 117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0" name="Rectangle 117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81" name="Rectangle 118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65" name="Group 116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72" name="Rectangle 117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3" name="Rectangle 117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4" name="Rectangle 117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5" name="Rectangle 117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6" name="Rectangle 117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66" name="Group 116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67" name="Rectangle 116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68" name="Rectangle 116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69" name="Rectangle 116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0" name="Rectangle 116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71" name="Rectangle 117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910" name="Group 909"/>
              <p:cNvGrpSpPr/>
              <p:nvPr/>
            </p:nvGrpSpPr>
            <p:grpSpPr>
              <a:xfrm>
                <a:off x="6203010" y="2435847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1064" name="Group 1063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41" name="Group 1140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54" name="Rectangle 115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55" name="Rectangle 115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56" name="Rectangle 115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57" name="Rectangle 115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58" name="Rectangle 115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42" name="Group 1141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49" name="Rectangle 114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50" name="Rectangle 114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51" name="Rectangle 115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52" name="Rectangle 115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53" name="Rectangle 115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43" name="Group 1142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44" name="Rectangle 114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5" name="Rectangle 114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6" name="Rectangle 114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7" name="Rectangle 114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8" name="Rectangle 114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065" name="Group 1064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23" name="Group 1122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36" name="Rectangle 113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7" name="Rectangle 113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8" name="Rectangle 113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9" name="Rectangle 113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40" name="Rectangle 113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24" name="Group 1123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31" name="Rectangle 113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2" name="Rectangle 113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3" name="Rectangle 113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4" name="Rectangle 113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5" name="Rectangle 113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25" name="Group 1124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26" name="Rectangle 112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27" name="Rectangle 112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28" name="Rectangle 112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29" name="Rectangle 112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30" name="Rectangle 112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066" name="Group 1065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105" name="Group 1104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18" name="Rectangle 111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9" name="Rectangle 111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20" name="Rectangle 111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21" name="Rectangle 112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22" name="Rectangle 112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06" name="Group 1105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13" name="Rectangle 111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4" name="Rectangle 111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5" name="Rectangle 111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6" name="Rectangle 111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7" name="Rectangle 111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107" name="Group 1106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08" name="Rectangle 110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09" name="Rectangle 110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0" name="Rectangle 110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1" name="Rectangle 111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12" name="Rectangle 111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067" name="Group 1066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087" name="Group 1086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100" name="Rectangle 109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01" name="Rectangle 110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02" name="Rectangle 110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03" name="Rectangle 110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104" name="Rectangle 110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88" name="Group 1087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95" name="Rectangle 109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6" name="Rectangle 109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7" name="Rectangle 109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8" name="Rectangle 109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9" name="Rectangle 109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89" name="Group 1088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90" name="Rectangle 108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1" name="Rectangle 109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2" name="Rectangle 109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3" name="Rectangle 109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94" name="Rectangle 109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1068" name="Group 1067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069" name="Group 1068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82" name="Rectangle 108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83" name="Rectangle 108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84" name="Rectangle 108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85" name="Rectangle 108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86" name="Rectangle 108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70" name="Group 1069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77" name="Rectangle 107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8" name="Rectangle 107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9" name="Rectangle 107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80" name="Rectangle 107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81" name="Rectangle 108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71" name="Group 1070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72" name="Rectangle 107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3" name="Rectangle 107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4" name="Rectangle 107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5" name="Rectangle 107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76" name="Rectangle 107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911" name="Group 910"/>
              <p:cNvGrpSpPr/>
              <p:nvPr/>
            </p:nvGrpSpPr>
            <p:grpSpPr>
              <a:xfrm>
                <a:off x="7071869" y="2437602"/>
                <a:ext cx="872728" cy="2599369"/>
                <a:chOff x="1149521" y="2598213"/>
                <a:chExt cx="872728" cy="2599369"/>
              </a:xfrm>
            </p:grpSpPr>
            <p:grpSp>
              <p:nvGrpSpPr>
                <p:cNvPr id="969" name="Group 968"/>
                <p:cNvGrpSpPr>
                  <a:grpSpLocks noChangeAspect="1"/>
                </p:cNvGrpSpPr>
                <p:nvPr/>
              </p:nvGrpSpPr>
              <p:grpSpPr>
                <a:xfrm>
                  <a:off x="1149521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046" name="Group 1045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59" name="Rectangle 105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60" name="Rectangle 105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61" name="Rectangle 106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62" name="Rectangle 106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63" name="Rectangle 106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47" name="Group 1046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54" name="Rectangle 1053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5" name="Rectangle 1054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6" name="Rectangle 1055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7" name="Rectangle 1056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8" name="Rectangle 1057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48" name="Group 1047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49" name="Rectangle 1048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0" name="Rectangle 1049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1" name="Rectangle 1050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2" name="Rectangle 1051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53" name="Rectangle 1052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970" name="Group 969"/>
                <p:cNvGrpSpPr>
                  <a:grpSpLocks noChangeAspect="1"/>
                </p:cNvGrpSpPr>
                <p:nvPr/>
              </p:nvGrpSpPr>
              <p:grpSpPr>
                <a:xfrm>
                  <a:off x="1320973" y="2598245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028" name="Group 1027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41" name="Rectangle 104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42" name="Rectangle 104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43" name="Rectangle 104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44" name="Rectangle 104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45" name="Rectangle 104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29" name="Group 1028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36" name="Rectangle 1035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7" name="Rectangle 1036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8" name="Rectangle 1037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9" name="Rectangle 1038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40" name="Rectangle 1039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30" name="Group 1029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31" name="Rectangle 1030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2" name="Rectangle 1031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3" name="Rectangle 1032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4" name="Rectangle 1033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35" name="Rectangle 1034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971" name="Group 970"/>
                <p:cNvGrpSpPr>
                  <a:grpSpLocks noChangeAspect="1"/>
                </p:cNvGrpSpPr>
                <p:nvPr/>
              </p:nvGrpSpPr>
              <p:grpSpPr>
                <a:xfrm>
                  <a:off x="1497188" y="2598213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1010" name="Group 1009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23" name="Rectangle 102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4" name="Rectangle 102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5" name="Rectangle 102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6" name="Rectangle 102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7" name="Rectangle 102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11" name="Group 1010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18" name="Rectangle 1017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9" name="Rectangle 1018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0" name="Rectangle 1019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1" name="Rectangle 1020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22" name="Rectangle 1021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1012" name="Group 1011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13" name="Rectangle 1012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4" name="Rectangle 1013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5" name="Rectangle 1014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6" name="Rectangle 1015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17" name="Rectangle 1016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972" name="Group 971"/>
                <p:cNvGrpSpPr>
                  <a:grpSpLocks noChangeAspect="1"/>
                </p:cNvGrpSpPr>
                <p:nvPr/>
              </p:nvGrpSpPr>
              <p:grpSpPr>
                <a:xfrm>
                  <a:off x="1672628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992" name="Group 991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05" name="Rectangle 100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6" name="Rectangle 100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7" name="Rectangle 100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8" name="Rectangle 100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9" name="Rectangle 100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993" name="Group 992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1000" name="Rectangle 999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1" name="Rectangle 1000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2" name="Rectangle 1001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3" name="Rectangle 1002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1004" name="Rectangle 1003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994" name="Group 993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995" name="Rectangle 994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6" name="Rectangle 995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7" name="Rectangle 996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8" name="Rectangle 997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9" name="Rectangle 998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  <p:grpSp>
              <p:nvGrpSpPr>
                <p:cNvPr id="973" name="Group 972"/>
                <p:cNvGrpSpPr>
                  <a:grpSpLocks noChangeAspect="1"/>
                </p:cNvGrpSpPr>
                <p:nvPr/>
              </p:nvGrpSpPr>
              <p:grpSpPr>
                <a:xfrm>
                  <a:off x="1845222" y="2598808"/>
                  <a:ext cx="177027" cy="2598774"/>
                  <a:chOff x="2661489" y="2046559"/>
                  <a:chExt cx="182502" cy="2679148"/>
                </a:xfrm>
              </p:grpSpPr>
              <p:grpSp>
                <p:nvGrpSpPr>
                  <p:cNvPr id="974" name="Group 973"/>
                  <p:cNvGrpSpPr/>
                  <p:nvPr/>
                </p:nvGrpSpPr>
                <p:grpSpPr>
                  <a:xfrm>
                    <a:off x="2661505" y="29385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987" name="Rectangle 98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8" name="Rectangle 98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9" name="Rectangle 98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0" name="Rectangle 98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91" name="Rectangle 99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975" name="Group 974"/>
                  <p:cNvGrpSpPr/>
                  <p:nvPr/>
                </p:nvGrpSpPr>
                <p:grpSpPr>
                  <a:xfrm>
                    <a:off x="2661688" y="3832362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982" name="Rectangle 981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3" name="Rectangle 982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4" name="Rectangle 983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5" name="Rectangle 984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6" name="Rectangle 985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  <p:grpSp>
                <p:nvGrpSpPr>
                  <p:cNvPr id="976" name="Group 975"/>
                  <p:cNvGrpSpPr/>
                  <p:nvPr/>
                </p:nvGrpSpPr>
                <p:grpSpPr>
                  <a:xfrm>
                    <a:off x="2661489" y="2046559"/>
                    <a:ext cx="182303" cy="893345"/>
                    <a:chOff x="2661505" y="2938562"/>
                    <a:chExt cx="182303" cy="893345"/>
                  </a:xfrm>
                </p:grpSpPr>
                <p:sp>
                  <p:nvSpPr>
                    <p:cNvPr id="977" name="Rectangle 976"/>
                    <p:cNvSpPr/>
                    <p:nvPr/>
                  </p:nvSpPr>
                  <p:spPr bwMode="auto">
                    <a:xfrm>
                      <a:off x="2663808" y="2938562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78" name="Rectangle 977"/>
                    <p:cNvSpPr/>
                    <p:nvPr/>
                  </p:nvSpPr>
                  <p:spPr bwMode="auto">
                    <a:xfrm>
                      <a:off x="2663792" y="3117153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79" name="Rectangle 978"/>
                    <p:cNvSpPr/>
                    <p:nvPr/>
                  </p:nvSpPr>
                  <p:spPr bwMode="auto">
                    <a:xfrm>
                      <a:off x="2662068" y="329451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0" name="Rectangle 979"/>
                    <p:cNvSpPr/>
                    <p:nvPr/>
                  </p:nvSpPr>
                  <p:spPr bwMode="auto">
                    <a:xfrm>
                      <a:off x="2662068" y="3474550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  <p:sp>
                  <p:nvSpPr>
                    <p:cNvPr id="981" name="Rectangle 980"/>
                    <p:cNvSpPr/>
                    <p:nvPr/>
                  </p:nvSpPr>
                  <p:spPr bwMode="auto">
                    <a:xfrm>
                      <a:off x="2661505" y="3651907"/>
                      <a:ext cx="180000" cy="18000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8B32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16" charset="-128"/>
                      </a:endParaRPr>
                    </a:p>
                  </p:txBody>
                </p:sp>
              </p:grpSp>
            </p:grpSp>
          </p:grpSp>
          <p:grpSp>
            <p:nvGrpSpPr>
              <p:cNvPr id="912" name="Group 911"/>
              <p:cNvGrpSpPr>
                <a:grpSpLocks noChangeAspect="1"/>
              </p:cNvGrpSpPr>
              <p:nvPr/>
            </p:nvGrpSpPr>
            <p:grpSpPr>
              <a:xfrm>
                <a:off x="7940131" y="2437664"/>
                <a:ext cx="177027" cy="2598774"/>
                <a:chOff x="2661489" y="2046559"/>
                <a:chExt cx="182502" cy="2679148"/>
              </a:xfrm>
            </p:grpSpPr>
            <p:grpSp>
              <p:nvGrpSpPr>
                <p:cNvPr id="951" name="Group 950"/>
                <p:cNvGrpSpPr/>
                <p:nvPr/>
              </p:nvGrpSpPr>
              <p:grpSpPr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64" name="Rectangle 963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5" name="Rectangle 964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6" name="Rectangle 965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7" name="Rectangle 966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52" name="Group 951"/>
                <p:cNvGrpSpPr/>
                <p:nvPr/>
              </p:nvGrpSpPr>
              <p:grpSpPr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59" name="Rectangle 958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0" name="Rectangle 959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1" name="Rectangle 960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2" name="Rectangle 961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3" name="Rectangle 962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53" name="Group 952"/>
                <p:cNvGrpSpPr/>
                <p:nvPr/>
              </p:nvGrpSpPr>
              <p:grpSpPr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54" name="Rectangle 953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5" name="Rectangle 954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6" name="Rectangle 955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7" name="Rectangle 956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8" name="Rectangle 957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913" name="Group 912"/>
              <p:cNvGrpSpPr>
                <a:grpSpLocks noChangeAspect="1"/>
              </p:cNvGrpSpPr>
              <p:nvPr/>
            </p:nvGrpSpPr>
            <p:grpSpPr>
              <a:xfrm>
                <a:off x="8111583" y="2437664"/>
                <a:ext cx="177027" cy="2598774"/>
                <a:chOff x="2661489" y="2046559"/>
                <a:chExt cx="182502" cy="2679148"/>
              </a:xfrm>
            </p:grpSpPr>
            <p:grpSp>
              <p:nvGrpSpPr>
                <p:cNvPr id="933" name="Group 932"/>
                <p:cNvGrpSpPr/>
                <p:nvPr/>
              </p:nvGrpSpPr>
              <p:grpSpPr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46" name="Rectangle 945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7" name="Rectangle 946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8" name="Rectangle 947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9" name="Rectangle 948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0" name="Rectangle 949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34" name="Group 933"/>
                <p:cNvGrpSpPr/>
                <p:nvPr/>
              </p:nvGrpSpPr>
              <p:grpSpPr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41" name="Rectangle 940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2" name="Rectangle 941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3" name="Rectangle 942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4" name="Rectangle 943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5" name="Rectangle 944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35" name="Group 934"/>
                <p:cNvGrpSpPr/>
                <p:nvPr/>
              </p:nvGrpSpPr>
              <p:grpSpPr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36" name="Rectangle 935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7" name="Rectangle 936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8" name="Rectangle 937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9" name="Rectangle 938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0" name="Rectangle 939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914" name="Group 913"/>
              <p:cNvGrpSpPr>
                <a:grpSpLocks noChangeAspect="1"/>
              </p:cNvGrpSpPr>
              <p:nvPr/>
            </p:nvGrpSpPr>
            <p:grpSpPr>
              <a:xfrm>
                <a:off x="8288047" y="2444952"/>
                <a:ext cx="177027" cy="2598774"/>
                <a:chOff x="2661489" y="2046559"/>
                <a:chExt cx="182502" cy="2679148"/>
              </a:xfrm>
            </p:grpSpPr>
            <p:grpSp>
              <p:nvGrpSpPr>
                <p:cNvPr id="915" name="Group 914"/>
                <p:cNvGrpSpPr/>
                <p:nvPr/>
              </p:nvGrpSpPr>
              <p:grpSpPr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28" name="Rectangle 927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29" name="Rectangle 928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0" name="Rectangle 929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1" name="Rectangle 930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2" name="Rectangle 931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16" name="Group 915"/>
                <p:cNvGrpSpPr/>
                <p:nvPr/>
              </p:nvGrpSpPr>
              <p:grpSpPr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23" name="Rectangle 922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24" name="Rectangle 923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25" name="Rectangle 924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26" name="Rectangle 925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27" name="Rectangle 926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17" name="Group 916"/>
                <p:cNvGrpSpPr/>
                <p:nvPr/>
              </p:nvGrpSpPr>
              <p:grpSpPr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918" name="Rectangle 917"/>
                  <p:cNvSpPr/>
                  <p:nvPr/>
                </p:nvSpPr>
                <p:spPr bwMode="auto">
                  <a:xfrm>
                    <a:off x="2663808" y="2938562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19" name="Rectangle 918"/>
                  <p:cNvSpPr/>
                  <p:nvPr/>
                </p:nvSpPr>
                <p:spPr bwMode="auto">
                  <a:xfrm>
                    <a:off x="2663792" y="3117153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20" name="Rectangle 919"/>
                  <p:cNvSpPr/>
                  <p:nvPr/>
                </p:nvSpPr>
                <p:spPr bwMode="auto">
                  <a:xfrm>
                    <a:off x="2662068" y="329451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21" name="Rectangle 920"/>
                  <p:cNvSpPr/>
                  <p:nvPr/>
                </p:nvSpPr>
                <p:spPr bwMode="auto">
                  <a:xfrm>
                    <a:off x="2662068" y="3474550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22" name="Rectangle 921"/>
                  <p:cNvSpPr/>
                  <p:nvPr/>
                </p:nvSpPr>
                <p:spPr bwMode="auto">
                  <a:xfrm>
                    <a:off x="2661505" y="3651907"/>
                    <a:ext cx="180000" cy="18000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342900" marR="0" indent="-34290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8B323"/>
                      </a:buClr>
                      <a:buSzTx/>
                      <a:buFont typeface="Wingdings" pitchFamily="2" charset="2"/>
                      <a:buNone/>
                      <a:tabLst/>
                    </a:pPr>
                    <a:endParaRPr kumimoji="0" lang="de-DE" sz="9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16" charset="-128"/>
                    </a:endParaRPr>
                  </a:p>
                </p:txBody>
              </p:sp>
            </p:grpSp>
          </p:grpSp>
        </p:grpSp>
      </p:grpSp>
      <p:sp>
        <p:nvSpPr>
          <p:cNvPr id="1729" name="Line 43"/>
          <p:cNvSpPr>
            <a:spLocks noChangeShapeType="1"/>
          </p:cNvSpPr>
          <p:nvPr/>
        </p:nvSpPr>
        <p:spPr bwMode="auto">
          <a:xfrm rot="16200000">
            <a:off x="3079839" y="1136544"/>
            <a:ext cx="0" cy="57095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1730" name="Line 44"/>
          <p:cNvSpPr>
            <a:spLocks noChangeShapeType="1"/>
          </p:cNvSpPr>
          <p:nvPr/>
        </p:nvSpPr>
        <p:spPr bwMode="auto">
          <a:xfrm rot="16200000" flipH="1">
            <a:off x="857296" y="3131851"/>
            <a:ext cx="1" cy="126444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1731" name="Line 45"/>
          <p:cNvSpPr>
            <a:spLocks noChangeShapeType="1"/>
          </p:cNvSpPr>
          <p:nvPr/>
        </p:nvSpPr>
        <p:spPr bwMode="auto">
          <a:xfrm rot="16200000" flipH="1">
            <a:off x="3794662" y="635430"/>
            <a:ext cx="35243" cy="7174423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1732" name="TextBox 1731"/>
          <p:cNvSpPr txBox="1"/>
          <p:nvPr/>
        </p:nvSpPr>
        <p:spPr>
          <a:xfrm>
            <a:off x="6788942" y="4563439"/>
            <a:ext cx="123944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261748"/>
                </a:solidFill>
              </a:rPr>
              <a:t>HED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>
                <a:solidFill>
                  <a:srgbClr val="261748"/>
                </a:solidFill>
              </a:rPr>
              <a:t>experiments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1733" name="TextBox 1732"/>
          <p:cNvSpPr txBox="1"/>
          <p:nvPr/>
        </p:nvSpPr>
        <p:spPr>
          <a:xfrm>
            <a:off x="7423213" y="2851874"/>
            <a:ext cx="91082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smtClean="0">
                <a:solidFill>
                  <a:srgbClr val="261748"/>
                </a:solidFill>
              </a:rPr>
              <a:t>HED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>
                <a:solidFill>
                  <a:srgbClr val="261748"/>
                </a:solidFill>
              </a:rPr>
              <a:t>c</a:t>
            </a:r>
            <a:r>
              <a:rPr lang="de-DE" sz="1400" b="1" dirty="0" err="1" smtClean="0">
                <a:solidFill>
                  <a:srgbClr val="261748"/>
                </a:solidFill>
              </a:rPr>
              <a:t>trl</a:t>
            </a:r>
            <a:r>
              <a:rPr lang="de-DE" sz="1400" b="1" dirty="0" smtClean="0">
                <a:solidFill>
                  <a:srgbClr val="261748"/>
                </a:solidFill>
              </a:rPr>
              <a:t>/</a:t>
            </a:r>
            <a:r>
              <a:rPr lang="de-DE" sz="1400" b="1" dirty="0" err="1" smtClean="0">
                <a:solidFill>
                  <a:srgbClr val="261748"/>
                </a:solidFill>
              </a:rPr>
              <a:t>elec</a:t>
            </a:r>
            <a:r>
              <a:rPr lang="de-DE" sz="1400" b="1" dirty="0" smtClean="0">
                <a:solidFill>
                  <a:srgbClr val="261748"/>
                </a:solidFill>
              </a:rPr>
              <a:t>.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1734" name="Hexagon 1733"/>
          <p:cNvSpPr/>
          <p:nvPr/>
        </p:nvSpPr>
        <p:spPr bwMode="auto">
          <a:xfrm>
            <a:off x="7071757" y="3916472"/>
            <a:ext cx="721904" cy="625642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1735" name="Isosceles Triangle 1734"/>
          <p:cNvSpPr/>
          <p:nvPr/>
        </p:nvSpPr>
        <p:spPr bwMode="auto">
          <a:xfrm rot="4073169" flipV="1">
            <a:off x="4558169" y="2864914"/>
            <a:ext cx="1487106" cy="1628385"/>
          </a:xfrm>
          <a:prstGeom prst="triangl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1736" name="TextBox 1735"/>
          <p:cNvSpPr txBox="1"/>
          <p:nvPr/>
        </p:nvSpPr>
        <p:spPr>
          <a:xfrm>
            <a:off x="6795022" y="2851874"/>
            <a:ext cx="51328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smtClean="0">
                <a:solidFill>
                  <a:srgbClr val="261748"/>
                </a:solidFill>
              </a:rPr>
              <a:t>MID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 smtClean="0">
                <a:solidFill>
                  <a:srgbClr val="261748"/>
                </a:solidFill>
              </a:rPr>
              <a:t>ctrl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1737" name="Rectangle 1736"/>
          <p:cNvSpPr/>
          <p:nvPr/>
        </p:nvSpPr>
        <p:spPr bwMode="auto">
          <a:xfrm>
            <a:off x="6643991" y="2453608"/>
            <a:ext cx="791244" cy="1051144"/>
          </a:xfrm>
          <a:prstGeom prst="rect">
            <a:avLst/>
          </a:prstGeom>
          <a:solidFill>
            <a:srgbClr val="FFCC99">
              <a:alpha val="5000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1738" name="TextBox 1737"/>
          <p:cNvSpPr txBox="1"/>
          <p:nvPr/>
        </p:nvSpPr>
        <p:spPr>
          <a:xfrm>
            <a:off x="2971404" y="3834691"/>
            <a:ext cx="71045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261748"/>
                </a:solidFill>
              </a:rPr>
              <a:t>MID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 smtClean="0">
                <a:solidFill>
                  <a:srgbClr val="261748"/>
                </a:solidFill>
              </a:rPr>
              <a:t>optics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1739" name="TextBox 1738"/>
          <p:cNvSpPr txBox="1"/>
          <p:nvPr/>
        </p:nvSpPr>
        <p:spPr>
          <a:xfrm>
            <a:off x="5535125" y="4258086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smtClean="0">
                <a:solidFill>
                  <a:srgbClr val="261748"/>
                </a:solidFill>
              </a:rPr>
              <a:t>HED</a:t>
            </a:r>
            <a:r>
              <a:rPr lang="de-DE" sz="1400" b="1" dirty="0">
                <a:solidFill>
                  <a:srgbClr val="261748"/>
                </a:solidFill>
              </a:rPr>
              <a:t> </a:t>
            </a:r>
            <a:r>
              <a:rPr lang="de-DE" sz="1400" b="1" dirty="0" err="1" smtClean="0">
                <a:solidFill>
                  <a:srgbClr val="261748"/>
                </a:solidFill>
              </a:rPr>
              <a:t>optics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1740" name="TextBox 1739"/>
          <p:cNvSpPr txBox="1"/>
          <p:nvPr/>
        </p:nvSpPr>
        <p:spPr>
          <a:xfrm>
            <a:off x="2828227" y="2728707"/>
            <a:ext cx="582212" cy="8248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smtClean="0">
                <a:solidFill>
                  <a:srgbClr val="261748"/>
                </a:solidFill>
              </a:rPr>
              <a:t>NNN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>
                <a:solidFill>
                  <a:srgbClr val="261748"/>
                </a:solidFill>
              </a:rPr>
              <a:t>c</a:t>
            </a:r>
            <a:r>
              <a:rPr lang="de-DE" sz="1400" b="1" dirty="0" err="1" smtClean="0">
                <a:solidFill>
                  <a:srgbClr val="261748"/>
                </a:solidFill>
              </a:rPr>
              <a:t>trl</a:t>
            </a:r>
            <a:r>
              <a:rPr lang="de-DE" sz="1400" b="1" dirty="0" smtClean="0">
                <a:solidFill>
                  <a:srgbClr val="261748"/>
                </a:solidFill>
              </a:rPr>
              <a:t>/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>
                <a:solidFill>
                  <a:srgbClr val="261748"/>
                </a:solidFill>
              </a:rPr>
              <a:t>e</a:t>
            </a:r>
            <a:r>
              <a:rPr lang="de-DE" sz="1400" b="1" dirty="0" err="1" smtClean="0">
                <a:solidFill>
                  <a:srgbClr val="261748"/>
                </a:solidFill>
              </a:rPr>
              <a:t>lec</a:t>
            </a:r>
            <a:r>
              <a:rPr lang="de-DE" sz="1400" b="1" dirty="0" smtClean="0">
                <a:solidFill>
                  <a:srgbClr val="261748"/>
                </a:solidFill>
              </a:rPr>
              <a:t>.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1741" name="Pie 1740"/>
          <p:cNvSpPr/>
          <p:nvPr/>
        </p:nvSpPr>
        <p:spPr bwMode="auto">
          <a:xfrm rot="5400000">
            <a:off x="456382" y="2739870"/>
            <a:ext cx="2095753" cy="2073428"/>
          </a:xfrm>
          <a:prstGeom prst="pie">
            <a:avLst>
              <a:gd name="adj1" fmla="val 9371218"/>
              <a:gd name="adj2" fmla="val 16750433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742" name="TextBox 1741"/>
          <p:cNvSpPr txBox="1"/>
          <p:nvPr/>
        </p:nvSpPr>
        <p:spPr>
          <a:xfrm>
            <a:off x="1331640" y="3131663"/>
            <a:ext cx="123944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smtClean="0">
                <a:solidFill>
                  <a:srgbClr val="261748"/>
                </a:solidFill>
              </a:rPr>
              <a:t>NNN</a:t>
            </a:r>
            <a:endParaRPr lang="de-DE" sz="1400" b="1" dirty="0">
              <a:solidFill>
                <a:srgbClr val="261748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>
                <a:solidFill>
                  <a:srgbClr val="261748"/>
                </a:solidFill>
              </a:rPr>
              <a:t>experiments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1743" name="TextBox 1742"/>
          <p:cNvSpPr txBox="1"/>
          <p:nvPr/>
        </p:nvSpPr>
        <p:spPr>
          <a:xfrm>
            <a:off x="4983826" y="3221669"/>
            <a:ext cx="123944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>
                <a:solidFill>
                  <a:srgbClr val="261748"/>
                </a:solidFill>
              </a:rPr>
              <a:t>MID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>
                <a:solidFill>
                  <a:srgbClr val="261748"/>
                </a:solidFill>
              </a:rPr>
              <a:t>experiments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1744" name="Freeform 1743"/>
          <p:cNvSpPr/>
          <p:nvPr/>
        </p:nvSpPr>
        <p:spPr bwMode="auto">
          <a:xfrm>
            <a:off x="3965944" y="2471710"/>
            <a:ext cx="2678982" cy="2105600"/>
          </a:xfrm>
          <a:custGeom>
            <a:avLst/>
            <a:gdLst>
              <a:gd name="connsiteX0" fmla="*/ 0 w 2675106"/>
              <a:gd name="connsiteY0" fmla="*/ 9727 h 1887165"/>
              <a:gd name="connsiteX1" fmla="*/ 0 w 2675106"/>
              <a:gd name="connsiteY1" fmla="*/ 1887165 h 1887165"/>
              <a:gd name="connsiteX2" fmla="*/ 1070042 w 2675106"/>
              <a:gd name="connsiteY2" fmla="*/ 1877438 h 1887165"/>
              <a:gd name="connsiteX3" fmla="*/ 1070042 w 2675106"/>
              <a:gd name="connsiteY3" fmla="*/ 1468876 h 1887165"/>
              <a:gd name="connsiteX4" fmla="*/ 2675106 w 2675106"/>
              <a:gd name="connsiteY4" fmla="*/ 1429965 h 1887165"/>
              <a:gd name="connsiteX5" fmla="*/ 2665378 w 2675106"/>
              <a:gd name="connsiteY5" fmla="*/ 0 h 1887165"/>
              <a:gd name="connsiteX6" fmla="*/ 0 w 2675106"/>
              <a:gd name="connsiteY6" fmla="*/ 9727 h 1887165"/>
              <a:gd name="connsiteX0" fmla="*/ 0 w 2666314"/>
              <a:gd name="connsiteY0" fmla="*/ 9727 h 1887165"/>
              <a:gd name="connsiteX1" fmla="*/ 0 w 2666314"/>
              <a:gd name="connsiteY1" fmla="*/ 1887165 h 1887165"/>
              <a:gd name="connsiteX2" fmla="*/ 1070042 w 2666314"/>
              <a:gd name="connsiteY2" fmla="*/ 1877438 h 1887165"/>
              <a:gd name="connsiteX3" fmla="*/ 1070042 w 2666314"/>
              <a:gd name="connsiteY3" fmla="*/ 1468876 h 1887165"/>
              <a:gd name="connsiteX4" fmla="*/ 2665379 w 2666314"/>
              <a:gd name="connsiteY4" fmla="*/ 1468876 h 1887165"/>
              <a:gd name="connsiteX5" fmla="*/ 2665378 w 2666314"/>
              <a:gd name="connsiteY5" fmla="*/ 0 h 1887165"/>
              <a:gd name="connsiteX6" fmla="*/ 0 w 2666314"/>
              <a:gd name="connsiteY6" fmla="*/ 9727 h 188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6314" h="1887165">
                <a:moveTo>
                  <a:pt x="0" y="9727"/>
                </a:moveTo>
                <a:lnTo>
                  <a:pt x="0" y="1887165"/>
                </a:lnTo>
                <a:lnTo>
                  <a:pt x="1070042" y="1877438"/>
                </a:lnTo>
                <a:lnTo>
                  <a:pt x="1070042" y="1468876"/>
                </a:lnTo>
                <a:lnTo>
                  <a:pt x="2665379" y="1468876"/>
                </a:lnTo>
                <a:cubicBezTo>
                  <a:pt x="2662136" y="992221"/>
                  <a:pt x="2668621" y="476655"/>
                  <a:pt x="2665378" y="0"/>
                </a:cubicBezTo>
                <a:lnTo>
                  <a:pt x="0" y="9727"/>
                </a:lnTo>
                <a:close/>
              </a:path>
            </a:pathLst>
          </a:custGeom>
          <a:solidFill>
            <a:srgbClr val="FFCC99">
              <a:alpha val="50000"/>
            </a:srgbClr>
          </a:solidFill>
          <a:ln w="25400">
            <a:solidFill>
              <a:srgbClr val="FFC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745" name="Rectangle 1744"/>
          <p:cNvSpPr/>
          <p:nvPr/>
        </p:nvSpPr>
        <p:spPr bwMode="auto">
          <a:xfrm>
            <a:off x="2727674" y="3754482"/>
            <a:ext cx="1244946" cy="631442"/>
          </a:xfrm>
          <a:prstGeom prst="rect">
            <a:avLst/>
          </a:prstGeom>
          <a:solidFill>
            <a:srgbClr val="FFCC99">
              <a:alpha val="50000"/>
            </a:srgb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1746" name="Rectangle 1745"/>
          <p:cNvSpPr/>
          <p:nvPr/>
        </p:nvSpPr>
        <p:spPr bwMode="auto">
          <a:xfrm>
            <a:off x="3965944" y="4579208"/>
            <a:ext cx="1850051" cy="111452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de-DE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747" name="Rectangle 1"/>
          <p:cNvSpPr>
            <a:spLocks noChangeArrowheads="1"/>
          </p:cNvSpPr>
          <p:nvPr/>
        </p:nvSpPr>
        <p:spPr bwMode="auto">
          <a:xfrm>
            <a:off x="2934583" y="4375290"/>
            <a:ext cx="1041993" cy="1318438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de-DE"/>
          </a:p>
        </p:txBody>
      </p:sp>
      <p:sp>
        <p:nvSpPr>
          <p:cNvPr id="1748" name="Rectangle 799"/>
          <p:cNvSpPr>
            <a:spLocks noChangeArrowheads="1"/>
          </p:cNvSpPr>
          <p:nvPr/>
        </p:nvSpPr>
        <p:spPr bwMode="auto">
          <a:xfrm>
            <a:off x="2334185" y="5296872"/>
            <a:ext cx="605347" cy="400314"/>
          </a:xfrm>
          <a:prstGeom prst="rect">
            <a:avLst/>
          </a:prstGeom>
          <a:solidFill>
            <a:srgbClr val="25155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Wingdings" pitchFamily="-109" charset="2"/>
              <a:buNone/>
            </a:pPr>
            <a:r>
              <a:rPr lang="de-DE" sz="1200" b="1" dirty="0"/>
              <a:t>lock</a:t>
            </a:r>
          </a:p>
        </p:txBody>
      </p:sp>
      <p:cxnSp>
        <p:nvCxnSpPr>
          <p:cNvPr id="1749" name="Straight Connector 1748"/>
          <p:cNvCxnSpPr/>
          <p:nvPr/>
        </p:nvCxnSpPr>
        <p:spPr bwMode="auto">
          <a:xfrm>
            <a:off x="6660232" y="3517806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0" name="Straight Connector 1749"/>
          <p:cNvCxnSpPr/>
          <p:nvPr/>
        </p:nvCxnSpPr>
        <p:spPr bwMode="auto">
          <a:xfrm>
            <a:off x="6690511" y="3507617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1" name="Straight Connector 1750"/>
          <p:cNvCxnSpPr/>
          <p:nvPr/>
        </p:nvCxnSpPr>
        <p:spPr bwMode="auto">
          <a:xfrm>
            <a:off x="6672404" y="3516670"/>
            <a:ext cx="1629624" cy="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2" name="Rectangle 1751"/>
          <p:cNvSpPr/>
          <p:nvPr/>
        </p:nvSpPr>
        <p:spPr bwMode="auto">
          <a:xfrm>
            <a:off x="6663350" y="3525723"/>
            <a:ext cx="1973655" cy="1801640"/>
          </a:xfrm>
          <a:prstGeom prst="rect">
            <a:avLst/>
          </a:prstGeom>
          <a:solidFill>
            <a:srgbClr val="C1B0E6">
              <a:alpha val="50000"/>
            </a:srgbClr>
          </a:solidFill>
          <a:ln w="28575">
            <a:solidFill>
              <a:srgbClr val="00206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753" name="Rectangle 18" descr="Wide upward diagonal"/>
          <p:cNvSpPr>
            <a:spLocks noChangeArrowheads="1"/>
          </p:cNvSpPr>
          <p:nvPr/>
        </p:nvSpPr>
        <p:spPr bwMode="auto">
          <a:xfrm>
            <a:off x="8343852" y="2462247"/>
            <a:ext cx="691803" cy="13046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261748"/>
                </a:solidFill>
              </a:rPr>
              <a:t>Crane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261748"/>
                </a:solidFill>
              </a:rPr>
              <a:t>Area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261748"/>
                </a:solidFill>
              </a:rPr>
              <a:t>~4 x </a:t>
            </a:r>
            <a:r>
              <a:rPr lang="de-DE" sz="1200" b="1" dirty="0">
                <a:solidFill>
                  <a:srgbClr val="261748"/>
                </a:solidFill>
              </a:rPr>
              <a:t>7</a:t>
            </a:r>
            <a:r>
              <a:rPr lang="de-DE" sz="1200" b="1" dirty="0" smtClean="0">
                <a:solidFill>
                  <a:srgbClr val="261748"/>
                </a:solidFill>
              </a:rPr>
              <a:t> m</a:t>
            </a:r>
            <a:r>
              <a:rPr lang="de-DE" sz="1200" b="1" baseline="30000" dirty="0" smtClean="0">
                <a:solidFill>
                  <a:srgbClr val="261748"/>
                </a:solidFill>
              </a:rPr>
              <a:t>2</a:t>
            </a:r>
            <a:endParaRPr lang="de-DE" sz="1200" b="1" baseline="30000" dirty="0">
              <a:solidFill>
                <a:srgbClr val="261748"/>
              </a:solidFill>
            </a:endParaRPr>
          </a:p>
        </p:txBody>
      </p:sp>
      <p:sp>
        <p:nvSpPr>
          <p:cNvPr id="1754" name="TextBox 1753"/>
          <p:cNvSpPr txBox="1"/>
          <p:nvPr/>
        </p:nvSpPr>
        <p:spPr>
          <a:xfrm>
            <a:off x="3834783" y="2487559"/>
            <a:ext cx="976327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smtClean="0">
                <a:solidFill>
                  <a:srgbClr val="261748"/>
                </a:solidFill>
              </a:rPr>
              <a:t>MID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400" b="1" dirty="0" err="1" smtClean="0">
                <a:solidFill>
                  <a:srgbClr val="261748"/>
                </a:solidFill>
              </a:rPr>
              <a:t>elec</a:t>
            </a:r>
            <a:r>
              <a:rPr lang="de-DE" sz="1400" b="1" dirty="0" smtClean="0">
                <a:solidFill>
                  <a:srgbClr val="261748"/>
                </a:solidFill>
              </a:rPr>
              <a:t>.</a:t>
            </a:r>
            <a:endParaRPr lang="de-DE" sz="1400" b="1" dirty="0">
              <a:solidFill>
                <a:srgbClr val="261748"/>
              </a:solidFill>
            </a:endParaRPr>
          </a:p>
        </p:txBody>
      </p:sp>
      <p:sp>
        <p:nvSpPr>
          <p:cNvPr id="1755" name="Rectangle 1754"/>
          <p:cNvSpPr/>
          <p:nvPr/>
        </p:nvSpPr>
        <p:spPr bwMode="auto">
          <a:xfrm>
            <a:off x="7435235" y="2462661"/>
            <a:ext cx="881181" cy="1061159"/>
          </a:xfrm>
          <a:prstGeom prst="rect">
            <a:avLst/>
          </a:prstGeom>
          <a:solidFill>
            <a:srgbClr val="C1B0E6">
              <a:alpha val="50000"/>
            </a:srgbClr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1756" name="Rectangle 1755"/>
          <p:cNvSpPr/>
          <p:nvPr/>
        </p:nvSpPr>
        <p:spPr bwMode="auto">
          <a:xfrm>
            <a:off x="966410" y="2462659"/>
            <a:ext cx="1767062" cy="2082753"/>
          </a:xfrm>
          <a:prstGeom prst="rect">
            <a:avLst/>
          </a:prstGeom>
          <a:solidFill>
            <a:srgbClr val="FF99FF">
              <a:alpha val="50196"/>
            </a:srgb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1757" name="Rectangle 1756"/>
          <p:cNvSpPr/>
          <p:nvPr/>
        </p:nvSpPr>
        <p:spPr bwMode="auto">
          <a:xfrm>
            <a:off x="2728364" y="2462659"/>
            <a:ext cx="748484" cy="1271294"/>
          </a:xfrm>
          <a:prstGeom prst="rect">
            <a:avLst/>
          </a:prstGeom>
          <a:solidFill>
            <a:srgbClr val="FF99FF">
              <a:alpha val="50000"/>
            </a:srgb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1758" name="Rectangle 1757"/>
          <p:cNvSpPr/>
          <p:nvPr/>
        </p:nvSpPr>
        <p:spPr bwMode="auto">
          <a:xfrm>
            <a:off x="5050465" y="4125318"/>
            <a:ext cx="1620449" cy="452137"/>
          </a:xfrm>
          <a:prstGeom prst="rect">
            <a:avLst/>
          </a:prstGeom>
          <a:solidFill>
            <a:srgbClr val="C1B0E6">
              <a:alpha val="50000"/>
            </a:srgbClr>
          </a:solidFill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  <p:sp>
        <p:nvSpPr>
          <p:cNvPr id="1759" name="TextBox 1758"/>
          <p:cNvSpPr txBox="1"/>
          <p:nvPr/>
        </p:nvSpPr>
        <p:spPr>
          <a:xfrm>
            <a:off x="3097616" y="4761603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PP </a:t>
            </a:r>
          </a:p>
          <a:p>
            <a:pPr algn="ctr"/>
            <a:r>
              <a:rPr lang="en-US" sz="1400" b="1" dirty="0" smtClean="0"/>
              <a:t>Laser</a:t>
            </a:r>
            <a:endParaRPr lang="en-US" dirty="0"/>
          </a:p>
        </p:txBody>
      </p:sp>
      <p:sp>
        <p:nvSpPr>
          <p:cNvPr id="1760" name="TextBox 1759"/>
          <p:cNvSpPr txBox="1"/>
          <p:nvPr/>
        </p:nvSpPr>
        <p:spPr>
          <a:xfrm>
            <a:off x="4231802" y="4839575"/>
            <a:ext cx="1314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100TW-class </a:t>
            </a:r>
          </a:p>
          <a:p>
            <a:pPr algn="ctr"/>
            <a:r>
              <a:rPr lang="en-US" sz="1400" b="1" dirty="0" smtClean="0"/>
              <a:t>Laser</a:t>
            </a:r>
            <a:endParaRPr lang="en-US" dirty="0"/>
          </a:p>
        </p:txBody>
      </p:sp>
      <p:sp>
        <p:nvSpPr>
          <p:cNvPr id="1761" name="Rectangle 1760"/>
          <p:cNvSpPr/>
          <p:nvPr/>
        </p:nvSpPr>
        <p:spPr bwMode="auto">
          <a:xfrm>
            <a:off x="1477925" y="4382425"/>
            <a:ext cx="1446027" cy="917899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1762" name="TextBox 1761"/>
          <p:cNvSpPr txBox="1"/>
          <p:nvPr/>
        </p:nvSpPr>
        <p:spPr>
          <a:xfrm>
            <a:off x="1648047" y="4683635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Laser prep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63" name="Rectangle 1762"/>
          <p:cNvSpPr/>
          <p:nvPr/>
        </p:nvSpPr>
        <p:spPr bwMode="auto">
          <a:xfrm>
            <a:off x="3988120" y="2503961"/>
            <a:ext cx="732736" cy="552893"/>
          </a:xfrm>
          <a:prstGeom prst="rect">
            <a:avLst/>
          </a:prstGeom>
          <a:solidFill>
            <a:srgbClr val="FFCC99">
              <a:alpha val="50000"/>
            </a:srgb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Layout XHEXP - SASE 3 </a:t>
            </a:r>
            <a:r>
              <a:rPr lang="de-DE" dirty="0" err="1" smtClean="0"/>
              <a:t>instruments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C73E8-DF49-415E-9DE1-C5C18C4338E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Thomas Tschentscher, European XFEL, </a:t>
            </a:r>
          </a:p>
          <a:p>
            <a:pPr>
              <a:defRPr/>
            </a:pPr>
            <a:r>
              <a:rPr lang="en-GB" smtClean="0"/>
              <a:t>17 Apr 2012</a:t>
            </a:r>
            <a:endParaRPr lang="en-GB" dirty="0"/>
          </a:p>
        </p:txBody>
      </p:sp>
      <p:sp>
        <p:nvSpPr>
          <p:cNvPr id="899" name="Content Placeholder 2"/>
          <p:cNvSpPr>
            <a:spLocks noGrp="1"/>
          </p:cNvSpPr>
          <p:nvPr>
            <p:ph idx="1"/>
          </p:nvPr>
        </p:nvSpPr>
        <p:spPr>
          <a:xfrm>
            <a:off x="374650" y="1347788"/>
            <a:ext cx="8501063" cy="4902200"/>
          </a:xfrm>
        </p:spPr>
        <p:txBody>
          <a:bodyPr/>
          <a:lstStyle/>
          <a:p>
            <a:r>
              <a:rPr lang="de-DE" dirty="0" smtClean="0"/>
              <a:t>SQS 1 &amp; SCS &amp; SQS/SCS 2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endParaRPr lang="de-DE" dirty="0"/>
          </a:p>
        </p:txBody>
      </p:sp>
      <p:sp>
        <p:nvSpPr>
          <p:cNvPr id="900" name="TextBox 899"/>
          <p:cNvSpPr txBox="1"/>
          <p:nvPr/>
        </p:nvSpPr>
        <p:spPr>
          <a:xfrm>
            <a:off x="7261254" y="605641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 smtClean="0"/>
              <a:t>(</a:t>
            </a:r>
            <a:r>
              <a:rPr lang="de-DE" sz="1800" b="0" dirty="0" err="1" smtClean="0"/>
              <a:t>preliminary</a:t>
            </a:r>
            <a:r>
              <a:rPr lang="de-DE" sz="1800" b="0" dirty="0" smtClean="0"/>
              <a:t>)</a:t>
            </a:r>
            <a:endParaRPr lang="de-DE" sz="1800" b="0" dirty="0"/>
          </a:p>
        </p:txBody>
      </p:sp>
      <p:pic>
        <p:nvPicPr>
          <p:cNvPr id="870" name="Image 3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065338"/>
            <a:ext cx="8647112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1" name="Rectangle 72"/>
          <p:cNvSpPr>
            <a:spLocks noChangeArrowheads="1"/>
          </p:cNvSpPr>
          <p:nvPr/>
        </p:nvSpPr>
        <p:spPr bwMode="auto">
          <a:xfrm>
            <a:off x="3111500" y="4457700"/>
            <a:ext cx="939800" cy="46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872" name="Rectangle 791"/>
          <p:cNvSpPr>
            <a:spLocks noChangeArrowheads="1"/>
          </p:cNvSpPr>
          <p:nvPr/>
        </p:nvSpPr>
        <p:spPr bwMode="auto">
          <a:xfrm>
            <a:off x="5626100" y="4381500"/>
            <a:ext cx="1270000" cy="989013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fr-FR"/>
          </a:p>
        </p:txBody>
      </p:sp>
      <p:sp>
        <p:nvSpPr>
          <p:cNvPr id="873" name="Rectangle 24"/>
          <p:cNvSpPr>
            <a:spLocks noChangeArrowheads="1"/>
          </p:cNvSpPr>
          <p:nvPr/>
        </p:nvSpPr>
        <p:spPr bwMode="auto">
          <a:xfrm>
            <a:off x="0" y="3479800"/>
            <a:ext cx="7874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874" name="Rectangle 790"/>
          <p:cNvSpPr>
            <a:spLocks noChangeArrowheads="1"/>
          </p:cNvSpPr>
          <p:nvPr/>
        </p:nvSpPr>
        <p:spPr bwMode="auto">
          <a:xfrm>
            <a:off x="1612900" y="3975100"/>
            <a:ext cx="4013200" cy="143510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fr-FR"/>
          </a:p>
        </p:txBody>
      </p:sp>
      <p:sp>
        <p:nvSpPr>
          <p:cNvPr id="875" name="Rectangle 786"/>
          <p:cNvSpPr>
            <a:spLocks noChangeArrowheads="1"/>
          </p:cNvSpPr>
          <p:nvPr/>
        </p:nvSpPr>
        <p:spPr bwMode="auto">
          <a:xfrm>
            <a:off x="5245100" y="3594100"/>
            <a:ext cx="749300" cy="379413"/>
          </a:xfrm>
          <a:prstGeom prst="rect">
            <a:avLst/>
          </a:prstGeom>
          <a:solidFill>
            <a:srgbClr val="09BC21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fr-FR"/>
          </a:p>
        </p:txBody>
      </p:sp>
      <p:sp>
        <p:nvSpPr>
          <p:cNvPr id="876" name="Rectangle 787"/>
          <p:cNvSpPr>
            <a:spLocks noChangeArrowheads="1"/>
          </p:cNvSpPr>
          <p:nvPr/>
        </p:nvSpPr>
        <p:spPr bwMode="auto">
          <a:xfrm>
            <a:off x="5664200" y="3911600"/>
            <a:ext cx="342900" cy="419100"/>
          </a:xfrm>
          <a:prstGeom prst="rect">
            <a:avLst/>
          </a:prstGeom>
          <a:solidFill>
            <a:srgbClr val="09BC21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fr-FR"/>
          </a:p>
        </p:txBody>
      </p:sp>
      <p:sp>
        <p:nvSpPr>
          <p:cNvPr id="877" name="Rectangle 765"/>
          <p:cNvSpPr>
            <a:spLocks noChangeArrowheads="1"/>
          </p:cNvSpPr>
          <p:nvPr/>
        </p:nvSpPr>
        <p:spPr bwMode="auto">
          <a:xfrm>
            <a:off x="1587500" y="2336800"/>
            <a:ext cx="2120900" cy="1625600"/>
          </a:xfrm>
          <a:prstGeom prst="rect">
            <a:avLst/>
          </a:prstGeom>
          <a:solidFill>
            <a:schemeClr val="bg2">
              <a:alpha val="54901"/>
            </a:schemeClr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fr-FR"/>
          </a:p>
        </p:txBody>
      </p:sp>
      <p:sp>
        <p:nvSpPr>
          <p:cNvPr id="878" name="ZoneTexte 20"/>
          <p:cNvSpPr txBox="1">
            <a:spLocks noChangeArrowheads="1"/>
          </p:cNvSpPr>
          <p:nvPr/>
        </p:nvSpPr>
        <p:spPr bwMode="auto">
          <a:xfrm>
            <a:off x="698500" y="3568700"/>
            <a:ext cx="533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/>
              <a:t>1.4 m</a:t>
            </a:r>
          </a:p>
        </p:txBody>
      </p:sp>
      <p:sp>
        <p:nvSpPr>
          <p:cNvPr id="879" name="Rectangle 44"/>
          <p:cNvSpPr>
            <a:spLocks noChangeArrowheads="1"/>
          </p:cNvSpPr>
          <p:nvPr/>
        </p:nvSpPr>
        <p:spPr bwMode="auto">
          <a:xfrm>
            <a:off x="7835900" y="2400300"/>
            <a:ext cx="569913" cy="29162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880" name="Rectangle 784"/>
          <p:cNvSpPr>
            <a:spLocks noChangeArrowheads="1"/>
          </p:cNvSpPr>
          <p:nvPr/>
        </p:nvSpPr>
        <p:spPr bwMode="auto">
          <a:xfrm>
            <a:off x="6007100" y="2374900"/>
            <a:ext cx="2425700" cy="1993900"/>
          </a:xfrm>
          <a:prstGeom prst="rect">
            <a:avLst/>
          </a:prstGeom>
          <a:solidFill>
            <a:srgbClr val="09BC21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fr-FR"/>
          </a:p>
        </p:txBody>
      </p:sp>
      <p:sp>
        <p:nvSpPr>
          <p:cNvPr id="881" name="Rectangle 785"/>
          <p:cNvSpPr>
            <a:spLocks noChangeArrowheads="1"/>
          </p:cNvSpPr>
          <p:nvPr/>
        </p:nvSpPr>
        <p:spPr bwMode="auto">
          <a:xfrm>
            <a:off x="6908800" y="4356100"/>
            <a:ext cx="1562100" cy="1066800"/>
          </a:xfrm>
          <a:prstGeom prst="rect">
            <a:avLst/>
          </a:prstGeom>
          <a:solidFill>
            <a:srgbClr val="09BC21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fr-FR"/>
          </a:p>
        </p:txBody>
      </p:sp>
      <p:cxnSp>
        <p:nvCxnSpPr>
          <p:cNvPr id="882" name="Connecteur droit 55"/>
          <p:cNvCxnSpPr>
            <a:cxnSpLocks noChangeShapeType="1"/>
          </p:cNvCxnSpPr>
          <p:nvPr/>
        </p:nvCxnSpPr>
        <p:spPr bwMode="auto">
          <a:xfrm>
            <a:off x="0" y="4089400"/>
            <a:ext cx="4597400" cy="127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3" name="ZoneTexte 20"/>
          <p:cNvSpPr txBox="1">
            <a:spLocks noChangeArrowheads="1"/>
          </p:cNvSpPr>
          <p:nvPr/>
        </p:nvSpPr>
        <p:spPr bwMode="auto">
          <a:xfrm>
            <a:off x="698500" y="3860800"/>
            <a:ext cx="533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/>
              <a:t>1.4 m</a:t>
            </a:r>
          </a:p>
        </p:txBody>
      </p:sp>
      <p:sp>
        <p:nvSpPr>
          <p:cNvPr id="884" name="Rectangle 59"/>
          <p:cNvSpPr>
            <a:spLocks noChangeArrowheads="1"/>
          </p:cNvSpPr>
          <p:nvPr/>
        </p:nvSpPr>
        <p:spPr bwMode="auto">
          <a:xfrm>
            <a:off x="1638300" y="1955800"/>
            <a:ext cx="71374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885" name="Rectangle 60"/>
          <p:cNvSpPr>
            <a:spLocks noChangeArrowheads="1"/>
          </p:cNvSpPr>
          <p:nvPr/>
        </p:nvSpPr>
        <p:spPr bwMode="auto">
          <a:xfrm>
            <a:off x="368300" y="1879600"/>
            <a:ext cx="139700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cxnSp>
        <p:nvCxnSpPr>
          <p:cNvPr id="886" name="Connecteur droit avec flèche 38"/>
          <p:cNvCxnSpPr>
            <a:cxnSpLocks noChangeShapeType="1"/>
          </p:cNvCxnSpPr>
          <p:nvPr/>
        </p:nvCxnSpPr>
        <p:spPr bwMode="auto">
          <a:xfrm>
            <a:off x="0" y="3797300"/>
            <a:ext cx="6151563" cy="158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7" name="Connecteur droit avec flèche 39"/>
          <p:cNvCxnSpPr>
            <a:cxnSpLocks noChangeShapeType="1"/>
          </p:cNvCxnSpPr>
          <p:nvPr/>
        </p:nvCxnSpPr>
        <p:spPr bwMode="auto">
          <a:xfrm flipV="1">
            <a:off x="0" y="3530600"/>
            <a:ext cx="2527300" cy="2540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8" name="Rectangle 765"/>
          <p:cNvSpPr>
            <a:spLocks noChangeArrowheads="1"/>
          </p:cNvSpPr>
          <p:nvPr/>
        </p:nvSpPr>
        <p:spPr bwMode="auto">
          <a:xfrm>
            <a:off x="7734300" y="2120900"/>
            <a:ext cx="419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fr-FR"/>
          </a:p>
        </p:txBody>
      </p:sp>
      <p:grpSp>
        <p:nvGrpSpPr>
          <p:cNvPr id="889" name="Group 840"/>
          <p:cNvGrpSpPr>
            <a:grpSpLocks noChangeAspect="1"/>
          </p:cNvGrpSpPr>
          <p:nvPr/>
        </p:nvGrpSpPr>
        <p:grpSpPr bwMode="auto">
          <a:xfrm>
            <a:off x="1593850" y="2335213"/>
            <a:ext cx="6886575" cy="3089275"/>
            <a:chOff x="971628" y="2435845"/>
            <a:chExt cx="6277297" cy="2601685"/>
          </a:xfrm>
        </p:grpSpPr>
        <p:grpSp>
          <p:nvGrpSpPr>
            <p:cNvPr id="890" name="Group 841"/>
            <p:cNvGrpSpPr>
              <a:grpSpLocks/>
            </p:cNvGrpSpPr>
            <p:nvPr/>
          </p:nvGrpSpPr>
          <p:grpSpPr bwMode="auto">
            <a:xfrm>
              <a:off x="971628" y="2437568"/>
              <a:ext cx="872730" cy="2599366"/>
              <a:chOff x="1149549" y="2598211"/>
              <a:chExt cx="872730" cy="2599366"/>
            </a:xfrm>
          </p:grpSpPr>
          <p:grpSp>
            <p:nvGrpSpPr>
              <p:cNvPr id="2351" name="Group 1629"/>
              <p:cNvGrpSpPr>
                <a:grpSpLocks noChangeAspect="1"/>
              </p:cNvGrpSpPr>
              <p:nvPr/>
            </p:nvGrpSpPr>
            <p:grpSpPr bwMode="auto">
              <a:xfrm>
                <a:off x="1149549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428" name="Group 1706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441" name="Rectangle 2440"/>
                  <p:cNvSpPr/>
                  <p:nvPr/>
                </p:nvSpPr>
                <p:spPr bwMode="auto">
                  <a:xfrm>
                    <a:off x="2664473" y="2946151"/>
                    <a:ext cx="179014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42" name="Rectangle 2441"/>
                  <p:cNvSpPr/>
                  <p:nvPr/>
                </p:nvSpPr>
                <p:spPr bwMode="auto">
                  <a:xfrm>
                    <a:off x="2664473" y="3118437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43" name="Rectangle 2442"/>
                  <p:cNvSpPr/>
                  <p:nvPr/>
                </p:nvSpPr>
                <p:spPr bwMode="auto">
                  <a:xfrm>
                    <a:off x="2661489" y="3294858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44" name="Rectangle 2443"/>
                  <p:cNvSpPr/>
                  <p:nvPr/>
                </p:nvSpPr>
                <p:spPr bwMode="auto">
                  <a:xfrm>
                    <a:off x="2661489" y="3475415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45" name="Rectangle 2444"/>
                  <p:cNvSpPr/>
                  <p:nvPr/>
                </p:nvSpPr>
                <p:spPr bwMode="auto">
                  <a:xfrm>
                    <a:off x="2661489" y="365183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429" name="Group 1707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436" name="Rectangle 2435"/>
                  <p:cNvSpPr/>
                  <p:nvPr/>
                </p:nvSpPr>
                <p:spPr bwMode="auto">
                  <a:xfrm>
                    <a:off x="2664289" y="2938592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37" name="Rectangle 2436"/>
                  <p:cNvSpPr/>
                  <p:nvPr/>
                </p:nvSpPr>
                <p:spPr bwMode="auto">
                  <a:xfrm>
                    <a:off x="2664289" y="3117769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38" name="Rectangle 2437"/>
                  <p:cNvSpPr/>
                  <p:nvPr/>
                </p:nvSpPr>
                <p:spPr bwMode="auto">
                  <a:xfrm>
                    <a:off x="2661306" y="3295569"/>
                    <a:ext cx="180506" cy="186069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39" name="Rectangle 2438"/>
                  <p:cNvSpPr/>
                  <p:nvPr/>
                </p:nvSpPr>
                <p:spPr bwMode="auto">
                  <a:xfrm>
                    <a:off x="2661306" y="3481638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40" name="Rectangle 2439"/>
                  <p:cNvSpPr/>
                  <p:nvPr/>
                </p:nvSpPr>
                <p:spPr bwMode="auto">
                  <a:xfrm>
                    <a:off x="2661306" y="3659438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430" name="Group 1708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431" name="Rectangle 2430"/>
                  <p:cNvSpPr/>
                  <p:nvPr/>
                </p:nvSpPr>
                <p:spPr bwMode="auto">
                  <a:xfrm>
                    <a:off x="2664489" y="2938130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32" name="Rectangle 2431"/>
                  <p:cNvSpPr/>
                  <p:nvPr/>
                </p:nvSpPr>
                <p:spPr bwMode="auto">
                  <a:xfrm>
                    <a:off x="2664489" y="3117308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33" name="Rectangle 2432"/>
                  <p:cNvSpPr/>
                  <p:nvPr/>
                </p:nvSpPr>
                <p:spPr bwMode="auto">
                  <a:xfrm>
                    <a:off x="2661505" y="3295108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34" name="Rectangle 2433"/>
                  <p:cNvSpPr/>
                  <p:nvPr/>
                </p:nvSpPr>
                <p:spPr bwMode="auto">
                  <a:xfrm>
                    <a:off x="2661505" y="3474286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35" name="Rectangle 2434"/>
                  <p:cNvSpPr/>
                  <p:nvPr/>
                </p:nvSpPr>
                <p:spPr bwMode="auto">
                  <a:xfrm>
                    <a:off x="2661505" y="3652085"/>
                    <a:ext cx="179014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352" name="Group 1630"/>
              <p:cNvGrpSpPr>
                <a:grpSpLocks noChangeAspect="1"/>
              </p:cNvGrpSpPr>
              <p:nvPr/>
            </p:nvGrpSpPr>
            <p:grpSpPr bwMode="auto">
              <a:xfrm>
                <a:off x="1321001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410" name="Group 1688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423" name="Rectangle 2422"/>
                  <p:cNvSpPr/>
                  <p:nvPr/>
                </p:nvSpPr>
                <p:spPr bwMode="auto">
                  <a:xfrm>
                    <a:off x="2663751" y="2946151"/>
                    <a:ext cx="180506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24" name="Rectangle 2423"/>
                  <p:cNvSpPr/>
                  <p:nvPr/>
                </p:nvSpPr>
                <p:spPr bwMode="auto">
                  <a:xfrm>
                    <a:off x="2663751" y="3118437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25" name="Rectangle 2424"/>
                  <p:cNvSpPr/>
                  <p:nvPr/>
                </p:nvSpPr>
                <p:spPr bwMode="auto">
                  <a:xfrm>
                    <a:off x="2660767" y="3294858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26" name="Rectangle 2425"/>
                  <p:cNvSpPr/>
                  <p:nvPr/>
                </p:nvSpPr>
                <p:spPr bwMode="auto">
                  <a:xfrm>
                    <a:off x="2660767" y="3475415"/>
                    <a:ext cx="181998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27" name="Rectangle 2426"/>
                  <p:cNvSpPr/>
                  <p:nvPr/>
                </p:nvSpPr>
                <p:spPr bwMode="auto">
                  <a:xfrm>
                    <a:off x="2660767" y="3651836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411" name="Group 1689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418" name="Rectangle 2417"/>
                  <p:cNvSpPr/>
                  <p:nvPr/>
                </p:nvSpPr>
                <p:spPr bwMode="auto">
                  <a:xfrm>
                    <a:off x="2656109" y="2938592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19" name="Rectangle 2418"/>
                  <p:cNvSpPr/>
                  <p:nvPr/>
                </p:nvSpPr>
                <p:spPr bwMode="auto">
                  <a:xfrm>
                    <a:off x="2656109" y="311776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20" name="Rectangle 2419"/>
                  <p:cNvSpPr/>
                  <p:nvPr/>
                </p:nvSpPr>
                <p:spPr bwMode="auto">
                  <a:xfrm>
                    <a:off x="2653126" y="3295569"/>
                    <a:ext cx="189456" cy="186069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21" name="Rectangle 2420"/>
                  <p:cNvSpPr/>
                  <p:nvPr/>
                </p:nvSpPr>
                <p:spPr bwMode="auto">
                  <a:xfrm>
                    <a:off x="2653126" y="3481638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22" name="Rectangle 2421"/>
                  <p:cNvSpPr/>
                  <p:nvPr/>
                </p:nvSpPr>
                <p:spPr bwMode="auto">
                  <a:xfrm>
                    <a:off x="2653126" y="3659438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412" name="Group 1690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413" name="Rectangle 2412"/>
                  <p:cNvSpPr/>
                  <p:nvPr/>
                </p:nvSpPr>
                <p:spPr bwMode="auto">
                  <a:xfrm>
                    <a:off x="2663767" y="2938130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14" name="Rectangle 2413"/>
                  <p:cNvSpPr/>
                  <p:nvPr/>
                </p:nvSpPr>
                <p:spPr bwMode="auto">
                  <a:xfrm>
                    <a:off x="2663767" y="3117308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15" name="Rectangle 2414"/>
                  <p:cNvSpPr/>
                  <p:nvPr/>
                </p:nvSpPr>
                <p:spPr bwMode="auto">
                  <a:xfrm>
                    <a:off x="2660783" y="3295108"/>
                    <a:ext cx="181998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16" name="Rectangle 2415"/>
                  <p:cNvSpPr/>
                  <p:nvPr/>
                </p:nvSpPr>
                <p:spPr bwMode="auto">
                  <a:xfrm>
                    <a:off x="2660783" y="3474286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17" name="Rectangle 2416"/>
                  <p:cNvSpPr/>
                  <p:nvPr/>
                </p:nvSpPr>
                <p:spPr bwMode="auto">
                  <a:xfrm>
                    <a:off x="2660783" y="3652085"/>
                    <a:ext cx="180506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353" name="Group 1631"/>
              <p:cNvGrpSpPr>
                <a:grpSpLocks noChangeAspect="1"/>
              </p:cNvGrpSpPr>
              <p:nvPr/>
            </p:nvGrpSpPr>
            <p:grpSpPr bwMode="auto">
              <a:xfrm>
                <a:off x="1497216" y="2598211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392" name="Group 1670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405" name="Rectangle 2404"/>
                  <p:cNvSpPr/>
                  <p:nvPr/>
                </p:nvSpPr>
                <p:spPr bwMode="auto">
                  <a:xfrm>
                    <a:off x="2664085" y="2946184"/>
                    <a:ext cx="187965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06" name="Rectangle 2405"/>
                  <p:cNvSpPr/>
                  <p:nvPr/>
                </p:nvSpPr>
                <p:spPr bwMode="auto">
                  <a:xfrm>
                    <a:off x="2664085" y="3118470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07" name="Rectangle 2406"/>
                  <p:cNvSpPr/>
                  <p:nvPr/>
                </p:nvSpPr>
                <p:spPr bwMode="auto">
                  <a:xfrm>
                    <a:off x="2661102" y="3294891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08" name="Rectangle 2407"/>
                  <p:cNvSpPr/>
                  <p:nvPr/>
                </p:nvSpPr>
                <p:spPr bwMode="auto">
                  <a:xfrm>
                    <a:off x="2661102" y="3475448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09" name="Rectangle 2408"/>
                  <p:cNvSpPr/>
                  <p:nvPr/>
                </p:nvSpPr>
                <p:spPr bwMode="auto">
                  <a:xfrm>
                    <a:off x="2661102" y="365186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393" name="Group 1671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400" name="Rectangle 2399"/>
                  <p:cNvSpPr/>
                  <p:nvPr/>
                </p:nvSpPr>
                <p:spPr bwMode="auto">
                  <a:xfrm>
                    <a:off x="2663902" y="2938625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01" name="Rectangle 2400"/>
                  <p:cNvSpPr/>
                  <p:nvPr/>
                </p:nvSpPr>
                <p:spPr bwMode="auto">
                  <a:xfrm>
                    <a:off x="2663902" y="3117802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02" name="Rectangle 2401"/>
                  <p:cNvSpPr/>
                  <p:nvPr/>
                </p:nvSpPr>
                <p:spPr bwMode="auto">
                  <a:xfrm>
                    <a:off x="2660919" y="3295602"/>
                    <a:ext cx="181998" cy="186069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03" name="Rectangle 2402"/>
                  <p:cNvSpPr/>
                  <p:nvPr/>
                </p:nvSpPr>
                <p:spPr bwMode="auto">
                  <a:xfrm>
                    <a:off x="2660919" y="3481671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404" name="Rectangle 2403"/>
                  <p:cNvSpPr/>
                  <p:nvPr/>
                </p:nvSpPr>
                <p:spPr bwMode="auto">
                  <a:xfrm>
                    <a:off x="2660919" y="3659471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394" name="Group 1672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95" name="Rectangle 2394"/>
                  <p:cNvSpPr/>
                  <p:nvPr/>
                </p:nvSpPr>
                <p:spPr bwMode="auto">
                  <a:xfrm>
                    <a:off x="2664101" y="2938163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96" name="Rectangle 2395"/>
                  <p:cNvSpPr/>
                  <p:nvPr/>
                </p:nvSpPr>
                <p:spPr bwMode="auto">
                  <a:xfrm>
                    <a:off x="2664101" y="3117341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97" name="Rectangle 2396"/>
                  <p:cNvSpPr/>
                  <p:nvPr/>
                </p:nvSpPr>
                <p:spPr bwMode="auto">
                  <a:xfrm>
                    <a:off x="2661118" y="3295141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98" name="Rectangle 2397"/>
                  <p:cNvSpPr/>
                  <p:nvPr/>
                </p:nvSpPr>
                <p:spPr bwMode="auto">
                  <a:xfrm>
                    <a:off x="2661118" y="3474319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99" name="Rectangle 2398"/>
                  <p:cNvSpPr/>
                  <p:nvPr/>
                </p:nvSpPr>
                <p:spPr bwMode="auto">
                  <a:xfrm>
                    <a:off x="2661118" y="3652118"/>
                    <a:ext cx="187965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354" name="Group 1632"/>
              <p:cNvGrpSpPr>
                <a:grpSpLocks noChangeAspect="1"/>
              </p:cNvGrpSpPr>
              <p:nvPr/>
            </p:nvGrpSpPr>
            <p:grpSpPr bwMode="auto">
              <a:xfrm>
                <a:off x="1672656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374" name="Group 1652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87" name="Rectangle 2386"/>
                  <p:cNvSpPr/>
                  <p:nvPr/>
                </p:nvSpPr>
                <p:spPr bwMode="auto">
                  <a:xfrm>
                    <a:off x="2656269" y="2938678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88" name="Rectangle 2387"/>
                  <p:cNvSpPr/>
                  <p:nvPr/>
                </p:nvSpPr>
                <p:spPr bwMode="auto">
                  <a:xfrm>
                    <a:off x="2656269" y="3117856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89" name="Rectangle 2388"/>
                  <p:cNvSpPr/>
                  <p:nvPr/>
                </p:nvSpPr>
                <p:spPr bwMode="auto">
                  <a:xfrm>
                    <a:off x="2653285" y="3294277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90" name="Rectangle 2389"/>
                  <p:cNvSpPr/>
                  <p:nvPr/>
                </p:nvSpPr>
                <p:spPr bwMode="auto">
                  <a:xfrm>
                    <a:off x="2653285" y="3474834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91" name="Rectangle 2390"/>
                  <p:cNvSpPr/>
                  <p:nvPr/>
                </p:nvSpPr>
                <p:spPr bwMode="auto">
                  <a:xfrm>
                    <a:off x="2653285" y="365125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375" name="Group 1653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82" name="Rectangle 2381"/>
                  <p:cNvSpPr/>
                  <p:nvPr/>
                </p:nvSpPr>
                <p:spPr bwMode="auto">
                  <a:xfrm>
                    <a:off x="2656086" y="2938011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83" name="Rectangle 2382"/>
                  <p:cNvSpPr/>
                  <p:nvPr/>
                </p:nvSpPr>
                <p:spPr bwMode="auto">
                  <a:xfrm>
                    <a:off x="2656086" y="3117188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84" name="Rectangle 2383"/>
                  <p:cNvSpPr/>
                  <p:nvPr/>
                </p:nvSpPr>
                <p:spPr bwMode="auto">
                  <a:xfrm>
                    <a:off x="2653102" y="3294988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85" name="Rectangle 2384"/>
                  <p:cNvSpPr/>
                  <p:nvPr/>
                </p:nvSpPr>
                <p:spPr bwMode="auto">
                  <a:xfrm>
                    <a:off x="2653102" y="3474166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86" name="Rectangle 2385"/>
                  <p:cNvSpPr/>
                  <p:nvPr/>
                </p:nvSpPr>
                <p:spPr bwMode="auto">
                  <a:xfrm>
                    <a:off x="2653102" y="365196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376" name="Group 1654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77" name="Rectangle 2376"/>
                  <p:cNvSpPr/>
                  <p:nvPr/>
                </p:nvSpPr>
                <p:spPr bwMode="auto">
                  <a:xfrm>
                    <a:off x="2663744" y="2930659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78" name="Rectangle 2377"/>
                  <p:cNvSpPr/>
                  <p:nvPr/>
                </p:nvSpPr>
                <p:spPr bwMode="auto">
                  <a:xfrm>
                    <a:off x="2663744" y="3109836"/>
                    <a:ext cx="180505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79" name="Rectangle 2378"/>
                  <p:cNvSpPr/>
                  <p:nvPr/>
                </p:nvSpPr>
                <p:spPr bwMode="auto">
                  <a:xfrm>
                    <a:off x="2653301" y="3294527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80" name="Rectangle 2379"/>
                  <p:cNvSpPr/>
                  <p:nvPr/>
                </p:nvSpPr>
                <p:spPr bwMode="auto">
                  <a:xfrm>
                    <a:off x="2653301" y="3473705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81" name="Rectangle 2380"/>
                  <p:cNvSpPr/>
                  <p:nvPr/>
                </p:nvSpPr>
                <p:spPr bwMode="auto">
                  <a:xfrm>
                    <a:off x="2653301" y="3651504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355" name="Group 1633"/>
              <p:cNvGrpSpPr>
                <a:grpSpLocks noChangeAspect="1"/>
              </p:cNvGrpSpPr>
              <p:nvPr/>
            </p:nvGrpSpPr>
            <p:grpSpPr bwMode="auto">
              <a:xfrm>
                <a:off x="1845250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356" name="Group 1634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69" name="Rectangle 2368"/>
                  <p:cNvSpPr/>
                  <p:nvPr/>
                </p:nvSpPr>
                <p:spPr bwMode="auto">
                  <a:xfrm>
                    <a:off x="2664813" y="2938678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70" name="Rectangle 2369"/>
                  <p:cNvSpPr/>
                  <p:nvPr/>
                </p:nvSpPr>
                <p:spPr bwMode="auto">
                  <a:xfrm>
                    <a:off x="2664813" y="3117856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71" name="Rectangle 2370"/>
                  <p:cNvSpPr/>
                  <p:nvPr/>
                </p:nvSpPr>
                <p:spPr bwMode="auto">
                  <a:xfrm>
                    <a:off x="2661829" y="3294277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72" name="Rectangle 2371"/>
                  <p:cNvSpPr/>
                  <p:nvPr/>
                </p:nvSpPr>
                <p:spPr bwMode="auto">
                  <a:xfrm>
                    <a:off x="2661829" y="3474834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73" name="Rectangle 2372"/>
                  <p:cNvSpPr/>
                  <p:nvPr/>
                </p:nvSpPr>
                <p:spPr bwMode="auto">
                  <a:xfrm>
                    <a:off x="2661829" y="365125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357" name="Group 1635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64" name="Rectangle 2363"/>
                  <p:cNvSpPr/>
                  <p:nvPr/>
                </p:nvSpPr>
                <p:spPr bwMode="auto">
                  <a:xfrm>
                    <a:off x="2664630" y="2938011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65" name="Rectangle 2364"/>
                  <p:cNvSpPr/>
                  <p:nvPr/>
                </p:nvSpPr>
                <p:spPr bwMode="auto">
                  <a:xfrm>
                    <a:off x="2664630" y="3117188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66" name="Rectangle 2365"/>
                  <p:cNvSpPr/>
                  <p:nvPr/>
                </p:nvSpPr>
                <p:spPr bwMode="auto">
                  <a:xfrm>
                    <a:off x="2661646" y="3294988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67" name="Rectangle 2366"/>
                  <p:cNvSpPr/>
                  <p:nvPr/>
                </p:nvSpPr>
                <p:spPr bwMode="auto">
                  <a:xfrm>
                    <a:off x="2661646" y="3474166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68" name="Rectangle 2367"/>
                  <p:cNvSpPr/>
                  <p:nvPr/>
                </p:nvSpPr>
                <p:spPr bwMode="auto">
                  <a:xfrm>
                    <a:off x="2661646" y="365196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358" name="Group 1636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59" name="Rectangle 2358"/>
                  <p:cNvSpPr/>
                  <p:nvPr/>
                </p:nvSpPr>
                <p:spPr bwMode="auto">
                  <a:xfrm>
                    <a:off x="2664829" y="2930659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60" name="Rectangle 2359"/>
                  <p:cNvSpPr/>
                  <p:nvPr/>
                </p:nvSpPr>
                <p:spPr bwMode="auto">
                  <a:xfrm>
                    <a:off x="2664829" y="3109836"/>
                    <a:ext cx="179014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61" name="Rectangle 2360"/>
                  <p:cNvSpPr/>
                  <p:nvPr/>
                </p:nvSpPr>
                <p:spPr bwMode="auto">
                  <a:xfrm>
                    <a:off x="2661845" y="3294527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62" name="Rectangle 2361"/>
                  <p:cNvSpPr/>
                  <p:nvPr/>
                </p:nvSpPr>
                <p:spPr bwMode="auto">
                  <a:xfrm>
                    <a:off x="2661845" y="3473705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63" name="Rectangle 2362"/>
                  <p:cNvSpPr/>
                  <p:nvPr/>
                </p:nvSpPr>
                <p:spPr bwMode="auto">
                  <a:xfrm>
                    <a:off x="2661845" y="3651504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</p:grpSp>
        <p:grpSp>
          <p:nvGrpSpPr>
            <p:cNvPr id="891" name="Group 842"/>
            <p:cNvGrpSpPr>
              <a:grpSpLocks/>
            </p:cNvGrpSpPr>
            <p:nvPr/>
          </p:nvGrpSpPr>
          <p:grpSpPr bwMode="auto">
            <a:xfrm>
              <a:off x="1845580" y="2438163"/>
              <a:ext cx="872730" cy="2599366"/>
              <a:chOff x="1149549" y="2598211"/>
              <a:chExt cx="872730" cy="2599366"/>
            </a:xfrm>
          </p:grpSpPr>
          <p:grpSp>
            <p:nvGrpSpPr>
              <p:cNvPr id="2256" name="Group 1534"/>
              <p:cNvGrpSpPr>
                <a:grpSpLocks noChangeAspect="1"/>
              </p:cNvGrpSpPr>
              <p:nvPr/>
            </p:nvGrpSpPr>
            <p:grpSpPr bwMode="auto">
              <a:xfrm>
                <a:off x="1149549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333" name="Group 1611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46" name="Rectangle 2345"/>
                  <p:cNvSpPr/>
                  <p:nvPr/>
                </p:nvSpPr>
                <p:spPr bwMode="auto">
                  <a:xfrm>
                    <a:off x="2664540" y="293864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47" name="Rectangle 2346"/>
                  <p:cNvSpPr/>
                  <p:nvPr/>
                </p:nvSpPr>
                <p:spPr bwMode="auto">
                  <a:xfrm>
                    <a:off x="2664540" y="3117824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48" name="Rectangle 2347"/>
                  <p:cNvSpPr/>
                  <p:nvPr/>
                </p:nvSpPr>
                <p:spPr bwMode="auto">
                  <a:xfrm>
                    <a:off x="2661557" y="3294245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49" name="Rectangle 2348"/>
                  <p:cNvSpPr/>
                  <p:nvPr/>
                </p:nvSpPr>
                <p:spPr bwMode="auto">
                  <a:xfrm>
                    <a:off x="2661557" y="3474802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50" name="Rectangle 2349"/>
                  <p:cNvSpPr/>
                  <p:nvPr/>
                </p:nvSpPr>
                <p:spPr bwMode="auto">
                  <a:xfrm>
                    <a:off x="2661557" y="3651223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334" name="Group 1612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41" name="Rectangle 2340"/>
                  <p:cNvSpPr/>
                  <p:nvPr/>
                </p:nvSpPr>
                <p:spPr bwMode="auto">
                  <a:xfrm>
                    <a:off x="2664357" y="2946248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42" name="Rectangle 2341"/>
                  <p:cNvSpPr/>
                  <p:nvPr/>
                </p:nvSpPr>
                <p:spPr bwMode="auto">
                  <a:xfrm>
                    <a:off x="2664357" y="3125426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43" name="Rectangle 2342"/>
                  <p:cNvSpPr/>
                  <p:nvPr/>
                </p:nvSpPr>
                <p:spPr bwMode="auto">
                  <a:xfrm>
                    <a:off x="2661373" y="3301847"/>
                    <a:ext cx="180506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44" name="Rectangle 2343"/>
                  <p:cNvSpPr/>
                  <p:nvPr/>
                </p:nvSpPr>
                <p:spPr bwMode="auto">
                  <a:xfrm>
                    <a:off x="2661373" y="3475512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45" name="Rectangle 2344"/>
                  <p:cNvSpPr/>
                  <p:nvPr/>
                </p:nvSpPr>
                <p:spPr bwMode="auto">
                  <a:xfrm>
                    <a:off x="2661373" y="3651933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335" name="Group 1613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36" name="Rectangle 2335"/>
                  <p:cNvSpPr/>
                  <p:nvPr/>
                </p:nvSpPr>
                <p:spPr bwMode="auto">
                  <a:xfrm>
                    <a:off x="2664556" y="293889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37" name="Rectangle 2336"/>
                  <p:cNvSpPr/>
                  <p:nvPr/>
                </p:nvSpPr>
                <p:spPr bwMode="auto">
                  <a:xfrm>
                    <a:off x="2664556" y="3118074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38" name="Rectangle 2337"/>
                  <p:cNvSpPr/>
                  <p:nvPr/>
                </p:nvSpPr>
                <p:spPr bwMode="auto">
                  <a:xfrm>
                    <a:off x="2661573" y="3294495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39" name="Rectangle 2338"/>
                  <p:cNvSpPr/>
                  <p:nvPr/>
                </p:nvSpPr>
                <p:spPr bwMode="auto">
                  <a:xfrm>
                    <a:off x="2661573" y="3475051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40" name="Rectangle 2339"/>
                  <p:cNvSpPr/>
                  <p:nvPr/>
                </p:nvSpPr>
                <p:spPr bwMode="auto">
                  <a:xfrm>
                    <a:off x="2661573" y="3651472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257" name="Group 1535"/>
              <p:cNvGrpSpPr>
                <a:grpSpLocks noChangeAspect="1"/>
              </p:cNvGrpSpPr>
              <p:nvPr/>
            </p:nvGrpSpPr>
            <p:grpSpPr bwMode="auto">
              <a:xfrm>
                <a:off x="1321001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315" name="Group 1593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28" name="Rectangle 2327"/>
                  <p:cNvSpPr/>
                  <p:nvPr/>
                </p:nvSpPr>
                <p:spPr bwMode="auto">
                  <a:xfrm>
                    <a:off x="2663819" y="2938646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29" name="Rectangle 2328"/>
                  <p:cNvSpPr/>
                  <p:nvPr/>
                </p:nvSpPr>
                <p:spPr bwMode="auto">
                  <a:xfrm>
                    <a:off x="2663819" y="3117824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30" name="Rectangle 2329"/>
                  <p:cNvSpPr/>
                  <p:nvPr/>
                </p:nvSpPr>
                <p:spPr bwMode="auto">
                  <a:xfrm>
                    <a:off x="2660835" y="3294245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31" name="Rectangle 2330"/>
                  <p:cNvSpPr/>
                  <p:nvPr/>
                </p:nvSpPr>
                <p:spPr bwMode="auto">
                  <a:xfrm>
                    <a:off x="2660835" y="3474802"/>
                    <a:ext cx="181998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32" name="Rectangle 2331"/>
                  <p:cNvSpPr/>
                  <p:nvPr/>
                </p:nvSpPr>
                <p:spPr bwMode="auto">
                  <a:xfrm>
                    <a:off x="2660835" y="3651223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316" name="Group 1594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23" name="Rectangle 2322"/>
                  <p:cNvSpPr/>
                  <p:nvPr/>
                </p:nvSpPr>
                <p:spPr bwMode="auto">
                  <a:xfrm>
                    <a:off x="2656177" y="2946248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24" name="Rectangle 2323"/>
                  <p:cNvSpPr/>
                  <p:nvPr/>
                </p:nvSpPr>
                <p:spPr bwMode="auto">
                  <a:xfrm>
                    <a:off x="2656177" y="3125426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25" name="Rectangle 2324"/>
                  <p:cNvSpPr/>
                  <p:nvPr/>
                </p:nvSpPr>
                <p:spPr bwMode="auto">
                  <a:xfrm>
                    <a:off x="2653193" y="3301847"/>
                    <a:ext cx="189456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26" name="Rectangle 2325"/>
                  <p:cNvSpPr/>
                  <p:nvPr/>
                </p:nvSpPr>
                <p:spPr bwMode="auto">
                  <a:xfrm>
                    <a:off x="2653193" y="3475512"/>
                    <a:ext cx="1894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27" name="Rectangle 2326"/>
                  <p:cNvSpPr/>
                  <p:nvPr/>
                </p:nvSpPr>
                <p:spPr bwMode="auto">
                  <a:xfrm>
                    <a:off x="2653193" y="3651933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317" name="Group 1595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18" name="Rectangle 2317"/>
                  <p:cNvSpPr/>
                  <p:nvPr/>
                </p:nvSpPr>
                <p:spPr bwMode="auto">
                  <a:xfrm>
                    <a:off x="2663835" y="2938896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19" name="Rectangle 2318"/>
                  <p:cNvSpPr/>
                  <p:nvPr/>
                </p:nvSpPr>
                <p:spPr bwMode="auto">
                  <a:xfrm>
                    <a:off x="2663835" y="3118074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20" name="Rectangle 2319"/>
                  <p:cNvSpPr/>
                  <p:nvPr/>
                </p:nvSpPr>
                <p:spPr bwMode="auto">
                  <a:xfrm>
                    <a:off x="2660851" y="3294495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21" name="Rectangle 2320"/>
                  <p:cNvSpPr/>
                  <p:nvPr/>
                </p:nvSpPr>
                <p:spPr bwMode="auto">
                  <a:xfrm>
                    <a:off x="2660851" y="3475051"/>
                    <a:ext cx="181998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22" name="Rectangle 2321"/>
                  <p:cNvSpPr/>
                  <p:nvPr/>
                </p:nvSpPr>
                <p:spPr bwMode="auto">
                  <a:xfrm>
                    <a:off x="2660851" y="3651472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258" name="Group 1536"/>
              <p:cNvGrpSpPr>
                <a:grpSpLocks noChangeAspect="1"/>
              </p:cNvGrpSpPr>
              <p:nvPr/>
            </p:nvGrpSpPr>
            <p:grpSpPr bwMode="auto">
              <a:xfrm>
                <a:off x="1497216" y="2598211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297" name="Group 1575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10" name="Rectangle 2309"/>
                  <p:cNvSpPr/>
                  <p:nvPr/>
                </p:nvSpPr>
                <p:spPr bwMode="auto">
                  <a:xfrm>
                    <a:off x="2664153" y="293867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11" name="Rectangle 2310"/>
                  <p:cNvSpPr/>
                  <p:nvPr/>
                </p:nvSpPr>
                <p:spPr bwMode="auto">
                  <a:xfrm>
                    <a:off x="2664153" y="3117857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12" name="Rectangle 2311"/>
                  <p:cNvSpPr/>
                  <p:nvPr/>
                </p:nvSpPr>
                <p:spPr bwMode="auto">
                  <a:xfrm>
                    <a:off x="2661170" y="3294278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13" name="Rectangle 2312"/>
                  <p:cNvSpPr/>
                  <p:nvPr/>
                </p:nvSpPr>
                <p:spPr bwMode="auto">
                  <a:xfrm>
                    <a:off x="2661170" y="3474835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14" name="Rectangle 2313"/>
                  <p:cNvSpPr/>
                  <p:nvPr/>
                </p:nvSpPr>
                <p:spPr bwMode="auto">
                  <a:xfrm>
                    <a:off x="2661170" y="365125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298" name="Group 1576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05" name="Rectangle 2304"/>
                  <p:cNvSpPr/>
                  <p:nvPr/>
                </p:nvSpPr>
                <p:spPr bwMode="auto">
                  <a:xfrm>
                    <a:off x="2663970" y="2946281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06" name="Rectangle 2305"/>
                  <p:cNvSpPr/>
                  <p:nvPr/>
                </p:nvSpPr>
                <p:spPr bwMode="auto">
                  <a:xfrm>
                    <a:off x="2663970" y="3125459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07" name="Rectangle 2306"/>
                  <p:cNvSpPr/>
                  <p:nvPr/>
                </p:nvSpPr>
                <p:spPr bwMode="auto">
                  <a:xfrm>
                    <a:off x="2660986" y="3301880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08" name="Rectangle 2307"/>
                  <p:cNvSpPr/>
                  <p:nvPr/>
                </p:nvSpPr>
                <p:spPr bwMode="auto">
                  <a:xfrm>
                    <a:off x="2660986" y="3482437"/>
                    <a:ext cx="181998" cy="17228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09" name="Rectangle 2308"/>
                  <p:cNvSpPr/>
                  <p:nvPr/>
                </p:nvSpPr>
                <p:spPr bwMode="auto">
                  <a:xfrm>
                    <a:off x="2660986" y="3651966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299" name="Group 1577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300" name="Rectangle 2299"/>
                  <p:cNvSpPr/>
                  <p:nvPr/>
                </p:nvSpPr>
                <p:spPr bwMode="auto">
                  <a:xfrm>
                    <a:off x="2664169" y="293892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01" name="Rectangle 2300"/>
                  <p:cNvSpPr/>
                  <p:nvPr/>
                </p:nvSpPr>
                <p:spPr bwMode="auto">
                  <a:xfrm>
                    <a:off x="2664169" y="3118107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02" name="Rectangle 2301"/>
                  <p:cNvSpPr/>
                  <p:nvPr/>
                </p:nvSpPr>
                <p:spPr bwMode="auto">
                  <a:xfrm>
                    <a:off x="2661185" y="3294528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03" name="Rectangle 2302"/>
                  <p:cNvSpPr/>
                  <p:nvPr/>
                </p:nvSpPr>
                <p:spPr bwMode="auto">
                  <a:xfrm>
                    <a:off x="2661185" y="3475084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304" name="Rectangle 2303"/>
                  <p:cNvSpPr/>
                  <p:nvPr/>
                </p:nvSpPr>
                <p:spPr bwMode="auto">
                  <a:xfrm>
                    <a:off x="2661185" y="365150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259" name="Group 1537"/>
              <p:cNvGrpSpPr>
                <a:grpSpLocks noChangeAspect="1"/>
              </p:cNvGrpSpPr>
              <p:nvPr/>
            </p:nvGrpSpPr>
            <p:grpSpPr bwMode="auto">
              <a:xfrm>
                <a:off x="1672656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279" name="Group 1557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92" name="Rectangle 2291"/>
                  <p:cNvSpPr/>
                  <p:nvPr/>
                </p:nvSpPr>
                <p:spPr bwMode="auto">
                  <a:xfrm>
                    <a:off x="2663796" y="2938065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93" name="Rectangle 2292"/>
                  <p:cNvSpPr/>
                  <p:nvPr/>
                </p:nvSpPr>
                <p:spPr bwMode="auto">
                  <a:xfrm>
                    <a:off x="2663796" y="3117243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94" name="Rectangle 2293"/>
                  <p:cNvSpPr/>
                  <p:nvPr/>
                </p:nvSpPr>
                <p:spPr bwMode="auto">
                  <a:xfrm>
                    <a:off x="2660812" y="3293664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95" name="Rectangle 2294"/>
                  <p:cNvSpPr/>
                  <p:nvPr/>
                </p:nvSpPr>
                <p:spPr bwMode="auto">
                  <a:xfrm>
                    <a:off x="2660812" y="3474221"/>
                    <a:ext cx="181998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96" name="Rectangle 2295"/>
                  <p:cNvSpPr/>
                  <p:nvPr/>
                </p:nvSpPr>
                <p:spPr bwMode="auto">
                  <a:xfrm>
                    <a:off x="2660812" y="3650642"/>
                    <a:ext cx="180505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280" name="Group 1558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87" name="Rectangle 2286"/>
                  <p:cNvSpPr/>
                  <p:nvPr/>
                </p:nvSpPr>
                <p:spPr bwMode="auto">
                  <a:xfrm>
                    <a:off x="2656153" y="293877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88" name="Rectangle 2287"/>
                  <p:cNvSpPr/>
                  <p:nvPr/>
                </p:nvSpPr>
                <p:spPr bwMode="auto">
                  <a:xfrm>
                    <a:off x="2656153" y="3117954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89" name="Rectangle 2288"/>
                  <p:cNvSpPr/>
                  <p:nvPr/>
                </p:nvSpPr>
                <p:spPr bwMode="auto">
                  <a:xfrm>
                    <a:off x="2653170" y="3294375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90" name="Rectangle 2289"/>
                  <p:cNvSpPr/>
                  <p:nvPr/>
                </p:nvSpPr>
                <p:spPr bwMode="auto">
                  <a:xfrm>
                    <a:off x="2653170" y="3474931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91" name="Rectangle 2290"/>
                  <p:cNvSpPr/>
                  <p:nvPr/>
                </p:nvSpPr>
                <p:spPr bwMode="auto">
                  <a:xfrm>
                    <a:off x="2653170" y="3651352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281" name="Group 1559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82" name="Rectangle 2281"/>
                  <p:cNvSpPr/>
                  <p:nvPr/>
                </p:nvSpPr>
                <p:spPr bwMode="auto">
                  <a:xfrm>
                    <a:off x="2663812" y="2938315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83" name="Rectangle 2282"/>
                  <p:cNvSpPr/>
                  <p:nvPr/>
                </p:nvSpPr>
                <p:spPr bwMode="auto">
                  <a:xfrm>
                    <a:off x="2663812" y="3117493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84" name="Rectangle 2283"/>
                  <p:cNvSpPr/>
                  <p:nvPr/>
                </p:nvSpPr>
                <p:spPr bwMode="auto">
                  <a:xfrm>
                    <a:off x="2660828" y="3293914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85" name="Rectangle 2284"/>
                  <p:cNvSpPr/>
                  <p:nvPr/>
                </p:nvSpPr>
                <p:spPr bwMode="auto">
                  <a:xfrm>
                    <a:off x="2660828" y="3474470"/>
                    <a:ext cx="181998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86" name="Rectangle 2285"/>
                  <p:cNvSpPr/>
                  <p:nvPr/>
                </p:nvSpPr>
                <p:spPr bwMode="auto">
                  <a:xfrm>
                    <a:off x="2660828" y="3650891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260" name="Group 1538"/>
              <p:cNvGrpSpPr>
                <a:grpSpLocks noChangeAspect="1"/>
              </p:cNvGrpSpPr>
              <p:nvPr/>
            </p:nvGrpSpPr>
            <p:grpSpPr bwMode="auto">
              <a:xfrm>
                <a:off x="1845250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261" name="Group 1539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74" name="Rectangle 2273"/>
                  <p:cNvSpPr/>
                  <p:nvPr/>
                </p:nvSpPr>
                <p:spPr bwMode="auto">
                  <a:xfrm>
                    <a:off x="2664880" y="293806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75" name="Rectangle 2274"/>
                  <p:cNvSpPr/>
                  <p:nvPr/>
                </p:nvSpPr>
                <p:spPr bwMode="auto">
                  <a:xfrm>
                    <a:off x="2664880" y="3117243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76" name="Rectangle 2275"/>
                  <p:cNvSpPr/>
                  <p:nvPr/>
                </p:nvSpPr>
                <p:spPr bwMode="auto">
                  <a:xfrm>
                    <a:off x="2661897" y="3293664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77" name="Rectangle 2276"/>
                  <p:cNvSpPr/>
                  <p:nvPr/>
                </p:nvSpPr>
                <p:spPr bwMode="auto">
                  <a:xfrm>
                    <a:off x="2661897" y="3474221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78" name="Rectangle 2277"/>
                  <p:cNvSpPr/>
                  <p:nvPr/>
                </p:nvSpPr>
                <p:spPr bwMode="auto">
                  <a:xfrm>
                    <a:off x="2661897" y="3650642"/>
                    <a:ext cx="179014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262" name="Group 1540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69" name="Rectangle 2268"/>
                  <p:cNvSpPr/>
                  <p:nvPr/>
                </p:nvSpPr>
                <p:spPr bwMode="auto">
                  <a:xfrm>
                    <a:off x="2664697" y="293877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70" name="Rectangle 2269"/>
                  <p:cNvSpPr/>
                  <p:nvPr/>
                </p:nvSpPr>
                <p:spPr bwMode="auto">
                  <a:xfrm>
                    <a:off x="2664697" y="3117954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71" name="Rectangle 2270"/>
                  <p:cNvSpPr/>
                  <p:nvPr/>
                </p:nvSpPr>
                <p:spPr bwMode="auto">
                  <a:xfrm>
                    <a:off x="2661714" y="3294375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72" name="Rectangle 2271"/>
                  <p:cNvSpPr/>
                  <p:nvPr/>
                </p:nvSpPr>
                <p:spPr bwMode="auto">
                  <a:xfrm>
                    <a:off x="2661714" y="3474931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73" name="Rectangle 2272"/>
                  <p:cNvSpPr/>
                  <p:nvPr/>
                </p:nvSpPr>
                <p:spPr bwMode="auto">
                  <a:xfrm>
                    <a:off x="2661714" y="3651352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263" name="Group 1541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64" name="Rectangle 2263"/>
                  <p:cNvSpPr/>
                  <p:nvPr/>
                </p:nvSpPr>
                <p:spPr bwMode="auto">
                  <a:xfrm>
                    <a:off x="2664896" y="293831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65" name="Rectangle 2264"/>
                  <p:cNvSpPr/>
                  <p:nvPr/>
                </p:nvSpPr>
                <p:spPr bwMode="auto">
                  <a:xfrm>
                    <a:off x="2664896" y="3117493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66" name="Rectangle 2265"/>
                  <p:cNvSpPr/>
                  <p:nvPr/>
                </p:nvSpPr>
                <p:spPr bwMode="auto">
                  <a:xfrm>
                    <a:off x="2661913" y="3293914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67" name="Rectangle 2266"/>
                  <p:cNvSpPr/>
                  <p:nvPr/>
                </p:nvSpPr>
                <p:spPr bwMode="auto">
                  <a:xfrm>
                    <a:off x="2661913" y="3474470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68" name="Rectangle 2267"/>
                  <p:cNvSpPr/>
                  <p:nvPr/>
                </p:nvSpPr>
                <p:spPr bwMode="auto">
                  <a:xfrm>
                    <a:off x="2661913" y="3650891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</p:grpSp>
        <p:grpSp>
          <p:nvGrpSpPr>
            <p:cNvPr id="892" name="Group 843"/>
            <p:cNvGrpSpPr>
              <a:grpSpLocks/>
            </p:cNvGrpSpPr>
            <p:nvPr/>
          </p:nvGrpSpPr>
          <p:grpSpPr bwMode="auto">
            <a:xfrm>
              <a:off x="2715002" y="2438195"/>
              <a:ext cx="1017594" cy="2599335"/>
              <a:chOff x="1149549" y="2598243"/>
              <a:chExt cx="1017594" cy="2599335"/>
            </a:xfrm>
          </p:grpSpPr>
          <p:grpSp>
            <p:nvGrpSpPr>
              <p:cNvPr id="2161" name="Group 1439"/>
              <p:cNvGrpSpPr>
                <a:grpSpLocks noChangeAspect="1"/>
              </p:cNvGrpSpPr>
              <p:nvPr/>
            </p:nvGrpSpPr>
            <p:grpSpPr bwMode="auto">
              <a:xfrm>
                <a:off x="1149549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238" name="Group 1516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51" name="Rectangle 2250"/>
                  <p:cNvSpPr/>
                  <p:nvPr/>
                </p:nvSpPr>
                <p:spPr bwMode="auto">
                  <a:xfrm>
                    <a:off x="2664802" y="2938646"/>
                    <a:ext cx="17901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52" name="Rectangle 2251"/>
                  <p:cNvSpPr/>
                  <p:nvPr/>
                </p:nvSpPr>
                <p:spPr bwMode="auto">
                  <a:xfrm>
                    <a:off x="2664802" y="3117824"/>
                    <a:ext cx="17901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53" name="Rectangle 2252"/>
                  <p:cNvSpPr/>
                  <p:nvPr/>
                </p:nvSpPr>
                <p:spPr bwMode="auto">
                  <a:xfrm>
                    <a:off x="2661819" y="3294245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54" name="Rectangle 2253"/>
                  <p:cNvSpPr/>
                  <p:nvPr/>
                </p:nvSpPr>
                <p:spPr bwMode="auto">
                  <a:xfrm>
                    <a:off x="2661819" y="3474801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55" name="Rectangle 2254"/>
                  <p:cNvSpPr/>
                  <p:nvPr/>
                </p:nvSpPr>
                <p:spPr bwMode="auto">
                  <a:xfrm>
                    <a:off x="2661819" y="3651222"/>
                    <a:ext cx="179015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239" name="Group 1517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46" name="Rectangle 2245"/>
                  <p:cNvSpPr/>
                  <p:nvPr/>
                </p:nvSpPr>
                <p:spPr bwMode="auto">
                  <a:xfrm>
                    <a:off x="2664619" y="2946248"/>
                    <a:ext cx="17901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47" name="Rectangle 2246"/>
                  <p:cNvSpPr/>
                  <p:nvPr/>
                </p:nvSpPr>
                <p:spPr bwMode="auto">
                  <a:xfrm>
                    <a:off x="2664619" y="3125426"/>
                    <a:ext cx="17901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48" name="Rectangle 2247"/>
                  <p:cNvSpPr/>
                  <p:nvPr/>
                </p:nvSpPr>
                <p:spPr bwMode="auto">
                  <a:xfrm>
                    <a:off x="2661636" y="3301847"/>
                    <a:ext cx="180506" cy="173664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49" name="Rectangle 2248"/>
                  <p:cNvSpPr/>
                  <p:nvPr/>
                </p:nvSpPr>
                <p:spPr bwMode="auto">
                  <a:xfrm>
                    <a:off x="2661636" y="3475511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50" name="Rectangle 2249"/>
                  <p:cNvSpPr/>
                  <p:nvPr/>
                </p:nvSpPr>
                <p:spPr bwMode="auto">
                  <a:xfrm>
                    <a:off x="2661636" y="3651932"/>
                    <a:ext cx="17901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240" name="Group 1518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41" name="Rectangle 2240"/>
                  <p:cNvSpPr/>
                  <p:nvPr/>
                </p:nvSpPr>
                <p:spPr bwMode="auto">
                  <a:xfrm>
                    <a:off x="2664818" y="2938896"/>
                    <a:ext cx="179015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42" name="Rectangle 2241"/>
                  <p:cNvSpPr/>
                  <p:nvPr/>
                </p:nvSpPr>
                <p:spPr bwMode="auto">
                  <a:xfrm>
                    <a:off x="2664818" y="3118074"/>
                    <a:ext cx="17901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43" name="Rectangle 2242"/>
                  <p:cNvSpPr/>
                  <p:nvPr/>
                </p:nvSpPr>
                <p:spPr bwMode="auto">
                  <a:xfrm>
                    <a:off x="2661835" y="3294495"/>
                    <a:ext cx="180506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44" name="Rectangle 2243"/>
                  <p:cNvSpPr/>
                  <p:nvPr/>
                </p:nvSpPr>
                <p:spPr bwMode="auto">
                  <a:xfrm>
                    <a:off x="2661835" y="3475050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45" name="Rectangle 2244"/>
                  <p:cNvSpPr/>
                  <p:nvPr/>
                </p:nvSpPr>
                <p:spPr bwMode="auto">
                  <a:xfrm>
                    <a:off x="2661835" y="3651471"/>
                    <a:ext cx="17901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162" name="Group 1440"/>
              <p:cNvGrpSpPr>
                <a:grpSpLocks noChangeAspect="1"/>
              </p:cNvGrpSpPr>
              <p:nvPr/>
            </p:nvGrpSpPr>
            <p:grpSpPr bwMode="auto">
              <a:xfrm>
                <a:off x="1321001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220" name="Group 1498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33" name="Rectangle 2232"/>
                  <p:cNvSpPr/>
                  <p:nvPr/>
                </p:nvSpPr>
                <p:spPr bwMode="auto">
                  <a:xfrm>
                    <a:off x="2664081" y="2938646"/>
                    <a:ext cx="18796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34" name="Rectangle 2233"/>
                  <p:cNvSpPr/>
                  <p:nvPr/>
                </p:nvSpPr>
                <p:spPr bwMode="auto">
                  <a:xfrm>
                    <a:off x="2664081" y="3117824"/>
                    <a:ext cx="18796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35" name="Rectangle 2234"/>
                  <p:cNvSpPr/>
                  <p:nvPr/>
                </p:nvSpPr>
                <p:spPr bwMode="auto">
                  <a:xfrm>
                    <a:off x="2661097" y="3294245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36" name="Rectangle 2235"/>
                  <p:cNvSpPr/>
                  <p:nvPr/>
                </p:nvSpPr>
                <p:spPr bwMode="auto">
                  <a:xfrm>
                    <a:off x="2661097" y="3474801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37" name="Rectangle 2236"/>
                  <p:cNvSpPr/>
                  <p:nvPr/>
                </p:nvSpPr>
                <p:spPr bwMode="auto">
                  <a:xfrm>
                    <a:off x="2661097" y="3651222"/>
                    <a:ext cx="187966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221" name="Group 1499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28" name="Rectangle 2227"/>
                  <p:cNvSpPr/>
                  <p:nvPr/>
                </p:nvSpPr>
                <p:spPr bwMode="auto">
                  <a:xfrm>
                    <a:off x="2663898" y="2946248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29" name="Rectangle 2228"/>
                  <p:cNvSpPr/>
                  <p:nvPr/>
                </p:nvSpPr>
                <p:spPr bwMode="auto">
                  <a:xfrm>
                    <a:off x="2663898" y="3125426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30" name="Rectangle 2229"/>
                  <p:cNvSpPr/>
                  <p:nvPr/>
                </p:nvSpPr>
                <p:spPr bwMode="auto">
                  <a:xfrm>
                    <a:off x="2660914" y="3301847"/>
                    <a:ext cx="181999" cy="173664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31" name="Rectangle 2230"/>
                  <p:cNvSpPr/>
                  <p:nvPr/>
                </p:nvSpPr>
                <p:spPr bwMode="auto">
                  <a:xfrm>
                    <a:off x="2660914" y="3475511"/>
                    <a:ext cx="181999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32" name="Rectangle 2231"/>
                  <p:cNvSpPr/>
                  <p:nvPr/>
                </p:nvSpPr>
                <p:spPr bwMode="auto">
                  <a:xfrm>
                    <a:off x="2660914" y="3651932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222" name="Group 1500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23" name="Rectangle 2222"/>
                  <p:cNvSpPr/>
                  <p:nvPr/>
                </p:nvSpPr>
                <p:spPr bwMode="auto">
                  <a:xfrm>
                    <a:off x="2664097" y="2938896"/>
                    <a:ext cx="187966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24" name="Rectangle 2223"/>
                  <p:cNvSpPr/>
                  <p:nvPr/>
                </p:nvSpPr>
                <p:spPr bwMode="auto">
                  <a:xfrm>
                    <a:off x="2664097" y="3118074"/>
                    <a:ext cx="18796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25" name="Rectangle 2224"/>
                  <p:cNvSpPr/>
                  <p:nvPr/>
                </p:nvSpPr>
                <p:spPr bwMode="auto">
                  <a:xfrm>
                    <a:off x="2661113" y="3294495"/>
                    <a:ext cx="189457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26" name="Rectangle 2225"/>
                  <p:cNvSpPr/>
                  <p:nvPr/>
                </p:nvSpPr>
                <p:spPr bwMode="auto">
                  <a:xfrm>
                    <a:off x="2661113" y="3475050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27" name="Rectangle 2226"/>
                  <p:cNvSpPr/>
                  <p:nvPr/>
                </p:nvSpPr>
                <p:spPr bwMode="auto">
                  <a:xfrm>
                    <a:off x="2661113" y="3651471"/>
                    <a:ext cx="18796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163" name="Group 1441"/>
              <p:cNvGrpSpPr>
                <a:grpSpLocks noChangeAspect="1"/>
              </p:cNvGrpSpPr>
              <p:nvPr/>
            </p:nvGrpSpPr>
            <p:grpSpPr bwMode="auto">
              <a:xfrm>
                <a:off x="1497161" y="2598567"/>
                <a:ext cx="669982" cy="2598415"/>
                <a:chOff x="2661432" y="2046926"/>
                <a:chExt cx="690695" cy="2678781"/>
              </a:xfrm>
            </p:grpSpPr>
            <p:grpSp>
              <p:nvGrpSpPr>
                <p:cNvPr id="2202" name="Group 1480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15" name="Rectangle 2214"/>
                  <p:cNvSpPr/>
                  <p:nvPr/>
                </p:nvSpPr>
                <p:spPr bwMode="auto">
                  <a:xfrm>
                    <a:off x="2664415" y="2938679"/>
                    <a:ext cx="184981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16" name="Rectangle 2215"/>
                  <p:cNvSpPr/>
                  <p:nvPr/>
                </p:nvSpPr>
                <p:spPr bwMode="auto">
                  <a:xfrm>
                    <a:off x="2664415" y="3117857"/>
                    <a:ext cx="184981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17" name="Rectangle 2216"/>
                  <p:cNvSpPr/>
                  <p:nvPr/>
                </p:nvSpPr>
                <p:spPr bwMode="auto">
                  <a:xfrm>
                    <a:off x="2661432" y="3294278"/>
                    <a:ext cx="186472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18" name="Rectangle 2217"/>
                  <p:cNvSpPr/>
                  <p:nvPr/>
                </p:nvSpPr>
                <p:spPr bwMode="auto">
                  <a:xfrm>
                    <a:off x="2661432" y="3474834"/>
                    <a:ext cx="186472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19" name="Rectangle 2218"/>
                  <p:cNvSpPr/>
                  <p:nvPr/>
                </p:nvSpPr>
                <p:spPr bwMode="auto">
                  <a:xfrm>
                    <a:off x="2661432" y="3651255"/>
                    <a:ext cx="184981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203" name="Group 1481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210" name="Rectangle 2209"/>
                  <p:cNvSpPr/>
                  <p:nvPr/>
                </p:nvSpPr>
                <p:spPr bwMode="auto">
                  <a:xfrm>
                    <a:off x="2664233" y="2946280"/>
                    <a:ext cx="184981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11" name="Rectangle 2210"/>
                  <p:cNvSpPr/>
                  <p:nvPr/>
                </p:nvSpPr>
                <p:spPr bwMode="auto">
                  <a:xfrm>
                    <a:off x="2664233" y="3125458"/>
                    <a:ext cx="184981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12" name="Rectangle 2211"/>
                  <p:cNvSpPr/>
                  <p:nvPr/>
                </p:nvSpPr>
                <p:spPr bwMode="auto">
                  <a:xfrm>
                    <a:off x="2661249" y="3301879"/>
                    <a:ext cx="186472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13" name="Rectangle 2212"/>
                  <p:cNvSpPr/>
                  <p:nvPr/>
                </p:nvSpPr>
                <p:spPr bwMode="auto">
                  <a:xfrm>
                    <a:off x="2661249" y="3482435"/>
                    <a:ext cx="186472" cy="17228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14" name="Rectangle 2213"/>
                  <p:cNvSpPr/>
                  <p:nvPr/>
                </p:nvSpPr>
                <p:spPr bwMode="auto">
                  <a:xfrm>
                    <a:off x="2661249" y="3651965"/>
                    <a:ext cx="184981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204" name="Group 1482"/>
                <p:cNvGrpSpPr>
                  <a:grpSpLocks/>
                </p:cNvGrpSpPr>
                <p:nvPr/>
              </p:nvGrpSpPr>
              <p:grpSpPr bwMode="auto">
                <a:xfrm>
                  <a:off x="2661432" y="2046926"/>
                  <a:ext cx="690695" cy="902778"/>
                  <a:chOff x="2661448" y="2938929"/>
                  <a:chExt cx="690695" cy="902778"/>
                </a:xfrm>
              </p:grpSpPr>
              <p:sp>
                <p:nvSpPr>
                  <p:cNvPr id="2205" name="Rectangle 2204"/>
                  <p:cNvSpPr/>
                  <p:nvPr/>
                </p:nvSpPr>
                <p:spPr bwMode="auto">
                  <a:xfrm>
                    <a:off x="2664432" y="2938929"/>
                    <a:ext cx="184981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06" name="Rectangle 2205"/>
                  <p:cNvSpPr/>
                  <p:nvPr/>
                </p:nvSpPr>
                <p:spPr bwMode="auto">
                  <a:xfrm>
                    <a:off x="2664432" y="3118107"/>
                    <a:ext cx="184981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07" name="Rectangle 2206"/>
                  <p:cNvSpPr/>
                  <p:nvPr/>
                </p:nvSpPr>
                <p:spPr bwMode="auto">
                  <a:xfrm>
                    <a:off x="2661448" y="3475083"/>
                    <a:ext cx="186473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08" name="Rectangle 2207"/>
                  <p:cNvSpPr/>
                  <p:nvPr/>
                </p:nvSpPr>
                <p:spPr bwMode="auto">
                  <a:xfrm>
                    <a:off x="2661448" y="3651504"/>
                    <a:ext cx="184981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09" name="Rectangle 2208"/>
                  <p:cNvSpPr/>
                  <p:nvPr/>
                </p:nvSpPr>
                <p:spPr bwMode="auto">
                  <a:xfrm>
                    <a:off x="2725594" y="3311067"/>
                    <a:ext cx="626550" cy="530641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algn="ctr">
                      <a:buFont typeface="Wingdings" pitchFamily="-109" charset="2"/>
                      <a:buNone/>
                      <a:defRPr/>
                    </a:pPr>
                    <a:r>
                      <a:rPr lang="de-DE" sz="1100" dirty="0" err="1">
                        <a:ea typeface="ＭＳ Ｐゴシック" pitchFamily="-109" charset="-128"/>
                      </a:rPr>
                      <a:t>Prep</a:t>
                    </a:r>
                    <a:r>
                      <a:rPr lang="de-DE" sz="1100" dirty="0">
                        <a:ea typeface="ＭＳ Ｐゴシック" pitchFamily="-109" charset="-128"/>
                      </a:rPr>
                      <a:t>, </a:t>
                    </a:r>
                    <a:r>
                      <a:rPr lang="de-DE" sz="1100" dirty="0" err="1">
                        <a:ea typeface="ＭＳ Ｐゴシック" pitchFamily="-109" charset="-128"/>
                      </a:rPr>
                      <a:t>service</a:t>
                    </a:r>
                    <a:r>
                      <a:rPr lang="de-DE" sz="1100" dirty="0">
                        <a:ea typeface="ＭＳ Ｐゴシック" pitchFamily="-109" charset="-128"/>
                      </a:rPr>
                      <a:t>, spare</a:t>
                    </a:r>
                  </a:p>
                </p:txBody>
              </p:sp>
            </p:grpSp>
          </p:grpSp>
          <p:grpSp>
            <p:nvGrpSpPr>
              <p:cNvPr id="2164" name="Group 1442"/>
              <p:cNvGrpSpPr>
                <a:grpSpLocks noChangeAspect="1"/>
              </p:cNvGrpSpPr>
              <p:nvPr/>
            </p:nvGrpSpPr>
            <p:grpSpPr bwMode="auto">
              <a:xfrm>
                <a:off x="1672251" y="2598567"/>
                <a:ext cx="182327" cy="2599011"/>
                <a:chOff x="2661074" y="2046312"/>
                <a:chExt cx="187964" cy="2679395"/>
              </a:xfrm>
            </p:grpSpPr>
            <p:grpSp>
              <p:nvGrpSpPr>
                <p:cNvPr id="2184" name="Group 1462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97" name="Rectangle 2196"/>
                  <p:cNvSpPr/>
                  <p:nvPr/>
                </p:nvSpPr>
                <p:spPr bwMode="auto">
                  <a:xfrm>
                    <a:off x="2664059" y="2938065"/>
                    <a:ext cx="183490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98" name="Rectangle 2197"/>
                  <p:cNvSpPr/>
                  <p:nvPr/>
                </p:nvSpPr>
                <p:spPr bwMode="auto">
                  <a:xfrm>
                    <a:off x="2664059" y="3117242"/>
                    <a:ext cx="183490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99" name="Rectangle 2198"/>
                  <p:cNvSpPr/>
                  <p:nvPr/>
                </p:nvSpPr>
                <p:spPr bwMode="auto">
                  <a:xfrm>
                    <a:off x="2661076" y="3293663"/>
                    <a:ext cx="186473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00" name="Rectangle 2199"/>
                  <p:cNvSpPr/>
                  <p:nvPr/>
                </p:nvSpPr>
                <p:spPr bwMode="auto">
                  <a:xfrm>
                    <a:off x="2661076" y="3474219"/>
                    <a:ext cx="186473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201" name="Rectangle 2200"/>
                  <p:cNvSpPr/>
                  <p:nvPr/>
                </p:nvSpPr>
                <p:spPr bwMode="auto">
                  <a:xfrm>
                    <a:off x="2661076" y="3650640"/>
                    <a:ext cx="180506" cy="176421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185" name="Group 1463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92" name="Rectangle 2191"/>
                  <p:cNvSpPr/>
                  <p:nvPr/>
                </p:nvSpPr>
                <p:spPr bwMode="auto">
                  <a:xfrm>
                    <a:off x="2663877" y="2938776"/>
                    <a:ext cx="180506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93" name="Rectangle 2192"/>
                  <p:cNvSpPr/>
                  <p:nvPr/>
                </p:nvSpPr>
                <p:spPr bwMode="auto">
                  <a:xfrm>
                    <a:off x="2663877" y="3117953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94" name="Rectangle 2193"/>
                  <p:cNvSpPr/>
                  <p:nvPr/>
                </p:nvSpPr>
                <p:spPr bwMode="auto">
                  <a:xfrm>
                    <a:off x="2660893" y="3294374"/>
                    <a:ext cx="181998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95" name="Rectangle 2194"/>
                  <p:cNvSpPr/>
                  <p:nvPr/>
                </p:nvSpPr>
                <p:spPr bwMode="auto">
                  <a:xfrm>
                    <a:off x="2660893" y="3474930"/>
                    <a:ext cx="181998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96" name="Rectangle 2195"/>
                  <p:cNvSpPr/>
                  <p:nvPr/>
                </p:nvSpPr>
                <p:spPr bwMode="auto">
                  <a:xfrm>
                    <a:off x="2660893" y="3651351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186" name="Group 1464"/>
                <p:cNvGrpSpPr>
                  <a:grpSpLocks/>
                </p:cNvGrpSpPr>
                <p:nvPr/>
              </p:nvGrpSpPr>
              <p:grpSpPr bwMode="auto">
                <a:xfrm>
                  <a:off x="2661074" y="2046312"/>
                  <a:ext cx="187964" cy="893132"/>
                  <a:chOff x="2661090" y="2938315"/>
                  <a:chExt cx="187964" cy="893132"/>
                </a:xfrm>
              </p:grpSpPr>
              <p:sp>
                <p:nvSpPr>
                  <p:cNvPr id="2187" name="Rectangle 2186"/>
                  <p:cNvSpPr/>
                  <p:nvPr/>
                </p:nvSpPr>
                <p:spPr bwMode="auto">
                  <a:xfrm>
                    <a:off x="2664075" y="2938315"/>
                    <a:ext cx="184981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88" name="Rectangle 2187"/>
                  <p:cNvSpPr/>
                  <p:nvPr/>
                </p:nvSpPr>
                <p:spPr bwMode="auto">
                  <a:xfrm>
                    <a:off x="2664075" y="3117493"/>
                    <a:ext cx="184981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89" name="Rectangle 2188"/>
                  <p:cNvSpPr/>
                  <p:nvPr/>
                </p:nvSpPr>
                <p:spPr bwMode="auto">
                  <a:xfrm>
                    <a:off x="2661092" y="3293914"/>
                    <a:ext cx="18647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90" name="Rectangle 2189"/>
                  <p:cNvSpPr/>
                  <p:nvPr/>
                </p:nvSpPr>
                <p:spPr bwMode="auto">
                  <a:xfrm>
                    <a:off x="2661092" y="3474469"/>
                    <a:ext cx="18647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91" name="Rectangle 2190"/>
                  <p:cNvSpPr/>
                  <p:nvPr/>
                </p:nvSpPr>
                <p:spPr bwMode="auto">
                  <a:xfrm>
                    <a:off x="2661092" y="3650891"/>
                    <a:ext cx="184981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165" name="Group 1443"/>
              <p:cNvGrpSpPr>
                <a:grpSpLocks noChangeAspect="1"/>
              </p:cNvGrpSpPr>
              <p:nvPr/>
            </p:nvGrpSpPr>
            <p:grpSpPr bwMode="auto">
              <a:xfrm>
                <a:off x="1845250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166" name="Group 1444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79" name="Rectangle 2178"/>
                  <p:cNvSpPr/>
                  <p:nvPr/>
                </p:nvSpPr>
                <p:spPr bwMode="auto">
                  <a:xfrm>
                    <a:off x="2665142" y="2938065"/>
                    <a:ext cx="17901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80" name="Rectangle 2179"/>
                  <p:cNvSpPr/>
                  <p:nvPr/>
                </p:nvSpPr>
                <p:spPr bwMode="auto">
                  <a:xfrm>
                    <a:off x="2665142" y="3117243"/>
                    <a:ext cx="17901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81" name="Rectangle 2180"/>
                  <p:cNvSpPr/>
                  <p:nvPr/>
                </p:nvSpPr>
                <p:spPr bwMode="auto">
                  <a:xfrm>
                    <a:off x="2662158" y="3293664"/>
                    <a:ext cx="18050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82" name="Rectangle 2181"/>
                  <p:cNvSpPr/>
                  <p:nvPr/>
                </p:nvSpPr>
                <p:spPr bwMode="auto">
                  <a:xfrm>
                    <a:off x="2662158" y="3474220"/>
                    <a:ext cx="18050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83" name="Rectangle 2182"/>
                  <p:cNvSpPr/>
                  <p:nvPr/>
                </p:nvSpPr>
                <p:spPr bwMode="auto">
                  <a:xfrm>
                    <a:off x="2662158" y="3650641"/>
                    <a:ext cx="179015" cy="173664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167" name="Group 1445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74" name="Rectangle 2173"/>
                  <p:cNvSpPr/>
                  <p:nvPr/>
                </p:nvSpPr>
                <p:spPr bwMode="auto">
                  <a:xfrm>
                    <a:off x="2664958" y="2938776"/>
                    <a:ext cx="179015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75" name="Rectangle 2174"/>
                  <p:cNvSpPr/>
                  <p:nvPr/>
                </p:nvSpPr>
                <p:spPr bwMode="auto">
                  <a:xfrm>
                    <a:off x="2664958" y="3117954"/>
                    <a:ext cx="17901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76" name="Rectangle 2175"/>
                  <p:cNvSpPr/>
                  <p:nvPr/>
                </p:nvSpPr>
                <p:spPr bwMode="auto">
                  <a:xfrm>
                    <a:off x="2661975" y="3294375"/>
                    <a:ext cx="180507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77" name="Rectangle 2176"/>
                  <p:cNvSpPr/>
                  <p:nvPr/>
                </p:nvSpPr>
                <p:spPr bwMode="auto">
                  <a:xfrm>
                    <a:off x="2661975" y="3474931"/>
                    <a:ext cx="18050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78" name="Rectangle 2177"/>
                  <p:cNvSpPr/>
                  <p:nvPr/>
                </p:nvSpPr>
                <p:spPr bwMode="auto">
                  <a:xfrm>
                    <a:off x="2661975" y="3651352"/>
                    <a:ext cx="17901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168" name="Group 1446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69" name="Rectangle 2168"/>
                  <p:cNvSpPr/>
                  <p:nvPr/>
                </p:nvSpPr>
                <p:spPr bwMode="auto">
                  <a:xfrm>
                    <a:off x="2665158" y="2938315"/>
                    <a:ext cx="179015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70" name="Rectangle 2169"/>
                  <p:cNvSpPr/>
                  <p:nvPr/>
                </p:nvSpPr>
                <p:spPr bwMode="auto">
                  <a:xfrm>
                    <a:off x="2665158" y="3117493"/>
                    <a:ext cx="17901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71" name="Rectangle 2170"/>
                  <p:cNvSpPr/>
                  <p:nvPr/>
                </p:nvSpPr>
                <p:spPr bwMode="auto">
                  <a:xfrm>
                    <a:off x="2662174" y="3293914"/>
                    <a:ext cx="180507" cy="18055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72" name="Rectangle 2171"/>
                  <p:cNvSpPr/>
                  <p:nvPr/>
                </p:nvSpPr>
                <p:spPr bwMode="auto">
                  <a:xfrm>
                    <a:off x="2662174" y="3474470"/>
                    <a:ext cx="18050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73" name="Rectangle 2172"/>
                  <p:cNvSpPr/>
                  <p:nvPr/>
                </p:nvSpPr>
                <p:spPr bwMode="auto">
                  <a:xfrm>
                    <a:off x="2662174" y="3650891"/>
                    <a:ext cx="17901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</p:grpSp>
        <p:grpSp>
          <p:nvGrpSpPr>
            <p:cNvPr id="893" name="Group 844"/>
            <p:cNvGrpSpPr>
              <a:grpSpLocks/>
            </p:cNvGrpSpPr>
            <p:nvPr/>
          </p:nvGrpSpPr>
          <p:grpSpPr bwMode="auto">
            <a:xfrm>
              <a:off x="3588061" y="2437600"/>
              <a:ext cx="872730" cy="2599366"/>
              <a:chOff x="1149549" y="2598211"/>
              <a:chExt cx="872730" cy="2599366"/>
            </a:xfrm>
          </p:grpSpPr>
          <p:grpSp>
            <p:nvGrpSpPr>
              <p:cNvPr id="2066" name="Group 1344"/>
              <p:cNvGrpSpPr>
                <a:grpSpLocks noChangeAspect="1"/>
              </p:cNvGrpSpPr>
              <p:nvPr/>
            </p:nvGrpSpPr>
            <p:grpSpPr bwMode="auto">
              <a:xfrm>
                <a:off x="1149549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143" name="Group 1421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56" name="Rectangle 2155"/>
                  <p:cNvSpPr/>
                  <p:nvPr/>
                </p:nvSpPr>
                <p:spPr bwMode="auto">
                  <a:xfrm>
                    <a:off x="2664299" y="293922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57" name="Rectangle 2156"/>
                  <p:cNvSpPr/>
                  <p:nvPr/>
                </p:nvSpPr>
                <p:spPr bwMode="auto">
                  <a:xfrm>
                    <a:off x="2664299" y="3118404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58" name="Rectangle 2157"/>
                  <p:cNvSpPr/>
                  <p:nvPr/>
                </p:nvSpPr>
                <p:spPr bwMode="auto">
                  <a:xfrm>
                    <a:off x="2661315" y="3294825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59" name="Rectangle 2158"/>
                  <p:cNvSpPr/>
                  <p:nvPr/>
                </p:nvSpPr>
                <p:spPr bwMode="auto">
                  <a:xfrm>
                    <a:off x="2661315" y="3475382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60" name="Rectangle 2159"/>
                  <p:cNvSpPr/>
                  <p:nvPr/>
                </p:nvSpPr>
                <p:spPr bwMode="auto">
                  <a:xfrm>
                    <a:off x="2661315" y="3651803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144" name="Group 1422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51" name="Rectangle 2150"/>
                  <p:cNvSpPr/>
                  <p:nvPr/>
                </p:nvSpPr>
                <p:spPr bwMode="auto">
                  <a:xfrm>
                    <a:off x="2664116" y="2938559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52" name="Rectangle 2151"/>
                  <p:cNvSpPr/>
                  <p:nvPr/>
                </p:nvSpPr>
                <p:spPr bwMode="auto">
                  <a:xfrm>
                    <a:off x="2664116" y="311773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53" name="Rectangle 2152"/>
                  <p:cNvSpPr/>
                  <p:nvPr/>
                </p:nvSpPr>
                <p:spPr bwMode="auto">
                  <a:xfrm>
                    <a:off x="2661132" y="3295536"/>
                    <a:ext cx="180506" cy="186069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54" name="Rectangle 2153"/>
                  <p:cNvSpPr/>
                  <p:nvPr/>
                </p:nvSpPr>
                <p:spPr bwMode="auto">
                  <a:xfrm>
                    <a:off x="2661132" y="3481605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55" name="Rectangle 2154"/>
                  <p:cNvSpPr/>
                  <p:nvPr/>
                </p:nvSpPr>
                <p:spPr bwMode="auto">
                  <a:xfrm>
                    <a:off x="2661132" y="365940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145" name="Group 1423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46" name="Rectangle 2145"/>
                  <p:cNvSpPr/>
                  <p:nvPr/>
                </p:nvSpPr>
                <p:spPr bwMode="auto">
                  <a:xfrm>
                    <a:off x="2664315" y="2938098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47" name="Rectangle 2146"/>
                  <p:cNvSpPr/>
                  <p:nvPr/>
                </p:nvSpPr>
                <p:spPr bwMode="auto">
                  <a:xfrm>
                    <a:off x="2664315" y="311727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48" name="Rectangle 2147"/>
                  <p:cNvSpPr/>
                  <p:nvPr/>
                </p:nvSpPr>
                <p:spPr bwMode="auto">
                  <a:xfrm>
                    <a:off x="2661331" y="3295075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49" name="Rectangle 2148"/>
                  <p:cNvSpPr/>
                  <p:nvPr/>
                </p:nvSpPr>
                <p:spPr bwMode="auto">
                  <a:xfrm>
                    <a:off x="2661331" y="3474253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50" name="Rectangle 2149"/>
                  <p:cNvSpPr/>
                  <p:nvPr/>
                </p:nvSpPr>
                <p:spPr bwMode="auto">
                  <a:xfrm>
                    <a:off x="2661331" y="3652052"/>
                    <a:ext cx="179014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067" name="Group 1345"/>
              <p:cNvGrpSpPr>
                <a:grpSpLocks noChangeAspect="1"/>
              </p:cNvGrpSpPr>
              <p:nvPr/>
            </p:nvGrpSpPr>
            <p:grpSpPr bwMode="auto">
              <a:xfrm>
                <a:off x="1321001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125" name="Group 1403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38" name="Rectangle 2137"/>
                  <p:cNvSpPr/>
                  <p:nvPr/>
                </p:nvSpPr>
                <p:spPr bwMode="auto">
                  <a:xfrm>
                    <a:off x="2656119" y="293922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39" name="Rectangle 2138"/>
                  <p:cNvSpPr/>
                  <p:nvPr/>
                </p:nvSpPr>
                <p:spPr bwMode="auto">
                  <a:xfrm>
                    <a:off x="2656119" y="3118404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40" name="Rectangle 2139"/>
                  <p:cNvSpPr/>
                  <p:nvPr/>
                </p:nvSpPr>
                <p:spPr bwMode="auto">
                  <a:xfrm>
                    <a:off x="2653135" y="3294825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41" name="Rectangle 2140"/>
                  <p:cNvSpPr/>
                  <p:nvPr/>
                </p:nvSpPr>
                <p:spPr bwMode="auto">
                  <a:xfrm>
                    <a:off x="2653135" y="3475382"/>
                    <a:ext cx="1894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42" name="Rectangle 2141"/>
                  <p:cNvSpPr/>
                  <p:nvPr/>
                </p:nvSpPr>
                <p:spPr bwMode="auto">
                  <a:xfrm>
                    <a:off x="2653135" y="3651803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126" name="Group 1404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33" name="Rectangle 2132"/>
                  <p:cNvSpPr/>
                  <p:nvPr/>
                </p:nvSpPr>
                <p:spPr bwMode="auto">
                  <a:xfrm>
                    <a:off x="2655935" y="293855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34" name="Rectangle 2133"/>
                  <p:cNvSpPr/>
                  <p:nvPr/>
                </p:nvSpPr>
                <p:spPr bwMode="auto">
                  <a:xfrm>
                    <a:off x="2655935" y="311773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35" name="Rectangle 2134"/>
                  <p:cNvSpPr/>
                  <p:nvPr/>
                </p:nvSpPr>
                <p:spPr bwMode="auto">
                  <a:xfrm>
                    <a:off x="2652952" y="3295536"/>
                    <a:ext cx="189456" cy="186069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36" name="Rectangle 2135"/>
                  <p:cNvSpPr/>
                  <p:nvPr/>
                </p:nvSpPr>
                <p:spPr bwMode="auto">
                  <a:xfrm>
                    <a:off x="2652952" y="3481605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37" name="Rectangle 2136"/>
                  <p:cNvSpPr/>
                  <p:nvPr/>
                </p:nvSpPr>
                <p:spPr bwMode="auto">
                  <a:xfrm>
                    <a:off x="2652952" y="365940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127" name="Group 1405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28" name="Rectangle 2127"/>
                  <p:cNvSpPr/>
                  <p:nvPr/>
                </p:nvSpPr>
                <p:spPr bwMode="auto">
                  <a:xfrm>
                    <a:off x="2656135" y="2938098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29" name="Rectangle 2128"/>
                  <p:cNvSpPr/>
                  <p:nvPr/>
                </p:nvSpPr>
                <p:spPr bwMode="auto">
                  <a:xfrm>
                    <a:off x="2656135" y="311727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30" name="Rectangle 2129"/>
                  <p:cNvSpPr/>
                  <p:nvPr/>
                </p:nvSpPr>
                <p:spPr bwMode="auto">
                  <a:xfrm>
                    <a:off x="2653151" y="3295075"/>
                    <a:ext cx="1894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31" name="Rectangle 2130"/>
                  <p:cNvSpPr/>
                  <p:nvPr/>
                </p:nvSpPr>
                <p:spPr bwMode="auto">
                  <a:xfrm>
                    <a:off x="2653151" y="3474253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32" name="Rectangle 2131"/>
                  <p:cNvSpPr/>
                  <p:nvPr/>
                </p:nvSpPr>
                <p:spPr bwMode="auto">
                  <a:xfrm>
                    <a:off x="2653151" y="3652052"/>
                    <a:ext cx="187965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068" name="Group 1346"/>
              <p:cNvGrpSpPr>
                <a:grpSpLocks noChangeAspect="1"/>
              </p:cNvGrpSpPr>
              <p:nvPr/>
            </p:nvGrpSpPr>
            <p:grpSpPr bwMode="auto">
              <a:xfrm>
                <a:off x="1497216" y="2598211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107" name="Group 1385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20" name="Rectangle 2119"/>
                  <p:cNvSpPr/>
                  <p:nvPr/>
                </p:nvSpPr>
                <p:spPr bwMode="auto">
                  <a:xfrm>
                    <a:off x="2663912" y="2946151"/>
                    <a:ext cx="180506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21" name="Rectangle 2120"/>
                  <p:cNvSpPr/>
                  <p:nvPr/>
                </p:nvSpPr>
                <p:spPr bwMode="auto">
                  <a:xfrm>
                    <a:off x="2663912" y="3118437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22" name="Rectangle 2121"/>
                  <p:cNvSpPr/>
                  <p:nvPr/>
                </p:nvSpPr>
                <p:spPr bwMode="auto">
                  <a:xfrm>
                    <a:off x="2660928" y="3294858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23" name="Rectangle 2122"/>
                  <p:cNvSpPr/>
                  <p:nvPr/>
                </p:nvSpPr>
                <p:spPr bwMode="auto">
                  <a:xfrm>
                    <a:off x="2660928" y="3475415"/>
                    <a:ext cx="181998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24" name="Rectangle 2123"/>
                  <p:cNvSpPr/>
                  <p:nvPr/>
                </p:nvSpPr>
                <p:spPr bwMode="auto">
                  <a:xfrm>
                    <a:off x="2660928" y="3651836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108" name="Group 1386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15" name="Rectangle 2114"/>
                  <p:cNvSpPr/>
                  <p:nvPr/>
                </p:nvSpPr>
                <p:spPr bwMode="auto">
                  <a:xfrm>
                    <a:off x="2656270" y="2938592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16" name="Rectangle 2115"/>
                  <p:cNvSpPr/>
                  <p:nvPr/>
                </p:nvSpPr>
                <p:spPr bwMode="auto">
                  <a:xfrm>
                    <a:off x="2656270" y="311776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17" name="Rectangle 2116"/>
                  <p:cNvSpPr/>
                  <p:nvPr/>
                </p:nvSpPr>
                <p:spPr bwMode="auto">
                  <a:xfrm>
                    <a:off x="2653286" y="3295569"/>
                    <a:ext cx="189456" cy="186069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18" name="Rectangle 2117"/>
                  <p:cNvSpPr/>
                  <p:nvPr/>
                </p:nvSpPr>
                <p:spPr bwMode="auto">
                  <a:xfrm>
                    <a:off x="2653286" y="3481638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19" name="Rectangle 2118"/>
                  <p:cNvSpPr/>
                  <p:nvPr/>
                </p:nvSpPr>
                <p:spPr bwMode="auto">
                  <a:xfrm>
                    <a:off x="2653286" y="3659438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109" name="Group 1387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10" name="Rectangle 2109"/>
                  <p:cNvSpPr/>
                  <p:nvPr/>
                </p:nvSpPr>
                <p:spPr bwMode="auto">
                  <a:xfrm>
                    <a:off x="2663928" y="2938130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11" name="Rectangle 2110"/>
                  <p:cNvSpPr/>
                  <p:nvPr/>
                </p:nvSpPr>
                <p:spPr bwMode="auto">
                  <a:xfrm>
                    <a:off x="2663928" y="3117308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12" name="Rectangle 2111"/>
                  <p:cNvSpPr/>
                  <p:nvPr/>
                </p:nvSpPr>
                <p:spPr bwMode="auto">
                  <a:xfrm>
                    <a:off x="2660944" y="3295108"/>
                    <a:ext cx="181998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13" name="Rectangle 2112"/>
                  <p:cNvSpPr/>
                  <p:nvPr/>
                </p:nvSpPr>
                <p:spPr bwMode="auto">
                  <a:xfrm>
                    <a:off x="2660944" y="3474286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14" name="Rectangle 2113"/>
                  <p:cNvSpPr/>
                  <p:nvPr/>
                </p:nvSpPr>
                <p:spPr bwMode="auto">
                  <a:xfrm>
                    <a:off x="2660944" y="3652085"/>
                    <a:ext cx="180506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069" name="Group 1347"/>
              <p:cNvGrpSpPr>
                <a:grpSpLocks noChangeAspect="1"/>
              </p:cNvGrpSpPr>
              <p:nvPr/>
            </p:nvGrpSpPr>
            <p:grpSpPr bwMode="auto">
              <a:xfrm>
                <a:off x="1672656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089" name="Group 1367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102" name="Rectangle 2101"/>
                  <p:cNvSpPr/>
                  <p:nvPr/>
                </p:nvSpPr>
                <p:spPr bwMode="auto">
                  <a:xfrm>
                    <a:off x="2656095" y="293864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03" name="Rectangle 2102"/>
                  <p:cNvSpPr/>
                  <p:nvPr/>
                </p:nvSpPr>
                <p:spPr bwMode="auto">
                  <a:xfrm>
                    <a:off x="2656095" y="3117823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04" name="Rectangle 2103"/>
                  <p:cNvSpPr/>
                  <p:nvPr/>
                </p:nvSpPr>
                <p:spPr bwMode="auto">
                  <a:xfrm>
                    <a:off x="2653112" y="3294244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05" name="Rectangle 2104"/>
                  <p:cNvSpPr/>
                  <p:nvPr/>
                </p:nvSpPr>
                <p:spPr bwMode="auto">
                  <a:xfrm>
                    <a:off x="2653112" y="3474801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06" name="Rectangle 2105"/>
                  <p:cNvSpPr/>
                  <p:nvPr/>
                </p:nvSpPr>
                <p:spPr bwMode="auto">
                  <a:xfrm>
                    <a:off x="2653112" y="3651222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090" name="Group 1368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97" name="Rectangle 2096"/>
                  <p:cNvSpPr/>
                  <p:nvPr/>
                </p:nvSpPr>
                <p:spPr bwMode="auto">
                  <a:xfrm>
                    <a:off x="2655912" y="2937978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98" name="Rectangle 2097"/>
                  <p:cNvSpPr/>
                  <p:nvPr/>
                </p:nvSpPr>
                <p:spPr bwMode="auto">
                  <a:xfrm>
                    <a:off x="2655912" y="311715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99" name="Rectangle 2098"/>
                  <p:cNvSpPr/>
                  <p:nvPr/>
                </p:nvSpPr>
                <p:spPr bwMode="auto">
                  <a:xfrm>
                    <a:off x="2652928" y="3294955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00" name="Rectangle 2099"/>
                  <p:cNvSpPr/>
                  <p:nvPr/>
                </p:nvSpPr>
                <p:spPr bwMode="auto">
                  <a:xfrm>
                    <a:off x="2652928" y="3474133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101" name="Rectangle 2100"/>
                  <p:cNvSpPr/>
                  <p:nvPr/>
                </p:nvSpPr>
                <p:spPr bwMode="auto">
                  <a:xfrm>
                    <a:off x="2652928" y="3651932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091" name="Group 1369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92" name="Rectangle 2091"/>
                  <p:cNvSpPr/>
                  <p:nvPr/>
                </p:nvSpPr>
                <p:spPr bwMode="auto">
                  <a:xfrm>
                    <a:off x="2656111" y="293062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93" name="Rectangle 2092"/>
                  <p:cNvSpPr/>
                  <p:nvPr/>
                </p:nvSpPr>
                <p:spPr bwMode="auto">
                  <a:xfrm>
                    <a:off x="2656111" y="3109803"/>
                    <a:ext cx="187965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94" name="Rectangle 2093"/>
                  <p:cNvSpPr/>
                  <p:nvPr/>
                </p:nvSpPr>
                <p:spPr bwMode="auto">
                  <a:xfrm>
                    <a:off x="2653128" y="3294494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95" name="Rectangle 2094"/>
                  <p:cNvSpPr/>
                  <p:nvPr/>
                </p:nvSpPr>
                <p:spPr bwMode="auto">
                  <a:xfrm>
                    <a:off x="2653128" y="3473672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96" name="Rectangle 2095"/>
                  <p:cNvSpPr/>
                  <p:nvPr/>
                </p:nvSpPr>
                <p:spPr bwMode="auto">
                  <a:xfrm>
                    <a:off x="2653128" y="3651471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2070" name="Group 1348"/>
              <p:cNvGrpSpPr>
                <a:grpSpLocks noChangeAspect="1"/>
              </p:cNvGrpSpPr>
              <p:nvPr/>
            </p:nvGrpSpPr>
            <p:grpSpPr bwMode="auto">
              <a:xfrm>
                <a:off x="1845250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071" name="Group 1349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84" name="Rectangle 2083"/>
                  <p:cNvSpPr/>
                  <p:nvPr/>
                </p:nvSpPr>
                <p:spPr bwMode="auto">
                  <a:xfrm>
                    <a:off x="2664639" y="293864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85" name="Rectangle 2084"/>
                  <p:cNvSpPr/>
                  <p:nvPr/>
                </p:nvSpPr>
                <p:spPr bwMode="auto">
                  <a:xfrm>
                    <a:off x="2664639" y="3117823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86" name="Rectangle 2085"/>
                  <p:cNvSpPr/>
                  <p:nvPr/>
                </p:nvSpPr>
                <p:spPr bwMode="auto">
                  <a:xfrm>
                    <a:off x="2661655" y="3294244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87" name="Rectangle 2086"/>
                  <p:cNvSpPr/>
                  <p:nvPr/>
                </p:nvSpPr>
                <p:spPr bwMode="auto">
                  <a:xfrm>
                    <a:off x="2661655" y="3474801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88" name="Rectangle 2087"/>
                  <p:cNvSpPr/>
                  <p:nvPr/>
                </p:nvSpPr>
                <p:spPr bwMode="auto">
                  <a:xfrm>
                    <a:off x="2661655" y="3651222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072" name="Group 1350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79" name="Rectangle 2078"/>
                  <p:cNvSpPr/>
                  <p:nvPr/>
                </p:nvSpPr>
                <p:spPr bwMode="auto">
                  <a:xfrm>
                    <a:off x="2664456" y="2937978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80" name="Rectangle 2079"/>
                  <p:cNvSpPr/>
                  <p:nvPr/>
                </p:nvSpPr>
                <p:spPr bwMode="auto">
                  <a:xfrm>
                    <a:off x="2664456" y="311715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81" name="Rectangle 2080"/>
                  <p:cNvSpPr/>
                  <p:nvPr/>
                </p:nvSpPr>
                <p:spPr bwMode="auto">
                  <a:xfrm>
                    <a:off x="2661472" y="3294955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82" name="Rectangle 2081"/>
                  <p:cNvSpPr/>
                  <p:nvPr/>
                </p:nvSpPr>
                <p:spPr bwMode="auto">
                  <a:xfrm>
                    <a:off x="2661472" y="3474133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83" name="Rectangle 2082"/>
                  <p:cNvSpPr/>
                  <p:nvPr/>
                </p:nvSpPr>
                <p:spPr bwMode="auto">
                  <a:xfrm>
                    <a:off x="2661472" y="3651932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073" name="Group 1351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74" name="Rectangle 2073"/>
                  <p:cNvSpPr/>
                  <p:nvPr/>
                </p:nvSpPr>
                <p:spPr bwMode="auto">
                  <a:xfrm>
                    <a:off x="2664655" y="293062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75" name="Rectangle 2074"/>
                  <p:cNvSpPr/>
                  <p:nvPr/>
                </p:nvSpPr>
                <p:spPr bwMode="auto">
                  <a:xfrm>
                    <a:off x="2664655" y="3109803"/>
                    <a:ext cx="179014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76" name="Rectangle 2075"/>
                  <p:cNvSpPr/>
                  <p:nvPr/>
                </p:nvSpPr>
                <p:spPr bwMode="auto">
                  <a:xfrm>
                    <a:off x="2661671" y="3294494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77" name="Rectangle 2076"/>
                  <p:cNvSpPr/>
                  <p:nvPr/>
                </p:nvSpPr>
                <p:spPr bwMode="auto">
                  <a:xfrm>
                    <a:off x="2661671" y="3473672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78" name="Rectangle 2077"/>
                  <p:cNvSpPr/>
                  <p:nvPr/>
                </p:nvSpPr>
                <p:spPr bwMode="auto">
                  <a:xfrm>
                    <a:off x="2661671" y="3651471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</p:grpSp>
        <p:grpSp>
          <p:nvGrpSpPr>
            <p:cNvPr id="894" name="Group 845"/>
            <p:cNvGrpSpPr>
              <a:grpSpLocks/>
            </p:cNvGrpSpPr>
            <p:nvPr/>
          </p:nvGrpSpPr>
          <p:grpSpPr bwMode="auto">
            <a:xfrm>
              <a:off x="4460557" y="2437600"/>
              <a:ext cx="872730" cy="2599366"/>
              <a:chOff x="1149549" y="2598211"/>
              <a:chExt cx="872730" cy="2599366"/>
            </a:xfrm>
          </p:grpSpPr>
          <p:grpSp>
            <p:nvGrpSpPr>
              <p:cNvPr id="1971" name="Group 1249"/>
              <p:cNvGrpSpPr>
                <a:grpSpLocks noChangeAspect="1"/>
              </p:cNvGrpSpPr>
              <p:nvPr/>
            </p:nvGrpSpPr>
            <p:grpSpPr bwMode="auto">
              <a:xfrm>
                <a:off x="1149549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048" name="Group 1326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61" name="Rectangle 2060"/>
                  <p:cNvSpPr/>
                  <p:nvPr/>
                </p:nvSpPr>
                <p:spPr bwMode="auto">
                  <a:xfrm>
                    <a:off x="2664376" y="293922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62" name="Rectangle 2061"/>
                  <p:cNvSpPr/>
                  <p:nvPr/>
                </p:nvSpPr>
                <p:spPr bwMode="auto">
                  <a:xfrm>
                    <a:off x="2664376" y="3118404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63" name="Rectangle 2062"/>
                  <p:cNvSpPr/>
                  <p:nvPr/>
                </p:nvSpPr>
                <p:spPr bwMode="auto">
                  <a:xfrm>
                    <a:off x="2661392" y="3294825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64" name="Rectangle 2063"/>
                  <p:cNvSpPr/>
                  <p:nvPr/>
                </p:nvSpPr>
                <p:spPr bwMode="auto">
                  <a:xfrm>
                    <a:off x="2661392" y="3475382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65" name="Rectangle 2064"/>
                  <p:cNvSpPr/>
                  <p:nvPr/>
                </p:nvSpPr>
                <p:spPr bwMode="auto">
                  <a:xfrm>
                    <a:off x="2661392" y="3651803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049" name="Group 1327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56" name="Rectangle 2055"/>
                  <p:cNvSpPr/>
                  <p:nvPr/>
                </p:nvSpPr>
                <p:spPr bwMode="auto">
                  <a:xfrm>
                    <a:off x="2664193" y="2938559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57" name="Rectangle 2056"/>
                  <p:cNvSpPr/>
                  <p:nvPr/>
                </p:nvSpPr>
                <p:spPr bwMode="auto">
                  <a:xfrm>
                    <a:off x="2664193" y="311773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58" name="Rectangle 2057"/>
                  <p:cNvSpPr/>
                  <p:nvPr/>
                </p:nvSpPr>
                <p:spPr bwMode="auto">
                  <a:xfrm>
                    <a:off x="2661209" y="3295536"/>
                    <a:ext cx="180505" cy="186069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59" name="Rectangle 2058"/>
                  <p:cNvSpPr/>
                  <p:nvPr/>
                </p:nvSpPr>
                <p:spPr bwMode="auto">
                  <a:xfrm>
                    <a:off x="2661209" y="3481605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60" name="Rectangle 2059"/>
                  <p:cNvSpPr/>
                  <p:nvPr/>
                </p:nvSpPr>
                <p:spPr bwMode="auto">
                  <a:xfrm>
                    <a:off x="2661209" y="365940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050" name="Group 1328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51" name="Rectangle 2050"/>
                  <p:cNvSpPr/>
                  <p:nvPr/>
                </p:nvSpPr>
                <p:spPr bwMode="auto">
                  <a:xfrm>
                    <a:off x="2664392" y="2938098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52" name="Rectangle 2051"/>
                  <p:cNvSpPr/>
                  <p:nvPr/>
                </p:nvSpPr>
                <p:spPr bwMode="auto">
                  <a:xfrm>
                    <a:off x="2664392" y="311727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53" name="Rectangle 2052"/>
                  <p:cNvSpPr/>
                  <p:nvPr/>
                </p:nvSpPr>
                <p:spPr bwMode="auto">
                  <a:xfrm>
                    <a:off x="2661408" y="3295075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54" name="Rectangle 2053"/>
                  <p:cNvSpPr/>
                  <p:nvPr/>
                </p:nvSpPr>
                <p:spPr bwMode="auto">
                  <a:xfrm>
                    <a:off x="2661408" y="3474253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55" name="Rectangle 2054"/>
                  <p:cNvSpPr/>
                  <p:nvPr/>
                </p:nvSpPr>
                <p:spPr bwMode="auto">
                  <a:xfrm>
                    <a:off x="2661408" y="3652052"/>
                    <a:ext cx="179014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1972" name="Group 1250"/>
              <p:cNvGrpSpPr>
                <a:grpSpLocks noChangeAspect="1"/>
              </p:cNvGrpSpPr>
              <p:nvPr/>
            </p:nvGrpSpPr>
            <p:grpSpPr bwMode="auto">
              <a:xfrm>
                <a:off x="1321001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030" name="Group 1308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43" name="Rectangle 2042"/>
                  <p:cNvSpPr/>
                  <p:nvPr/>
                </p:nvSpPr>
                <p:spPr bwMode="auto">
                  <a:xfrm>
                    <a:off x="2656195" y="293922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44" name="Rectangle 2043"/>
                  <p:cNvSpPr/>
                  <p:nvPr/>
                </p:nvSpPr>
                <p:spPr bwMode="auto">
                  <a:xfrm>
                    <a:off x="2656195" y="3118404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45" name="Rectangle 2044"/>
                  <p:cNvSpPr/>
                  <p:nvPr/>
                </p:nvSpPr>
                <p:spPr bwMode="auto">
                  <a:xfrm>
                    <a:off x="2653211" y="3294825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46" name="Rectangle 2045"/>
                  <p:cNvSpPr/>
                  <p:nvPr/>
                </p:nvSpPr>
                <p:spPr bwMode="auto">
                  <a:xfrm>
                    <a:off x="2653211" y="3475382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47" name="Rectangle 2046"/>
                  <p:cNvSpPr/>
                  <p:nvPr/>
                </p:nvSpPr>
                <p:spPr bwMode="auto">
                  <a:xfrm>
                    <a:off x="2653211" y="3651803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031" name="Group 1309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38" name="Rectangle 2037"/>
                  <p:cNvSpPr/>
                  <p:nvPr/>
                </p:nvSpPr>
                <p:spPr bwMode="auto">
                  <a:xfrm>
                    <a:off x="2656011" y="293855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39" name="Rectangle 2038"/>
                  <p:cNvSpPr/>
                  <p:nvPr/>
                </p:nvSpPr>
                <p:spPr bwMode="auto">
                  <a:xfrm>
                    <a:off x="2656011" y="311773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40" name="Rectangle 2039"/>
                  <p:cNvSpPr/>
                  <p:nvPr/>
                </p:nvSpPr>
                <p:spPr bwMode="auto">
                  <a:xfrm>
                    <a:off x="2653028" y="3295536"/>
                    <a:ext cx="189457" cy="186069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41" name="Rectangle 2040"/>
                  <p:cNvSpPr/>
                  <p:nvPr/>
                </p:nvSpPr>
                <p:spPr bwMode="auto">
                  <a:xfrm>
                    <a:off x="2653028" y="3481605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42" name="Rectangle 2041"/>
                  <p:cNvSpPr/>
                  <p:nvPr/>
                </p:nvSpPr>
                <p:spPr bwMode="auto">
                  <a:xfrm>
                    <a:off x="2653028" y="365940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032" name="Group 1310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33" name="Rectangle 2032"/>
                  <p:cNvSpPr/>
                  <p:nvPr/>
                </p:nvSpPr>
                <p:spPr bwMode="auto">
                  <a:xfrm>
                    <a:off x="2656211" y="2938098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34" name="Rectangle 2033"/>
                  <p:cNvSpPr/>
                  <p:nvPr/>
                </p:nvSpPr>
                <p:spPr bwMode="auto">
                  <a:xfrm>
                    <a:off x="2656211" y="311727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35" name="Rectangle 2034"/>
                  <p:cNvSpPr/>
                  <p:nvPr/>
                </p:nvSpPr>
                <p:spPr bwMode="auto">
                  <a:xfrm>
                    <a:off x="2653227" y="3295075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36" name="Rectangle 2035"/>
                  <p:cNvSpPr/>
                  <p:nvPr/>
                </p:nvSpPr>
                <p:spPr bwMode="auto">
                  <a:xfrm>
                    <a:off x="2653227" y="3474253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37" name="Rectangle 2036"/>
                  <p:cNvSpPr/>
                  <p:nvPr/>
                </p:nvSpPr>
                <p:spPr bwMode="auto">
                  <a:xfrm>
                    <a:off x="2653227" y="3652052"/>
                    <a:ext cx="187965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1973" name="Group 1251"/>
              <p:cNvGrpSpPr>
                <a:grpSpLocks noChangeAspect="1"/>
              </p:cNvGrpSpPr>
              <p:nvPr/>
            </p:nvGrpSpPr>
            <p:grpSpPr bwMode="auto">
              <a:xfrm>
                <a:off x="1497216" y="2598211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2012" name="Group 1290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25" name="Rectangle 2024"/>
                  <p:cNvSpPr/>
                  <p:nvPr/>
                </p:nvSpPr>
                <p:spPr bwMode="auto">
                  <a:xfrm>
                    <a:off x="2663989" y="2946151"/>
                    <a:ext cx="180505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26" name="Rectangle 2025"/>
                  <p:cNvSpPr/>
                  <p:nvPr/>
                </p:nvSpPr>
                <p:spPr bwMode="auto">
                  <a:xfrm>
                    <a:off x="2663989" y="3118437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27" name="Rectangle 2026"/>
                  <p:cNvSpPr/>
                  <p:nvPr/>
                </p:nvSpPr>
                <p:spPr bwMode="auto">
                  <a:xfrm>
                    <a:off x="2661005" y="3294858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28" name="Rectangle 2027"/>
                  <p:cNvSpPr/>
                  <p:nvPr/>
                </p:nvSpPr>
                <p:spPr bwMode="auto">
                  <a:xfrm>
                    <a:off x="2661005" y="3475415"/>
                    <a:ext cx="181998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29" name="Rectangle 2028"/>
                  <p:cNvSpPr/>
                  <p:nvPr/>
                </p:nvSpPr>
                <p:spPr bwMode="auto">
                  <a:xfrm>
                    <a:off x="2661005" y="3651836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013" name="Group 1291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20" name="Rectangle 2019"/>
                  <p:cNvSpPr/>
                  <p:nvPr/>
                </p:nvSpPr>
                <p:spPr bwMode="auto">
                  <a:xfrm>
                    <a:off x="2663805" y="2938592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21" name="Rectangle 2020"/>
                  <p:cNvSpPr/>
                  <p:nvPr/>
                </p:nvSpPr>
                <p:spPr bwMode="auto">
                  <a:xfrm>
                    <a:off x="2663805" y="3117769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22" name="Rectangle 2021"/>
                  <p:cNvSpPr/>
                  <p:nvPr/>
                </p:nvSpPr>
                <p:spPr bwMode="auto">
                  <a:xfrm>
                    <a:off x="2660822" y="3295569"/>
                    <a:ext cx="181998" cy="186069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23" name="Rectangle 2022"/>
                  <p:cNvSpPr/>
                  <p:nvPr/>
                </p:nvSpPr>
                <p:spPr bwMode="auto">
                  <a:xfrm>
                    <a:off x="2660822" y="3481638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24" name="Rectangle 2023"/>
                  <p:cNvSpPr/>
                  <p:nvPr/>
                </p:nvSpPr>
                <p:spPr bwMode="auto">
                  <a:xfrm>
                    <a:off x="2660822" y="3659438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2014" name="Group 1292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15" name="Rectangle 2014"/>
                  <p:cNvSpPr/>
                  <p:nvPr/>
                </p:nvSpPr>
                <p:spPr bwMode="auto">
                  <a:xfrm>
                    <a:off x="2664005" y="2938130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16" name="Rectangle 2015"/>
                  <p:cNvSpPr/>
                  <p:nvPr/>
                </p:nvSpPr>
                <p:spPr bwMode="auto">
                  <a:xfrm>
                    <a:off x="2664005" y="3117308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17" name="Rectangle 2016"/>
                  <p:cNvSpPr/>
                  <p:nvPr/>
                </p:nvSpPr>
                <p:spPr bwMode="auto">
                  <a:xfrm>
                    <a:off x="2661021" y="3295108"/>
                    <a:ext cx="181998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18" name="Rectangle 2017"/>
                  <p:cNvSpPr/>
                  <p:nvPr/>
                </p:nvSpPr>
                <p:spPr bwMode="auto">
                  <a:xfrm>
                    <a:off x="2661021" y="3474286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19" name="Rectangle 2018"/>
                  <p:cNvSpPr/>
                  <p:nvPr/>
                </p:nvSpPr>
                <p:spPr bwMode="auto">
                  <a:xfrm>
                    <a:off x="2661021" y="3652085"/>
                    <a:ext cx="180505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1974" name="Group 1252"/>
              <p:cNvGrpSpPr>
                <a:grpSpLocks noChangeAspect="1"/>
              </p:cNvGrpSpPr>
              <p:nvPr/>
            </p:nvGrpSpPr>
            <p:grpSpPr bwMode="auto">
              <a:xfrm>
                <a:off x="1672656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1994" name="Group 1272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07" name="Rectangle 2006"/>
                  <p:cNvSpPr/>
                  <p:nvPr/>
                </p:nvSpPr>
                <p:spPr bwMode="auto">
                  <a:xfrm>
                    <a:off x="2656172" y="293864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08" name="Rectangle 2007"/>
                  <p:cNvSpPr/>
                  <p:nvPr/>
                </p:nvSpPr>
                <p:spPr bwMode="auto">
                  <a:xfrm>
                    <a:off x="2656172" y="3117823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09" name="Rectangle 2008"/>
                  <p:cNvSpPr/>
                  <p:nvPr/>
                </p:nvSpPr>
                <p:spPr bwMode="auto">
                  <a:xfrm>
                    <a:off x="2653189" y="3294244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10" name="Rectangle 2009"/>
                  <p:cNvSpPr/>
                  <p:nvPr/>
                </p:nvSpPr>
                <p:spPr bwMode="auto">
                  <a:xfrm>
                    <a:off x="2653189" y="3474801"/>
                    <a:ext cx="1894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11" name="Rectangle 2010"/>
                  <p:cNvSpPr/>
                  <p:nvPr/>
                </p:nvSpPr>
                <p:spPr bwMode="auto">
                  <a:xfrm>
                    <a:off x="2653189" y="3651222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995" name="Group 1273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2002" name="Rectangle 2001"/>
                  <p:cNvSpPr/>
                  <p:nvPr/>
                </p:nvSpPr>
                <p:spPr bwMode="auto">
                  <a:xfrm>
                    <a:off x="2655989" y="2937978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03" name="Rectangle 2002"/>
                  <p:cNvSpPr/>
                  <p:nvPr/>
                </p:nvSpPr>
                <p:spPr bwMode="auto">
                  <a:xfrm>
                    <a:off x="2655989" y="311715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04" name="Rectangle 2003"/>
                  <p:cNvSpPr/>
                  <p:nvPr/>
                </p:nvSpPr>
                <p:spPr bwMode="auto">
                  <a:xfrm>
                    <a:off x="2653005" y="3294955"/>
                    <a:ext cx="1894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05" name="Rectangle 2004"/>
                  <p:cNvSpPr/>
                  <p:nvPr/>
                </p:nvSpPr>
                <p:spPr bwMode="auto">
                  <a:xfrm>
                    <a:off x="2653005" y="3474133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06" name="Rectangle 2005"/>
                  <p:cNvSpPr/>
                  <p:nvPr/>
                </p:nvSpPr>
                <p:spPr bwMode="auto">
                  <a:xfrm>
                    <a:off x="2653005" y="3651932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996" name="Group 1274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97" name="Rectangle 1996"/>
                  <p:cNvSpPr/>
                  <p:nvPr/>
                </p:nvSpPr>
                <p:spPr bwMode="auto">
                  <a:xfrm>
                    <a:off x="2656188" y="293062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98" name="Rectangle 1997"/>
                  <p:cNvSpPr/>
                  <p:nvPr/>
                </p:nvSpPr>
                <p:spPr bwMode="auto">
                  <a:xfrm>
                    <a:off x="2656188" y="3109803"/>
                    <a:ext cx="187965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99" name="Rectangle 1998"/>
                  <p:cNvSpPr/>
                  <p:nvPr/>
                </p:nvSpPr>
                <p:spPr bwMode="auto">
                  <a:xfrm>
                    <a:off x="2653205" y="3294494"/>
                    <a:ext cx="1894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00" name="Rectangle 1999"/>
                  <p:cNvSpPr/>
                  <p:nvPr/>
                </p:nvSpPr>
                <p:spPr bwMode="auto">
                  <a:xfrm>
                    <a:off x="2653205" y="3473672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2001" name="Rectangle 2000"/>
                  <p:cNvSpPr/>
                  <p:nvPr/>
                </p:nvSpPr>
                <p:spPr bwMode="auto">
                  <a:xfrm>
                    <a:off x="2653205" y="3651471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1975" name="Group 1253"/>
              <p:cNvGrpSpPr>
                <a:grpSpLocks noChangeAspect="1"/>
              </p:cNvGrpSpPr>
              <p:nvPr/>
            </p:nvGrpSpPr>
            <p:grpSpPr bwMode="auto">
              <a:xfrm>
                <a:off x="1845250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1976" name="Group 1254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89" name="Rectangle 1988"/>
                  <p:cNvSpPr/>
                  <p:nvPr/>
                </p:nvSpPr>
                <p:spPr bwMode="auto">
                  <a:xfrm>
                    <a:off x="2664715" y="293864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90" name="Rectangle 1989"/>
                  <p:cNvSpPr/>
                  <p:nvPr/>
                </p:nvSpPr>
                <p:spPr bwMode="auto">
                  <a:xfrm>
                    <a:off x="2664715" y="3117823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91" name="Rectangle 1990"/>
                  <p:cNvSpPr/>
                  <p:nvPr/>
                </p:nvSpPr>
                <p:spPr bwMode="auto">
                  <a:xfrm>
                    <a:off x="2661731" y="3294244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92" name="Rectangle 1991"/>
                  <p:cNvSpPr/>
                  <p:nvPr/>
                </p:nvSpPr>
                <p:spPr bwMode="auto">
                  <a:xfrm>
                    <a:off x="2661731" y="3474801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93" name="Rectangle 1992"/>
                  <p:cNvSpPr/>
                  <p:nvPr/>
                </p:nvSpPr>
                <p:spPr bwMode="auto">
                  <a:xfrm>
                    <a:off x="2661731" y="3651222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977" name="Group 1255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84" name="Rectangle 1983"/>
                  <p:cNvSpPr/>
                  <p:nvPr/>
                </p:nvSpPr>
                <p:spPr bwMode="auto">
                  <a:xfrm>
                    <a:off x="2664532" y="2937978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85" name="Rectangle 1984"/>
                  <p:cNvSpPr/>
                  <p:nvPr/>
                </p:nvSpPr>
                <p:spPr bwMode="auto">
                  <a:xfrm>
                    <a:off x="2664532" y="311715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86" name="Rectangle 1985"/>
                  <p:cNvSpPr/>
                  <p:nvPr/>
                </p:nvSpPr>
                <p:spPr bwMode="auto">
                  <a:xfrm>
                    <a:off x="2661548" y="3294955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87" name="Rectangle 1986"/>
                  <p:cNvSpPr/>
                  <p:nvPr/>
                </p:nvSpPr>
                <p:spPr bwMode="auto">
                  <a:xfrm>
                    <a:off x="2661548" y="3474133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88" name="Rectangle 1987"/>
                  <p:cNvSpPr/>
                  <p:nvPr/>
                </p:nvSpPr>
                <p:spPr bwMode="auto">
                  <a:xfrm>
                    <a:off x="2661548" y="3651932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978" name="Group 1256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79" name="Rectangle 1978"/>
                  <p:cNvSpPr/>
                  <p:nvPr/>
                </p:nvSpPr>
                <p:spPr bwMode="auto">
                  <a:xfrm>
                    <a:off x="2664731" y="293062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80" name="Rectangle 1979"/>
                  <p:cNvSpPr/>
                  <p:nvPr/>
                </p:nvSpPr>
                <p:spPr bwMode="auto">
                  <a:xfrm>
                    <a:off x="2664731" y="3109803"/>
                    <a:ext cx="179014" cy="18744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81" name="Rectangle 1980"/>
                  <p:cNvSpPr/>
                  <p:nvPr/>
                </p:nvSpPr>
                <p:spPr bwMode="auto">
                  <a:xfrm>
                    <a:off x="2661747" y="3294494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82" name="Rectangle 1981"/>
                  <p:cNvSpPr/>
                  <p:nvPr/>
                </p:nvSpPr>
                <p:spPr bwMode="auto">
                  <a:xfrm>
                    <a:off x="2661747" y="3473672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83" name="Rectangle 1982"/>
                  <p:cNvSpPr/>
                  <p:nvPr/>
                </p:nvSpPr>
                <p:spPr bwMode="auto">
                  <a:xfrm>
                    <a:off x="2661747" y="3651471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</p:grpSp>
        <p:grpSp>
          <p:nvGrpSpPr>
            <p:cNvPr id="895" name="Group 846"/>
            <p:cNvGrpSpPr>
              <a:grpSpLocks/>
            </p:cNvGrpSpPr>
            <p:nvPr/>
          </p:nvGrpSpPr>
          <p:grpSpPr bwMode="auto">
            <a:xfrm>
              <a:off x="5329416" y="2438163"/>
              <a:ext cx="872730" cy="2599366"/>
              <a:chOff x="1149549" y="2598211"/>
              <a:chExt cx="872730" cy="2599366"/>
            </a:xfrm>
          </p:grpSpPr>
          <p:grpSp>
            <p:nvGrpSpPr>
              <p:cNvPr id="1876" name="Group 1154"/>
              <p:cNvGrpSpPr>
                <a:grpSpLocks noChangeAspect="1"/>
              </p:cNvGrpSpPr>
              <p:nvPr/>
            </p:nvGrpSpPr>
            <p:grpSpPr bwMode="auto">
              <a:xfrm>
                <a:off x="1149549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1953" name="Group 1231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66" name="Rectangle 1965"/>
                  <p:cNvSpPr/>
                  <p:nvPr/>
                </p:nvSpPr>
                <p:spPr bwMode="auto">
                  <a:xfrm>
                    <a:off x="2665218" y="293864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67" name="Rectangle 1966"/>
                  <p:cNvSpPr/>
                  <p:nvPr/>
                </p:nvSpPr>
                <p:spPr bwMode="auto">
                  <a:xfrm>
                    <a:off x="2665218" y="3117824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68" name="Rectangle 1967"/>
                  <p:cNvSpPr/>
                  <p:nvPr/>
                </p:nvSpPr>
                <p:spPr bwMode="auto">
                  <a:xfrm>
                    <a:off x="2662234" y="3294245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69" name="Rectangle 1968"/>
                  <p:cNvSpPr/>
                  <p:nvPr/>
                </p:nvSpPr>
                <p:spPr bwMode="auto">
                  <a:xfrm>
                    <a:off x="2662234" y="3474802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70" name="Rectangle 1969"/>
                  <p:cNvSpPr/>
                  <p:nvPr/>
                </p:nvSpPr>
                <p:spPr bwMode="auto">
                  <a:xfrm>
                    <a:off x="2662234" y="3651223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954" name="Group 1232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61" name="Rectangle 1960"/>
                  <p:cNvSpPr/>
                  <p:nvPr/>
                </p:nvSpPr>
                <p:spPr bwMode="auto">
                  <a:xfrm>
                    <a:off x="2665035" y="2946248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62" name="Rectangle 1961"/>
                  <p:cNvSpPr/>
                  <p:nvPr/>
                </p:nvSpPr>
                <p:spPr bwMode="auto">
                  <a:xfrm>
                    <a:off x="2665035" y="3125426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63" name="Rectangle 1962"/>
                  <p:cNvSpPr/>
                  <p:nvPr/>
                </p:nvSpPr>
                <p:spPr bwMode="auto">
                  <a:xfrm>
                    <a:off x="2662051" y="3301847"/>
                    <a:ext cx="180506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64" name="Rectangle 1963"/>
                  <p:cNvSpPr/>
                  <p:nvPr/>
                </p:nvSpPr>
                <p:spPr bwMode="auto">
                  <a:xfrm>
                    <a:off x="2662051" y="3475512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65" name="Rectangle 1964"/>
                  <p:cNvSpPr/>
                  <p:nvPr/>
                </p:nvSpPr>
                <p:spPr bwMode="auto">
                  <a:xfrm>
                    <a:off x="2662051" y="3651933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955" name="Group 1233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56" name="Rectangle 1955"/>
                  <p:cNvSpPr/>
                  <p:nvPr/>
                </p:nvSpPr>
                <p:spPr bwMode="auto">
                  <a:xfrm>
                    <a:off x="2665234" y="293889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57" name="Rectangle 1956"/>
                  <p:cNvSpPr/>
                  <p:nvPr/>
                </p:nvSpPr>
                <p:spPr bwMode="auto">
                  <a:xfrm>
                    <a:off x="2665234" y="3118074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58" name="Rectangle 1957"/>
                  <p:cNvSpPr/>
                  <p:nvPr/>
                </p:nvSpPr>
                <p:spPr bwMode="auto">
                  <a:xfrm>
                    <a:off x="2662250" y="3294495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59" name="Rectangle 1958"/>
                  <p:cNvSpPr/>
                  <p:nvPr/>
                </p:nvSpPr>
                <p:spPr bwMode="auto">
                  <a:xfrm>
                    <a:off x="2662250" y="3475051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60" name="Rectangle 1959"/>
                  <p:cNvSpPr/>
                  <p:nvPr/>
                </p:nvSpPr>
                <p:spPr bwMode="auto">
                  <a:xfrm>
                    <a:off x="2662250" y="3651472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1877" name="Group 1155"/>
              <p:cNvGrpSpPr>
                <a:grpSpLocks noChangeAspect="1"/>
              </p:cNvGrpSpPr>
              <p:nvPr/>
            </p:nvGrpSpPr>
            <p:grpSpPr bwMode="auto">
              <a:xfrm>
                <a:off x="1321001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1935" name="Group 1213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48" name="Rectangle 1947"/>
                  <p:cNvSpPr/>
                  <p:nvPr/>
                </p:nvSpPr>
                <p:spPr bwMode="auto">
                  <a:xfrm>
                    <a:off x="2664496" y="293864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49" name="Rectangle 1948"/>
                  <p:cNvSpPr/>
                  <p:nvPr/>
                </p:nvSpPr>
                <p:spPr bwMode="auto">
                  <a:xfrm>
                    <a:off x="2664496" y="3117824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50" name="Rectangle 1949"/>
                  <p:cNvSpPr/>
                  <p:nvPr/>
                </p:nvSpPr>
                <p:spPr bwMode="auto">
                  <a:xfrm>
                    <a:off x="2661513" y="3294245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51" name="Rectangle 1950"/>
                  <p:cNvSpPr/>
                  <p:nvPr/>
                </p:nvSpPr>
                <p:spPr bwMode="auto">
                  <a:xfrm>
                    <a:off x="2661513" y="3474802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52" name="Rectangle 1951"/>
                  <p:cNvSpPr/>
                  <p:nvPr/>
                </p:nvSpPr>
                <p:spPr bwMode="auto">
                  <a:xfrm>
                    <a:off x="2661513" y="3651223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936" name="Group 1214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43" name="Rectangle 1942"/>
                  <p:cNvSpPr/>
                  <p:nvPr/>
                </p:nvSpPr>
                <p:spPr bwMode="auto">
                  <a:xfrm>
                    <a:off x="2664313" y="2946248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44" name="Rectangle 1943"/>
                  <p:cNvSpPr/>
                  <p:nvPr/>
                </p:nvSpPr>
                <p:spPr bwMode="auto">
                  <a:xfrm>
                    <a:off x="2664313" y="3125426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45" name="Rectangle 1944"/>
                  <p:cNvSpPr/>
                  <p:nvPr/>
                </p:nvSpPr>
                <p:spPr bwMode="auto">
                  <a:xfrm>
                    <a:off x="2661329" y="3301847"/>
                    <a:ext cx="189457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46" name="Rectangle 1945"/>
                  <p:cNvSpPr/>
                  <p:nvPr/>
                </p:nvSpPr>
                <p:spPr bwMode="auto">
                  <a:xfrm>
                    <a:off x="2661329" y="3475512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47" name="Rectangle 1946"/>
                  <p:cNvSpPr/>
                  <p:nvPr/>
                </p:nvSpPr>
                <p:spPr bwMode="auto">
                  <a:xfrm>
                    <a:off x="2661329" y="3651933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937" name="Group 1215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38" name="Rectangle 1937"/>
                  <p:cNvSpPr/>
                  <p:nvPr/>
                </p:nvSpPr>
                <p:spPr bwMode="auto">
                  <a:xfrm>
                    <a:off x="2664512" y="293889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39" name="Rectangle 1938"/>
                  <p:cNvSpPr/>
                  <p:nvPr/>
                </p:nvSpPr>
                <p:spPr bwMode="auto">
                  <a:xfrm>
                    <a:off x="2664512" y="3118074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40" name="Rectangle 1939"/>
                  <p:cNvSpPr/>
                  <p:nvPr/>
                </p:nvSpPr>
                <p:spPr bwMode="auto">
                  <a:xfrm>
                    <a:off x="2661528" y="3294495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41" name="Rectangle 1940"/>
                  <p:cNvSpPr/>
                  <p:nvPr/>
                </p:nvSpPr>
                <p:spPr bwMode="auto">
                  <a:xfrm>
                    <a:off x="2661528" y="3475051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42" name="Rectangle 1941"/>
                  <p:cNvSpPr/>
                  <p:nvPr/>
                </p:nvSpPr>
                <p:spPr bwMode="auto">
                  <a:xfrm>
                    <a:off x="2661528" y="3651472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1878" name="Group 1156"/>
              <p:cNvGrpSpPr>
                <a:grpSpLocks noChangeAspect="1"/>
              </p:cNvGrpSpPr>
              <p:nvPr/>
            </p:nvGrpSpPr>
            <p:grpSpPr bwMode="auto">
              <a:xfrm>
                <a:off x="1497216" y="2598211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1917" name="Group 1195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30" name="Rectangle 1929"/>
                  <p:cNvSpPr/>
                  <p:nvPr/>
                </p:nvSpPr>
                <p:spPr bwMode="auto">
                  <a:xfrm>
                    <a:off x="2664831" y="293867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31" name="Rectangle 1930"/>
                  <p:cNvSpPr/>
                  <p:nvPr/>
                </p:nvSpPr>
                <p:spPr bwMode="auto">
                  <a:xfrm>
                    <a:off x="2664831" y="3117857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32" name="Rectangle 1931"/>
                  <p:cNvSpPr/>
                  <p:nvPr/>
                </p:nvSpPr>
                <p:spPr bwMode="auto">
                  <a:xfrm>
                    <a:off x="2661847" y="3294278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33" name="Rectangle 1932"/>
                  <p:cNvSpPr/>
                  <p:nvPr/>
                </p:nvSpPr>
                <p:spPr bwMode="auto">
                  <a:xfrm>
                    <a:off x="2661847" y="3474835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34" name="Rectangle 1933"/>
                  <p:cNvSpPr/>
                  <p:nvPr/>
                </p:nvSpPr>
                <p:spPr bwMode="auto">
                  <a:xfrm>
                    <a:off x="2661847" y="365125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918" name="Group 1196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25" name="Rectangle 1924"/>
                  <p:cNvSpPr/>
                  <p:nvPr/>
                </p:nvSpPr>
                <p:spPr bwMode="auto">
                  <a:xfrm>
                    <a:off x="2664647" y="2946281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26" name="Rectangle 1925"/>
                  <p:cNvSpPr/>
                  <p:nvPr/>
                </p:nvSpPr>
                <p:spPr bwMode="auto">
                  <a:xfrm>
                    <a:off x="2664647" y="3125459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27" name="Rectangle 1926"/>
                  <p:cNvSpPr/>
                  <p:nvPr/>
                </p:nvSpPr>
                <p:spPr bwMode="auto">
                  <a:xfrm>
                    <a:off x="2661664" y="3301880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28" name="Rectangle 1927"/>
                  <p:cNvSpPr/>
                  <p:nvPr/>
                </p:nvSpPr>
                <p:spPr bwMode="auto">
                  <a:xfrm>
                    <a:off x="2661664" y="3482437"/>
                    <a:ext cx="189457" cy="17228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29" name="Rectangle 1928"/>
                  <p:cNvSpPr/>
                  <p:nvPr/>
                </p:nvSpPr>
                <p:spPr bwMode="auto">
                  <a:xfrm>
                    <a:off x="2661664" y="365196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919" name="Group 1197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20" name="Rectangle 1919"/>
                  <p:cNvSpPr/>
                  <p:nvPr/>
                </p:nvSpPr>
                <p:spPr bwMode="auto">
                  <a:xfrm>
                    <a:off x="2664847" y="293892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21" name="Rectangle 1920"/>
                  <p:cNvSpPr/>
                  <p:nvPr/>
                </p:nvSpPr>
                <p:spPr bwMode="auto">
                  <a:xfrm>
                    <a:off x="2664847" y="3118107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22" name="Rectangle 1921"/>
                  <p:cNvSpPr/>
                  <p:nvPr/>
                </p:nvSpPr>
                <p:spPr bwMode="auto">
                  <a:xfrm>
                    <a:off x="2661863" y="3294528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23" name="Rectangle 1922"/>
                  <p:cNvSpPr/>
                  <p:nvPr/>
                </p:nvSpPr>
                <p:spPr bwMode="auto">
                  <a:xfrm>
                    <a:off x="2661863" y="3475084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24" name="Rectangle 1923"/>
                  <p:cNvSpPr/>
                  <p:nvPr/>
                </p:nvSpPr>
                <p:spPr bwMode="auto">
                  <a:xfrm>
                    <a:off x="2661863" y="365150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1879" name="Group 1157"/>
              <p:cNvGrpSpPr>
                <a:grpSpLocks noChangeAspect="1"/>
              </p:cNvGrpSpPr>
              <p:nvPr/>
            </p:nvGrpSpPr>
            <p:grpSpPr bwMode="auto">
              <a:xfrm>
                <a:off x="1672656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1899" name="Group 1177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12" name="Rectangle 1911"/>
                  <p:cNvSpPr/>
                  <p:nvPr/>
                </p:nvSpPr>
                <p:spPr bwMode="auto">
                  <a:xfrm>
                    <a:off x="2664474" y="293806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13" name="Rectangle 1912"/>
                  <p:cNvSpPr/>
                  <p:nvPr/>
                </p:nvSpPr>
                <p:spPr bwMode="auto">
                  <a:xfrm>
                    <a:off x="2664474" y="3117243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14" name="Rectangle 1913"/>
                  <p:cNvSpPr/>
                  <p:nvPr/>
                </p:nvSpPr>
                <p:spPr bwMode="auto">
                  <a:xfrm>
                    <a:off x="2661490" y="3293664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15" name="Rectangle 1914"/>
                  <p:cNvSpPr/>
                  <p:nvPr/>
                </p:nvSpPr>
                <p:spPr bwMode="auto">
                  <a:xfrm>
                    <a:off x="2661490" y="3474221"/>
                    <a:ext cx="1894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16" name="Rectangle 1915"/>
                  <p:cNvSpPr/>
                  <p:nvPr/>
                </p:nvSpPr>
                <p:spPr bwMode="auto">
                  <a:xfrm>
                    <a:off x="2661490" y="3650642"/>
                    <a:ext cx="187965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900" name="Group 1178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07" name="Rectangle 1906"/>
                  <p:cNvSpPr/>
                  <p:nvPr/>
                </p:nvSpPr>
                <p:spPr bwMode="auto">
                  <a:xfrm>
                    <a:off x="2664290" y="293877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08" name="Rectangle 1907"/>
                  <p:cNvSpPr/>
                  <p:nvPr/>
                </p:nvSpPr>
                <p:spPr bwMode="auto">
                  <a:xfrm>
                    <a:off x="2664290" y="3117954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09" name="Rectangle 1908"/>
                  <p:cNvSpPr/>
                  <p:nvPr/>
                </p:nvSpPr>
                <p:spPr bwMode="auto">
                  <a:xfrm>
                    <a:off x="2661307" y="3294375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10" name="Rectangle 1909"/>
                  <p:cNvSpPr/>
                  <p:nvPr/>
                </p:nvSpPr>
                <p:spPr bwMode="auto">
                  <a:xfrm>
                    <a:off x="2661307" y="3474931"/>
                    <a:ext cx="1894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11" name="Rectangle 1910"/>
                  <p:cNvSpPr/>
                  <p:nvPr/>
                </p:nvSpPr>
                <p:spPr bwMode="auto">
                  <a:xfrm>
                    <a:off x="2661307" y="3651352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901" name="Group 1179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902" name="Rectangle 1901"/>
                  <p:cNvSpPr/>
                  <p:nvPr/>
                </p:nvSpPr>
                <p:spPr bwMode="auto">
                  <a:xfrm>
                    <a:off x="2664490" y="293831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03" name="Rectangle 1902"/>
                  <p:cNvSpPr/>
                  <p:nvPr/>
                </p:nvSpPr>
                <p:spPr bwMode="auto">
                  <a:xfrm>
                    <a:off x="2664490" y="3117493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04" name="Rectangle 1903"/>
                  <p:cNvSpPr/>
                  <p:nvPr/>
                </p:nvSpPr>
                <p:spPr bwMode="auto">
                  <a:xfrm>
                    <a:off x="2661506" y="3293914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05" name="Rectangle 1904"/>
                  <p:cNvSpPr/>
                  <p:nvPr/>
                </p:nvSpPr>
                <p:spPr bwMode="auto">
                  <a:xfrm>
                    <a:off x="2661506" y="3474470"/>
                    <a:ext cx="1894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906" name="Rectangle 1905"/>
                  <p:cNvSpPr/>
                  <p:nvPr/>
                </p:nvSpPr>
                <p:spPr bwMode="auto">
                  <a:xfrm>
                    <a:off x="2661506" y="3650891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1880" name="Group 1158"/>
              <p:cNvGrpSpPr>
                <a:grpSpLocks noChangeAspect="1"/>
              </p:cNvGrpSpPr>
              <p:nvPr/>
            </p:nvGrpSpPr>
            <p:grpSpPr bwMode="auto">
              <a:xfrm>
                <a:off x="1845250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1881" name="Group 1159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94" name="Rectangle 1893"/>
                  <p:cNvSpPr/>
                  <p:nvPr/>
                </p:nvSpPr>
                <p:spPr bwMode="auto">
                  <a:xfrm>
                    <a:off x="2673016" y="293806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95" name="Rectangle 1894"/>
                  <p:cNvSpPr/>
                  <p:nvPr/>
                </p:nvSpPr>
                <p:spPr bwMode="auto">
                  <a:xfrm>
                    <a:off x="2673016" y="3117243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96" name="Rectangle 1895"/>
                  <p:cNvSpPr/>
                  <p:nvPr/>
                </p:nvSpPr>
                <p:spPr bwMode="auto">
                  <a:xfrm>
                    <a:off x="2670033" y="3293664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97" name="Rectangle 1896"/>
                  <p:cNvSpPr/>
                  <p:nvPr/>
                </p:nvSpPr>
                <p:spPr bwMode="auto">
                  <a:xfrm>
                    <a:off x="2670033" y="3474221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98" name="Rectangle 1897"/>
                  <p:cNvSpPr/>
                  <p:nvPr/>
                </p:nvSpPr>
                <p:spPr bwMode="auto">
                  <a:xfrm>
                    <a:off x="2670033" y="3650642"/>
                    <a:ext cx="179014" cy="17366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882" name="Group 1160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89" name="Rectangle 1888"/>
                  <p:cNvSpPr/>
                  <p:nvPr/>
                </p:nvSpPr>
                <p:spPr bwMode="auto">
                  <a:xfrm>
                    <a:off x="2672833" y="2938776"/>
                    <a:ext cx="1715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90" name="Rectangle 1889"/>
                  <p:cNvSpPr/>
                  <p:nvPr/>
                </p:nvSpPr>
                <p:spPr bwMode="auto">
                  <a:xfrm>
                    <a:off x="2672833" y="3117954"/>
                    <a:ext cx="1715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91" name="Rectangle 1890"/>
                  <p:cNvSpPr/>
                  <p:nvPr/>
                </p:nvSpPr>
                <p:spPr bwMode="auto">
                  <a:xfrm>
                    <a:off x="2669850" y="3294375"/>
                    <a:ext cx="17304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92" name="Rectangle 1891"/>
                  <p:cNvSpPr/>
                  <p:nvPr/>
                </p:nvSpPr>
                <p:spPr bwMode="auto">
                  <a:xfrm>
                    <a:off x="2669850" y="3474931"/>
                    <a:ext cx="17304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93" name="Rectangle 1892"/>
                  <p:cNvSpPr/>
                  <p:nvPr/>
                </p:nvSpPr>
                <p:spPr bwMode="auto">
                  <a:xfrm>
                    <a:off x="2669850" y="3651352"/>
                    <a:ext cx="1715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883" name="Group 1161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84" name="Rectangle 1883"/>
                  <p:cNvSpPr/>
                  <p:nvPr/>
                </p:nvSpPr>
                <p:spPr bwMode="auto">
                  <a:xfrm>
                    <a:off x="2673032" y="293831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85" name="Rectangle 1884"/>
                  <p:cNvSpPr/>
                  <p:nvPr/>
                </p:nvSpPr>
                <p:spPr bwMode="auto">
                  <a:xfrm>
                    <a:off x="2673032" y="3117493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86" name="Rectangle 1885"/>
                  <p:cNvSpPr/>
                  <p:nvPr/>
                </p:nvSpPr>
                <p:spPr bwMode="auto">
                  <a:xfrm>
                    <a:off x="2670049" y="3293914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87" name="Rectangle 1886"/>
                  <p:cNvSpPr/>
                  <p:nvPr/>
                </p:nvSpPr>
                <p:spPr bwMode="auto">
                  <a:xfrm>
                    <a:off x="2670049" y="3474470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88" name="Rectangle 1887"/>
                  <p:cNvSpPr/>
                  <p:nvPr/>
                </p:nvSpPr>
                <p:spPr bwMode="auto">
                  <a:xfrm>
                    <a:off x="2670049" y="3650891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</p:grpSp>
        <p:grpSp>
          <p:nvGrpSpPr>
            <p:cNvPr id="896" name="Group 847"/>
            <p:cNvGrpSpPr>
              <a:grpSpLocks/>
            </p:cNvGrpSpPr>
            <p:nvPr/>
          </p:nvGrpSpPr>
          <p:grpSpPr bwMode="auto">
            <a:xfrm>
              <a:off x="6203038" y="2435845"/>
              <a:ext cx="872730" cy="2599366"/>
              <a:chOff x="1149549" y="2598211"/>
              <a:chExt cx="872730" cy="2599366"/>
            </a:xfrm>
          </p:grpSpPr>
          <p:grpSp>
            <p:nvGrpSpPr>
              <p:cNvPr id="1781" name="Group 1059"/>
              <p:cNvGrpSpPr>
                <a:grpSpLocks noChangeAspect="1"/>
              </p:cNvGrpSpPr>
              <p:nvPr/>
            </p:nvGrpSpPr>
            <p:grpSpPr bwMode="auto">
              <a:xfrm>
                <a:off x="1149549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1858" name="Group 1136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71" name="Rectangle 1870"/>
                  <p:cNvSpPr/>
                  <p:nvPr/>
                </p:nvSpPr>
                <p:spPr bwMode="auto">
                  <a:xfrm>
                    <a:off x="2664133" y="2938279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72" name="Rectangle 1871"/>
                  <p:cNvSpPr/>
                  <p:nvPr/>
                </p:nvSpPr>
                <p:spPr bwMode="auto">
                  <a:xfrm>
                    <a:off x="2664133" y="3117457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73" name="Rectangle 1872"/>
                  <p:cNvSpPr/>
                  <p:nvPr/>
                </p:nvSpPr>
                <p:spPr bwMode="auto">
                  <a:xfrm>
                    <a:off x="2661150" y="3293878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74" name="Rectangle 1873"/>
                  <p:cNvSpPr/>
                  <p:nvPr/>
                </p:nvSpPr>
                <p:spPr bwMode="auto">
                  <a:xfrm>
                    <a:off x="2661150" y="3474434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75" name="Rectangle 1874"/>
                  <p:cNvSpPr/>
                  <p:nvPr/>
                </p:nvSpPr>
                <p:spPr bwMode="auto">
                  <a:xfrm>
                    <a:off x="2661150" y="3650856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859" name="Group 1137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66" name="Rectangle 1865"/>
                  <p:cNvSpPr/>
                  <p:nvPr/>
                </p:nvSpPr>
                <p:spPr bwMode="auto">
                  <a:xfrm>
                    <a:off x="2663950" y="2938990"/>
                    <a:ext cx="17155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67" name="Rectangle 1866"/>
                  <p:cNvSpPr/>
                  <p:nvPr/>
                </p:nvSpPr>
                <p:spPr bwMode="auto">
                  <a:xfrm>
                    <a:off x="2663950" y="3118168"/>
                    <a:ext cx="17155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68" name="Rectangle 1867"/>
                  <p:cNvSpPr/>
                  <p:nvPr/>
                </p:nvSpPr>
                <p:spPr bwMode="auto">
                  <a:xfrm>
                    <a:off x="2660967" y="3294589"/>
                    <a:ext cx="17304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69" name="Rectangle 1868"/>
                  <p:cNvSpPr/>
                  <p:nvPr/>
                </p:nvSpPr>
                <p:spPr bwMode="auto">
                  <a:xfrm>
                    <a:off x="2660967" y="3475145"/>
                    <a:ext cx="17304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70" name="Rectangle 1869"/>
                  <p:cNvSpPr/>
                  <p:nvPr/>
                </p:nvSpPr>
                <p:spPr bwMode="auto">
                  <a:xfrm>
                    <a:off x="2660967" y="3651566"/>
                    <a:ext cx="17155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860" name="Group 1138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61" name="Rectangle 1860"/>
                  <p:cNvSpPr/>
                  <p:nvPr/>
                </p:nvSpPr>
                <p:spPr bwMode="auto">
                  <a:xfrm>
                    <a:off x="2664149" y="2938529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62" name="Rectangle 1861"/>
                  <p:cNvSpPr/>
                  <p:nvPr/>
                </p:nvSpPr>
                <p:spPr bwMode="auto">
                  <a:xfrm>
                    <a:off x="2664149" y="3117707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63" name="Rectangle 1862"/>
                  <p:cNvSpPr/>
                  <p:nvPr/>
                </p:nvSpPr>
                <p:spPr bwMode="auto">
                  <a:xfrm>
                    <a:off x="2661166" y="3294128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64" name="Rectangle 1863"/>
                  <p:cNvSpPr/>
                  <p:nvPr/>
                </p:nvSpPr>
                <p:spPr bwMode="auto">
                  <a:xfrm>
                    <a:off x="2661166" y="3474684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65" name="Rectangle 1864"/>
                  <p:cNvSpPr/>
                  <p:nvPr/>
                </p:nvSpPr>
                <p:spPr bwMode="auto">
                  <a:xfrm>
                    <a:off x="2661166" y="365110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1782" name="Group 1060"/>
              <p:cNvGrpSpPr>
                <a:grpSpLocks noChangeAspect="1"/>
              </p:cNvGrpSpPr>
              <p:nvPr/>
            </p:nvGrpSpPr>
            <p:grpSpPr bwMode="auto">
              <a:xfrm>
                <a:off x="1321001" y="2598243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1840" name="Group 1118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53" name="Rectangle 1852"/>
                  <p:cNvSpPr/>
                  <p:nvPr/>
                </p:nvSpPr>
                <p:spPr bwMode="auto">
                  <a:xfrm>
                    <a:off x="2655952" y="293827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54" name="Rectangle 1853"/>
                  <p:cNvSpPr/>
                  <p:nvPr/>
                </p:nvSpPr>
                <p:spPr bwMode="auto">
                  <a:xfrm>
                    <a:off x="2655952" y="3117457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55" name="Rectangle 1854"/>
                  <p:cNvSpPr/>
                  <p:nvPr/>
                </p:nvSpPr>
                <p:spPr bwMode="auto">
                  <a:xfrm>
                    <a:off x="2652969" y="3293878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56" name="Rectangle 1855"/>
                  <p:cNvSpPr/>
                  <p:nvPr/>
                </p:nvSpPr>
                <p:spPr bwMode="auto">
                  <a:xfrm>
                    <a:off x="2652969" y="3474434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57" name="Rectangle 1856"/>
                  <p:cNvSpPr/>
                  <p:nvPr/>
                </p:nvSpPr>
                <p:spPr bwMode="auto">
                  <a:xfrm>
                    <a:off x="2652969" y="365085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841" name="Group 1119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48" name="Rectangle 1847"/>
                  <p:cNvSpPr/>
                  <p:nvPr/>
                </p:nvSpPr>
                <p:spPr bwMode="auto">
                  <a:xfrm>
                    <a:off x="2655769" y="2938990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49" name="Rectangle 1848"/>
                  <p:cNvSpPr/>
                  <p:nvPr/>
                </p:nvSpPr>
                <p:spPr bwMode="auto">
                  <a:xfrm>
                    <a:off x="2655769" y="3118168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50" name="Rectangle 1849"/>
                  <p:cNvSpPr/>
                  <p:nvPr/>
                </p:nvSpPr>
                <p:spPr bwMode="auto">
                  <a:xfrm>
                    <a:off x="2652785" y="3294589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51" name="Rectangle 1850"/>
                  <p:cNvSpPr/>
                  <p:nvPr/>
                </p:nvSpPr>
                <p:spPr bwMode="auto">
                  <a:xfrm>
                    <a:off x="2652785" y="3475145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52" name="Rectangle 1851"/>
                  <p:cNvSpPr/>
                  <p:nvPr/>
                </p:nvSpPr>
                <p:spPr bwMode="auto">
                  <a:xfrm>
                    <a:off x="2652785" y="3651566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842" name="Group 1120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43" name="Rectangle 1842"/>
                  <p:cNvSpPr/>
                  <p:nvPr/>
                </p:nvSpPr>
                <p:spPr bwMode="auto">
                  <a:xfrm>
                    <a:off x="2655968" y="293852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44" name="Rectangle 1843"/>
                  <p:cNvSpPr/>
                  <p:nvPr/>
                </p:nvSpPr>
                <p:spPr bwMode="auto">
                  <a:xfrm>
                    <a:off x="2655968" y="3117707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45" name="Rectangle 1844"/>
                  <p:cNvSpPr/>
                  <p:nvPr/>
                </p:nvSpPr>
                <p:spPr bwMode="auto">
                  <a:xfrm>
                    <a:off x="2652985" y="3294128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46" name="Rectangle 1845"/>
                  <p:cNvSpPr/>
                  <p:nvPr/>
                </p:nvSpPr>
                <p:spPr bwMode="auto">
                  <a:xfrm>
                    <a:off x="2652985" y="3474684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47" name="Rectangle 1846"/>
                  <p:cNvSpPr/>
                  <p:nvPr/>
                </p:nvSpPr>
                <p:spPr bwMode="auto">
                  <a:xfrm>
                    <a:off x="2652985" y="365110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1783" name="Group 1061"/>
              <p:cNvGrpSpPr>
                <a:grpSpLocks noChangeAspect="1"/>
              </p:cNvGrpSpPr>
              <p:nvPr/>
            </p:nvGrpSpPr>
            <p:grpSpPr bwMode="auto">
              <a:xfrm>
                <a:off x="1497216" y="2598211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1822" name="Group 1100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35" name="Rectangle 1834"/>
                  <p:cNvSpPr/>
                  <p:nvPr/>
                </p:nvSpPr>
                <p:spPr bwMode="auto">
                  <a:xfrm>
                    <a:off x="2663746" y="2938312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36" name="Rectangle 1835"/>
                  <p:cNvSpPr/>
                  <p:nvPr/>
                </p:nvSpPr>
                <p:spPr bwMode="auto">
                  <a:xfrm>
                    <a:off x="2663746" y="3117490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37" name="Rectangle 1836"/>
                  <p:cNvSpPr/>
                  <p:nvPr/>
                </p:nvSpPr>
                <p:spPr bwMode="auto">
                  <a:xfrm>
                    <a:off x="2653303" y="3293911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38" name="Rectangle 1837"/>
                  <p:cNvSpPr/>
                  <p:nvPr/>
                </p:nvSpPr>
                <p:spPr bwMode="auto">
                  <a:xfrm>
                    <a:off x="2653303" y="3474467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39" name="Rectangle 1838"/>
                  <p:cNvSpPr/>
                  <p:nvPr/>
                </p:nvSpPr>
                <p:spPr bwMode="auto">
                  <a:xfrm>
                    <a:off x="2653303" y="365088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823" name="Group 1101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30" name="Rectangle 1829"/>
                  <p:cNvSpPr/>
                  <p:nvPr/>
                </p:nvSpPr>
                <p:spPr bwMode="auto">
                  <a:xfrm>
                    <a:off x="2656104" y="2939023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31" name="Rectangle 1830"/>
                  <p:cNvSpPr/>
                  <p:nvPr/>
                </p:nvSpPr>
                <p:spPr bwMode="auto">
                  <a:xfrm>
                    <a:off x="2656104" y="3118201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32" name="Rectangle 1831"/>
                  <p:cNvSpPr/>
                  <p:nvPr/>
                </p:nvSpPr>
                <p:spPr bwMode="auto">
                  <a:xfrm>
                    <a:off x="2653120" y="3294622"/>
                    <a:ext cx="189457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33" name="Rectangle 1832"/>
                  <p:cNvSpPr/>
                  <p:nvPr/>
                </p:nvSpPr>
                <p:spPr bwMode="auto">
                  <a:xfrm>
                    <a:off x="2653120" y="3475178"/>
                    <a:ext cx="189457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34" name="Rectangle 1833"/>
                  <p:cNvSpPr/>
                  <p:nvPr/>
                </p:nvSpPr>
                <p:spPr bwMode="auto">
                  <a:xfrm>
                    <a:off x="2653120" y="365159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824" name="Group 1102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25" name="Rectangle 1824"/>
                  <p:cNvSpPr/>
                  <p:nvPr/>
                </p:nvSpPr>
                <p:spPr bwMode="auto">
                  <a:xfrm>
                    <a:off x="2663762" y="2938562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26" name="Rectangle 1825"/>
                  <p:cNvSpPr/>
                  <p:nvPr/>
                </p:nvSpPr>
                <p:spPr bwMode="auto">
                  <a:xfrm>
                    <a:off x="2663762" y="3117740"/>
                    <a:ext cx="18050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27" name="Rectangle 1826"/>
                  <p:cNvSpPr/>
                  <p:nvPr/>
                </p:nvSpPr>
                <p:spPr bwMode="auto">
                  <a:xfrm>
                    <a:off x="2660779" y="3294161"/>
                    <a:ext cx="181998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28" name="Rectangle 1827"/>
                  <p:cNvSpPr/>
                  <p:nvPr/>
                </p:nvSpPr>
                <p:spPr bwMode="auto">
                  <a:xfrm>
                    <a:off x="2660779" y="3474717"/>
                    <a:ext cx="181998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29" name="Rectangle 1828"/>
                  <p:cNvSpPr/>
                  <p:nvPr/>
                </p:nvSpPr>
                <p:spPr bwMode="auto">
                  <a:xfrm>
                    <a:off x="2660779" y="3651138"/>
                    <a:ext cx="18050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1784" name="Group 1062"/>
              <p:cNvGrpSpPr>
                <a:grpSpLocks noChangeAspect="1"/>
              </p:cNvGrpSpPr>
              <p:nvPr/>
            </p:nvGrpSpPr>
            <p:grpSpPr bwMode="auto">
              <a:xfrm>
                <a:off x="1672656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1804" name="Group 1082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17" name="Rectangle 1816"/>
                  <p:cNvSpPr/>
                  <p:nvPr/>
                </p:nvSpPr>
                <p:spPr bwMode="auto">
                  <a:xfrm>
                    <a:off x="2655930" y="2930807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18" name="Rectangle 1817"/>
                  <p:cNvSpPr/>
                  <p:nvPr/>
                </p:nvSpPr>
                <p:spPr bwMode="auto">
                  <a:xfrm>
                    <a:off x="2655930" y="3109985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19" name="Rectangle 1818"/>
                  <p:cNvSpPr/>
                  <p:nvPr/>
                </p:nvSpPr>
                <p:spPr bwMode="auto">
                  <a:xfrm>
                    <a:off x="2652946" y="3286406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20" name="Rectangle 1819"/>
                  <p:cNvSpPr/>
                  <p:nvPr/>
                </p:nvSpPr>
                <p:spPr bwMode="auto">
                  <a:xfrm>
                    <a:off x="2652946" y="3466962"/>
                    <a:ext cx="1894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21" name="Rectangle 1820"/>
                  <p:cNvSpPr/>
                  <p:nvPr/>
                </p:nvSpPr>
                <p:spPr bwMode="auto">
                  <a:xfrm>
                    <a:off x="2652946" y="3643383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805" name="Group 1083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12" name="Rectangle 1811"/>
                  <p:cNvSpPr/>
                  <p:nvPr/>
                </p:nvSpPr>
                <p:spPr bwMode="auto">
                  <a:xfrm>
                    <a:off x="2655746" y="2938409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13" name="Rectangle 1812"/>
                  <p:cNvSpPr/>
                  <p:nvPr/>
                </p:nvSpPr>
                <p:spPr bwMode="auto">
                  <a:xfrm>
                    <a:off x="2655746" y="3117587"/>
                    <a:ext cx="187965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14" name="Rectangle 1813"/>
                  <p:cNvSpPr/>
                  <p:nvPr/>
                </p:nvSpPr>
                <p:spPr bwMode="auto">
                  <a:xfrm>
                    <a:off x="2652763" y="3294008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15" name="Rectangle 1814"/>
                  <p:cNvSpPr/>
                  <p:nvPr/>
                </p:nvSpPr>
                <p:spPr bwMode="auto">
                  <a:xfrm>
                    <a:off x="2652763" y="3474564"/>
                    <a:ext cx="1894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16" name="Rectangle 1815"/>
                  <p:cNvSpPr/>
                  <p:nvPr/>
                </p:nvSpPr>
                <p:spPr bwMode="auto">
                  <a:xfrm>
                    <a:off x="2652763" y="3650985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806" name="Group 1084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807" name="Rectangle 1806"/>
                  <p:cNvSpPr/>
                  <p:nvPr/>
                </p:nvSpPr>
                <p:spPr bwMode="auto">
                  <a:xfrm>
                    <a:off x="2655946" y="2937948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08" name="Rectangle 1807"/>
                  <p:cNvSpPr/>
                  <p:nvPr/>
                </p:nvSpPr>
                <p:spPr bwMode="auto">
                  <a:xfrm>
                    <a:off x="2655946" y="3117126"/>
                    <a:ext cx="187965" cy="17228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09" name="Rectangle 1808"/>
                  <p:cNvSpPr/>
                  <p:nvPr/>
                </p:nvSpPr>
                <p:spPr bwMode="auto">
                  <a:xfrm>
                    <a:off x="2652962" y="3286655"/>
                    <a:ext cx="18945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10" name="Rectangle 1809"/>
                  <p:cNvSpPr/>
                  <p:nvPr/>
                </p:nvSpPr>
                <p:spPr bwMode="auto">
                  <a:xfrm>
                    <a:off x="2652962" y="3467212"/>
                    <a:ext cx="18945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11" name="Rectangle 1810"/>
                  <p:cNvSpPr/>
                  <p:nvPr/>
                </p:nvSpPr>
                <p:spPr bwMode="auto">
                  <a:xfrm>
                    <a:off x="2652962" y="3643633"/>
                    <a:ext cx="187965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  <p:grpSp>
            <p:nvGrpSpPr>
              <p:cNvPr id="1785" name="Group 1063"/>
              <p:cNvGrpSpPr>
                <a:grpSpLocks noChangeAspect="1"/>
              </p:cNvGrpSpPr>
              <p:nvPr/>
            </p:nvGrpSpPr>
            <p:grpSpPr bwMode="auto">
              <a:xfrm>
                <a:off x="1845250" y="2598806"/>
                <a:ext cx="177029" cy="2598771"/>
                <a:chOff x="2661489" y="2046559"/>
                <a:chExt cx="182502" cy="2679148"/>
              </a:xfrm>
            </p:grpSpPr>
            <p:grpSp>
              <p:nvGrpSpPr>
                <p:cNvPr id="1786" name="Group 1064"/>
                <p:cNvGrpSpPr>
                  <a:grpSpLocks/>
                </p:cNvGrpSpPr>
                <p:nvPr/>
              </p:nvGrpSpPr>
              <p:grpSpPr bwMode="auto">
                <a:xfrm>
                  <a:off x="2661505" y="29385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799" name="Rectangle 1798"/>
                  <p:cNvSpPr/>
                  <p:nvPr/>
                </p:nvSpPr>
                <p:spPr bwMode="auto">
                  <a:xfrm>
                    <a:off x="2664473" y="2930807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00" name="Rectangle 1799"/>
                  <p:cNvSpPr/>
                  <p:nvPr/>
                </p:nvSpPr>
                <p:spPr bwMode="auto">
                  <a:xfrm>
                    <a:off x="2664473" y="3109985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01" name="Rectangle 1800"/>
                  <p:cNvSpPr/>
                  <p:nvPr/>
                </p:nvSpPr>
                <p:spPr bwMode="auto">
                  <a:xfrm>
                    <a:off x="2661489" y="3286406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02" name="Rectangle 1801"/>
                  <p:cNvSpPr/>
                  <p:nvPr/>
                </p:nvSpPr>
                <p:spPr bwMode="auto">
                  <a:xfrm>
                    <a:off x="2661489" y="3466962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803" name="Rectangle 1802"/>
                  <p:cNvSpPr/>
                  <p:nvPr/>
                </p:nvSpPr>
                <p:spPr bwMode="auto">
                  <a:xfrm>
                    <a:off x="2661489" y="3643383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787" name="Group 1065"/>
                <p:cNvGrpSpPr>
                  <a:grpSpLocks/>
                </p:cNvGrpSpPr>
                <p:nvPr/>
              </p:nvGrpSpPr>
              <p:grpSpPr bwMode="auto">
                <a:xfrm>
                  <a:off x="2661688" y="3832362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794" name="Rectangle 1793"/>
                  <p:cNvSpPr/>
                  <p:nvPr/>
                </p:nvSpPr>
                <p:spPr bwMode="auto">
                  <a:xfrm>
                    <a:off x="2664289" y="2938409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795" name="Rectangle 1794"/>
                  <p:cNvSpPr/>
                  <p:nvPr/>
                </p:nvSpPr>
                <p:spPr bwMode="auto">
                  <a:xfrm>
                    <a:off x="2664289" y="3117587"/>
                    <a:ext cx="179014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796" name="Rectangle 1795"/>
                  <p:cNvSpPr/>
                  <p:nvPr/>
                </p:nvSpPr>
                <p:spPr bwMode="auto">
                  <a:xfrm>
                    <a:off x="2661306" y="3294008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797" name="Rectangle 1796"/>
                  <p:cNvSpPr/>
                  <p:nvPr/>
                </p:nvSpPr>
                <p:spPr bwMode="auto">
                  <a:xfrm>
                    <a:off x="2661306" y="3474564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798" name="Rectangle 1797"/>
                  <p:cNvSpPr/>
                  <p:nvPr/>
                </p:nvSpPr>
                <p:spPr bwMode="auto">
                  <a:xfrm>
                    <a:off x="2661306" y="3650985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  <p:grpSp>
              <p:nvGrpSpPr>
                <p:cNvPr id="1788" name="Group 1066"/>
                <p:cNvGrpSpPr>
                  <a:grpSpLocks/>
                </p:cNvGrpSpPr>
                <p:nvPr/>
              </p:nvGrpSpPr>
              <p:grpSpPr bwMode="auto">
                <a:xfrm>
                  <a:off x="2661489" y="2046559"/>
                  <a:ext cx="182303" cy="893345"/>
                  <a:chOff x="2661505" y="2938562"/>
                  <a:chExt cx="182303" cy="893345"/>
                </a:xfrm>
              </p:grpSpPr>
              <p:sp>
                <p:nvSpPr>
                  <p:cNvPr id="1789" name="Rectangle 1788"/>
                  <p:cNvSpPr/>
                  <p:nvPr/>
                </p:nvSpPr>
                <p:spPr bwMode="auto">
                  <a:xfrm>
                    <a:off x="2664489" y="2937948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790" name="Rectangle 1789"/>
                  <p:cNvSpPr/>
                  <p:nvPr/>
                </p:nvSpPr>
                <p:spPr bwMode="auto">
                  <a:xfrm>
                    <a:off x="2664489" y="3117126"/>
                    <a:ext cx="179014" cy="17228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791" name="Rectangle 1790"/>
                  <p:cNvSpPr/>
                  <p:nvPr/>
                </p:nvSpPr>
                <p:spPr bwMode="auto">
                  <a:xfrm>
                    <a:off x="2661505" y="3286655"/>
                    <a:ext cx="180506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792" name="Rectangle 1791"/>
                  <p:cNvSpPr/>
                  <p:nvPr/>
                </p:nvSpPr>
                <p:spPr bwMode="auto">
                  <a:xfrm>
                    <a:off x="2661505" y="3467212"/>
                    <a:ext cx="180506" cy="179178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  <p:sp>
                <p:nvSpPr>
                  <p:cNvPr id="1793" name="Rectangle 1792"/>
                  <p:cNvSpPr/>
                  <p:nvPr/>
                </p:nvSpPr>
                <p:spPr bwMode="auto">
                  <a:xfrm>
                    <a:off x="2661505" y="3643633"/>
                    <a:ext cx="179014" cy="180556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pPr marL="342900" indent="-342900" algn="ctr">
                      <a:buFont typeface="Wingdings" pitchFamily="-109" charset="2"/>
                      <a:buNone/>
                      <a:defRPr/>
                    </a:pPr>
                    <a:endParaRPr lang="de-DE" b="1">
                      <a:ea typeface="ＭＳ Ｐゴシック" pitchFamily="-109" charset="-128"/>
                    </a:endParaRPr>
                  </a:p>
                </p:txBody>
              </p:sp>
            </p:grpSp>
          </p:grpSp>
        </p:grpSp>
        <p:grpSp>
          <p:nvGrpSpPr>
            <p:cNvPr id="897" name="Group 964"/>
            <p:cNvGrpSpPr>
              <a:grpSpLocks noChangeAspect="1"/>
            </p:cNvGrpSpPr>
            <p:nvPr/>
          </p:nvGrpSpPr>
          <p:grpSpPr bwMode="auto">
            <a:xfrm>
              <a:off x="7071896" y="2437632"/>
              <a:ext cx="177029" cy="2598771"/>
              <a:chOff x="2661489" y="2046559"/>
              <a:chExt cx="182502" cy="2679148"/>
            </a:xfrm>
          </p:grpSpPr>
          <p:grpSp>
            <p:nvGrpSpPr>
              <p:cNvPr id="898" name="Group 1041"/>
              <p:cNvGrpSpPr>
                <a:grpSpLocks/>
              </p:cNvGrpSpPr>
              <p:nvPr/>
            </p:nvGrpSpPr>
            <p:grpSpPr bwMode="auto">
              <a:xfrm>
                <a:off x="2661505" y="2938562"/>
                <a:ext cx="182303" cy="893345"/>
                <a:chOff x="2661505" y="2938562"/>
                <a:chExt cx="182303" cy="893345"/>
              </a:xfrm>
            </p:grpSpPr>
            <p:sp>
              <p:nvSpPr>
                <p:cNvPr id="1776" name="Rectangle 1775"/>
                <p:cNvSpPr/>
                <p:nvPr/>
              </p:nvSpPr>
              <p:spPr bwMode="auto">
                <a:xfrm>
                  <a:off x="2664977" y="2930956"/>
                  <a:ext cx="179014" cy="1805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  <p:sp>
              <p:nvSpPr>
                <p:cNvPr id="1777" name="Rectangle 1776"/>
                <p:cNvSpPr/>
                <p:nvPr/>
              </p:nvSpPr>
              <p:spPr bwMode="auto">
                <a:xfrm>
                  <a:off x="2664977" y="3110134"/>
                  <a:ext cx="179014" cy="17917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  <p:sp>
              <p:nvSpPr>
                <p:cNvPr id="1778" name="Rectangle 1777"/>
                <p:cNvSpPr/>
                <p:nvPr/>
              </p:nvSpPr>
              <p:spPr bwMode="auto">
                <a:xfrm>
                  <a:off x="2661994" y="3286555"/>
                  <a:ext cx="180506" cy="1805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  <p:sp>
              <p:nvSpPr>
                <p:cNvPr id="1779" name="Rectangle 1778"/>
                <p:cNvSpPr/>
                <p:nvPr/>
              </p:nvSpPr>
              <p:spPr bwMode="auto">
                <a:xfrm>
                  <a:off x="2661994" y="3467111"/>
                  <a:ext cx="180506" cy="17917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  <p:sp>
              <p:nvSpPr>
                <p:cNvPr id="1780" name="Rectangle 1779"/>
                <p:cNvSpPr/>
                <p:nvPr/>
              </p:nvSpPr>
              <p:spPr bwMode="auto">
                <a:xfrm>
                  <a:off x="2661994" y="3643532"/>
                  <a:ext cx="179014" cy="18055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</p:grpSp>
          <p:grpSp>
            <p:nvGrpSpPr>
              <p:cNvPr id="1764" name="Group 1042"/>
              <p:cNvGrpSpPr>
                <a:grpSpLocks/>
              </p:cNvGrpSpPr>
              <p:nvPr/>
            </p:nvGrpSpPr>
            <p:grpSpPr bwMode="auto">
              <a:xfrm>
                <a:off x="2661688" y="3832362"/>
                <a:ext cx="182303" cy="893345"/>
                <a:chOff x="2661505" y="2938562"/>
                <a:chExt cx="182303" cy="893345"/>
              </a:xfrm>
            </p:grpSpPr>
            <p:sp>
              <p:nvSpPr>
                <p:cNvPr id="1771" name="Rectangle 1770"/>
                <p:cNvSpPr/>
                <p:nvPr/>
              </p:nvSpPr>
              <p:spPr bwMode="auto">
                <a:xfrm>
                  <a:off x="2664794" y="2938559"/>
                  <a:ext cx="179014" cy="1805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  <p:sp>
              <p:nvSpPr>
                <p:cNvPr id="1772" name="Rectangle 1771"/>
                <p:cNvSpPr/>
                <p:nvPr/>
              </p:nvSpPr>
              <p:spPr bwMode="auto">
                <a:xfrm>
                  <a:off x="2664794" y="3117736"/>
                  <a:ext cx="179014" cy="17917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  <p:sp>
              <p:nvSpPr>
                <p:cNvPr id="1773" name="Rectangle 1772"/>
                <p:cNvSpPr/>
                <p:nvPr/>
              </p:nvSpPr>
              <p:spPr bwMode="auto">
                <a:xfrm>
                  <a:off x="2661810" y="3294157"/>
                  <a:ext cx="180506" cy="1805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  <p:sp>
              <p:nvSpPr>
                <p:cNvPr id="1774" name="Rectangle 1773"/>
                <p:cNvSpPr/>
                <p:nvPr/>
              </p:nvSpPr>
              <p:spPr bwMode="auto">
                <a:xfrm>
                  <a:off x="2661810" y="3474713"/>
                  <a:ext cx="180506" cy="17917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  <p:sp>
              <p:nvSpPr>
                <p:cNvPr id="1775" name="Rectangle 1774"/>
                <p:cNvSpPr/>
                <p:nvPr/>
              </p:nvSpPr>
              <p:spPr bwMode="auto">
                <a:xfrm>
                  <a:off x="2661810" y="3651134"/>
                  <a:ext cx="179014" cy="18055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</p:grpSp>
          <p:grpSp>
            <p:nvGrpSpPr>
              <p:cNvPr id="1765" name="Group 1043"/>
              <p:cNvGrpSpPr>
                <a:grpSpLocks/>
              </p:cNvGrpSpPr>
              <p:nvPr/>
            </p:nvGrpSpPr>
            <p:grpSpPr bwMode="auto">
              <a:xfrm>
                <a:off x="2661489" y="2046559"/>
                <a:ext cx="182303" cy="893345"/>
                <a:chOff x="2661505" y="2938562"/>
                <a:chExt cx="182303" cy="893345"/>
              </a:xfrm>
            </p:grpSpPr>
            <p:sp>
              <p:nvSpPr>
                <p:cNvPr id="1766" name="Rectangle 1765"/>
                <p:cNvSpPr/>
                <p:nvPr/>
              </p:nvSpPr>
              <p:spPr bwMode="auto">
                <a:xfrm>
                  <a:off x="2664993" y="2938098"/>
                  <a:ext cx="179014" cy="1805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  <p:sp>
              <p:nvSpPr>
                <p:cNvPr id="1767" name="Rectangle 1766"/>
                <p:cNvSpPr/>
                <p:nvPr/>
              </p:nvSpPr>
              <p:spPr bwMode="auto">
                <a:xfrm>
                  <a:off x="2664993" y="3117275"/>
                  <a:ext cx="179014" cy="17917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  <p:sp>
              <p:nvSpPr>
                <p:cNvPr id="1768" name="Rectangle 1767"/>
                <p:cNvSpPr/>
                <p:nvPr/>
              </p:nvSpPr>
              <p:spPr bwMode="auto">
                <a:xfrm>
                  <a:off x="2662010" y="3293696"/>
                  <a:ext cx="180506" cy="1805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  <p:sp>
              <p:nvSpPr>
                <p:cNvPr id="1769" name="Rectangle 1768"/>
                <p:cNvSpPr/>
                <p:nvPr/>
              </p:nvSpPr>
              <p:spPr bwMode="auto">
                <a:xfrm>
                  <a:off x="2662010" y="3474252"/>
                  <a:ext cx="180506" cy="17917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  <p:sp>
              <p:nvSpPr>
                <p:cNvPr id="1770" name="Rectangle 1769"/>
                <p:cNvSpPr/>
                <p:nvPr/>
              </p:nvSpPr>
              <p:spPr bwMode="auto">
                <a:xfrm>
                  <a:off x="2662010" y="3650673"/>
                  <a:ext cx="179014" cy="18055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pPr marL="342900" indent="-342900" algn="ctr">
                    <a:buFont typeface="Wingdings" pitchFamily="-109" charset="2"/>
                    <a:buNone/>
                    <a:defRPr/>
                  </a:pPr>
                  <a:endParaRPr lang="de-DE" b="1">
                    <a:ea typeface="ＭＳ Ｐゴシック" pitchFamily="-109" charset="-128"/>
                  </a:endParaRPr>
                </a:p>
              </p:txBody>
            </p:sp>
          </p:grpSp>
        </p:grpSp>
      </p:grpSp>
      <p:sp>
        <p:nvSpPr>
          <p:cNvPr id="2446" name="ZoneTexte 30"/>
          <p:cNvSpPr txBox="1">
            <a:spLocks noChangeArrowheads="1"/>
          </p:cNvSpPr>
          <p:nvPr/>
        </p:nvSpPr>
        <p:spPr bwMode="auto">
          <a:xfrm>
            <a:off x="3022600" y="4406900"/>
            <a:ext cx="10287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3200" b="1"/>
              <a:t>SCS</a:t>
            </a:r>
          </a:p>
        </p:txBody>
      </p:sp>
      <p:sp>
        <p:nvSpPr>
          <p:cNvPr id="2447" name="Rectangle 2446"/>
          <p:cNvSpPr/>
          <p:nvPr/>
        </p:nvSpPr>
        <p:spPr bwMode="auto">
          <a:xfrm>
            <a:off x="6210300" y="3670300"/>
            <a:ext cx="506413" cy="2270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-109" charset="2"/>
              <a:buChar char="n"/>
              <a:defRPr/>
            </a:pPr>
            <a:endParaRPr lang="en-US">
              <a:ea typeface="ＭＳ Ｐゴシック" pitchFamily="-109" charset="-128"/>
            </a:endParaRPr>
          </a:p>
        </p:txBody>
      </p:sp>
      <p:sp>
        <p:nvSpPr>
          <p:cNvPr id="2448" name="Rectangle 26"/>
          <p:cNvSpPr>
            <a:spLocks noChangeArrowheads="1"/>
          </p:cNvSpPr>
          <p:nvPr/>
        </p:nvSpPr>
        <p:spPr bwMode="auto">
          <a:xfrm>
            <a:off x="6794500" y="3492500"/>
            <a:ext cx="927100" cy="579438"/>
          </a:xfrm>
          <a:prstGeom prst="rect">
            <a:avLst/>
          </a:prstGeom>
          <a:solidFill>
            <a:srgbClr val="CCFFCC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449" name="Rectangle 2448"/>
          <p:cNvSpPr/>
          <p:nvPr/>
        </p:nvSpPr>
        <p:spPr bwMode="auto">
          <a:xfrm>
            <a:off x="6197600" y="4051300"/>
            <a:ext cx="542925" cy="22701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-109" charset="2"/>
              <a:buChar char="n"/>
              <a:defRPr/>
            </a:pPr>
            <a:endParaRPr lang="en-US">
              <a:ea typeface="ＭＳ Ｐゴシック" pitchFamily="-109" charset="-128"/>
            </a:endParaRPr>
          </a:p>
        </p:txBody>
      </p:sp>
      <p:sp>
        <p:nvSpPr>
          <p:cNvPr id="2450" name="Rectangle 2449"/>
          <p:cNvSpPr/>
          <p:nvPr/>
        </p:nvSpPr>
        <p:spPr bwMode="auto">
          <a:xfrm rot="16200000">
            <a:off x="6197600" y="3155951"/>
            <a:ext cx="542925" cy="254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-109" charset="2"/>
              <a:buChar char="n"/>
              <a:defRPr/>
            </a:pPr>
            <a:endParaRPr lang="en-US">
              <a:ea typeface="ＭＳ Ｐゴシック" pitchFamily="-109" charset="-128"/>
            </a:endParaRPr>
          </a:p>
        </p:txBody>
      </p:sp>
      <p:sp>
        <p:nvSpPr>
          <p:cNvPr id="2451" name="Rectangle 69"/>
          <p:cNvSpPr>
            <a:spLocks noChangeArrowheads="1"/>
          </p:cNvSpPr>
          <p:nvPr/>
        </p:nvSpPr>
        <p:spPr bwMode="auto">
          <a:xfrm>
            <a:off x="3314700" y="1955800"/>
            <a:ext cx="21590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452" name="Rectangle 49"/>
          <p:cNvSpPr>
            <a:spLocks noChangeArrowheads="1"/>
          </p:cNvSpPr>
          <p:nvPr/>
        </p:nvSpPr>
        <p:spPr bwMode="auto">
          <a:xfrm>
            <a:off x="8077200" y="2362200"/>
            <a:ext cx="381000" cy="825500"/>
          </a:xfrm>
          <a:prstGeom prst="rect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endParaRPr lang="en-US"/>
          </a:p>
        </p:txBody>
      </p:sp>
      <p:sp>
        <p:nvSpPr>
          <p:cNvPr id="2453" name="Rectangle 61"/>
          <p:cNvSpPr>
            <a:spLocks noChangeArrowheads="1"/>
          </p:cNvSpPr>
          <p:nvPr/>
        </p:nvSpPr>
        <p:spPr bwMode="auto">
          <a:xfrm>
            <a:off x="7772400" y="3683000"/>
            <a:ext cx="596900" cy="215900"/>
          </a:xfrm>
          <a:prstGeom prst="rect">
            <a:avLst/>
          </a:prstGeom>
          <a:solidFill>
            <a:srgbClr val="FEFF07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454" name="Rectangle 62"/>
          <p:cNvSpPr>
            <a:spLocks noChangeArrowheads="1"/>
          </p:cNvSpPr>
          <p:nvPr/>
        </p:nvSpPr>
        <p:spPr bwMode="auto">
          <a:xfrm>
            <a:off x="5334000" y="3683000"/>
            <a:ext cx="596900" cy="215900"/>
          </a:xfrm>
          <a:prstGeom prst="rect">
            <a:avLst/>
          </a:prstGeom>
          <a:solidFill>
            <a:srgbClr val="FEFF07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455" name="Rectangle 68"/>
          <p:cNvSpPr>
            <a:spLocks noChangeArrowheads="1"/>
          </p:cNvSpPr>
          <p:nvPr/>
        </p:nvSpPr>
        <p:spPr bwMode="auto">
          <a:xfrm>
            <a:off x="6908800" y="4597400"/>
            <a:ext cx="1549400" cy="762000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456" name="ZoneTexte 30"/>
          <p:cNvSpPr txBox="1">
            <a:spLocks noChangeArrowheads="1"/>
          </p:cNvSpPr>
          <p:nvPr/>
        </p:nvSpPr>
        <p:spPr bwMode="auto">
          <a:xfrm>
            <a:off x="4959350" y="2490788"/>
            <a:ext cx="84455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1800"/>
              <a:t>PP-laser</a:t>
            </a:r>
          </a:p>
        </p:txBody>
      </p:sp>
      <p:sp>
        <p:nvSpPr>
          <p:cNvPr id="2457" name="Rectangle 788"/>
          <p:cNvSpPr>
            <a:spLocks noChangeArrowheads="1"/>
          </p:cNvSpPr>
          <p:nvPr/>
        </p:nvSpPr>
        <p:spPr bwMode="auto">
          <a:xfrm>
            <a:off x="2260600" y="2959100"/>
            <a:ext cx="1409700" cy="939800"/>
          </a:xfrm>
          <a:prstGeom prst="rect">
            <a:avLst/>
          </a:prstGeom>
          <a:noFill/>
          <a:ln w="412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458" name="Rectangle 8"/>
          <p:cNvSpPr>
            <a:spLocks noChangeArrowheads="1"/>
          </p:cNvSpPr>
          <p:nvPr/>
        </p:nvSpPr>
        <p:spPr bwMode="auto">
          <a:xfrm>
            <a:off x="2628900" y="3238500"/>
            <a:ext cx="757238" cy="477838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459" name="Rectangle 69"/>
          <p:cNvSpPr>
            <a:spLocks noChangeArrowheads="1"/>
          </p:cNvSpPr>
          <p:nvPr/>
        </p:nvSpPr>
        <p:spPr bwMode="auto">
          <a:xfrm>
            <a:off x="1625600" y="2387600"/>
            <a:ext cx="635000" cy="990600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460" name="Rectangle 49"/>
          <p:cNvSpPr>
            <a:spLocks noChangeArrowheads="1"/>
          </p:cNvSpPr>
          <p:nvPr/>
        </p:nvSpPr>
        <p:spPr bwMode="auto">
          <a:xfrm>
            <a:off x="2946400" y="2336800"/>
            <a:ext cx="455613" cy="596900"/>
          </a:xfrm>
          <a:prstGeom prst="rect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endParaRPr lang="en-US"/>
          </a:p>
        </p:txBody>
      </p:sp>
      <p:sp>
        <p:nvSpPr>
          <p:cNvPr id="2461" name="ZoneTexte 47"/>
          <p:cNvSpPr txBox="1">
            <a:spLocks noChangeArrowheads="1"/>
          </p:cNvSpPr>
          <p:nvPr/>
        </p:nvSpPr>
        <p:spPr bwMode="auto">
          <a:xfrm>
            <a:off x="7454900" y="4800600"/>
            <a:ext cx="474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1400"/>
              <a:t>ctrl.</a:t>
            </a:r>
            <a:endParaRPr lang="en-US" sz="1400" baseline="30000"/>
          </a:p>
        </p:txBody>
      </p:sp>
      <p:sp>
        <p:nvSpPr>
          <p:cNvPr id="2462" name="ZoneTexte 47"/>
          <p:cNvSpPr txBox="1">
            <a:spLocks noChangeArrowheads="1"/>
          </p:cNvSpPr>
          <p:nvPr/>
        </p:nvSpPr>
        <p:spPr bwMode="auto">
          <a:xfrm>
            <a:off x="1701800" y="2705100"/>
            <a:ext cx="474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1400"/>
              <a:t>ctrl.</a:t>
            </a:r>
            <a:endParaRPr lang="en-US" sz="1400" baseline="30000"/>
          </a:p>
        </p:txBody>
      </p:sp>
      <p:sp>
        <p:nvSpPr>
          <p:cNvPr id="2463" name="ZoneTexte 30"/>
          <p:cNvSpPr txBox="1">
            <a:spLocks noChangeArrowheads="1"/>
          </p:cNvSpPr>
          <p:nvPr/>
        </p:nvSpPr>
        <p:spPr bwMode="auto">
          <a:xfrm>
            <a:off x="7245350" y="3024188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800"/>
              <a:t>exp. </a:t>
            </a:r>
          </a:p>
        </p:txBody>
      </p:sp>
      <p:sp>
        <p:nvSpPr>
          <p:cNvPr id="2468" name="Rectangle 777"/>
          <p:cNvSpPr>
            <a:spLocks noChangeArrowheads="1"/>
          </p:cNvSpPr>
          <p:nvPr/>
        </p:nvSpPr>
        <p:spPr bwMode="auto">
          <a:xfrm>
            <a:off x="1612900" y="3975100"/>
            <a:ext cx="4013200" cy="1384300"/>
          </a:xfrm>
          <a:prstGeom prst="rect">
            <a:avLst/>
          </a:prstGeom>
          <a:noFill/>
          <a:ln w="28575">
            <a:solidFill>
              <a:srgbClr val="2515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fr-FR"/>
          </a:p>
        </p:txBody>
      </p:sp>
      <p:sp>
        <p:nvSpPr>
          <p:cNvPr id="2469" name="ZoneTexte 778"/>
          <p:cNvSpPr txBox="1">
            <a:spLocks noChangeArrowheads="1"/>
          </p:cNvSpPr>
          <p:nvPr/>
        </p:nvSpPr>
        <p:spPr bwMode="auto">
          <a:xfrm>
            <a:off x="3073400" y="5003800"/>
            <a:ext cx="842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fr-FR" sz="1600" b="1"/>
              <a:t>182 m</a:t>
            </a:r>
            <a:r>
              <a:rPr lang="fr-FR" sz="1600" b="1" baseline="30000"/>
              <a:t>2</a:t>
            </a:r>
          </a:p>
        </p:txBody>
      </p:sp>
      <p:sp>
        <p:nvSpPr>
          <p:cNvPr id="2470" name="Rectangle 766"/>
          <p:cNvSpPr>
            <a:spLocks noChangeArrowheads="1"/>
          </p:cNvSpPr>
          <p:nvPr/>
        </p:nvSpPr>
        <p:spPr bwMode="auto">
          <a:xfrm>
            <a:off x="3441700" y="2362200"/>
            <a:ext cx="228600" cy="254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fr-FR"/>
          </a:p>
        </p:txBody>
      </p:sp>
      <p:sp>
        <p:nvSpPr>
          <p:cNvPr id="2471" name="Rectangle 767"/>
          <p:cNvSpPr>
            <a:spLocks noChangeArrowheads="1"/>
          </p:cNvSpPr>
          <p:nvPr/>
        </p:nvSpPr>
        <p:spPr bwMode="auto">
          <a:xfrm>
            <a:off x="7124700" y="2374900"/>
            <a:ext cx="228600" cy="254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fr-FR"/>
          </a:p>
        </p:txBody>
      </p:sp>
      <p:cxnSp>
        <p:nvCxnSpPr>
          <p:cNvPr id="2472" name="Connecteur droit 769"/>
          <p:cNvCxnSpPr>
            <a:cxnSpLocks noChangeShapeType="1"/>
          </p:cNvCxnSpPr>
          <p:nvPr/>
        </p:nvCxnSpPr>
        <p:spPr bwMode="auto">
          <a:xfrm>
            <a:off x="5994400" y="2933700"/>
            <a:ext cx="205263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3" name="Connecteur droit 774"/>
          <p:cNvCxnSpPr>
            <a:cxnSpLocks noChangeShapeType="1"/>
          </p:cNvCxnSpPr>
          <p:nvPr/>
        </p:nvCxnSpPr>
        <p:spPr bwMode="auto">
          <a:xfrm rot="16200000" flipH="1" flipV="1">
            <a:off x="5687219" y="3261519"/>
            <a:ext cx="6397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4" name="Connecteur droit 777"/>
          <p:cNvCxnSpPr>
            <a:cxnSpLocks noChangeShapeType="1"/>
          </p:cNvCxnSpPr>
          <p:nvPr/>
        </p:nvCxnSpPr>
        <p:spPr bwMode="auto">
          <a:xfrm rot="16200000" flipH="1" flipV="1">
            <a:off x="7899400" y="3073400"/>
            <a:ext cx="279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5" name="Connecteur droit 778"/>
          <p:cNvCxnSpPr>
            <a:cxnSpLocks noChangeShapeType="1"/>
          </p:cNvCxnSpPr>
          <p:nvPr/>
        </p:nvCxnSpPr>
        <p:spPr bwMode="auto">
          <a:xfrm rot="16200000" flipH="1" flipV="1">
            <a:off x="5053012" y="3770313"/>
            <a:ext cx="3524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6" name="Connecteur droit 779"/>
          <p:cNvCxnSpPr>
            <a:cxnSpLocks noChangeShapeType="1"/>
          </p:cNvCxnSpPr>
          <p:nvPr/>
        </p:nvCxnSpPr>
        <p:spPr bwMode="auto">
          <a:xfrm rot="16200000" flipH="1" flipV="1">
            <a:off x="5447506" y="4152107"/>
            <a:ext cx="42386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7" name="Connecteur droit 780"/>
          <p:cNvCxnSpPr>
            <a:cxnSpLocks noChangeShapeType="1"/>
          </p:cNvCxnSpPr>
          <p:nvPr/>
        </p:nvCxnSpPr>
        <p:spPr bwMode="auto">
          <a:xfrm rot="16200000" flipH="1" flipV="1">
            <a:off x="7899400" y="3771901"/>
            <a:ext cx="110807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8" name="Connecteur droit 781"/>
          <p:cNvCxnSpPr>
            <a:cxnSpLocks noChangeShapeType="1"/>
          </p:cNvCxnSpPr>
          <p:nvPr/>
        </p:nvCxnSpPr>
        <p:spPr bwMode="auto">
          <a:xfrm>
            <a:off x="5207000" y="3594100"/>
            <a:ext cx="8096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79" name="Connecteur droit 782"/>
          <p:cNvCxnSpPr>
            <a:cxnSpLocks noChangeShapeType="1"/>
          </p:cNvCxnSpPr>
          <p:nvPr/>
        </p:nvCxnSpPr>
        <p:spPr bwMode="auto">
          <a:xfrm>
            <a:off x="5245100" y="3975100"/>
            <a:ext cx="41433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0" name="Connecteur droit 783"/>
          <p:cNvCxnSpPr>
            <a:cxnSpLocks noChangeShapeType="1"/>
          </p:cNvCxnSpPr>
          <p:nvPr/>
        </p:nvCxnSpPr>
        <p:spPr bwMode="auto">
          <a:xfrm>
            <a:off x="8039100" y="3225800"/>
            <a:ext cx="41433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1" name="Connecteur droit 771"/>
          <p:cNvCxnSpPr>
            <a:cxnSpLocks noChangeShapeType="1"/>
          </p:cNvCxnSpPr>
          <p:nvPr/>
        </p:nvCxnSpPr>
        <p:spPr bwMode="auto">
          <a:xfrm>
            <a:off x="5651500" y="4356100"/>
            <a:ext cx="278923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82" name="Rectangle 68"/>
          <p:cNvSpPr>
            <a:spLocks noChangeArrowheads="1"/>
          </p:cNvSpPr>
          <p:nvPr/>
        </p:nvSpPr>
        <p:spPr bwMode="auto">
          <a:xfrm>
            <a:off x="5981700" y="4381500"/>
            <a:ext cx="914400" cy="977900"/>
          </a:xfrm>
          <a:prstGeom prst="rect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483" name="ZoneTexte 47"/>
          <p:cNvSpPr txBox="1">
            <a:spLocks noChangeArrowheads="1"/>
          </p:cNvSpPr>
          <p:nvPr/>
        </p:nvSpPr>
        <p:spPr bwMode="auto">
          <a:xfrm>
            <a:off x="6146800" y="4711700"/>
            <a:ext cx="474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sz="1400"/>
              <a:t>ctrl.</a:t>
            </a:r>
            <a:endParaRPr lang="en-US" sz="1400" baseline="30000"/>
          </a:p>
        </p:txBody>
      </p:sp>
      <p:cxnSp>
        <p:nvCxnSpPr>
          <p:cNvPr id="2484" name="Straight Connector 3"/>
          <p:cNvCxnSpPr>
            <a:cxnSpLocks noChangeShapeType="1"/>
          </p:cNvCxnSpPr>
          <p:nvPr/>
        </p:nvCxnSpPr>
        <p:spPr bwMode="auto">
          <a:xfrm>
            <a:off x="5000625" y="3435350"/>
            <a:ext cx="1343025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5" name="Straight Connector 783"/>
          <p:cNvCxnSpPr>
            <a:cxnSpLocks noChangeShapeType="1"/>
          </p:cNvCxnSpPr>
          <p:nvPr/>
        </p:nvCxnSpPr>
        <p:spPr bwMode="auto">
          <a:xfrm>
            <a:off x="3575050" y="3441700"/>
            <a:ext cx="134620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6" name="Straight Connector 784"/>
          <p:cNvCxnSpPr>
            <a:cxnSpLocks noChangeShapeType="1"/>
          </p:cNvCxnSpPr>
          <p:nvPr/>
        </p:nvCxnSpPr>
        <p:spPr bwMode="auto">
          <a:xfrm flipV="1">
            <a:off x="4962525" y="3498850"/>
            <a:ext cx="3175" cy="657225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87" name="Oval 18"/>
          <p:cNvSpPr>
            <a:spLocks noChangeArrowheads="1"/>
          </p:cNvSpPr>
          <p:nvPr/>
        </p:nvSpPr>
        <p:spPr bwMode="auto">
          <a:xfrm>
            <a:off x="4908550" y="3390900"/>
            <a:ext cx="114300" cy="101600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de-DE"/>
          </a:p>
        </p:txBody>
      </p:sp>
      <p:sp>
        <p:nvSpPr>
          <p:cNvPr id="2488" name="Rectangle 799"/>
          <p:cNvSpPr>
            <a:spLocks noChangeArrowheads="1"/>
          </p:cNvSpPr>
          <p:nvPr/>
        </p:nvSpPr>
        <p:spPr bwMode="auto">
          <a:xfrm>
            <a:off x="3730625" y="2381250"/>
            <a:ext cx="549275" cy="368300"/>
          </a:xfrm>
          <a:prstGeom prst="rect">
            <a:avLst/>
          </a:prstGeom>
          <a:solidFill>
            <a:srgbClr val="25155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1200"/>
              <a:t>lock</a:t>
            </a:r>
          </a:p>
        </p:txBody>
      </p:sp>
      <p:sp>
        <p:nvSpPr>
          <p:cNvPr id="2489" name="Rectangle 1"/>
          <p:cNvSpPr>
            <a:spLocks noChangeArrowheads="1"/>
          </p:cNvSpPr>
          <p:nvPr/>
        </p:nvSpPr>
        <p:spPr bwMode="auto">
          <a:xfrm>
            <a:off x="4848225" y="2400300"/>
            <a:ext cx="1104900" cy="112395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endParaRPr lang="de-DE"/>
          </a:p>
        </p:txBody>
      </p:sp>
      <p:sp>
        <p:nvSpPr>
          <p:cNvPr id="2490" name="Rectangle 48"/>
          <p:cNvSpPr>
            <a:spLocks noChangeArrowheads="1"/>
          </p:cNvSpPr>
          <p:nvPr/>
        </p:nvSpPr>
        <p:spPr bwMode="auto">
          <a:xfrm rot="5400000">
            <a:off x="4235450" y="1809750"/>
            <a:ext cx="1206500" cy="22860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491" name="ZoneTexte 30"/>
          <p:cNvSpPr txBox="1">
            <a:spLocks noChangeArrowheads="1"/>
          </p:cNvSpPr>
          <p:nvPr/>
        </p:nvSpPr>
        <p:spPr bwMode="auto">
          <a:xfrm>
            <a:off x="6809892" y="2718625"/>
            <a:ext cx="105189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3200" b="1" dirty="0" smtClean="0"/>
              <a:t>SQS</a:t>
            </a:r>
            <a:endParaRPr lang="en-US" sz="3200" b="1" dirty="0"/>
          </a:p>
        </p:txBody>
      </p:sp>
      <p:sp>
        <p:nvSpPr>
          <p:cNvPr id="2492" name="ZoneTexte 30"/>
          <p:cNvSpPr txBox="1">
            <a:spLocks noChangeArrowheads="1"/>
          </p:cNvSpPr>
          <p:nvPr/>
        </p:nvSpPr>
        <p:spPr bwMode="auto">
          <a:xfrm>
            <a:off x="2382903" y="3052950"/>
            <a:ext cx="1266693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600" b="1" dirty="0" smtClean="0"/>
              <a:t>SQS/SCS 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320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95B4-0145-4C49-9897-DE603D88BA19}" type="slidenum">
              <a:rPr lang="en-GB"/>
              <a:pPr/>
              <a:t>28</a:t>
            </a:fld>
            <a:endParaRPr lang="en-GB"/>
          </a:p>
        </p:txBody>
      </p:sp>
      <p:sp>
        <p:nvSpPr>
          <p:cNvPr id="1034242" name="Rectangle 2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endParaRPr lang="en-GB" dirty="0"/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Small Quantum Systems </a:t>
            </a:r>
            <a:r>
              <a:rPr lang="en-GB" dirty="0"/>
              <a:t>– </a:t>
            </a:r>
            <a:r>
              <a:rPr lang="en-GB" dirty="0" smtClean="0"/>
              <a:t>SQS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757520"/>
            <a:ext cx="69437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Optical </a:t>
            </a:r>
            <a:r>
              <a:rPr lang="de-DE" dirty="0" err="1" smtClean="0"/>
              <a:t>lasers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European XFEL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3574472"/>
            <a:ext cx="8501063" cy="3004127"/>
          </a:xfrm>
        </p:spPr>
        <p:txBody>
          <a:bodyPr/>
          <a:lstStyle/>
          <a:p>
            <a:r>
              <a:rPr lang="de-DE" dirty="0" err="1" smtClean="0"/>
              <a:t>Photo-Injector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endParaRPr lang="de-DE" dirty="0" smtClean="0"/>
          </a:p>
          <a:p>
            <a:pPr lvl="1"/>
            <a:r>
              <a:rPr lang="de-AT" dirty="0" err="1">
                <a:solidFill>
                  <a:schemeClr val="tx2"/>
                </a:solidFill>
              </a:rPr>
              <a:t>few</a:t>
            </a:r>
            <a:r>
              <a:rPr lang="de-AT" dirty="0">
                <a:solidFill>
                  <a:schemeClr val="tx2"/>
                </a:solidFill>
              </a:rPr>
              <a:t>-</a:t>
            </a:r>
            <a:r>
              <a:rPr lang="de-AT" dirty="0" err="1">
                <a:solidFill>
                  <a:schemeClr val="tx2"/>
                </a:solidFill>
              </a:rPr>
              <a:t>ps</a:t>
            </a:r>
            <a:r>
              <a:rPr lang="de-AT" dirty="0">
                <a:solidFill>
                  <a:schemeClr val="tx2"/>
                </a:solidFill>
              </a:rPr>
              <a:t>-laser, UV, 1nC </a:t>
            </a:r>
            <a:r>
              <a:rPr lang="de-AT" dirty="0" err="1">
                <a:solidFill>
                  <a:schemeClr val="tx2"/>
                </a:solidFill>
              </a:rPr>
              <a:t>charge</a:t>
            </a:r>
            <a:r>
              <a:rPr lang="de-AT" dirty="0">
                <a:solidFill>
                  <a:schemeClr val="tx2"/>
                </a:solidFill>
              </a:rPr>
              <a:t>, </a:t>
            </a:r>
            <a:r>
              <a:rPr lang="de-AT" dirty="0" smtClean="0">
                <a:solidFill>
                  <a:schemeClr val="tx2"/>
                </a:solidFill>
              </a:rPr>
              <a:t>5-10µJ on </a:t>
            </a:r>
            <a:r>
              <a:rPr lang="de-AT" dirty="0" err="1" smtClean="0">
                <a:solidFill>
                  <a:schemeClr val="tx2"/>
                </a:solidFill>
              </a:rPr>
              <a:t>CsI</a:t>
            </a:r>
            <a:r>
              <a:rPr lang="de-AT" dirty="0" smtClean="0">
                <a:solidFill>
                  <a:schemeClr val="tx2"/>
                </a:solidFill>
              </a:rPr>
              <a:t> </a:t>
            </a:r>
            <a:r>
              <a:rPr lang="de-AT" dirty="0" err="1" smtClean="0">
                <a:solidFill>
                  <a:schemeClr val="tx2"/>
                </a:solidFill>
              </a:rPr>
              <a:t>cathode</a:t>
            </a:r>
            <a:r>
              <a:rPr lang="de-AT" dirty="0" smtClean="0">
                <a:solidFill>
                  <a:schemeClr val="tx2"/>
                </a:solidFill>
              </a:rPr>
              <a:t>, </a:t>
            </a:r>
            <a:r>
              <a:rPr lang="de-AT" dirty="0">
                <a:solidFill>
                  <a:schemeClr val="tx2"/>
                </a:solidFill>
              </a:rPr>
              <a:t>266nm, </a:t>
            </a:r>
            <a:endParaRPr lang="de-AT" dirty="0" smtClean="0">
              <a:solidFill>
                <a:schemeClr val="tx2"/>
              </a:solidFill>
            </a:endParaRPr>
          </a:p>
          <a:p>
            <a:pPr lvl="1"/>
            <a:r>
              <a:rPr lang="de-AT" dirty="0" err="1" smtClean="0">
                <a:solidFill>
                  <a:schemeClr val="tx2"/>
                </a:solidFill>
              </a:rPr>
              <a:t>ideally</a:t>
            </a:r>
            <a:r>
              <a:rPr lang="de-AT" dirty="0" smtClean="0">
                <a:solidFill>
                  <a:schemeClr val="tx2"/>
                </a:solidFill>
              </a:rPr>
              <a:t> </a:t>
            </a:r>
            <a:r>
              <a:rPr lang="de-AT" dirty="0">
                <a:solidFill>
                  <a:schemeClr val="tx2"/>
                </a:solidFill>
              </a:rPr>
              <a:t>top-hat in time </a:t>
            </a:r>
            <a:r>
              <a:rPr lang="de-AT" dirty="0" err="1">
                <a:solidFill>
                  <a:schemeClr val="tx2"/>
                </a:solidFill>
              </a:rPr>
              <a:t>and</a:t>
            </a:r>
            <a:r>
              <a:rPr lang="de-AT" dirty="0">
                <a:solidFill>
                  <a:schemeClr val="tx2"/>
                </a:solidFill>
              </a:rPr>
              <a:t> </a:t>
            </a:r>
            <a:r>
              <a:rPr lang="de-AT" dirty="0" err="1">
                <a:solidFill>
                  <a:schemeClr val="tx2"/>
                </a:solidFill>
              </a:rPr>
              <a:t>space</a:t>
            </a:r>
            <a:endParaRPr lang="de-DE" dirty="0" smtClean="0">
              <a:solidFill>
                <a:schemeClr val="tx2"/>
              </a:solidFill>
            </a:endParaRPr>
          </a:p>
          <a:p>
            <a:pPr lvl="5"/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err="1" smtClean="0"/>
              <a:t>Synchronization</a:t>
            </a:r>
            <a:r>
              <a:rPr lang="de-DE" dirty="0" smtClean="0"/>
              <a:t> &amp; </a:t>
            </a:r>
            <a:r>
              <a:rPr lang="de-DE" dirty="0" err="1" smtClean="0"/>
              <a:t>timing</a:t>
            </a:r>
            <a:endParaRPr lang="de-DE" dirty="0" smtClean="0"/>
          </a:p>
          <a:p>
            <a:pPr lvl="1"/>
            <a:r>
              <a:rPr lang="de-AT" dirty="0" smtClean="0">
                <a:solidFill>
                  <a:schemeClr val="tx2"/>
                </a:solidFill>
              </a:rPr>
              <a:t>1.5 µm </a:t>
            </a:r>
            <a:r>
              <a:rPr lang="de-AT" dirty="0" err="1">
                <a:solidFill>
                  <a:schemeClr val="tx2"/>
                </a:solidFill>
              </a:rPr>
              <a:t>fs</a:t>
            </a:r>
            <a:r>
              <a:rPr lang="de-AT" dirty="0">
                <a:solidFill>
                  <a:schemeClr val="tx2"/>
                </a:solidFill>
              </a:rPr>
              <a:t>-laser, sub-10fs </a:t>
            </a:r>
            <a:r>
              <a:rPr lang="de-AT" dirty="0" err="1">
                <a:solidFill>
                  <a:schemeClr val="tx2"/>
                </a:solidFill>
              </a:rPr>
              <a:t>jitter</a:t>
            </a:r>
            <a:r>
              <a:rPr lang="de-AT" dirty="0">
                <a:solidFill>
                  <a:schemeClr val="tx2"/>
                </a:solidFill>
              </a:rPr>
              <a:t>, </a:t>
            </a:r>
            <a:r>
              <a:rPr lang="de-AT" dirty="0" err="1">
                <a:solidFill>
                  <a:schemeClr val="tx2"/>
                </a:solidFill>
              </a:rPr>
              <a:t>clock</a:t>
            </a:r>
            <a:r>
              <a:rPr lang="de-AT" dirty="0">
                <a:solidFill>
                  <a:schemeClr val="tx2"/>
                </a:solidFill>
              </a:rPr>
              <a:t> </a:t>
            </a:r>
            <a:r>
              <a:rPr lang="de-AT" dirty="0" err="1" smtClean="0">
                <a:solidFill>
                  <a:schemeClr val="tx2"/>
                </a:solidFill>
              </a:rPr>
              <a:t>dist</a:t>
            </a:r>
            <a:r>
              <a:rPr lang="de-AT" dirty="0" smtClean="0">
                <a:solidFill>
                  <a:schemeClr val="tx2"/>
                </a:solidFill>
              </a:rPr>
              <a:t>. </a:t>
            </a:r>
            <a:r>
              <a:rPr lang="de-AT" dirty="0">
                <a:solidFill>
                  <a:schemeClr val="tx2"/>
                </a:solidFill>
              </a:rPr>
              <a:t>via </a:t>
            </a:r>
            <a:r>
              <a:rPr lang="de-AT" dirty="0" smtClean="0">
                <a:solidFill>
                  <a:schemeClr val="tx2"/>
                </a:solidFill>
              </a:rPr>
              <a:t>drift-</a:t>
            </a:r>
            <a:r>
              <a:rPr lang="de-AT" dirty="0" err="1" smtClean="0">
                <a:solidFill>
                  <a:schemeClr val="tx2"/>
                </a:solidFill>
              </a:rPr>
              <a:t>compensated</a:t>
            </a:r>
            <a:r>
              <a:rPr lang="de-AT" dirty="0" smtClean="0">
                <a:solidFill>
                  <a:schemeClr val="tx2"/>
                </a:solidFill>
              </a:rPr>
              <a:t> </a:t>
            </a:r>
            <a:r>
              <a:rPr lang="de-AT" dirty="0" err="1">
                <a:solidFill>
                  <a:schemeClr val="tx2"/>
                </a:solidFill>
              </a:rPr>
              <a:t>fibre</a:t>
            </a:r>
            <a:r>
              <a:rPr lang="de-AT" dirty="0">
                <a:solidFill>
                  <a:schemeClr val="tx2"/>
                </a:solidFill>
              </a:rPr>
              <a:t> link</a:t>
            </a:r>
            <a:endParaRPr lang="de-DE" dirty="0" smtClean="0">
              <a:solidFill>
                <a:schemeClr val="tx2"/>
              </a:solidFill>
            </a:endParaRPr>
          </a:p>
          <a:p>
            <a:pPr lvl="5"/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seeding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e-beam </a:t>
            </a:r>
            <a:r>
              <a:rPr lang="de-DE" dirty="0" err="1" smtClean="0"/>
              <a:t>manipulation</a:t>
            </a:r>
            <a:r>
              <a:rPr lang="de-DE" dirty="0" smtClean="0"/>
              <a:t> (</a:t>
            </a:r>
            <a:r>
              <a:rPr lang="de-DE" dirty="0" err="1" smtClean="0"/>
              <a:t>future</a:t>
            </a:r>
            <a:r>
              <a:rPr lang="de-DE" dirty="0" smtClean="0"/>
              <a:t> upgrade)</a:t>
            </a:r>
          </a:p>
          <a:p>
            <a:r>
              <a:rPr lang="de-DE" dirty="0" smtClean="0"/>
              <a:t>Experiments </a:t>
            </a:r>
            <a:r>
              <a:rPr lang="de-DE" dirty="0" err="1" smtClean="0"/>
              <a:t>lasers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29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97832" y="1132608"/>
            <a:ext cx="8619120" cy="2166433"/>
            <a:chOff x="432915" y="1236518"/>
            <a:chExt cx="8619120" cy="2166433"/>
          </a:xfrm>
        </p:grpSpPr>
        <p:sp>
          <p:nvSpPr>
            <p:cNvPr id="6" name="Bogen 24"/>
            <p:cNvSpPr/>
            <p:nvPr/>
          </p:nvSpPr>
          <p:spPr>
            <a:xfrm flipV="1">
              <a:off x="7068665" y="1236518"/>
              <a:ext cx="755690" cy="577697"/>
            </a:xfrm>
            <a:prstGeom prst="arc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7" name="Rechteck 31"/>
            <p:cNvSpPr/>
            <p:nvPr/>
          </p:nvSpPr>
          <p:spPr>
            <a:xfrm flipV="1">
              <a:off x="7693850" y="1285566"/>
              <a:ext cx="271463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8" name="Textfeld 3"/>
            <p:cNvSpPr txBox="1"/>
            <p:nvPr/>
          </p:nvSpPr>
          <p:spPr>
            <a:xfrm>
              <a:off x="444028" y="1703005"/>
              <a:ext cx="1033462" cy="2308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buNone/>
                <a:defRPr/>
              </a:pPr>
              <a:r>
                <a:rPr lang="de-AT" b="1" dirty="0" err="1">
                  <a:solidFill>
                    <a:schemeClr val="bg1"/>
                  </a:solidFill>
                </a:rPr>
                <a:t>Electron</a:t>
              </a:r>
              <a:r>
                <a:rPr lang="de-AT" b="1" dirty="0">
                  <a:solidFill>
                    <a:schemeClr val="bg1"/>
                  </a:solidFill>
                </a:rPr>
                <a:t> </a:t>
              </a:r>
              <a:r>
                <a:rPr lang="de-AT" b="1" dirty="0" err="1">
                  <a:solidFill>
                    <a:schemeClr val="bg1"/>
                  </a:solidFill>
                </a:rPr>
                <a:t>gun</a:t>
              </a:r>
              <a:endParaRPr lang="de-AT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feld 5"/>
            <p:cNvSpPr txBox="1">
              <a:spLocks noChangeArrowheads="1"/>
            </p:cNvSpPr>
            <p:nvPr/>
          </p:nvSpPr>
          <p:spPr bwMode="auto">
            <a:xfrm>
              <a:off x="1988665" y="1700096"/>
              <a:ext cx="3241675" cy="23083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de-AT" b="1" dirty="0" err="1"/>
                <a:t>Accelerator</a:t>
              </a:r>
              <a:endParaRPr lang="de-AT" b="1" dirty="0"/>
            </a:p>
          </p:txBody>
        </p:sp>
        <p:sp>
          <p:nvSpPr>
            <p:cNvPr id="10" name="Textfeld 6"/>
            <p:cNvSpPr txBox="1">
              <a:spLocks noChangeArrowheads="1"/>
            </p:cNvSpPr>
            <p:nvPr/>
          </p:nvSpPr>
          <p:spPr bwMode="auto">
            <a:xfrm>
              <a:off x="5830415" y="1704120"/>
              <a:ext cx="1520825" cy="230832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de-AT" b="1" dirty="0" err="1"/>
                <a:t>Undulator</a:t>
              </a:r>
              <a:endParaRPr lang="de-AT" b="1" dirty="0"/>
            </a:p>
          </p:txBody>
        </p:sp>
        <p:sp>
          <p:nvSpPr>
            <p:cNvPr id="11" name="Textfeld 8"/>
            <p:cNvSpPr txBox="1">
              <a:spLocks noChangeArrowheads="1"/>
            </p:cNvSpPr>
            <p:nvPr/>
          </p:nvSpPr>
          <p:spPr bwMode="auto">
            <a:xfrm>
              <a:off x="432915" y="2277739"/>
              <a:ext cx="1057275" cy="43088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de-AT" sz="1100" b="1" dirty="0">
                  <a:solidFill>
                    <a:schemeClr val="tx2"/>
                  </a:solidFill>
                </a:rPr>
                <a:t>1. </a:t>
              </a:r>
              <a:r>
                <a:rPr lang="de-AT" sz="1100" b="1" dirty="0" err="1" smtClean="0">
                  <a:solidFill>
                    <a:schemeClr val="tx2"/>
                  </a:solidFill>
                </a:rPr>
                <a:t>Photo</a:t>
              </a:r>
              <a:r>
                <a:rPr lang="de-AT" sz="1100" b="1" dirty="0" err="1">
                  <a:solidFill>
                    <a:schemeClr val="tx2"/>
                  </a:solidFill>
                </a:rPr>
                <a:t>-</a:t>
              </a:r>
              <a:r>
                <a:rPr lang="de-AT" sz="1100" b="1" dirty="0" err="1" smtClean="0">
                  <a:solidFill>
                    <a:schemeClr val="tx2"/>
                  </a:solidFill>
                </a:rPr>
                <a:t>injector</a:t>
              </a:r>
              <a:r>
                <a:rPr lang="de-AT" sz="1100" b="1" dirty="0" smtClean="0">
                  <a:solidFill>
                    <a:schemeClr val="tx2"/>
                  </a:solidFill>
                </a:rPr>
                <a:t> </a:t>
              </a:r>
              <a:r>
                <a:rPr lang="de-AT" sz="1100" b="1" dirty="0" err="1">
                  <a:solidFill>
                    <a:schemeClr val="tx2"/>
                  </a:solidFill>
                </a:rPr>
                <a:t>laser</a:t>
              </a:r>
              <a:endParaRPr lang="de-AT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Textfeld 9"/>
            <p:cNvSpPr txBox="1">
              <a:spLocks noChangeArrowheads="1"/>
            </p:cNvSpPr>
            <p:nvPr/>
          </p:nvSpPr>
          <p:spPr bwMode="auto">
            <a:xfrm>
              <a:off x="5039840" y="2280914"/>
              <a:ext cx="942975" cy="46474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de-AT" sz="1100" b="1" dirty="0">
                  <a:solidFill>
                    <a:schemeClr val="tx2"/>
                  </a:solidFill>
                </a:rPr>
                <a:t>3. X-</a:t>
              </a:r>
              <a:r>
                <a:rPr lang="de-AT" sz="1100" b="1" dirty="0" err="1">
                  <a:solidFill>
                    <a:schemeClr val="tx2"/>
                  </a:solidFill>
                </a:rPr>
                <a:t>ray</a:t>
              </a:r>
              <a:endParaRPr lang="de-AT" sz="1100" b="1" dirty="0">
                <a:solidFill>
                  <a:schemeClr val="tx2"/>
                </a:solidFill>
              </a:endParaRPr>
            </a:p>
            <a:p>
              <a:pPr algn="ctr">
                <a:buNone/>
              </a:pPr>
              <a:r>
                <a:rPr lang="de-AT" sz="1100" b="1" dirty="0" err="1">
                  <a:solidFill>
                    <a:schemeClr val="tx2"/>
                  </a:solidFill>
                </a:rPr>
                <a:t>seed</a:t>
              </a:r>
              <a:r>
                <a:rPr lang="de-AT" sz="1100" b="1" dirty="0">
                  <a:solidFill>
                    <a:schemeClr val="tx2"/>
                  </a:solidFill>
                </a:rPr>
                <a:t> </a:t>
              </a:r>
              <a:r>
                <a:rPr lang="de-AT" sz="1100" b="1" dirty="0" err="1">
                  <a:solidFill>
                    <a:schemeClr val="tx2"/>
                  </a:solidFill>
                </a:rPr>
                <a:t>laser</a:t>
              </a:r>
              <a:endParaRPr lang="de-AT" sz="11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3" name="Gerade Verbindung mit Pfeil 12"/>
            <p:cNvCxnSpPr>
              <a:stCxn id="11" idx="0"/>
              <a:endCxn id="8" idx="2"/>
            </p:cNvCxnSpPr>
            <p:nvPr/>
          </p:nvCxnSpPr>
          <p:spPr>
            <a:xfrm flipH="1" flipV="1">
              <a:off x="960759" y="1933837"/>
              <a:ext cx="794" cy="34390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6"/>
            <p:cNvCxnSpPr>
              <a:stCxn id="8" idx="3"/>
              <a:endCxn id="9" idx="1"/>
            </p:cNvCxnSpPr>
            <p:nvPr/>
          </p:nvCxnSpPr>
          <p:spPr>
            <a:xfrm flipV="1">
              <a:off x="1477490" y="1815512"/>
              <a:ext cx="511175" cy="29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8"/>
            <p:cNvCxnSpPr>
              <a:stCxn id="9" idx="3"/>
              <a:endCxn id="10" idx="1"/>
            </p:cNvCxnSpPr>
            <p:nvPr/>
          </p:nvCxnSpPr>
          <p:spPr>
            <a:xfrm>
              <a:off x="5230340" y="1815512"/>
              <a:ext cx="600075" cy="40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20"/>
            <p:cNvCxnSpPr/>
            <p:nvPr/>
          </p:nvCxnSpPr>
          <p:spPr>
            <a:xfrm flipH="1">
              <a:off x="5372986" y="1672855"/>
              <a:ext cx="283536" cy="290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22"/>
            <p:cNvCxnSpPr>
              <a:stCxn id="12" idx="0"/>
            </p:cNvCxnSpPr>
            <p:nvPr/>
          </p:nvCxnSpPr>
          <p:spPr>
            <a:xfrm flipV="1">
              <a:off x="5511328" y="1821712"/>
              <a:ext cx="3425" cy="45920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6"/>
            <p:cNvCxnSpPr>
              <a:stCxn id="6" idx="0"/>
              <a:endCxn id="10" idx="3"/>
            </p:cNvCxnSpPr>
            <p:nvPr/>
          </p:nvCxnSpPr>
          <p:spPr>
            <a:xfrm flipH="1">
              <a:off x="7351240" y="1814215"/>
              <a:ext cx="95270" cy="53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33"/>
            <p:cNvCxnSpPr>
              <a:stCxn id="10" idx="3"/>
              <a:endCxn id="20" idx="1"/>
            </p:cNvCxnSpPr>
            <p:nvPr/>
          </p:nvCxnSpPr>
          <p:spPr>
            <a:xfrm flipV="1">
              <a:off x="7351240" y="1807072"/>
              <a:ext cx="1048600" cy="1246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34"/>
            <p:cNvSpPr/>
            <p:nvPr/>
          </p:nvSpPr>
          <p:spPr>
            <a:xfrm>
              <a:off x="8399840" y="1657053"/>
              <a:ext cx="209550" cy="300037"/>
            </a:xfrm>
            <a:prstGeom prst="rect">
              <a:avLst/>
            </a:prstGeom>
            <a:solidFill>
              <a:srgbClr val="F7A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21" name="Textfeld 35"/>
            <p:cNvSpPr txBox="1">
              <a:spLocks noChangeArrowheads="1"/>
            </p:cNvSpPr>
            <p:nvPr/>
          </p:nvSpPr>
          <p:spPr bwMode="auto">
            <a:xfrm>
              <a:off x="7953485" y="2181082"/>
              <a:ext cx="1098550" cy="60016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None/>
              </a:pPr>
              <a:r>
                <a:rPr lang="de-AT" sz="1100" b="1" dirty="0">
                  <a:solidFill>
                    <a:schemeClr val="tx2"/>
                  </a:solidFill>
                </a:rPr>
                <a:t>4. </a:t>
              </a:r>
              <a:r>
                <a:rPr lang="de-AT" sz="1100" b="1" dirty="0" smtClean="0">
                  <a:solidFill>
                    <a:schemeClr val="tx2"/>
                  </a:solidFill>
                </a:rPr>
                <a:t>pump-probe </a:t>
              </a:r>
              <a:r>
                <a:rPr lang="de-AT" sz="1100" b="1" dirty="0" err="1" smtClean="0">
                  <a:solidFill>
                    <a:schemeClr val="tx2"/>
                  </a:solidFill>
                </a:rPr>
                <a:t>and</a:t>
              </a:r>
              <a:r>
                <a:rPr lang="de-AT" sz="1100" b="1" dirty="0" smtClean="0">
                  <a:solidFill>
                    <a:schemeClr val="tx2"/>
                  </a:solidFill>
                </a:rPr>
                <a:t> </a:t>
              </a:r>
              <a:r>
                <a:rPr lang="de-AT" sz="1100" b="1" dirty="0" err="1" smtClean="0">
                  <a:solidFill>
                    <a:schemeClr val="tx2"/>
                  </a:solidFill>
                </a:rPr>
                <a:t>other</a:t>
              </a:r>
              <a:r>
                <a:rPr lang="de-AT" sz="1100" b="1" dirty="0" smtClean="0">
                  <a:solidFill>
                    <a:schemeClr val="tx2"/>
                  </a:solidFill>
                </a:rPr>
                <a:t> </a:t>
              </a:r>
              <a:r>
                <a:rPr lang="de-AT" sz="1100" b="1" dirty="0" err="1" smtClean="0">
                  <a:solidFill>
                    <a:schemeClr val="tx2"/>
                  </a:solidFill>
                </a:rPr>
                <a:t>lasers</a:t>
              </a:r>
              <a:endParaRPr lang="de-AT" sz="11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Gerade Verbindung mit Pfeil 37"/>
            <p:cNvCxnSpPr>
              <a:stCxn id="21" idx="0"/>
              <a:endCxn id="20" idx="2"/>
            </p:cNvCxnSpPr>
            <p:nvPr/>
          </p:nvCxnSpPr>
          <p:spPr>
            <a:xfrm flipV="1">
              <a:off x="8502760" y="1957090"/>
              <a:ext cx="1855" cy="22399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39"/>
            <p:cNvCxnSpPr>
              <a:endCxn id="20" idx="1"/>
            </p:cNvCxnSpPr>
            <p:nvPr/>
          </p:nvCxnSpPr>
          <p:spPr>
            <a:xfrm flipV="1">
              <a:off x="7952165" y="1807865"/>
              <a:ext cx="447675" cy="1588"/>
            </a:xfrm>
            <a:prstGeom prst="straightConnector1">
              <a:avLst/>
            </a:prstGeom>
            <a:ln w="95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Form 41"/>
            <p:cNvCxnSpPr>
              <a:stCxn id="11" idx="2"/>
            </p:cNvCxnSpPr>
            <p:nvPr/>
          </p:nvCxnSpPr>
          <p:spPr>
            <a:xfrm rot="16200000" flipH="1">
              <a:off x="4619854" y="-949676"/>
              <a:ext cx="242392" cy="7558995"/>
            </a:xfrm>
            <a:prstGeom prst="bentConnector2">
              <a:avLst/>
            </a:prstGeom>
            <a:ln>
              <a:solidFill>
                <a:srgbClr val="0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44"/>
            <p:cNvCxnSpPr>
              <a:endCxn id="12" idx="2"/>
            </p:cNvCxnSpPr>
            <p:nvPr/>
          </p:nvCxnSpPr>
          <p:spPr>
            <a:xfrm flipH="1" flipV="1">
              <a:off x="5511328" y="2745657"/>
              <a:ext cx="10514" cy="203106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49"/>
            <p:cNvCxnSpPr/>
            <p:nvPr/>
          </p:nvCxnSpPr>
          <p:spPr>
            <a:xfrm flipH="1" flipV="1">
              <a:off x="8513150" y="2781246"/>
              <a:ext cx="4902" cy="1675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50"/>
            <p:cNvCxnSpPr>
              <a:stCxn id="28" idx="0"/>
            </p:cNvCxnSpPr>
            <p:nvPr/>
          </p:nvCxnSpPr>
          <p:spPr>
            <a:xfrm flipH="1" flipV="1">
              <a:off x="4381028" y="2945784"/>
              <a:ext cx="3129" cy="18016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51"/>
            <p:cNvSpPr txBox="1"/>
            <p:nvPr/>
          </p:nvSpPr>
          <p:spPr>
            <a:xfrm>
              <a:off x="3558361" y="3125952"/>
              <a:ext cx="1651591" cy="27699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None/>
                <a:defRPr/>
              </a:pPr>
              <a:r>
                <a:rPr lang="de-AT" sz="1200" b="1" dirty="0">
                  <a:solidFill>
                    <a:schemeClr val="tx2"/>
                  </a:solidFill>
                </a:rPr>
                <a:t>2. </a:t>
              </a:r>
              <a:r>
                <a:rPr lang="de-AT" sz="1200" b="1" dirty="0" smtClean="0">
                  <a:solidFill>
                    <a:schemeClr val="tx2"/>
                  </a:solidFill>
                </a:rPr>
                <a:t>Synchronisation </a:t>
              </a:r>
              <a:endParaRPr lang="de-AT" sz="12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9" name="Gerade Verbindung mit Pfeil 27"/>
            <p:cNvCxnSpPr>
              <a:endCxn id="9" idx="2"/>
            </p:cNvCxnSpPr>
            <p:nvPr/>
          </p:nvCxnSpPr>
          <p:spPr>
            <a:xfrm flipV="1">
              <a:off x="3607981" y="1930928"/>
              <a:ext cx="1522" cy="101783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7147882" y="1285778"/>
              <a:ext cx="57579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de-AT" dirty="0" smtClean="0"/>
                <a:t>e-</a:t>
              </a:r>
              <a:r>
                <a:rPr lang="de-AT" dirty="0" err="1" smtClean="0"/>
                <a:t>dump</a:t>
              </a:r>
              <a:endParaRPr lang="de-AT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88731" y="1428077"/>
              <a:ext cx="87716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de-AT" b="1" dirty="0" smtClean="0"/>
                <a:t>Experiments</a:t>
              </a:r>
              <a:endParaRPr lang="de-AT" b="1" dirty="0"/>
            </a:p>
          </p:txBody>
        </p:sp>
        <p:grpSp>
          <p:nvGrpSpPr>
            <p:cNvPr id="32" name="Group 64"/>
            <p:cNvGrpSpPr>
              <a:grpSpLocks/>
            </p:cNvGrpSpPr>
            <p:nvPr/>
          </p:nvGrpSpPr>
          <p:grpSpPr bwMode="auto">
            <a:xfrm>
              <a:off x="1086809" y="2027758"/>
              <a:ext cx="458461" cy="141764"/>
              <a:chOff x="816" y="1872"/>
              <a:chExt cx="288" cy="278"/>
            </a:xfrm>
          </p:grpSpPr>
          <p:grpSp>
            <p:nvGrpSpPr>
              <p:cNvPr id="79" name="Group 65"/>
              <p:cNvGrpSpPr>
                <a:grpSpLocks/>
              </p:cNvGrpSpPr>
              <p:nvPr/>
            </p:nvGrpSpPr>
            <p:grpSpPr bwMode="auto">
              <a:xfrm>
                <a:off x="816" y="1872"/>
                <a:ext cx="144" cy="278"/>
                <a:chOff x="816" y="1885"/>
                <a:chExt cx="432" cy="278"/>
              </a:xfrm>
            </p:grpSpPr>
            <p:sp>
              <p:nvSpPr>
                <p:cNvPr id="91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816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864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912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960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008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056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200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104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152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248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6"/>
              <p:cNvGrpSpPr>
                <a:grpSpLocks/>
              </p:cNvGrpSpPr>
              <p:nvPr/>
            </p:nvGrpSpPr>
            <p:grpSpPr bwMode="auto">
              <a:xfrm>
                <a:off x="960" y="1872"/>
                <a:ext cx="144" cy="278"/>
                <a:chOff x="816" y="1885"/>
                <a:chExt cx="432" cy="278"/>
              </a:xfrm>
            </p:grpSpPr>
            <p:sp>
              <p:nvSpPr>
                <p:cNvPr id="81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816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864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912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960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008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056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200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104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152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248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7696074" y="1964440"/>
              <a:ext cx="462005" cy="134679"/>
              <a:chOff x="816" y="1872"/>
              <a:chExt cx="288" cy="278"/>
            </a:xfrm>
          </p:grpSpPr>
          <p:grpSp>
            <p:nvGrpSpPr>
              <p:cNvPr id="57" name="Group 65"/>
              <p:cNvGrpSpPr>
                <a:grpSpLocks/>
              </p:cNvGrpSpPr>
              <p:nvPr/>
            </p:nvGrpSpPr>
            <p:grpSpPr bwMode="auto">
              <a:xfrm>
                <a:off x="816" y="1872"/>
                <a:ext cx="144" cy="278"/>
                <a:chOff x="816" y="1885"/>
                <a:chExt cx="432" cy="278"/>
              </a:xfrm>
            </p:grpSpPr>
            <p:sp>
              <p:nvSpPr>
                <p:cNvPr id="69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816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864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912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960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008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056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200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104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152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248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76"/>
              <p:cNvGrpSpPr>
                <a:grpSpLocks/>
              </p:cNvGrpSpPr>
              <p:nvPr/>
            </p:nvGrpSpPr>
            <p:grpSpPr bwMode="auto">
              <a:xfrm>
                <a:off x="960" y="1872"/>
                <a:ext cx="144" cy="278"/>
                <a:chOff x="816" y="1885"/>
                <a:chExt cx="432" cy="278"/>
              </a:xfrm>
            </p:grpSpPr>
            <p:sp>
              <p:nvSpPr>
                <p:cNvPr id="59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816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864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912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960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008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056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200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104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152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248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" name="Group 64"/>
            <p:cNvGrpSpPr>
              <a:grpSpLocks/>
            </p:cNvGrpSpPr>
            <p:nvPr/>
          </p:nvGrpSpPr>
          <p:grpSpPr bwMode="auto">
            <a:xfrm flipV="1">
              <a:off x="5626182" y="2017365"/>
              <a:ext cx="462005" cy="148499"/>
              <a:chOff x="816" y="1872"/>
              <a:chExt cx="288" cy="278"/>
            </a:xfrm>
          </p:grpSpPr>
          <p:grpSp>
            <p:nvGrpSpPr>
              <p:cNvPr id="35" name="Group 65"/>
              <p:cNvGrpSpPr>
                <a:grpSpLocks/>
              </p:cNvGrpSpPr>
              <p:nvPr/>
            </p:nvGrpSpPr>
            <p:grpSpPr bwMode="auto">
              <a:xfrm>
                <a:off x="816" y="1872"/>
                <a:ext cx="144" cy="278"/>
                <a:chOff x="816" y="1885"/>
                <a:chExt cx="432" cy="278"/>
              </a:xfrm>
            </p:grpSpPr>
            <p:sp>
              <p:nvSpPr>
                <p:cNvPr id="47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816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864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912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960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008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056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200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104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152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248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76"/>
              <p:cNvGrpSpPr>
                <a:grpSpLocks/>
              </p:cNvGrpSpPr>
              <p:nvPr/>
            </p:nvGrpSpPr>
            <p:grpSpPr bwMode="auto">
              <a:xfrm>
                <a:off x="960" y="1872"/>
                <a:ext cx="144" cy="278"/>
                <a:chOff x="816" y="1885"/>
                <a:chExt cx="432" cy="278"/>
              </a:xfrm>
            </p:grpSpPr>
            <p:sp>
              <p:nvSpPr>
                <p:cNvPr id="37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816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864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912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960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008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056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200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104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152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248" y="1885"/>
                  <a:ext cx="0" cy="278"/>
                </a:xfrm>
                <a:prstGeom prst="line">
                  <a:avLst/>
                </a:prstGeom>
                <a:noFill/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436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86B1FB10-3A44-4F98-9DB7-FF50CB748E2B}" type="slidenum">
              <a:rPr lang="en-GB" sz="1000">
                <a:solidFill>
                  <a:schemeClr val="bg1"/>
                </a:solidFill>
                <a:ea typeface="Geneva" pitchFamily="1" charset="-128"/>
              </a:rPr>
              <a:pPr/>
              <a:t>3</a:t>
            </a:fld>
            <a:endParaRPr lang="en-GB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Benefit of large infrastructures</a:t>
            </a:r>
            <a:endParaRPr lang="en-GB" smtClean="0"/>
          </a:p>
        </p:txBody>
      </p:sp>
      <p:sp>
        <p:nvSpPr>
          <p:cNvPr id="1209347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74650" y="5619750"/>
            <a:ext cx="8501063" cy="8413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n"/>
            </a:pPr>
            <a:r>
              <a:rPr lang="de-DE" b="0" smtClean="0"/>
              <a:t> X-rays &amp; neutrons are ideal  probes to deepen our understanding</a:t>
            </a:r>
          </a:p>
          <a:p>
            <a:pPr marL="0" indent="0" eaLnBrk="1" hangingPunct="1">
              <a:buFont typeface="Wingdings" pitchFamily="2" charset="2"/>
              <a:buChar char="n"/>
            </a:pPr>
            <a:r>
              <a:rPr lang="de-DE" b="0" smtClean="0"/>
              <a:t> Large x-ray (storage rings &amp; FELs) and neutron user infrastructures</a:t>
            </a:r>
            <a:endParaRPr lang="en-GB" b="0" smtClean="0"/>
          </a:p>
        </p:txBody>
      </p:sp>
      <p:grpSp>
        <p:nvGrpSpPr>
          <p:cNvPr id="4102" name="Group 26"/>
          <p:cNvGrpSpPr>
            <a:grpSpLocks/>
          </p:cNvGrpSpPr>
          <p:nvPr/>
        </p:nvGrpSpPr>
        <p:grpSpPr bwMode="auto">
          <a:xfrm>
            <a:off x="2803525" y="1460500"/>
            <a:ext cx="3122613" cy="1882775"/>
            <a:chOff x="1926" y="1112"/>
            <a:chExt cx="1967" cy="1186"/>
          </a:xfrm>
        </p:grpSpPr>
        <p:grpSp>
          <p:nvGrpSpPr>
            <p:cNvPr id="4112" name="Group 6"/>
            <p:cNvGrpSpPr>
              <a:grpSpLocks/>
            </p:cNvGrpSpPr>
            <p:nvPr/>
          </p:nvGrpSpPr>
          <p:grpSpPr bwMode="auto">
            <a:xfrm>
              <a:off x="2139" y="1112"/>
              <a:ext cx="1754" cy="1013"/>
              <a:chOff x="1082" y="1083"/>
              <a:chExt cx="3456" cy="2187"/>
            </a:xfrm>
          </p:grpSpPr>
          <p:pic>
            <p:nvPicPr>
              <p:cNvPr id="1209351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61" y="1083"/>
                <a:ext cx="3237" cy="2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209352" name="Rectangle 8"/>
              <p:cNvSpPr>
                <a:spLocks noChangeArrowheads="1"/>
              </p:cNvSpPr>
              <p:nvPr/>
            </p:nvSpPr>
            <p:spPr bwMode="auto">
              <a:xfrm>
                <a:off x="1261" y="2881"/>
                <a:ext cx="386" cy="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09353" name="Rectangle 9"/>
              <p:cNvSpPr>
                <a:spLocks noChangeArrowheads="1"/>
              </p:cNvSpPr>
              <p:nvPr/>
            </p:nvSpPr>
            <p:spPr bwMode="auto">
              <a:xfrm>
                <a:off x="4187" y="2897"/>
                <a:ext cx="317" cy="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09354" name="Rectangle 10"/>
              <p:cNvSpPr>
                <a:spLocks noChangeArrowheads="1"/>
              </p:cNvSpPr>
              <p:nvPr/>
            </p:nvSpPr>
            <p:spPr bwMode="auto">
              <a:xfrm>
                <a:off x="4357" y="2525"/>
                <a:ext cx="146" cy="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09355" name="Rectangle 11"/>
              <p:cNvSpPr>
                <a:spLocks noChangeArrowheads="1"/>
              </p:cNvSpPr>
              <p:nvPr/>
            </p:nvSpPr>
            <p:spPr bwMode="auto">
              <a:xfrm>
                <a:off x="4432" y="2171"/>
                <a:ext cx="104" cy="3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09356" name="Rectangle 12"/>
              <p:cNvSpPr>
                <a:spLocks noChangeArrowheads="1"/>
              </p:cNvSpPr>
              <p:nvPr/>
            </p:nvSpPr>
            <p:spPr bwMode="auto">
              <a:xfrm>
                <a:off x="4434" y="1735"/>
                <a:ext cx="104" cy="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09357" name="Rectangle 13"/>
              <p:cNvSpPr>
                <a:spLocks noChangeArrowheads="1"/>
              </p:cNvSpPr>
              <p:nvPr/>
            </p:nvSpPr>
            <p:spPr bwMode="auto">
              <a:xfrm>
                <a:off x="4258" y="2797"/>
                <a:ext cx="104" cy="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09358" name="Rectangle 14"/>
              <p:cNvSpPr>
                <a:spLocks noChangeArrowheads="1"/>
              </p:cNvSpPr>
              <p:nvPr/>
            </p:nvSpPr>
            <p:spPr bwMode="auto">
              <a:xfrm>
                <a:off x="1531" y="3063"/>
                <a:ext cx="386" cy="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09359" name="Rectangle 15"/>
              <p:cNvSpPr>
                <a:spLocks noChangeArrowheads="1"/>
              </p:cNvSpPr>
              <p:nvPr/>
            </p:nvSpPr>
            <p:spPr bwMode="auto">
              <a:xfrm>
                <a:off x="1082" y="2165"/>
                <a:ext cx="264" cy="6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09360" name="Rectangle 16"/>
              <p:cNvSpPr>
                <a:spLocks noChangeArrowheads="1"/>
              </p:cNvSpPr>
              <p:nvPr/>
            </p:nvSpPr>
            <p:spPr bwMode="auto">
              <a:xfrm>
                <a:off x="1167" y="1722"/>
                <a:ext cx="227" cy="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09361" name="Rectangle 17"/>
              <p:cNvSpPr>
                <a:spLocks noChangeArrowheads="1"/>
              </p:cNvSpPr>
              <p:nvPr/>
            </p:nvSpPr>
            <p:spPr bwMode="auto">
              <a:xfrm>
                <a:off x="1186" y="2817"/>
                <a:ext cx="227" cy="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1209362" name="Rectangle 18"/>
            <p:cNvSpPr>
              <a:spLocks noChangeArrowheads="1"/>
            </p:cNvSpPr>
            <p:nvPr/>
          </p:nvSpPr>
          <p:spPr bwMode="auto">
            <a:xfrm>
              <a:off x="1926" y="1987"/>
              <a:ext cx="702" cy="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r">
                <a:defRPr/>
              </a:pPr>
              <a:r>
                <a:rPr lang="en-GB" sz="1200"/>
                <a:t>Nuclear pore</a:t>
              </a:r>
            </a:p>
            <a:p>
              <a:pPr marL="342900" indent="-342900" algn="r">
                <a:defRPr/>
              </a:pPr>
              <a:r>
                <a:rPr lang="en-GB" sz="1200"/>
                <a:t>complex</a:t>
              </a:r>
            </a:p>
          </p:txBody>
        </p:sp>
      </p:grpSp>
      <p:pic>
        <p:nvPicPr>
          <p:cNvPr id="4103" name="Picture 20" descr="photosynthe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231900"/>
            <a:ext cx="17589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3" descr="hard-disc-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430338"/>
            <a:ext cx="26511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937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3524250"/>
            <a:ext cx="184785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9377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3498850"/>
            <a:ext cx="1854200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09382" name="Group 38"/>
          <p:cNvGrpSpPr>
            <a:grpSpLocks/>
          </p:cNvGrpSpPr>
          <p:nvPr/>
        </p:nvGrpSpPr>
        <p:grpSpPr bwMode="auto">
          <a:xfrm>
            <a:off x="268288" y="3590925"/>
            <a:ext cx="2501900" cy="1897063"/>
            <a:chOff x="358" y="2198"/>
            <a:chExt cx="1491" cy="1065"/>
          </a:xfrm>
        </p:grpSpPr>
        <p:grpSp>
          <p:nvGrpSpPr>
            <p:cNvPr id="4108" name="Group 36"/>
            <p:cNvGrpSpPr>
              <a:grpSpLocks/>
            </p:cNvGrpSpPr>
            <p:nvPr/>
          </p:nvGrpSpPr>
          <p:grpSpPr bwMode="auto">
            <a:xfrm>
              <a:off x="358" y="2198"/>
              <a:ext cx="1491" cy="1065"/>
              <a:chOff x="358" y="2198"/>
              <a:chExt cx="1491" cy="1065"/>
            </a:xfrm>
          </p:grpSpPr>
          <p:pic>
            <p:nvPicPr>
              <p:cNvPr id="4110" name="Picture 3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" y="2198"/>
                <a:ext cx="1264" cy="8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11" name="Picture 3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" y="2940"/>
                <a:ext cx="1491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109" name="Rectangle 37"/>
            <p:cNvSpPr>
              <a:spLocks noChangeArrowheads="1"/>
            </p:cNvSpPr>
            <p:nvPr/>
          </p:nvSpPr>
          <p:spPr bwMode="auto">
            <a:xfrm>
              <a:off x="507" y="2258"/>
              <a:ext cx="223" cy="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95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0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0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0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20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 Advisory </a:t>
            </a:r>
            <a:r>
              <a:rPr lang="de-DE" dirty="0" err="1" smtClean="0"/>
              <a:t>Committee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dirty="0" smtClean="0"/>
              <a:t>Advice </a:t>
            </a:r>
            <a:r>
              <a:rPr lang="en-US" dirty="0"/>
              <a:t>to the research, development, and construction of the high repetition rate burst-mode laser systems to be implemented as scientific infrastructures at the FLASH and European XFEL facilities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development of a burst-mode </a:t>
            </a:r>
            <a:r>
              <a:rPr lang="en-US" dirty="0" err="1"/>
              <a:t>fs</a:t>
            </a:r>
            <a:r>
              <a:rPr lang="en-US" dirty="0"/>
              <a:t>-laser system for seeding and pump-probe experiments at the FLASH facility with a 1 MHz repetition rate during the burst, and</a:t>
            </a:r>
            <a:endParaRPr lang="de-DE" dirty="0"/>
          </a:p>
          <a:p>
            <a:pPr lvl="1"/>
            <a:r>
              <a:rPr lang="en-US" dirty="0"/>
              <a:t>the development of a burst-mode </a:t>
            </a:r>
            <a:r>
              <a:rPr lang="en-US" dirty="0" err="1"/>
              <a:t>fs</a:t>
            </a:r>
            <a:r>
              <a:rPr lang="en-US" dirty="0"/>
              <a:t>-laser system for pump-probe experiments at the European XFEL facility with a 4.5 MHz repetition rate during the burst.</a:t>
            </a:r>
            <a:endParaRPr lang="de-DE" dirty="0"/>
          </a:p>
          <a:p>
            <a:pPr marL="0" lvl="0" indent="0"/>
            <a:endParaRPr lang="de-DE" dirty="0"/>
          </a:p>
          <a:p>
            <a:pPr lvl="1">
              <a:tabLst>
                <a:tab pos="4933950" algn="l"/>
              </a:tabLst>
            </a:pPr>
            <a:r>
              <a:rPr lang="de-DE" dirty="0" smtClean="0"/>
              <a:t>G</a:t>
            </a:r>
            <a:r>
              <a:rPr lang="de-DE" dirty="0"/>
              <a:t>. </a:t>
            </a:r>
            <a:r>
              <a:rPr lang="de-DE" dirty="0" err="1"/>
              <a:t>Cerullo</a:t>
            </a:r>
            <a:r>
              <a:rPr lang="de-DE" dirty="0"/>
              <a:t>, </a:t>
            </a:r>
            <a:r>
              <a:rPr lang="de-DE" dirty="0" err="1"/>
              <a:t>Politecnico</a:t>
            </a:r>
            <a:r>
              <a:rPr lang="de-DE" dirty="0"/>
              <a:t> di </a:t>
            </a:r>
            <a:r>
              <a:rPr lang="de-DE" dirty="0" smtClean="0"/>
              <a:t>Milano	(ultrafast, NOPA)</a:t>
            </a:r>
            <a:endParaRPr lang="de-DE" dirty="0"/>
          </a:p>
          <a:p>
            <a:pPr lvl="1">
              <a:tabLst>
                <a:tab pos="4933950" algn="l"/>
              </a:tabLst>
            </a:pPr>
            <a:r>
              <a:rPr lang="de-DE" dirty="0" smtClean="0"/>
              <a:t>P</a:t>
            </a:r>
            <a:r>
              <a:rPr lang="de-DE" dirty="0"/>
              <a:t>. Georges, Institut </a:t>
            </a:r>
            <a:r>
              <a:rPr lang="de-DE" dirty="0" err="1"/>
              <a:t>d’Optique</a:t>
            </a:r>
            <a:r>
              <a:rPr lang="de-DE" dirty="0"/>
              <a:t>, </a:t>
            </a:r>
            <a:r>
              <a:rPr lang="de-DE" dirty="0" err="1" smtClean="0"/>
              <a:t>Palaiseau</a:t>
            </a:r>
            <a:r>
              <a:rPr lang="de-DE" dirty="0" smtClean="0"/>
              <a:t>	(high power </a:t>
            </a:r>
            <a:r>
              <a:rPr lang="de-DE" dirty="0" err="1" smtClean="0"/>
              <a:t>diode</a:t>
            </a:r>
            <a:r>
              <a:rPr lang="de-DE" dirty="0" smtClean="0"/>
              <a:t> pump)</a:t>
            </a:r>
            <a:endParaRPr lang="de-DE" dirty="0"/>
          </a:p>
          <a:p>
            <a:pPr lvl="1">
              <a:tabLst>
                <a:tab pos="4933950" algn="l"/>
              </a:tabLst>
            </a:pPr>
            <a:r>
              <a:rPr lang="de-DE" dirty="0" smtClean="0"/>
              <a:t>U</a:t>
            </a:r>
            <a:r>
              <a:rPr lang="de-DE" dirty="0"/>
              <a:t>. Morgner, Univ.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Hannover	(</a:t>
            </a:r>
            <a:r>
              <a:rPr lang="de-DE" dirty="0" err="1" smtClean="0"/>
              <a:t>uf</a:t>
            </a:r>
            <a:r>
              <a:rPr lang="de-DE" dirty="0" smtClean="0"/>
              <a:t>, high power, NOPA)</a:t>
            </a:r>
            <a:endParaRPr lang="de-DE" dirty="0"/>
          </a:p>
          <a:p>
            <a:pPr lvl="1">
              <a:tabLst>
                <a:tab pos="4933950" algn="l"/>
              </a:tabLst>
            </a:pPr>
            <a:r>
              <a:rPr lang="de-DE" dirty="0" smtClean="0"/>
              <a:t>W.E</a:t>
            </a:r>
            <a:r>
              <a:rPr lang="de-DE" dirty="0"/>
              <a:t>. White, SLAC, </a:t>
            </a:r>
            <a:r>
              <a:rPr lang="de-DE" dirty="0" err="1"/>
              <a:t>Palo</a:t>
            </a:r>
            <a:r>
              <a:rPr lang="de-DE" dirty="0"/>
              <a:t> </a:t>
            </a:r>
            <a:r>
              <a:rPr lang="de-DE" dirty="0" smtClean="0"/>
              <a:t>Alto	(</a:t>
            </a:r>
            <a:r>
              <a:rPr lang="de-DE" dirty="0" err="1" smtClean="0"/>
              <a:t>uf</a:t>
            </a:r>
            <a:r>
              <a:rPr lang="de-DE" dirty="0" smtClean="0"/>
              <a:t>, </a:t>
            </a:r>
            <a:r>
              <a:rPr lang="de-DE" dirty="0" err="1" smtClean="0"/>
              <a:t>hp</a:t>
            </a:r>
            <a:r>
              <a:rPr lang="de-DE" dirty="0" smtClean="0"/>
              <a:t>, </a:t>
            </a:r>
            <a:r>
              <a:rPr lang="de-DE" dirty="0" err="1" smtClean="0"/>
              <a:t>facility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)</a:t>
            </a:r>
            <a:endParaRPr lang="de-DE" dirty="0"/>
          </a:p>
          <a:p>
            <a:pPr lvl="1">
              <a:tabLst>
                <a:tab pos="4933950" algn="l"/>
              </a:tabLst>
            </a:pPr>
            <a:r>
              <a:rPr lang="de-DE" dirty="0" smtClean="0"/>
              <a:t>A</a:t>
            </a:r>
            <a:r>
              <a:rPr lang="de-DE" dirty="0"/>
              <a:t>. </a:t>
            </a:r>
            <a:r>
              <a:rPr lang="de-DE" dirty="0" err="1"/>
              <a:t>Leitenstorfer</a:t>
            </a:r>
            <a:r>
              <a:rPr lang="de-DE" dirty="0"/>
              <a:t>, Univ.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Konstanz	(</a:t>
            </a:r>
            <a:r>
              <a:rPr lang="de-DE" dirty="0" err="1" smtClean="0"/>
              <a:t>ultrashort</a:t>
            </a:r>
            <a:r>
              <a:rPr lang="de-DE" dirty="0" smtClean="0"/>
              <a:t> pulse </a:t>
            </a:r>
            <a:r>
              <a:rPr lang="de-DE" dirty="0" err="1" smtClean="0"/>
              <a:t>fibre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)</a:t>
            </a:r>
          </a:p>
          <a:p>
            <a:pPr lvl="1">
              <a:tabLst>
                <a:tab pos="4933950" algn="l"/>
              </a:tabLst>
            </a:pPr>
            <a:r>
              <a:rPr lang="de-DE" dirty="0" smtClean="0"/>
              <a:t>W. </a:t>
            </a:r>
            <a:r>
              <a:rPr lang="de-DE" dirty="0" err="1" smtClean="0"/>
              <a:t>Schoenlein</a:t>
            </a:r>
            <a:r>
              <a:rPr lang="de-DE" dirty="0" smtClean="0"/>
              <a:t>, </a:t>
            </a:r>
            <a:r>
              <a:rPr lang="de-DE" smtClean="0"/>
              <a:t>LBL </a:t>
            </a:r>
            <a:r>
              <a:rPr lang="de-DE" dirty="0" err="1"/>
              <a:t>B</a:t>
            </a:r>
            <a:r>
              <a:rPr lang="de-DE" smtClean="0"/>
              <a:t>erkeley</a:t>
            </a:r>
            <a:r>
              <a:rPr lang="de-DE" dirty="0" smtClean="0"/>
              <a:t>	(</a:t>
            </a:r>
            <a:r>
              <a:rPr lang="de-DE" dirty="0" err="1" smtClean="0"/>
              <a:t>uf</a:t>
            </a:r>
            <a:r>
              <a:rPr lang="de-DE" dirty="0" smtClean="0"/>
              <a:t>, laser-beam </a:t>
            </a:r>
            <a:r>
              <a:rPr lang="de-DE" dirty="0" err="1" smtClean="0"/>
              <a:t>interaction</a:t>
            </a:r>
            <a:r>
              <a:rPr lang="de-DE" dirty="0" smtClean="0"/>
              <a:t>)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repetition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E0CA0-C74E-4C56-82F7-958ACFB823E3}" type="slidenum">
              <a:rPr lang="en-GB"/>
              <a:pPr/>
              <a:t>32</a:t>
            </a:fld>
            <a:endParaRPr lang="en-GB"/>
          </a:p>
        </p:txBody>
      </p:sp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 repetition rate electron beam delivery</a:t>
            </a:r>
          </a:p>
        </p:txBody>
      </p:sp>
      <p:sp>
        <p:nvSpPr>
          <p:cNvPr id="1362947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Time </a:t>
            </a:r>
            <a:r>
              <a:rPr lang="de-DE" dirty="0" err="1"/>
              <a:t>pattern</a:t>
            </a:r>
            <a:endParaRPr lang="en-GB" dirty="0"/>
          </a:p>
          <a:p>
            <a:pPr lvl="1"/>
            <a:r>
              <a:rPr lang="de-DE" dirty="0"/>
              <a:t>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pulsed</a:t>
            </a:r>
            <a:r>
              <a:rPr lang="de-DE" dirty="0"/>
              <a:t> RF</a:t>
            </a:r>
            <a:endParaRPr lang="en-GB" dirty="0"/>
          </a:p>
          <a:p>
            <a:pPr lvl="1"/>
            <a:r>
              <a:rPr lang="de-DE" dirty="0"/>
              <a:t>27.000 </a:t>
            </a:r>
            <a:r>
              <a:rPr lang="de-DE" dirty="0" err="1"/>
              <a:t>bunches</a:t>
            </a:r>
            <a:r>
              <a:rPr lang="de-DE" dirty="0"/>
              <a:t>/sec</a:t>
            </a:r>
            <a:endParaRPr lang="en-GB" dirty="0"/>
          </a:p>
          <a:p>
            <a:endParaRPr lang="en-GB" dirty="0"/>
          </a:p>
          <a:p>
            <a:r>
              <a:rPr lang="en-GB" dirty="0"/>
              <a:t>Dedication of bunches to </a:t>
            </a:r>
            <a:r>
              <a:rPr lang="en-GB" dirty="0" err="1"/>
              <a:t>undulators</a:t>
            </a:r>
            <a:endParaRPr lang="en-GB" i="1" dirty="0"/>
          </a:p>
          <a:p>
            <a:pPr lvl="1"/>
            <a:r>
              <a:rPr lang="en-GB" dirty="0"/>
              <a:t>distribution to 2 </a:t>
            </a:r>
            <a:r>
              <a:rPr lang="en-GB" dirty="0" err="1"/>
              <a:t>beamlines</a:t>
            </a:r>
            <a:r>
              <a:rPr lang="en-GB" dirty="0"/>
              <a:t> &amp; dump line</a:t>
            </a:r>
          </a:p>
          <a:p>
            <a:pPr lvl="1"/>
            <a:endParaRPr lang="en-GB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 err="1"/>
              <a:t>surpression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FEL </a:t>
            </a:r>
            <a:r>
              <a:rPr lang="de-DE" dirty="0" err="1"/>
              <a:t>process</a:t>
            </a:r>
            <a:endParaRPr lang="de-DE" dirty="0"/>
          </a:p>
        </p:txBody>
      </p:sp>
      <p:grpSp>
        <p:nvGrpSpPr>
          <p:cNvPr id="1362948" name="Group 4"/>
          <p:cNvGrpSpPr>
            <a:grpSpLocks/>
          </p:cNvGrpSpPr>
          <p:nvPr/>
        </p:nvGrpSpPr>
        <p:grpSpPr bwMode="auto">
          <a:xfrm>
            <a:off x="2014538" y="3089275"/>
            <a:ext cx="6945312" cy="1938338"/>
            <a:chOff x="1269" y="1866"/>
            <a:chExt cx="4375" cy="1221"/>
          </a:xfrm>
        </p:grpSpPr>
        <p:pic>
          <p:nvPicPr>
            <p:cNvPr id="13629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" y="1866"/>
              <a:ext cx="4050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62950" name="Group 6"/>
            <p:cNvGrpSpPr>
              <a:grpSpLocks/>
            </p:cNvGrpSpPr>
            <p:nvPr/>
          </p:nvGrpSpPr>
          <p:grpSpPr bwMode="auto">
            <a:xfrm>
              <a:off x="1269" y="2527"/>
              <a:ext cx="1747" cy="433"/>
              <a:chOff x="394" y="3204"/>
              <a:chExt cx="1919" cy="514"/>
            </a:xfrm>
          </p:grpSpPr>
          <p:sp>
            <p:nvSpPr>
              <p:cNvPr id="1362951" name="AutoShape 7"/>
              <p:cNvSpPr>
                <a:spLocks/>
              </p:cNvSpPr>
              <p:nvPr/>
            </p:nvSpPr>
            <p:spPr bwMode="auto">
              <a:xfrm rot="5400000">
                <a:off x="1490" y="3083"/>
                <a:ext cx="125" cy="367"/>
              </a:xfrm>
              <a:prstGeom prst="rightBrace">
                <a:avLst>
                  <a:gd name="adj1" fmla="val 24467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2952" name="AutoShape 8"/>
              <p:cNvSpPr>
                <a:spLocks/>
              </p:cNvSpPr>
              <p:nvPr/>
            </p:nvSpPr>
            <p:spPr bwMode="auto">
              <a:xfrm rot="5400000">
                <a:off x="1770" y="3171"/>
                <a:ext cx="133" cy="200"/>
              </a:xfrm>
              <a:prstGeom prst="rightBrace">
                <a:avLst>
                  <a:gd name="adj1" fmla="val 12531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2953" name="AutoShape 9"/>
              <p:cNvSpPr>
                <a:spLocks/>
              </p:cNvSpPr>
              <p:nvPr/>
            </p:nvSpPr>
            <p:spPr bwMode="auto">
              <a:xfrm rot="5400000">
                <a:off x="951" y="3025"/>
                <a:ext cx="125" cy="500"/>
              </a:xfrm>
              <a:prstGeom prst="rightBrace">
                <a:avLst>
                  <a:gd name="adj1" fmla="val 33333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2954" name="Text Box 10"/>
              <p:cNvSpPr txBox="1">
                <a:spLocks noChangeArrowheads="1"/>
              </p:cNvSpPr>
              <p:nvPr/>
            </p:nvSpPr>
            <p:spPr bwMode="auto">
              <a:xfrm>
                <a:off x="394" y="3514"/>
                <a:ext cx="581" cy="204"/>
              </a:xfrm>
              <a:prstGeom prst="rect">
                <a:avLst/>
              </a:prstGeom>
              <a:noFill/>
              <a:ln w="2857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sz="1000"/>
                  <a:t>BL2 &amp; Inst</a:t>
                </a:r>
              </a:p>
            </p:txBody>
          </p:sp>
          <p:sp>
            <p:nvSpPr>
              <p:cNvPr id="1362955" name="Text Box 11"/>
              <p:cNvSpPr txBox="1">
                <a:spLocks noChangeArrowheads="1"/>
              </p:cNvSpPr>
              <p:nvPr/>
            </p:nvSpPr>
            <p:spPr bwMode="auto">
              <a:xfrm>
                <a:off x="1090" y="3514"/>
                <a:ext cx="650" cy="204"/>
              </a:xfrm>
              <a:prstGeom prst="rect">
                <a:avLst/>
              </a:prstGeom>
              <a:noFill/>
              <a:ln w="2857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sz="1000"/>
                  <a:t>BL1 &amp; Inst</a:t>
                </a:r>
              </a:p>
            </p:txBody>
          </p:sp>
          <p:sp>
            <p:nvSpPr>
              <p:cNvPr id="1362956" name="Text Box 12"/>
              <p:cNvSpPr txBox="1">
                <a:spLocks noChangeArrowheads="1"/>
              </p:cNvSpPr>
              <p:nvPr/>
            </p:nvSpPr>
            <p:spPr bwMode="auto">
              <a:xfrm>
                <a:off x="1786" y="3514"/>
                <a:ext cx="527" cy="204"/>
              </a:xfrm>
              <a:prstGeom prst="rect">
                <a:avLst/>
              </a:prstGeom>
              <a:noFill/>
              <a:ln w="2857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  <a:buClrTx/>
                  <a:buFontTx/>
                  <a:buNone/>
                </a:pPr>
                <a:r>
                  <a:rPr lang="en-GB" sz="1000"/>
                  <a:t>feedback</a:t>
                </a:r>
              </a:p>
            </p:txBody>
          </p:sp>
          <p:sp>
            <p:nvSpPr>
              <p:cNvPr id="1362957" name="Line 13"/>
              <p:cNvSpPr>
                <a:spLocks noChangeShapeType="1"/>
              </p:cNvSpPr>
              <p:nvPr/>
            </p:nvSpPr>
            <p:spPr bwMode="auto">
              <a:xfrm flipH="1">
                <a:off x="709" y="3355"/>
                <a:ext cx="300" cy="14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958" name="Line 14"/>
              <p:cNvSpPr>
                <a:spLocks noChangeShapeType="1"/>
              </p:cNvSpPr>
              <p:nvPr/>
            </p:nvSpPr>
            <p:spPr bwMode="auto">
              <a:xfrm flipH="1">
                <a:off x="1389" y="3346"/>
                <a:ext cx="159" cy="15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2959" name="Line 15"/>
              <p:cNvSpPr>
                <a:spLocks noChangeShapeType="1"/>
              </p:cNvSpPr>
              <p:nvPr/>
            </p:nvSpPr>
            <p:spPr bwMode="auto">
              <a:xfrm>
                <a:off x="1836" y="3329"/>
                <a:ext cx="225" cy="16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1362960" name="Picture 16" descr="Figure_4_xfel_time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231900"/>
            <a:ext cx="49339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96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4938713"/>
            <a:ext cx="4829175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7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1" y="1347788"/>
            <a:ext cx="4268588" cy="5230812"/>
          </a:xfrm>
        </p:spPr>
        <p:txBody>
          <a:bodyPr/>
          <a:lstStyle/>
          <a:p>
            <a:r>
              <a:rPr lang="de-DE" dirty="0" smtClean="0"/>
              <a:t>Single </a:t>
            </a:r>
            <a:r>
              <a:rPr lang="de-DE" dirty="0" err="1" smtClean="0"/>
              <a:t>pulses</a:t>
            </a:r>
            <a:r>
              <a:rPr lang="de-DE" dirty="0" smtClean="0"/>
              <a:t> (0 – 10 </a:t>
            </a:r>
            <a:r>
              <a:rPr lang="de-DE" dirty="0" err="1" smtClean="0"/>
              <a:t>pl</a:t>
            </a:r>
            <a:r>
              <a:rPr lang="de-DE" dirty="0" smtClean="0"/>
              <a:t>/s)</a:t>
            </a:r>
          </a:p>
          <a:p>
            <a:pPr lvl="1"/>
            <a:r>
              <a:rPr lang="de-DE" dirty="0" smtClean="0"/>
              <a:t>1 x-</a:t>
            </a:r>
            <a:r>
              <a:rPr lang="de-DE" dirty="0" err="1" smtClean="0"/>
              <a:t>ray</a:t>
            </a:r>
            <a:r>
              <a:rPr lang="de-DE" dirty="0" smtClean="0"/>
              <a:t> pulse per </a:t>
            </a:r>
            <a:r>
              <a:rPr lang="de-DE" dirty="0" err="1" smtClean="0"/>
              <a:t>train</a:t>
            </a:r>
            <a:endParaRPr lang="de-DE" dirty="0"/>
          </a:p>
          <a:p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pulses</a:t>
            </a:r>
            <a:r>
              <a:rPr lang="de-DE" dirty="0" smtClean="0"/>
              <a:t> (60 – 6000 </a:t>
            </a:r>
            <a:r>
              <a:rPr lang="de-DE" dirty="0" err="1" smtClean="0"/>
              <a:t>pl</a:t>
            </a:r>
            <a:r>
              <a:rPr lang="de-DE" dirty="0" smtClean="0"/>
              <a:t>/s)</a:t>
            </a:r>
          </a:p>
          <a:p>
            <a:pPr lvl="1"/>
            <a:r>
              <a:rPr lang="de-DE" dirty="0" smtClean="0"/>
              <a:t>6/60/600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pulses</a:t>
            </a:r>
            <a:r>
              <a:rPr lang="de-DE" dirty="0" smtClean="0"/>
              <a:t> per </a:t>
            </a:r>
            <a:r>
              <a:rPr lang="de-DE" dirty="0" err="1" smtClean="0"/>
              <a:t>train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Groups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pulses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Specific</a:t>
            </a:r>
            <a:r>
              <a:rPr lang="de-DE" dirty="0" smtClean="0"/>
              <a:t> time </a:t>
            </a:r>
            <a:r>
              <a:rPr lang="de-DE" dirty="0" err="1" smtClean="0"/>
              <a:t>pattern</a:t>
            </a:r>
            <a:r>
              <a:rPr lang="de-DE" dirty="0" smtClean="0"/>
              <a:t> (e.g. </a:t>
            </a:r>
            <a:r>
              <a:rPr lang="de-DE" dirty="0" err="1" smtClean="0"/>
              <a:t>ln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err="1"/>
              <a:t>Full</a:t>
            </a:r>
            <a:r>
              <a:rPr lang="de-DE" dirty="0"/>
              <a:t> pulse </a:t>
            </a:r>
            <a:r>
              <a:rPr lang="de-DE" dirty="0" err="1"/>
              <a:t>train</a:t>
            </a:r>
            <a:r>
              <a:rPr lang="de-DE" dirty="0"/>
              <a:t> </a:t>
            </a:r>
            <a:r>
              <a:rPr lang="de-DE" dirty="0" smtClean="0"/>
              <a:t>(27000 </a:t>
            </a:r>
            <a:r>
              <a:rPr lang="de-DE" dirty="0" err="1" smtClean="0"/>
              <a:t>pl</a:t>
            </a:r>
            <a:r>
              <a:rPr lang="de-DE" dirty="0" smtClean="0"/>
              <a:t>/s)</a:t>
            </a:r>
            <a:endParaRPr lang="de-DE" dirty="0"/>
          </a:p>
          <a:p>
            <a:pPr lvl="1"/>
            <a:r>
              <a:rPr lang="de-DE" dirty="0"/>
              <a:t>2700 x-</a:t>
            </a:r>
            <a:r>
              <a:rPr lang="de-DE" dirty="0" err="1"/>
              <a:t>ray</a:t>
            </a:r>
            <a:r>
              <a:rPr lang="de-DE" dirty="0"/>
              <a:t> </a:t>
            </a:r>
            <a:r>
              <a:rPr lang="de-DE" dirty="0" err="1"/>
              <a:t>pulses</a:t>
            </a:r>
            <a:r>
              <a:rPr lang="de-DE" dirty="0"/>
              <a:t> per </a:t>
            </a:r>
            <a:r>
              <a:rPr lang="de-DE" dirty="0" err="1"/>
              <a:t>train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e-beam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 </a:t>
            </a:r>
            <a:r>
              <a:rPr lang="de-DE" dirty="0" err="1" smtClean="0"/>
              <a:t>beamlines</a:t>
            </a:r>
            <a:endParaRPr lang="de-DE" dirty="0"/>
          </a:p>
          <a:p>
            <a:pPr lvl="1"/>
            <a:r>
              <a:rPr lang="de-DE" dirty="0" smtClean="0"/>
              <a:t>Split </a:t>
            </a:r>
            <a:r>
              <a:rPr lang="de-DE" dirty="0" err="1" smtClean="0"/>
              <a:t>train</a:t>
            </a:r>
            <a:r>
              <a:rPr lang="de-DE" dirty="0" smtClean="0"/>
              <a:t> / </a:t>
            </a: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endParaRPr lang="de-DE" dirty="0" smtClean="0"/>
          </a:p>
          <a:p>
            <a:pPr lvl="1"/>
            <a:r>
              <a:rPr lang="de-DE" dirty="0" smtClean="0"/>
              <a:t>Time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&amp; </a:t>
            </a:r>
            <a:r>
              <a:rPr lang="de-DE" dirty="0" err="1" smtClean="0"/>
              <a:t>switching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33</a:t>
            </a:fld>
            <a:endParaRPr lang="en-GB"/>
          </a:p>
        </p:txBody>
      </p:sp>
      <p:grpSp>
        <p:nvGrpSpPr>
          <p:cNvPr id="203" name="Group 202"/>
          <p:cNvGrpSpPr/>
          <p:nvPr/>
        </p:nvGrpSpPr>
        <p:grpSpPr>
          <a:xfrm>
            <a:off x="4643238" y="1025333"/>
            <a:ext cx="3849635" cy="1028538"/>
            <a:chOff x="4643238" y="1025333"/>
            <a:chExt cx="3849635" cy="1028538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4643238" y="1971317"/>
              <a:ext cx="29569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7"/>
            <p:cNvSpPr/>
            <p:nvPr/>
          </p:nvSpPr>
          <p:spPr bwMode="auto">
            <a:xfrm>
              <a:off x="4821370" y="1555681"/>
              <a:ext cx="2588821" cy="403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849498" y="1555681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Rectangle 15"/>
            <p:cNvSpPr/>
            <p:nvPr/>
          </p:nvSpPr>
          <p:spPr bwMode="auto">
            <a:xfrm>
              <a:off x="7804040" y="1548943"/>
              <a:ext cx="665018" cy="403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7649726" y="1969342"/>
              <a:ext cx="84314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7581142" y="1882436"/>
              <a:ext cx="59131" cy="166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7619230" y="1887183"/>
              <a:ext cx="59131" cy="166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4821370" y="1430000"/>
              <a:ext cx="258882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7410191" y="1429984"/>
              <a:ext cx="37149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>
              <a:off x="5783229" y="1213390"/>
              <a:ext cx="6222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0.6 </a:t>
              </a:r>
              <a:r>
                <a:rPr lang="de-DE" sz="1100" dirty="0" err="1" smtClean="0"/>
                <a:t>ms</a:t>
              </a:r>
              <a:endParaRPr lang="de-DE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74836" y="1025333"/>
              <a:ext cx="458780" cy="464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99.4</a:t>
              </a:r>
            </a:p>
            <a:p>
              <a:r>
                <a:rPr lang="de-DE" sz="1100" dirty="0" err="1" smtClean="0"/>
                <a:t>ms</a:t>
              </a:r>
              <a:endParaRPr lang="de-DE" sz="1100" dirty="0"/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7830859" y="1550917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4639288" y="4454368"/>
            <a:ext cx="3849635" cy="504928"/>
            <a:chOff x="4318663" y="5736868"/>
            <a:chExt cx="3849635" cy="504928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>
              <a:off x="4318663" y="6159242"/>
              <a:ext cx="29569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Rectangle 43"/>
            <p:cNvSpPr/>
            <p:nvPr/>
          </p:nvSpPr>
          <p:spPr bwMode="auto">
            <a:xfrm>
              <a:off x="4496795" y="5743606"/>
              <a:ext cx="2588821" cy="403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4520550" y="574360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Rectangle 45"/>
            <p:cNvSpPr/>
            <p:nvPr/>
          </p:nvSpPr>
          <p:spPr bwMode="auto">
            <a:xfrm>
              <a:off x="7479465" y="5736868"/>
              <a:ext cx="665018" cy="403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flipH="1">
              <a:off x="7256567" y="6070361"/>
              <a:ext cx="59131" cy="166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>
              <a:off x="7294655" y="6075108"/>
              <a:ext cx="59131" cy="166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4591800" y="574398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4663246" y="5743998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4737073" y="5744014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4810884" y="5746395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880097" y="574362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4951347" y="5743998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5022793" y="5744014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5096620" y="5744030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5170431" y="5746411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237263" y="5743638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5308513" y="5744014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379959" y="5744030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5453786" y="574404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527597" y="5746427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5596810" y="5743654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5668060" y="5744030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5739506" y="574404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5813333" y="574406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5887144" y="5746443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953796" y="574404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6027607" y="5746427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6094439" y="5743654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165689" y="5744030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6237135" y="574404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6310962" y="574406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6384773" y="5746443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6453986" y="5743670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6525236" y="574404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6596682" y="574406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6670509" y="5744078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6744320" y="5746459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810972" y="574406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882418" y="5744078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6956245" y="5744094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7030056" y="5746475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7503859" y="573931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7577686" y="573933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651497" y="5741713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7718149" y="573931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7789595" y="573933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7863422" y="5739348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7937233" y="5741729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8006266" y="573933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8077712" y="5739348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7325151" y="6157267"/>
              <a:ext cx="84314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6" name="Group 105"/>
          <p:cNvGrpSpPr/>
          <p:nvPr/>
        </p:nvGrpSpPr>
        <p:grpSpPr>
          <a:xfrm>
            <a:off x="4641263" y="2139859"/>
            <a:ext cx="3849635" cy="517662"/>
            <a:chOff x="4320638" y="2139859"/>
            <a:chExt cx="3849635" cy="517662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4320638" y="2574967"/>
              <a:ext cx="29569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tangle 29"/>
            <p:cNvSpPr/>
            <p:nvPr/>
          </p:nvSpPr>
          <p:spPr bwMode="auto">
            <a:xfrm>
              <a:off x="4498770" y="2159331"/>
              <a:ext cx="2588821" cy="403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4526898" y="2159331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Rectangle 31"/>
            <p:cNvSpPr/>
            <p:nvPr/>
          </p:nvSpPr>
          <p:spPr bwMode="auto">
            <a:xfrm>
              <a:off x="7481440" y="2152593"/>
              <a:ext cx="665018" cy="403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flipH="1">
              <a:off x="7258542" y="2486086"/>
              <a:ext cx="59131" cy="166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7296630" y="2490833"/>
              <a:ext cx="59131" cy="166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5006281" y="2156917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506195" y="2156143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7060766" y="2159283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6525253" y="215928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6006189" y="215928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8046691" y="2154504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7511178" y="2154503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7327126" y="2572992"/>
              <a:ext cx="84314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TextBox 102"/>
            <p:cNvSpPr txBox="1"/>
            <p:nvPr/>
          </p:nvSpPr>
          <p:spPr>
            <a:xfrm>
              <a:off x="6483457" y="2139859"/>
              <a:ext cx="619080" cy="464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1/10/</a:t>
              </a:r>
            </a:p>
            <a:p>
              <a:r>
                <a:rPr lang="de-DE" sz="1100" dirty="0" smtClean="0"/>
                <a:t>100 µs</a:t>
              </a:r>
              <a:endParaRPr lang="de-DE" sz="1100" dirty="0"/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>
              <a:off x="6504111" y="2372231"/>
              <a:ext cx="580676" cy="103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4" name="Group 133"/>
          <p:cNvGrpSpPr/>
          <p:nvPr/>
        </p:nvGrpSpPr>
        <p:grpSpPr>
          <a:xfrm>
            <a:off x="4639288" y="2815618"/>
            <a:ext cx="3849635" cy="504928"/>
            <a:chOff x="4318663" y="2673118"/>
            <a:chExt cx="3849635" cy="504928"/>
          </a:xfrm>
        </p:grpSpPr>
        <p:cxnSp>
          <p:nvCxnSpPr>
            <p:cNvPr id="108" name="Straight Arrow Connector 107"/>
            <p:cNvCxnSpPr/>
            <p:nvPr/>
          </p:nvCxnSpPr>
          <p:spPr bwMode="auto">
            <a:xfrm>
              <a:off x="4318663" y="3095492"/>
              <a:ext cx="29569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9" name="Rectangle 108"/>
            <p:cNvSpPr/>
            <p:nvPr/>
          </p:nvSpPr>
          <p:spPr bwMode="auto">
            <a:xfrm>
              <a:off x="4496795" y="2679856"/>
              <a:ext cx="2588821" cy="403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 bwMode="auto">
            <a:xfrm>
              <a:off x="4524923" y="267985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" name="Rectangle 110"/>
            <p:cNvSpPr/>
            <p:nvPr/>
          </p:nvSpPr>
          <p:spPr bwMode="auto">
            <a:xfrm>
              <a:off x="7479465" y="2673118"/>
              <a:ext cx="665018" cy="403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 bwMode="auto">
            <a:xfrm flipH="1">
              <a:off x="7256567" y="3006611"/>
              <a:ext cx="59131" cy="166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/>
            <p:cNvCxnSpPr/>
            <p:nvPr/>
          </p:nvCxnSpPr>
          <p:spPr bwMode="auto">
            <a:xfrm flipH="1">
              <a:off x="7294655" y="3011358"/>
              <a:ext cx="59131" cy="166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4604214" y="267744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4684984" y="2676668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4770597" y="2679807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7592231" y="2675029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7509203" y="2675028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Arrow Connector 120"/>
            <p:cNvCxnSpPr/>
            <p:nvPr/>
          </p:nvCxnSpPr>
          <p:spPr bwMode="auto">
            <a:xfrm>
              <a:off x="7325151" y="3093517"/>
              <a:ext cx="84314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7749394" y="2675013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7666366" y="267501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5634686" y="2679840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5713977" y="267742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5794747" y="267665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880360" y="2679791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6901580" y="2675013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6818552" y="267501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7058743" y="2674997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6975715" y="267499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Group 161"/>
          <p:cNvGrpSpPr/>
          <p:nvPr/>
        </p:nvGrpSpPr>
        <p:grpSpPr>
          <a:xfrm>
            <a:off x="4637313" y="3490063"/>
            <a:ext cx="3849635" cy="505383"/>
            <a:chOff x="4316688" y="3490063"/>
            <a:chExt cx="3849635" cy="505383"/>
          </a:xfrm>
        </p:grpSpPr>
        <p:cxnSp>
          <p:nvCxnSpPr>
            <p:cNvPr id="136" name="Straight Arrow Connector 135"/>
            <p:cNvCxnSpPr/>
            <p:nvPr/>
          </p:nvCxnSpPr>
          <p:spPr bwMode="auto">
            <a:xfrm>
              <a:off x="4316688" y="3912892"/>
              <a:ext cx="29569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7" name="Rectangle 136"/>
            <p:cNvSpPr/>
            <p:nvPr/>
          </p:nvSpPr>
          <p:spPr bwMode="auto">
            <a:xfrm>
              <a:off x="4494820" y="3497256"/>
              <a:ext cx="2588821" cy="403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 bwMode="auto">
            <a:xfrm>
              <a:off x="4522948" y="349725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9" name="Rectangle 138"/>
            <p:cNvSpPr/>
            <p:nvPr/>
          </p:nvSpPr>
          <p:spPr bwMode="auto">
            <a:xfrm>
              <a:off x="7477490" y="3490518"/>
              <a:ext cx="665018" cy="403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flipH="1">
              <a:off x="7254592" y="3824011"/>
              <a:ext cx="59131" cy="166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/>
            <p:nvPr/>
          </p:nvCxnSpPr>
          <p:spPr bwMode="auto">
            <a:xfrm flipH="1">
              <a:off x="7292680" y="3828758"/>
              <a:ext cx="59131" cy="166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4602239" y="349484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>
              <a:off x="4759096" y="3497207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5065914" y="3497240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5540534" y="349482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Connector 153"/>
            <p:cNvCxnSpPr/>
            <p:nvPr/>
          </p:nvCxnSpPr>
          <p:spPr bwMode="auto">
            <a:xfrm>
              <a:off x="6132762" y="3492413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7056768" y="3492397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7504570" y="3492477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7583861" y="3490063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Straight Connector 159"/>
            <p:cNvCxnSpPr/>
            <p:nvPr/>
          </p:nvCxnSpPr>
          <p:spPr bwMode="auto">
            <a:xfrm>
              <a:off x="7740718" y="3492428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/>
            <p:cNvCxnSpPr/>
            <p:nvPr/>
          </p:nvCxnSpPr>
          <p:spPr bwMode="auto">
            <a:xfrm>
              <a:off x="8047536" y="3492461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Straight Arrow Connector 146"/>
            <p:cNvCxnSpPr/>
            <p:nvPr/>
          </p:nvCxnSpPr>
          <p:spPr bwMode="auto">
            <a:xfrm>
              <a:off x="7323176" y="3910917"/>
              <a:ext cx="84314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2" name="Group 201"/>
          <p:cNvGrpSpPr/>
          <p:nvPr/>
        </p:nvGrpSpPr>
        <p:grpSpPr>
          <a:xfrm>
            <a:off x="4641263" y="5427040"/>
            <a:ext cx="3849635" cy="840481"/>
            <a:chOff x="4641263" y="5427040"/>
            <a:chExt cx="3849635" cy="840481"/>
          </a:xfrm>
        </p:grpSpPr>
        <p:cxnSp>
          <p:nvCxnSpPr>
            <p:cNvPr id="165" name="Straight Arrow Connector 164"/>
            <p:cNvCxnSpPr/>
            <p:nvPr/>
          </p:nvCxnSpPr>
          <p:spPr bwMode="auto">
            <a:xfrm>
              <a:off x="4641263" y="6184967"/>
              <a:ext cx="295695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6" name="Rectangle 165"/>
            <p:cNvSpPr/>
            <p:nvPr/>
          </p:nvSpPr>
          <p:spPr bwMode="auto">
            <a:xfrm>
              <a:off x="4819396" y="5764568"/>
              <a:ext cx="2584870" cy="403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7802065" y="5767356"/>
              <a:ext cx="665018" cy="403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 bwMode="auto">
            <a:xfrm flipH="1">
              <a:off x="7579167" y="6096086"/>
              <a:ext cx="59131" cy="166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Connector 170"/>
            <p:cNvCxnSpPr/>
            <p:nvPr/>
          </p:nvCxnSpPr>
          <p:spPr bwMode="auto">
            <a:xfrm flipH="1">
              <a:off x="7617255" y="6100833"/>
              <a:ext cx="59131" cy="1666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Straight Arrow Connector 171"/>
            <p:cNvCxnSpPr/>
            <p:nvPr/>
          </p:nvCxnSpPr>
          <p:spPr bwMode="auto">
            <a:xfrm>
              <a:off x="4987625" y="5643650"/>
              <a:ext cx="103668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" name="TextBox 173"/>
            <p:cNvSpPr txBox="1"/>
            <p:nvPr/>
          </p:nvSpPr>
          <p:spPr>
            <a:xfrm>
              <a:off x="4965342" y="5427040"/>
              <a:ext cx="10903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/>
                <a:t>0.01 – 0.3  </a:t>
              </a:r>
              <a:r>
                <a:rPr lang="de-DE" sz="1100" dirty="0" err="1" smtClean="0"/>
                <a:t>ms</a:t>
              </a:r>
              <a:endParaRPr lang="de-DE" sz="1100" dirty="0"/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4824144" y="5866442"/>
              <a:ext cx="181466" cy="301871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5005121" y="5866426"/>
              <a:ext cx="1024717" cy="301871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 bwMode="auto">
            <a:xfrm>
              <a:off x="5033280" y="5764568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0" name="Rectangle 179"/>
            <p:cNvSpPr/>
            <p:nvPr/>
          </p:nvSpPr>
          <p:spPr bwMode="auto">
            <a:xfrm>
              <a:off x="6200985" y="5866410"/>
              <a:ext cx="1200581" cy="301871"/>
            </a:xfrm>
            <a:prstGeom prst="rect">
              <a:avLst/>
            </a:prstGeom>
            <a:solidFill>
              <a:srgbClr val="0070C0">
                <a:alpha val="50196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029167" y="5866426"/>
              <a:ext cx="167055" cy="301871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 bwMode="auto">
            <a:xfrm>
              <a:off x="5185680" y="576455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182"/>
            <p:cNvCxnSpPr/>
            <p:nvPr/>
          </p:nvCxnSpPr>
          <p:spPr bwMode="auto">
            <a:xfrm>
              <a:off x="5109472" y="576455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Straight Connector 183"/>
            <p:cNvCxnSpPr/>
            <p:nvPr/>
          </p:nvCxnSpPr>
          <p:spPr bwMode="auto">
            <a:xfrm>
              <a:off x="5261872" y="576453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5342859" y="576455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5495259" y="576453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5419051" y="576453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Connector 187"/>
            <p:cNvCxnSpPr/>
            <p:nvPr/>
          </p:nvCxnSpPr>
          <p:spPr bwMode="auto">
            <a:xfrm>
              <a:off x="5571451" y="5764520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9" name="Rectangle 188"/>
            <p:cNvSpPr/>
            <p:nvPr/>
          </p:nvSpPr>
          <p:spPr bwMode="auto">
            <a:xfrm>
              <a:off x="7805766" y="5866426"/>
              <a:ext cx="181466" cy="301871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7987232" y="5866410"/>
              <a:ext cx="479851" cy="301871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191" name="Straight Connector 190"/>
            <p:cNvCxnSpPr/>
            <p:nvPr/>
          </p:nvCxnSpPr>
          <p:spPr bwMode="auto">
            <a:xfrm>
              <a:off x="8014902" y="5764552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Straight Connector 191"/>
            <p:cNvCxnSpPr/>
            <p:nvPr/>
          </p:nvCxnSpPr>
          <p:spPr bwMode="auto">
            <a:xfrm>
              <a:off x="8167302" y="576453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8091094" y="576453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8243494" y="5764520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>
              <a:off x="8324481" y="5764536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Straight Connector 196"/>
            <p:cNvCxnSpPr/>
            <p:nvPr/>
          </p:nvCxnSpPr>
          <p:spPr bwMode="auto">
            <a:xfrm>
              <a:off x="8400673" y="5764520"/>
              <a:ext cx="0" cy="4037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Arrow Connector 168"/>
            <p:cNvCxnSpPr/>
            <p:nvPr/>
          </p:nvCxnSpPr>
          <p:spPr bwMode="auto">
            <a:xfrm>
              <a:off x="7647751" y="6182992"/>
              <a:ext cx="84314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422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79DC5-4E16-4EBE-A06D-9B454522E4EA}" type="slidenum">
              <a:rPr lang="en-GB"/>
              <a:pPr/>
              <a:t>34</a:t>
            </a:fld>
            <a:endParaRPr lang="en-GB"/>
          </a:p>
        </p:txBody>
      </p:sp>
      <p:pic>
        <p:nvPicPr>
          <p:cNvPr id="1052674" name="Picture 2" descr="General Arrangement 1M 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538413"/>
            <a:ext cx="1998663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675" name="Picture 3" descr="Figure_4_xfel_time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3086100"/>
            <a:ext cx="24368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 repetition rate challenge</a:t>
            </a:r>
          </a:p>
        </p:txBody>
      </p:sp>
      <p:sp>
        <p:nvSpPr>
          <p:cNvPr id="1052677" name="Line 5"/>
          <p:cNvSpPr>
            <a:spLocks noChangeShapeType="1"/>
          </p:cNvSpPr>
          <p:nvPr/>
        </p:nvSpPr>
        <p:spPr bwMode="auto">
          <a:xfrm>
            <a:off x="255588" y="3838575"/>
            <a:ext cx="5216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2678" name="Freeform 6"/>
          <p:cNvSpPr>
            <a:spLocks/>
          </p:cNvSpPr>
          <p:nvPr/>
        </p:nvSpPr>
        <p:spPr bwMode="auto">
          <a:xfrm>
            <a:off x="5429250" y="3695700"/>
            <a:ext cx="165100" cy="279400"/>
          </a:xfrm>
          <a:custGeom>
            <a:avLst/>
            <a:gdLst>
              <a:gd name="T0" fmla="*/ 68 w 104"/>
              <a:gd name="T1" fmla="*/ 128 h 176"/>
              <a:gd name="T2" fmla="*/ 72 w 104"/>
              <a:gd name="T3" fmla="*/ 98 h 176"/>
              <a:gd name="T4" fmla="*/ 82 w 104"/>
              <a:gd name="T5" fmla="*/ 88 h 176"/>
              <a:gd name="T6" fmla="*/ 82 w 104"/>
              <a:gd name="T7" fmla="*/ 44 h 176"/>
              <a:gd name="T8" fmla="*/ 54 w 104"/>
              <a:gd name="T9" fmla="*/ 60 h 176"/>
              <a:gd name="T10" fmla="*/ 62 w 104"/>
              <a:gd name="T11" fmla="*/ 114 h 176"/>
              <a:gd name="T12" fmla="*/ 82 w 104"/>
              <a:gd name="T13" fmla="*/ 84 h 176"/>
              <a:gd name="T14" fmla="*/ 50 w 104"/>
              <a:gd name="T15" fmla="*/ 106 h 176"/>
              <a:gd name="T16" fmla="*/ 66 w 104"/>
              <a:gd name="T17" fmla="*/ 70 h 176"/>
              <a:gd name="T18" fmla="*/ 60 w 104"/>
              <a:gd name="T19" fmla="*/ 42 h 176"/>
              <a:gd name="T20" fmla="*/ 34 w 104"/>
              <a:gd name="T21" fmla="*/ 64 h 176"/>
              <a:gd name="T22" fmla="*/ 28 w 104"/>
              <a:gd name="T23" fmla="*/ 122 h 176"/>
              <a:gd name="T24" fmla="*/ 40 w 104"/>
              <a:gd name="T25" fmla="*/ 86 h 176"/>
              <a:gd name="T26" fmla="*/ 42 w 104"/>
              <a:gd name="T27" fmla="*/ 98 h 176"/>
              <a:gd name="T28" fmla="*/ 72 w 104"/>
              <a:gd name="T29" fmla="*/ 78 h 176"/>
              <a:gd name="T30" fmla="*/ 82 w 104"/>
              <a:gd name="T31" fmla="*/ 82 h 176"/>
              <a:gd name="T32" fmla="*/ 68 w 104"/>
              <a:gd name="T33" fmla="*/ 74 h 176"/>
              <a:gd name="T34" fmla="*/ 70 w 104"/>
              <a:gd name="T35" fmla="*/ 122 h 176"/>
              <a:gd name="T36" fmla="*/ 54 w 104"/>
              <a:gd name="T37" fmla="*/ 138 h 176"/>
              <a:gd name="T38" fmla="*/ 48 w 104"/>
              <a:gd name="T39" fmla="*/ 74 h 176"/>
              <a:gd name="T40" fmla="*/ 40 w 104"/>
              <a:gd name="T41" fmla="*/ 70 h 176"/>
              <a:gd name="T42" fmla="*/ 28 w 104"/>
              <a:gd name="T43" fmla="*/ 98 h 176"/>
              <a:gd name="T44" fmla="*/ 54 w 104"/>
              <a:gd name="T45" fmla="*/ 80 h 176"/>
              <a:gd name="T46" fmla="*/ 86 w 104"/>
              <a:gd name="T47" fmla="*/ 108 h 176"/>
              <a:gd name="T48" fmla="*/ 100 w 104"/>
              <a:gd name="T49" fmla="*/ 20 h 176"/>
              <a:gd name="T50" fmla="*/ 36 w 104"/>
              <a:gd name="T51" fmla="*/ 8 h 176"/>
              <a:gd name="T52" fmla="*/ 54 w 104"/>
              <a:gd name="T53" fmla="*/ 176 h 176"/>
              <a:gd name="T54" fmla="*/ 86 w 104"/>
              <a:gd name="T55" fmla="*/ 86 h 176"/>
              <a:gd name="T56" fmla="*/ 50 w 104"/>
              <a:gd name="T57" fmla="*/ 74 h 176"/>
              <a:gd name="T58" fmla="*/ 34 w 104"/>
              <a:gd name="T59" fmla="*/ 126 h 176"/>
              <a:gd name="T60" fmla="*/ 50 w 104"/>
              <a:gd name="T61" fmla="*/ 98 h 176"/>
              <a:gd name="T62" fmla="*/ 78 w 104"/>
              <a:gd name="T63" fmla="*/ 94 h 176"/>
              <a:gd name="T64" fmla="*/ 68 w 104"/>
              <a:gd name="T65" fmla="*/ 146 h 176"/>
              <a:gd name="T66" fmla="*/ 62 w 104"/>
              <a:gd name="T67" fmla="*/ 13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4" h="176">
                <a:moveTo>
                  <a:pt x="68" y="54"/>
                </a:moveTo>
                <a:cubicBezTo>
                  <a:pt x="52" y="95"/>
                  <a:pt x="56" y="71"/>
                  <a:pt x="68" y="128"/>
                </a:cubicBezTo>
                <a:cubicBezTo>
                  <a:pt x="92" y="119"/>
                  <a:pt x="98" y="120"/>
                  <a:pt x="88" y="96"/>
                </a:cubicBezTo>
                <a:cubicBezTo>
                  <a:pt x="83" y="97"/>
                  <a:pt x="76" y="94"/>
                  <a:pt x="72" y="98"/>
                </a:cubicBezTo>
                <a:cubicBezTo>
                  <a:pt x="69" y="101"/>
                  <a:pt x="70" y="111"/>
                  <a:pt x="74" y="110"/>
                </a:cubicBezTo>
                <a:cubicBezTo>
                  <a:pt x="77" y="109"/>
                  <a:pt x="81" y="92"/>
                  <a:pt x="82" y="88"/>
                </a:cubicBezTo>
                <a:cubicBezTo>
                  <a:pt x="77" y="62"/>
                  <a:pt x="81" y="96"/>
                  <a:pt x="82" y="100"/>
                </a:cubicBezTo>
                <a:cubicBezTo>
                  <a:pt x="90" y="75"/>
                  <a:pt x="91" y="69"/>
                  <a:pt x="82" y="44"/>
                </a:cubicBezTo>
                <a:cubicBezTo>
                  <a:pt x="50" y="48"/>
                  <a:pt x="46" y="43"/>
                  <a:pt x="50" y="72"/>
                </a:cubicBezTo>
                <a:cubicBezTo>
                  <a:pt x="51" y="68"/>
                  <a:pt x="54" y="64"/>
                  <a:pt x="54" y="60"/>
                </a:cubicBezTo>
                <a:cubicBezTo>
                  <a:pt x="54" y="57"/>
                  <a:pt x="50" y="49"/>
                  <a:pt x="50" y="52"/>
                </a:cubicBezTo>
                <a:cubicBezTo>
                  <a:pt x="53" y="73"/>
                  <a:pt x="58" y="93"/>
                  <a:pt x="62" y="114"/>
                </a:cubicBezTo>
                <a:cubicBezTo>
                  <a:pt x="70" y="113"/>
                  <a:pt x="82" y="117"/>
                  <a:pt x="86" y="110"/>
                </a:cubicBezTo>
                <a:cubicBezTo>
                  <a:pt x="91" y="103"/>
                  <a:pt x="90" y="88"/>
                  <a:pt x="82" y="84"/>
                </a:cubicBezTo>
                <a:cubicBezTo>
                  <a:pt x="71" y="79"/>
                  <a:pt x="58" y="89"/>
                  <a:pt x="46" y="92"/>
                </a:cubicBezTo>
                <a:cubicBezTo>
                  <a:pt x="45" y="96"/>
                  <a:pt x="44" y="123"/>
                  <a:pt x="50" y="106"/>
                </a:cubicBezTo>
                <a:cubicBezTo>
                  <a:pt x="35" y="91"/>
                  <a:pt x="46" y="115"/>
                  <a:pt x="48" y="120"/>
                </a:cubicBezTo>
                <a:cubicBezTo>
                  <a:pt x="75" y="110"/>
                  <a:pt x="68" y="99"/>
                  <a:pt x="66" y="70"/>
                </a:cubicBezTo>
                <a:cubicBezTo>
                  <a:pt x="55" y="84"/>
                  <a:pt x="61" y="121"/>
                  <a:pt x="66" y="84"/>
                </a:cubicBezTo>
                <a:cubicBezTo>
                  <a:pt x="64" y="70"/>
                  <a:pt x="70" y="52"/>
                  <a:pt x="60" y="42"/>
                </a:cubicBezTo>
                <a:cubicBezTo>
                  <a:pt x="52" y="35"/>
                  <a:pt x="36" y="41"/>
                  <a:pt x="28" y="48"/>
                </a:cubicBezTo>
                <a:cubicBezTo>
                  <a:pt x="24" y="52"/>
                  <a:pt x="32" y="59"/>
                  <a:pt x="34" y="64"/>
                </a:cubicBezTo>
                <a:cubicBezTo>
                  <a:pt x="19" y="85"/>
                  <a:pt x="28" y="112"/>
                  <a:pt x="30" y="136"/>
                </a:cubicBezTo>
                <a:cubicBezTo>
                  <a:pt x="34" y="131"/>
                  <a:pt x="43" y="112"/>
                  <a:pt x="28" y="122"/>
                </a:cubicBezTo>
                <a:cubicBezTo>
                  <a:pt x="33" y="147"/>
                  <a:pt x="40" y="115"/>
                  <a:pt x="42" y="106"/>
                </a:cubicBezTo>
                <a:cubicBezTo>
                  <a:pt x="41" y="99"/>
                  <a:pt x="44" y="91"/>
                  <a:pt x="40" y="86"/>
                </a:cubicBezTo>
                <a:cubicBezTo>
                  <a:pt x="37" y="83"/>
                  <a:pt x="29" y="88"/>
                  <a:pt x="30" y="92"/>
                </a:cubicBezTo>
                <a:cubicBezTo>
                  <a:pt x="31" y="96"/>
                  <a:pt x="38" y="96"/>
                  <a:pt x="42" y="98"/>
                </a:cubicBezTo>
                <a:cubicBezTo>
                  <a:pt x="53" y="96"/>
                  <a:pt x="65" y="98"/>
                  <a:pt x="74" y="92"/>
                </a:cubicBezTo>
                <a:cubicBezTo>
                  <a:pt x="78" y="89"/>
                  <a:pt x="75" y="81"/>
                  <a:pt x="72" y="78"/>
                </a:cubicBezTo>
                <a:cubicBezTo>
                  <a:pt x="70" y="76"/>
                  <a:pt x="71" y="85"/>
                  <a:pt x="70" y="88"/>
                </a:cubicBezTo>
                <a:cubicBezTo>
                  <a:pt x="77" y="106"/>
                  <a:pt x="80" y="94"/>
                  <a:pt x="82" y="82"/>
                </a:cubicBezTo>
                <a:cubicBezTo>
                  <a:pt x="80" y="77"/>
                  <a:pt x="80" y="71"/>
                  <a:pt x="76" y="68"/>
                </a:cubicBezTo>
                <a:cubicBezTo>
                  <a:pt x="73" y="66"/>
                  <a:pt x="68" y="71"/>
                  <a:pt x="68" y="74"/>
                </a:cubicBezTo>
                <a:cubicBezTo>
                  <a:pt x="66" y="96"/>
                  <a:pt x="69" y="118"/>
                  <a:pt x="70" y="140"/>
                </a:cubicBezTo>
                <a:cubicBezTo>
                  <a:pt x="76" y="131"/>
                  <a:pt x="82" y="128"/>
                  <a:pt x="70" y="122"/>
                </a:cubicBezTo>
                <a:cubicBezTo>
                  <a:pt x="65" y="124"/>
                  <a:pt x="60" y="124"/>
                  <a:pt x="56" y="128"/>
                </a:cubicBezTo>
                <a:cubicBezTo>
                  <a:pt x="54" y="130"/>
                  <a:pt x="54" y="141"/>
                  <a:pt x="54" y="138"/>
                </a:cubicBezTo>
                <a:cubicBezTo>
                  <a:pt x="52" y="111"/>
                  <a:pt x="53" y="85"/>
                  <a:pt x="52" y="58"/>
                </a:cubicBezTo>
                <a:cubicBezTo>
                  <a:pt x="51" y="63"/>
                  <a:pt x="49" y="69"/>
                  <a:pt x="48" y="74"/>
                </a:cubicBezTo>
                <a:cubicBezTo>
                  <a:pt x="47" y="79"/>
                  <a:pt x="50" y="90"/>
                  <a:pt x="46" y="88"/>
                </a:cubicBezTo>
                <a:cubicBezTo>
                  <a:pt x="40" y="85"/>
                  <a:pt x="43" y="76"/>
                  <a:pt x="40" y="70"/>
                </a:cubicBezTo>
                <a:cubicBezTo>
                  <a:pt x="36" y="62"/>
                  <a:pt x="30" y="61"/>
                  <a:pt x="22" y="58"/>
                </a:cubicBezTo>
                <a:cubicBezTo>
                  <a:pt x="8" y="72"/>
                  <a:pt x="1" y="125"/>
                  <a:pt x="28" y="98"/>
                </a:cubicBezTo>
                <a:cubicBezTo>
                  <a:pt x="33" y="84"/>
                  <a:pt x="31" y="68"/>
                  <a:pt x="34" y="108"/>
                </a:cubicBezTo>
                <a:cubicBezTo>
                  <a:pt x="51" y="102"/>
                  <a:pt x="49" y="97"/>
                  <a:pt x="54" y="80"/>
                </a:cubicBezTo>
                <a:cubicBezTo>
                  <a:pt x="57" y="103"/>
                  <a:pt x="46" y="151"/>
                  <a:pt x="80" y="122"/>
                </a:cubicBezTo>
                <a:cubicBezTo>
                  <a:pt x="84" y="119"/>
                  <a:pt x="84" y="113"/>
                  <a:pt x="86" y="108"/>
                </a:cubicBezTo>
                <a:cubicBezTo>
                  <a:pt x="89" y="88"/>
                  <a:pt x="84" y="61"/>
                  <a:pt x="104" y="54"/>
                </a:cubicBezTo>
                <a:cubicBezTo>
                  <a:pt x="103" y="43"/>
                  <a:pt x="104" y="31"/>
                  <a:pt x="100" y="20"/>
                </a:cubicBezTo>
                <a:cubicBezTo>
                  <a:pt x="96" y="8"/>
                  <a:pt x="66" y="3"/>
                  <a:pt x="54" y="0"/>
                </a:cubicBezTo>
                <a:cubicBezTo>
                  <a:pt x="48" y="3"/>
                  <a:pt x="40" y="3"/>
                  <a:pt x="36" y="8"/>
                </a:cubicBezTo>
                <a:cubicBezTo>
                  <a:pt x="31" y="15"/>
                  <a:pt x="28" y="32"/>
                  <a:pt x="28" y="32"/>
                </a:cubicBezTo>
                <a:cubicBezTo>
                  <a:pt x="29" y="104"/>
                  <a:pt x="0" y="149"/>
                  <a:pt x="54" y="176"/>
                </a:cubicBezTo>
                <a:cubicBezTo>
                  <a:pt x="90" y="169"/>
                  <a:pt x="85" y="154"/>
                  <a:pt x="90" y="122"/>
                </a:cubicBezTo>
                <a:cubicBezTo>
                  <a:pt x="89" y="110"/>
                  <a:pt x="93" y="96"/>
                  <a:pt x="86" y="86"/>
                </a:cubicBezTo>
                <a:cubicBezTo>
                  <a:pt x="81" y="79"/>
                  <a:pt x="70" y="85"/>
                  <a:pt x="62" y="82"/>
                </a:cubicBezTo>
                <a:cubicBezTo>
                  <a:pt x="57" y="80"/>
                  <a:pt x="54" y="77"/>
                  <a:pt x="50" y="74"/>
                </a:cubicBezTo>
                <a:cubicBezTo>
                  <a:pt x="48" y="72"/>
                  <a:pt x="45" y="73"/>
                  <a:pt x="42" y="72"/>
                </a:cubicBezTo>
                <a:cubicBezTo>
                  <a:pt x="21" y="77"/>
                  <a:pt x="33" y="110"/>
                  <a:pt x="34" y="126"/>
                </a:cubicBezTo>
                <a:cubicBezTo>
                  <a:pt x="37" y="48"/>
                  <a:pt x="29" y="71"/>
                  <a:pt x="42" y="90"/>
                </a:cubicBezTo>
                <a:cubicBezTo>
                  <a:pt x="44" y="93"/>
                  <a:pt x="47" y="96"/>
                  <a:pt x="50" y="98"/>
                </a:cubicBezTo>
                <a:cubicBezTo>
                  <a:pt x="52" y="100"/>
                  <a:pt x="55" y="101"/>
                  <a:pt x="58" y="102"/>
                </a:cubicBezTo>
                <a:cubicBezTo>
                  <a:pt x="65" y="99"/>
                  <a:pt x="71" y="93"/>
                  <a:pt x="78" y="94"/>
                </a:cubicBezTo>
                <a:cubicBezTo>
                  <a:pt x="78" y="94"/>
                  <a:pt x="94" y="148"/>
                  <a:pt x="78" y="124"/>
                </a:cubicBezTo>
                <a:cubicBezTo>
                  <a:pt x="70" y="135"/>
                  <a:pt x="72" y="130"/>
                  <a:pt x="68" y="146"/>
                </a:cubicBezTo>
                <a:cubicBezTo>
                  <a:pt x="66" y="153"/>
                  <a:pt x="64" y="166"/>
                  <a:pt x="64" y="166"/>
                </a:cubicBezTo>
                <a:cubicBezTo>
                  <a:pt x="10" y="107"/>
                  <a:pt x="54" y="158"/>
                  <a:pt x="62" y="130"/>
                </a:cubicBezTo>
                <a:cubicBezTo>
                  <a:pt x="69" y="105"/>
                  <a:pt x="66" y="79"/>
                  <a:pt x="68" y="54"/>
                </a:cubicBezTo>
                <a:close/>
              </a:path>
            </a:pathLst>
          </a:custGeom>
          <a:noFill/>
          <a:ln w="9525" cap="flat" cmpd="sng">
            <a:solidFill>
              <a:srgbClr val="D6009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52679" name="Group 7"/>
          <p:cNvGrpSpPr>
            <a:grpSpLocks/>
          </p:cNvGrpSpPr>
          <p:nvPr/>
        </p:nvGrpSpPr>
        <p:grpSpPr bwMode="auto">
          <a:xfrm>
            <a:off x="5556250" y="3302000"/>
            <a:ext cx="1171575" cy="1069975"/>
            <a:chOff x="2972" y="2160"/>
            <a:chExt cx="738" cy="674"/>
          </a:xfrm>
        </p:grpSpPr>
        <p:grpSp>
          <p:nvGrpSpPr>
            <p:cNvPr id="1052680" name="Group 8"/>
            <p:cNvGrpSpPr>
              <a:grpSpLocks/>
            </p:cNvGrpSpPr>
            <p:nvPr/>
          </p:nvGrpSpPr>
          <p:grpSpPr bwMode="auto">
            <a:xfrm>
              <a:off x="2972" y="2160"/>
              <a:ext cx="738" cy="338"/>
              <a:chOff x="2913" y="2795"/>
              <a:chExt cx="738" cy="338"/>
            </a:xfrm>
          </p:grpSpPr>
          <p:sp>
            <p:nvSpPr>
              <p:cNvPr id="1052681" name="Line 9"/>
              <p:cNvSpPr>
                <a:spLocks noChangeShapeType="1"/>
              </p:cNvSpPr>
              <p:nvPr/>
            </p:nvSpPr>
            <p:spPr bwMode="auto">
              <a:xfrm>
                <a:off x="2913" y="3133"/>
                <a:ext cx="6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682" name="Line 10"/>
              <p:cNvSpPr>
                <a:spLocks noChangeShapeType="1"/>
              </p:cNvSpPr>
              <p:nvPr/>
            </p:nvSpPr>
            <p:spPr bwMode="auto">
              <a:xfrm flipV="1">
                <a:off x="2916" y="3022"/>
                <a:ext cx="69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683" name="Line 11"/>
              <p:cNvSpPr>
                <a:spLocks noChangeShapeType="1"/>
              </p:cNvSpPr>
              <p:nvPr/>
            </p:nvSpPr>
            <p:spPr bwMode="auto">
              <a:xfrm flipV="1">
                <a:off x="2916" y="2931"/>
                <a:ext cx="735" cy="2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684" name="Line 12"/>
              <p:cNvSpPr>
                <a:spLocks noChangeShapeType="1"/>
              </p:cNvSpPr>
              <p:nvPr/>
            </p:nvSpPr>
            <p:spPr bwMode="auto">
              <a:xfrm flipV="1">
                <a:off x="2916" y="3067"/>
                <a:ext cx="7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685" name="Line 13"/>
              <p:cNvSpPr>
                <a:spLocks noChangeShapeType="1"/>
              </p:cNvSpPr>
              <p:nvPr/>
            </p:nvSpPr>
            <p:spPr bwMode="auto">
              <a:xfrm flipV="1">
                <a:off x="2913" y="2983"/>
                <a:ext cx="72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686" name="Line 14"/>
              <p:cNvSpPr>
                <a:spLocks noChangeShapeType="1"/>
              </p:cNvSpPr>
              <p:nvPr/>
            </p:nvSpPr>
            <p:spPr bwMode="auto">
              <a:xfrm flipV="1">
                <a:off x="2916" y="2795"/>
                <a:ext cx="690" cy="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687" name="Line 15"/>
              <p:cNvSpPr>
                <a:spLocks noChangeShapeType="1"/>
              </p:cNvSpPr>
              <p:nvPr/>
            </p:nvSpPr>
            <p:spPr bwMode="auto">
              <a:xfrm flipV="1">
                <a:off x="2916" y="2840"/>
                <a:ext cx="735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52688" name="Group 16"/>
            <p:cNvGrpSpPr>
              <a:grpSpLocks/>
            </p:cNvGrpSpPr>
            <p:nvPr/>
          </p:nvGrpSpPr>
          <p:grpSpPr bwMode="auto">
            <a:xfrm flipV="1">
              <a:off x="2972" y="2496"/>
              <a:ext cx="738" cy="338"/>
              <a:chOff x="2913" y="2795"/>
              <a:chExt cx="738" cy="338"/>
            </a:xfrm>
          </p:grpSpPr>
          <p:sp>
            <p:nvSpPr>
              <p:cNvPr id="1052689" name="Line 17"/>
              <p:cNvSpPr>
                <a:spLocks noChangeShapeType="1"/>
              </p:cNvSpPr>
              <p:nvPr/>
            </p:nvSpPr>
            <p:spPr bwMode="auto">
              <a:xfrm>
                <a:off x="2913" y="3133"/>
                <a:ext cx="6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690" name="Line 18"/>
              <p:cNvSpPr>
                <a:spLocks noChangeShapeType="1"/>
              </p:cNvSpPr>
              <p:nvPr/>
            </p:nvSpPr>
            <p:spPr bwMode="auto">
              <a:xfrm flipV="1">
                <a:off x="2916" y="3022"/>
                <a:ext cx="690" cy="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691" name="Line 19"/>
              <p:cNvSpPr>
                <a:spLocks noChangeShapeType="1"/>
              </p:cNvSpPr>
              <p:nvPr/>
            </p:nvSpPr>
            <p:spPr bwMode="auto">
              <a:xfrm flipV="1">
                <a:off x="2916" y="2931"/>
                <a:ext cx="735" cy="2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692" name="Line 20"/>
              <p:cNvSpPr>
                <a:spLocks noChangeShapeType="1"/>
              </p:cNvSpPr>
              <p:nvPr/>
            </p:nvSpPr>
            <p:spPr bwMode="auto">
              <a:xfrm flipV="1">
                <a:off x="2916" y="3067"/>
                <a:ext cx="735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693" name="Line 21"/>
              <p:cNvSpPr>
                <a:spLocks noChangeShapeType="1"/>
              </p:cNvSpPr>
              <p:nvPr/>
            </p:nvSpPr>
            <p:spPr bwMode="auto">
              <a:xfrm flipV="1">
                <a:off x="2913" y="2983"/>
                <a:ext cx="72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694" name="Line 22"/>
              <p:cNvSpPr>
                <a:spLocks noChangeShapeType="1"/>
              </p:cNvSpPr>
              <p:nvPr/>
            </p:nvSpPr>
            <p:spPr bwMode="auto">
              <a:xfrm flipV="1">
                <a:off x="2916" y="2795"/>
                <a:ext cx="690" cy="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2695" name="Line 23"/>
              <p:cNvSpPr>
                <a:spLocks noChangeShapeType="1"/>
              </p:cNvSpPr>
              <p:nvPr/>
            </p:nvSpPr>
            <p:spPr bwMode="auto">
              <a:xfrm flipV="1">
                <a:off x="2916" y="2840"/>
                <a:ext cx="735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52696" name="Group 24"/>
          <p:cNvGrpSpPr>
            <a:grpSpLocks/>
          </p:cNvGrpSpPr>
          <p:nvPr/>
        </p:nvGrpSpPr>
        <p:grpSpPr bwMode="auto">
          <a:xfrm>
            <a:off x="3424238" y="3906838"/>
            <a:ext cx="2425700" cy="2027237"/>
            <a:chOff x="2157" y="2461"/>
            <a:chExt cx="1528" cy="1277"/>
          </a:xfrm>
        </p:grpSpPr>
        <p:sp>
          <p:nvSpPr>
            <p:cNvPr id="1052697" name="Freeform 25"/>
            <p:cNvSpPr>
              <a:spLocks/>
            </p:cNvSpPr>
            <p:nvPr/>
          </p:nvSpPr>
          <p:spPr bwMode="auto">
            <a:xfrm flipV="1">
              <a:off x="2927" y="2461"/>
              <a:ext cx="497" cy="702"/>
            </a:xfrm>
            <a:custGeom>
              <a:avLst/>
              <a:gdLst>
                <a:gd name="T0" fmla="*/ 8 w 497"/>
                <a:gd name="T1" fmla="*/ 0 h 702"/>
                <a:gd name="T2" fmla="*/ 0 w 497"/>
                <a:gd name="T3" fmla="*/ 609 h 702"/>
                <a:gd name="T4" fmla="*/ 497 w 497"/>
                <a:gd name="T5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7" h="702">
                  <a:moveTo>
                    <a:pt x="8" y="0"/>
                  </a:moveTo>
                  <a:lnTo>
                    <a:pt x="0" y="609"/>
                  </a:lnTo>
                  <a:lnTo>
                    <a:pt x="497" y="702"/>
                  </a:lnTo>
                </a:path>
              </a:pathLst>
            </a:custGeom>
            <a:noFill/>
            <a:ln w="76200" cap="flat" cmpd="tri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2698" name="Rectangle 26"/>
            <p:cNvSpPr>
              <a:spLocks noChangeArrowheads="1"/>
            </p:cNvSpPr>
            <p:nvPr/>
          </p:nvSpPr>
          <p:spPr bwMode="auto">
            <a:xfrm>
              <a:off x="2157" y="3212"/>
              <a:ext cx="1528" cy="52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185738" indent="-185738" algn="ctr">
                <a:buFont typeface="Wingdings" pitchFamily="2" charset="2"/>
                <a:buNone/>
              </a:pPr>
              <a:r>
                <a:rPr lang="en-GB" sz="1400" b="1"/>
                <a:t>Optical laser</a:t>
              </a:r>
            </a:p>
            <a:p>
              <a:pPr marL="185738" indent="-185738" algn="ctr"/>
              <a:r>
                <a:rPr lang="en-GB" sz="1200"/>
                <a:t>match repetition rate</a:t>
              </a:r>
            </a:p>
            <a:p>
              <a:pPr marL="185738" indent="-185738" algn="ctr"/>
              <a:r>
                <a:rPr lang="en-GB" sz="1200"/>
                <a:t>provide ~mJ excitation energy</a:t>
              </a:r>
            </a:p>
          </p:txBody>
        </p:sp>
      </p:grpSp>
      <p:sp>
        <p:nvSpPr>
          <p:cNvPr id="1052699" name="AutoShape 27"/>
          <p:cNvSpPr>
            <a:spLocks/>
          </p:cNvSpPr>
          <p:nvPr/>
        </p:nvSpPr>
        <p:spPr bwMode="auto">
          <a:xfrm>
            <a:off x="6464300" y="1727200"/>
            <a:ext cx="2106613" cy="817563"/>
          </a:xfrm>
          <a:prstGeom prst="borderCallout2">
            <a:avLst>
              <a:gd name="adj1" fmla="val 13981"/>
              <a:gd name="adj2" fmla="val -3616"/>
              <a:gd name="adj3" fmla="val 13981"/>
              <a:gd name="adj4" fmla="val -24264"/>
              <a:gd name="adj5" fmla="val 227574"/>
              <a:gd name="adj6" fmla="val -45741"/>
            </a:avLst>
          </a:prstGeom>
          <a:noFill/>
          <a:ln w="28575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185738" indent="-185738" algn="ctr">
              <a:buFont typeface="Wingdings" pitchFamily="2" charset="2"/>
              <a:buNone/>
            </a:pPr>
            <a:r>
              <a:rPr lang="en-GB" sz="1400" b="1"/>
              <a:t>Sample delivery</a:t>
            </a:r>
          </a:p>
          <a:p>
            <a:pPr marL="185738" indent="-185738" algn="ctr"/>
            <a:r>
              <a:rPr lang="en-GB" sz="1200"/>
              <a:t>match repetition rate</a:t>
            </a:r>
          </a:p>
          <a:p>
            <a:pPr marL="185738" indent="-185738" algn="ctr"/>
            <a:r>
              <a:rPr lang="en-GB" sz="1200"/>
              <a:t>positioning</a:t>
            </a:r>
          </a:p>
        </p:txBody>
      </p:sp>
      <p:sp>
        <p:nvSpPr>
          <p:cNvPr id="1052700" name="Rectangle 28"/>
          <p:cNvSpPr>
            <a:spLocks noChangeArrowheads="1"/>
          </p:cNvSpPr>
          <p:nvPr/>
        </p:nvSpPr>
        <p:spPr bwMode="auto">
          <a:xfrm>
            <a:off x="6508750" y="4679950"/>
            <a:ext cx="2425700" cy="8350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5738" indent="-185738" algn="ctr">
              <a:buFont typeface="Wingdings" pitchFamily="2" charset="2"/>
              <a:buNone/>
            </a:pPr>
            <a:r>
              <a:rPr lang="en-GB" sz="1400" b="1"/>
              <a:t>Detectors</a:t>
            </a:r>
          </a:p>
          <a:p>
            <a:pPr marL="185738" indent="-185738" algn="ctr"/>
            <a:r>
              <a:rPr lang="en-GB" sz="1200"/>
              <a:t>match frame rate</a:t>
            </a:r>
          </a:p>
          <a:p>
            <a:pPr marL="185738" indent="-185738" algn="ctr"/>
            <a:r>
              <a:rPr lang="en-GB" sz="1200"/>
              <a:t>large data amounts </a:t>
            </a:r>
          </a:p>
        </p:txBody>
      </p:sp>
      <p:grpSp>
        <p:nvGrpSpPr>
          <p:cNvPr id="1052701" name="Group 29"/>
          <p:cNvGrpSpPr>
            <a:grpSpLocks/>
          </p:cNvGrpSpPr>
          <p:nvPr/>
        </p:nvGrpSpPr>
        <p:grpSpPr bwMode="auto">
          <a:xfrm>
            <a:off x="1455738" y="3706813"/>
            <a:ext cx="2979737" cy="1225550"/>
            <a:chOff x="733" y="1895"/>
            <a:chExt cx="1877" cy="772"/>
          </a:xfrm>
        </p:grpSpPr>
        <p:sp>
          <p:nvSpPr>
            <p:cNvPr id="1052702" name="Line 30"/>
            <p:cNvSpPr>
              <a:spLocks noChangeShapeType="1"/>
            </p:cNvSpPr>
            <p:nvPr/>
          </p:nvSpPr>
          <p:spPr bwMode="auto">
            <a:xfrm>
              <a:off x="2404" y="1895"/>
              <a:ext cx="150" cy="150"/>
            </a:xfrm>
            <a:prstGeom prst="line">
              <a:avLst/>
            </a:pr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2703" name="AutoShape 31"/>
            <p:cNvSpPr>
              <a:spLocks noChangeArrowheads="1"/>
            </p:cNvSpPr>
            <p:nvPr/>
          </p:nvSpPr>
          <p:spPr bwMode="auto">
            <a:xfrm>
              <a:off x="2318" y="2243"/>
              <a:ext cx="292" cy="107"/>
            </a:xfrm>
            <a:prstGeom prst="can">
              <a:avLst>
                <a:gd name="adj" fmla="val 44509"/>
              </a:avLst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2704" name="Line 32"/>
            <p:cNvSpPr>
              <a:spLocks noChangeShapeType="1"/>
            </p:cNvSpPr>
            <p:nvPr/>
          </p:nvSpPr>
          <p:spPr bwMode="auto">
            <a:xfrm rot="5400000">
              <a:off x="2307" y="2123"/>
              <a:ext cx="31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2705" name="Rectangle 33"/>
            <p:cNvSpPr>
              <a:spLocks noChangeArrowheads="1"/>
            </p:cNvSpPr>
            <p:nvPr/>
          </p:nvSpPr>
          <p:spPr bwMode="auto">
            <a:xfrm>
              <a:off x="733" y="2141"/>
              <a:ext cx="1528" cy="52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185738" indent="-185738" algn="ctr">
                <a:buFont typeface="Wingdings" pitchFamily="2" charset="2"/>
                <a:buNone/>
              </a:pPr>
              <a:r>
                <a:rPr lang="en-GB" sz="1400" b="1"/>
                <a:t>Photon diagnostics</a:t>
              </a:r>
            </a:p>
            <a:p>
              <a:pPr marL="185738" indent="-185738" algn="ctr"/>
              <a:r>
                <a:rPr lang="en-GB" sz="1200"/>
                <a:t>on-line &amp; single-shot </a:t>
              </a:r>
            </a:p>
            <a:p>
              <a:pPr marL="185738" indent="-185738" algn="ctr"/>
              <a:r>
                <a:rPr lang="en-GB" sz="1200"/>
                <a:t>match repetition rate</a:t>
              </a:r>
            </a:p>
          </p:txBody>
        </p:sp>
      </p:grpSp>
      <p:sp>
        <p:nvSpPr>
          <p:cNvPr id="1052706" name="Oval 34"/>
          <p:cNvSpPr>
            <a:spLocks noChangeArrowheads="1"/>
          </p:cNvSpPr>
          <p:nvPr/>
        </p:nvSpPr>
        <p:spPr bwMode="auto">
          <a:xfrm>
            <a:off x="3197225" y="3644900"/>
            <a:ext cx="161925" cy="36353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2707" name="AutoShape 35"/>
          <p:cNvSpPr>
            <a:spLocks/>
          </p:cNvSpPr>
          <p:nvPr/>
        </p:nvSpPr>
        <p:spPr bwMode="auto">
          <a:xfrm>
            <a:off x="398463" y="1878013"/>
            <a:ext cx="2279650" cy="785812"/>
          </a:xfrm>
          <a:prstGeom prst="borderCallout2">
            <a:avLst>
              <a:gd name="adj1" fmla="val 14546"/>
              <a:gd name="adj2" fmla="val 103343"/>
              <a:gd name="adj3" fmla="val 14546"/>
              <a:gd name="adj4" fmla="val 108218"/>
              <a:gd name="adj5" fmla="val 213333"/>
              <a:gd name="adj6" fmla="val 125907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174625" indent="-174625" algn="ctr">
              <a:buFont typeface="Wingdings" pitchFamily="2" charset="2"/>
              <a:buNone/>
            </a:pPr>
            <a:r>
              <a:rPr lang="en-GB" sz="1400" b="1"/>
              <a:t>X-ray optics</a:t>
            </a:r>
          </a:p>
          <a:p>
            <a:pPr marL="174625" indent="-174625" algn="ctr"/>
            <a:r>
              <a:rPr lang="en-GB" sz="1200"/>
              <a:t>withstand repetition rate </a:t>
            </a:r>
          </a:p>
          <a:p>
            <a:pPr marL="174625" indent="-174625" algn="ctr"/>
            <a:r>
              <a:rPr lang="en-GB" sz="1200"/>
              <a:t>exhibit high accuracy</a:t>
            </a:r>
          </a:p>
        </p:txBody>
      </p:sp>
    </p:spTree>
    <p:extLst>
      <p:ext uri="{BB962C8B-B14F-4D97-AF65-F5344CB8AC3E}">
        <p14:creationId xmlns:p14="http://schemas.microsoft.com/office/powerpoint/2010/main" val="86872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99" grpId="0" animBg="1"/>
      <p:bldP spid="1052700" grpId="0" animBg="1"/>
      <p:bldP spid="1052706" grpId="0" animBg="1"/>
      <p:bldP spid="10527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smtClean="0"/>
              <a:t>European XFEL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advancing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high </a:t>
            </a:r>
            <a:r>
              <a:rPr lang="de-DE" dirty="0" err="1" smtClean="0"/>
              <a:t>speed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pPr marL="0" indent="0"/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beam in 2015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in 2016 </a:t>
            </a:r>
            <a:r>
              <a:rPr lang="de-DE" dirty="0" err="1" smtClean="0"/>
              <a:t>decisions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actions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due in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.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smtClean="0"/>
              <a:t>Still R&amp;D </a:t>
            </a:r>
            <a:r>
              <a:rPr lang="de-DE" dirty="0" err="1" smtClean="0"/>
              <a:t>is</a:t>
            </a:r>
            <a:r>
              <a:rPr lang="de-DE" dirty="0" smtClean="0"/>
              <a:t> on-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photon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(OL,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r>
              <a:rPr lang="de-DE" dirty="0" smtClean="0"/>
              <a:t>,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diagnostics</a:t>
            </a:r>
            <a:r>
              <a:rPr lang="de-DE" dirty="0" smtClean="0"/>
              <a:t>, sample </a:t>
            </a:r>
            <a:r>
              <a:rPr lang="de-DE" dirty="0" err="1" smtClean="0"/>
              <a:t>delivery</a:t>
            </a:r>
            <a:r>
              <a:rPr lang="de-DE" dirty="0" smtClean="0"/>
              <a:t>,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, …)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communicated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conceptual</a:t>
            </a:r>
            <a:r>
              <a:rPr lang="de-DE" dirty="0" smtClean="0"/>
              <a:t> design </a:t>
            </a:r>
            <a:r>
              <a:rPr lang="de-DE" dirty="0" err="1" smtClean="0"/>
              <a:t>updates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realized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delays</a:t>
            </a:r>
            <a:r>
              <a:rPr lang="de-DE" dirty="0" smtClean="0"/>
              <a:t>. </a:t>
            </a:r>
          </a:p>
          <a:p>
            <a:pPr marL="0" indent="0"/>
            <a:endParaRPr lang="de-DE" dirty="0"/>
          </a:p>
          <a:p>
            <a:pPr marL="0" indent="0" algn="ctr"/>
            <a:endParaRPr lang="de-DE" sz="3200" dirty="0" smtClean="0">
              <a:solidFill>
                <a:srgbClr val="FD930A"/>
              </a:solidFill>
            </a:endParaRPr>
          </a:p>
          <a:p>
            <a:pPr marL="0" indent="0" algn="ctr"/>
            <a:r>
              <a:rPr lang="de-DE" sz="3200" dirty="0" smtClean="0">
                <a:solidFill>
                  <a:srgbClr val="FD930A"/>
                </a:solidFill>
              </a:rPr>
              <a:t>THANK </a:t>
            </a:r>
            <a:r>
              <a:rPr lang="de-DE" sz="3200" dirty="0" smtClean="0">
                <a:solidFill>
                  <a:srgbClr val="FD930A"/>
                </a:solidFill>
              </a:rPr>
              <a:t>YOU FOR YOUR ATTENTION</a:t>
            </a:r>
            <a:endParaRPr lang="de-DE" sz="3200" dirty="0">
              <a:solidFill>
                <a:srgbClr val="FD930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0BD16E29-AD9D-4760-9D18-A8947EDA8E33}" type="slidenum">
              <a:rPr lang="en-GB" sz="1000">
                <a:solidFill>
                  <a:schemeClr val="bg1"/>
                </a:solidFill>
                <a:ea typeface="Geneva" pitchFamily="1" charset="-128"/>
              </a:rPr>
              <a:pPr/>
              <a:t>4</a:t>
            </a:fld>
            <a:endParaRPr lang="en-GB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Where European XFEL excels	</a:t>
            </a:r>
            <a:endParaRPr lang="en-GB" smtClean="0"/>
          </a:p>
        </p:txBody>
      </p:sp>
      <p:sp>
        <p:nvSpPr>
          <p:cNvPr id="1238019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74650" y="1347788"/>
            <a:ext cx="8501063" cy="5100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 smtClean="0"/>
              <a:t>Super-</a:t>
            </a:r>
            <a:r>
              <a:rPr lang="de-DE" dirty="0" err="1" smtClean="0"/>
              <a:t>conducting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accelerator</a:t>
            </a:r>
            <a:endParaRPr lang="de-DE" dirty="0" smtClean="0"/>
          </a:p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high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brilliance</a:t>
            </a:r>
            <a:r>
              <a:rPr lang="de-DE" dirty="0" smtClean="0"/>
              <a:t>,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stability</a:t>
            </a:r>
            <a:r>
              <a:rPr lang="de-DE" dirty="0" smtClean="0"/>
              <a:t>,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 </a:t>
            </a:r>
            <a:endParaRPr lang="de-DE" dirty="0" smtClean="0"/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beam </a:t>
            </a:r>
            <a:r>
              <a:rPr lang="de-DE" dirty="0" err="1" smtClean="0"/>
              <a:t>transport</a:t>
            </a:r>
            <a:endParaRPr lang="de-DE" dirty="0" smtClean="0"/>
          </a:p>
          <a:p>
            <a:pPr lvl="1" eaLnBrk="1" hangingPunct="1">
              <a:lnSpc>
                <a:spcPct val="90000"/>
              </a:lnSpc>
            </a:pPr>
            <a:r>
              <a:rPr lang="de-DE" dirty="0" err="1" smtClean="0"/>
              <a:t>extraordinary</a:t>
            </a:r>
            <a:r>
              <a:rPr lang="de-DE" dirty="0" smtClean="0"/>
              <a:t> </a:t>
            </a:r>
            <a:r>
              <a:rPr lang="de-DE" dirty="0" err="1" smtClean="0"/>
              <a:t>mirrors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coherent</a:t>
            </a:r>
            <a:r>
              <a:rPr lang="de-DE" dirty="0" smtClean="0"/>
              <a:t> beam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extreme power </a:t>
            </a:r>
            <a:r>
              <a:rPr lang="de-DE" dirty="0" err="1" smtClean="0"/>
              <a:t>optics</a:t>
            </a:r>
            <a:r>
              <a:rPr lang="de-DE" dirty="0" smtClean="0"/>
              <a:t> (~2 kW)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innovative </a:t>
            </a:r>
            <a:r>
              <a:rPr lang="de-DE" dirty="0" err="1" smtClean="0"/>
              <a:t>optics</a:t>
            </a:r>
            <a:r>
              <a:rPr lang="de-DE" dirty="0" smtClean="0"/>
              <a:t> (</a:t>
            </a:r>
            <a:r>
              <a:rPr lang="de-DE" dirty="0" err="1" smtClean="0"/>
              <a:t>thin-crystal</a:t>
            </a:r>
            <a:r>
              <a:rPr lang="de-DE" dirty="0" smtClean="0"/>
              <a:t> </a:t>
            </a:r>
            <a:r>
              <a:rPr lang="de-DE" dirty="0" err="1" smtClean="0"/>
              <a:t>diamond</a:t>
            </a:r>
            <a:r>
              <a:rPr lang="de-DE" dirty="0" smtClean="0"/>
              <a:t> </a:t>
            </a:r>
            <a:r>
              <a:rPr lang="de-DE" dirty="0" err="1" smtClean="0"/>
              <a:t>monochromator</a:t>
            </a:r>
            <a:r>
              <a:rPr lang="de-DE" dirty="0" smtClean="0"/>
              <a:t>, beam-splitter)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Scientific </a:t>
            </a:r>
            <a:r>
              <a:rPr lang="de-DE" dirty="0" err="1" smtClean="0"/>
              <a:t>instruments</a:t>
            </a:r>
            <a:endParaRPr lang="de-DE" dirty="0" smtClean="0"/>
          </a:p>
          <a:p>
            <a:pPr lvl="1" eaLnBrk="1" hangingPunct="1">
              <a:lnSpc>
                <a:spcPct val="90000"/>
              </a:lnSpc>
            </a:pP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state-of-the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</a:t>
            </a:r>
            <a:r>
              <a:rPr lang="de-DE" dirty="0" err="1" smtClean="0"/>
              <a:t>instrumentation</a:t>
            </a:r>
            <a:r>
              <a:rPr lang="de-DE" dirty="0" smtClean="0"/>
              <a:t> </a:t>
            </a:r>
            <a:r>
              <a:rPr lang="de-DE" dirty="0" err="1" smtClean="0"/>
              <a:t>offering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endParaRPr lang="de-DE" dirty="0" smtClean="0"/>
          </a:p>
          <a:p>
            <a:pPr lvl="1" eaLnBrk="1" hangingPunct="1">
              <a:lnSpc>
                <a:spcPct val="90000"/>
              </a:lnSpc>
            </a:pPr>
            <a:r>
              <a:rPr lang="de-DE" dirty="0" err="1" smtClean="0"/>
              <a:t>equipped</a:t>
            </a:r>
            <a:r>
              <a:rPr lang="de-DE" dirty="0" smtClean="0"/>
              <a:t> for high </a:t>
            </a:r>
            <a:r>
              <a:rPr lang="de-DE" dirty="0" err="1" smtClean="0"/>
              <a:t>rep</a:t>
            </a:r>
            <a:r>
              <a:rPr lang="de-DE" dirty="0" smtClean="0"/>
              <a:t>. rate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Instrumentation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err="1" smtClean="0"/>
              <a:t>suite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ancillary</a:t>
            </a:r>
            <a:r>
              <a:rPr lang="de-DE" dirty="0" smtClean="0"/>
              <a:t> </a:t>
            </a:r>
            <a:r>
              <a:rPr lang="de-DE" dirty="0" err="1" smtClean="0"/>
              <a:t>instrumentation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for FEL </a:t>
            </a:r>
            <a:r>
              <a:rPr lang="de-DE" dirty="0" err="1" smtClean="0"/>
              <a:t>experiments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high </a:t>
            </a:r>
            <a:r>
              <a:rPr lang="de-DE" dirty="0" err="1" smtClean="0"/>
              <a:t>rep</a:t>
            </a:r>
            <a:r>
              <a:rPr lang="de-DE" dirty="0" smtClean="0"/>
              <a:t>. rate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 err="1" smtClean="0"/>
              <a:t>lasers</a:t>
            </a:r>
            <a:r>
              <a:rPr lang="de-DE" dirty="0" smtClean="0"/>
              <a:t>, 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 smtClean="0"/>
              <a:t>sample </a:t>
            </a:r>
            <a:r>
              <a:rPr lang="de-DE" dirty="0" err="1" smtClean="0"/>
              <a:t>exchange</a:t>
            </a:r>
            <a:r>
              <a:rPr lang="de-DE" dirty="0" smtClean="0"/>
              <a:t> &amp; </a:t>
            </a:r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, 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 err="1" smtClean="0"/>
              <a:t>area</a:t>
            </a:r>
            <a:r>
              <a:rPr lang="de-DE" dirty="0" smtClean="0"/>
              <a:t> &amp;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, 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aquisition</a:t>
            </a:r>
            <a:r>
              <a:rPr lang="de-DE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facility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7669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3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23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38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38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38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38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38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238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238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0E91-943F-4A7B-B7B0-6A0BB79A692E}" type="slidenum">
              <a:rPr lang="en-GB"/>
              <a:pPr/>
              <a:t>5</a:t>
            </a:fld>
            <a:endParaRPr lang="en-GB"/>
          </a:p>
        </p:txBody>
      </p:sp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Scientific </a:t>
            </a:r>
            <a:r>
              <a:rPr lang="en-GB" sz="2000" dirty="0"/>
              <a:t>instruments, optical </a:t>
            </a:r>
            <a:r>
              <a:rPr lang="en-GB" sz="2000" dirty="0" smtClean="0"/>
              <a:t>lasers, detectors, sample environment and data acquisition</a:t>
            </a:r>
            <a:endParaRPr lang="en-GB" sz="2000" dirty="0"/>
          </a:p>
        </p:txBody>
      </p:sp>
      <p:sp>
        <p:nvSpPr>
          <p:cNvPr id="1251331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14350" y="1347787"/>
            <a:ext cx="5626100" cy="5137233"/>
          </a:xfrm>
        </p:spPr>
        <p:txBody>
          <a:bodyPr/>
          <a:lstStyle/>
          <a:p>
            <a:pPr marL="0" indent="0">
              <a:lnSpc>
                <a:spcPts val="1300"/>
              </a:lnSpc>
            </a:pPr>
            <a:r>
              <a:rPr lang="en-US" sz="1600" dirty="0"/>
              <a:t>Femtosecond X-ray Experiments (</a:t>
            </a:r>
            <a:r>
              <a:rPr lang="en-US" sz="1600" dirty="0">
                <a:solidFill>
                  <a:schemeClr val="accent1"/>
                </a:solidFill>
              </a:rPr>
              <a:t>FXE</a:t>
            </a:r>
            <a:r>
              <a:rPr lang="en-US" sz="1600" dirty="0"/>
              <a:t>)</a:t>
            </a:r>
          </a:p>
          <a:p>
            <a:pPr marL="757238" lvl="1">
              <a:lnSpc>
                <a:spcPts val="1300"/>
              </a:lnSpc>
            </a:pPr>
            <a:r>
              <a:rPr lang="en-US" sz="1600" dirty="0"/>
              <a:t>Time-resolved investigations of the dynamics of </a:t>
            </a:r>
            <a:r>
              <a:rPr lang="en-US" sz="1600" dirty="0" smtClean="0"/>
              <a:t>solids and liquids</a:t>
            </a:r>
            <a:endParaRPr lang="en-US" sz="1600" dirty="0"/>
          </a:p>
          <a:p>
            <a:pPr marL="608013" indent="-608013">
              <a:lnSpc>
                <a:spcPts val="1300"/>
              </a:lnSpc>
            </a:pPr>
            <a:r>
              <a:rPr lang="en-US" sz="1600" dirty="0" smtClean="0"/>
              <a:t>Small </a:t>
            </a:r>
            <a:r>
              <a:rPr lang="en-US" sz="1600" dirty="0"/>
              <a:t>Quantum Systems (</a:t>
            </a:r>
            <a:r>
              <a:rPr lang="en-US" sz="1600" dirty="0">
                <a:solidFill>
                  <a:schemeClr val="accent1"/>
                </a:solidFill>
              </a:rPr>
              <a:t>SQS</a:t>
            </a:r>
            <a:r>
              <a:rPr lang="en-US" sz="1600" dirty="0"/>
              <a:t>)</a:t>
            </a:r>
          </a:p>
          <a:p>
            <a:pPr marL="757238" lvl="1">
              <a:lnSpc>
                <a:spcPts val="1300"/>
              </a:lnSpc>
            </a:pPr>
            <a:r>
              <a:rPr lang="en-US" sz="1600" dirty="0"/>
              <a:t>Investigation of atoms, ions, molecules and clusters in intense fields &amp;</a:t>
            </a:r>
            <a:r>
              <a:rPr lang="en-US" sz="1600" dirty="0" smtClean="0"/>
              <a:t> non-linear phenomena</a:t>
            </a:r>
            <a:endParaRPr lang="en-US" sz="1600" dirty="0"/>
          </a:p>
          <a:p>
            <a:pPr marL="0" indent="0">
              <a:lnSpc>
                <a:spcPts val="1300"/>
              </a:lnSpc>
            </a:pPr>
            <a:r>
              <a:rPr lang="en-GB" sz="1600" dirty="0" smtClean="0"/>
              <a:t>Single Particles </a:t>
            </a:r>
            <a:r>
              <a:rPr lang="en-GB" sz="1600" dirty="0"/>
              <a:t>and Biomolecules (</a:t>
            </a:r>
            <a:r>
              <a:rPr lang="en-GB" sz="1600" dirty="0">
                <a:solidFill>
                  <a:schemeClr val="accent1"/>
                </a:solidFill>
              </a:rPr>
              <a:t>SPB</a:t>
            </a:r>
            <a:r>
              <a:rPr lang="en-GB" sz="1600" dirty="0"/>
              <a:t>)</a:t>
            </a:r>
          </a:p>
          <a:p>
            <a:pPr marL="757238" lvl="1">
              <a:lnSpc>
                <a:spcPts val="1300"/>
              </a:lnSpc>
            </a:pPr>
            <a:r>
              <a:rPr lang="en-GB" sz="1600" dirty="0"/>
              <a:t>Structure determination of single particles: atomic clusters, bio-molecules, virus particles, cells.</a:t>
            </a:r>
          </a:p>
          <a:p>
            <a:pPr marL="0" indent="0">
              <a:lnSpc>
                <a:spcPts val="1300"/>
              </a:lnSpc>
            </a:pPr>
            <a:r>
              <a:rPr lang="en-US" sz="1600" dirty="0"/>
              <a:t>Materials Imaging &amp; Dynamics (</a:t>
            </a:r>
            <a:r>
              <a:rPr lang="en-US" sz="1600" dirty="0">
                <a:solidFill>
                  <a:schemeClr val="accent1"/>
                </a:solidFill>
              </a:rPr>
              <a:t>MID</a:t>
            </a:r>
            <a:r>
              <a:rPr lang="en-US" sz="1600" dirty="0"/>
              <a:t>)</a:t>
            </a:r>
          </a:p>
          <a:p>
            <a:pPr marL="757238" lvl="1">
              <a:lnSpc>
                <a:spcPts val="1300"/>
              </a:lnSpc>
            </a:pPr>
            <a:r>
              <a:rPr lang="en-US" sz="1600" dirty="0"/>
              <a:t>Structure determination of </a:t>
            </a:r>
            <a:r>
              <a:rPr lang="en-US" sz="1600" dirty="0" err="1" smtClean="0"/>
              <a:t>nano</a:t>
            </a:r>
            <a:r>
              <a:rPr lang="en-US" sz="1600" dirty="0" smtClean="0"/>
              <a:t>-devices </a:t>
            </a:r>
            <a:r>
              <a:rPr lang="en-US" sz="1600" dirty="0"/>
              <a:t>and dynamics at the </a:t>
            </a:r>
            <a:r>
              <a:rPr lang="en-US" sz="1600" dirty="0" err="1"/>
              <a:t>nanoscale</a:t>
            </a:r>
            <a:r>
              <a:rPr lang="en-US" sz="1600" dirty="0" smtClean="0"/>
              <a:t>.</a:t>
            </a:r>
          </a:p>
          <a:p>
            <a:pPr marL="757238" lvl="1">
              <a:lnSpc>
                <a:spcPts val="1300"/>
              </a:lnSpc>
            </a:pPr>
            <a:endParaRPr lang="en-US" sz="1600" dirty="0"/>
          </a:p>
          <a:p>
            <a:pPr marL="0" indent="0">
              <a:lnSpc>
                <a:spcPts val="1300"/>
              </a:lnSpc>
            </a:pPr>
            <a:r>
              <a:rPr lang="en-US" sz="1600" dirty="0">
                <a:solidFill>
                  <a:srgbClr val="626262"/>
                </a:solidFill>
              </a:rPr>
              <a:t>High Energy Density Matter (HED)</a:t>
            </a:r>
          </a:p>
          <a:p>
            <a:pPr marL="0" indent="0">
              <a:lnSpc>
                <a:spcPts val="1300"/>
              </a:lnSpc>
            </a:pPr>
            <a:r>
              <a:rPr lang="en-US" sz="1600" dirty="0">
                <a:solidFill>
                  <a:srgbClr val="626262"/>
                </a:solidFill>
              </a:rPr>
              <a:t>Spectroscopy and Coherent Scattering (SCS)</a:t>
            </a:r>
          </a:p>
          <a:p>
            <a:pPr marL="0" indent="0">
              <a:lnSpc>
                <a:spcPts val="1300"/>
              </a:lnSpc>
            </a:pPr>
            <a:endParaRPr lang="de-DE" sz="1600" dirty="0" smtClean="0"/>
          </a:p>
          <a:p>
            <a:pPr marL="0" indent="0">
              <a:lnSpc>
                <a:spcPts val="1300"/>
              </a:lnSpc>
            </a:pPr>
            <a:r>
              <a:rPr lang="de-DE" sz="1600" dirty="0" smtClean="0"/>
              <a:t>Optical </a:t>
            </a:r>
            <a:r>
              <a:rPr lang="de-DE" sz="1600" dirty="0" err="1"/>
              <a:t>lasers</a:t>
            </a:r>
            <a:endParaRPr lang="de-DE" sz="1600" dirty="0"/>
          </a:p>
          <a:p>
            <a:pPr marL="757238" lvl="1">
              <a:lnSpc>
                <a:spcPts val="1300"/>
              </a:lnSpc>
            </a:pPr>
            <a:r>
              <a:rPr lang="de-DE" sz="1600" dirty="0"/>
              <a:t>MHz </a:t>
            </a:r>
            <a:r>
              <a:rPr lang="de-DE" sz="1600" dirty="0" err="1"/>
              <a:t>repetition</a:t>
            </a:r>
            <a:r>
              <a:rPr lang="de-DE" sz="1600" dirty="0"/>
              <a:t> </a:t>
            </a:r>
            <a:r>
              <a:rPr lang="de-DE" sz="1600" dirty="0" err="1" smtClean="0"/>
              <a:t>delivery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mJ-fs</a:t>
            </a:r>
            <a:r>
              <a:rPr lang="de-DE" sz="1600" dirty="0" smtClean="0"/>
              <a:t> </a:t>
            </a:r>
            <a:r>
              <a:rPr lang="de-DE" sz="1600" dirty="0" err="1" smtClean="0"/>
              <a:t>class</a:t>
            </a:r>
            <a:r>
              <a:rPr lang="de-DE" sz="1600" dirty="0" smtClean="0"/>
              <a:t> </a:t>
            </a:r>
            <a:r>
              <a:rPr lang="de-DE" sz="1600" dirty="0" err="1" smtClean="0"/>
              <a:t>pulses</a:t>
            </a:r>
            <a:endParaRPr lang="de-DE" sz="1600" dirty="0"/>
          </a:p>
          <a:p>
            <a:pPr marL="0" indent="0">
              <a:lnSpc>
                <a:spcPts val="1300"/>
              </a:lnSpc>
            </a:pPr>
            <a:r>
              <a:rPr lang="de-DE" sz="1600" dirty="0" err="1"/>
              <a:t>Detector</a:t>
            </a:r>
            <a:r>
              <a:rPr lang="de-DE" sz="1600" dirty="0"/>
              <a:t> </a:t>
            </a:r>
            <a:r>
              <a:rPr lang="de-DE" sz="1600" dirty="0" err="1"/>
              <a:t>development</a:t>
            </a:r>
            <a:endParaRPr lang="de-DE" sz="1600" dirty="0"/>
          </a:p>
          <a:p>
            <a:pPr marL="757238" lvl="1">
              <a:lnSpc>
                <a:spcPts val="1300"/>
              </a:lnSpc>
            </a:pPr>
            <a:r>
              <a:rPr lang="de-DE" sz="1600" dirty="0"/>
              <a:t>MHz </a:t>
            </a:r>
            <a:r>
              <a:rPr lang="de-DE" sz="1600" dirty="0" err="1" smtClean="0"/>
              <a:t>fram</a:t>
            </a:r>
            <a:r>
              <a:rPr lang="de-DE" sz="1600" dirty="0" err="1"/>
              <a:t>e</a:t>
            </a:r>
            <a:r>
              <a:rPr lang="de-DE" sz="1600" dirty="0"/>
              <a:t> </a:t>
            </a:r>
            <a:r>
              <a:rPr lang="de-DE" sz="1600" dirty="0" err="1" smtClean="0"/>
              <a:t>rates</a:t>
            </a:r>
            <a:r>
              <a:rPr lang="de-DE" sz="1600" dirty="0" smtClean="0"/>
              <a:t>, high </a:t>
            </a:r>
            <a:r>
              <a:rPr lang="de-DE" sz="1600" dirty="0" err="1" smtClean="0"/>
              <a:t>dyn</a:t>
            </a:r>
            <a:r>
              <a:rPr lang="de-DE" sz="1600" dirty="0" smtClean="0"/>
              <a:t>. </a:t>
            </a:r>
            <a:r>
              <a:rPr lang="de-DE" sz="1600" dirty="0" err="1" smtClean="0"/>
              <a:t>range</a:t>
            </a:r>
            <a:r>
              <a:rPr lang="de-DE" sz="1600" dirty="0" smtClean="0"/>
              <a:t>,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noise</a:t>
            </a:r>
            <a:endParaRPr lang="de-DE" sz="1600" dirty="0" smtClean="0"/>
          </a:p>
          <a:p>
            <a:pPr marL="0" indent="0">
              <a:lnSpc>
                <a:spcPts val="1300"/>
              </a:lnSpc>
            </a:pPr>
            <a:r>
              <a:rPr lang="de-DE" sz="1600" dirty="0" err="1" smtClean="0"/>
              <a:t>Samle</a:t>
            </a:r>
            <a:r>
              <a:rPr lang="de-DE" sz="1600" dirty="0" smtClean="0"/>
              <a:t> </a:t>
            </a:r>
            <a:r>
              <a:rPr lang="de-DE" sz="1600" dirty="0" err="1" smtClean="0"/>
              <a:t>environment</a:t>
            </a:r>
            <a:endParaRPr lang="de-DE" sz="1600" dirty="0"/>
          </a:p>
          <a:p>
            <a:pPr marL="757238" lvl="1">
              <a:lnSpc>
                <a:spcPts val="1300"/>
              </a:lnSpc>
            </a:pPr>
            <a:r>
              <a:rPr lang="de-DE" sz="1600" dirty="0" smtClean="0"/>
              <a:t>MHz sample </a:t>
            </a:r>
            <a:r>
              <a:rPr lang="de-DE" sz="1600" dirty="0" err="1" smtClean="0"/>
              <a:t>replenishment</a:t>
            </a:r>
            <a:endParaRPr lang="de-DE" sz="1600" dirty="0" smtClean="0"/>
          </a:p>
          <a:p>
            <a:pPr marL="608013" indent="-608013">
              <a:lnSpc>
                <a:spcPts val="1300"/>
              </a:lnSpc>
            </a:pPr>
            <a:r>
              <a:rPr lang="de-DE" sz="1600" dirty="0" smtClean="0"/>
              <a:t>Data </a:t>
            </a:r>
            <a:r>
              <a:rPr lang="de-DE" sz="1600" dirty="0" err="1" smtClean="0"/>
              <a:t>acquisition</a:t>
            </a:r>
            <a:endParaRPr lang="de-DE" sz="1600" dirty="0"/>
          </a:p>
          <a:p>
            <a:pPr marL="757238" lvl="1">
              <a:lnSpc>
                <a:spcPts val="1300"/>
              </a:lnSpc>
            </a:pPr>
            <a:r>
              <a:rPr lang="en-GB" sz="1600" dirty="0" smtClean="0"/>
              <a:t>MHz data collection, transfer &amp; storage </a:t>
            </a:r>
            <a:endParaRPr lang="en-GB" sz="1600" dirty="0"/>
          </a:p>
        </p:txBody>
      </p:sp>
      <p:pic>
        <p:nvPicPr>
          <p:cNvPr id="1251332" name="Picture 4" descr="bressler_christ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10523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1333" name="Text Box 5"/>
          <p:cNvSpPr txBox="1">
            <a:spLocks noChangeArrowheads="1"/>
          </p:cNvSpPr>
          <p:nvPr/>
        </p:nvSpPr>
        <p:spPr bwMode="auto">
          <a:xfrm>
            <a:off x="6916062" y="1388135"/>
            <a:ext cx="1493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sz="1200" dirty="0"/>
              <a:t>Christian Bressler</a:t>
            </a:r>
            <a:endParaRPr lang="en-GB" sz="1200" dirty="0"/>
          </a:p>
        </p:txBody>
      </p:sp>
      <p:pic>
        <p:nvPicPr>
          <p:cNvPr id="1251334" name="Picture 6" descr="mancuso_adr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308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1335" name="Text Box 7"/>
          <p:cNvSpPr txBox="1">
            <a:spLocks noChangeArrowheads="1"/>
          </p:cNvSpPr>
          <p:nvPr/>
        </p:nvSpPr>
        <p:spPr bwMode="auto">
          <a:xfrm>
            <a:off x="6917649" y="2549415"/>
            <a:ext cx="1370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sz="1200" dirty="0"/>
              <a:t>Adrian Mancuso</a:t>
            </a:r>
            <a:endParaRPr lang="en-GB" sz="1200" dirty="0"/>
          </a:p>
        </p:txBody>
      </p:sp>
      <p:pic>
        <p:nvPicPr>
          <p:cNvPr id="1251336" name="Picture 8" descr="meyer_micha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76" y="164739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1337" name="Text Box 9"/>
          <p:cNvSpPr txBox="1">
            <a:spLocks noChangeArrowheads="1"/>
          </p:cNvSpPr>
          <p:nvPr/>
        </p:nvSpPr>
        <p:spPr bwMode="auto">
          <a:xfrm>
            <a:off x="6894104" y="1997311"/>
            <a:ext cx="1223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de-DE" sz="1200" dirty="0"/>
              <a:t>Michael Meyer</a:t>
            </a:r>
            <a:endParaRPr lang="en-GB" sz="1200" dirty="0"/>
          </a:p>
        </p:txBody>
      </p:sp>
      <p:sp>
        <p:nvSpPr>
          <p:cNvPr id="1251338" name="Text Box 10"/>
          <p:cNvSpPr txBox="1">
            <a:spLocks noChangeArrowheads="1"/>
          </p:cNvSpPr>
          <p:nvPr/>
        </p:nvSpPr>
        <p:spPr bwMode="auto">
          <a:xfrm>
            <a:off x="6791333" y="3136530"/>
            <a:ext cx="1317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de-DE" sz="1200" dirty="0"/>
              <a:t>Anders Madsen</a:t>
            </a:r>
            <a:endParaRPr lang="en-GB" sz="1200" dirty="0"/>
          </a:p>
        </p:txBody>
      </p:sp>
      <p:pic>
        <p:nvPicPr>
          <p:cNvPr id="1251339" name="Picture 11" descr="lederer_maximil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90638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1340" name="Text Box 12"/>
          <p:cNvSpPr txBox="1">
            <a:spLocks noChangeArrowheads="1"/>
          </p:cNvSpPr>
          <p:nvPr/>
        </p:nvSpPr>
        <p:spPr bwMode="auto">
          <a:xfrm>
            <a:off x="6955333" y="4224054"/>
            <a:ext cx="1079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sz="1200" dirty="0"/>
              <a:t>Max Lederer</a:t>
            </a:r>
            <a:endParaRPr lang="en-GB" sz="1200" dirty="0"/>
          </a:p>
        </p:txBody>
      </p:sp>
      <p:pic>
        <p:nvPicPr>
          <p:cNvPr id="1251341" name="Picture 13" descr="kuster_mark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48" y="447863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1342" name="Text Box 14"/>
          <p:cNvSpPr txBox="1">
            <a:spLocks noChangeArrowheads="1"/>
          </p:cNvSpPr>
          <p:nvPr/>
        </p:nvSpPr>
        <p:spPr bwMode="auto">
          <a:xfrm>
            <a:off x="6847980" y="4795798"/>
            <a:ext cx="12398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de-DE" sz="1200" dirty="0"/>
              <a:t>Markus Kuster</a:t>
            </a:r>
            <a:endParaRPr lang="en-GB" sz="1200" dirty="0"/>
          </a:p>
        </p:txBody>
      </p:sp>
      <p:pic>
        <p:nvPicPr>
          <p:cNvPr id="1251343" name="Picture 15" descr="madsen_and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269" y="280674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692629" y="6007014"/>
            <a:ext cx="14032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de-DE" sz="1200" dirty="0" smtClean="0"/>
              <a:t>Chris </a:t>
            </a:r>
            <a:r>
              <a:rPr lang="de-DE" sz="1200" dirty="0" err="1" smtClean="0"/>
              <a:t>Youngman</a:t>
            </a:r>
            <a:endParaRPr lang="en-GB" sz="1200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951788" y="5387142"/>
            <a:ext cx="13484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sz="1200" dirty="0" smtClean="0"/>
              <a:t>Joachim Schulz</a:t>
            </a: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69" y="5676173"/>
            <a:ext cx="900000" cy="9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0726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40" grpId="0"/>
      <p:bldP spid="125134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95B4-0145-4C49-9897-DE603D88BA19}" type="slidenum">
              <a:rPr lang="en-GB"/>
              <a:pPr/>
              <a:t>6</a:t>
            </a:fld>
            <a:endParaRPr lang="en-GB"/>
          </a:p>
        </p:txBody>
      </p:sp>
      <p:sp>
        <p:nvSpPr>
          <p:cNvPr id="1034242" name="Rectangle 2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GB" dirty="0" smtClean="0"/>
              <a:t>Ultrafast dynamics of liquids and solid matter</a:t>
            </a:r>
            <a:endParaRPr lang="en-GB" dirty="0"/>
          </a:p>
          <a:p>
            <a:pPr>
              <a:buFont typeface="Wingdings" pitchFamily="2" charset="2"/>
              <a:buChar char="n"/>
            </a:pPr>
            <a:r>
              <a:rPr lang="en-GB" dirty="0" smtClean="0"/>
              <a:t>Combination of spectroscopic &amp; scattering techniques</a:t>
            </a:r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Collect scattering in forward direction (energies up to ~20 </a:t>
            </a:r>
            <a:r>
              <a:rPr lang="en-GB" dirty="0" err="1" smtClean="0"/>
              <a:t>keV</a:t>
            </a:r>
            <a:r>
              <a:rPr lang="en-GB" dirty="0" smtClean="0"/>
              <a:t>, large q)</a:t>
            </a:r>
          </a:p>
          <a:p>
            <a:pPr lvl="1"/>
            <a:r>
              <a:rPr lang="en-GB" dirty="0" smtClean="0"/>
              <a:t>Spectrometer for XES &amp; RIXS type measurements</a:t>
            </a:r>
          </a:p>
          <a:p>
            <a:pPr lvl="1"/>
            <a:r>
              <a:rPr lang="en-GB" dirty="0" smtClean="0"/>
              <a:t>Very precise timing (diagnostics &amp; synchronization)</a:t>
            </a:r>
            <a:endParaRPr lang="en-GB" dirty="0"/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Femtosecond X-ray Experiments </a:t>
            </a:r>
            <a:r>
              <a:rPr lang="en-GB" dirty="0"/>
              <a:t>– </a:t>
            </a:r>
            <a:r>
              <a:rPr lang="en-GB" dirty="0" smtClean="0"/>
              <a:t>FXE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1880759" y="2528487"/>
            <a:ext cx="3936504" cy="1741715"/>
            <a:chOff x="1880759" y="2528487"/>
            <a:chExt cx="3936504" cy="1741715"/>
          </a:xfrm>
        </p:grpSpPr>
        <p:sp>
          <p:nvSpPr>
            <p:cNvPr id="1034245" name="AutoShape 5"/>
            <p:cNvSpPr>
              <a:spLocks noChangeArrowheads="1"/>
            </p:cNvSpPr>
            <p:nvPr/>
          </p:nvSpPr>
          <p:spPr bwMode="auto">
            <a:xfrm rot="16200000">
              <a:off x="4894883" y="3318933"/>
              <a:ext cx="1558252" cy="286509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46" name="Line 6"/>
            <p:cNvSpPr>
              <a:spLocks noChangeShapeType="1"/>
            </p:cNvSpPr>
            <p:nvPr/>
          </p:nvSpPr>
          <p:spPr bwMode="auto">
            <a:xfrm flipV="1">
              <a:off x="1880759" y="3477991"/>
              <a:ext cx="3673129" cy="877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47" name="Rectangle 7"/>
            <p:cNvSpPr>
              <a:spLocks noChangeArrowheads="1"/>
            </p:cNvSpPr>
            <p:nvPr/>
          </p:nvSpPr>
          <p:spPr bwMode="auto">
            <a:xfrm>
              <a:off x="2111164" y="3349452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49" name="Rectangle 9"/>
            <p:cNvSpPr>
              <a:spLocks noChangeArrowheads="1"/>
            </p:cNvSpPr>
            <p:nvPr/>
          </p:nvSpPr>
          <p:spPr bwMode="auto">
            <a:xfrm>
              <a:off x="3169759" y="3355802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0" name="Text Box 10"/>
            <p:cNvSpPr txBox="1">
              <a:spLocks noChangeArrowheads="1"/>
            </p:cNvSpPr>
            <p:nvPr/>
          </p:nvSpPr>
          <p:spPr bwMode="auto">
            <a:xfrm>
              <a:off x="1880760" y="3812318"/>
              <a:ext cx="116089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 err="1" smtClean="0"/>
                <a:t>Monochromator</a:t>
              </a:r>
              <a:endParaRPr lang="en-GB" sz="1000" b="1" dirty="0" smtClean="0"/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(10</a:t>
              </a:r>
              <a:r>
                <a:rPr lang="en-GB" sz="1000" baseline="30000" dirty="0" smtClean="0"/>
                <a:t>-4</a:t>
              </a:r>
              <a:r>
                <a:rPr lang="en-GB" sz="1000" dirty="0" smtClean="0"/>
                <a:t>)</a:t>
              </a:r>
              <a:endParaRPr lang="en-GB" sz="1000" b="1" dirty="0"/>
            </a:p>
          </p:txBody>
        </p:sp>
        <p:sp>
          <p:nvSpPr>
            <p:cNvPr id="1034252" name="Text Box 12"/>
            <p:cNvSpPr txBox="1">
              <a:spLocks noChangeArrowheads="1"/>
            </p:cNvSpPr>
            <p:nvPr/>
          </p:nvSpPr>
          <p:spPr bwMode="auto">
            <a:xfrm>
              <a:off x="2915519" y="3818668"/>
              <a:ext cx="116570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/>
                <a:t>Focusing </a:t>
              </a:r>
              <a:r>
                <a:rPr lang="en-GB" sz="1000" b="1" dirty="0" smtClean="0"/>
                <a:t>optics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(1-100 µm)</a:t>
              </a:r>
              <a:endParaRPr lang="en-GB" sz="1000" b="1" dirty="0"/>
            </a:p>
          </p:txBody>
        </p:sp>
        <p:sp>
          <p:nvSpPr>
            <p:cNvPr id="1034253" name="Line 13"/>
            <p:cNvSpPr>
              <a:spLocks noChangeShapeType="1"/>
            </p:cNvSpPr>
            <p:nvPr/>
          </p:nvSpPr>
          <p:spPr bwMode="auto">
            <a:xfrm>
              <a:off x="2471526" y="2952994"/>
              <a:ext cx="0" cy="301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55" name="Rectangle 15"/>
            <p:cNvSpPr>
              <a:spLocks noChangeArrowheads="1"/>
            </p:cNvSpPr>
            <p:nvPr/>
          </p:nvSpPr>
          <p:spPr bwMode="auto">
            <a:xfrm>
              <a:off x="3168171" y="3049415"/>
              <a:ext cx="661988" cy="261937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6" name="Rectangle 16"/>
            <p:cNvSpPr>
              <a:spLocks noChangeArrowheads="1"/>
            </p:cNvSpPr>
            <p:nvPr/>
          </p:nvSpPr>
          <p:spPr bwMode="auto">
            <a:xfrm>
              <a:off x="3176109" y="2733502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7" name="Oval 17"/>
            <p:cNvSpPr>
              <a:spLocks noChangeArrowheads="1"/>
            </p:cNvSpPr>
            <p:nvPr/>
          </p:nvSpPr>
          <p:spPr bwMode="auto">
            <a:xfrm>
              <a:off x="4295296" y="3165302"/>
              <a:ext cx="593725" cy="601663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8" name="Text Box 18"/>
            <p:cNvSpPr txBox="1">
              <a:spLocks noChangeArrowheads="1"/>
            </p:cNvSpPr>
            <p:nvPr/>
          </p:nvSpPr>
          <p:spPr bwMode="auto">
            <a:xfrm>
              <a:off x="4014309" y="3843165"/>
              <a:ext cx="1182687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/>
                <a:t>Sample stage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/>
                <a:t>w. environments</a:t>
              </a:r>
            </a:p>
          </p:txBody>
        </p:sp>
        <p:sp>
          <p:nvSpPr>
            <p:cNvPr id="1034262" name="Text Box 22"/>
            <p:cNvSpPr txBox="1">
              <a:spLocks noChangeArrowheads="1"/>
            </p:cNvSpPr>
            <p:nvPr/>
          </p:nvSpPr>
          <p:spPr bwMode="auto">
            <a:xfrm>
              <a:off x="4899557" y="2830583"/>
              <a:ext cx="47320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&lt;6</a:t>
              </a:r>
              <a:r>
                <a:rPr lang="en-GB" sz="1000" b="1" dirty="0" smtClean="0"/>
                <a:t>0</a:t>
              </a:r>
              <a:r>
                <a:rPr lang="en-GB" sz="1000" b="1" dirty="0"/>
                <a:t>°</a:t>
              </a:r>
            </a:p>
          </p:txBody>
        </p:sp>
        <p:sp>
          <p:nvSpPr>
            <p:cNvPr id="1034243" name="AutoShape 3"/>
            <p:cNvSpPr>
              <a:spLocks noChangeArrowheads="1"/>
            </p:cNvSpPr>
            <p:nvPr/>
          </p:nvSpPr>
          <p:spPr bwMode="auto">
            <a:xfrm rot="16200000">
              <a:off x="4355485" y="2991285"/>
              <a:ext cx="1422407" cy="974405"/>
            </a:xfrm>
            <a:prstGeom prst="triangle">
              <a:avLst>
                <a:gd name="adj" fmla="val 50000"/>
              </a:avLst>
            </a:prstGeom>
            <a:solidFill>
              <a:srgbClr val="FD930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 rot="1804187">
              <a:off x="4002899" y="3155559"/>
              <a:ext cx="365953" cy="143256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 rot="10800000">
              <a:off x="4483820" y="2578180"/>
              <a:ext cx="244589" cy="974405"/>
            </a:xfrm>
            <a:prstGeom prst="triangle">
              <a:avLst>
                <a:gd name="adj" fmla="val 50000"/>
              </a:avLst>
            </a:prstGeom>
            <a:solidFill>
              <a:srgbClr val="FD930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AutoShape 3"/>
            <p:cNvSpPr>
              <a:spLocks noChangeArrowheads="1"/>
            </p:cNvSpPr>
            <p:nvPr/>
          </p:nvSpPr>
          <p:spPr bwMode="auto">
            <a:xfrm rot="12600000">
              <a:off x="4293259" y="2531725"/>
              <a:ext cx="244589" cy="720000"/>
            </a:xfrm>
            <a:prstGeom prst="triangle">
              <a:avLst>
                <a:gd name="adj" fmla="val 50000"/>
              </a:avLst>
            </a:prstGeom>
            <a:solidFill>
              <a:srgbClr val="FD930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Arc 5"/>
            <p:cNvSpPr/>
            <p:nvPr/>
          </p:nvSpPr>
          <p:spPr bwMode="auto">
            <a:xfrm rot="20552695">
              <a:off x="4324295" y="2528487"/>
              <a:ext cx="463216" cy="571286"/>
            </a:xfrm>
            <a:prstGeom prst="arc">
              <a:avLst>
                <a:gd name="adj1" fmla="val 16200000"/>
                <a:gd name="adj2" fmla="val 20458625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5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95B4-0145-4C49-9897-DE603D88BA19}" type="slidenum">
              <a:rPr lang="en-GB"/>
              <a:pPr/>
              <a:t>7</a:t>
            </a:fld>
            <a:endParaRPr lang="en-GB"/>
          </a:p>
        </p:txBody>
      </p:sp>
      <p:sp>
        <p:nvSpPr>
          <p:cNvPr id="1034242" name="Rectangle 2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GB" dirty="0"/>
              <a:t>Coherent diffraction imaging from </a:t>
            </a:r>
            <a:r>
              <a:rPr lang="en-GB" dirty="0" smtClean="0"/>
              <a:t>single particles</a:t>
            </a:r>
            <a:endParaRPr lang="en-GB" dirty="0"/>
          </a:p>
          <a:p>
            <a:pPr lvl="1"/>
            <a:r>
              <a:rPr lang="en-GB" dirty="0" smtClean="0"/>
              <a:t>reproducible samples: molecules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on-reproducible samples: cells, molecular assemblies</a:t>
            </a:r>
          </a:p>
          <a:p>
            <a:pPr lvl="1"/>
            <a:r>
              <a:rPr lang="en-GB" dirty="0" err="1" smtClean="0"/>
              <a:t>nano</a:t>
            </a:r>
            <a:r>
              <a:rPr lang="en-GB" dirty="0" smtClean="0"/>
              <a:t>-crystals</a:t>
            </a: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2 </a:t>
            </a:r>
            <a:r>
              <a:rPr lang="en-GB" dirty="0" err="1" smtClean="0"/>
              <a:t>focii</a:t>
            </a:r>
            <a:r>
              <a:rPr lang="en-GB" dirty="0" smtClean="0"/>
              <a:t> to match sample size and flux requirements</a:t>
            </a:r>
          </a:p>
          <a:p>
            <a:pPr lvl="1"/>
            <a:r>
              <a:rPr lang="en-GB" dirty="0" smtClean="0"/>
              <a:t>placing samples in/outside focal plane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wavefront</a:t>
            </a:r>
            <a:r>
              <a:rPr lang="en-GB" dirty="0" smtClean="0">
                <a:sym typeface="Wingdings" pitchFamily="2" charset="2"/>
              </a:rPr>
              <a:t> issues</a:t>
            </a:r>
          </a:p>
          <a:p>
            <a:pPr lvl="1"/>
            <a:r>
              <a:rPr lang="en-GB" dirty="0" smtClean="0"/>
              <a:t>place </a:t>
            </a:r>
            <a:r>
              <a:rPr lang="en-GB" dirty="0"/>
              <a:t>detector at different </a:t>
            </a:r>
            <a:r>
              <a:rPr lang="en-GB" dirty="0" smtClean="0"/>
              <a:t>distances</a:t>
            </a:r>
          </a:p>
          <a:p>
            <a:pPr lvl="1"/>
            <a:r>
              <a:rPr lang="en-GB" dirty="0" smtClean="0"/>
              <a:t>UHV setup</a:t>
            </a:r>
          </a:p>
          <a:p>
            <a:pPr lvl="1"/>
            <a:r>
              <a:rPr lang="en-GB" dirty="0" smtClean="0"/>
              <a:t>Diagnostics: pulse &amp; sample properties</a:t>
            </a:r>
            <a:endParaRPr lang="en-GB" dirty="0"/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Particle &amp; Biomolecule </a:t>
            </a:r>
            <a:r>
              <a:rPr lang="en-GB" dirty="0"/>
              <a:t>– </a:t>
            </a:r>
            <a:r>
              <a:rPr lang="en-GB" dirty="0" smtClean="0"/>
              <a:t>SPB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191613" y="2971305"/>
            <a:ext cx="6934784" cy="1338410"/>
            <a:chOff x="1191613" y="2646441"/>
            <a:chExt cx="6934784" cy="1338410"/>
          </a:xfrm>
        </p:grpSpPr>
        <p:sp>
          <p:nvSpPr>
            <p:cNvPr id="1034245" name="AutoShape 5"/>
            <p:cNvSpPr>
              <a:spLocks noChangeArrowheads="1"/>
            </p:cNvSpPr>
            <p:nvPr/>
          </p:nvSpPr>
          <p:spPr bwMode="auto">
            <a:xfrm rot="16200000">
              <a:off x="7844616" y="3117291"/>
              <a:ext cx="368300" cy="195263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46" name="Line 6"/>
            <p:cNvSpPr>
              <a:spLocks noChangeShapeType="1"/>
            </p:cNvSpPr>
            <p:nvPr/>
          </p:nvSpPr>
          <p:spPr bwMode="auto">
            <a:xfrm>
              <a:off x="1191613" y="3211748"/>
              <a:ext cx="67612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49" name="Rectangle 9"/>
            <p:cNvSpPr>
              <a:spLocks noChangeArrowheads="1"/>
            </p:cNvSpPr>
            <p:nvPr/>
          </p:nvSpPr>
          <p:spPr bwMode="auto">
            <a:xfrm>
              <a:off x="3422431" y="3091098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2" name="Text Box 12"/>
            <p:cNvSpPr txBox="1">
              <a:spLocks noChangeArrowheads="1"/>
            </p:cNvSpPr>
            <p:nvPr/>
          </p:nvSpPr>
          <p:spPr bwMode="auto">
            <a:xfrm>
              <a:off x="1191613" y="3553964"/>
              <a:ext cx="85953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 err="1" smtClean="0"/>
                <a:t>Foc</a:t>
              </a:r>
              <a:r>
                <a:rPr lang="en-GB" sz="1000" b="1" dirty="0" smtClean="0"/>
                <a:t>. optics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(~1 µm)</a:t>
              </a:r>
              <a:endParaRPr lang="en-GB" sz="1000" b="1" dirty="0"/>
            </a:p>
          </p:txBody>
        </p:sp>
        <p:sp>
          <p:nvSpPr>
            <p:cNvPr id="1034256" name="Rectangle 16"/>
            <p:cNvSpPr>
              <a:spLocks noChangeArrowheads="1"/>
            </p:cNvSpPr>
            <p:nvPr/>
          </p:nvSpPr>
          <p:spPr bwMode="auto">
            <a:xfrm>
              <a:off x="1275053" y="3082430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7" name="Oval 17"/>
            <p:cNvSpPr>
              <a:spLocks noChangeArrowheads="1"/>
            </p:cNvSpPr>
            <p:nvPr/>
          </p:nvSpPr>
          <p:spPr bwMode="auto">
            <a:xfrm>
              <a:off x="4307328" y="2900598"/>
              <a:ext cx="593725" cy="601663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8" name="Text Box 18"/>
            <p:cNvSpPr txBox="1">
              <a:spLocks noChangeArrowheads="1"/>
            </p:cNvSpPr>
            <p:nvPr/>
          </p:nvSpPr>
          <p:spPr bwMode="auto">
            <a:xfrm>
              <a:off x="4026341" y="3554397"/>
              <a:ext cx="1182687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/>
                <a:t>Sample </a:t>
              </a:r>
              <a:r>
                <a:rPr lang="en-GB" sz="1000" dirty="0" smtClean="0"/>
                <a:t>delivery</a:t>
              </a:r>
              <a:endParaRPr lang="en-GB" sz="1000" b="1" dirty="0"/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(jets, injector, ..)</a:t>
              </a:r>
              <a:endParaRPr lang="en-GB" sz="1000" b="1" dirty="0"/>
            </a:p>
          </p:txBody>
        </p:sp>
        <p:sp>
          <p:nvSpPr>
            <p:cNvPr id="1034261" name="Text Box 21"/>
            <p:cNvSpPr txBox="1">
              <a:spLocks noChangeArrowheads="1"/>
            </p:cNvSpPr>
            <p:nvPr/>
          </p:nvSpPr>
          <p:spPr bwMode="auto">
            <a:xfrm>
              <a:off x="6255153" y="2646441"/>
              <a:ext cx="76495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0.2 - 10</a:t>
              </a:r>
              <a:r>
                <a:rPr lang="en-GB" sz="1000" b="1" dirty="0" smtClean="0"/>
                <a:t> </a:t>
              </a:r>
              <a:r>
                <a:rPr lang="en-GB" sz="1000" b="1" dirty="0"/>
                <a:t>m</a:t>
              </a: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3305229" y="3549948"/>
              <a:ext cx="85953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 err="1" smtClean="0"/>
                <a:t>Foc</a:t>
              </a:r>
              <a:r>
                <a:rPr lang="en-GB" sz="1000" b="1" dirty="0" smtClean="0"/>
                <a:t>. optics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(~0.1 µm)</a:t>
              </a:r>
              <a:endParaRPr lang="en-GB" sz="1000" b="1" dirty="0"/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 rot="16200000">
              <a:off x="5025112" y="3113275"/>
              <a:ext cx="368300" cy="195263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5209262" y="2900598"/>
              <a:ext cx="281950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4243" name="AutoShape 3"/>
            <p:cNvSpPr>
              <a:spLocks noChangeArrowheads="1"/>
            </p:cNvSpPr>
            <p:nvPr/>
          </p:nvSpPr>
          <p:spPr bwMode="auto">
            <a:xfrm rot="16200000">
              <a:off x="6133699" y="1525175"/>
              <a:ext cx="257748" cy="3380638"/>
            </a:xfrm>
            <a:prstGeom prst="triangle">
              <a:avLst>
                <a:gd name="adj" fmla="val 50000"/>
              </a:avLst>
            </a:prstGeom>
            <a:solidFill>
              <a:srgbClr val="FD930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AutoShape 3"/>
            <p:cNvSpPr>
              <a:spLocks noChangeArrowheads="1"/>
            </p:cNvSpPr>
            <p:nvPr/>
          </p:nvSpPr>
          <p:spPr bwMode="auto">
            <a:xfrm rot="16200000">
              <a:off x="4745148" y="2977886"/>
              <a:ext cx="249732" cy="483232"/>
            </a:xfrm>
            <a:prstGeom prst="triangle">
              <a:avLst>
                <a:gd name="adj" fmla="val 50000"/>
              </a:avLst>
            </a:prstGeom>
            <a:solidFill>
              <a:srgbClr val="FD930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293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95B4-0145-4C49-9897-DE603D88BA19}" type="slidenum">
              <a:rPr lang="en-GB"/>
              <a:pPr/>
              <a:t>8</a:t>
            </a:fld>
            <a:endParaRPr lang="en-GB"/>
          </a:p>
        </p:txBody>
      </p:sp>
      <p:sp>
        <p:nvSpPr>
          <p:cNvPr id="1034242" name="Rectangle 2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GB" dirty="0"/>
              <a:t>Coherent diffraction imaging from </a:t>
            </a:r>
            <a:r>
              <a:rPr lang="en-GB" dirty="0" err="1"/>
              <a:t>nano</a:t>
            </a:r>
            <a:r>
              <a:rPr lang="en-GB" dirty="0"/>
              <a:t>-structured samples</a:t>
            </a:r>
          </a:p>
          <a:p>
            <a:pPr>
              <a:buFont typeface="Wingdings" pitchFamily="2" charset="2"/>
              <a:buChar char="n"/>
            </a:pPr>
            <a:r>
              <a:rPr lang="en-GB" dirty="0"/>
              <a:t>X-ray photon correlation spectroscopy of </a:t>
            </a:r>
            <a:r>
              <a:rPr lang="en-GB" dirty="0" err="1"/>
              <a:t>nanoscale</a:t>
            </a:r>
            <a:r>
              <a:rPr lang="en-GB" dirty="0"/>
              <a:t> </a:t>
            </a:r>
            <a:r>
              <a:rPr lang="en-GB" dirty="0" smtClean="0"/>
              <a:t>dynamics</a:t>
            </a:r>
          </a:p>
          <a:p>
            <a:pPr>
              <a:buFont typeface="Wingdings" pitchFamily="2" charset="2"/>
              <a:buChar char="n"/>
            </a:pPr>
            <a:r>
              <a:rPr lang="en-GB" dirty="0" smtClean="0"/>
              <a:t>Use of 20-40 </a:t>
            </a:r>
            <a:r>
              <a:rPr lang="en-GB" dirty="0" err="1" smtClean="0"/>
              <a:t>keV</a:t>
            </a:r>
            <a:r>
              <a:rPr lang="en-GB" dirty="0" smtClean="0"/>
              <a:t> coherent x-rays for imaging applications</a:t>
            </a:r>
          </a:p>
          <a:p>
            <a:pPr>
              <a:buFont typeface="Wingdings" pitchFamily="2" charset="2"/>
              <a:buChar char="n"/>
            </a:pPr>
            <a:r>
              <a:rPr lang="en-GB" dirty="0" smtClean="0"/>
              <a:t>Use of very hard radiation (&gt; 80 </a:t>
            </a:r>
            <a:r>
              <a:rPr lang="en-GB" dirty="0" err="1" smtClean="0"/>
              <a:t>keV</a:t>
            </a:r>
            <a:r>
              <a:rPr lang="en-GB" dirty="0" smtClean="0"/>
              <a:t>)</a:t>
            </a: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possibility </a:t>
            </a:r>
            <a:r>
              <a:rPr lang="en-GB" dirty="0"/>
              <a:t>to place detector at different distance and up to large </a:t>
            </a:r>
            <a:r>
              <a:rPr lang="en-GB" dirty="0" smtClean="0"/>
              <a:t>angles</a:t>
            </a:r>
          </a:p>
          <a:p>
            <a:pPr lvl="1"/>
            <a:r>
              <a:rPr lang="en-GB" dirty="0" smtClean="0"/>
              <a:t>additional 2m </a:t>
            </a:r>
            <a:r>
              <a:rPr lang="en-GB" dirty="0" err="1" smtClean="0"/>
              <a:t>diffractometer</a:t>
            </a:r>
            <a:r>
              <a:rPr lang="en-GB" dirty="0" smtClean="0"/>
              <a:t> for Bragg spots and WAXS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etector pixel size (MHz: 200 µm, 10 Hz: 50 µm)</a:t>
            </a:r>
            <a:endParaRPr lang="en-GB" dirty="0"/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Materials Imaging &amp; Dynamics – MID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35576" y="2591987"/>
            <a:ext cx="5099266" cy="2339975"/>
            <a:chOff x="1928888" y="2555891"/>
            <a:chExt cx="5099266" cy="2339975"/>
          </a:xfrm>
        </p:grpSpPr>
        <p:sp>
          <p:nvSpPr>
            <p:cNvPr id="1034243" name="AutoShape 3"/>
            <p:cNvSpPr>
              <a:spLocks noChangeArrowheads="1"/>
            </p:cNvSpPr>
            <p:nvPr/>
          </p:nvSpPr>
          <p:spPr bwMode="auto">
            <a:xfrm rot="14675321">
              <a:off x="5089816" y="3149617"/>
              <a:ext cx="1281113" cy="1319212"/>
            </a:xfrm>
            <a:prstGeom prst="triangle">
              <a:avLst>
                <a:gd name="adj" fmla="val 50000"/>
              </a:avLst>
            </a:prstGeom>
            <a:solidFill>
              <a:srgbClr val="FD930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45" name="AutoShape 5"/>
            <p:cNvSpPr>
              <a:spLocks noChangeArrowheads="1"/>
            </p:cNvSpPr>
            <p:nvPr/>
          </p:nvSpPr>
          <p:spPr bwMode="auto">
            <a:xfrm rot="16200000">
              <a:off x="6641416" y="4007659"/>
              <a:ext cx="368300" cy="195263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46" name="Line 6"/>
            <p:cNvSpPr>
              <a:spLocks noChangeShapeType="1"/>
            </p:cNvSpPr>
            <p:nvPr/>
          </p:nvSpPr>
          <p:spPr bwMode="auto">
            <a:xfrm>
              <a:off x="2013243" y="4102116"/>
              <a:ext cx="471469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47" name="Rectangle 7"/>
            <p:cNvSpPr>
              <a:spLocks noChangeArrowheads="1"/>
            </p:cNvSpPr>
            <p:nvPr/>
          </p:nvSpPr>
          <p:spPr bwMode="auto">
            <a:xfrm>
              <a:off x="2159292" y="3975116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48" name="Rectangle 8"/>
            <p:cNvSpPr>
              <a:spLocks noChangeArrowheads="1"/>
            </p:cNvSpPr>
            <p:nvPr/>
          </p:nvSpPr>
          <p:spPr bwMode="auto">
            <a:xfrm>
              <a:off x="2948279" y="3983054"/>
              <a:ext cx="661988" cy="261937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49" name="Rectangle 9"/>
            <p:cNvSpPr>
              <a:spLocks noChangeArrowheads="1"/>
            </p:cNvSpPr>
            <p:nvPr/>
          </p:nvSpPr>
          <p:spPr bwMode="auto">
            <a:xfrm>
              <a:off x="3699167" y="3981466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0" name="Text Box 10"/>
            <p:cNvSpPr txBox="1">
              <a:spLocks noChangeArrowheads="1"/>
            </p:cNvSpPr>
            <p:nvPr/>
          </p:nvSpPr>
          <p:spPr bwMode="auto">
            <a:xfrm>
              <a:off x="1928888" y="4437982"/>
              <a:ext cx="116089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 err="1" smtClean="0"/>
                <a:t>Monochromator</a:t>
              </a:r>
              <a:endParaRPr lang="en-GB" sz="1000" b="1" dirty="0" smtClean="0"/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(10</a:t>
              </a:r>
              <a:r>
                <a:rPr lang="en-GB" sz="1000" baseline="30000" dirty="0" smtClean="0"/>
                <a:t>-4</a:t>
              </a:r>
              <a:r>
                <a:rPr lang="en-GB" sz="1000" dirty="0" smtClean="0"/>
                <a:t>, 10</a:t>
              </a:r>
              <a:r>
                <a:rPr lang="en-GB" sz="1000" baseline="30000" dirty="0" smtClean="0"/>
                <a:t>-5</a:t>
              </a:r>
              <a:r>
                <a:rPr lang="en-GB" sz="1000" dirty="0" smtClean="0"/>
                <a:t>)</a:t>
              </a:r>
              <a:endParaRPr lang="en-GB" sz="1000" b="1" dirty="0"/>
            </a:p>
          </p:txBody>
        </p:sp>
        <p:sp>
          <p:nvSpPr>
            <p:cNvPr id="1034251" name="Text Box 11"/>
            <p:cNvSpPr txBox="1">
              <a:spLocks noChangeArrowheads="1"/>
            </p:cNvSpPr>
            <p:nvPr/>
          </p:nvSpPr>
          <p:spPr bwMode="auto">
            <a:xfrm>
              <a:off x="2843001" y="4643454"/>
              <a:ext cx="8382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/>
                <a:t>Split-Delay</a:t>
              </a:r>
            </a:p>
          </p:txBody>
        </p:sp>
        <p:sp>
          <p:nvSpPr>
            <p:cNvPr id="1034252" name="Text Box 12"/>
            <p:cNvSpPr txBox="1">
              <a:spLocks noChangeArrowheads="1"/>
            </p:cNvSpPr>
            <p:nvPr/>
          </p:nvSpPr>
          <p:spPr bwMode="auto">
            <a:xfrm>
              <a:off x="3444927" y="4444332"/>
              <a:ext cx="116570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/>
                <a:t>Focusing </a:t>
              </a:r>
              <a:r>
                <a:rPr lang="en-GB" sz="1000" b="1" dirty="0" smtClean="0"/>
                <a:t>optics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(1-100 µm)</a:t>
              </a:r>
              <a:endParaRPr lang="en-GB" sz="1000" b="1" dirty="0"/>
            </a:p>
          </p:txBody>
        </p:sp>
        <p:sp>
          <p:nvSpPr>
            <p:cNvPr id="1034253" name="Line 13"/>
            <p:cNvSpPr>
              <a:spLocks noChangeShapeType="1"/>
            </p:cNvSpPr>
            <p:nvPr/>
          </p:nvSpPr>
          <p:spPr bwMode="auto">
            <a:xfrm>
              <a:off x="2519654" y="3301922"/>
              <a:ext cx="0" cy="301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54" name="Line 14"/>
            <p:cNvSpPr>
              <a:spLocks noChangeShapeType="1"/>
            </p:cNvSpPr>
            <p:nvPr/>
          </p:nvSpPr>
          <p:spPr bwMode="auto">
            <a:xfrm>
              <a:off x="3280067" y="3622691"/>
              <a:ext cx="0" cy="301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55" name="Rectangle 15"/>
            <p:cNvSpPr>
              <a:spLocks noChangeArrowheads="1"/>
            </p:cNvSpPr>
            <p:nvPr/>
          </p:nvSpPr>
          <p:spPr bwMode="auto">
            <a:xfrm>
              <a:off x="3697579" y="3675079"/>
              <a:ext cx="661988" cy="261937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6" name="Rectangle 16"/>
            <p:cNvSpPr>
              <a:spLocks noChangeArrowheads="1"/>
            </p:cNvSpPr>
            <p:nvPr/>
          </p:nvSpPr>
          <p:spPr bwMode="auto">
            <a:xfrm>
              <a:off x="3705517" y="3359166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7" name="Oval 17"/>
            <p:cNvSpPr>
              <a:spLocks noChangeArrowheads="1"/>
            </p:cNvSpPr>
            <p:nvPr/>
          </p:nvSpPr>
          <p:spPr bwMode="auto">
            <a:xfrm>
              <a:off x="4824704" y="3790966"/>
              <a:ext cx="593725" cy="601663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58" name="Text Box 18"/>
            <p:cNvSpPr txBox="1">
              <a:spLocks noChangeArrowheads="1"/>
            </p:cNvSpPr>
            <p:nvPr/>
          </p:nvSpPr>
          <p:spPr bwMode="auto">
            <a:xfrm>
              <a:off x="4543717" y="4468829"/>
              <a:ext cx="1182687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/>
                <a:t>Sample stage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/>
                <a:t>w. environments</a:t>
              </a:r>
            </a:p>
          </p:txBody>
        </p:sp>
        <p:sp>
          <p:nvSpPr>
            <p:cNvPr id="1034259" name="Line 19"/>
            <p:cNvSpPr>
              <a:spLocks noChangeShapeType="1"/>
            </p:cNvSpPr>
            <p:nvPr/>
          </p:nvSpPr>
          <p:spPr bwMode="auto">
            <a:xfrm flipV="1">
              <a:off x="5107279" y="2817829"/>
              <a:ext cx="1069975" cy="128428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60" name="Line 20"/>
            <p:cNvSpPr>
              <a:spLocks noChangeShapeType="1"/>
            </p:cNvSpPr>
            <p:nvPr/>
          </p:nvSpPr>
          <p:spPr bwMode="auto">
            <a:xfrm rot="3000000" flipV="1">
              <a:off x="5409698" y="3455210"/>
              <a:ext cx="1069975" cy="128428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61" name="Text Box 21"/>
            <p:cNvSpPr txBox="1">
              <a:spLocks noChangeArrowheads="1"/>
            </p:cNvSpPr>
            <p:nvPr/>
          </p:nvSpPr>
          <p:spPr bwMode="auto">
            <a:xfrm>
              <a:off x="5184993" y="3248041"/>
              <a:ext cx="47481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10</a:t>
              </a:r>
              <a:r>
                <a:rPr lang="en-GB" sz="1000" b="1" dirty="0" smtClean="0"/>
                <a:t> </a:t>
              </a:r>
              <a:r>
                <a:rPr lang="en-GB" sz="1000" b="1" dirty="0"/>
                <a:t>m</a:t>
              </a:r>
            </a:p>
          </p:txBody>
        </p:sp>
        <p:sp>
          <p:nvSpPr>
            <p:cNvPr id="1034262" name="Text Box 22"/>
            <p:cNvSpPr txBox="1">
              <a:spLocks noChangeArrowheads="1"/>
            </p:cNvSpPr>
            <p:nvPr/>
          </p:nvSpPr>
          <p:spPr bwMode="auto">
            <a:xfrm>
              <a:off x="5626392" y="3660791"/>
              <a:ext cx="6318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/>
                <a:t>~40-50°</a:t>
              </a:r>
            </a:p>
          </p:txBody>
        </p:sp>
        <p:sp>
          <p:nvSpPr>
            <p:cNvPr id="1034263" name="AutoShape 23"/>
            <p:cNvSpPr>
              <a:spLocks noChangeArrowheads="1"/>
            </p:cNvSpPr>
            <p:nvPr/>
          </p:nvSpPr>
          <p:spPr bwMode="auto">
            <a:xfrm rot="13932363">
              <a:off x="6089148" y="2642410"/>
              <a:ext cx="368300" cy="195262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64" name="Line 24"/>
            <p:cNvSpPr>
              <a:spLocks noChangeShapeType="1"/>
            </p:cNvSpPr>
            <p:nvPr/>
          </p:nvSpPr>
          <p:spPr bwMode="auto">
            <a:xfrm>
              <a:off x="6542379" y="2605104"/>
              <a:ext cx="485775" cy="1216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65" name="AutoShape 25"/>
            <p:cNvSpPr>
              <a:spLocks noChangeArrowheads="1"/>
            </p:cNvSpPr>
            <p:nvPr/>
          </p:nvSpPr>
          <p:spPr bwMode="auto">
            <a:xfrm rot="14540343">
              <a:off x="6340225" y="3048393"/>
              <a:ext cx="368300" cy="195263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66" name="AutoShape 26"/>
            <p:cNvSpPr>
              <a:spLocks noChangeArrowheads="1"/>
            </p:cNvSpPr>
            <p:nvPr/>
          </p:nvSpPr>
          <p:spPr bwMode="auto">
            <a:xfrm rot="15058295">
              <a:off x="6543676" y="3526066"/>
              <a:ext cx="368300" cy="195262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268" name="Line 28"/>
            <p:cNvSpPr>
              <a:spLocks noChangeShapeType="1"/>
            </p:cNvSpPr>
            <p:nvPr/>
          </p:nvSpPr>
          <p:spPr bwMode="auto">
            <a:xfrm>
              <a:off x="5121567" y="4087830"/>
              <a:ext cx="1606367" cy="4841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2167308" y="3658268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730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95B4-0145-4C49-9897-DE603D88BA19}" type="slidenum">
              <a:rPr lang="en-GB"/>
              <a:pPr/>
              <a:t>9</a:t>
            </a:fld>
            <a:endParaRPr lang="en-GB"/>
          </a:p>
        </p:txBody>
      </p:sp>
      <p:sp>
        <p:nvSpPr>
          <p:cNvPr id="1034242" name="Rectangle 2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GB" dirty="0" smtClean="0"/>
              <a:t>Ultrafast dynamics of highly excited matter (Solids, WDM, HDM)</a:t>
            </a:r>
          </a:p>
          <a:p>
            <a:pPr>
              <a:buFont typeface="Wingdings" pitchFamily="2" charset="2"/>
              <a:buChar char="n"/>
            </a:pPr>
            <a:r>
              <a:rPr lang="en-GB" dirty="0" smtClean="0"/>
              <a:t>Combinations of scattering, diffraction and spectroscopy techniques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se of various pump sources to excite samples (OL, XL, ext. fields)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dditional laser systems foreseen (TW-Hz class, possibly beyond)  </a:t>
            </a: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>
              <a:buFont typeface="Wingdings" pitchFamily="2" charset="2"/>
              <a:buChar char="n"/>
            </a:pP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high flexibility of experimental geometry, but under vacuum conditions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pecial needs to accommodate high energy laser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epetition rate for HE laser experiments reduced to Hz level</a:t>
            </a:r>
          </a:p>
        </p:txBody>
      </p:sp>
      <p:sp>
        <p:nvSpPr>
          <p:cNvPr id="103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Energy </a:t>
            </a:r>
            <a:r>
              <a:rPr lang="en-GB" dirty="0"/>
              <a:t>D</a:t>
            </a:r>
            <a:r>
              <a:rPr lang="en-GB" dirty="0" smtClean="0"/>
              <a:t>ensity Science </a:t>
            </a:r>
            <a:r>
              <a:rPr lang="en-GB" dirty="0"/>
              <a:t>– </a:t>
            </a:r>
            <a:r>
              <a:rPr lang="en-GB" dirty="0" smtClean="0"/>
              <a:t>HED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628884" y="2908487"/>
            <a:ext cx="3959904" cy="2094140"/>
            <a:chOff x="2628884" y="2908487"/>
            <a:chExt cx="3959904" cy="2094140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628884" y="3857991"/>
              <a:ext cx="3673129" cy="877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859289" y="3729452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17884" y="3735802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628885" y="4192318"/>
              <a:ext cx="116089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 err="1" smtClean="0"/>
                <a:t>Monochromator</a:t>
              </a:r>
              <a:endParaRPr lang="en-GB" sz="1000" b="1" dirty="0" smtClean="0"/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(10</a:t>
              </a:r>
              <a:r>
                <a:rPr lang="en-GB" sz="1000" baseline="30000" dirty="0" smtClean="0"/>
                <a:t>-4</a:t>
              </a:r>
              <a:r>
                <a:rPr lang="en-GB" sz="1000" dirty="0" smtClean="0"/>
                <a:t>)</a:t>
              </a:r>
              <a:endParaRPr lang="en-GB" sz="1000" b="1" dirty="0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836768" y="4198668"/>
              <a:ext cx="819455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 smtClean="0"/>
                <a:t>Focusing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 smtClean="0"/>
                <a:t>optics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dirty="0" smtClean="0"/>
                <a:t>(1-100 µm)</a:t>
              </a:r>
              <a:endParaRPr lang="en-GB" sz="1000" b="1" dirty="0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219651" y="3332994"/>
              <a:ext cx="0" cy="301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916296" y="3429415"/>
              <a:ext cx="661988" cy="261937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924234" y="3113502"/>
              <a:ext cx="661987" cy="261938"/>
            </a:xfrm>
            <a:prstGeom prst="rect">
              <a:avLst/>
            </a:prstGeom>
            <a:solidFill>
              <a:srgbClr val="626262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5043421" y="3545302"/>
              <a:ext cx="593725" cy="601663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762434" y="4575590"/>
              <a:ext cx="1182687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12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/>
                <a:t>Sample stage</a:t>
              </a:r>
            </a:p>
            <a:p>
              <a:pPr algn="ctr"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GB" sz="1000" b="1" dirty="0"/>
                <a:t>w. environments</a:t>
              </a: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 rot="1804187">
              <a:off x="4751024" y="3535559"/>
              <a:ext cx="365953" cy="143256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 rot="10800000">
              <a:off x="5231945" y="2939130"/>
              <a:ext cx="244589" cy="974405"/>
            </a:xfrm>
            <a:prstGeom prst="triangle">
              <a:avLst>
                <a:gd name="adj" fmla="val 50000"/>
              </a:avLst>
            </a:prstGeom>
            <a:solidFill>
              <a:srgbClr val="FD930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 rot="12600000">
              <a:off x="5041384" y="2911725"/>
              <a:ext cx="244589" cy="720000"/>
            </a:xfrm>
            <a:prstGeom prst="triangle">
              <a:avLst>
                <a:gd name="adj" fmla="val 50000"/>
              </a:avLst>
            </a:prstGeom>
            <a:solidFill>
              <a:srgbClr val="FD930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Arc 21"/>
            <p:cNvSpPr/>
            <p:nvPr/>
          </p:nvSpPr>
          <p:spPr bwMode="auto">
            <a:xfrm rot="20552695">
              <a:off x="5072420" y="2908487"/>
              <a:ext cx="463216" cy="571286"/>
            </a:xfrm>
            <a:prstGeom prst="arc">
              <a:avLst>
                <a:gd name="adj1" fmla="val 16200000"/>
                <a:gd name="adj2" fmla="val 20458625"/>
              </a:avLst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 rot="13956093">
              <a:off x="4703399" y="3822887"/>
              <a:ext cx="784612" cy="1024098"/>
              <a:chOff x="6475049" y="3060887"/>
              <a:chExt cx="784612" cy="1024098"/>
            </a:xfrm>
          </p:grpSpPr>
          <p:sp>
            <p:nvSpPr>
              <p:cNvPr id="23" name="AutoShape 5"/>
              <p:cNvSpPr>
                <a:spLocks noChangeArrowheads="1"/>
              </p:cNvSpPr>
              <p:nvPr/>
            </p:nvSpPr>
            <p:spPr bwMode="auto">
              <a:xfrm rot="1804187">
                <a:off x="6475049" y="3687959"/>
                <a:ext cx="365953" cy="143256"/>
              </a:xfrm>
              <a:prstGeom prst="can">
                <a:avLst>
                  <a:gd name="adj" fmla="val 25000"/>
                </a:avLst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 rot="10800000">
                <a:off x="6955970" y="3110580"/>
                <a:ext cx="244589" cy="974405"/>
              </a:xfrm>
              <a:prstGeom prst="triangle">
                <a:avLst>
                  <a:gd name="adj" fmla="val 50000"/>
                </a:avLst>
              </a:prstGeom>
              <a:solidFill>
                <a:srgbClr val="FD930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5" name="AutoShape 3"/>
              <p:cNvSpPr>
                <a:spLocks noChangeArrowheads="1"/>
              </p:cNvSpPr>
              <p:nvPr/>
            </p:nvSpPr>
            <p:spPr bwMode="auto">
              <a:xfrm rot="12600000">
                <a:off x="6765409" y="3064125"/>
                <a:ext cx="244589" cy="720000"/>
              </a:xfrm>
              <a:prstGeom prst="triangle">
                <a:avLst>
                  <a:gd name="adj" fmla="val 50000"/>
                </a:avLst>
              </a:prstGeom>
              <a:solidFill>
                <a:srgbClr val="FD930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Arc 25"/>
              <p:cNvSpPr/>
              <p:nvPr/>
            </p:nvSpPr>
            <p:spPr bwMode="auto">
              <a:xfrm rot="20552695">
                <a:off x="6796445" y="3060887"/>
                <a:ext cx="463216" cy="571286"/>
              </a:xfrm>
              <a:prstGeom prst="arc">
                <a:avLst>
                  <a:gd name="adj1" fmla="val 16200000"/>
                  <a:gd name="adj2" fmla="val 20458625"/>
                </a:avLst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None/>
                  <a:tabLst/>
                </a:pPr>
                <a:endParaRPr kumimoji="0" lang="de-DE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6" charset="-128"/>
                </a:endParaRPr>
              </a:p>
            </p:txBody>
          </p:sp>
        </p:grpSp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 rot="16200000">
              <a:off x="5666408" y="3699933"/>
              <a:ext cx="1558252" cy="286509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AutoShape 3"/>
            <p:cNvSpPr>
              <a:spLocks noChangeArrowheads="1"/>
            </p:cNvSpPr>
            <p:nvPr/>
          </p:nvSpPr>
          <p:spPr bwMode="auto">
            <a:xfrm rot="16200000">
              <a:off x="5127010" y="3381810"/>
              <a:ext cx="1422407" cy="974405"/>
            </a:xfrm>
            <a:prstGeom prst="triangle">
              <a:avLst>
                <a:gd name="adj" fmla="val 50000"/>
              </a:avLst>
            </a:prstGeom>
            <a:solidFill>
              <a:srgbClr val="FD930A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665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2087</Words>
  <Application>Microsoft Office PowerPoint</Application>
  <PresentationFormat>On-screen Show (4:3)</PresentationFormat>
  <Paragraphs>703</Paragraphs>
  <Slides>35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DESY European XFEL</vt:lpstr>
      <vt:lpstr>Picture</vt:lpstr>
      <vt:lpstr>Overview European XFEL X-ray Systems</vt:lpstr>
      <vt:lpstr>FELs reach beyond synchrotron radiation</vt:lpstr>
      <vt:lpstr>Benefit of large infrastructures</vt:lpstr>
      <vt:lpstr>Where European XFEL excels </vt:lpstr>
      <vt:lpstr>Scientific instruments, optical lasers, detectors, sample environment and data acquisition</vt:lpstr>
      <vt:lpstr>Femtosecond X-ray Experiments – FXE</vt:lpstr>
      <vt:lpstr>Single Particle &amp; Biomolecule – SPB</vt:lpstr>
      <vt:lpstr>Materials Imaging &amp; Dynamics – MID</vt:lpstr>
      <vt:lpstr>High Energy Density Science – HED</vt:lpstr>
      <vt:lpstr>Small Quantum Systems – SQS</vt:lpstr>
      <vt:lpstr>Spectroscopy and Coherent Scattering – SCS</vt:lpstr>
      <vt:lpstr>… and how to build this</vt:lpstr>
      <vt:lpstr>European XFEL – Basic parameters (2011)</vt:lpstr>
      <vt:lpstr>New x-ray design</vt:lpstr>
      <vt:lpstr>Undulator ħ ranges</vt:lpstr>
      <vt:lpstr>Some examples for status</vt:lpstr>
      <vt:lpstr>Magnetic measurements laboratories</vt:lpstr>
      <vt:lpstr>Undulator pre-series devices</vt:lpstr>
      <vt:lpstr>Layout XTDs - X-ray optics and transport</vt:lpstr>
      <vt:lpstr>X-ray transport mirrors</vt:lpstr>
      <vt:lpstr>PowerPoint Presentation</vt:lpstr>
      <vt:lpstr>PowerPoint Presentation</vt:lpstr>
      <vt:lpstr>The suite of instruments</vt:lpstr>
      <vt:lpstr>Layout XHEXP - SASE 1 instruments</vt:lpstr>
      <vt:lpstr>Scientific instruments – Conceptual design stage</vt:lpstr>
      <vt:lpstr>Layout XHEXP - SASE 2 instruments</vt:lpstr>
      <vt:lpstr>Layout XHEXP - SASE 3 instruments</vt:lpstr>
      <vt:lpstr>Small Quantum Systems – SQS</vt:lpstr>
      <vt:lpstr>Optical lasers at the European XFEL</vt:lpstr>
      <vt:lpstr>Laser Advisory Committee</vt:lpstr>
      <vt:lpstr>High repetition rates issues</vt:lpstr>
      <vt:lpstr>High repetition rate electron beam delivery</vt:lpstr>
      <vt:lpstr>X-ray delivery patterns for scientific instruments </vt:lpstr>
      <vt:lpstr>High repetition rate challenge</vt:lpstr>
      <vt:lpstr>Conclusions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Tschentscher, Thomas</cp:lastModifiedBy>
  <cp:revision>535</cp:revision>
  <cp:lastPrinted>2012-03-17T20:07:24Z</cp:lastPrinted>
  <dcterms:created xsi:type="dcterms:W3CDTF">2008-08-31T12:56:32Z</dcterms:created>
  <dcterms:modified xsi:type="dcterms:W3CDTF">2012-04-16T14:55:15Z</dcterms:modified>
</cp:coreProperties>
</file>