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7" r:id="rId3"/>
    <p:sldId id="263" r:id="rId4"/>
    <p:sldId id="259" r:id="rId5"/>
    <p:sldId id="264" r:id="rId6"/>
    <p:sldId id="278" r:id="rId7"/>
    <p:sldId id="280" r:id="rId8"/>
    <p:sldId id="262" r:id="rId9"/>
    <p:sldId id="260" r:id="rId10"/>
    <p:sldId id="275" r:id="rId11"/>
    <p:sldId id="276" r:id="rId12"/>
    <p:sldId id="274" r:id="rId13"/>
    <p:sldId id="261" r:id="rId14"/>
    <p:sldId id="281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82" r:id="rId24"/>
    <p:sldId id="279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30A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259" autoAdjust="0"/>
    <p:restoredTop sz="95752" autoAdjust="0"/>
  </p:normalViewPr>
  <p:slideViewPr>
    <p:cSldViewPr snapToGrid="0">
      <p:cViewPr varScale="1">
        <p:scale>
          <a:sx n="86" d="100"/>
          <a:sy n="86" d="100"/>
        </p:scale>
        <p:origin x="-312" y="-84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854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92F20341-73FC-4B01-AADB-CA9AE49449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332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BA890DE3-2276-472F-9D7F-B0C8D17166DA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717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/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/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 Upper area: </a:t>
            </a:r>
            <a:r>
              <a:rPr lang="en-GB" sz="1100" b="1" smtClean="0"/>
              <a:t>Title</a:t>
            </a:r>
            <a:r>
              <a:rPr lang="en-GB" sz="1100" smtClean="0"/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 Lower area </a:t>
            </a:r>
            <a:r>
              <a:rPr lang="en-GB" sz="1100" b="1" smtClean="0"/>
              <a:t>(subtitle):</a:t>
            </a:r>
            <a:r>
              <a:rPr lang="en-GB" sz="1100" smtClean="0"/>
              <a:t> Conference/meeting/workshop, location, date, </a:t>
            </a:r>
            <a:br>
              <a:rPr lang="en-GB" sz="1100" smtClean="0"/>
            </a:br>
            <a:r>
              <a:rPr lang="en-GB" sz="1100" smtClean="0"/>
              <a:t>  your name and affiliation, </a:t>
            </a:r>
            <a:br>
              <a:rPr lang="en-GB" sz="1100" smtClean="0"/>
            </a:br>
            <a:r>
              <a:rPr lang="en-GB" sz="1100" smtClean="0"/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Change the </a:t>
            </a:r>
            <a:r>
              <a:rPr lang="en-GB" sz="1100" b="1" smtClean="0"/>
              <a:t>partner logos</a:t>
            </a:r>
            <a:r>
              <a:rPr lang="en-GB" sz="1100" smtClean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E5BB148B-A6EF-4DA2-96D4-DC3CC69DB694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 smtClean="0"/>
              <a:t>Before you start</a:t>
            </a:r>
            <a:r>
              <a:rPr lang="en-GB" sz="1100" smtClean="0"/>
              <a:t> editing the slides of your talk change to the </a:t>
            </a:r>
            <a:r>
              <a:rPr lang="en-GB" sz="1100" b="1" smtClean="0"/>
              <a:t>Master Slide view</a:t>
            </a:r>
            <a:r>
              <a:rPr lang="en-GB" sz="1100" smtClean="0"/>
              <a:t>:   </a:t>
            </a:r>
            <a:br>
              <a:rPr lang="en-GB" sz="1100" smtClean="0"/>
            </a:br>
            <a:r>
              <a:rPr lang="en-GB" sz="1100" smtClean="0"/>
              <a:t>   Menu button “View”,</a:t>
            </a:r>
            <a:r>
              <a:rPr lang="en-GB" sz="1100" smtClean="0">
                <a:sym typeface="Wingdings" pitchFamily="2" charset="2"/>
              </a:rPr>
              <a:t> Master, Slide Master:</a:t>
            </a:r>
            <a:br>
              <a:rPr lang="en-GB" sz="1100" smtClean="0">
                <a:sym typeface="Wingdings" pitchFamily="2" charset="2"/>
              </a:rPr>
            </a:br>
            <a:endParaRPr lang="en-GB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sym typeface="Wingdings" pitchFamily="2" charset="2"/>
              </a:rPr>
              <a:t>   </a:t>
            </a:r>
            <a:r>
              <a:rPr lang="en-GB" sz="1100" b="1" smtClean="0"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sym typeface="Wingdings" pitchFamily="2" charset="2"/>
              </a:rPr>
              <a:t/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1)  1st row in the violet header: 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sym typeface="Wingdings" pitchFamily="2" charset="2"/>
              </a:rPr>
            </a:br>
            <a:endParaRPr lang="en-GB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sym typeface="Wingdings" pitchFamily="2" charset="2"/>
              </a:rPr>
              <a:t>   If you want to use more </a:t>
            </a:r>
            <a:r>
              <a:rPr lang="en-GB" sz="1100" b="1" smtClean="0">
                <a:sym typeface="Wingdings" pitchFamily="2" charset="2"/>
              </a:rPr>
              <a:t>partner logos</a:t>
            </a:r>
            <a:r>
              <a:rPr lang="en-GB" sz="1100" smtClean="0">
                <a:sym typeface="Wingdings" pitchFamily="2" charset="2"/>
              </a:rPr>
              <a:t> position them left 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</a:t>
            </a:r>
            <a:r>
              <a:rPr lang="en-GB" sz="1100" b="1" smtClean="0">
                <a:sym typeface="Wingdings" pitchFamily="2" charset="2"/>
              </a:rPr>
              <a:t>Close Master View</a:t>
            </a:r>
            <a:endParaRPr lang="en-GB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7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7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E155CF81-C4C3-43CF-8EB0-CBB8B9E888AE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 smtClean="0"/>
              <a:t>Before you start</a:t>
            </a:r>
            <a:r>
              <a:rPr lang="en-GB" sz="1100" smtClean="0"/>
              <a:t> editing the slides of your talk change to the </a:t>
            </a:r>
            <a:r>
              <a:rPr lang="en-GB" sz="1100" b="1" smtClean="0"/>
              <a:t>Master Slide view</a:t>
            </a:r>
            <a:r>
              <a:rPr lang="en-GB" sz="1100" smtClean="0"/>
              <a:t>:   </a:t>
            </a:r>
            <a:br>
              <a:rPr lang="en-GB" sz="1100" smtClean="0"/>
            </a:br>
            <a:r>
              <a:rPr lang="en-GB" sz="1100" smtClean="0"/>
              <a:t>   Menu button “View”,</a:t>
            </a:r>
            <a:r>
              <a:rPr lang="en-GB" sz="1100" smtClean="0">
                <a:sym typeface="Wingdings" pitchFamily="2" charset="2"/>
              </a:rPr>
              <a:t> Master, Slide Master:</a:t>
            </a:r>
            <a:br>
              <a:rPr lang="en-GB" sz="1100" smtClean="0">
                <a:sym typeface="Wingdings" pitchFamily="2" charset="2"/>
              </a:rPr>
            </a:br>
            <a:endParaRPr lang="en-GB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sym typeface="Wingdings" pitchFamily="2" charset="2"/>
              </a:rPr>
              <a:t>   </a:t>
            </a:r>
            <a:r>
              <a:rPr lang="en-GB" sz="1100" b="1" smtClean="0"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sym typeface="Wingdings" pitchFamily="2" charset="2"/>
              </a:rPr>
              <a:t/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1)  1st row in the violet header: 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sym typeface="Wingdings" pitchFamily="2" charset="2"/>
              </a:rPr>
            </a:br>
            <a:endParaRPr lang="en-GB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sym typeface="Wingdings" pitchFamily="2" charset="2"/>
              </a:rPr>
              <a:t>   If you want to use more </a:t>
            </a:r>
            <a:r>
              <a:rPr lang="en-GB" sz="1100" b="1" smtClean="0">
                <a:sym typeface="Wingdings" pitchFamily="2" charset="2"/>
              </a:rPr>
              <a:t>partner logos</a:t>
            </a:r>
            <a:r>
              <a:rPr lang="en-GB" sz="1100" smtClean="0">
                <a:sym typeface="Wingdings" pitchFamily="2" charset="2"/>
              </a:rPr>
              <a:t> position them left 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</a:t>
            </a:r>
            <a:r>
              <a:rPr lang="en-GB" sz="1100" b="1" smtClean="0">
                <a:sym typeface="Wingdings" pitchFamily="2" charset="2"/>
              </a:rPr>
              <a:t>Close Master View</a:t>
            </a:r>
            <a:endParaRPr lang="en-GB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423644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EC2C0-8048-4735-A224-D6E04509EF2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8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C9B41-D782-4344-9FA0-AAEA900E9B4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5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25319-D77D-44BC-B877-546349C83FB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1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D380-66D4-4BCF-B91A-B5A1808970E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39580-9E72-4786-B827-92D43CED813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7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EF7A-5738-4413-A739-0D7BE7199F7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95657-7093-4F46-89C1-0F8C26D99EC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6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A3FF-00B3-445F-822A-6E1C73024D9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7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68C9-702A-4D49-B34F-3F96F29A44B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79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F136B-1453-43AB-BC3F-2BC0C2E8ACA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83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5C64E36D-AFE6-4BF1-A0E9-7EA2D805A28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033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Installation Schedule and Status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115888" y="6499650"/>
            <a:ext cx="476203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de-DE" sz="800" dirty="0" smtClean="0">
                <a:solidFill>
                  <a:schemeClr val="tx1"/>
                </a:solidFill>
              </a:rPr>
              <a:t>Hamburg, 16th April 2012</a:t>
            </a:r>
          </a:p>
          <a:p>
            <a:pPr>
              <a:buFontTx/>
              <a:buNone/>
            </a:pPr>
            <a:r>
              <a:rPr lang="de-DE" sz="800" dirty="0" smtClean="0">
                <a:solidFill>
                  <a:schemeClr val="tx1"/>
                </a:solidFill>
              </a:rPr>
              <a:t>Markus Hüning, Technical </a:t>
            </a:r>
            <a:r>
              <a:rPr lang="de-DE" sz="800" dirty="0" err="1" smtClean="0">
                <a:solidFill>
                  <a:schemeClr val="tx1"/>
                </a:solidFill>
              </a:rPr>
              <a:t>Coordinator</a:t>
            </a:r>
            <a:r>
              <a:rPr lang="de-DE" sz="800" dirty="0" smtClean="0">
                <a:solidFill>
                  <a:schemeClr val="tx1"/>
                </a:solidFill>
              </a:rPr>
              <a:t> (TC)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  <a:cs typeface="+mn-cs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c.xefl@desy.de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ustriedenkmal.d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pPr eaLnBrk="1" hangingPunct="1"/>
            <a:r>
              <a:rPr lang="en-GB" smtClean="0"/>
              <a:t>Markus Hüning</a:t>
            </a:r>
          </a:p>
          <a:p>
            <a:pPr eaLnBrk="1" hangingPunct="1"/>
            <a:r>
              <a:rPr lang="en-GB" dirty="0" smtClean="0"/>
              <a:t>European </a:t>
            </a:r>
            <a:r>
              <a:rPr lang="en-GB" dirty="0"/>
              <a:t>XFEL Accelerator Consortium Meeting</a:t>
            </a:r>
          </a:p>
          <a:p>
            <a:pPr eaLnBrk="1" hangingPunct="1"/>
            <a:endParaRPr lang="en-GB" dirty="0" smtClean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319213"/>
            <a:ext cx="7251700" cy="1844675"/>
          </a:xfrm>
        </p:spPr>
        <p:txBody>
          <a:bodyPr/>
          <a:lstStyle/>
          <a:p>
            <a:pPr eaLnBrk="1" hangingPunct="1"/>
            <a:r>
              <a:rPr lang="en-GB" dirty="0"/>
              <a:t>Installation Schedule and Status</a:t>
            </a:r>
            <a:endParaRPr lang="en-GB" dirty="0" smtClean="0"/>
          </a:p>
        </p:txBody>
      </p:sp>
      <p:pic>
        <p:nvPicPr>
          <p:cNvPr id="3076" name="Picture 19" descr="DESY-Logo-cyan-RGB_Hintergrund 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XTL Infrastructure Installation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4042408" cy="4459287"/>
          </a:xfrm>
        </p:spPr>
        <p:txBody>
          <a:bodyPr/>
          <a:lstStyle/>
          <a:p>
            <a:r>
              <a:rPr lang="de-DE" dirty="0" smtClean="0"/>
              <a:t>Path-Time </a:t>
            </a:r>
            <a:r>
              <a:rPr lang="de-DE" dirty="0" err="1" smtClean="0"/>
              <a:t>diagram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visualize</a:t>
            </a:r>
            <a:r>
              <a:rPr lang="de-DE" dirty="0" smtClean="0"/>
              <a:t> </a:t>
            </a:r>
            <a:r>
              <a:rPr lang="de-DE" b="1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b="1" dirty="0" err="1" smtClean="0"/>
              <a:t>where</a:t>
            </a:r>
            <a:r>
              <a:rPr lang="de-DE" dirty="0" smtClean="0"/>
              <a:t> and </a:t>
            </a:r>
            <a:r>
              <a:rPr lang="de-DE" b="1" dirty="0" err="1" smtClean="0"/>
              <a:t>when</a:t>
            </a:r>
            <a:endParaRPr lang="de-DE" b="1" dirty="0" smtClean="0"/>
          </a:p>
          <a:p>
            <a:r>
              <a:rPr lang="de-DE" dirty="0" smtClean="0"/>
              <a:t> A </a:t>
            </a:r>
            <a:r>
              <a:rPr lang="de-DE" dirty="0" err="1" smtClean="0"/>
              <a:t>handful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defining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Survey</a:t>
            </a:r>
          </a:p>
          <a:p>
            <a:pPr lvl="1"/>
            <a:r>
              <a:rPr lang="de-DE" dirty="0" err="1" smtClean="0"/>
              <a:t>Opening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endParaRPr lang="de-DE" dirty="0" smtClean="0"/>
          </a:p>
          <a:p>
            <a:pPr lvl="1"/>
            <a:r>
              <a:rPr lang="de-DE" dirty="0" err="1" smtClean="0"/>
              <a:t>Pulling</a:t>
            </a:r>
            <a:r>
              <a:rPr lang="de-DE" dirty="0" smtClean="0"/>
              <a:t> Cables</a:t>
            </a:r>
          </a:p>
          <a:p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assumes</a:t>
            </a:r>
            <a:r>
              <a:rPr lang="de-DE" dirty="0" smtClean="0"/>
              <a:t> 1shift per </a:t>
            </a:r>
            <a:r>
              <a:rPr lang="de-DE" dirty="0" err="1" smtClean="0"/>
              <a:t>day</a:t>
            </a:r>
            <a:r>
              <a:rPr lang="de-DE" dirty="0" smtClean="0"/>
              <a:t>/5 </a:t>
            </a:r>
            <a:r>
              <a:rPr lang="de-DE" dirty="0" err="1" smtClean="0"/>
              <a:t>days</a:t>
            </a:r>
            <a:r>
              <a:rPr lang="de-DE" dirty="0" smtClean="0"/>
              <a:t> a </a:t>
            </a:r>
            <a:r>
              <a:rPr lang="de-DE" dirty="0" err="1" smtClean="0"/>
              <a:t>week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 t="4483" r="12673"/>
          <a:stretch/>
        </p:blipFill>
        <p:spPr bwMode="auto">
          <a:xfrm>
            <a:off x="4159883" y="1081825"/>
            <a:ext cx="497124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XTL </a:t>
            </a:r>
            <a:r>
              <a:rPr lang="de-DE" dirty="0" err="1" smtClean="0"/>
              <a:t>Machine</a:t>
            </a:r>
            <a:r>
              <a:rPr lang="de-DE" dirty="0" smtClean="0"/>
              <a:t> Installation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4042408" cy="4459287"/>
          </a:xfrm>
        </p:spPr>
        <p:txBody>
          <a:bodyPr/>
          <a:lstStyle/>
          <a:p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mature</a:t>
            </a:r>
            <a:endParaRPr lang="de-DE" dirty="0" smtClean="0"/>
          </a:p>
          <a:p>
            <a:r>
              <a:rPr lang="de-DE" dirty="0" smtClean="0"/>
              <a:t>Next </a:t>
            </a:r>
            <a:r>
              <a:rPr lang="de-DE" dirty="0" err="1" smtClean="0"/>
              <a:t>iteration</a:t>
            </a:r>
            <a:r>
              <a:rPr lang="de-DE" dirty="0" smtClean="0"/>
              <a:t> on </a:t>
            </a:r>
            <a:r>
              <a:rPr lang="de-DE" dirty="0" err="1" smtClean="0"/>
              <a:t>detailing</a:t>
            </a:r>
            <a:r>
              <a:rPr lang="de-DE" dirty="0" smtClean="0"/>
              <a:t> </a:t>
            </a:r>
            <a:r>
              <a:rPr lang="de-DE" dirty="0" err="1" smtClean="0"/>
              <a:t>starts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 smtClean="0"/>
          </a:p>
          <a:p>
            <a:r>
              <a:rPr lang="de-DE" dirty="0" smtClean="0"/>
              <a:t>Installation </a:t>
            </a:r>
            <a:r>
              <a:rPr lang="de-DE" dirty="0" err="1" smtClean="0"/>
              <a:t>sequence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large </a:t>
            </a:r>
            <a:r>
              <a:rPr lang="de-DE" dirty="0" err="1" smtClean="0"/>
              <a:t>extend</a:t>
            </a:r>
            <a:r>
              <a:rPr lang="de-DE" dirty="0" smtClean="0"/>
              <a:t> </a:t>
            </a:r>
            <a:r>
              <a:rPr lang="de-DE" dirty="0" err="1" smtClean="0"/>
              <a:t>dictated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availability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r="13268"/>
          <a:stretch/>
        </p:blipFill>
        <p:spPr bwMode="auto">
          <a:xfrm>
            <a:off x="4590482" y="1056067"/>
            <a:ext cx="4527759" cy="536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7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2A3FF-00B3-445F-822A-6E1C73024D9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/>
          <a:stretch/>
        </p:blipFill>
        <p:spPr bwMode="auto">
          <a:xfrm>
            <a:off x="161315" y="1210613"/>
            <a:ext cx="8725109" cy="526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3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030"/>
            <a:ext cx="91440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239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>
                <a:solidFill>
                  <a:srgbClr val="E7FFFD"/>
                </a:solidFill>
              </a:rPr>
              <a:t>Schedule, PIT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38213" y="1082963"/>
            <a:ext cx="418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/>
              <a:t>We are here</a:t>
            </a:r>
          </a:p>
        </p:txBody>
      </p:sp>
      <p:sp>
        <p:nvSpPr>
          <p:cNvPr id="11" name="Nach rechts gekrümmter Pfeil 10"/>
          <p:cNvSpPr/>
          <p:nvPr/>
        </p:nvSpPr>
        <p:spPr bwMode="auto">
          <a:xfrm>
            <a:off x="128789" y="1311564"/>
            <a:ext cx="528034" cy="1689214"/>
          </a:xfrm>
          <a:prstGeom prst="curvedRightArrow">
            <a:avLst/>
          </a:prstGeom>
          <a:solidFill>
            <a:srgbClr val="FD930A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0456" y="5243620"/>
            <a:ext cx="7539243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Lighting</a:t>
            </a:r>
            <a:r>
              <a:rPr lang="de-DE" sz="1800" dirty="0" smtClean="0"/>
              <a:t> </a:t>
            </a:r>
            <a:r>
              <a:rPr lang="de-DE" sz="1800" dirty="0" err="1" smtClean="0"/>
              <a:t>finished</a:t>
            </a:r>
            <a:r>
              <a:rPr lang="de-DE" sz="1800" dirty="0" smtClean="0"/>
              <a:t> (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today</a:t>
            </a:r>
            <a:r>
              <a:rPr lang="de-DE" sz="1800" dirty="0" smtClean="0"/>
              <a:t>)</a:t>
            </a:r>
          </a:p>
          <a:p>
            <a:r>
              <a:rPr lang="de-DE" sz="1800" dirty="0" smtClean="0"/>
              <a:t>Survey </a:t>
            </a:r>
            <a:r>
              <a:rPr lang="de-DE" sz="1800" dirty="0" err="1" smtClean="0"/>
              <a:t>progressing</a:t>
            </a:r>
            <a:r>
              <a:rPr lang="de-DE" sz="1800" dirty="0" smtClean="0"/>
              <a:t>, </a:t>
            </a:r>
            <a:r>
              <a:rPr lang="de-DE" sz="1800" dirty="0" err="1" smtClean="0"/>
              <a:t>Rail</a:t>
            </a:r>
            <a:r>
              <a:rPr lang="de-DE" sz="1800" dirty="0" smtClean="0"/>
              <a:t> for 2nd </a:t>
            </a:r>
            <a:r>
              <a:rPr lang="de-DE" sz="1800" dirty="0" err="1" smtClean="0"/>
              <a:t>survey</a:t>
            </a:r>
            <a:r>
              <a:rPr lang="de-DE" sz="1800" dirty="0" smtClean="0"/>
              <a:t> </a:t>
            </a:r>
            <a:r>
              <a:rPr lang="de-DE" sz="1800" dirty="0" err="1" smtClean="0"/>
              <a:t>delayed</a:t>
            </a:r>
            <a:r>
              <a:rPr lang="de-DE" sz="1800" dirty="0" smtClean="0"/>
              <a:t>, </a:t>
            </a:r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accomodated</a:t>
            </a:r>
            <a:endParaRPr lang="de-DE" sz="1800" dirty="0" smtClean="0"/>
          </a:p>
          <a:p>
            <a:r>
              <a:rPr lang="de-DE" sz="1800" dirty="0" err="1" smtClean="0"/>
              <a:t>Consoles</a:t>
            </a:r>
            <a:r>
              <a:rPr lang="de-DE" sz="1800" dirty="0" smtClean="0"/>
              <a:t> </a:t>
            </a:r>
            <a:r>
              <a:rPr lang="de-DE" sz="1800" dirty="0" err="1" smtClean="0"/>
              <a:t>heavily</a:t>
            </a:r>
            <a:r>
              <a:rPr lang="de-DE" sz="1800" dirty="0" smtClean="0"/>
              <a:t> </a:t>
            </a:r>
            <a:r>
              <a:rPr lang="de-DE" sz="1800" dirty="0" err="1" smtClean="0"/>
              <a:t>delayed</a:t>
            </a:r>
            <a:r>
              <a:rPr lang="de-DE" sz="1800" dirty="0" smtClean="0"/>
              <a:t>, </a:t>
            </a:r>
            <a:r>
              <a:rPr lang="de-DE" sz="1800" dirty="0" err="1" smtClean="0"/>
              <a:t>need</a:t>
            </a:r>
            <a:r>
              <a:rPr lang="de-DE" sz="1800" dirty="0" smtClean="0"/>
              <a:t> </a:t>
            </a:r>
            <a:r>
              <a:rPr lang="de-DE" sz="1800" dirty="0" err="1" smtClean="0"/>
              <a:t>special</a:t>
            </a:r>
            <a:r>
              <a:rPr lang="de-DE" sz="1800" dirty="0" smtClean="0"/>
              <a:t> </a:t>
            </a:r>
            <a:r>
              <a:rPr lang="de-DE" sz="1800" dirty="0" err="1" smtClean="0"/>
              <a:t>precautions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37414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17474" y="1347788"/>
            <a:ext cx="5987111" cy="4459287"/>
          </a:xfrm>
        </p:spPr>
        <p:txBody>
          <a:bodyPr/>
          <a:lstStyle/>
          <a:p>
            <a:r>
              <a:rPr lang="de-DE" dirty="0" err="1" smtClean="0"/>
              <a:t>Rail</a:t>
            </a:r>
            <a:r>
              <a:rPr lang="de-DE" dirty="0" smtClean="0"/>
              <a:t> for </a:t>
            </a:r>
            <a:r>
              <a:rPr lang="de-DE" dirty="0" err="1" smtClean="0"/>
              <a:t>survey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May,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survey</a:t>
            </a:r>
            <a:r>
              <a:rPr lang="de-DE" dirty="0" smtClean="0"/>
              <a:t> </a:t>
            </a:r>
            <a:r>
              <a:rPr lang="de-DE" dirty="0" err="1" smtClean="0"/>
              <a:t>immediately</a:t>
            </a:r>
            <a:r>
              <a:rPr lang="de-DE" dirty="0" smtClean="0"/>
              <a:t> </a:t>
            </a:r>
            <a:r>
              <a:rPr lang="de-DE" dirty="0" err="1" smtClean="0"/>
              <a:t>afterwards</a:t>
            </a:r>
            <a:endParaRPr lang="de-DE" dirty="0" smtClean="0"/>
          </a:p>
          <a:p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in June</a:t>
            </a:r>
          </a:p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piping</a:t>
            </a:r>
            <a:r>
              <a:rPr lang="de-DE" dirty="0" smtClean="0"/>
              <a:t> </a:t>
            </a:r>
            <a:r>
              <a:rPr lang="de-DE" dirty="0" err="1" smtClean="0"/>
              <a:t>follows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endParaRPr lang="de-DE" dirty="0" smtClean="0"/>
          </a:p>
          <a:p>
            <a:r>
              <a:rPr lang="de-DE" dirty="0" err="1" smtClean="0"/>
              <a:t>Provisional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in XSE </a:t>
            </a:r>
            <a:r>
              <a:rPr lang="de-DE" dirty="0" err="1" smtClean="0"/>
              <a:t>stays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May</a:t>
            </a:r>
          </a:p>
          <a:p>
            <a:r>
              <a:rPr lang="de-DE" dirty="0" err="1" smtClean="0"/>
              <a:t>Movable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in June (</a:t>
            </a:r>
            <a:r>
              <a:rPr lang="de-DE" dirty="0" err="1" smtClean="0"/>
              <a:t>interference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tunnel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for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periods</a:t>
            </a:r>
            <a:r>
              <a:rPr lang="de-DE" dirty="0" smtClean="0"/>
              <a:t>)</a:t>
            </a:r>
          </a:p>
          <a:p>
            <a:r>
              <a:rPr lang="de-DE" dirty="0" smtClean="0"/>
              <a:t>Installation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cable</a:t>
            </a:r>
            <a:r>
              <a:rPr lang="de-DE" dirty="0" smtClean="0"/>
              <a:t> </a:t>
            </a:r>
            <a:r>
              <a:rPr lang="de-DE" dirty="0" err="1" smtClean="0"/>
              <a:t>trays</a:t>
            </a:r>
            <a:r>
              <a:rPr lang="de-DE" dirty="0" smtClean="0"/>
              <a:t> in </a:t>
            </a:r>
            <a:r>
              <a:rPr lang="de-DE" dirty="0" err="1" smtClean="0"/>
              <a:t>shaft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April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2A3FF-00B3-445F-822A-6E1C73024D9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8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C655EC8D-3710-438E-9394-F7FB459B3715}" type="slidenum">
              <a:rPr lang="en-GB" sz="1000">
                <a:solidFill>
                  <a:schemeClr val="bg1"/>
                </a:solidFill>
                <a:ea typeface="Geneva" pitchFamily="1" charset="-128"/>
              </a:rPr>
              <a:pPr/>
              <a:t>15</a:t>
            </a:fld>
            <a:endParaRPr lang="en-GB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pPr eaLnBrk="1" hangingPunct="1"/>
            <a:r>
              <a:rPr lang="en-GB" smtClean="0"/>
              <a:t>XHM Modulator Hall</a:t>
            </a:r>
          </a:p>
        </p:txBody>
      </p:sp>
      <p:sp>
        <p:nvSpPr>
          <p:cNvPr id="3077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3" y="1290638"/>
            <a:ext cx="8782050" cy="4179887"/>
          </a:xfrm>
        </p:spPr>
        <p:txBody>
          <a:bodyPr/>
          <a:lstStyle/>
          <a:p>
            <a:pPr eaLnBrk="1" hangingPunct="1"/>
            <a:r>
              <a:rPr lang="en-GB" smtClean="0"/>
              <a:t>Infrastructure installations of the modulator hall XHM</a:t>
            </a:r>
          </a:p>
          <a:p>
            <a:pPr lvl="1" eaLnBrk="1" hangingPunct="1"/>
            <a:r>
              <a:rPr lang="en-GB" smtClean="0"/>
              <a:t>All contracts have been placed and construction work started</a:t>
            </a:r>
          </a:p>
          <a:p>
            <a:pPr lvl="1" eaLnBrk="1" hangingPunct="1"/>
            <a:r>
              <a:rPr lang="en-GB" smtClean="0"/>
              <a:t>Cable trays and air channels are installed in the basement</a:t>
            </a:r>
          </a:p>
          <a:p>
            <a:pPr lvl="1" eaLnBrk="1" hangingPunct="1"/>
            <a:r>
              <a:rPr lang="en-GB" smtClean="0"/>
              <a:t>Construction work is in</a:t>
            </a:r>
          </a:p>
          <a:p>
            <a:pPr marL="560388" lvl="2" indent="0" eaLnBrk="1" hangingPunct="1">
              <a:buFont typeface="Wingdings" pitchFamily="2" charset="2"/>
              <a:buNone/>
            </a:pPr>
            <a:r>
              <a:rPr lang="en-GB" smtClean="0"/>
              <a:t>time schedule</a:t>
            </a:r>
          </a:p>
        </p:txBody>
      </p:sp>
      <p:pic>
        <p:nvPicPr>
          <p:cNvPr id="3078" name="Picture 17" descr="N:\4all\public\XFEL\WP34\TGA Antrag 3\5. Bauausführung\Fotos\Bautenstand\2012.04.11\Foto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124200"/>
            <a:ext cx="38322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1974850" y="4903788"/>
            <a:ext cx="265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sz="1400"/>
              <a:t>Picture of the basement where the modulators will be placed</a:t>
            </a:r>
          </a:p>
        </p:txBody>
      </p:sp>
    </p:spTree>
    <p:extLst>
      <p:ext uri="{BB962C8B-B14F-4D97-AF65-F5344CB8AC3E}">
        <p14:creationId xmlns:p14="http://schemas.microsoft.com/office/powerpoint/2010/main" val="31104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Injector</a:t>
            </a:r>
            <a:r>
              <a:rPr lang="de-DE" dirty="0" smtClean="0"/>
              <a:t> Area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Ground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3" y="1097546"/>
            <a:ext cx="7065522" cy="529914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6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Injector</a:t>
            </a:r>
            <a:r>
              <a:rPr lang="de-DE" dirty="0" smtClean="0"/>
              <a:t> Area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" y="1439069"/>
            <a:ext cx="5702300" cy="427672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5937162" y="1777285"/>
            <a:ext cx="273032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Elevator </a:t>
            </a:r>
            <a:r>
              <a:rPr lang="de-DE" sz="1800" dirty="0" err="1" smtClean="0"/>
              <a:t>promised</a:t>
            </a:r>
            <a:r>
              <a:rPr lang="de-DE" sz="1800" dirty="0" smtClean="0"/>
              <a:t> end </a:t>
            </a:r>
            <a:r>
              <a:rPr lang="de-DE" sz="1800" dirty="0" err="1" smtClean="0"/>
              <a:t>of</a:t>
            </a:r>
            <a:r>
              <a:rPr lang="de-DE" sz="1800" dirty="0" smtClean="0"/>
              <a:t> April (</a:t>
            </a:r>
            <a:r>
              <a:rPr lang="de-DE" sz="1800" dirty="0" err="1" smtClean="0"/>
              <a:t>cabin</a:t>
            </a:r>
            <a:r>
              <a:rPr lang="de-DE" sz="1800" dirty="0" smtClean="0"/>
              <a:t> </a:t>
            </a:r>
            <a:r>
              <a:rPr lang="de-DE" sz="1800" dirty="0" err="1" smtClean="0"/>
              <a:t>missing</a:t>
            </a:r>
            <a:r>
              <a:rPr lang="de-DE" sz="1800" dirty="0" smtClean="0"/>
              <a:t>)</a:t>
            </a:r>
          </a:p>
          <a:p>
            <a:r>
              <a:rPr lang="de-DE" sz="1800" dirty="0" smtClean="0"/>
              <a:t>Transport </a:t>
            </a:r>
            <a:r>
              <a:rPr lang="de-DE" sz="1800" dirty="0" err="1" smtClean="0"/>
              <a:t>shaft</a:t>
            </a:r>
            <a:r>
              <a:rPr lang="de-DE" sz="1800" dirty="0" smtClean="0"/>
              <a:t> </a:t>
            </a:r>
            <a:r>
              <a:rPr lang="de-DE" sz="1800" dirty="0" err="1" smtClean="0"/>
              <a:t>available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345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Injector</a:t>
            </a:r>
            <a:r>
              <a:rPr lang="de-DE" dirty="0" smtClean="0"/>
              <a:t> Area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" y="1439069"/>
            <a:ext cx="5702300" cy="427672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5962918" y="1712890"/>
            <a:ext cx="3025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Hand-</a:t>
            </a:r>
            <a:r>
              <a:rPr lang="de-DE" sz="2000" dirty="0" err="1" smtClean="0"/>
              <a:t>over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whole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injector</a:t>
            </a:r>
            <a:r>
              <a:rPr lang="de-DE" sz="2000" dirty="0" smtClean="0"/>
              <a:t> </a:t>
            </a:r>
            <a:r>
              <a:rPr lang="de-DE" sz="2000" dirty="0" err="1" smtClean="0"/>
              <a:t>complex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/>
              <a:t>scheduled</a:t>
            </a:r>
            <a:r>
              <a:rPr lang="de-DE" sz="2000" dirty="0" smtClean="0"/>
              <a:t> for </a:t>
            </a:r>
            <a:r>
              <a:rPr lang="de-DE" sz="2000" dirty="0" err="1" smtClean="0"/>
              <a:t>July</a:t>
            </a:r>
            <a:r>
              <a:rPr lang="de-DE" sz="2000" dirty="0" smtClean="0"/>
              <a:t> 1st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201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Tunnel </a:t>
            </a:r>
            <a:r>
              <a:rPr lang="de-DE" dirty="0" err="1" smtClean="0"/>
              <a:t>Entrance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" y="1439069"/>
            <a:ext cx="5468160" cy="410111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5589391" y="1751527"/>
            <a:ext cx="358623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Tunnel </a:t>
            </a:r>
            <a:r>
              <a:rPr lang="de-DE" sz="2000" dirty="0" err="1" smtClean="0"/>
              <a:t>access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endParaRPr lang="de-DE" sz="2000" dirty="0" smtClean="0"/>
          </a:p>
          <a:p>
            <a:pPr lvl="1"/>
            <a:r>
              <a:rPr lang="de-DE" sz="2000" dirty="0" smtClean="0"/>
              <a:t>For </a:t>
            </a:r>
            <a:r>
              <a:rPr lang="de-DE" sz="2000" dirty="0" err="1" smtClean="0"/>
              <a:t>people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a </a:t>
            </a:r>
            <a:r>
              <a:rPr lang="de-DE" sz="2000" dirty="0" err="1" smtClean="0"/>
              <a:t>recent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(</a:t>
            </a:r>
            <a:r>
              <a:rPr lang="de-DE" sz="2000" dirty="0" err="1" smtClean="0"/>
              <a:t>less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6 </a:t>
            </a:r>
            <a:r>
              <a:rPr lang="de-DE" sz="2000" dirty="0" err="1" smtClean="0"/>
              <a:t>months</a:t>
            </a:r>
            <a:r>
              <a:rPr lang="de-DE" sz="2000" dirty="0" smtClean="0"/>
              <a:t>) </a:t>
            </a:r>
            <a:br>
              <a:rPr lang="de-DE" sz="2000" dirty="0" smtClean="0"/>
            </a:br>
            <a:r>
              <a:rPr lang="de-DE" sz="2000" dirty="0" err="1" smtClean="0"/>
              <a:t>safety</a:t>
            </a:r>
            <a:r>
              <a:rPr lang="de-DE" sz="2000" dirty="0" smtClean="0"/>
              <a:t> </a:t>
            </a:r>
            <a:r>
              <a:rPr lang="de-DE" sz="2000" dirty="0" err="1" smtClean="0"/>
              <a:t>training</a:t>
            </a:r>
            <a:endParaRPr lang="de-DE" sz="2000" dirty="0" smtClean="0"/>
          </a:p>
          <a:p>
            <a:pPr lvl="1"/>
            <a:r>
              <a:rPr lang="de-DE" sz="2000" dirty="0" err="1" smtClean="0"/>
              <a:t>With</a:t>
            </a:r>
            <a:r>
              <a:rPr lang="de-DE" sz="2000" dirty="0" smtClean="0"/>
              <a:t> a valid </a:t>
            </a:r>
            <a:r>
              <a:rPr lang="de-DE" sz="2000" dirty="0" err="1" smtClean="0"/>
              <a:t>work</a:t>
            </a:r>
            <a:r>
              <a:rPr lang="de-DE" sz="2000" dirty="0" smtClean="0"/>
              <a:t> </a:t>
            </a:r>
            <a:r>
              <a:rPr lang="de-DE" sz="2000" dirty="0" err="1" smtClean="0"/>
              <a:t>order</a:t>
            </a:r>
            <a:endParaRPr lang="de-DE" sz="2000" dirty="0" smtClean="0"/>
          </a:p>
          <a:p>
            <a:r>
              <a:rPr lang="de-DE" sz="2000" dirty="0" smtClean="0"/>
              <a:t>Registration </a:t>
            </a:r>
            <a:r>
              <a:rPr lang="de-DE" sz="2000" dirty="0" err="1" smtClean="0"/>
              <a:t>at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</a:t>
            </a:r>
            <a:r>
              <a:rPr lang="de-DE" sz="2000" dirty="0" smtClean="0">
                <a:hlinkClick r:id="rId3"/>
              </a:rPr>
              <a:t>tc.xefl@desy.de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1697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347788"/>
            <a:ext cx="6437871" cy="4459287"/>
          </a:xfrm>
        </p:spPr>
        <p:txBody>
          <a:bodyPr/>
          <a:lstStyle/>
          <a:p>
            <a:r>
              <a:rPr lang="de-DE" dirty="0" err="1" smtClean="0"/>
              <a:t>Facility</a:t>
            </a:r>
            <a:r>
              <a:rPr lang="de-DE" dirty="0" smtClean="0"/>
              <a:t> Layout and </a:t>
            </a:r>
            <a:r>
              <a:rPr lang="de-DE" dirty="0" err="1" smtClean="0"/>
              <a:t>Names</a:t>
            </a:r>
            <a:endParaRPr lang="de-DE" dirty="0" smtClean="0"/>
          </a:p>
          <a:p>
            <a:r>
              <a:rPr lang="de-DE" dirty="0" smtClean="0"/>
              <a:t>Global Schedule</a:t>
            </a:r>
          </a:p>
          <a:p>
            <a:r>
              <a:rPr lang="de-DE" dirty="0" smtClean="0"/>
              <a:t>Project Integration </a:t>
            </a:r>
            <a:r>
              <a:rPr lang="de-DE" dirty="0" err="1" smtClean="0"/>
              <a:t>Timeschedule</a:t>
            </a:r>
            <a:r>
              <a:rPr lang="de-DE" dirty="0" smtClean="0"/>
              <a:t> (PIT)</a:t>
            </a:r>
          </a:p>
          <a:p>
            <a:r>
              <a:rPr lang="de-DE" dirty="0" err="1" smtClean="0"/>
              <a:t>Injector</a:t>
            </a:r>
            <a:r>
              <a:rPr lang="de-DE" dirty="0" smtClean="0"/>
              <a:t> Schedule</a:t>
            </a:r>
          </a:p>
          <a:p>
            <a:r>
              <a:rPr lang="de-DE" dirty="0" smtClean="0"/>
              <a:t>XTL Schedule</a:t>
            </a:r>
          </a:p>
          <a:p>
            <a:r>
              <a:rPr lang="de-DE" dirty="0" smtClean="0"/>
              <a:t>XTDs Schedule</a:t>
            </a:r>
          </a:p>
          <a:p>
            <a:r>
              <a:rPr lang="de-DE" dirty="0" smtClean="0"/>
              <a:t>XHM Status</a:t>
            </a:r>
          </a:p>
          <a:p>
            <a:r>
              <a:rPr lang="de-DE" dirty="0" smtClean="0"/>
              <a:t>XTL Status</a:t>
            </a:r>
          </a:p>
          <a:p>
            <a:r>
              <a:rPr lang="de-DE" dirty="0" smtClean="0"/>
              <a:t>Pictures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Facility</a:t>
            </a:r>
            <a:r>
              <a:rPr lang="de-DE" dirty="0" smtClean="0"/>
              <a:t> so </a:t>
            </a:r>
            <a:r>
              <a:rPr lang="de-DE" smtClean="0"/>
              <a:t>far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Parking</a:t>
            </a:r>
            <a:r>
              <a:rPr lang="de-DE" dirty="0" smtClean="0"/>
              <a:t> Area </a:t>
            </a:r>
            <a:r>
              <a:rPr lang="de-DE" dirty="0" err="1" smtClean="0"/>
              <a:t>at</a:t>
            </a:r>
            <a:r>
              <a:rPr lang="de-DE" dirty="0" smtClean="0"/>
              <a:t> Tunnel </a:t>
            </a:r>
            <a:r>
              <a:rPr lang="de-DE" dirty="0" err="1" smtClean="0"/>
              <a:t>Entrance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" y="1439069"/>
            <a:ext cx="5702300" cy="427672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5852138" y="1468192"/>
            <a:ext cx="320171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1.8 ton </a:t>
            </a:r>
            <a:r>
              <a:rPr lang="de-DE" sz="2000" dirty="0" err="1" smtClean="0"/>
              <a:t>fork</a:t>
            </a:r>
            <a:r>
              <a:rPr lang="de-DE" sz="2000" dirty="0" smtClean="0"/>
              <a:t>-lifts</a:t>
            </a:r>
          </a:p>
          <a:p>
            <a:r>
              <a:rPr lang="de-DE" sz="2000" dirty="0" err="1" smtClean="0"/>
              <a:t>Flatcars</a:t>
            </a:r>
            <a:endParaRPr lang="de-DE" sz="2000" dirty="0" smtClean="0"/>
          </a:p>
          <a:p>
            <a:r>
              <a:rPr lang="de-DE" sz="2000" dirty="0" smtClean="0"/>
              <a:t>Crane for </a:t>
            </a:r>
            <a:r>
              <a:rPr lang="de-DE" sz="2000" dirty="0" err="1" smtClean="0"/>
              <a:t>floor</a:t>
            </a:r>
            <a:r>
              <a:rPr lang="de-DE" sz="2000" dirty="0" smtClean="0"/>
              <a:t> </a:t>
            </a:r>
            <a:r>
              <a:rPr lang="de-DE" sz="2000" dirty="0" err="1" smtClean="0"/>
              <a:t>plates</a:t>
            </a:r>
            <a:endParaRPr lang="de-DE" sz="2000" dirty="0" smtClean="0"/>
          </a:p>
          <a:p>
            <a:r>
              <a:rPr lang="de-DE" sz="2000" dirty="0" smtClean="0"/>
              <a:t>Aerial </a:t>
            </a:r>
            <a:r>
              <a:rPr lang="de-DE" sz="2000" dirty="0" err="1" smtClean="0"/>
              <a:t>platforms</a:t>
            </a:r>
            <a:endParaRPr lang="de-DE" sz="2000" dirty="0" smtClean="0"/>
          </a:p>
          <a:p>
            <a:r>
              <a:rPr lang="de-DE" sz="2000" dirty="0" err="1" smtClean="0"/>
              <a:t>bicycles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272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XTL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" y="1439069"/>
            <a:ext cx="5702300" cy="427672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 t="27114" r="-21575" b="-15508"/>
          <a:stretch/>
        </p:blipFill>
        <p:spPr>
          <a:xfrm>
            <a:off x="4668048" y="2958354"/>
            <a:ext cx="5802476" cy="42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Survey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" y="1439069"/>
            <a:ext cx="5702300" cy="427672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6156101" y="1751527"/>
            <a:ext cx="26272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Initial Survey </a:t>
            </a:r>
            <a:r>
              <a:rPr lang="de-DE" sz="2000" dirty="0" err="1" smtClean="0"/>
              <a:t>ongoing</a:t>
            </a:r>
            <a:r>
              <a:rPr lang="de-DE" sz="2000" dirty="0" smtClean="0"/>
              <a:t> (1. Aufmaß)</a:t>
            </a:r>
          </a:p>
          <a:p>
            <a:r>
              <a:rPr lang="de-DE" sz="2000" dirty="0" smtClean="0"/>
              <a:t>As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Friday</a:t>
            </a:r>
            <a:r>
              <a:rPr lang="de-DE" sz="2000" dirty="0" smtClean="0"/>
              <a:t> 1112m </a:t>
            </a:r>
            <a:r>
              <a:rPr lang="de-DE" sz="2000" dirty="0" err="1" smtClean="0"/>
              <a:t>reached</a:t>
            </a:r>
            <a:endParaRPr lang="de-DE" sz="2000" dirty="0" smtClean="0"/>
          </a:p>
          <a:p>
            <a:r>
              <a:rPr lang="de-DE" sz="2000" dirty="0" smtClean="0"/>
              <a:t>2nd </a:t>
            </a:r>
            <a:r>
              <a:rPr lang="de-DE" sz="2000" dirty="0" err="1" smtClean="0"/>
              <a:t>iteration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requires</a:t>
            </a:r>
            <a:r>
              <a:rPr lang="de-DE" sz="2000" dirty="0" smtClean="0"/>
              <a:t> </a:t>
            </a:r>
            <a:r>
              <a:rPr lang="de-DE" sz="2000" dirty="0" err="1" smtClean="0"/>
              <a:t>installation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 </a:t>
            </a:r>
            <a:r>
              <a:rPr lang="de-DE" sz="2000" dirty="0" err="1" smtClean="0"/>
              <a:t>rail</a:t>
            </a:r>
            <a:r>
              <a:rPr lang="de-DE" sz="2000" dirty="0" smtClean="0"/>
              <a:t> for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equipment</a:t>
            </a:r>
            <a:r>
              <a:rPr lang="de-DE" sz="2000" dirty="0" smtClean="0"/>
              <a:t>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/>
              <a:t> </a:t>
            </a:r>
            <a:r>
              <a:rPr lang="de-DE" sz="2000" dirty="0" err="1" smtClean="0"/>
              <a:t>promised</a:t>
            </a:r>
            <a:r>
              <a:rPr lang="de-DE" sz="2000" dirty="0" smtClean="0"/>
              <a:t> for </a:t>
            </a:r>
            <a:r>
              <a:rPr lang="de-DE" sz="2000" dirty="0" err="1" smtClean="0"/>
              <a:t>beginning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May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490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Loose </a:t>
            </a:r>
            <a:r>
              <a:rPr lang="de-DE" dirty="0" err="1" smtClean="0"/>
              <a:t>Floor</a:t>
            </a:r>
            <a:r>
              <a:rPr lang="de-DE" dirty="0" smtClean="0"/>
              <a:t> Plates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117474" y="1347788"/>
            <a:ext cx="5368926" cy="4459287"/>
          </a:xfrm>
        </p:spPr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received</a:t>
            </a:r>
            <a:r>
              <a:rPr lang="de-DE" dirty="0" smtClean="0"/>
              <a:t> </a:t>
            </a:r>
            <a:r>
              <a:rPr lang="de-DE" dirty="0" err="1" smtClean="0"/>
              <a:t>complaints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endParaRPr lang="de-DE" dirty="0" smtClean="0"/>
          </a:p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caused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bouncing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traversed</a:t>
            </a:r>
            <a:endParaRPr lang="de-DE" dirty="0" smtClean="0"/>
          </a:p>
          <a:p>
            <a:pPr lvl="1"/>
            <a:r>
              <a:rPr lang="de-DE" dirty="0" err="1" smtClean="0"/>
              <a:t>Tested</a:t>
            </a:r>
            <a:r>
              <a:rPr lang="de-DE" dirty="0"/>
              <a:t> </a:t>
            </a:r>
            <a:r>
              <a:rPr lang="de-DE" dirty="0" err="1" smtClean="0"/>
              <a:t>rubber</a:t>
            </a:r>
            <a:r>
              <a:rPr lang="de-DE" dirty="0" smtClean="0"/>
              <a:t> </a:t>
            </a:r>
            <a:r>
              <a:rPr lang="de-DE" dirty="0" err="1" smtClean="0"/>
              <a:t>dampers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silence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path</a:t>
            </a:r>
            <a:r>
              <a:rPr lang="de-DE" dirty="0" smtClean="0"/>
              <a:t> (</a:t>
            </a:r>
            <a:r>
              <a:rPr lang="de-DE" dirty="0" err="1" smtClean="0"/>
              <a:t>success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railway</a:t>
            </a:r>
            <a:r>
              <a:rPr lang="de-DE" dirty="0" smtClean="0"/>
              <a:t> </a:t>
            </a:r>
            <a:r>
              <a:rPr lang="de-DE" dirty="0" err="1" smtClean="0"/>
              <a:t>dampers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Test </a:t>
            </a:r>
            <a:r>
              <a:rPr lang="de-DE" dirty="0" err="1" smtClean="0"/>
              <a:t>glue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stabilize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foundation</a:t>
            </a:r>
            <a:r>
              <a:rPr lang="de-DE" dirty="0" smtClean="0"/>
              <a:t> (</a:t>
            </a:r>
            <a:r>
              <a:rPr lang="de-DE" dirty="0" err="1" smtClean="0"/>
              <a:t>fallback</a:t>
            </a:r>
            <a:r>
              <a:rPr lang="de-DE" dirty="0" smtClean="0"/>
              <a:t>: </a:t>
            </a:r>
            <a:r>
              <a:rPr lang="de-DE" dirty="0" err="1" smtClean="0"/>
              <a:t>bolt</a:t>
            </a:r>
            <a:r>
              <a:rPr lang="de-DE" dirty="0" smtClean="0"/>
              <a:t> down)</a:t>
            </a:r>
            <a:endParaRPr lang="de-DE" dirty="0"/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74"/>
          <a:stretch/>
        </p:blipFill>
        <p:spPr>
          <a:xfrm>
            <a:off x="5672881" y="1377108"/>
            <a:ext cx="3305866" cy="4076241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" name="Freihandform 4"/>
          <p:cNvSpPr/>
          <p:nvPr/>
        </p:nvSpPr>
        <p:spPr bwMode="auto">
          <a:xfrm>
            <a:off x="7062787" y="3571874"/>
            <a:ext cx="1423987" cy="804863"/>
          </a:xfrm>
          <a:custGeom>
            <a:avLst/>
            <a:gdLst>
              <a:gd name="connsiteX0" fmla="*/ 1300162 w 1423987"/>
              <a:gd name="connsiteY0" fmla="*/ 804863 h 804863"/>
              <a:gd name="connsiteX1" fmla="*/ 1423987 w 1423987"/>
              <a:gd name="connsiteY1" fmla="*/ 109538 h 804863"/>
              <a:gd name="connsiteX2" fmla="*/ 1223962 w 1423987"/>
              <a:gd name="connsiteY2" fmla="*/ 0 h 804863"/>
              <a:gd name="connsiteX3" fmla="*/ 852487 w 1423987"/>
              <a:gd name="connsiteY3" fmla="*/ 104775 h 804863"/>
              <a:gd name="connsiteX4" fmla="*/ 0 w 1423987"/>
              <a:gd name="connsiteY4" fmla="*/ 781050 h 804863"/>
              <a:gd name="connsiteX5" fmla="*/ 771525 w 1423987"/>
              <a:gd name="connsiteY5" fmla="*/ 600075 h 804863"/>
              <a:gd name="connsiteX6" fmla="*/ 1300162 w 1423987"/>
              <a:gd name="connsiteY6" fmla="*/ 804863 h 8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3987" h="804863">
                <a:moveTo>
                  <a:pt x="1300162" y="804863"/>
                </a:moveTo>
                <a:lnTo>
                  <a:pt x="1423987" y="109538"/>
                </a:lnTo>
                <a:lnTo>
                  <a:pt x="1223962" y="0"/>
                </a:lnTo>
                <a:lnTo>
                  <a:pt x="852487" y="104775"/>
                </a:lnTo>
                <a:lnTo>
                  <a:pt x="0" y="781050"/>
                </a:lnTo>
                <a:lnTo>
                  <a:pt x="771525" y="600075"/>
                </a:lnTo>
                <a:lnTo>
                  <a:pt x="1300162" y="804863"/>
                </a:ln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reihandform 8"/>
          <p:cNvSpPr/>
          <p:nvPr/>
        </p:nvSpPr>
        <p:spPr bwMode="auto">
          <a:xfrm>
            <a:off x="8077200" y="3390901"/>
            <a:ext cx="442912" cy="152934"/>
          </a:xfrm>
          <a:custGeom>
            <a:avLst/>
            <a:gdLst>
              <a:gd name="connsiteX0" fmla="*/ 1300162 w 1423987"/>
              <a:gd name="connsiteY0" fmla="*/ 804863 h 804863"/>
              <a:gd name="connsiteX1" fmla="*/ 1423987 w 1423987"/>
              <a:gd name="connsiteY1" fmla="*/ 109538 h 804863"/>
              <a:gd name="connsiteX2" fmla="*/ 1223962 w 1423987"/>
              <a:gd name="connsiteY2" fmla="*/ 0 h 804863"/>
              <a:gd name="connsiteX3" fmla="*/ 852487 w 1423987"/>
              <a:gd name="connsiteY3" fmla="*/ 104775 h 804863"/>
              <a:gd name="connsiteX4" fmla="*/ 0 w 1423987"/>
              <a:gd name="connsiteY4" fmla="*/ 781050 h 804863"/>
              <a:gd name="connsiteX5" fmla="*/ 771525 w 1423987"/>
              <a:gd name="connsiteY5" fmla="*/ 600075 h 804863"/>
              <a:gd name="connsiteX6" fmla="*/ 1300162 w 1423987"/>
              <a:gd name="connsiteY6" fmla="*/ 804863 h 804863"/>
              <a:gd name="connsiteX0" fmla="*/ 1364161 w 1487986"/>
              <a:gd name="connsiteY0" fmla="*/ 804863 h 807877"/>
              <a:gd name="connsiteX1" fmla="*/ 1487986 w 1487986"/>
              <a:gd name="connsiteY1" fmla="*/ 109538 h 807877"/>
              <a:gd name="connsiteX2" fmla="*/ 1287961 w 1487986"/>
              <a:gd name="connsiteY2" fmla="*/ 0 h 807877"/>
              <a:gd name="connsiteX3" fmla="*/ 916486 w 1487986"/>
              <a:gd name="connsiteY3" fmla="*/ 104775 h 807877"/>
              <a:gd name="connsiteX4" fmla="*/ 0 w 1487986"/>
              <a:gd name="connsiteY4" fmla="*/ 807877 h 807877"/>
              <a:gd name="connsiteX5" fmla="*/ 835524 w 1487986"/>
              <a:gd name="connsiteY5" fmla="*/ 600075 h 807877"/>
              <a:gd name="connsiteX6" fmla="*/ 1364161 w 1487986"/>
              <a:gd name="connsiteY6" fmla="*/ 804863 h 807877"/>
              <a:gd name="connsiteX0" fmla="*/ 1444161 w 1487986"/>
              <a:gd name="connsiteY0" fmla="*/ 804863 h 807877"/>
              <a:gd name="connsiteX1" fmla="*/ 1487986 w 1487986"/>
              <a:gd name="connsiteY1" fmla="*/ 109538 h 807877"/>
              <a:gd name="connsiteX2" fmla="*/ 1287961 w 1487986"/>
              <a:gd name="connsiteY2" fmla="*/ 0 h 807877"/>
              <a:gd name="connsiteX3" fmla="*/ 916486 w 1487986"/>
              <a:gd name="connsiteY3" fmla="*/ 104775 h 807877"/>
              <a:gd name="connsiteX4" fmla="*/ 0 w 1487986"/>
              <a:gd name="connsiteY4" fmla="*/ 807877 h 807877"/>
              <a:gd name="connsiteX5" fmla="*/ 835524 w 1487986"/>
              <a:gd name="connsiteY5" fmla="*/ 600075 h 807877"/>
              <a:gd name="connsiteX6" fmla="*/ 1444161 w 1487986"/>
              <a:gd name="connsiteY6" fmla="*/ 804863 h 807877"/>
              <a:gd name="connsiteX0" fmla="*/ 1444161 w 1487986"/>
              <a:gd name="connsiteY0" fmla="*/ 804863 h 807877"/>
              <a:gd name="connsiteX1" fmla="*/ 1487986 w 1487986"/>
              <a:gd name="connsiteY1" fmla="*/ 109538 h 807877"/>
              <a:gd name="connsiteX2" fmla="*/ 1287961 w 1487986"/>
              <a:gd name="connsiteY2" fmla="*/ 0 h 807877"/>
              <a:gd name="connsiteX3" fmla="*/ 532489 w 1487986"/>
              <a:gd name="connsiteY3" fmla="*/ 77943 h 807877"/>
              <a:gd name="connsiteX4" fmla="*/ 0 w 1487986"/>
              <a:gd name="connsiteY4" fmla="*/ 807877 h 807877"/>
              <a:gd name="connsiteX5" fmla="*/ 835524 w 1487986"/>
              <a:gd name="connsiteY5" fmla="*/ 600075 h 807877"/>
              <a:gd name="connsiteX6" fmla="*/ 1444161 w 1487986"/>
              <a:gd name="connsiteY6" fmla="*/ 804863 h 807877"/>
              <a:gd name="connsiteX0" fmla="*/ 1444161 w 1487986"/>
              <a:gd name="connsiteY0" fmla="*/ 858521 h 861535"/>
              <a:gd name="connsiteX1" fmla="*/ 1487986 w 1487986"/>
              <a:gd name="connsiteY1" fmla="*/ 163196 h 861535"/>
              <a:gd name="connsiteX2" fmla="*/ 1031964 w 1487986"/>
              <a:gd name="connsiteY2" fmla="*/ 0 h 861535"/>
              <a:gd name="connsiteX3" fmla="*/ 532489 w 1487986"/>
              <a:gd name="connsiteY3" fmla="*/ 131601 h 861535"/>
              <a:gd name="connsiteX4" fmla="*/ 0 w 1487986"/>
              <a:gd name="connsiteY4" fmla="*/ 861535 h 861535"/>
              <a:gd name="connsiteX5" fmla="*/ 835524 w 1487986"/>
              <a:gd name="connsiteY5" fmla="*/ 653733 h 861535"/>
              <a:gd name="connsiteX6" fmla="*/ 1444161 w 1487986"/>
              <a:gd name="connsiteY6" fmla="*/ 858521 h 8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986" h="861535">
                <a:moveTo>
                  <a:pt x="1444161" y="858521"/>
                </a:moveTo>
                <a:lnTo>
                  <a:pt x="1487986" y="163196"/>
                </a:lnTo>
                <a:lnTo>
                  <a:pt x="1031964" y="0"/>
                </a:lnTo>
                <a:lnTo>
                  <a:pt x="532489" y="131601"/>
                </a:lnTo>
                <a:lnTo>
                  <a:pt x="0" y="861535"/>
                </a:lnTo>
                <a:lnTo>
                  <a:pt x="835524" y="653733"/>
                </a:lnTo>
                <a:lnTo>
                  <a:pt x="1444161" y="858521"/>
                </a:ln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Freihandform 11"/>
          <p:cNvSpPr/>
          <p:nvPr/>
        </p:nvSpPr>
        <p:spPr bwMode="auto">
          <a:xfrm>
            <a:off x="8258175" y="3314701"/>
            <a:ext cx="290512" cy="71437"/>
          </a:xfrm>
          <a:custGeom>
            <a:avLst/>
            <a:gdLst>
              <a:gd name="connsiteX0" fmla="*/ 1300162 w 1423987"/>
              <a:gd name="connsiteY0" fmla="*/ 804863 h 804863"/>
              <a:gd name="connsiteX1" fmla="*/ 1423987 w 1423987"/>
              <a:gd name="connsiteY1" fmla="*/ 109538 h 804863"/>
              <a:gd name="connsiteX2" fmla="*/ 1223962 w 1423987"/>
              <a:gd name="connsiteY2" fmla="*/ 0 h 804863"/>
              <a:gd name="connsiteX3" fmla="*/ 852487 w 1423987"/>
              <a:gd name="connsiteY3" fmla="*/ 104775 h 804863"/>
              <a:gd name="connsiteX4" fmla="*/ 0 w 1423987"/>
              <a:gd name="connsiteY4" fmla="*/ 781050 h 804863"/>
              <a:gd name="connsiteX5" fmla="*/ 771525 w 1423987"/>
              <a:gd name="connsiteY5" fmla="*/ 600075 h 804863"/>
              <a:gd name="connsiteX6" fmla="*/ 1300162 w 1423987"/>
              <a:gd name="connsiteY6" fmla="*/ 804863 h 804863"/>
              <a:gd name="connsiteX0" fmla="*/ 1300162 w 1423987"/>
              <a:gd name="connsiteY0" fmla="*/ 804863 h 804863"/>
              <a:gd name="connsiteX1" fmla="*/ 1423987 w 1423987"/>
              <a:gd name="connsiteY1" fmla="*/ 109538 h 804863"/>
              <a:gd name="connsiteX2" fmla="*/ 1223962 w 1423987"/>
              <a:gd name="connsiteY2" fmla="*/ 0 h 804863"/>
              <a:gd name="connsiteX3" fmla="*/ 474237 w 1423987"/>
              <a:gd name="connsiteY3" fmla="*/ 104770 h 804863"/>
              <a:gd name="connsiteX4" fmla="*/ 0 w 1423987"/>
              <a:gd name="connsiteY4" fmla="*/ 781050 h 804863"/>
              <a:gd name="connsiteX5" fmla="*/ 771525 w 1423987"/>
              <a:gd name="connsiteY5" fmla="*/ 600075 h 804863"/>
              <a:gd name="connsiteX6" fmla="*/ 1300162 w 1423987"/>
              <a:gd name="connsiteY6" fmla="*/ 804863 h 804863"/>
              <a:gd name="connsiteX0" fmla="*/ 1300162 w 1423987"/>
              <a:gd name="connsiteY0" fmla="*/ 804863 h 804863"/>
              <a:gd name="connsiteX1" fmla="*/ 1423987 w 1423987"/>
              <a:gd name="connsiteY1" fmla="*/ 109538 h 804863"/>
              <a:gd name="connsiteX2" fmla="*/ 979211 w 1423987"/>
              <a:gd name="connsiteY2" fmla="*/ 0 h 804863"/>
              <a:gd name="connsiteX3" fmla="*/ 474237 w 1423987"/>
              <a:gd name="connsiteY3" fmla="*/ 104770 h 804863"/>
              <a:gd name="connsiteX4" fmla="*/ 0 w 1423987"/>
              <a:gd name="connsiteY4" fmla="*/ 781050 h 804863"/>
              <a:gd name="connsiteX5" fmla="*/ 771525 w 1423987"/>
              <a:gd name="connsiteY5" fmla="*/ 600075 h 804863"/>
              <a:gd name="connsiteX6" fmla="*/ 1300162 w 1423987"/>
              <a:gd name="connsiteY6" fmla="*/ 804863 h 804863"/>
              <a:gd name="connsiteX0" fmla="*/ 1300162 w 1357235"/>
              <a:gd name="connsiteY0" fmla="*/ 804863 h 804863"/>
              <a:gd name="connsiteX1" fmla="*/ 1357235 w 1357235"/>
              <a:gd name="connsiteY1" fmla="*/ 109535 h 804863"/>
              <a:gd name="connsiteX2" fmla="*/ 979211 w 1357235"/>
              <a:gd name="connsiteY2" fmla="*/ 0 h 804863"/>
              <a:gd name="connsiteX3" fmla="*/ 474237 w 1357235"/>
              <a:gd name="connsiteY3" fmla="*/ 104770 h 804863"/>
              <a:gd name="connsiteX4" fmla="*/ 0 w 1357235"/>
              <a:gd name="connsiteY4" fmla="*/ 781050 h 804863"/>
              <a:gd name="connsiteX5" fmla="*/ 771525 w 1357235"/>
              <a:gd name="connsiteY5" fmla="*/ 600075 h 804863"/>
              <a:gd name="connsiteX6" fmla="*/ 1300162 w 1357235"/>
              <a:gd name="connsiteY6" fmla="*/ 804863 h 8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7235" h="804863">
                <a:moveTo>
                  <a:pt x="1300162" y="804863"/>
                </a:moveTo>
                <a:lnTo>
                  <a:pt x="1357235" y="109535"/>
                </a:lnTo>
                <a:lnTo>
                  <a:pt x="979211" y="0"/>
                </a:lnTo>
                <a:lnTo>
                  <a:pt x="474237" y="104770"/>
                </a:lnTo>
                <a:lnTo>
                  <a:pt x="0" y="781050"/>
                </a:lnTo>
                <a:lnTo>
                  <a:pt x="771525" y="600075"/>
                </a:lnTo>
                <a:lnTo>
                  <a:pt x="1300162" y="804863"/>
                </a:ln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Installation and Integration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evolving</a:t>
            </a:r>
            <a:endParaRPr lang="de-DE" dirty="0" smtClean="0"/>
          </a:p>
          <a:p>
            <a:r>
              <a:rPr lang="de-DE" dirty="0" smtClean="0"/>
              <a:t>Project Integration </a:t>
            </a:r>
            <a:r>
              <a:rPr lang="de-DE" dirty="0" err="1" smtClean="0"/>
              <a:t>Timeschedule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endParaRPr lang="de-DE" dirty="0" smtClean="0"/>
          </a:p>
          <a:p>
            <a:r>
              <a:rPr lang="de-DE" dirty="0" smtClean="0"/>
              <a:t>Installation in XHM </a:t>
            </a:r>
            <a:r>
              <a:rPr lang="de-DE" dirty="0" err="1" smtClean="0"/>
              <a:t>progressing</a:t>
            </a:r>
            <a:r>
              <a:rPr lang="de-DE" dirty="0" smtClean="0"/>
              <a:t>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schedule</a:t>
            </a:r>
            <a:endParaRPr lang="de-DE" dirty="0"/>
          </a:p>
          <a:p>
            <a:r>
              <a:rPr lang="de-DE" dirty="0" smtClean="0"/>
              <a:t>Installation in XTL </a:t>
            </a:r>
            <a:r>
              <a:rPr lang="de-DE" dirty="0" err="1" smtClean="0"/>
              <a:t>progressing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delays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compensated</a:t>
            </a:r>
            <a:endParaRPr lang="de-DE" dirty="0" smtClean="0"/>
          </a:p>
          <a:p>
            <a:r>
              <a:rPr lang="de-DE" dirty="0" err="1" smtClean="0"/>
              <a:t>Injector</a:t>
            </a:r>
            <a:r>
              <a:rPr lang="de-DE" dirty="0" smtClean="0"/>
              <a:t> Installation </a:t>
            </a:r>
            <a:r>
              <a:rPr lang="de-DE" dirty="0" err="1" smtClean="0"/>
              <a:t>starts</a:t>
            </a:r>
            <a:r>
              <a:rPr lang="de-DE" dirty="0" smtClean="0"/>
              <a:t> in </a:t>
            </a:r>
            <a:r>
              <a:rPr lang="de-DE" dirty="0" err="1" smtClean="0"/>
              <a:t>July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3309869" y="6207616"/>
            <a:ext cx="572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err="1" smtClean="0"/>
              <a:t>Many</a:t>
            </a:r>
            <a:r>
              <a:rPr lang="de-DE" sz="1200" dirty="0" smtClean="0"/>
              <a:t> </a:t>
            </a:r>
            <a:r>
              <a:rPr lang="de-DE" sz="1200" dirty="0" err="1" smtClean="0"/>
              <a:t>thanks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M. Hoffmann, T. Haas, J.-P. Jensen for </a:t>
            </a:r>
            <a:r>
              <a:rPr lang="de-DE" sz="1200" dirty="0" err="1" smtClean="0"/>
              <a:t>providing</a:t>
            </a:r>
            <a:r>
              <a:rPr lang="de-DE" sz="1200" dirty="0" smtClean="0"/>
              <a:t> </a:t>
            </a:r>
            <a:r>
              <a:rPr lang="de-DE" sz="1200" dirty="0" err="1" smtClean="0"/>
              <a:t>me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material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611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8" y="1414543"/>
            <a:ext cx="7273505" cy="479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7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306F097F-7535-4CFC-8478-A6DCAFA91A48}" type="slidenum">
              <a:rPr lang="en-GB" sz="1000">
                <a:solidFill>
                  <a:schemeClr val="bg1"/>
                </a:solidFill>
                <a:ea typeface="Geneva" pitchFamily="1" charset="-128"/>
              </a:rPr>
              <a:pPr/>
              <a:t>4</a:t>
            </a:fld>
            <a:endParaRPr lang="en-GB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pPr eaLnBrk="1" hangingPunct="1"/>
            <a:r>
              <a:rPr lang="en-GB" dirty="0" smtClean="0"/>
              <a:t>Construction, Installation, Commissioning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" y="1315733"/>
            <a:ext cx="8994260" cy="509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Integration </a:t>
            </a:r>
            <a:r>
              <a:rPr lang="de-DE" dirty="0" err="1" smtClean="0"/>
              <a:t>Timeschedule</a:t>
            </a:r>
            <a:r>
              <a:rPr lang="de-DE" dirty="0" smtClean="0"/>
              <a:t> (PIT)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Covers Installation and Technical </a:t>
            </a:r>
            <a:r>
              <a:rPr lang="de-DE" dirty="0" err="1" smtClean="0"/>
              <a:t>Commissioning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and Experimental Area</a:t>
            </a:r>
          </a:p>
          <a:p>
            <a:r>
              <a:rPr lang="de-DE" dirty="0" err="1" smtClean="0"/>
              <a:t>Represents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time </a:t>
            </a:r>
            <a:r>
              <a:rPr lang="de-DE" dirty="0" err="1" smtClean="0"/>
              <a:t>slots</a:t>
            </a:r>
            <a:endParaRPr lang="de-DE" dirty="0"/>
          </a:p>
          <a:p>
            <a:pPr lvl="1"/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and</a:t>
            </a:r>
            <a:br>
              <a:rPr lang="de-DE" dirty="0" smtClean="0"/>
            </a:b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still</a:t>
            </a:r>
            <a:br>
              <a:rPr lang="de-DE" dirty="0" smtClean="0"/>
            </a:br>
            <a:r>
              <a:rPr lang="de-DE" dirty="0" err="1" smtClean="0"/>
              <a:t>covered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WPs</a:t>
            </a:r>
          </a:p>
          <a:p>
            <a:pPr lvl="1"/>
            <a:r>
              <a:rPr lang="de-DE" dirty="0" err="1" smtClean="0"/>
              <a:t>Satellite</a:t>
            </a:r>
            <a:r>
              <a:rPr lang="de-DE" dirty="0" smtClean="0"/>
              <a:t> </a:t>
            </a:r>
            <a:r>
              <a:rPr lang="de-DE" dirty="0" err="1" smtClean="0"/>
              <a:t>plans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schedule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pre</a:t>
            </a:r>
            <a:r>
              <a:rPr lang="de-DE" dirty="0" smtClean="0"/>
              <a:t>-integration </a:t>
            </a:r>
            <a:r>
              <a:rPr lang="de-DE" dirty="0" err="1" smtClean="0"/>
              <a:t>activities</a:t>
            </a:r>
            <a:endParaRPr lang="de-DE" dirty="0" smtClean="0"/>
          </a:p>
          <a:p>
            <a:pPr lvl="1"/>
            <a:r>
              <a:rPr lang="de-DE" dirty="0" smtClean="0"/>
              <a:t>Milestones </a:t>
            </a:r>
            <a:r>
              <a:rPr lang="de-DE" dirty="0" err="1" smtClean="0"/>
              <a:t>from</a:t>
            </a:r>
            <a:r>
              <a:rPr lang="de-DE" dirty="0" smtClean="0"/>
              <a:t> WPs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pSp>
        <p:nvGrpSpPr>
          <p:cNvPr id="5" name="Zeichenbereich 16"/>
          <p:cNvGrpSpPr/>
          <p:nvPr/>
        </p:nvGrpSpPr>
        <p:grpSpPr>
          <a:xfrm>
            <a:off x="4081001" y="3055418"/>
            <a:ext cx="4942500" cy="3056554"/>
            <a:chOff x="0" y="0"/>
            <a:chExt cx="4942500" cy="3056554"/>
          </a:xfrm>
        </p:grpSpPr>
        <p:sp>
          <p:nvSpPr>
            <p:cNvPr id="6" name="Rechteck 5"/>
            <p:cNvSpPr/>
            <p:nvPr/>
          </p:nvSpPr>
          <p:spPr>
            <a:xfrm>
              <a:off x="0" y="0"/>
              <a:ext cx="4942205" cy="3056255"/>
            </a:xfrm>
            <a:prstGeom prst="rect">
              <a:avLst/>
            </a:prstGeom>
          </p:spPr>
        </p:sp>
        <p:cxnSp>
          <p:nvCxnSpPr>
            <p:cNvPr id="7" name="Gerade Verbindung mit Pfeil 6"/>
            <p:cNvCxnSpPr/>
            <p:nvPr/>
          </p:nvCxnSpPr>
          <p:spPr>
            <a:xfrm flipV="1">
              <a:off x="3180375" y="419100"/>
              <a:ext cx="0" cy="59055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" name="Gerade Verbindung mit Pfeil 7"/>
            <p:cNvCxnSpPr/>
            <p:nvPr/>
          </p:nvCxnSpPr>
          <p:spPr>
            <a:xfrm flipV="1">
              <a:off x="2527624" y="419100"/>
              <a:ext cx="9525" cy="590552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" name="Gerade Verbindung mit Pfeil 8"/>
            <p:cNvCxnSpPr/>
            <p:nvPr/>
          </p:nvCxnSpPr>
          <p:spPr>
            <a:xfrm flipV="1">
              <a:off x="2104050" y="1484930"/>
              <a:ext cx="0" cy="89511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" name="Gerade Verbindung mit Pfeil 9"/>
            <p:cNvCxnSpPr/>
            <p:nvPr/>
          </p:nvCxnSpPr>
          <p:spPr>
            <a:xfrm flipV="1">
              <a:off x="590550" y="419100"/>
              <a:ext cx="0" cy="1961179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" name="Gerade Verbindung mit Pfeil 10"/>
            <p:cNvCxnSpPr/>
            <p:nvPr/>
          </p:nvCxnSpPr>
          <p:spPr>
            <a:xfrm flipV="1">
              <a:off x="1208698" y="1484929"/>
              <a:ext cx="0" cy="89511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" name="Gerade Verbindung mit Pfeil 11"/>
            <p:cNvCxnSpPr/>
            <p:nvPr/>
          </p:nvCxnSpPr>
          <p:spPr>
            <a:xfrm flipV="1">
              <a:off x="2904150" y="2005014"/>
              <a:ext cx="0" cy="37526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3836330" y="2005014"/>
              <a:ext cx="0" cy="37503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Gerade Verbindung mit Pfeil 13"/>
            <p:cNvCxnSpPr/>
            <p:nvPr/>
          </p:nvCxnSpPr>
          <p:spPr>
            <a:xfrm flipV="1">
              <a:off x="3170850" y="1483848"/>
              <a:ext cx="0" cy="17028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" name="Textfeld 17"/>
            <p:cNvSpPr txBox="1"/>
            <p:nvPr/>
          </p:nvSpPr>
          <p:spPr>
            <a:xfrm>
              <a:off x="0" y="0"/>
              <a:ext cx="4886325" cy="380999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MS Mincho"/>
                  <a:cs typeface="Times New Roman"/>
                </a:rPr>
                <a:t>Global Project Schedule</a:t>
              </a: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16" name="Textfeld 19"/>
            <p:cNvSpPr txBox="1"/>
            <p:nvPr/>
          </p:nvSpPr>
          <p:spPr>
            <a:xfrm>
              <a:off x="666750" y="1009652"/>
              <a:ext cx="3143250" cy="456227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Rounded MT Bold"/>
                  <a:ea typeface="MS Mincho"/>
                  <a:cs typeface="Times New Roman"/>
                </a:rPr>
                <a:t>Project Integration Time Schedule (PIT)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17" name="Textfeld 21"/>
            <p:cNvSpPr txBox="1"/>
            <p:nvPr/>
          </p:nvSpPr>
          <p:spPr>
            <a:xfrm>
              <a:off x="590554" y="569448"/>
              <a:ext cx="1969770" cy="9144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Rounded MT Bold"/>
                  <a:ea typeface="MS Mincho"/>
                  <a:cs typeface="Times New Roman"/>
                </a:rPr>
                <a:t>Intermediate Milestones</a:t>
              </a: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18" name="Textfeld 21"/>
            <p:cNvSpPr txBox="1"/>
            <p:nvPr/>
          </p:nvSpPr>
          <p:spPr>
            <a:xfrm>
              <a:off x="3280327" y="551425"/>
              <a:ext cx="989965" cy="9144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Rounded MT Bold"/>
                  <a:ea typeface="MS Mincho"/>
                  <a:cs typeface="Times New Roman"/>
                </a:rPr>
                <a:t>First Beam</a:t>
              </a: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19" name="Textfeld 24"/>
            <p:cNvSpPr txBox="1"/>
            <p:nvPr/>
          </p:nvSpPr>
          <p:spPr>
            <a:xfrm>
              <a:off x="133350" y="2388829"/>
              <a:ext cx="1390650" cy="66675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MS Mincho"/>
                  <a:cs typeface="Times New Roman"/>
                </a:rPr>
                <a:t>WPx</a:t>
              </a: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20" name="Textfeld 24"/>
            <p:cNvSpPr txBox="1"/>
            <p:nvPr/>
          </p:nvSpPr>
          <p:spPr>
            <a:xfrm>
              <a:off x="1924050" y="2389804"/>
              <a:ext cx="1390650" cy="66675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MS Mincho"/>
                  <a:cs typeface="Times New Roman"/>
                </a:rPr>
                <a:t>WPy</a:t>
              </a: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21" name="Textfeld 21"/>
            <p:cNvSpPr txBox="1"/>
            <p:nvPr/>
          </p:nvSpPr>
          <p:spPr>
            <a:xfrm>
              <a:off x="1118474" y="2084597"/>
              <a:ext cx="2814320" cy="2954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Rounded MT Bold"/>
                  <a:ea typeface="MS Mincho"/>
                  <a:cs typeface="Times New Roman"/>
                </a:rPr>
                <a:t> „Ready For Installation“ Milestones</a:t>
              </a: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22" name="Textfeld 19"/>
            <p:cNvSpPr txBox="1"/>
            <p:nvPr/>
          </p:nvSpPr>
          <p:spPr>
            <a:xfrm>
              <a:off x="2655325" y="1653648"/>
              <a:ext cx="1726176" cy="32706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MS Mincho"/>
                  <a:cs typeface="Times New Roman"/>
                </a:rPr>
                <a:t>Pre-Integration Plans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23" name="Textfeld 24"/>
            <p:cNvSpPr txBox="1"/>
            <p:nvPr/>
          </p:nvSpPr>
          <p:spPr>
            <a:xfrm>
              <a:off x="3551850" y="2389804"/>
              <a:ext cx="1390650" cy="66675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MS Mincho"/>
                  <a:cs typeface="Times New Roman"/>
                </a:rPr>
                <a:t>WPz</a:t>
              </a: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3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PIT and Milestones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5702300" cy="4924223"/>
          </a:xfrm>
        </p:spPr>
        <p:txBody>
          <a:bodyPr/>
          <a:lstStyle/>
          <a:p>
            <a:r>
              <a:rPr lang="de-DE" sz="1800" dirty="0" smtClean="0"/>
              <a:t>Global Schedule and PIT </a:t>
            </a:r>
            <a:r>
              <a:rPr lang="de-DE" sz="1800" dirty="0" err="1" smtClean="0"/>
              <a:t>define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schedule</a:t>
            </a:r>
            <a:r>
              <a:rPr lang="de-DE" sz="1800" dirty="0" smtClean="0"/>
              <a:t> – </a:t>
            </a:r>
            <a:r>
              <a:rPr lang="de-DE" sz="1800" dirty="0" err="1" smtClean="0"/>
              <a:t>once</a:t>
            </a:r>
            <a:r>
              <a:rPr lang="de-DE" sz="1800" dirty="0" smtClean="0"/>
              <a:t> </a:t>
            </a:r>
            <a:r>
              <a:rPr lang="de-DE" sz="1800" dirty="0" err="1" smtClean="0"/>
              <a:t>planned</a:t>
            </a:r>
            <a:r>
              <a:rPr lang="de-DE" sz="1800" dirty="0" smtClean="0"/>
              <a:t> – </a:t>
            </a:r>
            <a:br>
              <a:rPr lang="de-DE" sz="1800" dirty="0" smtClean="0"/>
            </a:br>
            <a:r>
              <a:rPr lang="de-DE" sz="1800" dirty="0" smtClean="0"/>
              <a:t>Top-Down</a:t>
            </a:r>
          </a:p>
          <a:p>
            <a:pPr lvl="1"/>
            <a:r>
              <a:rPr lang="de-DE" sz="1800" dirty="0" smtClean="0"/>
              <a:t>Dates </a:t>
            </a:r>
            <a:r>
              <a:rPr lang="de-DE" sz="1800" dirty="0" err="1" smtClean="0"/>
              <a:t>agreed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external</a:t>
            </a:r>
            <a:r>
              <a:rPr lang="de-DE" sz="1800" dirty="0" smtClean="0"/>
              <a:t> </a:t>
            </a:r>
            <a:r>
              <a:rPr lang="de-DE" sz="1800" dirty="0" err="1" smtClean="0"/>
              <a:t>contributors</a:t>
            </a:r>
            <a:r>
              <a:rPr lang="de-DE" sz="1800" dirty="0" smtClean="0"/>
              <a:t> and </a:t>
            </a:r>
            <a:r>
              <a:rPr lang="de-DE" sz="1800" dirty="0" err="1" smtClean="0"/>
              <a:t>contractors</a:t>
            </a:r>
            <a:r>
              <a:rPr lang="de-DE" sz="1800" dirty="0" smtClean="0"/>
              <a:t> </a:t>
            </a:r>
            <a:r>
              <a:rPr lang="de-DE" sz="1800" dirty="0" err="1" smtClean="0"/>
              <a:t>cannot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shifted</a:t>
            </a:r>
            <a:r>
              <a:rPr lang="de-DE" sz="1800" dirty="0" smtClean="0"/>
              <a:t> </a:t>
            </a:r>
            <a:r>
              <a:rPr lang="de-DE" sz="1800" dirty="0" err="1" smtClean="0"/>
              <a:t>easily</a:t>
            </a:r>
            <a:endParaRPr lang="de-DE" sz="1800" dirty="0" smtClean="0"/>
          </a:p>
          <a:p>
            <a:pPr lvl="1"/>
            <a:r>
              <a:rPr lang="de-DE" sz="1800" dirty="0" err="1" smtClean="0"/>
              <a:t>Shifts</a:t>
            </a:r>
            <a:r>
              <a:rPr lang="de-DE" sz="1800" dirty="0" smtClean="0"/>
              <a:t> </a:t>
            </a:r>
            <a:r>
              <a:rPr lang="de-DE" sz="1800" dirty="0" err="1" smtClean="0"/>
              <a:t>within</a:t>
            </a:r>
            <a:r>
              <a:rPr lang="de-DE" sz="1800" dirty="0" smtClean="0"/>
              <a:t> </a:t>
            </a:r>
            <a:r>
              <a:rPr lang="de-DE" sz="1800" dirty="0" err="1" smtClean="0"/>
              <a:t>one</a:t>
            </a:r>
            <a:r>
              <a:rPr lang="de-DE" sz="1800" dirty="0" smtClean="0"/>
              <a:t> WP must not alter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overall</a:t>
            </a:r>
            <a:r>
              <a:rPr lang="de-DE" sz="1800" dirty="0" smtClean="0"/>
              <a:t> </a:t>
            </a:r>
            <a:r>
              <a:rPr lang="de-DE" sz="1800" dirty="0" err="1" smtClean="0"/>
              <a:t>planning</a:t>
            </a:r>
            <a:endParaRPr lang="de-DE" sz="1800" dirty="0" smtClean="0"/>
          </a:p>
          <a:p>
            <a:pPr lvl="1"/>
            <a:r>
              <a:rPr lang="de-DE" sz="1800" dirty="0" smtClean="0"/>
              <a:t>The </a:t>
            </a:r>
            <a:r>
              <a:rPr lang="de-DE" sz="1800" dirty="0" err="1" smtClean="0"/>
              <a:t>delayed</a:t>
            </a:r>
            <a:r>
              <a:rPr lang="de-DE" sz="1800" dirty="0" smtClean="0"/>
              <a:t> </a:t>
            </a:r>
            <a:r>
              <a:rPr lang="de-DE" sz="1800" dirty="0" err="1" smtClean="0"/>
              <a:t>task</a:t>
            </a:r>
            <a:r>
              <a:rPr lang="de-DE" sz="1800" dirty="0" smtClean="0"/>
              <a:t> must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accomodated</a:t>
            </a:r>
            <a:r>
              <a:rPr lang="de-DE" sz="1800" dirty="0" smtClean="0"/>
              <a:t> </a:t>
            </a:r>
            <a:r>
              <a:rPr lang="de-DE" sz="1800" dirty="0" err="1" smtClean="0"/>
              <a:t>without</a:t>
            </a:r>
            <a:r>
              <a:rPr lang="de-DE" sz="1800" dirty="0" smtClean="0"/>
              <a:t> </a:t>
            </a:r>
            <a:r>
              <a:rPr lang="de-DE" sz="1800" dirty="0" err="1" smtClean="0"/>
              <a:t>affecting</a:t>
            </a:r>
            <a:r>
              <a:rPr lang="de-DE" sz="1800" dirty="0" smtClean="0"/>
              <a:t> </a:t>
            </a:r>
            <a:r>
              <a:rPr lang="de-DE" sz="1800" dirty="0" err="1" smtClean="0"/>
              <a:t>others</a:t>
            </a:r>
            <a:endParaRPr lang="de-DE" sz="1800" dirty="0" smtClean="0"/>
          </a:p>
          <a:p>
            <a:pPr lvl="1"/>
            <a:r>
              <a:rPr lang="de-DE" sz="1800" dirty="0" err="1" smtClean="0"/>
              <a:t>Frequency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updates</a:t>
            </a:r>
            <a:r>
              <a:rPr lang="de-DE" sz="1800" dirty="0" smtClean="0"/>
              <a:t> must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weeks</a:t>
            </a:r>
            <a:r>
              <a:rPr lang="de-DE" sz="1800" dirty="0" smtClean="0"/>
              <a:t> </a:t>
            </a:r>
            <a:r>
              <a:rPr lang="de-DE" sz="1800" dirty="0" err="1" smtClean="0"/>
              <a:t>rather</a:t>
            </a:r>
            <a:r>
              <a:rPr lang="de-DE" sz="1800" dirty="0" smtClean="0"/>
              <a:t> </a:t>
            </a:r>
            <a:r>
              <a:rPr lang="de-DE" sz="1800" dirty="0" err="1" smtClean="0"/>
              <a:t>than</a:t>
            </a:r>
            <a:r>
              <a:rPr lang="de-DE" sz="1800" dirty="0" smtClean="0"/>
              <a:t> </a:t>
            </a:r>
            <a:r>
              <a:rPr lang="de-DE" sz="1800" dirty="0" err="1" smtClean="0"/>
              <a:t>quarters</a:t>
            </a:r>
            <a:endParaRPr lang="de-DE" sz="1800" dirty="0" smtClean="0"/>
          </a:p>
          <a:p>
            <a:pPr lvl="1"/>
            <a:r>
              <a:rPr lang="de-DE" sz="1800" dirty="0" smtClean="0"/>
              <a:t>This </a:t>
            </a:r>
            <a:r>
              <a:rPr lang="de-DE" sz="1800" dirty="0" err="1" smtClean="0"/>
              <a:t>is</a:t>
            </a:r>
            <a:r>
              <a:rPr lang="de-DE" sz="1800" dirty="0" smtClean="0"/>
              <a:t> a </a:t>
            </a:r>
            <a:r>
              <a:rPr lang="de-DE" sz="1800" dirty="0" err="1" smtClean="0"/>
              <a:t>minor</a:t>
            </a:r>
            <a:r>
              <a:rPr lang="de-DE" sz="1800" dirty="0" smtClean="0"/>
              <a:t> </a:t>
            </a:r>
            <a:r>
              <a:rPr lang="de-DE" sz="1800" dirty="0" err="1" smtClean="0"/>
              <a:t>clash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usual</a:t>
            </a:r>
            <a:r>
              <a:rPr lang="de-DE" sz="1800" dirty="0" smtClean="0"/>
              <a:t> Milestone </a:t>
            </a:r>
            <a:r>
              <a:rPr lang="de-DE" sz="1800" dirty="0" err="1" smtClean="0"/>
              <a:t>follow-up</a:t>
            </a:r>
            <a:endParaRPr lang="de-DE" sz="1800" dirty="0" smtClean="0"/>
          </a:p>
          <a:p>
            <a:r>
              <a:rPr lang="de-DE" sz="1800" dirty="0" smtClean="0"/>
              <a:t>More on Milestones, Schedule Follow-</a:t>
            </a:r>
            <a:r>
              <a:rPr lang="de-DE" sz="1800" dirty="0" err="1" smtClean="0"/>
              <a:t>up</a:t>
            </a:r>
            <a:r>
              <a:rPr lang="de-DE" sz="1800" dirty="0" smtClean="0"/>
              <a:t> and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conclusion</a:t>
            </a:r>
            <a:r>
              <a:rPr lang="de-DE" sz="1800" dirty="0" smtClean="0"/>
              <a:t> for </a:t>
            </a:r>
            <a:r>
              <a:rPr lang="de-DE" sz="1800" dirty="0" err="1" smtClean="0"/>
              <a:t>the</a:t>
            </a:r>
            <a:r>
              <a:rPr lang="de-DE" sz="1800" dirty="0" smtClean="0"/>
              <a:t> PIT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working</a:t>
            </a:r>
            <a:r>
              <a:rPr lang="de-DE" sz="1800" dirty="0" smtClean="0"/>
              <a:t> </a:t>
            </a:r>
            <a:r>
              <a:rPr lang="de-DE" sz="1800" dirty="0" err="1" smtClean="0"/>
              <a:t>group</a:t>
            </a:r>
            <a:r>
              <a:rPr lang="de-DE" sz="1800" dirty="0" smtClean="0"/>
              <a:t> </a:t>
            </a:r>
            <a:r>
              <a:rPr lang="de-DE" sz="1800" dirty="0" err="1" smtClean="0"/>
              <a:t>tomorrow</a:t>
            </a:r>
            <a:r>
              <a:rPr lang="de-DE" sz="1800" dirty="0" smtClean="0"/>
              <a:t> (9:00h, Sem </a:t>
            </a:r>
            <a:r>
              <a:rPr lang="de-DE" sz="1800" dirty="0" err="1" smtClean="0"/>
              <a:t>Rm</a:t>
            </a:r>
            <a:r>
              <a:rPr lang="de-DE" sz="1800" dirty="0" smtClean="0"/>
              <a:t> 4b/</a:t>
            </a:r>
            <a:r>
              <a:rPr lang="de-DE" sz="1800" dirty="0" err="1" smtClean="0"/>
              <a:t>Bldg</a:t>
            </a:r>
            <a:r>
              <a:rPr lang="de-DE" sz="1800" dirty="0" smtClean="0"/>
              <a:t> 1b)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r="29110"/>
          <a:stretch/>
        </p:blipFill>
        <p:spPr bwMode="auto">
          <a:xfrm>
            <a:off x="5847007" y="1129988"/>
            <a:ext cx="31553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09517" y="5863938"/>
            <a:ext cx="1585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3"/>
              </a:rPr>
              <a:t>www.industriedenkmal.de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192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</a:t>
            </a:r>
            <a:r>
              <a:rPr lang="de-DE" dirty="0" err="1" smtClean="0"/>
              <a:t>Readiness</a:t>
            </a:r>
            <a:r>
              <a:rPr lang="de-DE" dirty="0" smtClean="0"/>
              <a:t> Review (IRR)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347788"/>
            <a:ext cx="8665917" cy="4459287"/>
          </a:xfrm>
        </p:spPr>
        <p:txBody>
          <a:bodyPr/>
          <a:lstStyle/>
          <a:p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months</a:t>
            </a:r>
            <a:r>
              <a:rPr lang="de-DE" sz="2000" dirty="0" smtClean="0"/>
              <a:t> </a:t>
            </a:r>
            <a:r>
              <a:rPr lang="de-DE" sz="2000" dirty="0" err="1" smtClean="0"/>
              <a:t>prior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scheduled</a:t>
            </a:r>
            <a:r>
              <a:rPr lang="de-DE" sz="2000" dirty="0" smtClean="0"/>
              <a:t> </a:t>
            </a:r>
            <a:r>
              <a:rPr lang="de-DE" sz="2000" dirty="0" err="1" smtClean="0"/>
              <a:t>begin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installation</a:t>
            </a:r>
            <a:r>
              <a:rPr lang="de-DE" sz="2000" dirty="0" smtClean="0"/>
              <a:t> </a:t>
            </a:r>
            <a:r>
              <a:rPr lang="de-DE" sz="2000" dirty="0" err="1" smtClean="0"/>
              <a:t>campaign</a:t>
            </a:r>
            <a:endParaRPr lang="de-DE" sz="2000" dirty="0" smtClean="0"/>
          </a:p>
          <a:p>
            <a:r>
              <a:rPr lang="de-DE" sz="2000" dirty="0" err="1" smtClean="0"/>
              <a:t>Answer</a:t>
            </a:r>
            <a:r>
              <a:rPr lang="de-DE" sz="2000" dirty="0" smtClean="0"/>
              <a:t> a </a:t>
            </a:r>
            <a:r>
              <a:rPr lang="de-DE" sz="2000" dirty="0" err="1" smtClean="0"/>
              <a:t>small</a:t>
            </a:r>
            <a:r>
              <a:rPr lang="de-DE" sz="2000" dirty="0" smtClean="0"/>
              <a:t> </a:t>
            </a:r>
            <a:r>
              <a:rPr lang="de-DE" sz="2000" dirty="0" err="1" smtClean="0"/>
              <a:t>number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questions</a:t>
            </a:r>
            <a:r>
              <a:rPr lang="de-DE" sz="2000" dirty="0" smtClean="0"/>
              <a:t> </a:t>
            </a:r>
            <a:r>
              <a:rPr lang="de-DE" sz="2000" dirty="0" err="1" smtClean="0"/>
              <a:t>concerning</a:t>
            </a:r>
            <a:endParaRPr lang="de-DE" sz="2000" dirty="0" smtClean="0"/>
          </a:p>
          <a:p>
            <a:pPr lvl="1"/>
            <a:r>
              <a:rPr lang="de-DE" sz="2000" dirty="0" err="1" smtClean="0"/>
              <a:t>Availability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Material &amp; </a:t>
            </a:r>
            <a:r>
              <a:rPr lang="de-DE" sz="2000" dirty="0" err="1" smtClean="0"/>
              <a:t>Personnell</a:t>
            </a:r>
            <a:endParaRPr lang="de-DE" sz="2000" dirty="0" smtClean="0"/>
          </a:p>
          <a:p>
            <a:pPr lvl="1"/>
            <a:r>
              <a:rPr lang="de-DE" sz="2000" dirty="0" err="1" smtClean="0"/>
              <a:t>Known</a:t>
            </a:r>
            <a:r>
              <a:rPr lang="de-DE" sz="2000" dirty="0" smtClean="0"/>
              <a:t> Delays</a:t>
            </a:r>
          </a:p>
          <a:p>
            <a:pPr lvl="1"/>
            <a:r>
              <a:rPr lang="de-DE" sz="2000" dirty="0" err="1" smtClean="0"/>
              <a:t>Safety</a:t>
            </a:r>
            <a:r>
              <a:rPr lang="de-DE" sz="2000" dirty="0" smtClean="0"/>
              <a:t> Assessments</a:t>
            </a:r>
          </a:p>
          <a:p>
            <a:pPr lvl="1"/>
            <a:r>
              <a:rPr lang="de-DE" sz="2000" dirty="0" err="1" smtClean="0"/>
              <a:t>Safety</a:t>
            </a:r>
            <a:r>
              <a:rPr lang="de-DE" sz="2000" dirty="0" smtClean="0"/>
              <a:t> Training</a:t>
            </a:r>
          </a:p>
          <a:p>
            <a:pPr lvl="1"/>
            <a:r>
              <a:rPr lang="de-DE" sz="2000" dirty="0" smtClean="0"/>
              <a:t>Registration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workers</a:t>
            </a:r>
            <a:endParaRPr lang="de-DE" sz="2000" dirty="0" smtClean="0"/>
          </a:p>
          <a:p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documents</a:t>
            </a:r>
            <a:r>
              <a:rPr lang="de-DE" sz="2000" dirty="0" smtClean="0"/>
              <a:t> </a:t>
            </a:r>
            <a:r>
              <a:rPr lang="de-DE" sz="2000" dirty="0" err="1" smtClean="0"/>
              <a:t>need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provided</a:t>
            </a:r>
            <a:r>
              <a:rPr lang="de-DE" sz="2000" dirty="0" smtClean="0"/>
              <a:t>, </a:t>
            </a:r>
            <a:r>
              <a:rPr lang="de-DE" sz="2000" dirty="0" err="1" smtClean="0"/>
              <a:t>assuring</a:t>
            </a:r>
            <a:r>
              <a:rPr lang="de-DE" sz="2000" dirty="0" smtClean="0"/>
              <a:t> </a:t>
            </a:r>
            <a:r>
              <a:rPr lang="de-DE" sz="2000" dirty="0" err="1" smtClean="0"/>
              <a:t>their</a:t>
            </a:r>
            <a:r>
              <a:rPr lang="de-DE" sz="2000" dirty="0" smtClean="0"/>
              <a:t> </a:t>
            </a:r>
            <a:r>
              <a:rPr lang="de-DE" sz="2000" dirty="0" err="1" smtClean="0"/>
              <a:t>existence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sufficient</a:t>
            </a:r>
            <a:endParaRPr lang="de-DE" sz="2000" dirty="0" smtClean="0"/>
          </a:p>
          <a:p>
            <a:r>
              <a:rPr lang="de-DE" sz="2000" dirty="0" smtClean="0"/>
              <a:t>Review will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performed</a:t>
            </a:r>
            <a:r>
              <a:rPr lang="de-DE" sz="2000" dirty="0" smtClean="0"/>
              <a:t> </a:t>
            </a:r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installation</a:t>
            </a:r>
            <a:r>
              <a:rPr lang="de-DE" sz="2000" dirty="0" smtClean="0"/>
              <a:t> </a:t>
            </a:r>
            <a:r>
              <a:rPr lang="de-DE" sz="2000" dirty="0" err="1" smtClean="0"/>
              <a:t>meeting</a:t>
            </a:r>
            <a:r>
              <a:rPr lang="de-DE" sz="2000" dirty="0" smtClean="0"/>
              <a:t> (</a:t>
            </a:r>
            <a:r>
              <a:rPr lang="de-DE" sz="2000" dirty="0" err="1" smtClean="0"/>
              <a:t>every</a:t>
            </a:r>
            <a:r>
              <a:rPr lang="de-DE" sz="2000" dirty="0" smtClean="0"/>
              <a:t> 2nd </a:t>
            </a:r>
            <a:r>
              <a:rPr lang="de-DE" sz="2000" dirty="0" err="1" smtClean="0"/>
              <a:t>Tuesday</a:t>
            </a:r>
            <a:r>
              <a:rPr lang="de-DE" sz="2000" dirty="0" smtClean="0"/>
              <a:t>), </a:t>
            </a:r>
            <a:r>
              <a:rPr lang="de-DE" sz="2000" dirty="0" err="1" smtClean="0"/>
              <a:t>estimated</a:t>
            </a:r>
            <a:r>
              <a:rPr lang="de-DE" sz="2000" dirty="0" smtClean="0"/>
              <a:t> </a:t>
            </a:r>
            <a:r>
              <a:rPr lang="de-DE" sz="2000" dirty="0" err="1" smtClean="0"/>
              <a:t>duration</a:t>
            </a:r>
            <a:r>
              <a:rPr lang="de-DE" sz="2000" dirty="0" smtClean="0"/>
              <a:t> 5 min.</a:t>
            </a:r>
            <a:br>
              <a:rPr lang="de-DE" sz="2000" dirty="0" smtClean="0"/>
            </a:br>
            <a:r>
              <a:rPr lang="de-DE" sz="2000" dirty="0" smtClean="0"/>
              <a:t>(an </a:t>
            </a:r>
            <a:r>
              <a:rPr lang="de-DE" sz="2000" dirty="0" err="1" smtClean="0"/>
              <a:t>attempt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do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mail</a:t>
            </a:r>
            <a:r>
              <a:rPr lang="de-DE" sz="2000" dirty="0" smtClean="0"/>
              <a:t> and </a:t>
            </a:r>
            <a:r>
              <a:rPr lang="de-DE" sz="2000" dirty="0" err="1" smtClean="0"/>
              <a:t>questionaire</a:t>
            </a:r>
            <a:r>
              <a:rPr lang="de-DE" sz="2000" dirty="0" smtClean="0"/>
              <a:t> </a:t>
            </a:r>
            <a:r>
              <a:rPr lang="de-DE" sz="2000" dirty="0" err="1" smtClean="0"/>
              <a:t>may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called</a:t>
            </a:r>
            <a:r>
              <a:rPr lang="de-DE" sz="2000" dirty="0" smtClean="0"/>
              <a:t> </a:t>
            </a:r>
            <a:r>
              <a:rPr lang="de-DE" sz="2000" dirty="0" err="1" smtClean="0"/>
              <a:t>failure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6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43000" y="228600"/>
            <a:ext cx="7239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>
                <a:solidFill>
                  <a:srgbClr val="E7FFFD"/>
                </a:solidFill>
              </a:rPr>
              <a:t>Schedule, PIT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914400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143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Injector</a:t>
            </a:r>
            <a:r>
              <a:rPr lang="de-DE" dirty="0" smtClean="0"/>
              <a:t> Schedule (In Parts Tentative)</a:t>
            </a:r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9F50E9D9-17EC-4FCD-A2F7-D91ADCB80206}" type="slidenum">
              <a:rPr lang="en-GB" sz="1000" smtClean="0">
                <a:solidFill>
                  <a:schemeClr val="bg1"/>
                </a:solidFill>
              </a:rPr>
              <a:pPr/>
              <a:t>9</a:t>
            </a:fld>
            <a:endParaRPr lang="en-GB" sz="1000" smtClean="0">
              <a:solidFill>
                <a:schemeClr val="bg1"/>
              </a:solidFill>
            </a:endParaRPr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idx="1"/>
          </p:nvPr>
        </p:nvGraphicFramePr>
        <p:xfrm>
          <a:off x="103188" y="1089025"/>
          <a:ext cx="8924928" cy="517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952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  <a:gridCol w="212166"/>
              </a:tblGrid>
              <a:tr h="396220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91439" marR="91439" marT="45710" marB="4571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r>
                        <a:rPr lang="de-DE" sz="2000" dirty="0" smtClean="0"/>
                        <a:t>2012</a:t>
                      </a:r>
                      <a:endParaRPr lang="de-DE" sz="2000" dirty="0"/>
                    </a:p>
                  </a:txBody>
                  <a:tcPr marL="91439" marR="91439" marT="45710" marB="4571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r>
                        <a:rPr lang="de-DE" sz="2000" dirty="0" smtClean="0"/>
                        <a:t>2013</a:t>
                      </a:r>
                      <a:endParaRPr lang="de-DE" sz="2000" dirty="0"/>
                    </a:p>
                  </a:txBody>
                  <a:tcPr marL="91439" marR="91439" marT="45710" marB="4571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r>
                        <a:rPr lang="de-DE" sz="2000" dirty="0" smtClean="0"/>
                        <a:t>2014</a:t>
                      </a:r>
                      <a:endParaRPr lang="de-DE" sz="2000" dirty="0"/>
                    </a:p>
                  </a:txBody>
                  <a:tcPr marL="91439" marR="91439" marT="45710" marB="4571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XSIN</a:t>
                      </a:r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XTIN 1-2</a:t>
                      </a:r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XTIN 3</a:t>
                      </a:r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XTIN 4</a:t>
                      </a:r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XTIN 5</a:t>
                      </a:r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XTIN 6-7</a:t>
                      </a:r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XSIN </a:t>
                      </a:r>
                      <a:r>
                        <a:rPr lang="de-DE" sz="1600" dirty="0" err="1" smtClean="0"/>
                        <a:t>Shaft</a:t>
                      </a:r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XTIN </a:t>
                      </a:r>
                      <a:r>
                        <a:rPr lang="de-DE" sz="1600" dirty="0" err="1" smtClean="0"/>
                        <a:t>Shaft</a:t>
                      </a:r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XSE </a:t>
                      </a:r>
                      <a:r>
                        <a:rPr lang="de-DE" sz="1600" dirty="0" err="1" smtClean="0"/>
                        <a:t>Md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Sh</a:t>
                      </a:r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XSE 1-5</a:t>
                      </a:r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XSE 6-7</a:t>
                      </a:r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Water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inst</a:t>
                      </a:r>
                      <a:r>
                        <a:rPr lang="de-DE" sz="1200" dirty="0" smtClean="0"/>
                        <a:t>.</a:t>
                      </a:r>
                      <a:endParaRPr lang="de-DE" sz="12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r>
                        <a:rPr lang="de-DE" sz="1200" dirty="0" smtClean="0"/>
                        <a:t>Klystrons/RF</a:t>
                      </a:r>
                      <a:endParaRPr lang="de-DE" sz="12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gridSpan="6">
                  <a:txBody>
                    <a:bodyPr/>
                    <a:lstStyle/>
                    <a:p>
                      <a:r>
                        <a:rPr lang="de-DE" sz="1200" dirty="0" smtClean="0"/>
                        <a:t>Harm.</a:t>
                      </a:r>
                      <a:r>
                        <a:rPr lang="de-DE" sz="1200" baseline="0" dirty="0" smtClean="0"/>
                        <a:t> Module</a:t>
                      </a:r>
                      <a:endParaRPr lang="de-DE" sz="12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r>
                        <a:rPr lang="de-DE" sz="1200" dirty="0" smtClean="0"/>
                        <a:t>Survey</a:t>
                      </a:r>
                      <a:endParaRPr lang="de-DE" sz="12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gridSpan="6">
                  <a:txBody>
                    <a:bodyPr/>
                    <a:lstStyle/>
                    <a:p>
                      <a:r>
                        <a:rPr lang="de-DE" sz="1200" dirty="0" smtClean="0"/>
                        <a:t>Transport</a:t>
                      </a:r>
                      <a:endParaRPr lang="de-DE" sz="12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gridSpan="6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Electr</a:t>
                      </a:r>
                      <a:r>
                        <a:rPr lang="de-DE" sz="1200" dirty="0" smtClean="0"/>
                        <a:t>. </a:t>
                      </a:r>
                      <a:r>
                        <a:rPr lang="de-DE" sz="1200" dirty="0" err="1" smtClean="0"/>
                        <a:t>Supplies</a:t>
                      </a:r>
                      <a:endParaRPr lang="de-DE" sz="12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r>
                        <a:rPr lang="de-DE" sz="1200" dirty="0" err="1" smtClean="0"/>
                        <a:t>Cryo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Supplies</a:t>
                      </a:r>
                      <a:endParaRPr lang="de-DE" sz="12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gridSpan="6">
                  <a:txBody>
                    <a:bodyPr/>
                    <a:lstStyle/>
                    <a:p>
                      <a:r>
                        <a:rPr lang="de-DE" sz="1200" dirty="0" smtClean="0"/>
                        <a:t>e-</a:t>
                      </a:r>
                      <a:r>
                        <a:rPr lang="de-DE" sz="1200" dirty="0" err="1" smtClean="0"/>
                        <a:t>Beamline</a:t>
                      </a:r>
                      <a:endParaRPr lang="de-DE" sz="12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r>
                        <a:rPr lang="de-DE" sz="1200" dirty="0" err="1" smtClean="0"/>
                        <a:t>Dump</a:t>
                      </a:r>
                      <a:endParaRPr lang="de-DE" sz="12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gridSpan="6">
                  <a:txBody>
                    <a:bodyPr/>
                    <a:lstStyle/>
                    <a:p>
                      <a:r>
                        <a:rPr lang="de-DE" sz="1200" dirty="0" smtClean="0"/>
                        <a:t>Electronics</a:t>
                      </a:r>
                      <a:endParaRPr lang="de-DE" sz="12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gridSpan="6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6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Vent</a:t>
                      </a:r>
                      <a:r>
                        <a:rPr lang="de-DE" sz="1200" dirty="0" smtClean="0"/>
                        <a:t>/AC</a:t>
                      </a:r>
                      <a:endParaRPr lang="de-DE" sz="12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r>
                        <a:rPr lang="de-DE" sz="1200" dirty="0" smtClean="0"/>
                        <a:t>ACC Module</a:t>
                      </a:r>
                      <a:endParaRPr lang="de-DE" sz="12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r>
                        <a:rPr lang="de-DE" sz="1200" dirty="0" smtClean="0"/>
                        <a:t>Laser</a:t>
                      </a:r>
                      <a:endParaRPr lang="de-DE" sz="12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r>
                        <a:rPr lang="de-DE" sz="1200" dirty="0" smtClean="0"/>
                        <a:t>LLRF</a:t>
                      </a:r>
                      <a:endParaRPr lang="de-DE" sz="12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439" marR="91439" marT="45711" marB="4571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Gerade Verbindung 17"/>
          <p:cNvCxnSpPr/>
          <p:nvPr/>
        </p:nvCxnSpPr>
        <p:spPr bwMode="auto">
          <a:xfrm>
            <a:off x="2689225" y="1538288"/>
            <a:ext cx="2289175" cy="0"/>
          </a:xfrm>
          <a:prstGeom prst="line">
            <a:avLst/>
          </a:prstGeom>
          <a:noFill/>
          <a:ln w="76200" cap="flat" cmpd="sng" algn="ctr">
            <a:solidFill>
              <a:srgbClr val="004A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2689225" y="1854200"/>
            <a:ext cx="1846263" cy="0"/>
          </a:xfrm>
          <a:prstGeom prst="line">
            <a:avLst/>
          </a:prstGeom>
          <a:noFill/>
          <a:ln w="76200" cap="flat" cmpd="sng" algn="ctr">
            <a:solidFill>
              <a:srgbClr val="004A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2689225" y="2238375"/>
            <a:ext cx="1846263" cy="0"/>
          </a:xfrm>
          <a:prstGeom prst="line">
            <a:avLst/>
          </a:prstGeom>
          <a:noFill/>
          <a:ln w="76200" cap="flat" cmpd="sng" algn="ctr">
            <a:solidFill>
              <a:srgbClr val="004A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2681288" y="3249613"/>
            <a:ext cx="1500187" cy="0"/>
          </a:xfrm>
          <a:prstGeom prst="line">
            <a:avLst/>
          </a:prstGeom>
          <a:noFill/>
          <a:ln w="76200" cap="flat" cmpd="sng" algn="ctr">
            <a:solidFill>
              <a:srgbClr val="004A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2681288" y="2933700"/>
            <a:ext cx="1846262" cy="0"/>
          </a:xfrm>
          <a:prstGeom prst="line">
            <a:avLst/>
          </a:prstGeom>
          <a:noFill/>
          <a:ln w="76200" cap="flat" cmpd="sng" algn="ctr">
            <a:solidFill>
              <a:srgbClr val="004A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2681288" y="2543175"/>
            <a:ext cx="1846262" cy="0"/>
          </a:xfrm>
          <a:prstGeom prst="line">
            <a:avLst/>
          </a:prstGeom>
          <a:noFill/>
          <a:ln w="76200" cap="flat" cmpd="sng" algn="ctr">
            <a:solidFill>
              <a:srgbClr val="004A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2681288" y="3924300"/>
            <a:ext cx="585787" cy="0"/>
          </a:xfrm>
          <a:prstGeom prst="line">
            <a:avLst/>
          </a:prstGeom>
          <a:noFill/>
          <a:ln w="76200" cap="flat" cmpd="sng" algn="ctr">
            <a:solidFill>
              <a:srgbClr val="004A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2268538" y="4598988"/>
            <a:ext cx="2259012" cy="1587"/>
          </a:xfrm>
          <a:prstGeom prst="line">
            <a:avLst/>
          </a:prstGeom>
          <a:noFill/>
          <a:ln w="76200" cap="flat" cmpd="sng" algn="ctr">
            <a:solidFill>
              <a:srgbClr val="004A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257425" y="4284663"/>
            <a:ext cx="1009650" cy="0"/>
          </a:xfrm>
          <a:prstGeom prst="line">
            <a:avLst/>
          </a:prstGeom>
          <a:noFill/>
          <a:ln w="76200" cap="flat" cmpd="sng" algn="ctr">
            <a:solidFill>
              <a:srgbClr val="004A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2276475" y="5006975"/>
            <a:ext cx="809625" cy="0"/>
          </a:xfrm>
          <a:prstGeom prst="line">
            <a:avLst/>
          </a:prstGeom>
          <a:noFill/>
          <a:ln w="76200" cap="flat" cmpd="sng" algn="ctr">
            <a:solidFill>
              <a:srgbClr val="004A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6462713" y="3249613"/>
            <a:ext cx="217487" cy="0"/>
          </a:xfrm>
          <a:prstGeom prst="line">
            <a:avLst/>
          </a:prstGeom>
          <a:noFill/>
          <a:ln w="76200" cap="flat" cmpd="sng" algn="ctr">
            <a:solidFill>
              <a:srgbClr val="2A7E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6146800" y="3249613"/>
            <a:ext cx="217488" cy="0"/>
          </a:xfrm>
          <a:prstGeom prst="line">
            <a:avLst/>
          </a:prstGeom>
          <a:noFill/>
          <a:ln w="76200" cap="flat" cmpd="sng" algn="ctr">
            <a:solidFill>
              <a:srgbClr val="2A7E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4" name="Rechteck 33"/>
          <p:cNvSpPr/>
          <p:nvPr/>
        </p:nvSpPr>
        <p:spPr bwMode="auto">
          <a:xfrm>
            <a:off x="5516563" y="3203575"/>
            <a:ext cx="250825" cy="3159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de-DE">
              <a:ea typeface="ＭＳ Ｐゴシック" charset="-128"/>
              <a:cs typeface="+mn-cs"/>
            </a:endParaRPr>
          </a:p>
        </p:txBody>
      </p:sp>
      <p:cxnSp>
        <p:nvCxnSpPr>
          <p:cNvPr id="37" name="Gerade Verbindung 36"/>
          <p:cNvCxnSpPr/>
          <p:nvPr/>
        </p:nvCxnSpPr>
        <p:spPr bwMode="auto">
          <a:xfrm>
            <a:off x="4181475" y="3251200"/>
            <a:ext cx="236538" cy="0"/>
          </a:xfrm>
          <a:prstGeom prst="lin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>
            <a:off x="2276475" y="5003800"/>
            <a:ext cx="82550" cy="0"/>
          </a:xfrm>
          <a:prstGeom prst="lin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2699273" y="1628775"/>
            <a:ext cx="2279127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/>
        </p:nvCxnSpPr>
        <p:spPr bwMode="auto">
          <a:xfrm>
            <a:off x="2689225" y="1943100"/>
            <a:ext cx="2289175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689225" y="2303463"/>
            <a:ext cx="1846263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3086100" y="2619375"/>
            <a:ext cx="1892300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/>
        </p:nvCxnSpPr>
        <p:spPr bwMode="auto">
          <a:xfrm>
            <a:off x="3086100" y="3024188"/>
            <a:ext cx="1892300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6" name="Gerade Verbindung 45"/>
          <p:cNvCxnSpPr/>
          <p:nvPr/>
        </p:nvCxnSpPr>
        <p:spPr bwMode="auto">
          <a:xfrm>
            <a:off x="2681288" y="3338513"/>
            <a:ext cx="1519237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/>
        </p:nvCxnSpPr>
        <p:spPr bwMode="auto">
          <a:xfrm>
            <a:off x="3086100" y="4014788"/>
            <a:ext cx="1892300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>
            <a:off x="2276475" y="4373563"/>
            <a:ext cx="979488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9" name="Gerade Verbindung 48"/>
          <p:cNvCxnSpPr/>
          <p:nvPr/>
        </p:nvCxnSpPr>
        <p:spPr bwMode="auto">
          <a:xfrm>
            <a:off x="2276475" y="4689475"/>
            <a:ext cx="2251075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0" name="Gerade Verbindung 49"/>
          <p:cNvCxnSpPr/>
          <p:nvPr/>
        </p:nvCxnSpPr>
        <p:spPr bwMode="auto">
          <a:xfrm>
            <a:off x="2366963" y="5094288"/>
            <a:ext cx="3149600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Gerade Verbindung 54"/>
          <p:cNvCxnSpPr/>
          <p:nvPr/>
        </p:nvCxnSpPr>
        <p:spPr bwMode="auto">
          <a:xfrm>
            <a:off x="4192588" y="3344863"/>
            <a:ext cx="234950" cy="0"/>
          </a:xfrm>
          <a:prstGeom prst="line">
            <a:avLst/>
          </a:prstGeom>
          <a:noFill/>
          <a:ln w="76200" cap="flat" cmpd="sng" algn="ctr">
            <a:solidFill>
              <a:srgbClr val="C729A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5068888" y="3249613"/>
            <a:ext cx="403225" cy="0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Gerade Verbindung 57"/>
          <p:cNvCxnSpPr/>
          <p:nvPr/>
        </p:nvCxnSpPr>
        <p:spPr bwMode="auto">
          <a:xfrm>
            <a:off x="2689225" y="1719263"/>
            <a:ext cx="2289175" cy="0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Gerade Verbindung 58"/>
          <p:cNvCxnSpPr/>
          <p:nvPr/>
        </p:nvCxnSpPr>
        <p:spPr bwMode="auto">
          <a:xfrm>
            <a:off x="2689225" y="2033588"/>
            <a:ext cx="1846263" cy="0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/>
          <p:nvPr/>
        </p:nvCxnSpPr>
        <p:spPr bwMode="auto">
          <a:xfrm>
            <a:off x="2689225" y="2393950"/>
            <a:ext cx="1846263" cy="0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1" name="Gerade Verbindung 60"/>
          <p:cNvCxnSpPr/>
          <p:nvPr/>
        </p:nvCxnSpPr>
        <p:spPr bwMode="auto">
          <a:xfrm>
            <a:off x="2689225" y="2708275"/>
            <a:ext cx="1846263" cy="0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2" name="Gerade Verbindung 61"/>
          <p:cNvCxnSpPr/>
          <p:nvPr/>
        </p:nvCxnSpPr>
        <p:spPr bwMode="auto">
          <a:xfrm>
            <a:off x="2689225" y="3114675"/>
            <a:ext cx="1846263" cy="0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Gerade Verbindung 62"/>
          <p:cNvCxnSpPr/>
          <p:nvPr/>
        </p:nvCxnSpPr>
        <p:spPr bwMode="auto">
          <a:xfrm>
            <a:off x="2689225" y="3608388"/>
            <a:ext cx="1846263" cy="0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Gerade Verbindung 63"/>
          <p:cNvCxnSpPr/>
          <p:nvPr/>
        </p:nvCxnSpPr>
        <p:spPr bwMode="auto">
          <a:xfrm>
            <a:off x="3086100" y="4103688"/>
            <a:ext cx="855663" cy="0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2276475" y="4464050"/>
            <a:ext cx="990600" cy="0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2276475" y="4778375"/>
            <a:ext cx="2251075" cy="0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2359025" y="5184775"/>
            <a:ext cx="1763713" cy="0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>
            <a:off x="6686550" y="3249613"/>
            <a:ext cx="450850" cy="0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>
            <a:off x="6772275" y="3335338"/>
            <a:ext cx="360363" cy="0"/>
          </a:xfrm>
          <a:prstGeom prst="line">
            <a:avLst/>
          </a:prstGeom>
          <a:noFill/>
          <a:ln w="76200" cap="flat" cmpd="sng" algn="ctr">
            <a:solidFill>
              <a:srgbClr val="FDD52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>
            <a:off x="6746875" y="3429000"/>
            <a:ext cx="360363" cy="0"/>
          </a:xfrm>
          <a:prstGeom prst="line">
            <a:avLst/>
          </a:prstGeom>
          <a:noFill/>
          <a:ln w="76200" cap="flat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>
            <a:off x="6462713" y="1898650"/>
            <a:ext cx="1089025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6" name="Gerade Verbindung 75"/>
          <p:cNvCxnSpPr/>
          <p:nvPr/>
        </p:nvCxnSpPr>
        <p:spPr bwMode="auto">
          <a:xfrm>
            <a:off x="4616450" y="2259013"/>
            <a:ext cx="811213" cy="0"/>
          </a:xfrm>
          <a:prstGeom prst="line">
            <a:avLst/>
          </a:prstGeom>
          <a:noFill/>
          <a:ln w="76200" cap="flat" cmpd="sng" algn="ctr">
            <a:solidFill>
              <a:srgbClr val="F52BE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469063" y="3924300"/>
            <a:ext cx="217487" cy="0"/>
          </a:xfrm>
          <a:prstGeom prst="line">
            <a:avLst/>
          </a:prstGeom>
          <a:noFill/>
          <a:ln w="76200" cap="flat" cmpd="sng" algn="ctr">
            <a:solidFill>
              <a:srgbClr val="2A7E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2681288" y="4946650"/>
            <a:ext cx="585787" cy="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6469063" y="2909888"/>
            <a:ext cx="442912" cy="0"/>
          </a:xfrm>
          <a:prstGeom prst="line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6910388" y="3608388"/>
            <a:ext cx="222250" cy="0"/>
          </a:xfrm>
          <a:prstGeom prst="line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7173913" y="3249613"/>
            <a:ext cx="220662" cy="0"/>
          </a:xfrm>
          <a:prstGeom prst="line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7092950" y="2259013"/>
            <a:ext cx="223838" cy="0"/>
          </a:xfrm>
          <a:prstGeom prst="line">
            <a:avLst/>
          </a:prstGeom>
          <a:noFill/>
          <a:ln w="76200" cap="flat" cmpd="sng" algn="ctr">
            <a:solidFill>
              <a:srgbClr val="F52BE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3" name="Gerade Verbindung 92"/>
          <p:cNvCxnSpPr/>
          <p:nvPr/>
        </p:nvCxnSpPr>
        <p:spPr bwMode="auto">
          <a:xfrm>
            <a:off x="4978400" y="4689475"/>
            <a:ext cx="450850" cy="0"/>
          </a:xfrm>
          <a:prstGeom prst="line">
            <a:avLst/>
          </a:prstGeom>
          <a:noFill/>
          <a:ln w="76200" cap="flat" cmpd="sng" algn="ctr">
            <a:solidFill>
              <a:srgbClr val="F52BE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Gerade Verbindung 93"/>
          <p:cNvCxnSpPr/>
          <p:nvPr/>
        </p:nvCxnSpPr>
        <p:spPr bwMode="auto">
          <a:xfrm>
            <a:off x="5832475" y="2573338"/>
            <a:ext cx="217488" cy="0"/>
          </a:xfrm>
          <a:prstGeom prst="line">
            <a:avLst/>
          </a:prstGeom>
          <a:noFill/>
          <a:ln w="76200" cap="flat" cmpd="sng" algn="ctr">
            <a:solidFill>
              <a:srgbClr val="2A7E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5" name="Gerade Verbindung 94"/>
          <p:cNvCxnSpPr/>
          <p:nvPr/>
        </p:nvCxnSpPr>
        <p:spPr bwMode="auto">
          <a:xfrm>
            <a:off x="6469063" y="3024188"/>
            <a:ext cx="45085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919913" y="3519488"/>
            <a:ext cx="449262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>
            <a:off x="2681288" y="3698875"/>
            <a:ext cx="1846262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4" name="Rechteck 73"/>
          <p:cNvSpPr/>
          <p:nvPr/>
        </p:nvSpPr>
        <p:spPr bwMode="auto">
          <a:xfrm>
            <a:off x="7551738" y="3203575"/>
            <a:ext cx="1455737" cy="3159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de-DE" sz="1200" dirty="0">
                <a:solidFill>
                  <a:schemeClr val="accent2"/>
                </a:solidFill>
                <a:ea typeface="ＭＳ Ｐゴシック" charset="-128"/>
                <a:cs typeface="+mn-cs"/>
              </a:rPr>
              <a:t>Tunnel </a:t>
            </a:r>
            <a:r>
              <a:rPr lang="de-DE" sz="1200" dirty="0" err="1">
                <a:solidFill>
                  <a:schemeClr val="accent2"/>
                </a:solidFill>
                <a:ea typeface="ＭＳ Ｐゴシック" charset="-128"/>
                <a:cs typeface="+mn-cs"/>
              </a:rPr>
              <a:t>closed</a:t>
            </a:r>
            <a:endParaRPr lang="de-DE" sz="1200" dirty="0">
              <a:solidFill>
                <a:schemeClr val="accent2"/>
              </a:solidFill>
              <a:ea typeface="ＭＳ Ｐゴシック" charset="-128"/>
              <a:cs typeface="+mn-cs"/>
            </a:endParaRPr>
          </a:p>
        </p:txBody>
      </p:sp>
      <p:cxnSp>
        <p:nvCxnSpPr>
          <p:cNvPr id="75" name="Gerade Verbindung 74"/>
          <p:cNvCxnSpPr/>
          <p:nvPr/>
        </p:nvCxnSpPr>
        <p:spPr bwMode="auto">
          <a:xfrm>
            <a:off x="177800" y="5545138"/>
            <a:ext cx="1125538" cy="0"/>
          </a:xfrm>
          <a:prstGeom prst="line">
            <a:avLst/>
          </a:prstGeom>
          <a:noFill/>
          <a:ln w="76200" cap="flat" cmpd="sng" algn="ctr">
            <a:solidFill>
              <a:srgbClr val="004A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177800" y="5859463"/>
            <a:ext cx="1125538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177800" y="6219825"/>
            <a:ext cx="1125538" cy="0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>
            <a:off x="1506538" y="5545138"/>
            <a:ext cx="1085850" cy="0"/>
          </a:xfrm>
          <a:prstGeom prst="line">
            <a:avLst/>
          </a:prstGeom>
          <a:noFill/>
          <a:ln w="76200" cap="flat" cmpd="sng" algn="ctr">
            <a:solidFill>
              <a:srgbClr val="F52BE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1506538" y="5870575"/>
            <a:ext cx="1085850" cy="0"/>
          </a:xfrm>
          <a:prstGeom prst="line">
            <a:avLst/>
          </a:prstGeom>
          <a:noFill/>
          <a:ln w="76200" cap="flat" cmpd="sng" algn="ctr">
            <a:solidFill>
              <a:srgbClr val="2A7E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4003675" y="6219825"/>
            <a:ext cx="1065213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1506538" y="6219825"/>
            <a:ext cx="1085850" cy="0"/>
          </a:xfrm>
          <a:prstGeom prst="line">
            <a:avLst/>
          </a:prstGeom>
          <a:noFill/>
          <a:ln w="76200" cap="flat" cmpd="sng" algn="ctr">
            <a:solidFill>
              <a:srgbClr val="FDD52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2771775" y="5535613"/>
            <a:ext cx="990600" cy="9525"/>
          </a:xfrm>
          <a:prstGeom prst="line">
            <a:avLst/>
          </a:prstGeom>
          <a:noFill/>
          <a:ln w="76200" cap="flat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2747963" y="5881688"/>
            <a:ext cx="1014412" cy="0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>
            <a:off x="2771775" y="6215063"/>
            <a:ext cx="990600" cy="0"/>
          </a:xfrm>
          <a:prstGeom prst="line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4008438" y="5535613"/>
            <a:ext cx="1060450" cy="0"/>
          </a:xfrm>
          <a:prstGeom prst="lin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8" name="Gerade Verbindung 97"/>
          <p:cNvCxnSpPr/>
          <p:nvPr/>
        </p:nvCxnSpPr>
        <p:spPr bwMode="auto">
          <a:xfrm flipV="1">
            <a:off x="4008438" y="5881688"/>
            <a:ext cx="1060450" cy="9525"/>
          </a:xfrm>
          <a:prstGeom prst="line">
            <a:avLst/>
          </a:prstGeom>
          <a:noFill/>
          <a:ln w="76200" cap="flat" cmpd="sng" algn="ctr">
            <a:solidFill>
              <a:srgbClr val="C729A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5270500" y="5535613"/>
            <a:ext cx="1093788" cy="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Gerade Verbindung 99"/>
          <p:cNvCxnSpPr/>
          <p:nvPr/>
        </p:nvCxnSpPr>
        <p:spPr bwMode="auto">
          <a:xfrm>
            <a:off x="6469063" y="3344863"/>
            <a:ext cx="222250" cy="0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>
            <a:off x="4978400" y="3608388"/>
            <a:ext cx="495300" cy="0"/>
          </a:xfrm>
          <a:prstGeom prst="line">
            <a:avLst/>
          </a:prstGeom>
          <a:noFill/>
          <a:ln w="76200" cap="flat" cmpd="sng" algn="ctr">
            <a:solidFill>
              <a:srgbClr val="F52BE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4978400" y="3924300"/>
            <a:ext cx="495300" cy="0"/>
          </a:xfrm>
          <a:prstGeom prst="line">
            <a:avLst/>
          </a:prstGeom>
          <a:noFill/>
          <a:ln w="76200" cap="flat" cmpd="sng" algn="ctr">
            <a:solidFill>
              <a:srgbClr val="F52BE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6694488" y="3924300"/>
            <a:ext cx="857250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827213" y="4959350"/>
            <a:ext cx="214312" cy="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3944938" y="4946650"/>
            <a:ext cx="365125" cy="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3402013" y="4365625"/>
            <a:ext cx="2114550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5516563" y="4940300"/>
            <a:ext cx="533400" cy="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7196" name="Rechteck 28"/>
          <p:cNvSpPr>
            <a:spLocks noChangeArrowheads="1"/>
          </p:cNvSpPr>
          <p:nvPr/>
        </p:nvSpPr>
        <p:spPr bwMode="auto">
          <a:xfrm>
            <a:off x="5832475" y="2843213"/>
            <a:ext cx="217488" cy="315912"/>
          </a:xfrm>
          <a:prstGeom prst="rect">
            <a:avLst/>
          </a:prstGeom>
          <a:solidFill>
            <a:srgbClr val="2A7E3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de-DE"/>
          </a:p>
        </p:txBody>
      </p:sp>
      <p:cxnSp>
        <p:nvCxnSpPr>
          <p:cNvPr id="108" name="Gerade Verbindung 107"/>
          <p:cNvCxnSpPr/>
          <p:nvPr/>
        </p:nvCxnSpPr>
        <p:spPr bwMode="auto">
          <a:xfrm>
            <a:off x="5102225" y="4284663"/>
            <a:ext cx="539750" cy="0"/>
          </a:xfrm>
          <a:prstGeom prst="line">
            <a:avLst/>
          </a:prstGeom>
          <a:noFill/>
          <a:ln w="76200" cap="flat" cmpd="sng" algn="ctr">
            <a:solidFill>
              <a:srgbClr val="2A7E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 flipV="1">
            <a:off x="5102225" y="4598988"/>
            <a:ext cx="414338" cy="1587"/>
          </a:xfrm>
          <a:prstGeom prst="line">
            <a:avLst/>
          </a:prstGeom>
          <a:noFill/>
          <a:ln w="76200" cap="flat" cmpd="sng" algn="ctr">
            <a:solidFill>
              <a:srgbClr val="2A7E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6097588" y="4940300"/>
            <a:ext cx="2909887" cy="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6911975" y="2573338"/>
            <a:ext cx="595313" cy="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5253038" y="5880100"/>
            <a:ext cx="1111250" cy="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640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Microsoft Office PowerPoint</Application>
  <PresentationFormat>Bildschirmpräsentation (4:3)</PresentationFormat>
  <Paragraphs>178</Paragraphs>
  <Slides>24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DESY European XFEL</vt:lpstr>
      <vt:lpstr>Installation Schedule and Status</vt:lpstr>
      <vt:lpstr>Outline</vt:lpstr>
      <vt:lpstr>PowerPoint-Präsentation</vt:lpstr>
      <vt:lpstr>Construction, Installation, Commissioning</vt:lpstr>
      <vt:lpstr>Project Integration Timeschedule (PIT)</vt:lpstr>
      <vt:lpstr>The PIT and Milestones</vt:lpstr>
      <vt:lpstr>Installation Readiness Review (IRR)</vt:lpstr>
      <vt:lpstr>PowerPoint-Präsentation</vt:lpstr>
      <vt:lpstr>Injector Schedule (In Parts Tentative)</vt:lpstr>
      <vt:lpstr>XTL Infrastructure Installation</vt:lpstr>
      <vt:lpstr>XTL Machine Installation</vt:lpstr>
      <vt:lpstr>PowerPoint-Präsentation</vt:lpstr>
      <vt:lpstr>PowerPoint-Präsentation</vt:lpstr>
      <vt:lpstr>Next Steps</vt:lpstr>
      <vt:lpstr>XHM Modulator Hall</vt:lpstr>
      <vt:lpstr>Injector Area over Ground</vt:lpstr>
      <vt:lpstr>Injector Area</vt:lpstr>
      <vt:lpstr>Injector Area</vt:lpstr>
      <vt:lpstr>Tunnel Entrance</vt:lpstr>
      <vt:lpstr>Parking Area at Tunnel Entrance</vt:lpstr>
      <vt:lpstr>XTL</vt:lpstr>
      <vt:lpstr>Survey</vt:lpstr>
      <vt:lpstr>Loose Floor Plates</vt:lpstr>
      <vt:lpstr>Conclusion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mhuening</cp:lastModifiedBy>
  <cp:revision>229</cp:revision>
  <cp:lastPrinted>2008-09-01T15:04:16Z</cp:lastPrinted>
  <dcterms:created xsi:type="dcterms:W3CDTF">2008-08-31T12:56:32Z</dcterms:created>
  <dcterms:modified xsi:type="dcterms:W3CDTF">2012-04-16T07:47:32Z</dcterms:modified>
</cp:coreProperties>
</file>