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604" r:id="rId3"/>
    <p:sldId id="606" r:id="rId4"/>
    <p:sldId id="605" r:id="rId5"/>
    <p:sldId id="607" r:id="rId6"/>
    <p:sldId id="608" r:id="rId7"/>
    <p:sldId id="609" r:id="rId8"/>
    <p:sldId id="610" r:id="rId9"/>
    <p:sldId id="611" r:id="rId1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44A8"/>
    <a:srgbClr val="FF5050"/>
    <a:srgbClr val="261748"/>
    <a:srgbClr val="223FBC"/>
    <a:srgbClr val="FF9B9B"/>
    <a:srgbClr val="C0C0C0"/>
    <a:srgbClr val="00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6148" autoAdjust="0"/>
  </p:normalViewPr>
  <p:slideViewPr>
    <p:cSldViewPr snapToGrid="0">
      <p:cViewPr>
        <p:scale>
          <a:sx n="75" d="100"/>
          <a:sy n="75" d="100"/>
        </p:scale>
        <p:origin x="-1488" y="-270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76" y="468"/>
      </p:cViewPr>
      <p:guideLst>
        <p:guide orient="horz" pos="3224"/>
        <p:guide pos="223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03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44" tIns="47373" rIns="94744" bIns="47373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spcBef>
                <a:spcPct val="0"/>
              </a:spcBef>
              <a:buClrTx/>
              <a:buFontTx/>
              <a:buNone/>
              <a:defRPr b="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44" tIns="47373" rIns="94744" bIns="47373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FontTx/>
              <a:buNone/>
              <a:defRPr b="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44" tIns="47373" rIns="94744" bIns="47373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spcBef>
                <a:spcPct val="0"/>
              </a:spcBef>
              <a:buClrTx/>
              <a:buFontTx/>
              <a:buNone/>
              <a:defRPr b="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44" tIns="47373" rIns="94744" bIns="47373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FontTx/>
              <a:buNone/>
              <a:defRPr b="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FDB740C9-3A35-40DD-AA95-B8B5689FF3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403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66625C5-B03E-42F4-8AD3-F2660A43D415}" type="slidenum">
              <a:rPr lang="de-DE" b="0" smtClean="0"/>
              <a:pPr/>
              <a:t>1</a:t>
            </a:fld>
            <a:endParaRPr lang="de-DE" b="0" smtClean="0"/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44" tIns="47373" rIns="94744" bIns="47373"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latin typeface="Arial" charset="0"/>
                <a:ea typeface="ＭＳ Ｐゴシック" pitchFamily="34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latin typeface="Arial" charset="0"/>
              <a:ea typeface="ＭＳ Ｐゴシック" pitchFamily="34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latin typeface="Arial" charset="0"/>
                <a:ea typeface="ＭＳ Ｐゴシック" pitchFamily="34" charset="-128"/>
              </a:rPr>
              <a:t>  Upper area: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Title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latin typeface="Arial" charset="0"/>
                <a:ea typeface="ＭＳ Ｐゴシック" pitchFamily="34" charset="-128"/>
              </a:rPr>
              <a:t>  Lower area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(subtitle):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Conference/meeting/workshop, location, date,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your name and affiliation,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latin typeface="Arial" charset="0"/>
                <a:ea typeface="ＭＳ Ｐゴシック" pitchFamily="34" charset="-128"/>
              </a:rPr>
              <a:t> Change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ea typeface="ＭＳ Ｐゴシック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ea typeface="ＭＳ Ｐゴシック"/>
            </a:endParaRPr>
          </a:p>
        </p:txBody>
      </p:sp>
      <p:sp>
        <p:nvSpPr>
          <p:cNvPr id="8" name="Picture 87" descr="Undulator_final_nurh#50DE97_links4-1"/>
          <p:cNvSpPr>
            <a:spLocks noChangeAspect="1" noChangeArrowheads="1"/>
          </p:cNvSpPr>
          <p:nvPr userDrawn="1"/>
        </p:nvSpPr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b="0"/>
          </a:p>
        </p:txBody>
      </p:sp>
      <p:pic>
        <p:nvPicPr>
          <p:cNvPr id="10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8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sp>
        <p:nvSpPr>
          <p:cNvPr id="11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4887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3345" y="386932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5702300" cy="445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7691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4014" y="396980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8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169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1960" y="409139"/>
            <a:ext cx="7283450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8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700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fld id="{DE0BC32D-ADB5-4089-A79B-0553525E93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sp>
        <p:nvSpPr>
          <p:cNvPr id="19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ea typeface="ＭＳ Ｐゴシック"/>
            </a:endParaRPr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b="0"/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192213" y="436563"/>
            <a:ext cx="695166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9" name="Text Box 135"/>
          <p:cNvSpPr txBox="1">
            <a:spLocks noChangeArrowheads="1"/>
          </p:cNvSpPr>
          <p:nvPr userDrawn="1"/>
        </p:nvSpPr>
        <p:spPr bwMode="auto">
          <a:xfrm>
            <a:off x="8143875" y="863600"/>
            <a:ext cx="4841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600" b="0" smtClean="0">
                <a:solidFill>
                  <a:schemeClr val="bg1"/>
                </a:solidFill>
                <a:latin typeface="Times New Roman" pitchFamily="18" charset="0"/>
              </a:rPr>
              <a:t>FIL</a:t>
            </a:r>
            <a:endParaRPr lang="en-GB" sz="600" b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  <a:cs typeface="+mn-cs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desy.de/contributionDisplay.py?sessionId=13&amp;contribId=57&amp;confId=5323" TargetMode="External"/><Relationship Id="rId3" Type="http://schemas.openxmlformats.org/officeDocument/2006/relationships/hyperlink" Target="https://indico.desy.de/contributionDisplay.py?sessionId=13&amp;contribId=51&amp;confId=5323" TargetMode="External"/><Relationship Id="rId7" Type="http://schemas.openxmlformats.org/officeDocument/2006/relationships/hyperlink" Target="https://indico.desy.de/contributionDisplay.py?sessionId=13&amp;contribId=56&amp;confId=5323" TargetMode="External"/><Relationship Id="rId2" Type="http://schemas.openxmlformats.org/officeDocument/2006/relationships/hyperlink" Target="https://indico.desy.de/contributionDisplay.py?sessionId=13&amp;contribId=50&amp;confId=53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desy.de/contributionDisplay.py?sessionId=13&amp;contribId=54&amp;confId=5323" TargetMode="External"/><Relationship Id="rId5" Type="http://schemas.openxmlformats.org/officeDocument/2006/relationships/hyperlink" Target="https://indico.desy.de/contributionDisplay.py?sessionId=13&amp;contribId=52&amp;confId=5323" TargetMode="External"/><Relationship Id="rId4" Type="http://schemas.openxmlformats.org/officeDocument/2006/relationships/hyperlink" Target="https://indico.desy.de/contributionDisplay.py?sessionId=13&amp;contribId=55&amp;confId=532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28638" y="1231900"/>
            <a:ext cx="8101012" cy="2603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600" b="1" dirty="0" smtClean="0"/>
              <a:t>Summary</a:t>
            </a:r>
            <a:br>
              <a:rPr lang="en-US" sz="3600" b="1" dirty="0" smtClean="0"/>
            </a:br>
            <a:r>
              <a:rPr lang="en-US" sz="3600" b="1" dirty="0" smtClean="0"/>
              <a:t>Timing, Electronics &amp;FPGA Developments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GB" sz="3600" b="1" dirty="0" smtClean="0">
              <a:solidFill>
                <a:schemeClr val="tx1"/>
              </a:solidFill>
            </a:endParaRPr>
          </a:p>
        </p:txBody>
      </p:sp>
      <p:pic>
        <p:nvPicPr>
          <p:cNvPr id="9219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5651500"/>
            <a:ext cx="7572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0" descr="Helmholtz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608638"/>
            <a:ext cx="17954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"/>
          <p:cNvSpPr txBox="1">
            <a:spLocks noChangeArrowheads="1"/>
          </p:cNvSpPr>
          <p:nvPr/>
        </p:nvSpPr>
        <p:spPr bwMode="auto">
          <a:xfrm>
            <a:off x="2449914" y="3949700"/>
            <a:ext cx="4685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2400" b="0" dirty="0" err="1"/>
              <a:t>Holger</a:t>
            </a:r>
            <a:r>
              <a:rPr lang="en-US" sz="2400" b="0" dirty="0"/>
              <a:t> </a:t>
            </a:r>
            <a:r>
              <a:rPr lang="en-US" sz="2400" b="0" dirty="0" err="1" smtClean="0"/>
              <a:t>Schlarb</a:t>
            </a:r>
            <a:r>
              <a:rPr lang="en-US" sz="2400" b="0" dirty="0"/>
              <a:t> </a:t>
            </a:r>
            <a:r>
              <a:rPr lang="en-US" sz="2400" b="0" dirty="0" smtClean="0"/>
              <a:t>&amp; </a:t>
            </a:r>
            <a:r>
              <a:rPr lang="en-US" sz="2400" b="0" dirty="0" smtClean="0"/>
              <a:t>Patrick </a:t>
            </a:r>
            <a:r>
              <a:rPr lang="en-US" sz="2400" b="0" dirty="0" err="1" smtClean="0"/>
              <a:t>Gessler</a:t>
            </a:r>
            <a:endParaRPr 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475" y="6477000"/>
            <a:ext cx="5702300" cy="333375"/>
          </a:xfrm>
          <a:noFill/>
        </p:spPr>
        <p:txBody>
          <a:bodyPr lIns="0" tIns="0" rIns="0" bIns="0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10000"/>
              </a:lnSpc>
            </a:pPr>
            <a:fld id="{818EACEC-11E7-42D8-A188-FF98E5CA5150}" type="slidenum">
              <a:rPr lang="en-GB" sz="900" b="0" smtClean="0">
                <a:solidFill>
                  <a:srgbClr val="000000"/>
                </a:solidFill>
              </a:rPr>
              <a:pPr algn="l">
                <a:lnSpc>
                  <a:spcPct val="110000"/>
                </a:lnSpc>
              </a:pPr>
              <a:t>2</a:t>
            </a:fld>
            <a:endParaRPr lang="en-GB" sz="900" b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Talks</a:t>
            </a:r>
            <a:endParaRPr lang="en-GB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23900" y="1341447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44501" y="1130248"/>
            <a:ext cx="81407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7 Presentation with &gt; 50 participants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>
                <a:solidFill>
                  <a:srgbClr val="444444"/>
                </a:solidFill>
                <a:hlinkClick r:id="rId2"/>
              </a:rPr>
              <a:t>  XFEL </a:t>
            </a:r>
            <a:r>
              <a:rPr lang="en-US" sz="1800" dirty="0">
                <a:solidFill>
                  <a:srgbClr val="444444"/>
                </a:solidFill>
                <a:hlinkClick r:id="rId2"/>
              </a:rPr>
              <a:t>Timing </a:t>
            </a:r>
            <a:r>
              <a:rPr lang="en-US" sz="1800" dirty="0" smtClean="0">
                <a:solidFill>
                  <a:srgbClr val="444444"/>
                </a:solidFill>
                <a:hlinkClick r:id="rId2"/>
              </a:rPr>
              <a:t>System</a:t>
            </a:r>
            <a:r>
              <a:rPr lang="en-US" sz="1800" dirty="0" smtClean="0">
                <a:solidFill>
                  <a:srgbClr val="444444"/>
                </a:solidFill>
              </a:rPr>
              <a:t>, </a:t>
            </a:r>
          </a:p>
          <a:p>
            <a:pPr>
              <a:buNone/>
            </a:pPr>
            <a:r>
              <a:rPr lang="en-US" sz="1600" dirty="0">
                <a:solidFill>
                  <a:srgbClr val="444444"/>
                </a:solidFill>
              </a:rPr>
              <a:t>	</a:t>
            </a:r>
            <a:r>
              <a:rPr lang="en-US" sz="1600" dirty="0" smtClean="0">
                <a:solidFill>
                  <a:srgbClr val="444444"/>
                </a:solidFill>
              </a:rPr>
              <a:t>HIDVEGI</a:t>
            </a:r>
            <a:r>
              <a:rPr lang="en-US" sz="1600" dirty="0">
                <a:solidFill>
                  <a:srgbClr val="444444"/>
                </a:solidFill>
              </a:rPr>
              <a:t>, Attila</a:t>
            </a:r>
            <a:r>
              <a:rPr lang="en-US" sz="1600" i="1" dirty="0">
                <a:solidFill>
                  <a:srgbClr val="444444"/>
                </a:solidFill>
              </a:rPr>
              <a:t> </a:t>
            </a:r>
            <a:r>
              <a:rPr lang="en-US" sz="1600" i="1" dirty="0" smtClean="0">
                <a:solidFill>
                  <a:srgbClr val="444444"/>
                </a:solidFill>
              </a:rPr>
              <a:t>			(</a:t>
            </a:r>
            <a:r>
              <a:rPr lang="en-US" sz="1600" i="1" dirty="0">
                <a:solidFill>
                  <a:srgbClr val="444444"/>
                </a:solidFill>
              </a:rPr>
              <a:t>Stockholm </a:t>
            </a:r>
            <a:r>
              <a:rPr lang="en-US" sz="1600" i="1" dirty="0" smtClean="0">
                <a:solidFill>
                  <a:srgbClr val="444444"/>
                </a:solidFill>
              </a:rPr>
              <a:t>University)</a:t>
            </a:r>
            <a:endParaRPr lang="en-US" sz="1600" dirty="0">
              <a:solidFill>
                <a:srgbClr val="444444"/>
              </a:solidFill>
            </a:endParaRPr>
          </a:p>
          <a:p>
            <a:r>
              <a:rPr lang="en-US" sz="1800" dirty="0" smtClean="0">
                <a:solidFill>
                  <a:srgbClr val="444444"/>
                </a:solidFill>
              </a:rPr>
              <a:t>  </a:t>
            </a:r>
            <a:r>
              <a:rPr lang="en-US" sz="1800" dirty="0">
                <a:solidFill>
                  <a:srgbClr val="444444"/>
                </a:solidFill>
                <a:hlinkClick r:id="rId3"/>
              </a:rPr>
              <a:t>Electronic developments, concepts and applications for the </a:t>
            </a:r>
            <a:r>
              <a:rPr lang="en-US" sz="1800" dirty="0" smtClean="0">
                <a:solidFill>
                  <a:srgbClr val="444444"/>
                </a:solidFill>
                <a:hlinkClick r:id="rId3"/>
              </a:rPr>
              <a:t>machine</a:t>
            </a:r>
            <a:r>
              <a:rPr lang="en-US" sz="1800" dirty="0" smtClean="0">
                <a:solidFill>
                  <a:srgbClr val="444444"/>
                </a:solidFill>
              </a:rPr>
              <a:t>, </a:t>
            </a:r>
            <a:r>
              <a:rPr lang="en-US" sz="1600" dirty="0" smtClean="0">
                <a:solidFill>
                  <a:srgbClr val="444444"/>
                </a:solidFill>
              </a:rPr>
              <a:t>	REHLICH</a:t>
            </a:r>
            <a:r>
              <a:rPr lang="en-US" sz="1600" dirty="0">
                <a:solidFill>
                  <a:srgbClr val="444444"/>
                </a:solidFill>
              </a:rPr>
              <a:t>, Kay</a:t>
            </a:r>
            <a:r>
              <a:rPr lang="en-US" sz="1600" i="1" dirty="0">
                <a:solidFill>
                  <a:srgbClr val="444444"/>
                </a:solidFill>
              </a:rPr>
              <a:t> </a:t>
            </a:r>
            <a:r>
              <a:rPr lang="en-US" sz="1600" i="1" dirty="0" smtClean="0">
                <a:solidFill>
                  <a:srgbClr val="444444"/>
                </a:solidFill>
              </a:rPr>
              <a:t> 			(MCS4)</a:t>
            </a:r>
          </a:p>
          <a:p>
            <a:r>
              <a:rPr lang="en-US" sz="1800" i="1" dirty="0" smtClean="0">
                <a:solidFill>
                  <a:srgbClr val="444444"/>
                </a:solidFill>
              </a:rPr>
              <a:t>  </a:t>
            </a:r>
            <a:r>
              <a:rPr lang="en-US" sz="1800" dirty="0">
                <a:solidFill>
                  <a:srgbClr val="444444"/>
                </a:solidFill>
                <a:hlinkClick r:id="rId4"/>
              </a:rPr>
              <a:t>MicroTCA.4 crate development for </a:t>
            </a:r>
            <a:r>
              <a:rPr lang="en-US" sz="1800" dirty="0" smtClean="0">
                <a:solidFill>
                  <a:srgbClr val="444444"/>
                </a:solidFill>
                <a:hlinkClick r:id="rId4"/>
              </a:rPr>
              <a:t>LLRF</a:t>
            </a:r>
            <a:r>
              <a:rPr lang="en-US" sz="1800" dirty="0" smtClean="0">
                <a:solidFill>
                  <a:srgbClr val="444444"/>
                </a:solidFill>
              </a:rPr>
              <a:t>, </a:t>
            </a:r>
          </a:p>
          <a:p>
            <a:pPr>
              <a:buNone/>
            </a:pPr>
            <a:r>
              <a:rPr lang="en-US" sz="1600" dirty="0">
                <a:solidFill>
                  <a:srgbClr val="444444"/>
                </a:solidFill>
              </a:rPr>
              <a:t>	</a:t>
            </a:r>
            <a:r>
              <a:rPr lang="en-US" sz="1600" dirty="0" smtClean="0">
                <a:solidFill>
                  <a:srgbClr val="444444"/>
                </a:solidFill>
              </a:rPr>
              <a:t>JEZYNSKI</a:t>
            </a:r>
            <a:r>
              <a:rPr lang="en-US" sz="1600" dirty="0">
                <a:solidFill>
                  <a:srgbClr val="444444"/>
                </a:solidFill>
              </a:rPr>
              <a:t>, </a:t>
            </a:r>
            <a:r>
              <a:rPr lang="en-US" sz="1600" dirty="0" err="1" smtClean="0">
                <a:solidFill>
                  <a:srgbClr val="444444"/>
                </a:solidFill>
              </a:rPr>
              <a:t>Thomasz</a:t>
            </a:r>
            <a:r>
              <a:rPr lang="en-US" sz="1600" dirty="0" smtClean="0">
                <a:solidFill>
                  <a:srgbClr val="444444"/>
                </a:solidFill>
              </a:rPr>
              <a:t> 		</a:t>
            </a:r>
            <a:r>
              <a:rPr lang="en-US" sz="1600" i="1" dirty="0" smtClean="0">
                <a:solidFill>
                  <a:srgbClr val="444444"/>
                </a:solidFill>
              </a:rPr>
              <a:t>(MSK)</a:t>
            </a:r>
          </a:p>
          <a:p>
            <a:r>
              <a:rPr lang="en-US" sz="1800" dirty="0">
                <a:solidFill>
                  <a:srgbClr val="444444"/>
                </a:solidFill>
              </a:rPr>
              <a:t> </a:t>
            </a:r>
            <a:r>
              <a:rPr lang="en-US" sz="1800" dirty="0" smtClean="0">
                <a:solidFill>
                  <a:srgbClr val="444444"/>
                </a:solidFill>
              </a:rPr>
              <a:t> </a:t>
            </a:r>
            <a:r>
              <a:rPr lang="en-US" sz="1800" dirty="0">
                <a:solidFill>
                  <a:srgbClr val="444444"/>
                </a:solidFill>
                <a:hlinkClick r:id="rId5"/>
              </a:rPr>
              <a:t>Electronic developments and concepts for the </a:t>
            </a:r>
            <a:r>
              <a:rPr lang="en-US" sz="1800" dirty="0" smtClean="0">
                <a:solidFill>
                  <a:srgbClr val="444444"/>
                </a:solidFill>
                <a:hlinkClick r:id="rId5"/>
              </a:rPr>
              <a:t>LLRF</a:t>
            </a:r>
            <a:r>
              <a:rPr lang="en-US" sz="1800" dirty="0" smtClean="0">
                <a:solidFill>
                  <a:srgbClr val="444444"/>
                </a:solidFill>
              </a:rPr>
              <a:t>, </a:t>
            </a:r>
          </a:p>
          <a:p>
            <a:pPr>
              <a:buNone/>
            </a:pPr>
            <a:r>
              <a:rPr lang="en-US" sz="1600" dirty="0">
                <a:solidFill>
                  <a:srgbClr val="444444"/>
                </a:solidFill>
              </a:rPr>
              <a:t>	</a:t>
            </a:r>
            <a:r>
              <a:rPr lang="en-US" sz="1600" dirty="0" smtClean="0">
                <a:solidFill>
                  <a:srgbClr val="444444"/>
                </a:solidFill>
              </a:rPr>
              <a:t>LUDWIG</a:t>
            </a:r>
            <a:r>
              <a:rPr lang="en-US" sz="1600" dirty="0">
                <a:solidFill>
                  <a:srgbClr val="444444"/>
                </a:solidFill>
              </a:rPr>
              <a:t>, </a:t>
            </a:r>
            <a:r>
              <a:rPr lang="en-US" sz="1600" dirty="0" smtClean="0">
                <a:solidFill>
                  <a:srgbClr val="444444"/>
                </a:solidFill>
              </a:rPr>
              <a:t>Frank 			</a:t>
            </a:r>
            <a:r>
              <a:rPr lang="en-US" sz="1600" i="1" dirty="0" smtClean="0">
                <a:solidFill>
                  <a:srgbClr val="444444"/>
                </a:solidFill>
              </a:rPr>
              <a:t>(MSK) </a:t>
            </a:r>
          </a:p>
          <a:p>
            <a:r>
              <a:rPr lang="en-US" sz="1800" i="1" dirty="0">
                <a:solidFill>
                  <a:srgbClr val="444444"/>
                </a:solidFill>
              </a:rPr>
              <a:t> </a:t>
            </a:r>
            <a:r>
              <a:rPr lang="en-US" sz="1800" i="1" dirty="0" smtClean="0">
                <a:solidFill>
                  <a:srgbClr val="444444"/>
                </a:solidFill>
              </a:rPr>
              <a:t> </a:t>
            </a:r>
            <a:r>
              <a:rPr lang="en-US" sz="1800" dirty="0">
                <a:solidFill>
                  <a:srgbClr val="444444"/>
                </a:solidFill>
                <a:hlinkClick r:id="rId6"/>
              </a:rPr>
              <a:t>Electronic developments, concepts and applications for the </a:t>
            </a:r>
            <a:r>
              <a:rPr lang="en-US" sz="1800" dirty="0" smtClean="0">
                <a:solidFill>
                  <a:srgbClr val="444444"/>
                </a:solidFill>
                <a:hlinkClick r:id="rId6"/>
              </a:rPr>
              <a:t>Experiments </a:t>
            </a:r>
            <a:r>
              <a:rPr lang="en-US" sz="1800" dirty="0">
                <a:solidFill>
                  <a:srgbClr val="444444"/>
                </a:solidFill>
                <a:hlinkClick r:id="rId6"/>
              </a:rPr>
              <a:t>and Photon Beam Line </a:t>
            </a:r>
            <a:r>
              <a:rPr lang="en-US" sz="1800" dirty="0" smtClean="0">
                <a:solidFill>
                  <a:srgbClr val="444444"/>
                </a:solidFill>
                <a:hlinkClick r:id="rId6"/>
              </a:rPr>
              <a:t>DAQ</a:t>
            </a:r>
            <a:endParaRPr lang="en-US" sz="1800" dirty="0" smtClean="0">
              <a:solidFill>
                <a:srgbClr val="444444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444444"/>
                </a:solidFill>
              </a:rPr>
              <a:t> 	GESSLER, Patrick 			</a:t>
            </a:r>
            <a:r>
              <a:rPr lang="en-US" sz="1600" i="1" dirty="0" smtClean="0">
                <a:solidFill>
                  <a:srgbClr val="444444"/>
                </a:solidFill>
              </a:rPr>
              <a:t>(</a:t>
            </a:r>
            <a:r>
              <a:rPr lang="en-US" sz="1600" i="1" dirty="0">
                <a:solidFill>
                  <a:srgbClr val="444444"/>
                </a:solidFill>
              </a:rPr>
              <a:t>European XFLEL GmbH)</a:t>
            </a:r>
            <a:endParaRPr lang="en-US" sz="1600" i="1" dirty="0" smtClean="0">
              <a:solidFill>
                <a:srgbClr val="444444"/>
              </a:solidFill>
            </a:endParaRPr>
          </a:p>
          <a:p>
            <a:r>
              <a:rPr lang="en-US" sz="1800" dirty="0">
                <a:solidFill>
                  <a:srgbClr val="444444"/>
                </a:solidFill>
              </a:rPr>
              <a:t> </a:t>
            </a:r>
            <a:r>
              <a:rPr lang="en-US" sz="1800" dirty="0" smtClean="0">
                <a:solidFill>
                  <a:srgbClr val="444444"/>
                </a:solidFill>
              </a:rPr>
              <a:t> </a:t>
            </a:r>
            <a:r>
              <a:rPr lang="en-US" sz="1800" dirty="0">
                <a:solidFill>
                  <a:srgbClr val="444444"/>
                </a:solidFill>
                <a:hlinkClick r:id="rId7"/>
              </a:rPr>
              <a:t>FPGA Group, Framework developments and </a:t>
            </a:r>
            <a:r>
              <a:rPr lang="en-US" sz="1800" dirty="0" smtClean="0">
                <a:solidFill>
                  <a:srgbClr val="444444"/>
                </a:solidFill>
                <a:hlinkClick r:id="rId7"/>
              </a:rPr>
              <a:t>concepts</a:t>
            </a:r>
            <a:r>
              <a:rPr lang="en-US" sz="1800" dirty="0" smtClean="0">
                <a:solidFill>
                  <a:srgbClr val="444444"/>
                </a:solidFill>
              </a:rPr>
              <a:t>, </a:t>
            </a:r>
          </a:p>
          <a:p>
            <a:pPr>
              <a:buNone/>
            </a:pPr>
            <a:r>
              <a:rPr lang="en-US" sz="1600" dirty="0">
                <a:solidFill>
                  <a:srgbClr val="444444"/>
                </a:solidFill>
              </a:rPr>
              <a:t>	 GESSLER, Patrick</a:t>
            </a:r>
            <a:r>
              <a:rPr lang="en-US" sz="1600" dirty="0" smtClean="0">
                <a:solidFill>
                  <a:srgbClr val="444444"/>
                </a:solidFill>
              </a:rPr>
              <a:t> 		</a:t>
            </a:r>
            <a:r>
              <a:rPr lang="en-US" sz="1600" i="1" dirty="0" smtClean="0">
                <a:solidFill>
                  <a:srgbClr val="444444"/>
                </a:solidFill>
              </a:rPr>
              <a:t>(European XFLEL GmbH)</a:t>
            </a:r>
          </a:p>
          <a:p>
            <a:r>
              <a:rPr lang="en-US" sz="1800" dirty="0">
                <a:solidFill>
                  <a:srgbClr val="444444"/>
                </a:solidFill>
              </a:rPr>
              <a:t> </a:t>
            </a:r>
            <a:r>
              <a:rPr lang="en-US" sz="1800" dirty="0" smtClean="0">
                <a:solidFill>
                  <a:srgbClr val="444444"/>
                </a:solidFill>
              </a:rPr>
              <a:t> </a:t>
            </a:r>
            <a:r>
              <a:rPr lang="en-US" sz="1800" dirty="0">
                <a:solidFill>
                  <a:srgbClr val="444444"/>
                </a:solidFill>
                <a:hlinkClick r:id="rId8"/>
              </a:rPr>
              <a:t>Developments of the LLRF </a:t>
            </a:r>
            <a:r>
              <a:rPr lang="en-US" sz="1800" dirty="0" smtClean="0">
                <a:solidFill>
                  <a:srgbClr val="444444"/>
                </a:solidFill>
                <a:hlinkClick r:id="rId8"/>
              </a:rPr>
              <a:t>firmware</a:t>
            </a:r>
            <a:r>
              <a:rPr lang="en-US" sz="1800" dirty="0" smtClean="0">
                <a:solidFill>
                  <a:srgbClr val="444444"/>
                </a:solidFill>
              </a:rPr>
              <a:t> </a:t>
            </a:r>
          </a:p>
          <a:p>
            <a:pPr>
              <a:buNone/>
            </a:pPr>
            <a:r>
              <a:rPr lang="en-US" sz="1600" dirty="0" smtClean="0">
                <a:solidFill>
                  <a:srgbClr val="444444"/>
                </a:solidFill>
              </a:rPr>
              <a:t>	SCHMIDT, Christian 		</a:t>
            </a:r>
            <a:r>
              <a:rPr lang="en-US" sz="1600" i="1" dirty="0" smtClean="0">
                <a:solidFill>
                  <a:srgbClr val="444444"/>
                </a:solidFill>
              </a:rPr>
              <a:t>(MSK)</a:t>
            </a:r>
            <a:endParaRPr lang="en-US" sz="1600" i="1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475" y="6477000"/>
            <a:ext cx="5702300" cy="333375"/>
          </a:xfrm>
          <a:noFill/>
        </p:spPr>
        <p:txBody>
          <a:bodyPr lIns="0" tIns="0" rIns="0" bIns="0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10000"/>
              </a:lnSpc>
            </a:pPr>
            <a:fld id="{818EACEC-11E7-42D8-A188-FF98E5CA5150}" type="slidenum">
              <a:rPr lang="en-GB" sz="900" b="0" smtClean="0">
                <a:solidFill>
                  <a:srgbClr val="000000"/>
                </a:solidFill>
              </a:rPr>
              <a:pPr algn="l">
                <a:lnSpc>
                  <a:spcPct val="110000"/>
                </a:lnSpc>
              </a:pPr>
              <a:t>3</a:t>
            </a:fld>
            <a:endParaRPr lang="en-GB" sz="900" b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XFEL Timing System</a:t>
            </a:r>
            <a:endParaRPr lang="en-GB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23900" y="1341447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44501" y="1130248"/>
            <a:ext cx="814070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/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1" y="1475861"/>
            <a:ext cx="4517241" cy="170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9" y="3599781"/>
            <a:ext cx="2455182" cy="2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600" y="1054048"/>
            <a:ext cx="5724644" cy="269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central clocking and trigger unit for facility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used 1.3 GHz from Master oscillator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drifts along fibers are compensated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jitter specs &lt; 5 </a:t>
            </a:r>
            <a:r>
              <a:rPr lang="en-US" sz="1800" dirty="0" err="1" smtClean="0"/>
              <a:t>ps</a:t>
            </a:r>
            <a:r>
              <a:rPr lang="en-US" sz="1800" dirty="0" smtClean="0"/>
              <a:t> </a:t>
            </a:r>
            <a:r>
              <a:rPr lang="en-US" sz="1800" dirty="0" err="1" smtClean="0"/>
              <a:t>rms</a:t>
            </a:r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macropulse</a:t>
            </a:r>
            <a:r>
              <a:rPr lang="en-US" sz="1800" dirty="0" smtClean="0"/>
              <a:t> &amp; individual</a:t>
            </a:r>
          </a:p>
          <a:p>
            <a:pPr>
              <a:buNone/>
            </a:pPr>
            <a:r>
              <a:rPr lang="en-US" sz="1800" dirty="0" smtClean="0"/>
              <a:t>    bunch information are distributed</a:t>
            </a:r>
          </a:p>
          <a:p>
            <a:pPr marL="285750" indent="-285750"/>
            <a:r>
              <a:rPr lang="en-US" sz="1800" u="sng" dirty="0" smtClean="0"/>
              <a:t>central unit for further developments</a:t>
            </a:r>
          </a:p>
          <a:p>
            <a:pPr marL="285750" indent="-285750"/>
            <a:r>
              <a:rPr lang="en-US" sz="1800" dirty="0" smtClean="0"/>
              <a:t>expected delivery for final version ~ Q2/Q3 2012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811839" y="1252323"/>
            <a:ext cx="2250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First single width prototype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11839" y="3322782"/>
            <a:ext cx="2565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Daughter boards for final layout </a:t>
            </a:r>
            <a:endParaRPr lang="en-US" dirty="0"/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4" y="3695780"/>
            <a:ext cx="5492755" cy="280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82" y="6515099"/>
            <a:ext cx="4579937" cy="36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/>
              <a:t>Electronic development for Machine</a:t>
            </a:r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4501" y="1130248"/>
            <a:ext cx="814070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65100" y="1117496"/>
            <a:ext cx="88601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Modular system with re-usage of developed board (reduce total numbers)</a:t>
            </a:r>
          </a:p>
          <a:p>
            <a:r>
              <a:rPr lang="en-US" sz="1800" u="sng" dirty="0"/>
              <a:t> </a:t>
            </a:r>
            <a:r>
              <a:rPr lang="en-US" sz="1800" dirty="0" smtClean="0"/>
              <a:t>Support timing, clock and interlock signals (within standard)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Sophisticated Crate management system 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Recently released by PICMG = </a:t>
            </a:r>
            <a:r>
              <a:rPr lang="en-US" sz="1800" b="0" dirty="0"/>
              <a:t>PCI Industrial Computer Manufacturers Group </a:t>
            </a:r>
            <a:endParaRPr lang="en-US" sz="1800" b="0" dirty="0" smtClean="0"/>
          </a:p>
          <a:p>
            <a:r>
              <a:rPr lang="en-US" sz="1800" b="0" dirty="0"/>
              <a:t> </a:t>
            </a:r>
            <a:r>
              <a:rPr lang="en-US" sz="1800" dirty="0" smtClean="0"/>
              <a:t>Serial link allows both high precision analog &amp; high power digital processing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Well received by industry …</a:t>
            </a:r>
            <a:endParaRPr lang="en-US" sz="1800" dirty="0"/>
          </a:p>
        </p:txBody>
      </p:sp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215635"/>
            <a:ext cx="3710643" cy="220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74" y="3031352"/>
            <a:ext cx="4534544" cy="257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57" y="5571158"/>
            <a:ext cx="1630364" cy="128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77" y="5437401"/>
            <a:ext cx="982628" cy="142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544942"/>
            <a:ext cx="970476" cy="17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5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92" y="5825989"/>
            <a:ext cx="5161508" cy="64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6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MTCA.4 Crate developments</a:t>
            </a:r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4501" y="1130248"/>
            <a:ext cx="814070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-12700" y="1117496"/>
            <a:ext cx="9236246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Modification of crates for LLRF</a:t>
            </a:r>
          </a:p>
          <a:p>
            <a:pPr lvl="1"/>
            <a:r>
              <a:rPr lang="en-US" sz="1800" dirty="0"/>
              <a:t> </a:t>
            </a:r>
            <a:r>
              <a:rPr lang="en-US" sz="1800" dirty="0" smtClean="0"/>
              <a:t>AMC backplane with two central slot with start configuration (within MTCA.4)</a:t>
            </a:r>
          </a:p>
          <a:p>
            <a:pPr lvl="1"/>
            <a:r>
              <a:rPr lang="en-US" sz="1800" dirty="0"/>
              <a:t> </a:t>
            </a:r>
            <a:r>
              <a:rPr lang="en-US" sz="1800" dirty="0" smtClean="0"/>
              <a:t>Adding </a:t>
            </a:r>
            <a:r>
              <a:rPr lang="en-US" sz="1800" dirty="0" err="1" smtClean="0"/>
              <a:t>uRF</a:t>
            </a:r>
            <a:r>
              <a:rPr lang="en-US" sz="1800" dirty="0" smtClean="0"/>
              <a:t> Backplane for signal transport &lt; 10fs accuracy</a:t>
            </a:r>
            <a:endParaRPr lang="en-US" sz="1800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" y="5751376"/>
            <a:ext cx="1905002" cy="64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" y="2271811"/>
            <a:ext cx="4732290" cy="336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43" y="2151625"/>
            <a:ext cx="3213099" cy="16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43" y="3703286"/>
            <a:ext cx="3101975" cy="15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1566" y="5255610"/>
            <a:ext cx="1452126" cy="150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8890920" y="7324932"/>
            <a:ext cx="81728" cy="0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7122" y="5634226"/>
            <a:ext cx="1155295" cy="112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4605423" y="3098800"/>
            <a:ext cx="2299407" cy="3810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7044951" y="3251200"/>
            <a:ext cx="371849" cy="121108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960392" y="5347900"/>
            <a:ext cx="2077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 2 reduction, reliability!!!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Electronic developments &amp; concept</a:t>
            </a:r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4501" y="1130248"/>
            <a:ext cx="814070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54000" y="1117496"/>
            <a:ext cx="8545929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Overview on board developments within MSK (for WP02/WP18) ~ 10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Approximately 5 multifunctional boards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Signal integrity and noise investigations -&gt; PS developments / crate </a:t>
            </a:r>
            <a:r>
              <a:rPr lang="en-US" sz="1800" dirty="0" err="1" smtClean="0"/>
              <a:t>modif</a:t>
            </a:r>
            <a:r>
              <a:rPr lang="en-US" sz="1800" dirty="0" smtClean="0"/>
              <a:t>.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8890920" y="7324932"/>
            <a:ext cx="81728" cy="0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227"/>
            <a:ext cx="3609322" cy="211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4522623"/>
            <a:ext cx="2433498" cy="176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15" y="2234227"/>
            <a:ext cx="2122968" cy="183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71" y="2138970"/>
            <a:ext cx="2220456" cy="192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93" y="4838700"/>
            <a:ext cx="4669106" cy="18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38" y="4430828"/>
            <a:ext cx="2906090" cy="112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56" y="5720001"/>
            <a:ext cx="1578172" cy="86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3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Electronic developments Experiments</a:t>
            </a:r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4501" y="1130248"/>
            <a:ext cx="814070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>
              <a:solidFill>
                <a:srgbClr val="444444"/>
              </a:solidFill>
            </a:endParaRPr>
          </a:p>
          <a:p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54000" y="1085112"/>
            <a:ext cx="7535076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 Main challenges are appropriate data reduction =&gt; Veto system</a:t>
            </a:r>
          </a:p>
          <a:p>
            <a:pPr>
              <a:buNone/>
            </a:pPr>
            <a:r>
              <a:rPr lang="en-US" sz="1800" dirty="0" smtClean="0"/>
              <a:t>    &amp; DAQ management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High sampling device for fast pulses (SP device 3.6Gsps/7Gsps)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First measurements using COFS production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8890920" y="7324932"/>
            <a:ext cx="81728" cy="0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2451640"/>
            <a:ext cx="4470400" cy="26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94" y="5366616"/>
            <a:ext cx="3790781" cy="9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569418"/>
            <a:ext cx="3238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4" y="2524915"/>
            <a:ext cx="4019550" cy="98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4" y="5366614"/>
            <a:ext cx="1595216" cy="9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5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FPGA expert group</a:t>
            </a:r>
            <a:endParaRPr lang="en-GB" sz="2800" dirty="0" smtClean="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8890920" y="7324932"/>
            <a:ext cx="81728" cy="0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231900"/>
            <a:ext cx="4151311" cy="229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98" y="1037120"/>
            <a:ext cx="4514850" cy="26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3" y="3911838"/>
            <a:ext cx="4264025" cy="254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4737576"/>
            <a:ext cx="30575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3907796"/>
            <a:ext cx="3665537" cy="62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5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Overview firmware bocks LLRF</a:t>
            </a:r>
            <a:endParaRPr lang="en-GB" sz="2800" dirty="0" smtClean="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8890920" y="7324932"/>
            <a:ext cx="81728" cy="0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85900"/>
            <a:ext cx="6265395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59"/>
          <a:stretch/>
        </p:blipFill>
        <p:spPr bwMode="auto">
          <a:xfrm>
            <a:off x="6394766" y="1485900"/>
            <a:ext cx="2749234" cy="224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6"/>
          <a:stretch/>
        </p:blipFill>
        <p:spPr bwMode="auto">
          <a:xfrm>
            <a:off x="6359854" y="3731763"/>
            <a:ext cx="2784146" cy="231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94766" y="1221601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Filtering of 8/9 pi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On-screen Show (4:3)</PresentationFormat>
  <Paragraphs>79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DESY European XFEL</vt:lpstr>
      <vt:lpstr>Summary Timing, Electronics &amp;FPGA Developments </vt:lpstr>
      <vt:lpstr>Talks</vt:lpstr>
      <vt:lpstr>XFEL Timing System</vt:lpstr>
      <vt:lpstr>Electronic development for Machine</vt:lpstr>
      <vt:lpstr>MTCA.4 Crate developments</vt:lpstr>
      <vt:lpstr>Electronic developments &amp; concept</vt:lpstr>
      <vt:lpstr>Electronic developments Experiments</vt:lpstr>
      <vt:lpstr>FPGA expert group</vt:lpstr>
      <vt:lpstr>Overview firmware bocks LLRF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schlarb</cp:lastModifiedBy>
  <cp:revision>1572</cp:revision>
  <cp:lastPrinted>2011-09-26T09:08:30Z</cp:lastPrinted>
  <dcterms:created xsi:type="dcterms:W3CDTF">2008-08-31T12:56:32Z</dcterms:created>
  <dcterms:modified xsi:type="dcterms:W3CDTF">2012-04-19T09:26:17Z</dcterms:modified>
</cp:coreProperties>
</file>