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1" r:id="rId3"/>
    <p:sldId id="322" r:id="rId4"/>
    <p:sldId id="324" r:id="rId5"/>
    <p:sldId id="326" r:id="rId6"/>
    <p:sldId id="325" r:id="rId7"/>
    <p:sldId id="329" r:id="rId8"/>
    <p:sldId id="330" r:id="rId9"/>
    <p:sldId id="332" r:id="rId10"/>
    <p:sldId id="349" r:id="rId11"/>
    <p:sldId id="333" r:id="rId12"/>
    <p:sldId id="336" r:id="rId13"/>
    <p:sldId id="335" r:id="rId14"/>
    <p:sldId id="340" r:id="rId15"/>
    <p:sldId id="339" r:id="rId16"/>
    <p:sldId id="342" r:id="rId17"/>
    <p:sldId id="338" r:id="rId18"/>
    <p:sldId id="341" r:id="rId19"/>
    <p:sldId id="343" r:id="rId20"/>
    <p:sldId id="344" r:id="rId21"/>
    <p:sldId id="345" r:id="rId22"/>
    <p:sldId id="346" r:id="rId23"/>
    <p:sldId id="347" r:id="rId24"/>
    <p:sldId id="348" r:id="rId25"/>
    <p:sldId id="337" r:id="rId26"/>
    <p:sldId id="313" r:id="rId27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FCA"/>
    <a:srgbClr val="33FF8F"/>
    <a:srgbClr val="2FA6FF"/>
    <a:srgbClr val="FF9933"/>
    <a:srgbClr val="0066CC"/>
    <a:srgbClr val="00CCFF"/>
    <a:srgbClr val="00FFFF"/>
    <a:srgbClr val="66FFCC"/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80" d="100"/>
          <a:sy n="80" d="100"/>
        </p:scale>
        <p:origin x="-528" y="-84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9847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 b="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 b="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 smtClean="0"/>
            </a:lvl1pPr>
          </a:lstStyle>
          <a:p>
            <a:pPr>
              <a:defRPr/>
            </a:pPr>
            <a:fld id="{2C5F642D-1CA0-425F-9FB5-41CCA41716A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74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9310C3B9-9779-4E9E-A2FA-BC8FE180F2DB}" type="slidenum">
              <a:rPr lang="de-DE" sz="1200" b="0"/>
              <a:pPr/>
              <a:t>1</a:t>
            </a:fld>
            <a:endParaRPr lang="de-DE" sz="1200" b="0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Upper area: </a:t>
            </a:r>
            <a:r>
              <a:rPr lang="en-GB" sz="1100" b="1" smtClean="0"/>
              <a:t>Title</a:t>
            </a:r>
            <a:r>
              <a:rPr lang="en-GB" sz="110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Lower area </a:t>
            </a:r>
            <a:r>
              <a:rPr lang="en-GB" sz="1100" b="1" smtClean="0"/>
              <a:t>(subtitle):</a:t>
            </a:r>
            <a:r>
              <a:rPr lang="en-GB" sz="1100" smtClean="0"/>
              <a:t> Conference/meeting/workshop, location, date, </a:t>
            </a:r>
            <a:br>
              <a:rPr lang="en-GB" sz="1100" smtClean="0"/>
            </a:br>
            <a:r>
              <a:rPr lang="en-GB" sz="1100" smtClean="0"/>
              <a:t>  your name and affiliation, </a:t>
            </a:r>
            <a:br>
              <a:rPr lang="en-GB" sz="1100" smtClean="0"/>
            </a:br>
            <a:r>
              <a:rPr lang="en-GB" sz="110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Change the </a:t>
            </a:r>
            <a:r>
              <a:rPr lang="en-GB" sz="1100" b="1" smtClean="0"/>
              <a:t>partner logos</a:t>
            </a:r>
            <a:r>
              <a:rPr lang="en-GB" sz="1100" smtClean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199991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06D739-989B-4942-BA15-EF5A8D068A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97445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541338"/>
            <a:ext cx="2124075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650" y="541338"/>
            <a:ext cx="6224588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F3856D-CF21-46E3-B73B-C878B37192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01593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CC73E8-DF49-415E-9DE1-C5C18C433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Thomas </a:t>
            </a:r>
            <a:r>
              <a:rPr lang="en-GB" dirty="0" err="1" smtClean="0"/>
              <a:t>Tschentscher</a:t>
            </a:r>
            <a:r>
              <a:rPr lang="en-GB" dirty="0" smtClean="0"/>
              <a:t>, European XFEL, </a:t>
            </a:r>
          </a:p>
          <a:p>
            <a:pPr>
              <a:defRPr/>
            </a:pPr>
            <a:r>
              <a:rPr lang="en-GB" dirty="0" smtClean="0"/>
              <a:t>17 Apr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07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3CBA89-A3B9-42C2-8787-6A7E3DCA7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424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347788"/>
            <a:ext cx="4173538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588" y="1347788"/>
            <a:ext cx="4175125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1C6B4E-1970-422D-8E37-E8BA0A14B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190420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05420B-603E-4069-88B0-3AB804DB6C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81542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A5BFE-8FA8-4B3B-A2C0-466119682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171209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C12AE6-8E6F-4EE2-816E-3725B0CE43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186565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B6A0AB-4675-49C6-8294-FD7DC65AA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73754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B69FD9-5E89-4917-B52F-4287025235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25507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CCAC5BE7-5012-4A6A-ADAB-C7BF115511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b="0" dirty="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/>
              <a:t>Thomas </a:t>
            </a:r>
            <a:r>
              <a:rPr lang="en-GB" err="1"/>
              <a:t>Tschentscher</a:t>
            </a:r>
            <a:r>
              <a:rPr lang="en-GB"/>
              <a:t>, European XFEL, </a:t>
            </a:r>
          </a:p>
          <a:p>
            <a:pPr>
              <a:defRPr/>
            </a:pPr>
            <a:r>
              <a:rPr lang="en-GB"/>
              <a:t>16 Apr 2012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30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2400" b="0"/>
          </a:p>
        </p:txBody>
      </p:sp>
      <p:sp>
        <p:nvSpPr>
          <p:cNvPr id="1031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l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de-DE" sz="1000" b="0">
                <a:solidFill>
                  <a:schemeClr val="bg1"/>
                </a:solidFill>
              </a:rPr>
              <a:t>Instruments x-ray delivery requests</a:t>
            </a:r>
            <a:endParaRPr lang="en-GB" sz="1000" b="0">
              <a:solidFill>
                <a:schemeClr val="bg1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4197350"/>
            <a:ext cx="7283450" cy="1814513"/>
          </a:xfrm>
        </p:spPr>
        <p:txBody>
          <a:bodyPr/>
          <a:lstStyle/>
          <a:p>
            <a:pPr eaLnBrk="1" hangingPunct="1"/>
            <a:r>
              <a:rPr lang="en-GB" dirty="0" smtClean="0"/>
              <a:t>Operations working group</a:t>
            </a:r>
          </a:p>
          <a:p>
            <a:pPr eaLnBrk="1" hangingPunct="1"/>
            <a:r>
              <a:rPr lang="en-GB" dirty="0" smtClean="0"/>
              <a:t>European XFEL collaboration meeting </a:t>
            </a:r>
            <a:r>
              <a:rPr lang="en-GB" smtClean="0"/>
              <a:t>Apr 17, </a:t>
            </a:r>
            <a:r>
              <a:rPr lang="en-GB" dirty="0" smtClean="0"/>
              <a:t>2012</a:t>
            </a:r>
            <a:endParaRPr lang="en-GB" sz="1200" dirty="0" smtClean="0"/>
          </a:p>
          <a:p>
            <a:pPr eaLnBrk="1" hangingPunct="1">
              <a:spcBef>
                <a:spcPct val="60000"/>
              </a:spcBef>
            </a:pPr>
            <a:r>
              <a:rPr lang="en-GB" dirty="0" smtClean="0"/>
              <a:t>Thomas </a:t>
            </a:r>
            <a:r>
              <a:rPr lang="en-GB" dirty="0" err="1" smtClean="0"/>
              <a:t>Tschentscher</a:t>
            </a:r>
            <a:endParaRPr lang="en-GB" dirty="0" smtClean="0"/>
          </a:p>
          <a:p>
            <a:pPr eaLnBrk="1" hangingPunct="1"/>
            <a:r>
              <a:rPr lang="en-GB" sz="1600" b="1" i="1" dirty="0" smtClean="0"/>
              <a:t>  thomas.tschentscher@xfel.eu</a:t>
            </a:r>
          </a:p>
        </p:txBody>
      </p:sp>
      <p:sp>
        <p:nvSpPr>
          <p:cNvPr id="1331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33350" y="2306638"/>
            <a:ext cx="8870950" cy="1844675"/>
          </a:xfrm>
          <a:noFill/>
        </p:spPr>
        <p:txBody>
          <a:bodyPr/>
          <a:lstStyle/>
          <a:p>
            <a:pPr eaLnBrk="1" hangingPunct="1"/>
            <a:r>
              <a:rPr lang="de-DE" sz="4100" b="1" smtClean="0"/>
              <a:t>Instrument requests</a:t>
            </a:r>
            <a:br>
              <a:rPr lang="de-DE" sz="4100" b="1" smtClean="0"/>
            </a:br>
            <a:r>
              <a:rPr lang="de-DE" sz="4100" b="1" smtClean="0"/>
              <a:t>to the delivery</a:t>
            </a:r>
            <a:br>
              <a:rPr lang="de-DE" sz="4100" b="1" smtClean="0"/>
            </a:br>
            <a:r>
              <a:rPr lang="de-DE" sz="4100" b="1" smtClean="0"/>
              <a:t>of x-ray pulses</a:t>
            </a:r>
            <a:endParaRPr lang="en-GB" sz="4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fld id="{D686ABFB-60E1-4BDE-8372-E5373D3DA484}" type="slidenum">
              <a:rPr lang="en-GB" sz="1000">
                <a:solidFill>
                  <a:schemeClr val="bg1"/>
                </a:solidFill>
              </a:rPr>
              <a:pPr/>
              <a:t>10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1076325" y="58578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09" charset="2"/>
              <a:buNone/>
            </a:pPr>
            <a:r>
              <a:rPr lang="fr-FR" sz="2400" b="1">
                <a:solidFill>
                  <a:schemeClr val="bg1"/>
                </a:solidFill>
              </a:rPr>
              <a:t>SQS Requirements</a:t>
            </a:r>
          </a:p>
        </p:txBody>
      </p:sp>
      <p:sp>
        <p:nvSpPr>
          <p:cNvPr id="16388" name="ZoneTexte 37"/>
          <p:cNvSpPr txBox="1">
            <a:spLocks noChangeArrowheads="1"/>
          </p:cNvSpPr>
          <p:nvPr/>
        </p:nvSpPr>
        <p:spPr bwMode="auto">
          <a:xfrm>
            <a:off x="655638" y="1385888"/>
            <a:ext cx="35337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008000"/>
                </a:solidFill>
              </a:rPr>
              <a:t>27 000 bunches per second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16389" name="ZoneTexte 38"/>
          <p:cNvSpPr txBox="1">
            <a:spLocks noChangeArrowheads="1"/>
          </p:cNvSpPr>
          <p:nvPr/>
        </p:nvSpPr>
        <p:spPr bwMode="auto">
          <a:xfrm>
            <a:off x="438150" y="2189163"/>
            <a:ext cx="4113213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FF0000"/>
                </a:solidFill>
              </a:rPr>
              <a:t>Coincidence techniques: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multiple fragments (e, ion, h</a:t>
            </a:r>
            <a:r>
              <a:rPr lang="en-US" sz="2000" b="1">
                <a:latin typeface="Symbol" pitchFamily="-109" charset="2"/>
              </a:rPr>
              <a:t>n</a:t>
            </a:r>
            <a:r>
              <a:rPr lang="en-US" sz="2000" b="1"/>
              <a:t>)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TOF (electrons) : &lt; 200 ns</a:t>
            </a:r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		high rep. rate</a:t>
            </a:r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TOF (ions) : 1 – 10 </a:t>
            </a:r>
            <a:r>
              <a:rPr lang="en-US" sz="2000" b="1">
                <a:latin typeface="Symbol" pitchFamily="-109" charset="2"/>
              </a:rPr>
              <a:t>m</a:t>
            </a:r>
            <a:r>
              <a:rPr lang="en-US" sz="2000" b="1"/>
              <a:t>sec</a:t>
            </a:r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		reduced rep. rate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0000FF"/>
                </a:solidFill>
              </a:rPr>
              <a:t>wish: c.w. operation</a:t>
            </a:r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 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16390" name="ZoneTexte 37"/>
          <p:cNvSpPr txBox="1">
            <a:spLocks noChangeArrowheads="1"/>
          </p:cNvSpPr>
          <p:nvPr/>
        </p:nvSpPr>
        <p:spPr bwMode="auto">
          <a:xfrm>
            <a:off x="5030788" y="1390650"/>
            <a:ext cx="30067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008000"/>
                </a:solidFill>
              </a:rPr>
              <a:t>Variable pulse duration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16391" name="ZoneTexte 38"/>
          <p:cNvSpPr txBox="1">
            <a:spLocks noChangeArrowheads="1"/>
          </p:cNvSpPr>
          <p:nvPr/>
        </p:nvSpPr>
        <p:spPr bwMode="auto">
          <a:xfrm>
            <a:off x="4926013" y="2082800"/>
            <a:ext cx="3925887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FF0000"/>
                </a:solidFill>
              </a:rPr>
              <a:t>Time-resolved and non-linear </a:t>
            </a:r>
          </a:p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FF0000"/>
                </a:solidFill>
              </a:rPr>
              <a:t>spectroscopy: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electronic relaxation: &lt; 2 fs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molecular dissociation: &lt; 10 fs 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optical laser: 15 fs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/>
              <a:t>optical cycle (800nm): 2.6 fs</a:t>
            </a:r>
          </a:p>
          <a:p>
            <a:pPr eaLnBrk="1" hangingPunct="1">
              <a:buFont typeface="Wingdings" pitchFamily="-109" charset="2"/>
              <a:buNone/>
            </a:pPr>
            <a:endParaRPr lang="en-US" sz="2000" b="1"/>
          </a:p>
          <a:p>
            <a:pPr eaLnBrk="1" hangingPunct="1">
              <a:buFont typeface="Wingdings" pitchFamily="-109" charset="2"/>
              <a:buNone/>
            </a:pPr>
            <a:r>
              <a:rPr lang="en-US" sz="2000" b="1">
                <a:solidFill>
                  <a:srgbClr val="0000FF"/>
                </a:solidFill>
              </a:rPr>
              <a:t>wish: sub-fs X-ray pulses</a:t>
            </a:r>
            <a:endParaRPr lang="en-US" sz="2000">
              <a:solidFill>
                <a:srgbClr val="0000FF"/>
              </a:solidFill>
            </a:endParaRP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High </a:t>
            </a:r>
            <a:r>
              <a:rPr lang="de-DE" dirty="0" err="1" smtClean="0"/>
              <a:t>repetition</a:t>
            </a:r>
            <a:r>
              <a:rPr lang="de-DE" dirty="0" smtClean="0"/>
              <a:t> rate </a:t>
            </a:r>
            <a:r>
              <a:rPr lang="de-DE" dirty="0" err="1" smtClean="0"/>
              <a:t>issues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Advantages</a:t>
            </a:r>
          </a:p>
          <a:p>
            <a:pPr lvl="1"/>
            <a:r>
              <a:rPr lang="de-DE" dirty="0" smtClean="0"/>
              <a:t>High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brilliance</a:t>
            </a:r>
            <a:endParaRPr lang="de-DE" dirty="0" smtClean="0"/>
          </a:p>
          <a:p>
            <a:pPr lvl="1"/>
            <a:r>
              <a:rPr lang="de-DE" dirty="0" err="1" smtClean="0"/>
              <a:t>Simultaneous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 smtClean="0"/>
          </a:p>
          <a:p>
            <a:pPr lvl="1"/>
            <a:r>
              <a:rPr lang="de-DE" dirty="0" err="1" smtClean="0"/>
              <a:t>Stabilization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feedback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err="1" smtClean="0"/>
              <a:t>Challenges</a:t>
            </a:r>
            <a:endParaRPr lang="de-DE" dirty="0" smtClean="0"/>
          </a:p>
          <a:p>
            <a:pPr lvl="1"/>
            <a:r>
              <a:rPr lang="de-DE" dirty="0" smtClean="0"/>
              <a:t>Power </a:t>
            </a:r>
            <a:r>
              <a:rPr lang="de-DE" dirty="0" err="1" smtClean="0"/>
              <a:t>load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pulse </a:t>
            </a:r>
            <a:r>
              <a:rPr lang="de-DE" dirty="0" err="1" smtClean="0"/>
              <a:t>train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high </a:t>
            </a:r>
            <a:r>
              <a:rPr lang="de-DE" dirty="0" err="1" smtClean="0"/>
              <a:t>as</a:t>
            </a:r>
            <a:r>
              <a:rPr lang="de-DE" dirty="0" smtClean="0"/>
              <a:t> 20 kW</a:t>
            </a:r>
          </a:p>
          <a:p>
            <a:pPr lvl="2"/>
            <a:r>
              <a:rPr lang="de-DE" dirty="0" smtClean="0"/>
              <a:t>Thermal </a:t>
            </a:r>
            <a:r>
              <a:rPr lang="de-DE" dirty="0" err="1" smtClean="0"/>
              <a:t>deformation</a:t>
            </a:r>
            <a:r>
              <a:rPr lang="de-DE" dirty="0" smtClean="0"/>
              <a:t>, stress, etc.</a:t>
            </a:r>
          </a:p>
          <a:p>
            <a:pPr lvl="2"/>
            <a:r>
              <a:rPr lang="de-DE" dirty="0" err="1" smtClean="0"/>
              <a:t>Melting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sensitive </a:t>
            </a:r>
            <a:r>
              <a:rPr lang="de-DE" dirty="0" err="1" smtClean="0"/>
              <a:t>materials</a:t>
            </a:r>
            <a:endParaRPr lang="de-DE" dirty="0" smtClean="0"/>
          </a:p>
          <a:p>
            <a:pPr lvl="1"/>
            <a:r>
              <a:rPr lang="de-DE" dirty="0" err="1" smtClean="0"/>
              <a:t>Replacement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(&gt;) MHz </a:t>
            </a:r>
            <a:r>
              <a:rPr lang="de-DE" dirty="0" err="1" smtClean="0"/>
              <a:t>repetition</a:t>
            </a:r>
            <a:r>
              <a:rPr lang="de-DE" dirty="0" smtClean="0"/>
              <a:t> rate</a:t>
            </a:r>
          </a:p>
          <a:p>
            <a:pPr lvl="1"/>
            <a:r>
              <a:rPr lang="de-DE" dirty="0" err="1" smtClean="0"/>
              <a:t>Detection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diagnostic</a:t>
            </a:r>
            <a:r>
              <a:rPr lang="de-DE" dirty="0" smtClean="0"/>
              <a:t> </a:t>
            </a:r>
            <a:r>
              <a:rPr lang="de-DE" dirty="0" err="1" smtClean="0"/>
              <a:t>schemes</a:t>
            </a:r>
            <a:endParaRPr lang="de-DE" dirty="0" smtClean="0"/>
          </a:p>
          <a:p>
            <a:pPr lvl="1"/>
            <a:r>
              <a:rPr lang="de-DE" dirty="0" smtClean="0"/>
              <a:t>Data </a:t>
            </a:r>
            <a:r>
              <a:rPr lang="de-DE" dirty="0" err="1" smtClean="0"/>
              <a:t>acquisition</a:t>
            </a:r>
            <a:r>
              <a:rPr lang="de-DE" dirty="0"/>
              <a:t>,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evaluation</a:t>
            </a:r>
            <a:endParaRPr lang="de-DE" dirty="0" smtClean="0"/>
          </a:p>
          <a:p>
            <a:pPr lvl="1"/>
            <a:endParaRPr lang="de-DE" dirty="0"/>
          </a:p>
          <a:p>
            <a:pPr marL="0" indent="0"/>
            <a:r>
              <a:rPr lang="de-DE" dirty="0" smtClean="0"/>
              <a:t>All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overcome</a:t>
            </a:r>
            <a:r>
              <a:rPr lang="de-DE" dirty="0" smtClean="0"/>
              <a:t> 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advantages</a:t>
            </a:r>
            <a:r>
              <a:rPr lang="de-DE" dirty="0" smtClean="0"/>
              <a:t> </a:t>
            </a:r>
            <a:r>
              <a:rPr lang="de-DE" dirty="0" err="1" smtClean="0"/>
              <a:t>fully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for </a:t>
            </a:r>
            <a:r>
              <a:rPr lang="de-DE" dirty="0" err="1" smtClean="0"/>
              <a:t>users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European XFEL. This will </a:t>
            </a:r>
            <a:r>
              <a:rPr lang="de-DE" dirty="0" err="1" smtClean="0"/>
              <a:t>be</a:t>
            </a:r>
            <a:r>
              <a:rPr lang="de-DE" dirty="0" smtClean="0"/>
              <a:t> a real </a:t>
            </a:r>
            <a:r>
              <a:rPr lang="de-DE" dirty="0" err="1" smtClean="0"/>
              <a:t>first</a:t>
            </a:r>
            <a:r>
              <a:rPr lang="de-DE" dirty="0" smtClean="0"/>
              <a:t> !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48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Equipment </a:t>
            </a:r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 smtClean="0"/>
              <a:t>Protect</a:t>
            </a:r>
            <a:r>
              <a:rPr lang="de-DE" dirty="0" smtClean="0"/>
              <a:t> beam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components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damage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beam</a:t>
            </a:r>
          </a:p>
          <a:p>
            <a:pPr marL="149225" lvl="1" indent="0"/>
            <a:r>
              <a:rPr lang="de-DE" dirty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modes</a:t>
            </a:r>
            <a:r>
              <a:rPr lang="de-DE" dirty="0" smtClean="0"/>
              <a:t> </a:t>
            </a:r>
          </a:p>
          <a:p>
            <a:pPr marL="149225" lvl="1" indent="0"/>
            <a:r>
              <a:rPr lang="de-DE" dirty="0"/>
              <a:t> </a:t>
            </a:r>
            <a:r>
              <a:rPr lang="de-DE" dirty="0" err="1" smtClean="0"/>
              <a:t>hardwired</a:t>
            </a:r>
            <a:r>
              <a:rPr lang="de-DE" dirty="0" smtClean="0"/>
              <a:t>/SPS </a:t>
            </a:r>
            <a:r>
              <a:rPr lang="de-DE" dirty="0" err="1" smtClean="0"/>
              <a:t>programmed</a:t>
            </a:r>
            <a:r>
              <a:rPr lang="de-DE" dirty="0" smtClean="0"/>
              <a:t> </a:t>
            </a:r>
          </a:p>
          <a:p>
            <a:pPr marL="0" indent="0"/>
            <a:r>
              <a:rPr lang="de-DE" dirty="0" smtClean="0"/>
              <a:t>Fast </a:t>
            </a:r>
            <a:r>
              <a:rPr lang="de-DE" dirty="0" err="1" smtClean="0"/>
              <a:t>reaction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EPS </a:t>
            </a:r>
            <a:r>
              <a:rPr lang="de-DE" dirty="0" err="1" smtClean="0"/>
              <a:t>signals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e-</a:t>
            </a:r>
            <a:r>
              <a:rPr lang="de-DE" dirty="0" err="1" smtClean="0">
                <a:sym typeface="Wingdings" pitchFamily="2" charset="2"/>
              </a:rPr>
              <a:t>bunch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generation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at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injector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smtClean="0"/>
              <a:t> </a:t>
            </a:r>
          </a:p>
          <a:p>
            <a:pPr marL="355600" lvl="1" indent="-206375"/>
            <a:r>
              <a:rPr lang="de-DE" dirty="0" err="1" smtClean="0"/>
              <a:t>connection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beam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beam </a:t>
            </a:r>
            <a:r>
              <a:rPr lang="de-DE" dirty="0" err="1" smtClean="0"/>
              <a:t>delivery</a:t>
            </a:r>
            <a:endParaRPr lang="de-DE" dirty="0" smtClean="0"/>
          </a:p>
          <a:p>
            <a:pPr marL="355600" lvl="1" indent="-206375"/>
            <a:endParaRPr lang="de-DE" dirty="0"/>
          </a:p>
          <a:p>
            <a:pPr marL="206375" indent="-206375"/>
            <a:endParaRPr lang="de-DE" dirty="0" smtClean="0">
              <a:sym typeface="Wingdings" pitchFamily="2" charset="2"/>
            </a:endParaRPr>
          </a:p>
          <a:p>
            <a:pPr marL="206375" indent="-206375"/>
            <a:endParaRPr lang="de-DE" dirty="0">
              <a:sym typeface="Wingdings" pitchFamily="2" charset="2"/>
            </a:endParaRPr>
          </a:p>
          <a:p>
            <a:pPr marL="206375" indent="-206375"/>
            <a:endParaRPr lang="de-DE" dirty="0" smtClean="0">
              <a:sym typeface="Wingdings" pitchFamily="2" charset="2"/>
            </a:endParaRPr>
          </a:p>
          <a:p>
            <a:pPr marL="206375" indent="-206375"/>
            <a:endParaRPr lang="de-DE" dirty="0">
              <a:sym typeface="Wingdings" pitchFamily="2" charset="2"/>
            </a:endParaRPr>
          </a:p>
          <a:p>
            <a:pPr marL="206375" indent="-206375"/>
            <a:endParaRPr lang="de-DE" dirty="0" smtClean="0">
              <a:sym typeface="Wingdings" pitchFamily="2" charset="2"/>
            </a:endParaRPr>
          </a:p>
          <a:p>
            <a:pPr marL="206375" indent="-206375"/>
            <a:endParaRPr lang="de-DE" dirty="0">
              <a:sym typeface="Wingdings" pitchFamily="2" charset="2"/>
            </a:endParaRPr>
          </a:p>
          <a:p>
            <a:pPr marL="206375" indent="-206375"/>
            <a:r>
              <a:rPr lang="de-DE" dirty="0" smtClean="0">
                <a:sym typeface="Wingdings" pitchFamily="2" charset="2"/>
              </a:rPr>
              <a:t> Workshop : </a:t>
            </a:r>
            <a:r>
              <a:rPr lang="de-DE" dirty="0" err="1" smtClean="0">
                <a:sym typeface="Wingdings" pitchFamily="2" charset="2"/>
              </a:rPr>
              <a:t>Machine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protection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today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at</a:t>
            </a:r>
            <a:r>
              <a:rPr lang="de-DE" dirty="0" smtClean="0">
                <a:sym typeface="Wingdings" pitchFamily="2" charset="2"/>
              </a:rPr>
              <a:t> 11:00 (</a:t>
            </a:r>
            <a:r>
              <a:rPr lang="de-DE" dirty="0" err="1" smtClean="0">
                <a:sym typeface="Wingdings" pitchFamily="2" charset="2"/>
              </a:rPr>
              <a:t>SemRm</a:t>
            </a:r>
            <a:r>
              <a:rPr lang="de-DE" dirty="0" smtClean="0">
                <a:sym typeface="Wingdings" pitchFamily="2" charset="2"/>
              </a:rPr>
              <a:t> )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6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prototypical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0" y="1347788"/>
            <a:ext cx="6270170" cy="4902200"/>
          </a:xfrm>
        </p:spPr>
        <p:txBody>
          <a:bodyPr/>
          <a:lstStyle/>
          <a:p>
            <a:pPr lvl="1"/>
            <a:r>
              <a:rPr lang="de-DE" sz="1600" dirty="0" err="1" smtClean="0"/>
              <a:t>Detailed</a:t>
            </a:r>
            <a:r>
              <a:rPr lang="de-DE" sz="1600" dirty="0" smtClean="0"/>
              <a:t> </a:t>
            </a:r>
            <a:r>
              <a:rPr lang="de-DE" sz="1600" dirty="0" err="1" smtClean="0"/>
              <a:t>proposal</a:t>
            </a:r>
            <a:r>
              <a:rPr lang="de-DE" sz="1600" dirty="0" smtClean="0"/>
              <a:t> 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err="1" smtClean="0">
                <a:sym typeface="Wingdings" pitchFamily="2" charset="2"/>
              </a:rPr>
              <a:t>define</a:t>
            </a:r>
            <a:r>
              <a:rPr lang="de-DE" sz="1600" dirty="0" smtClean="0">
                <a:sym typeface="Wingdings" pitchFamily="2" charset="2"/>
              </a:rPr>
              <a:t> </a:t>
            </a:r>
            <a:r>
              <a:rPr lang="de-DE" sz="1600" dirty="0" err="1" smtClean="0">
                <a:sym typeface="Wingdings" pitchFamily="2" charset="2"/>
              </a:rPr>
              <a:t>parameters</a:t>
            </a:r>
            <a:r>
              <a:rPr lang="de-DE" sz="1600" dirty="0" smtClean="0">
                <a:sym typeface="Wingdings" pitchFamily="2" charset="2"/>
              </a:rPr>
              <a:t>, check </a:t>
            </a:r>
            <a:r>
              <a:rPr lang="de-DE" sz="1600" dirty="0" err="1" smtClean="0">
                <a:sym typeface="Wingdings" pitchFamily="2" charset="2"/>
              </a:rPr>
              <a:t>feasibility</a:t>
            </a:r>
            <a:endParaRPr lang="de-DE" sz="1600" dirty="0" smtClean="0">
              <a:sym typeface="Wingdings" pitchFamily="2" charset="2"/>
            </a:endParaRPr>
          </a:p>
          <a:p>
            <a:pPr lvl="1"/>
            <a:r>
              <a:rPr lang="de-DE" sz="1600" dirty="0" err="1" smtClean="0">
                <a:sym typeface="Wingdings" pitchFamily="2" charset="2"/>
              </a:rPr>
              <a:t>Pre</a:t>
            </a:r>
            <a:r>
              <a:rPr lang="de-DE" sz="1600" dirty="0" smtClean="0">
                <a:sym typeface="Wingdings" pitchFamily="2" charset="2"/>
              </a:rPr>
              <a:t>-experiments; </a:t>
            </a:r>
            <a:r>
              <a:rPr lang="de-DE" sz="1600" dirty="0" err="1" smtClean="0">
                <a:sym typeface="Wingdings" pitchFamily="2" charset="2"/>
              </a:rPr>
              <a:t>preparation</a:t>
            </a:r>
            <a:r>
              <a:rPr lang="de-DE" sz="1600" dirty="0" smtClean="0">
                <a:sym typeface="Wingdings" pitchFamily="2" charset="2"/>
              </a:rPr>
              <a:t> </a:t>
            </a:r>
            <a:r>
              <a:rPr lang="de-DE" sz="1600" dirty="0" err="1" smtClean="0">
                <a:sym typeface="Wingdings" pitchFamily="2" charset="2"/>
              </a:rPr>
              <a:t>of</a:t>
            </a:r>
            <a:r>
              <a:rPr lang="de-DE" sz="1600" dirty="0" smtClean="0">
                <a:sym typeface="Wingdings" pitchFamily="2" charset="2"/>
              </a:rPr>
              <a:t> experimental </a:t>
            </a:r>
            <a:r>
              <a:rPr lang="de-DE" sz="1600" dirty="0" err="1" smtClean="0">
                <a:sym typeface="Wingdings" pitchFamily="2" charset="2"/>
              </a:rPr>
              <a:t>setup</a:t>
            </a:r>
            <a:endParaRPr lang="de-DE" sz="1600" dirty="0" smtClean="0">
              <a:sym typeface="Wingdings" pitchFamily="2" charset="2"/>
            </a:endParaRPr>
          </a:p>
          <a:p>
            <a:pPr lvl="1"/>
            <a:r>
              <a:rPr lang="de-DE" sz="1600" dirty="0" smtClean="0">
                <a:sym typeface="Wingdings" pitchFamily="2" charset="2"/>
              </a:rPr>
              <a:t>Setup </a:t>
            </a:r>
            <a:r>
              <a:rPr lang="de-DE" sz="1600" dirty="0" err="1" smtClean="0">
                <a:sym typeface="Wingdings" pitchFamily="2" charset="2"/>
              </a:rPr>
              <a:t>at</a:t>
            </a:r>
            <a:r>
              <a:rPr lang="de-DE" sz="1600" dirty="0" smtClean="0">
                <a:sym typeface="Wingdings" pitchFamily="2" charset="2"/>
              </a:rPr>
              <a:t> European XFEL </a:t>
            </a:r>
            <a:r>
              <a:rPr lang="de-DE" sz="1600" dirty="0" err="1" smtClean="0">
                <a:sym typeface="Wingdings" pitchFamily="2" charset="2"/>
              </a:rPr>
              <a:t>instrument</a:t>
            </a:r>
            <a:r>
              <a:rPr lang="de-DE" sz="1600" dirty="0" smtClean="0">
                <a:sym typeface="Wingdings" pitchFamily="2" charset="2"/>
              </a:rPr>
              <a:t> (</a:t>
            </a:r>
            <a:r>
              <a:rPr lang="de-DE" sz="1600" dirty="0" err="1" smtClean="0">
                <a:sym typeface="Wingdings" pitchFamily="2" charset="2"/>
              </a:rPr>
              <a:t>without</a:t>
            </a:r>
            <a:r>
              <a:rPr lang="de-DE" sz="1600" dirty="0" smtClean="0">
                <a:sym typeface="Wingdings" pitchFamily="2" charset="2"/>
              </a:rPr>
              <a:t> beam)</a:t>
            </a:r>
            <a:endParaRPr lang="de-DE" sz="1600" dirty="0" smtClean="0"/>
          </a:p>
          <a:p>
            <a:pPr lvl="1"/>
            <a:endParaRPr lang="de-DE" sz="1600" dirty="0" smtClean="0"/>
          </a:p>
          <a:p>
            <a:pPr lvl="1"/>
            <a:r>
              <a:rPr lang="de-DE" sz="1600" dirty="0" smtClean="0"/>
              <a:t>Set &amp; </a:t>
            </a:r>
            <a:r>
              <a:rPr lang="de-DE" sz="1600" dirty="0" err="1" smtClean="0"/>
              <a:t>verify</a:t>
            </a:r>
            <a:r>
              <a:rPr lang="de-DE" sz="1600" dirty="0" smtClean="0"/>
              <a:t> 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parameters</a:t>
            </a:r>
            <a:r>
              <a:rPr lang="de-DE" sz="1600" dirty="0" smtClean="0"/>
              <a:t> </a:t>
            </a:r>
            <a:r>
              <a:rPr lang="de-DE" sz="1600" dirty="0" err="1" smtClean="0"/>
              <a:t>according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requirements</a:t>
            </a:r>
            <a:endParaRPr lang="de-DE" sz="1600" dirty="0" smtClean="0"/>
          </a:p>
          <a:p>
            <a:pPr lvl="1"/>
            <a:r>
              <a:rPr lang="de-DE" sz="1600" dirty="0" err="1" smtClean="0"/>
              <a:t>Alignment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sample </a:t>
            </a:r>
            <a:r>
              <a:rPr lang="de-DE" sz="1600" dirty="0" err="1" smtClean="0"/>
              <a:t>and</a:t>
            </a:r>
            <a:r>
              <a:rPr lang="de-DE" sz="1600" dirty="0" smtClean="0"/>
              <a:t> additional/</a:t>
            </a:r>
            <a:r>
              <a:rPr lang="de-DE" sz="1600" dirty="0" err="1" smtClean="0"/>
              <a:t>secondary</a:t>
            </a:r>
            <a:r>
              <a:rPr lang="de-DE" sz="1600" dirty="0" smtClean="0"/>
              <a:t> </a:t>
            </a:r>
            <a:r>
              <a:rPr lang="de-DE" sz="1600" dirty="0" err="1" smtClean="0"/>
              <a:t>diagnostics</a:t>
            </a:r>
            <a:endParaRPr lang="de-DE" sz="1600" dirty="0" smtClean="0"/>
          </a:p>
          <a:p>
            <a:pPr lvl="1"/>
            <a:r>
              <a:rPr lang="de-DE" sz="1600" dirty="0" err="1" smtClean="0"/>
              <a:t>Verify</a:t>
            </a:r>
            <a:r>
              <a:rPr lang="de-DE" sz="1600" dirty="0" smtClean="0"/>
              <a:t> </a:t>
            </a:r>
            <a:r>
              <a:rPr lang="de-DE" sz="1600" dirty="0" err="1" smtClean="0"/>
              <a:t>optical</a:t>
            </a:r>
            <a:r>
              <a:rPr lang="de-DE" sz="1600" dirty="0" smtClean="0"/>
              <a:t> </a:t>
            </a:r>
            <a:r>
              <a:rPr lang="de-DE" sz="1600" dirty="0" err="1" smtClean="0"/>
              <a:t>laser</a:t>
            </a:r>
            <a:r>
              <a:rPr lang="de-DE" sz="1600" dirty="0" smtClean="0"/>
              <a:t> beam </a:t>
            </a:r>
            <a:r>
              <a:rPr lang="de-DE" sz="1600" dirty="0" err="1" smtClean="0"/>
              <a:t>settings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performance</a:t>
            </a:r>
            <a:endParaRPr lang="de-DE" sz="1600" dirty="0" smtClean="0"/>
          </a:p>
          <a:p>
            <a:pPr lvl="1"/>
            <a:r>
              <a:rPr lang="de-DE" sz="1600" dirty="0" err="1" smtClean="0"/>
              <a:t>Verify</a:t>
            </a:r>
            <a:r>
              <a:rPr lang="de-DE" sz="1600" dirty="0" smtClean="0"/>
              <a:t> </a:t>
            </a:r>
            <a:r>
              <a:rPr lang="de-DE" sz="1600" dirty="0" err="1" smtClean="0"/>
              <a:t>detection</a:t>
            </a:r>
            <a:r>
              <a:rPr lang="de-DE" sz="1600" dirty="0" smtClean="0"/>
              <a:t> </a:t>
            </a:r>
            <a:r>
              <a:rPr lang="de-DE" sz="1600" dirty="0" err="1" smtClean="0"/>
              <a:t>systems</a:t>
            </a:r>
            <a:r>
              <a:rPr lang="de-DE" sz="1600" dirty="0" smtClean="0"/>
              <a:t> </a:t>
            </a:r>
            <a:r>
              <a:rPr lang="de-DE" sz="1600" dirty="0" err="1" smtClean="0"/>
              <a:t>settings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performance</a:t>
            </a:r>
            <a:endParaRPr lang="de-DE" sz="1600" dirty="0" smtClean="0"/>
          </a:p>
          <a:p>
            <a:pPr lvl="1"/>
            <a:r>
              <a:rPr lang="de-DE" sz="1600" dirty="0" smtClean="0"/>
              <a:t>Search for </a:t>
            </a:r>
            <a:r>
              <a:rPr lang="de-DE" sz="1600" dirty="0" err="1" smtClean="0"/>
              <a:t>signal</a:t>
            </a:r>
            <a:endParaRPr lang="de-DE" sz="1600" dirty="0" smtClean="0"/>
          </a:p>
          <a:p>
            <a:pPr lvl="1"/>
            <a:r>
              <a:rPr lang="de-DE" sz="1600" dirty="0" smtClean="0"/>
              <a:t>Time </a:t>
            </a:r>
            <a:r>
              <a:rPr lang="de-DE" sz="1600" dirty="0" err="1" smtClean="0"/>
              <a:t>fraction</a:t>
            </a:r>
            <a:r>
              <a:rPr lang="de-DE" sz="1600" dirty="0" smtClean="0"/>
              <a:t> : </a:t>
            </a:r>
            <a:r>
              <a:rPr lang="de-DE" sz="1600" dirty="0" err="1" smtClean="0"/>
              <a:t>significant</a:t>
            </a:r>
            <a:r>
              <a:rPr lang="de-DE" sz="1600" dirty="0" smtClean="0"/>
              <a:t> (</a:t>
            </a:r>
            <a:r>
              <a:rPr lang="de-DE" sz="1600" dirty="0" err="1" smtClean="0"/>
              <a:t>days</a:t>
            </a:r>
            <a:r>
              <a:rPr lang="de-DE" sz="1600" dirty="0" smtClean="0"/>
              <a:t>) for non-standard </a:t>
            </a:r>
            <a:r>
              <a:rPr lang="de-DE" sz="1600" dirty="0" err="1" smtClean="0"/>
              <a:t>exps</a:t>
            </a:r>
            <a:r>
              <a:rPr lang="de-DE" sz="1600" dirty="0" smtClean="0"/>
              <a:t>. </a:t>
            </a:r>
          </a:p>
          <a:p>
            <a:pPr lvl="1"/>
            <a:r>
              <a:rPr lang="de-DE" sz="1600" dirty="0" smtClean="0"/>
              <a:t>Time </a:t>
            </a:r>
            <a:r>
              <a:rPr lang="de-DE" sz="1600" dirty="0" err="1" smtClean="0"/>
              <a:t>fraction</a:t>
            </a:r>
            <a:r>
              <a:rPr lang="de-DE" sz="1600" dirty="0" smtClean="0"/>
              <a:t> : moderate (</a:t>
            </a:r>
            <a:r>
              <a:rPr lang="de-DE" sz="1600" dirty="0" err="1" smtClean="0"/>
              <a:t>hrs</a:t>
            </a:r>
            <a:r>
              <a:rPr lang="de-DE" sz="1600" dirty="0" smtClean="0"/>
              <a:t>) for </a:t>
            </a:r>
            <a:r>
              <a:rPr lang="de-DE" sz="1600" dirty="0" err="1" smtClean="0"/>
              <a:t>standard</a:t>
            </a:r>
            <a:r>
              <a:rPr lang="de-DE" sz="1600" dirty="0" smtClean="0"/>
              <a:t> </a:t>
            </a:r>
            <a:r>
              <a:rPr lang="de-DE" sz="1600" dirty="0" err="1" smtClean="0"/>
              <a:t>exps</a:t>
            </a:r>
            <a:r>
              <a:rPr lang="de-DE" sz="1600" dirty="0" smtClean="0"/>
              <a:t>.</a:t>
            </a:r>
          </a:p>
          <a:p>
            <a:pPr lvl="1"/>
            <a:endParaRPr lang="de-DE" sz="1600" dirty="0"/>
          </a:p>
          <a:p>
            <a:pPr lvl="1"/>
            <a:r>
              <a:rPr lang="de-DE" sz="1600" dirty="0" err="1" smtClean="0"/>
              <a:t>Collect</a:t>
            </a:r>
            <a:r>
              <a:rPr lang="de-DE" sz="1600" dirty="0" smtClean="0"/>
              <a:t> </a:t>
            </a:r>
            <a:r>
              <a:rPr lang="de-DE" sz="1600" dirty="0" err="1" smtClean="0"/>
              <a:t>data</a:t>
            </a:r>
            <a:r>
              <a:rPr lang="de-DE" sz="1600" dirty="0" smtClean="0"/>
              <a:t> </a:t>
            </a:r>
            <a:r>
              <a:rPr lang="de-DE" sz="1600" dirty="0" err="1" smtClean="0"/>
              <a:t>according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experiment</a:t>
            </a:r>
            <a:r>
              <a:rPr lang="de-DE" sz="1600" dirty="0" smtClean="0"/>
              <a:t> </a:t>
            </a:r>
            <a:r>
              <a:rPr lang="de-DE" sz="1600" dirty="0" err="1" smtClean="0"/>
              <a:t>protocol</a:t>
            </a:r>
            <a:endParaRPr lang="de-DE" sz="1600" dirty="0" smtClean="0"/>
          </a:p>
          <a:p>
            <a:pPr lvl="1"/>
            <a:r>
              <a:rPr lang="de-DE" sz="1600" dirty="0" err="1" smtClean="0"/>
              <a:t>Modification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variables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switching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samples</a:t>
            </a:r>
            <a:endParaRPr lang="de-DE" sz="1600" dirty="0" smtClean="0"/>
          </a:p>
          <a:p>
            <a:pPr lvl="1"/>
            <a:endParaRPr lang="de-DE" sz="1600" dirty="0"/>
          </a:p>
          <a:p>
            <a:pPr lvl="1"/>
            <a:r>
              <a:rPr lang="de-DE" sz="1600" dirty="0" smtClean="0"/>
              <a:t>Try </a:t>
            </a:r>
            <a:r>
              <a:rPr lang="de-DE" sz="1600" dirty="0" err="1" smtClean="0"/>
              <a:t>new</a:t>
            </a:r>
            <a:r>
              <a:rPr lang="de-DE" sz="1600" dirty="0" smtClean="0"/>
              <a:t> </a:t>
            </a:r>
            <a:r>
              <a:rPr lang="de-DE" sz="1600" dirty="0" err="1" smtClean="0"/>
              <a:t>ideas</a:t>
            </a:r>
            <a:r>
              <a:rPr lang="de-DE" sz="1600" dirty="0" smtClean="0"/>
              <a:t> (sample </a:t>
            </a:r>
            <a:r>
              <a:rPr lang="de-DE" sz="1600" dirty="0" err="1" smtClean="0"/>
              <a:t>or</a:t>
            </a:r>
            <a:r>
              <a:rPr lang="de-DE" sz="1600" dirty="0" smtClean="0"/>
              <a:t> 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technique</a:t>
            </a:r>
            <a:r>
              <a:rPr lang="de-DE" sz="1600" dirty="0" smtClean="0"/>
              <a:t>)</a:t>
            </a:r>
            <a:endParaRPr lang="de-D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81891" y="1448791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Preparation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91791" y="2669941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</a:rPr>
              <a:t>Setup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1691" y="3902966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</a:rPr>
              <a:t>Data </a:t>
            </a:r>
            <a:r>
              <a:rPr lang="de-DE" sz="1600" dirty="0" err="1" smtClean="0">
                <a:solidFill>
                  <a:schemeClr val="bg1"/>
                </a:solidFill>
              </a:rPr>
              <a:t>taking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99716" y="5135991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err="1" smtClean="0">
                <a:solidFill>
                  <a:schemeClr val="bg1"/>
                </a:solidFill>
              </a:rPr>
              <a:t>Testing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136080" y="2273121"/>
            <a:ext cx="890649" cy="389879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134105" y="3506146"/>
            <a:ext cx="890649" cy="389879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1144005" y="4739171"/>
            <a:ext cx="890649" cy="389879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63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 </a:t>
            </a:r>
            <a:r>
              <a:rPr lang="de-DE" dirty="0" err="1" smtClean="0"/>
              <a:t>of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beam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17213"/>
            <a:ext cx="3776352" cy="1526041"/>
          </a:xfrm>
        </p:spPr>
        <p:txBody>
          <a:bodyPr/>
          <a:lstStyle/>
          <a:p>
            <a:pPr lvl="1"/>
            <a:r>
              <a:rPr lang="de-DE" sz="1600" dirty="0" err="1" smtClean="0"/>
              <a:t>Detailed</a:t>
            </a:r>
            <a:r>
              <a:rPr lang="de-DE" sz="1600" dirty="0" smtClean="0"/>
              <a:t> </a:t>
            </a:r>
            <a:r>
              <a:rPr lang="de-DE" sz="1600" dirty="0" err="1" smtClean="0"/>
              <a:t>proposal</a:t>
            </a:r>
            <a:r>
              <a:rPr lang="de-DE" sz="1600" dirty="0" smtClean="0"/>
              <a:t> 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err="1" smtClean="0">
                <a:sym typeface="Wingdings" pitchFamily="2" charset="2"/>
              </a:rPr>
              <a:t>define</a:t>
            </a:r>
            <a:r>
              <a:rPr lang="de-DE" sz="1600" dirty="0" smtClean="0">
                <a:sym typeface="Wingdings" pitchFamily="2" charset="2"/>
              </a:rPr>
              <a:t> </a:t>
            </a:r>
            <a:r>
              <a:rPr lang="de-DE" sz="1600" dirty="0" err="1" smtClean="0">
                <a:sym typeface="Wingdings" pitchFamily="2" charset="2"/>
              </a:rPr>
              <a:t>parameters</a:t>
            </a:r>
            <a:r>
              <a:rPr lang="de-DE" sz="1600" dirty="0" smtClean="0">
                <a:sym typeface="Wingdings" pitchFamily="2" charset="2"/>
              </a:rPr>
              <a:t>, check </a:t>
            </a:r>
            <a:r>
              <a:rPr lang="de-DE" sz="1600" dirty="0" err="1" smtClean="0">
                <a:sym typeface="Wingdings" pitchFamily="2" charset="2"/>
              </a:rPr>
              <a:t>feasibility</a:t>
            </a:r>
            <a:endParaRPr lang="de-DE" sz="160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81891" y="1448791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Preparation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264276" y="3138988"/>
            <a:ext cx="5725345" cy="22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92125" indent="-220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>
                <a:solidFill>
                  <a:schemeClr val="hlink"/>
                </a:solidFill>
                <a:latin typeface="+mn-lt"/>
                <a:ea typeface="+mn-ea"/>
              </a:defRPr>
            </a:lvl2pPr>
            <a:lvl3pPr marL="7270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60000"/>
              <a:buFont typeface="Wingdings" pitchFamily="2" charset="2"/>
              <a:buChar char="è"/>
              <a:defRPr sz="1600" b="1">
                <a:solidFill>
                  <a:srgbClr val="FF3300"/>
                </a:solidFill>
                <a:latin typeface="+mn-lt"/>
                <a:ea typeface="+mn-ea"/>
              </a:defRPr>
            </a:lvl3pPr>
            <a:lvl4pPr marL="927100" indent="-198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100F2E"/>
                </a:solidFill>
                <a:latin typeface="+mn-lt"/>
                <a:ea typeface="+mn-ea"/>
              </a:defRPr>
            </a:lvl4pPr>
            <a:lvl5pPr marL="11525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5pPr>
            <a:lvl6pPr marL="16097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6pPr>
            <a:lvl7pPr marL="20669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7pPr>
            <a:lvl8pPr marL="25241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8pPr>
            <a:lvl9pPr marL="29813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lvl="1">
              <a:buFont typeface="Wingdings" pitchFamily="2" charset="2"/>
              <a:buChar char="à"/>
            </a:pPr>
            <a:r>
              <a:rPr lang="de-DE" sz="1600" dirty="0" smtClean="0">
                <a:sym typeface="Wingdings" pitchFamily="2" charset="2"/>
              </a:rPr>
              <a:t>Photon </a:t>
            </a:r>
            <a:r>
              <a:rPr lang="de-DE" sz="1600" dirty="0" err="1" smtClean="0">
                <a:sym typeface="Wingdings" pitchFamily="2" charset="2"/>
              </a:rPr>
              <a:t>energy</a:t>
            </a:r>
            <a:r>
              <a:rPr lang="de-DE" sz="1600" dirty="0" smtClean="0">
                <a:sym typeface="Wingdings" pitchFamily="2" charset="2"/>
              </a:rPr>
              <a:t> </a:t>
            </a:r>
            <a:r>
              <a:rPr lang="de-DE" sz="1600" b="0" dirty="0" smtClean="0">
                <a:sym typeface="Wingdings" pitchFamily="2" charset="2"/>
              </a:rPr>
              <a:t>- </a:t>
            </a:r>
            <a:r>
              <a:rPr lang="de-DE" sz="1600" b="0" dirty="0" err="1" smtClean="0">
                <a:sym typeface="Wingdings" pitchFamily="2" charset="2"/>
              </a:rPr>
              <a:t>Undulator</a:t>
            </a:r>
            <a:r>
              <a:rPr lang="de-DE" sz="1600" b="0" dirty="0" smtClean="0">
                <a:sym typeface="Wingdings" pitchFamily="2" charset="2"/>
              </a:rPr>
              <a:t> </a:t>
            </a:r>
            <a:r>
              <a:rPr lang="de-DE" sz="1600" b="0" dirty="0" err="1" smtClean="0">
                <a:sym typeface="Wingdings" pitchFamily="2" charset="2"/>
              </a:rPr>
              <a:t>gap</a:t>
            </a:r>
            <a:r>
              <a:rPr lang="de-DE" sz="1600" b="0" dirty="0" smtClean="0">
                <a:sym typeface="Wingdings" pitchFamily="2" charset="2"/>
              </a:rPr>
              <a:t> / </a:t>
            </a:r>
            <a:r>
              <a:rPr lang="de-DE" sz="1600" b="0" dirty="0" err="1" smtClean="0">
                <a:sym typeface="Wingdings" pitchFamily="2" charset="2"/>
              </a:rPr>
              <a:t>Accelerator</a:t>
            </a:r>
            <a:r>
              <a:rPr lang="de-DE" sz="1600" b="0" dirty="0" smtClean="0">
                <a:sym typeface="Wingdings" pitchFamily="2" charset="2"/>
              </a:rPr>
              <a:t> WP</a:t>
            </a:r>
          </a:p>
          <a:p>
            <a:pPr lvl="1">
              <a:buFont typeface="Wingdings" pitchFamily="2" charset="2"/>
              <a:buChar char="à"/>
            </a:pPr>
            <a:r>
              <a:rPr lang="de-DE" sz="1600" dirty="0" smtClean="0"/>
              <a:t>Pulse </a:t>
            </a:r>
            <a:r>
              <a:rPr lang="de-DE" sz="1600" dirty="0" err="1" smtClean="0"/>
              <a:t>duration</a:t>
            </a:r>
            <a:r>
              <a:rPr lang="de-DE" sz="1600" dirty="0" smtClean="0"/>
              <a:t> </a:t>
            </a:r>
            <a:r>
              <a:rPr lang="de-DE" sz="1600" b="0" dirty="0" smtClean="0"/>
              <a:t>– </a:t>
            </a:r>
            <a:r>
              <a:rPr lang="de-DE" sz="1600" b="0" dirty="0" err="1" smtClean="0"/>
              <a:t>Accelerator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setting</a:t>
            </a:r>
            <a:r>
              <a:rPr lang="de-DE" sz="1600" b="0" dirty="0" smtClean="0"/>
              <a:t> </a:t>
            </a:r>
          </a:p>
          <a:p>
            <a:pPr lvl="1">
              <a:buFont typeface="Wingdings" pitchFamily="2" charset="2"/>
              <a:buChar char="à"/>
            </a:pPr>
            <a:r>
              <a:rPr lang="de-DE" sz="1600" dirty="0" smtClean="0"/>
              <a:t>Photons per pulse </a:t>
            </a:r>
            <a:r>
              <a:rPr lang="de-DE" sz="1600" b="0" dirty="0" smtClean="0"/>
              <a:t>– Absorber / </a:t>
            </a:r>
            <a:r>
              <a:rPr lang="de-DE" sz="1600" b="0" dirty="0" err="1" smtClean="0"/>
              <a:t>Accelerator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settings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dirty="0" smtClean="0"/>
              <a:t>Nominal/red. </a:t>
            </a:r>
            <a:r>
              <a:rPr lang="de-DE" sz="1600" dirty="0"/>
              <a:t>x</a:t>
            </a:r>
            <a:r>
              <a:rPr lang="de-DE" sz="1600" dirty="0" smtClean="0"/>
              <a:t>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delivery</a:t>
            </a:r>
            <a:r>
              <a:rPr lang="de-DE" sz="1600" dirty="0" smtClean="0"/>
              <a:t> </a:t>
            </a:r>
            <a:r>
              <a:rPr lang="de-DE" sz="1600" b="0" dirty="0" smtClean="0"/>
              <a:t>– </a:t>
            </a:r>
            <a:r>
              <a:rPr lang="de-DE" sz="1600" b="0" dirty="0" err="1" smtClean="0"/>
              <a:t>Accelerator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settings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dirty="0" smtClean="0"/>
              <a:t>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bandwidth</a:t>
            </a:r>
            <a:r>
              <a:rPr lang="de-DE" sz="1600" dirty="0" smtClean="0"/>
              <a:t> </a:t>
            </a:r>
            <a:r>
              <a:rPr lang="de-DE" sz="1600" b="0" dirty="0" smtClean="0"/>
              <a:t>– Natural / Mono. / </a:t>
            </a:r>
            <a:r>
              <a:rPr lang="de-DE" sz="1600" b="0" dirty="0" err="1" smtClean="0"/>
              <a:t>Chirp</a:t>
            </a:r>
            <a:r>
              <a:rPr lang="de-DE" sz="1600" b="0" dirty="0" smtClean="0"/>
              <a:t> (</a:t>
            </a:r>
            <a:r>
              <a:rPr lang="de-DE" sz="1600" b="0" dirty="0" err="1"/>
              <a:t>A</a:t>
            </a:r>
            <a:r>
              <a:rPr lang="de-DE" sz="1600" b="0" dirty="0" err="1" smtClean="0"/>
              <a:t>cc</a:t>
            </a:r>
            <a:r>
              <a:rPr lang="de-DE" sz="1600" b="0" dirty="0" smtClean="0"/>
              <a:t>.) </a:t>
            </a:r>
          </a:p>
          <a:p>
            <a:pPr lvl="1">
              <a:buFont typeface="Wingdings" pitchFamily="2" charset="2"/>
              <a:buChar char="à"/>
            </a:pPr>
            <a:r>
              <a:rPr lang="de-DE" sz="1600" dirty="0" smtClean="0"/>
              <a:t>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spot</a:t>
            </a:r>
            <a:r>
              <a:rPr lang="de-DE" sz="1600" dirty="0" smtClean="0"/>
              <a:t> </a:t>
            </a:r>
            <a:r>
              <a:rPr lang="de-DE" sz="1600" dirty="0" err="1" smtClean="0"/>
              <a:t>size</a:t>
            </a:r>
            <a:r>
              <a:rPr lang="de-DE" sz="1600" dirty="0" smtClean="0"/>
              <a:t> </a:t>
            </a:r>
            <a:r>
              <a:rPr lang="de-DE" sz="1600" b="0" dirty="0" smtClean="0"/>
              <a:t>– </a:t>
            </a:r>
            <a:r>
              <a:rPr lang="de-DE" sz="1600" b="0" dirty="0" err="1" smtClean="0"/>
              <a:t>Focussing</a:t>
            </a:r>
            <a:r>
              <a:rPr lang="de-DE" sz="1600" b="0" dirty="0" smtClean="0"/>
              <a:t> / </a:t>
            </a:r>
            <a:r>
              <a:rPr lang="de-DE" sz="1600" b="0" dirty="0" err="1" smtClean="0"/>
              <a:t>Slits</a:t>
            </a:r>
            <a:r>
              <a:rPr lang="de-DE" sz="1600" b="0" dirty="0" smtClean="0"/>
              <a:t> </a:t>
            </a:r>
          </a:p>
          <a:p>
            <a:pPr marL="271462" lvl="1" indent="0">
              <a:buNone/>
            </a:pPr>
            <a:r>
              <a:rPr lang="de-DE" sz="1600" dirty="0" smtClean="0">
                <a:solidFill>
                  <a:srgbClr val="FD930A"/>
                </a:solidFill>
              </a:rPr>
              <a:t>+ </a:t>
            </a:r>
            <a:r>
              <a:rPr lang="de-DE" sz="1600" b="0" dirty="0" err="1" smtClean="0"/>
              <a:t>Correlations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between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these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settings</a:t>
            </a:r>
            <a:endParaRPr lang="de-DE" sz="1600" b="0" dirty="0" smtClean="0"/>
          </a:p>
          <a:p>
            <a:pPr marL="271462" lvl="1" indent="0">
              <a:buNone/>
            </a:pPr>
            <a:endParaRPr lang="de-DE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24515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patterns</a:t>
            </a:r>
            <a:r>
              <a:rPr lang="de-DE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4268788" cy="5230812"/>
          </a:xfrm>
        </p:spPr>
        <p:txBody>
          <a:bodyPr/>
          <a:lstStyle/>
          <a:p>
            <a:pPr eaLnBrk="1" hangingPunct="1"/>
            <a:r>
              <a:rPr lang="de-DE" dirty="0" smtClean="0"/>
              <a:t>Single </a:t>
            </a:r>
            <a:r>
              <a:rPr lang="de-DE" dirty="0" err="1" smtClean="0"/>
              <a:t>pulses</a:t>
            </a:r>
            <a:r>
              <a:rPr lang="de-DE" dirty="0" smtClean="0"/>
              <a:t> (0 – 10 </a:t>
            </a:r>
            <a:r>
              <a:rPr lang="de-DE" dirty="0" err="1" smtClean="0"/>
              <a:t>pl</a:t>
            </a:r>
            <a:r>
              <a:rPr lang="de-DE" dirty="0" smtClean="0"/>
              <a:t>/s)</a:t>
            </a:r>
          </a:p>
          <a:p>
            <a:pPr lvl="1" eaLnBrk="1" hangingPunct="1"/>
            <a:r>
              <a:rPr lang="de-DE" dirty="0" smtClean="0"/>
              <a:t>1 x-</a:t>
            </a:r>
            <a:r>
              <a:rPr lang="de-DE" dirty="0" err="1" smtClean="0"/>
              <a:t>ray</a:t>
            </a:r>
            <a:r>
              <a:rPr lang="de-DE" dirty="0" smtClean="0"/>
              <a:t> pulse per </a:t>
            </a:r>
            <a:r>
              <a:rPr lang="de-DE" dirty="0" err="1" smtClean="0"/>
              <a:t>train</a:t>
            </a:r>
            <a:endParaRPr lang="de-DE" dirty="0" smtClean="0"/>
          </a:p>
          <a:p>
            <a:pPr eaLnBrk="1" hangingPunct="1"/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r>
              <a:rPr lang="de-DE" dirty="0" smtClean="0"/>
              <a:t> (60 – 6000 </a:t>
            </a:r>
            <a:r>
              <a:rPr lang="de-DE" dirty="0" err="1" smtClean="0"/>
              <a:t>pl</a:t>
            </a:r>
            <a:r>
              <a:rPr lang="de-DE" dirty="0" smtClean="0"/>
              <a:t>/s)</a:t>
            </a:r>
          </a:p>
          <a:p>
            <a:pPr lvl="1" eaLnBrk="1" hangingPunct="1"/>
            <a:r>
              <a:rPr lang="de-DE" dirty="0" smtClean="0"/>
              <a:t>6/60/600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r>
              <a:rPr lang="de-DE" dirty="0" smtClean="0"/>
              <a:t> per </a:t>
            </a:r>
            <a:r>
              <a:rPr lang="de-DE" dirty="0" err="1" smtClean="0"/>
              <a:t>train</a:t>
            </a:r>
            <a:endParaRPr lang="de-DE" dirty="0" smtClean="0"/>
          </a:p>
          <a:p>
            <a:pPr lvl="1" eaLnBrk="1" hangingPunct="1"/>
            <a:endParaRPr lang="de-DE" dirty="0" smtClean="0"/>
          </a:p>
          <a:p>
            <a:pPr lvl="1" eaLnBrk="1" hangingPunct="1"/>
            <a:r>
              <a:rPr lang="de-DE" dirty="0" smtClean="0"/>
              <a:t>Groups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endParaRPr lang="de-DE" dirty="0" smtClean="0"/>
          </a:p>
          <a:p>
            <a:pPr lvl="1" eaLnBrk="1" hangingPunct="1"/>
            <a:endParaRPr lang="de-DE" dirty="0" smtClean="0"/>
          </a:p>
          <a:p>
            <a:pPr lvl="1" eaLnBrk="1" hangingPunct="1"/>
            <a:r>
              <a:rPr lang="de-DE" dirty="0" err="1" smtClean="0"/>
              <a:t>Specific</a:t>
            </a:r>
            <a:r>
              <a:rPr lang="de-DE" dirty="0" smtClean="0"/>
              <a:t> time </a:t>
            </a:r>
            <a:r>
              <a:rPr lang="de-DE" dirty="0" err="1" smtClean="0"/>
              <a:t>pattern</a:t>
            </a:r>
            <a:r>
              <a:rPr lang="de-DE" dirty="0" smtClean="0"/>
              <a:t> (e.g. log)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err="1" smtClean="0"/>
              <a:t>Full</a:t>
            </a:r>
            <a:r>
              <a:rPr lang="de-DE" dirty="0" smtClean="0"/>
              <a:t> pulse </a:t>
            </a:r>
            <a:r>
              <a:rPr lang="de-DE" dirty="0" err="1" smtClean="0"/>
              <a:t>train</a:t>
            </a:r>
            <a:r>
              <a:rPr lang="de-DE" dirty="0" smtClean="0"/>
              <a:t> (27000 </a:t>
            </a:r>
            <a:r>
              <a:rPr lang="de-DE" dirty="0" err="1" smtClean="0"/>
              <a:t>pl</a:t>
            </a:r>
            <a:r>
              <a:rPr lang="de-DE" dirty="0" smtClean="0"/>
              <a:t>/s)</a:t>
            </a:r>
          </a:p>
          <a:p>
            <a:pPr lvl="1" eaLnBrk="1" hangingPunct="1"/>
            <a:r>
              <a:rPr lang="de-DE" dirty="0" smtClean="0"/>
              <a:t>2700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r>
              <a:rPr lang="de-DE" dirty="0" smtClean="0"/>
              <a:t> per </a:t>
            </a:r>
            <a:r>
              <a:rPr lang="de-DE" dirty="0" err="1" smtClean="0"/>
              <a:t>train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378AFE7A-1CD4-48AE-8324-5582C002F092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15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grpSp>
        <p:nvGrpSpPr>
          <p:cNvPr id="15365" name="Group 202"/>
          <p:cNvGrpSpPr>
            <a:grpSpLocks/>
          </p:cNvGrpSpPr>
          <p:nvPr/>
        </p:nvGrpSpPr>
        <p:grpSpPr bwMode="auto">
          <a:xfrm>
            <a:off x="4643438" y="1025525"/>
            <a:ext cx="3849687" cy="1028700"/>
            <a:chOff x="4643238" y="1025333"/>
            <a:chExt cx="3849635" cy="1028538"/>
          </a:xfrm>
        </p:grpSpPr>
        <p:cxnSp>
          <p:nvCxnSpPr>
            <p:cNvPr id="15505" name="Straight Arrow Connector 5"/>
            <p:cNvCxnSpPr>
              <a:cxnSpLocks noChangeShapeType="1"/>
            </p:cNvCxnSpPr>
            <p:nvPr/>
          </p:nvCxnSpPr>
          <p:spPr bwMode="auto">
            <a:xfrm>
              <a:off x="4643238" y="1971317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Rectangle 7"/>
            <p:cNvSpPr/>
            <p:nvPr/>
          </p:nvSpPr>
          <p:spPr bwMode="auto">
            <a:xfrm>
              <a:off x="4821036" y="1555475"/>
              <a:ext cx="2589177" cy="404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507" name="Straight Connector 9"/>
            <p:cNvCxnSpPr>
              <a:cxnSpLocks noChangeShapeType="1"/>
            </p:cNvCxnSpPr>
            <p:nvPr/>
          </p:nvCxnSpPr>
          <p:spPr bwMode="auto">
            <a:xfrm>
              <a:off x="4849498" y="155568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Rectangle 15"/>
            <p:cNvSpPr/>
            <p:nvPr/>
          </p:nvSpPr>
          <p:spPr bwMode="auto">
            <a:xfrm>
              <a:off x="7803907" y="1549126"/>
              <a:ext cx="665154" cy="4031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509" name="Straight Arrow Connector 10"/>
            <p:cNvCxnSpPr>
              <a:cxnSpLocks noChangeShapeType="1"/>
            </p:cNvCxnSpPr>
            <p:nvPr/>
          </p:nvCxnSpPr>
          <p:spPr bwMode="auto">
            <a:xfrm>
              <a:off x="7649726" y="1969342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0" name="Straight Connector 17"/>
            <p:cNvCxnSpPr>
              <a:cxnSpLocks noChangeShapeType="1"/>
            </p:cNvCxnSpPr>
            <p:nvPr/>
          </p:nvCxnSpPr>
          <p:spPr bwMode="auto">
            <a:xfrm flipH="1">
              <a:off x="7581142" y="1882436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1" name="Straight Connector 18"/>
            <p:cNvCxnSpPr>
              <a:cxnSpLocks noChangeShapeType="1"/>
            </p:cNvCxnSpPr>
            <p:nvPr/>
          </p:nvCxnSpPr>
          <p:spPr bwMode="auto">
            <a:xfrm flipH="1">
              <a:off x="7619230" y="1887183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2" name="Straight Arrow Connector 20"/>
            <p:cNvCxnSpPr>
              <a:cxnSpLocks noChangeShapeType="1"/>
            </p:cNvCxnSpPr>
            <p:nvPr/>
          </p:nvCxnSpPr>
          <p:spPr bwMode="auto">
            <a:xfrm>
              <a:off x="4821370" y="1430000"/>
              <a:ext cx="258882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3" name="Straight Arrow Connector 21"/>
            <p:cNvCxnSpPr>
              <a:cxnSpLocks noChangeShapeType="1"/>
            </p:cNvCxnSpPr>
            <p:nvPr/>
          </p:nvCxnSpPr>
          <p:spPr bwMode="auto">
            <a:xfrm>
              <a:off x="7410191" y="1429984"/>
              <a:ext cx="371498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14" name="TextBox 23"/>
            <p:cNvSpPr txBox="1">
              <a:spLocks noChangeArrowheads="1"/>
            </p:cNvSpPr>
            <p:nvPr/>
          </p:nvSpPr>
          <p:spPr bwMode="auto">
            <a:xfrm>
              <a:off x="5783229" y="1213390"/>
              <a:ext cx="62228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0.6 ms</a:t>
              </a:r>
            </a:p>
          </p:txBody>
        </p:sp>
        <p:sp>
          <p:nvSpPr>
            <p:cNvPr id="15515" name="TextBox 24"/>
            <p:cNvSpPr txBox="1">
              <a:spLocks noChangeArrowheads="1"/>
            </p:cNvSpPr>
            <p:nvPr/>
          </p:nvSpPr>
          <p:spPr bwMode="auto">
            <a:xfrm>
              <a:off x="7374836" y="1025333"/>
              <a:ext cx="458780" cy="464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99.4</a:t>
              </a:r>
            </a:p>
            <a:p>
              <a:pPr eaLnBrk="1" hangingPunct="1"/>
              <a:r>
                <a:rPr lang="de-DE" sz="1100"/>
                <a:t>ms</a:t>
              </a:r>
            </a:p>
          </p:txBody>
        </p:sp>
        <p:cxnSp>
          <p:nvCxnSpPr>
            <p:cNvPr id="15516" name="Straight Connector 25"/>
            <p:cNvCxnSpPr>
              <a:cxnSpLocks noChangeShapeType="1"/>
            </p:cNvCxnSpPr>
            <p:nvPr/>
          </p:nvCxnSpPr>
          <p:spPr bwMode="auto">
            <a:xfrm>
              <a:off x="7830859" y="155091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4638675" y="4454525"/>
            <a:ext cx="3849688" cy="504825"/>
            <a:chOff x="4318663" y="5736868"/>
            <a:chExt cx="3849635" cy="504928"/>
          </a:xfrm>
        </p:grpSpPr>
        <p:cxnSp>
          <p:nvCxnSpPr>
            <p:cNvPr id="15454" name="Straight Arrow Connector 42"/>
            <p:cNvCxnSpPr>
              <a:cxnSpLocks noChangeShapeType="1"/>
            </p:cNvCxnSpPr>
            <p:nvPr/>
          </p:nvCxnSpPr>
          <p:spPr bwMode="auto">
            <a:xfrm>
              <a:off x="4318663" y="615924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Rectangle 43"/>
            <p:cNvSpPr/>
            <p:nvPr/>
          </p:nvSpPr>
          <p:spPr bwMode="auto">
            <a:xfrm>
              <a:off x="4496461" y="5743219"/>
              <a:ext cx="2589177" cy="404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56" name="Straight Connector 44"/>
            <p:cNvCxnSpPr>
              <a:cxnSpLocks noChangeShapeType="1"/>
            </p:cNvCxnSpPr>
            <p:nvPr/>
          </p:nvCxnSpPr>
          <p:spPr bwMode="auto">
            <a:xfrm>
              <a:off x="4520550" y="574360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45"/>
            <p:cNvSpPr/>
            <p:nvPr/>
          </p:nvSpPr>
          <p:spPr bwMode="auto">
            <a:xfrm>
              <a:off x="7479332" y="5736868"/>
              <a:ext cx="665153" cy="4033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58" name="Straight Connector 47"/>
            <p:cNvCxnSpPr>
              <a:cxnSpLocks noChangeShapeType="1"/>
            </p:cNvCxnSpPr>
            <p:nvPr/>
          </p:nvCxnSpPr>
          <p:spPr bwMode="auto">
            <a:xfrm flipH="1">
              <a:off x="7256567" y="607036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9" name="Straight Connector 48"/>
            <p:cNvCxnSpPr>
              <a:cxnSpLocks noChangeShapeType="1"/>
            </p:cNvCxnSpPr>
            <p:nvPr/>
          </p:nvCxnSpPr>
          <p:spPr bwMode="auto">
            <a:xfrm flipH="1">
              <a:off x="7294655" y="607510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0" name="Straight Connector 50"/>
            <p:cNvCxnSpPr>
              <a:cxnSpLocks noChangeShapeType="1"/>
            </p:cNvCxnSpPr>
            <p:nvPr/>
          </p:nvCxnSpPr>
          <p:spPr bwMode="auto">
            <a:xfrm>
              <a:off x="4591800" y="57439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1" name="Straight Connector 51"/>
            <p:cNvCxnSpPr>
              <a:cxnSpLocks noChangeShapeType="1"/>
            </p:cNvCxnSpPr>
            <p:nvPr/>
          </p:nvCxnSpPr>
          <p:spPr bwMode="auto">
            <a:xfrm>
              <a:off x="4663246" y="574399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2" name="Straight Connector 52"/>
            <p:cNvCxnSpPr>
              <a:cxnSpLocks noChangeShapeType="1"/>
            </p:cNvCxnSpPr>
            <p:nvPr/>
          </p:nvCxnSpPr>
          <p:spPr bwMode="auto">
            <a:xfrm>
              <a:off x="473707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3" name="Straight Connector 53"/>
            <p:cNvCxnSpPr>
              <a:cxnSpLocks noChangeShapeType="1"/>
            </p:cNvCxnSpPr>
            <p:nvPr/>
          </p:nvCxnSpPr>
          <p:spPr bwMode="auto">
            <a:xfrm>
              <a:off x="4810884" y="5746395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4" name="Straight Connector 54"/>
            <p:cNvCxnSpPr>
              <a:cxnSpLocks noChangeShapeType="1"/>
            </p:cNvCxnSpPr>
            <p:nvPr/>
          </p:nvCxnSpPr>
          <p:spPr bwMode="auto">
            <a:xfrm>
              <a:off x="4880097" y="574362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5" name="Straight Connector 55"/>
            <p:cNvCxnSpPr>
              <a:cxnSpLocks noChangeShapeType="1"/>
            </p:cNvCxnSpPr>
            <p:nvPr/>
          </p:nvCxnSpPr>
          <p:spPr bwMode="auto">
            <a:xfrm>
              <a:off x="4951347" y="574399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6" name="Straight Connector 56"/>
            <p:cNvCxnSpPr>
              <a:cxnSpLocks noChangeShapeType="1"/>
            </p:cNvCxnSpPr>
            <p:nvPr/>
          </p:nvCxnSpPr>
          <p:spPr bwMode="auto">
            <a:xfrm>
              <a:off x="502279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7" name="Straight Connector 57"/>
            <p:cNvCxnSpPr>
              <a:cxnSpLocks noChangeShapeType="1"/>
            </p:cNvCxnSpPr>
            <p:nvPr/>
          </p:nvCxnSpPr>
          <p:spPr bwMode="auto">
            <a:xfrm>
              <a:off x="5096620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8" name="Straight Connector 58"/>
            <p:cNvCxnSpPr>
              <a:cxnSpLocks noChangeShapeType="1"/>
            </p:cNvCxnSpPr>
            <p:nvPr/>
          </p:nvCxnSpPr>
          <p:spPr bwMode="auto">
            <a:xfrm>
              <a:off x="5170431" y="574641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9" name="Straight Connector 59"/>
            <p:cNvCxnSpPr>
              <a:cxnSpLocks noChangeShapeType="1"/>
            </p:cNvCxnSpPr>
            <p:nvPr/>
          </p:nvCxnSpPr>
          <p:spPr bwMode="auto">
            <a:xfrm>
              <a:off x="5237263" y="574363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0" name="Straight Connector 60"/>
            <p:cNvCxnSpPr>
              <a:cxnSpLocks noChangeShapeType="1"/>
            </p:cNvCxnSpPr>
            <p:nvPr/>
          </p:nvCxnSpPr>
          <p:spPr bwMode="auto">
            <a:xfrm>
              <a:off x="530851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1" name="Straight Connector 61"/>
            <p:cNvCxnSpPr>
              <a:cxnSpLocks noChangeShapeType="1"/>
            </p:cNvCxnSpPr>
            <p:nvPr/>
          </p:nvCxnSpPr>
          <p:spPr bwMode="auto">
            <a:xfrm>
              <a:off x="5379959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2" name="Straight Connector 62"/>
            <p:cNvCxnSpPr>
              <a:cxnSpLocks noChangeShapeType="1"/>
            </p:cNvCxnSpPr>
            <p:nvPr/>
          </p:nvCxnSpPr>
          <p:spPr bwMode="auto">
            <a:xfrm>
              <a:off x="545378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3" name="Straight Connector 63"/>
            <p:cNvCxnSpPr>
              <a:cxnSpLocks noChangeShapeType="1"/>
            </p:cNvCxnSpPr>
            <p:nvPr/>
          </p:nvCxnSpPr>
          <p:spPr bwMode="auto">
            <a:xfrm>
              <a:off x="5527597" y="574642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4" name="Straight Connector 64"/>
            <p:cNvCxnSpPr>
              <a:cxnSpLocks noChangeShapeType="1"/>
            </p:cNvCxnSpPr>
            <p:nvPr/>
          </p:nvCxnSpPr>
          <p:spPr bwMode="auto">
            <a:xfrm>
              <a:off x="5596810" y="574365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5" name="Straight Connector 65"/>
            <p:cNvCxnSpPr>
              <a:cxnSpLocks noChangeShapeType="1"/>
            </p:cNvCxnSpPr>
            <p:nvPr/>
          </p:nvCxnSpPr>
          <p:spPr bwMode="auto">
            <a:xfrm>
              <a:off x="5668060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6" name="Straight Connector 66"/>
            <p:cNvCxnSpPr>
              <a:cxnSpLocks noChangeShapeType="1"/>
            </p:cNvCxnSpPr>
            <p:nvPr/>
          </p:nvCxnSpPr>
          <p:spPr bwMode="auto">
            <a:xfrm>
              <a:off x="573950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7" name="Straight Connector 67"/>
            <p:cNvCxnSpPr>
              <a:cxnSpLocks noChangeShapeType="1"/>
            </p:cNvCxnSpPr>
            <p:nvPr/>
          </p:nvCxnSpPr>
          <p:spPr bwMode="auto">
            <a:xfrm>
              <a:off x="5813333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8" name="Straight Connector 68"/>
            <p:cNvCxnSpPr>
              <a:cxnSpLocks noChangeShapeType="1"/>
            </p:cNvCxnSpPr>
            <p:nvPr/>
          </p:nvCxnSpPr>
          <p:spPr bwMode="auto">
            <a:xfrm>
              <a:off x="5887144" y="57464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9" name="Straight Connector 69"/>
            <p:cNvCxnSpPr>
              <a:cxnSpLocks noChangeShapeType="1"/>
            </p:cNvCxnSpPr>
            <p:nvPr/>
          </p:nvCxnSpPr>
          <p:spPr bwMode="auto">
            <a:xfrm>
              <a:off x="595379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0" name="Straight Connector 70"/>
            <p:cNvCxnSpPr>
              <a:cxnSpLocks noChangeShapeType="1"/>
            </p:cNvCxnSpPr>
            <p:nvPr/>
          </p:nvCxnSpPr>
          <p:spPr bwMode="auto">
            <a:xfrm>
              <a:off x="6027607" y="574642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1" name="Straight Connector 71"/>
            <p:cNvCxnSpPr>
              <a:cxnSpLocks noChangeShapeType="1"/>
            </p:cNvCxnSpPr>
            <p:nvPr/>
          </p:nvCxnSpPr>
          <p:spPr bwMode="auto">
            <a:xfrm>
              <a:off x="6094439" y="574365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2" name="Straight Connector 72"/>
            <p:cNvCxnSpPr>
              <a:cxnSpLocks noChangeShapeType="1"/>
            </p:cNvCxnSpPr>
            <p:nvPr/>
          </p:nvCxnSpPr>
          <p:spPr bwMode="auto">
            <a:xfrm>
              <a:off x="6165689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3" name="Straight Connector 73"/>
            <p:cNvCxnSpPr>
              <a:cxnSpLocks noChangeShapeType="1"/>
            </p:cNvCxnSpPr>
            <p:nvPr/>
          </p:nvCxnSpPr>
          <p:spPr bwMode="auto">
            <a:xfrm>
              <a:off x="6237135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4" name="Straight Connector 74"/>
            <p:cNvCxnSpPr>
              <a:cxnSpLocks noChangeShapeType="1"/>
            </p:cNvCxnSpPr>
            <p:nvPr/>
          </p:nvCxnSpPr>
          <p:spPr bwMode="auto">
            <a:xfrm>
              <a:off x="631096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5" name="Straight Connector 75"/>
            <p:cNvCxnSpPr>
              <a:cxnSpLocks noChangeShapeType="1"/>
            </p:cNvCxnSpPr>
            <p:nvPr/>
          </p:nvCxnSpPr>
          <p:spPr bwMode="auto">
            <a:xfrm>
              <a:off x="6384773" y="57464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6" name="Straight Connector 76"/>
            <p:cNvCxnSpPr>
              <a:cxnSpLocks noChangeShapeType="1"/>
            </p:cNvCxnSpPr>
            <p:nvPr/>
          </p:nvCxnSpPr>
          <p:spPr bwMode="auto">
            <a:xfrm>
              <a:off x="6453986" y="574367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7" name="Straight Connector 77"/>
            <p:cNvCxnSpPr>
              <a:cxnSpLocks noChangeShapeType="1"/>
            </p:cNvCxnSpPr>
            <p:nvPr/>
          </p:nvCxnSpPr>
          <p:spPr bwMode="auto">
            <a:xfrm>
              <a:off x="652523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8" name="Straight Connector 78"/>
            <p:cNvCxnSpPr>
              <a:cxnSpLocks noChangeShapeType="1"/>
            </p:cNvCxnSpPr>
            <p:nvPr/>
          </p:nvCxnSpPr>
          <p:spPr bwMode="auto">
            <a:xfrm>
              <a:off x="659668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9" name="Straight Connector 79"/>
            <p:cNvCxnSpPr>
              <a:cxnSpLocks noChangeShapeType="1"/>
            </p:cNvCxnSpPr>
            <p:nvPr/>
          </p:nvCxnSpPr>
          <p:spPr bwMode="auto">
            <a:xfrm>
              <a:off x="6670509" y="574407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0" name="Straight Connector 80"/>
            <p:cNvCxnSpPr>
              <a:cxnSpLocks noChangeShapeType="1"/>
            </p:cNvCxnSpPr>
            <p:nvPr/>
          </p:nvCxnSpPr>
          <p:spPr bwMode="auto">
            <a:xfrm>
              <a:off x="6744320" y="574645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1" name="Straight Connector 81"/>
            <p:cNvCxnSpPr>
              <a:cxnSpLocks noChangeShapeType="1"/>
            </p:cNvCxnSpPr>
            <p:nvPr/>
          </p:nvCxnSpPr>
          <p:spPr bwMode="auto">
            <a:xfrm>
              <a:off x="681097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2" name="Straight Connector 82"/>
            <p:cNvCxnSpPr>
              <a:cxnSpLocks noChangeShapeType="1"/>
            </p:cNvCxnSpPr>
            <p:nvPr/>
          </p:nvCxnSpPr>
          <p:spPr bwMode="auto">
            <a:xfrm>
              <a:off x="6882418" y="574407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3" name="Straight Connector 83"/>
            <p:cNvCxnSpPr>
              <a:cxnSpLocks noChangeShapeType="1"/>
            </p:cNvCxnSpPr>
            <p:nvPr/>
          </p:nvCxnSpPr>
          <p:spPr bwMode="auto">
            <a:xfrm>
              <a:off x="6956245" y="574409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4" name="Straight Connector 84"/>
            <p:cNvCxnSpPr>
              <a:cxnSpLocks noChangeShapeType="1"/>
            </p:cNvCxnSpPr>
            <p:nvPr/>
          </p:nvCxnSpPr>
          <p:spPr bwMode="auto">
            <a:xfrm>
              <a:off x="7030056" y="5746475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5" name="Straight Connector 85"/>
            <p:cNvCxnSpPr>
              <a:cxnSpLocks noChangeShapeType="1"/>
            </p:cNvCxnSpPr>
            <p:nvPr/>
          </p:nvCxnSpPr>
          <p:spPr bwMode="auto">
            <a:xfrm>
              <a:off x="7503859" y="573931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6" name="Straight Connector 86"/>
            <p:cNvCxnSpPr>
              <a:cxnSpLocks noChangeShapeType="1"/>
            </p:cNvCxnSpPr>
            <p:nvPr/>
          </p:nvCxnSpPr>
          <p:spPr bwMode="auto">
            <a:xfrm>
              <a:off x="7577686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7" name="Straight Connector 87"/>
            <p:cNvCxnSpPr>
              <a:cxnSpLocks noChangeShapeType="1"/>
            </p:cNvCxnSpPr>
            <p:nvPr/>
          </p:nvCxnSpPr>
          <p:spPr bwMode="auto">
            <a:xfrm>
              <a:off x="7651497" y="57417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8" name="Straight Connector 88"/>
            <p:cNvCxnSpPr>
              <a:cxnSpLocks noChangeShapeType="1"/>
            </p:cNvCxnSpPr>
            <p:nvPr/>
          </p:nvCxnSpPr>
          <p:spPr bwMode="auto">
            <a:xfrm>
              <a:off x="7718149" y="573931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9" name="Straight Connector 89"/>
            <p:cNvCxnSpPr>
              <a:cxnSpLocks noChangeShapeType="1"/>
            </p:cNvCxnSpPr>
            <p:nvPr/>
          </p:nvCxnSpPr>
          <p:spPr bwMode="auto">
            <a:xfrm>
              <a:off x="7789595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0" name="Straight Connector 90"/>
            <p:cNvCxnSpPr>
              <a:cxnSpLocks noChangeShapeType="1"/>
            </p:cNvCxnSpPr>
            <p:nvPr/>
          </p:nvCxnSpPr>
          <p:spPr bwMode="auto">
            <a:xfrm>
              <a:off x="7863422" y="573934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1" name="Straight Connector 91"/>
            <p:cNvCxnSpPr>
              <a:cxnSpLocks noChangeShapeType="1"/>
            </p:cNvCxnSpPr>
            <p:nvPr/>
          </p:nvCxnSpPr>
          <p:spPr bwMode="auto">
            <a:xfrm>
              <a:off x="7937233" y="574172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2" name="Straight Connector 92"/>
            <p:cNvCxnSpPr>
              <a:cxnSpLocks noChangeShapeType="1"/>
            </p:cNvCxnSpPr>
            <p:nvPr/>
          </p:nvCxnSpPr>
          <p:spPr bwMode="auto">
            <a:xfrm>
              <a:off x="8006266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3" name="Straight Connector 93"/>
            <p:cNvCxnSpPr>
              <a:cxnSpLocks noChangeShapeType="1"/>
            </p:cNvCxnSpPr>
            <p:nvPr/>
          </p:nvCxnSpPr>
          <p:spPr bwMode="auto">
            <a:xfrm>
              <a:off x="8077712" y="573934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4" name="Straight Arrow Connector 46"/>
            <p:cNvCxnSpPr>
              <a:cxnSpLocks noChangeShapeType="1"/>
            </p:cNvCxnSpPr>
            <p:nvPr/>
          </p:nvCxnSpPr>
          <p:spPr bwMode="auto">
            <a:xfrm>
              <a:off x="7325151" y="615726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4641850" y="2139950"/>
            <a:ext cx="3849688" cy="517525"/>
            <a:chOff x="4320638" y="2139859"/>
            <a:chExt cx="3849635" cy="517662"/>
          </a:xfrm>
        </p:grpSpPr>
        <p:cxnSp>
          <p:nvCxnSpPr>
            <p:cNvPr id="15438" name="Straight Arrow Connector 28"/>
            <p:cNvCxnSpPr>
              <a:cxnSpLocks noChangeShapeType="1"/>
            </p:cNvCxnSpPr>
            <p:nvPr/>
          </p:nvCxnSpPr>
          <p:spPr bwMode="auto">
            <a:xfrm>
              <a:off x="4320638" y="2574967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29"/>
            <p:cNvSpPr/>
            <p:nvPr/>
          </p:nvSpPr>
          <p:spPr bwMode="auto">
            <a:xfrm>
              <a:off x="4498436" y="2158914"/>
              <a:ext cx="2589177" cy="40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0" name="Straight Connector 30"/>
            <p:cNvCxnSpPr>
              <a:cxnSpLocks noChangeShapeType="1"/>
            </p:cNvCxnSpPr>
            <p:nvPr/>
          </p:nvCxnSpPr>
          <p:spPr bwMode="auto">
            <a:xfrm>
              <a:off x="4526898" y="215933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 bwMode="auto">
            <a:xfrm>
              <a:off x="7481307" y="2152562"/>
              <a:ext cx="665153" cy="403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2" name="Straight Connector 33"/>
            <p:cNvCxnSpPr>
              <a:cxnSpLocks noChangeShapeType="1"/>
            </p:cNvCxnSpPr>
            <p:nvPr/>
          </p:nvCxnSpPr>
          <p:spPr bwMode="auto">
            <a:xfrm flipH="1">
              <a:off x="7258542" y="2486086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3" name="Straight Connector 34"/>
            <p:cNvCxnSpPr>
              <a:cxnSpLocks noChangeShapeType="1"/>
            </p:cNvCxnSpPr>
            <p:nvPr/>
          </p:nvCxnSpPr>
          <p:spPr bwMode="auto">
            <a:xfrm flipH="1">
              <a:off x="7296630" y="2490833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4" name="Straight Connector 95"/>
            <p:cNvCxnSpPr>
              <a:cxnSpLocks noChangeShapeType="1"/>
            </p:cNvCxnSpPr>
            <p:nvPr/>
          </p:nvCxnSpPr>
          <p:spPr bwMode="auto">
            <a:xfrm>
              <a:off x="5006281" y="215691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5" name="Straight Connector 96"/>
            <p:cNvCxnSpPr>
              <a:cxnSpLocks noChangeShapeType="1"/>
            </p:cNvCxnSpPr>
            <p:nvPr/>
          </p:nvCxnSpPr>
          <p:spPr bwMode="auto">
            <a:xfrm>
              <a:off x="5506195" y="21561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6" name="Straight Connector 97"/>
            <p:cNvCxnSpPr>
              <a:cxnSpLocks noChangeShapeType="1"/>
            </p:cNvCxnSpPr>
            <p:nvPr/>
          </p:nvCxnSpPr>
          <p:spPr bwMode="auto">
            <a:xfrm>
              <a:off x="7060766" y="215928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7" name="Straight Connector 98"/>
            <p:cNvCxnSpPr>
              <a:cxnSpLocks noChangeShapeType="1"/>
            </p:cNvCxnSpPr>
            <p:nvPr/>
          </p:nvCxnSpPr>
          <p:spPr bwMode="auto">
            <a:xfrm>
              <a:off x="6525253" y="21592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8" name="Straight Connector 99"/>
            <p:cNvCxnSpPr>
              <a:cxnSpLocks noChangeShapeType="1"/>
            </p:cNvCxnSpPr>
            <p:nvPr/>
          </p:nvCxnSpPr>
          <p:spPr bwMode="auto">
            <a:xfrm>
              <a:off x="6006189" y="21592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9" name="Straight Connector 100"/>
            <p:cNvCxnSpPr>
              <a:cxnSpLocks noChangeShapeType="1"/>
            </p:cNvCxnSpPr>
            <p:nvPr/>
          </p:nvCxnSpPr>
          <p:spPr bwMode="auto">
            <a:xfrm>
              <a:off x="8046691" y="215450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0" name="Straight Connector 101"/>
            <p:cNvCxnSpPr>
              <a:cxnSpLocks noChangeShapeType="1"/>
            </p:cNvCxnSpPr>
            <p:nvPr/>
          </p:nvCxnSpPr>
          <p:spPr bwMode="auto">
            <a:xfrm>
              <a:off x="7511178" y="215450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1" name="Straight Arrow Connector 32"/>
            <p:cNvCxnSpPr>
              <a:cxnSpLocks noChangeShapeType="1"/>
            </p:cNvCxnSpPr>
            <p:nvPr/>
          </p:nvCxnSpPr>
          <p:spPr bwMode="auto">
            <a:xfrm>
              <a:off x="7327126" y="2572992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52" name="TextBox 102"/>
            <p:cNvSpPr txBox="1">
              <a:spLocks noChangeArrowheads="1"/>
            </p:cNvSpPr>
            <p:nvPr/>
          </p:nvSpPr>
          <p:spPr bwMode="auto">
            <a:xfrm>
              <a:off x="6483457" y="2139859"/>
              <a:ext cx="619080" cy="464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1/10/</a:t>
              </a:r>
            </a:p>
            <a:p>
              <a:pPr eaLnBrk="1" hangingPunct="1"/>
              <a:r>
                <a:rPr lang="de-DE" sz="1100"/>
                <a:t>100 µs</a:t>
              </a:r>
            </a:p>
          </p:txBody>
        </p:sp>
        <p:cxnSp>
          <p:nvCxnSpPr>
            <p:cNvPr id="15453" name="Straight Arrow Connector 103"/>
            <p:cNvCxnSpPr>
              <a:cxnSpLocks noChangeShapeType="1"/>
            </p:cNvCxnSpPr>
            <p:nvPr/>
          </p:nvCxnSpPr>
          <p:spPr bwMode="auto">
            <a:xfrm>
              <a:off x="6504111" y="2372231"/>
              <a:ext cx="580676" cy="1035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4638675" y="2816225"/>
            <a:ext cx="3849688" cy="504825"/>
            <a:chOff x="4318663" y="2673118"/>
            <a:chExt cx="3849635" cy="504928"/>
          </a:xfrm>
        </p:grpSpPr>
        <p:cxnSp>
          <p:nvCxnSpPr>
            <p:cNvPr id="15416" name="Straight Arrow Connector 107"/>
            <p:cNvCxnSpPr>
              <a:cxnSpLocks noChangeShapeType="1"/>
            </p:cNvCxnSpPr>
            <p:nvPr/>
          </p:nvCxnSpPr>
          <p:spPr bwMode="auto">
            <a:xfrm>
              <a:off x="4318663" y="309549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9" name="Rectangle 108"/>
            <p:cNvSpPr/>
            <p:nvPr/>
          </p:nvSpPr>
          <p:spPr bwMode="auto">
            <a:xfrm>
              <a:off x="4496461" y="2679469"/>
              <a:ext cx="2589177" cy="404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18" name="Straight Connector 109"/>
            <p:cNvCxnSpPr>
              <a:cxnSpLocks noChangeShapeType="1"/>
            </p:cNvCxnSpPr>
            <p:nvPr/>
          </p:nvCxnSpPr>
          <p:spPr bwMode="auto">
            <a:xfrm>
              <a:off x="4524923" y="267985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Rectangle 110"/>
            <p:cNvSpPr/>
            <p:nvPr/>
          </p:nvSpPr>
          <p:spPr bwMode="auto">
            <a:xfrm>
              <a:off x="7479332" y="2673118"/>
              <a:ext cx="665153" cy="4033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20" name="Straight Connector 111"/>
            <p:cNvCxnSpPr>
              <a:cxnSpLocks noChangeShapeType="1"/>
            </p:cNvCxnSpPr>
            <p:nvPr/>
          </p:nvCxnSpPr>
          <p:spPr bwMode="auto">
            <a:xfrm flipH="1">
              <a:off x="7256567" y="300661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1" name="Straight Connector 112"/>
            <p:cNvCxnSpPr>
              <a:cxnSpLocks noChangeShapeType="1"/>
            </p:cNvCxnSpPr>
            <p:nvPr/>
          </p:nvCxnSpPr>
          <p:spPr bwMode="auto">
            <a:xfrm flipH="1">
              <a:off x="7294655" y="301135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2" name="Straight Connector 113"/>
            <p:cNvCxnSpPr>
              <a:cxnSpLocks noChangeShapeType="1"/>
            </p:cNvCxnSpPr>
            <p:nvPr/>
          </p:nvCxnSpPr>
          <p:spPr bwMode="auto">
            <a:xfrm>
              <a:off x="4604214" y="267744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3" name="Straight Connector 114"/>
            <p:cNvCxnSpPr>
              <a:cxnSpLocks noChangeShapeType="1"/>
            </p:cNvCxnSpPr>
            <p:nvPr/>
          </p:nvCxnSpPr>
          <p:spPr bwMode="auto">
            <a:xfrm>
              <a:off x="4684984" y="267666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4" name="Straight Connector 117"/>
            <p:cNvCxnSpPr>
              <a:cxnSpLocks noChangeShapeType="1"/>
            </p:cNvCxnSpPr>
            <p:nvPr/>
          </p:nvCxnSpPr>
          <p:spPr bwMode="auto">
            <a:xfrm>
              <a:off x="4770597" y="267980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5" name="Straight Connector 118"/>
            <p:cNvCxnSpPr>
              <a:cxnSpLocks noChangeShapeType="1"/>
            </p:cNvCxnSpPr>
            <p:nvPr/>
          </p:nvCxnSpPr>
          <p:spPr bwMode="auto">
            <a:xfrm>
              <a:off x="7592231" y="267502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6" name="Straight Connector 119"/>
            <p:cNvCxnSpPr>
              <a:cxnSpLocks noChangeShapeType="1"/>
            </p:cNvCxnSpPr>
            <p:nvPr/>
          </p:nvCxnSpPr>
          <p:spPr bwMode="auto">
            <a:xfrm>
              <a:off x="7509203" y="267502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7" name="Straight Arrow Connector 120"/>
            <p:cNvCxnSpPr>
              <a:cxnSpLocks noChangeShapeType="1"/>
            </p:cNvCxnSpPr>
            <p:nvPr/>
          </p:nvCxnSpPr>
          <p:spPr bwMode="auto">
            <a:xfrm>
              <a:off x="7325151" y="309351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8" name="Straight Connector 123"/>
            <p:cNvCxnSpPr>
              <a:cxnSpLocks noChangeShapeType="1"/>
            </p:cNvCxnSpPr>
            <p:nvPr/>
          </p:nvCxnSpPr>
          <p:spPr bwMode="auto">
            <a:xfrm>
              <a:off x="7749394" y="26750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9" name="Straight Connector 124"/>
            <p:cNvCxnSpPr>
              <a:cxnSpLocks noChangeShapeType="1"/>
            </p:cNvCxnSpPr>
            <p:nvPr/>
          </p:nvCxnSpPr>
          <p:spPr bwMode="auto">
            <a:xfrm>
              <a:off x="7666366" y="267501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0" name="Straight Connector 125"/>
            <p:cNvCxnSpPr>
              <a:cxnSpLocks noChangeShapeType="1"/>
            </p:cNvCxnSpPr>
            <p:nvPr/>
          </p:nvCxnSpPr>
          <p:spPr bwMode="auto">
            <a:xfrm>
              <a:off x="5634686" y="267984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1" name="Straight Connector 126"/>
            <p:cNvCxnSpPr>
              <a:cxnSpLocks noChangeShapeType="1"/>
            </p:cNvCxnSpPr>
            <p:nvPr/>
          </p:nvCxnSpPr>
          <p:spPr bwMode="auto">
            <a:xfrm>
              <a:off x="5713977" y="267742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2" name="Straight Connector 127"/>
            <p:cNvCxnSpPr>
              <a:cxnSpLocks noChangeShapeType="1"/>
            </p:cNvCxnSpPr>
            <p:nvPr/>
          </p:nvCxnSpPr>
          <p:spPr bwMode="auto">
            <a:xfrm>
              <a:off x="5794747" y="26766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3" name="Straight Connector 128"/>
            <p:cNvCxnSpPr>
              <a:cxnSpLocks noChangeShapeType="1"/>
            </p:cNvCxnSpPr>
            <p:nvPr/>
          </p:nvCxnSpPr>
          <p:spPr bwMode="auto">
            <a:xfrm>
              <a:off x="5880360" y="267979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4" name="Straight Connector 129"/>
            <p:cNvCxnSpPr>
              <a:cxnSpLocks noChangeShapeType="1"/>
            </p:cNvCxnSpPr>
            <p:nvPr/>
          </p:nvCxnSpPr>
          <p:spPr bwMode="auto">
            <a:xfrm>
              <a:off x="6901580" y="26750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5" name="Straight Connector 130"/>
            <p:cNvCxnSpPr>
              <a:cxnSpLocks noChangeShapeType="1"/>
            </p:cNvCxnSpPr>
            <p:nvPr/>
          </p:nvCxnSpPr>
          <p:spPr bwMode="auto">
            <a:xfrm>
              <a:off x="6818552" y="267501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6" name="Straight Connector 131"/>
            <p:cNvCxnSpPr>
              <a:cxnSpLocks noChangeShapeType="1"/>
            </p:cNvCxnSpPr>
            <p:nvPr/>
          </p:nvCxnSpPr>
          <p:spPr bwMode="auto">
            <a:xfrm>
              <a:off x="7058743" y="267499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7" name="Straight Connector 132"/>
            <p:cNvCxnSpPr>
              <a:cxnSpLocks noChangeShapeType="1"/>
            </p:cNvCxnSpPr>
            <p:nvPr/>
          </p:nvCxnSpPr>
          <p:spPr bwMode="auto">
            <a:xfrm>
              <a:off x="6975715" y="267499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2" name="Group 161"/>
          <p:cNvGrpSpPr>
            <a:grpSpLocks/>
          </p:cNvGrpSpPr>
          <p:nvPr/>
        </p:nvGrpSpPr>
        <p:grpSpPr bwMode="auto">
          <a:xfrm>
            <a:off x="4637088" y="3489325"/>
            <a:ext cx="3849687" cy="506413"/>
            <a:chOff x="4316688" y="3490063"/>
            <a:chExt cx="3849635" cy="505383"/>
          </a:xfrm>
        </p:grpSpPr>
        <p:cxnSp>
          <p:nvCxnSpPr>
            <p:cNvPr id="15399" name="Straight Arrow Connector 135"/>
            <p:cNvCxnSpPr>
              <a:cxnSpLocks noChangeShapeType="1"/>
            </p:cNvCxnSpPr>
            <p:nvPr/>
          </p:nvCxnSpPr>
          <p:spPr bwMode="auto">
            <a:xfrm>
              <a:off x="4316688" y="391289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Rectangle 136"/>
            <p:cNvSpPr/>
            <p:nvPr/>
          </p:nvSpPr>
          <p:spPr bwMode="auto">
            <a:xfrm>
              <a:off x="4494486" y="3497985"/>
              <a:ext cx="2589177" cy="402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01" name="Straight Connector 137"/>
            <p:cNvCxnSpPr>
              <a:cxnSpLocks noChangeShapeType="1"/>
            </p:cNvCxnSpPr>
            <p:nvPr/>
          </p:nvCxnSpPr>
          <p:spPr bwMode="auto">
            <a:xfrm>
              <a:off x="4522948" y="349725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9" name="Rectangle 138"/>
            <p:cNvSpPr/>
            <p:nvPr/>
          </p:nvSpPr>
          <p:spPr bwMode="auto">
            <a:xfrm>
              <a:off x="7477357" y="3490063"/>
              <a:ext cx="665154" cy="4039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03" name="Straight Connector 139"/>
            <p:cNvCxnSpPr>
              <a:cxnSpLocks noChangeShapeType="1"/>
            </p:cNvCxnSpPr>
            <p:nvPr/>
          </p:nvCxnSpPr>
          <p:spPr bwMode="auto">
            <a:xfrm flipH="1">
              <a:off x="7254592" y="382401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4" name="Straight Connector 140"/>
            <p:cNvCxnSpPr>
              <a:cxnSpLocks noChangeShapeType="1"/>
            </p:cNvCxnSpPr>
            <p:nvPr/>
          </p:nvCxnSpPr>
          <p:spPr bwMode="auto">
            <a:xfrm flipH="1">
              <a:off x="7292680" y="382875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5" name="Straight Connector 141"/>
            <p:cNvCxnSpPr>
              <a:cxnSpLocks noChangeShapeType="1"/>
            </p:cNvCxnSpPr>
            <p:nvPr/>
          </p:nvCxnSpPr>
          <p:spPr bwMode="auto">
            <a:xfrm>
              <a:off x="4602239" y="349484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6" name="Straight Connector 143"/>
            <p:cNvCxnSpPr>
              <a:cxnSpLocks noChangeShapeType="1"/>
            </p:cNvCxnSpPr>
            <p:nvPr/>
          </p:nvCxnSpPr>
          <p:spPr bwMode="auto">
            <a:xfrm>
              <a:off x="4759096" y="349720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7" name="Straight Connector 149"/>
            <p:cNvCxnSpPr>
              <a:cxnSpLocks noChangeShapeType="1"/>
            </p:cNvCxnSpPr>
            <p:nvPr/>
          </p:nvCxnSpPr>
          <p:spPr bwMode="auto">
            <a:xfrm>
              <a:off x="5065914" y="349724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8" name="Straight Connector 150"/>
            <p:cNvCxnSpPr>
              <a:cxnSpLocks noChangeShapeType="1"/>
            </p:cNvCxnSpPr>
            <p:nvPr/>
          </p:nvCxnSpPr>
          <p:spPr bwMode="auto">
            <a:xfrm>
              <a:off x="5540534" y="349482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9" name="Straight Connector 153"/>
            <p:cNvCxnSpPr>
              <a:cxnSpLocks noChangeShapeType="1"/>
            </p:cNvCxnSpPr>
            <p:nvPr/>
          </p:nvCxnSpPr>
          <p:spPr bwMode="auto">
            <a:xfrm>
              <a:off x="6132762" y="34924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0" name="Straight Connector 155"/>
            <p:cNvCxnSpPr>
              <a:cxnSpLocks noChangeShapeType="1"/>
            </p:cNvCxnSpPr>
            <p:nvPr/>
          </p:nvCxnSpPr>
          <p:spPr bwMode="auto">
            <a:xfrm>
              <a:off x="7056768" y="349239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1" name="Straight Connector 157"/>
            <p:cNvCxnSpPr>
              <a:cxnSpLocks noChangeShapeType="1"/>
            </p:cNvCxnSpPr>
            <p:nvPr/>
          </p:nvCxnSpPr>
          <p:spPr bwMode="auto">
            <a:xfrm>
              <a:off x="7504570" y="349247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2" name="Straight Connector 158"/>
            <p:cNvCxnSpPr>
              <a:cxnSpLocks noChangeShapeType="1"/>
            </p:cNvCxnSpPr>
            <p:nvPr/>
          </p:nvCxnSpPr>
          <p:spPr bwMode="auto">
            <a:xfrm>
              <a:off x="7583861" y="349006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3" name="Straight Connector 159"/>
            <p:cNvCxnSpPr>
              <a:cxnSpLocks noChangeShapeType="1"/>
            </p:cNvCxnSpPr>
            <p:nvPr/>
          </p:nvCxnSpPr>
          <p:spPr bwMode="auto">
            <a:xfrm>
              <a:off x="7740718" y="349242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4" name="Straight Connector 160"/>
            <p:cNvCxnSpPr>
              <a:cxnSpLocks noChangeShapeType="1"/>
            </p:cNvCxnSpPr>
            <p:nvPr/>
          </p:nvCxnSpPr>
          <p:spPr bwMode="auto">
            <a:xfrm>
              <a:off x="8047536" y="349246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5" name="Straight Arrow Connector 146"/>
            <p:cNvCxnSpPr>
              <a:cxnSpLocks noChangeShapeType="1"/>
            </p:cNvCxnSpPr>
            <p:nvPr/>
          </p:nvCxnSpPr>
          <p:spPr bwMode="auto">
            <a:xfrm>
              <a:off x="7323176" y="391091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512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 smtClean="0"/>
              <a:t>Specific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requests</a:t>
            </a:r>
            <a:r>
              <a:rPr lang="de-DE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4268788" cy="5230812"/>
          </a:xfrm>
        </p:spPr>
        <p:txBody>
          <a:bodyPr/>
          <a:lstStyle/>
          <a:p>
            <a:pPr eaLnBrk="1" hangingPunct="1"/>
            <a:r>
              <a:rPr lang="de-DE" dirty="0" err="1" smtClean="0"/>
              <a:t>Chirped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endParaRPr lang="de-DE" dirty="0" smtClean="0"/>
          </a:p>
          <a:p>
            <a:pPr lvl="1" eaLnBrk="1" hangingPunct="1"/>
            <a:r>
              <a:rPr lang="de-DE" dirty="0" smtClean="0"/>
              <a:t>Add. </a:t>
            </a:r>
            <a:r>
              <a:rPr lang="de-DE" dirty="0" err="1"/>
              <a:t>c</a:t>
            </a:r>
            <a:r>
              <a:rPr lang="de-DE" dirty="0" err="1" smtClean="0"/>
              <a:t>orrelated</a:t>
            </a:r>
            <a:r>
              <a:rPr lang="de-DE" dirty="0" smtClean="0"/>
              <a:t> </a:t>
            </a:r>
            <a:r>
              <a:rPr lang="de-DE" dirty="0" err="1" smtClean="0"/>
              <a:t>bw</a:t>
            </a:r>
            <a:r>
              <a:rPr lang="de-DE" dirty="0" smtClean="0"/>
              <a:t> </a:t>
            </a:r>
            <a:r>
              <a:rPr lang="de-DE" dirty="0" err="1" smtClean="0"/>
              <a:t>spread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bunches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smtClean="0"/>
              <a:t>        (</a:t>
            </a:r>
            <a:r>
              <a:rPr lang="de-DE" dirty="0" smtClean="0">
                <a:sym typeface="Wingdings" pitchFamily="2" charset="2"/>
              </a:rPr>
              <a:t>x-</a:t>
            </a:r>
            <a:r>
              <a:rPr lang="de-DE" dirty="0" err="1" smtClean="0">
                <a:sym typeface="Wingdings" pitchFamily="2" charset="2"/>
              </a:rPr>
              <a:t>ray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pulses</a:t>
            </a:r>
            <a:r>
              <a:rPr lang="de-DE" dirty="0" smtClean="0">
                <a:sym typeface="Wingdings" pitchFamily="2" charset="2"/>
              </a:rPr>
              <a:t>)</a:t>
            </a:r>
            <a:endParaRPr lang="de-DE" dirty="0"/>
          </a:p>
          <a:p>
            <a:pPr lvl="1" eaLnBrk="1" hangingPunct="1"/>
            <a:r>
              <a:rPr lang="de-DE" dirty="0" err="1" smtClean="0"/>
              <a:t>Maximize</a:t>
            </a:r>
            <a:r>
              <a:rPr lang="de-DE" dirty="0" smtClean="0"/>
              <a:t> slice </a:t>
            </a:r>
            <a:r>
              <a:rPr lang="de-DE" dirty="0" err="1" smtClean="0"/>
              <a:t>bandwidth</a:t>
            </a:r>
            <a:endParaRPr lang="de-DE" dirty="0" smtClean="0"/>
          </a:p>
          <a:p>
            <a:pPr lvl="1" eaLnBrk="1" hangingPunct="1"/>
            <a:r>
              <a:rPr lang="de-DE" dirty="0"/>
              <a:t>e</a:t>
            </a:r>
            <a:r>
              <a:rPr lang="de-DE" dirty="0" smtClean="0"/>
              <a:t>.g. 10</a:t>
            </a:r>
            <a:r>
              <a:rPr lang="de-DE" baseline="30000" dirty="0" smtClean="0"/>
              <a:t>-4</a:t>
            </a:r>
            <a:r>
              <a:rPr lang="de-DE" dirty="0" smtClean="0">
                <a:sym typeface="Symbol"/>
              </a:rPr>
              <a:t></a:t>
            </a:r>
            <a:r>
              <a:rPr lang="de-DE" dirty="0" smtClean="0"/>
              <a:t>100 </a:t>
            </a:r>
            <a:r>
              <a:rPr lang="de-DE" dirty="0" err="1" smtClean="0"/>
              <a:t>slices</a:t>
            </a:r>
            <a:endParaRPr lang="de-DE" dirty="0" smtClean="0"/>
          </a:p>
          <a:p>
            <a:pPr lvl="1" eaLnBrk="1" hangingPunct="1"/>
            <a:endParaRPr lang="de-DE" dirty="0"/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 err="1" smtClean="0"/>
              <a:t>Chirped</a:t>
            </a:r>
            <a:r>
              <a:rPr lang="de-DE" dirty="0" smtClean="0"/>
              <a:t> pulse </a:t>
            </a:r>
            <a:r>
              <a:rPr lang="de-DE" dirty="0" err="1" smtClean="0"/>
              <a:t>trains</a:t>
            </a:r>
            <a:endParaRPr lang="de-DE" dirty="0" smtClean="0"/>
          </a:p>
          <a:p>
            <a:pPr lvl="1" eaLnBrk="1" hangingPunct="1"/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 smtClean="0"/>
              <a:t>variation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(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photon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energy</a:t>
            </a:r>
            <a:r>
              <a:rPr lang="de-DE" dirty="0" smtClean="0">
                <a:sym typeface="Wingdings" pitchFamily="2" charset="2"/>
              </a:rPr>
              <a:t>)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train</a:t>
            </a:r>
            <a:endParaRPr lang="de-DE" dirty="0" smtClean="0"/>
          </a:p>
          <a:p>
            <a:pPr lvl="1" eaLnBrk="1" hangingPunct="1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aperture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acc</a:t>
            </a:r>
            <a:r>
              <a:rPr lang="de-DE" dirty="0" smtClean="0"/>
              <a:t>.</a:t>
            </a:r>
          </a:p>
          <a:p>
            <a:pPr lvl="1" eaLnBrk="1" hangingPunct="1"/>
            <a:r>
              <a:rPr lang="de-DE" dirty="0" smtClean="0"/>
              <a:t>±1.5% </a:t>
            </a:r>
            <a:r>
              <a:rPr lang="de-DE" dirty="0" err="1" smtClean="0"/>
              <a:t>E</a:t>
            </a:r>
            <a:r>
              <a:rPr lang="de-DE" baseline="-25000" dirty="0" err="1" smtClean="0"/>
              <a:t>e</a:t>
            </a:r>
            <a:r>
              <a:rPr lang="de-DE" dirty="0" smtClean="0"/>
              <a:t> </a:t>
            </a:r>
            <a:r>
              <a:rPr lang="de-DE" smtClean="0">
                <a:sym typeface="Wingdings" pitchFamily="2" charset="2"/>
              </a:rPr>
              <a:t></a:t>
            </a:r>
            <a:r>
              <a:rPr lang="de-DE" smtClean="0"/>
              <a:t> </a:t>
            </a:r>
            <a:r>
              <a:rPr lang="de-DE" smtClean="0"/>
              <a:t>±3% </a:t>
            </a:r>
            <a:r>
              <a:rPr lang="de-DE" dirty="0" smtClean="0"/>
              <a:t>ħ</a:t>
            </a:r>
            <a:r>
              <a:rPr lang="el-GR" dirty="0" smtClean="0"/>
              <a:t>ω</a:t>
            </a:r>
            <a:r>
              <a:rPr lang="de-DE" dirty="0" smtClean="0"/>
              <a:t> </a:t>
            </a:r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378AFE7A-1CD4-48AE-8324-5582C002F092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16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41850" y="4589403"/>
            <a:ext cx="3849688" cy="514322"/>
            <a:chOff x="4641850" y="4589403"/>
            <a:chExt cx="3849688" cy="514322"/>
          </a:xfrm>
        </p:grpSpPr>
        <p:cxnSp>
          <p:nvCxnSpPr>
            <p:cNvPr id="15438" name="Straight Arrow Connector 28"/>
            <p:cNvCxnSpPr>
              <a:cxnSpLocks noChangeShapeType="1"/>
            </p:cNvCxnSpPr>
            <p:nvPr/>
          </p:nvCxnSpPr>
          <p:spPr bwMode="auto">
            <a:xfrm>
              <a:off x="4641850" y="5021193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29"/>
            <p:cNvSpPr/>
            <p:nvPr/>
          </p:nvSpPr>
          <p:spPr bwMode="auto">
            <a:xfrm>
              <a:off x="4819650" y="4605250"/>
              <a:ext cx="2589213" cy="4048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0" name="Straight Connector 30"/>
            <p:cNvCxnSpPr>
              <a:cxnSpLocks noChangeShapeType="1"/>
            </p:cNvCxnSpPr>
            <p:nvPr/>
          </p:nvCxnSpPr>
          <p:spPr bwMode="auto">
            <a:xfrm>
              <a:off x="4848113" y="4605667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 bwMode="auto">
            <a:xfrm>
              <a:off x="7802563" y="4598900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2" name="Straight Connector 33"/>
            <p:cNvCxnSpPr>
              <a:cxnSpLocks noChangeShapeType="1"/>
            </p:cNvCxnSpPr>
            <p:nvPr/>
          </p:nvCxnSpPr>
          <p:spPr bwMode="auto">
            <a:xfrm flipH="1">
              <a:off x="7579794" y="4932335"/>
              <a:ext cx="59132" cy="16664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3" name="Straight Connector 34"/>
            <p:cNvCxnSpPr>
              <a:cxnSpLocks noChangeShapeType="1"/>
            </p:cNvCxnSpPr>
            <p:nvPr/>
          </p:nvCxnSpPr>
          <p:spPr bwMode="auto">
            <a:xfrm flipH="1">
              <a:off x="7617883" y="4937081"/>
              <a:ext cx="59132" cy="16664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4" name="Straight Connector 95"/>
            <p:cNvCxnSpPr>
              <a:cxnSpLocks noChangeShapeType="1"/>
            </p:cNvCxnSpPr>
            <p:nvPr/>
          </p:nvCxnSpPr>
          <p:spPr bwMode="auto">
            <a:xfrm>
              <a:off x="5327502" y="4603253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5" name="Straight Connector 96"/>
            <p:cNvCxnSpPr>
              <a:cxnSpLocks noChangeShapeType="1"/>
            </p:cNvCxnSpPr>
            <p:nvPr/>
          </p:nvCxnSpPr>
          <p:spPr bwMode="auto">
            <a:xfrm>
              <a:off x="5827423" y="4602480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CCFF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6" name="Straight Connector 97"/>
            <p:cNvCxnSpPr>
              <a:cxnSpLocks noChangeShapeType="1"/>
            </p:cNvCxnSpPr>
            <p:nvPr/>
          </p:nvCxnSpPr>
          <p:spPr bwMode="auto">
            <a:xfrm>
              <a:off x="7382016" y="4605619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00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7" name="Straight Connector 98"/>
            <p:cNvCxnSpPr>
              <a:cxnSpLocks noChangeShapeType="1"/>
            </p:cNvCxnSpPr>
            <p:nvPr/>
          </p:nvCxnSpPr>
          <p:spPr bwMode="auto">
            <a:xfrm>
              <a:off x="6846495" y="4605618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8" name="Straight Connector 99"/>
            <p:cNvCxnSpPr>
              <a:cxnSpLocks noChangeShapeType="1"/>
            </p:cNvCxnSpPr>
            <p:nvPr/>
          </p:nvCxnSpPr>
          <p:spPr bwMode="auto">
            <a:xfrm>
              <a:off x="6327424" y="4605618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66FF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1" name="Straight Arrow Connector 32"/>
            <p:cNvCxnSpPr>
              <a:cxnSpLocks noChangeShapeType="1"/>
            </p:cNvCxnSpPr>
            <p:nvPr/>
          </p:nvCxnSpPr>
          <p:spPr bwMode="auto">
            <a:xfrm>
              <a:off x="7648379" y="5019218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Straight Connector 30"/>
            <p:cNvCxnSpPr>
              <a:cxnSpLocks noChangeShapeType="1"/>
            </p:cNvCxnSpPr>
            <p:nvPr/>
          </p:nvCxnSpPr>
          <p:spPr bwMode="auto">
            <a:xfrm>
              <a:off x="5095513" y="4615567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95"/>
            <p:cNvCxnSpPr>
              <a:cxnSpLocks noChangeShapeType="1"/>
            </p:cNvCxnSpPr>
            <p:nvPr/>
          </p:nvCxnSpPr>
          <p:spPr bwMode="auto">
            <a:xfrm>
              <a:off x="5574902" y="4613153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FF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96"/>
            <p:cNvCxnSpPr>
              <a:cxnSpLocks noChangeShapeType="1"/>
            </p:cNvCxnSpPr>
            <p:nvPr/>
          </p:nvCxnSpPr>
          <p:spPr bwMode="auto">
            <a:xfrm>
              <a:off x="6074823" y="4612380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99FF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Straight Connector 98"/>
            <p:cNvCxnSpPr>
              <a:cxnSpLocks noChangeShapeType="1"/>
            </p:cNvCxnSpPr>
            <p:nvPr/>
          </p:nvCxnSpPr>
          <p:spPr bwMode="auto">
            <a:xfrm>
              <a:off x="7093895" y="4615518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00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Straight Connector 99"/>
            <p:cNvCxnSpPr>
              <a:cxnSpLocks noChangeShapeType="1"/>
            </p:cNvCxnSpPr>
            <p:nvPr/>
          </p:nvCxnSpPr>
          <p:spPr bwMode="auto">
            <a:xfrm>
              <a:off x="6574824" y="4615518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66FF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30"/>
            <p:cNvCxnSpPr>
              <a:cxnSpLocks noChangeShapeType="1"/>
            </p:cNvCxnSpPr>
            <p:nvPr/>
          </p:nvCxnSpPr>
          <p:spPr bwMode="auto">
            <a:xfrm>
              <a:off x="7838638" y="4591817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95"/>
            <p:cNvCxnSpPr>
              <a:cxnSpLocks noChangeShapeType="1"/>
            </p:cNvCxnSpPr>
            <p:nvPr/>
          </p:nvCxnSpPr>
          <p:spPr bwMode="auto">
            <a:xfrm>
              <a:off x="8318027" y="4589403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30"/>
            <p:cNvCxnSpPr>
              <a:cxnSpLocks noChangeShapeType="1"/>
            </p:cNvCxnSpPr>
            <p:nvPr/>
          </p:nvCxnSpPr>
          <p:spPr bwMode="auto">
            <a:xfrm>
              <a:off x="8086038" y="4601717"/>
              <a:ext cx="0" cy="403654"/>
            </a:xfrm>
            <a:prstGeom prst="line">
              <a:avLst/>
            </a:prstGeom>
            <a:noFill/>
            <a:ln w="38100" algn="ctr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" name="Freeform 6"/>
          <p:cNvSpPr/>
          <p:nvPr/>
        </p:nvSpPr>
        <p:spPr bwMode="auto">
          <a:xfrm>
            <a:off x="5818909" y="1698144"/>
            <a:ext cx="1484416" cy="1246928"/>
          </a:xfrm>
          <a:custGeom>
            <a:avLst/>
            <a:gdLst>
              <a:gd name="connsiteX0" fmla="*/ 0 w 1484416"/>
              <a:gd name="connsiteY0" fmla="*/ 1223178 h 1246928"/>
              <a:gd name="connsiteX1" fmla="*/ 700644 w 1484416"/>
              <a:gd name="connsiteY1" fmla="*/ 19 h 1246928"/>
              <a:gd name="connsiteX2" fmla="*/ 1484416 w 1484416"/>
              <a:gd name="connsiteY2" fmla="*/ 1246928 h 1246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4416" h="1246928">
                <a:moveTo>
                  <a:pt x="0" y="1223178"/>
                </a:moveTo>
                <a:cubicBezTo>
                  <a:pt x="226620" y="609619"/>
                  <a:pt x="453241" y="-3939"/>
                  <a:pt x="700644" y="19"/>
                </a:cubicBezTo>
                <a:cubicBezTo>
                  <a:pt x="948047" y="3977"/>
                  <a:pt x="1216231" y="625452"/>
                  <a:pt x="1484416" y="1246928"/>
                </a:cubicBezTo>
              </a:path>
            </a:pathLst>
          </a:custGeom>
          <a:gradFill flip="none"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0" scaled="1"/>
            <a:tileRect/>
          </a:gra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5462649" y="2933197"/>
            <a:ext cx="24819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0568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Setup </a:t>
            </a:r>
            <a:r>
              <a:rPr lang="de-DE" dirty="0" err="1" smtClean="0"/>
              <a:t>phase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" y="3129088"/>
            <a:ext cx="6270170" cy="2262311"/>
          </a:xfrm>
        </p:spPr>
        <p:txBody>
          <a:bodyPr/>
          <a:lstStyle/>
          <a:p>
            <a:pPr lvl="1"/>
            <a:r>
              <a:rPr lang="de-DE" sz="1600" dirty="0" smtClean="0"/>
              <a:t>Set &amp; </a:t>
            </a:r>
            <a:r>
              <a:rPr lang="de-DE" sz="1600" dirty="0" err="1" smtClean="0"/>
              <a:t>verify</a:t>
            </a:r>
            <a:r>
              <a:rPr lang="de-DE" sz="1600" dirty="0" smtClean="0"/>
              <a:t> 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parameters</a:t>
            </a:r>
            <a:r>
              <a:rPr lang="de-DE" sz="1600" dirty="0" smtClean="0"/>
              <a:t> </a:t>
            </a:r>
            <a:r>
              <a:rPr lang="de-DE" sz="1600" dirty="0" err="1" smtClean="0"/>
              <a:t>according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requirements</a:t>
            </a:r>
            <a:endParaRPr lang="de-DE" sz="1600" dirty="0"/>
          </a:p>
          <a:p>
            <a:pPr lvl="1"/>
            <a:r>
              <a:rPr lang="de-DE" sz="1600" dirty="0" err="1" smtClean="0"/>
              <a:t>Alignment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sample </a:t>
            </a:r>
            <a:r>
              <a:rPr lang="de-DE" sz="1600" dirty="0" err="1" smtClean="0"/>
              <a:t>and</a:t>
            </a:r>
            <a:r>
              <a:rPr lang="de-DE" sz="1600" dirty="0" smtClean="0"/>
              <a:t> additional/</a:t>
            </a:r>
            <a:r>
              <a:rPr lang="de-DE" sz="1600" dirty="0" err="1" smtClean="0"/>
              <a:t>secondary</a:t>
            </a:r>
            <a:r>
              <a:rPr lang="de-DE" sz="1600" dirty="0" smtClean="0"/>
              <a:t> </a:t>
            </a:r>
            <a:r>
              <a:rPr lang="de-DE" sz="1600" dirty="0" err="1" smtClean="0"/>
              <a:t>diagnostics</a:t>
            </a:r>
            <a:endParaRPr lang="de-DE" sz="1600" dirty="0" smtClean="0"/>
          </a:p>
          <a:p>
            <a:pPr lvl="1"/>
            <a:r>
              <a:rPr lang="de-DE" sz="1600" dirty="0" err="1" smtClean="0"/>
              <a:t>Verify</a:t>
            </a:r>
            <a:r>
              <a:rPr lang="de-DE" sz="1600" dirty="0" smtClean="0"/>
              <a:t> </a:t>
            </a:r>
            <a:r>
              <a:rPr lang="de-DE" sz="1600" dirty="0" err="1" smtClean="0"/>
              <a:t>optical</a:t>
            </a:r>
            <a:r>
              <a:rPr lang="de-DE" sz="1600" dirty="0" smtClean="0"/>
              <a:t> </a:t>
            </a:r>
            <a:r>
              <a:rPr lang="de-DE" sz="1600" dirty="0" err="1" smtClean="0"/>
              <a:t>laser</a:t>
            </a:r>
            <a:r>
              <a:rPr lang="de-DE" sz="1600" dirty="0" smtClean="0"/>
              <a:t> beam </a:t>
            </a:r>
            <a:r>
              <a:rPr lang="de-DE" sz="1600" dirty="0" err="1" smtClean="0"/>
              <a:t>settings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performance</a:t>
            </a:r>
            <a:endParaRPr lang="de-DE" sz="1600" dirty="0" smtClean="0"/>
          </a:p>
          <a:p>
            <a:pPr lvl="1"/>
            <a:r>
              <a:rPr lang="de-DE" sz="1600" dirty="0" err="1" smtClean="0"/>
              <a:t>Verify</a:t>
            </a:r>
            <a:r>
              <a:rPr lang="de-DE" sz="1600" dirty="0" smtClean="0"/>
              <a:t> </a:t>
            </a:r>
            <a:r>
              <a:rPr lang="de-DE" sz="1600" dirty="0" err="1" smtClean="0"/>
              <a:t>detection</a:t>
            </a:r>
            <a:r>
              <a:rPr lang="de-DE" sz="1600" dirty="0" smtClean="0"/>
              <a:t> </a:t>
            </a:r>
            <a:r>
              <a:rPr lang="de-DE" sz="1600" dirty="0" err="1" smtClean="0"/>
              <a:t>systems</a:t>
            </a:r>
            <a:r>
              <a:rPr lang="de-DE" sz="1600" dirty="0" smtClean="0"/>
              <a:t> </a:t>
            </a:r>
            <a:r>
              <a:rPr lang="de-DE" sz="1600" dirty="0" err="1" smtClean="0"/>
              <a:t>settings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performance</a:t>
            </a:r>
            <a:endParaRPr lang="de-DE" sz="1600" dirty="0" smtClean="0"/>
          </a:p>
          <a:p>
            <a:pPr lvl="1"/>
            <a:r>
              <a:rPr lang="de-DE" sz="1600" dirty="0" smtClean="0"/>
              <a:t>Search for </a:t>
            </a:r>
            <a:r>
              <a:rPr lang="de-DE" sz="1600" dirty="0" err="1" smtClean="0"/>
              <a:t>signal</a:t>
            </a:r>
            <a:endParaRPr lang="de-DE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91791" y="1399316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</a:rPr>
              <a:t>Setup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74902" y="3138988"/>
            <a:ext cx="3054570" cy="252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92125" indent="-220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>
                <a:solidFill>
                  <a:schemeClr val="hlink"/>
                </a:solidFill>
                <a:latin typeface="+mn-lt"/>
                <a:ea typeface="+mn-ea"/>
              </a:defRPr>
            </a:lvl2pPr>
            <a:lvl3pPr marL="7270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60000"/>
              <a:buFont typeface="Wingdings" pitchFamily="2" charset="2"/>
              <a:buChar char="è"/>
              <a:defRPr sz="1600" b="1">
                <a:solidFill>
                  <a:srgbClr val="FF3300"/>
                </a:solidFill>
                <a:latin typeface="+mn-lt"/>
                <a:ea typeface="+mn-ea"/>
              </a:defRPr>
            </a:lvl3pPr>
            <a:lvl4pPr marL="927100" indent="-198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100F2E"/>
                </a:solidFill>
                <a:latin typeface="+mn-lt"/>
                <a:ea typeface="+mn-ea"/>
              </a:defRPr>
            </a:lvl4pPr>
            <a:lvl5pPr marL="11525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5pPr>
            <a:lvl6pPr marL="16097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6pPr>
            <a:lvl7pPr marL="20669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7pPr>
            <a:lvl8pPr marL="25241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8pPr>
            <a:lvl9pPr marL="29813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lvl="1">
              <a:buFont typeface="Wingdings" pitchFamily="2" charset="2"/>
              <a:buChar char="à"/>
            </a:pPr>
            <a:r>
              <a:rPr lang="de-DE" sz="1600" b="0" dirty="0" smtClean="0">
                <a:sym typeface="Wingdings" pitchFamily="2" charset="2"/>
              </a:rPr>
              <a:t>1 – 10 </a:t>
            </a:r>
            <a:r>
              <a:rPr lang="de-DE" sz="1600" b="0" dirty="0" err="1" smtClean="0">
                <a:sym typeface="Wingdings" pitchFamily="2" charset="2"/>
              </a:rPr>
              <a:t>pulses</a:t>
            </a:r>
            <a:r>
              <a:rPr lang="de-DE" sz="1600" b="0" dirty="0" smtClean="0">
                <a:sym typeface="Wingdings" pitchFamily="2" charset="2"/>
              </a:rPr>
              <a:t>/</a:t>
            </a:r>
            <a:r>
              <a:rPr lang="de-DE" sz="1600" b="0" dirty="0" err="1" smtClean="0">
                <a:sym typeface="Wingdings" pitchFamily="2" charset="2"/>
              </a:rPr>
              <a:t>train</a:t>
            </a:r>
            <a:endParaRPr lang="de-DE" sz="1600" b="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1 – 10 </a:t>
            </a:r>
            <a:r>
              <a:rPr lang="de-DE" sz="1600" b="0" dirty="0" err="1" smtClean="0"/>
              <a:t>pulses</a:t>
            </a:r>
            <a:r>
              <a:rPr lang="de-DE" sz="1600" b="0" dirty="0" smtClean="0"/>
              <a:t>/</a:t>
            </a:r>
            <a:r>
              <a:rPr lang="de-DE" sz="1600" b="0" dirty="0" err="1" smtClean="0"/>
              <a:t>train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1 – 10 </a:t>
            </a:r>
            <a:r>
              <a:rPr lang="de-DE" sz="1600" b="0" dirty="0" err="1" smtClean="0"/>
              <a:t>pulses</a:t>
            </a:r>
            <a:r>
              <a:rPr lang="de-DE" sz="1600" b="0" dirty="0" smtClean="0"/>
              <a:t>/</a:t>
            </a:r>
            <a:r>
              <a:rPr lang="de-DE" sz="1600" b="0" dirty="0" err="1" smtClean="0"/>
              <a:t>train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Nominal </a:t>
            </a:r>
            <a:r>
              <a:rPr lang="de-DE" sz="1600" b="0" dirty="0" err="1" smtClean="0"/>
              <a:t>delivery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pattern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1 – 10 – </a:t>
            </a:r>
            <a:r>
              <a:rPr lang="de-DE" sz="1600" b="0" dirty="0" err="1" smtClean="0"/>
              <a:t>nom</a:t>
            </a:r>
            <a:r>
              <a:rPr lang="de-DE" sz="1600" b="0" dirty="0" smtClean="0"/>
              <a:t>. </a:t>
            </a:r>
            <a:r>
              <a:rPr lang="de-DE" sz="1600" b="0" dirty="0" err="1" smtClean="0"/>
              <a:t>delivery</a:t>
            </a:r>
            <a:endParaRPr lang="de-DE" sz="1600" b="0" dirty="0" smtClean="0"/>
          </a:p>
          <a:p>
            <a:pPr marL="271462" lvl="1" indent="0">
              <a:buNone/>
            </a:pPr>
            <a:r>
              <a:rPr lang="de-DE" sz="1600" dirty="0" smtClean="0">
                <a:solidFill>
                  <a:srgbClr val="FD930A"/>
                </a:solidFill>
              </a:rPr>
              <a:t>+ </a:t>
            </a:r>
            <a:r>
              <a:rPr lang="de-DE" sz="1600" b="0" dirty="0" err="1" smtClean="0"/>
              <a:t>small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variation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of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param</a:t>
            </a:r>
            <a:r>
              <a:rPr lang="de-DE" sz="1600" b="0" dirty="0" smtClean="0"/>
              <a:t>.</a:t>
            </a:r>
          </a:p>
          <a:p>
            <a:pPr marL="271462" lvl="1" indent="0">
              <a:buNone/>
            </a:pPr>
            <a:r>
              <a:rPr lang="de-DE" sz="1600" dirty="0" smtClean="0">
                <a:solidFill>
                  <a:srgbClr val="FD930A"/>
                </a:solidFill>
              </a:rPr>
              <a:t>+ </a:t>
            </a:r>
            <a:r>
              <a:rPr lang="de-DE" sz="1600" b="0" dirty="0" err="1" smtClean="0"/>
              <a:t>freq</a:t>
            </a:r>
            <a:r>
              <a:rPr lang="de-DE" sz="1600" b="0" dirty="0" smtClean="0"/>
              <a:t>. </a:t>
            </a:r>
            <a:r>
              <a:rPr lang="de-DE" sz="1600" b="0" dirty="0" err="1" smtClean="0"/>
              <a:t>switch</a:t>
            </a:r>
            <a:r>
              <a:rPr lang="de-DE" sz="1600" b="0" dirty="0" smtClean="0"/>
              <a:t> beam on/off</a:t>
            </a:r>
          </a:p>
          <a:p>
            <a:pPr marL="271462" lvl="1" indent="0">
              <a:buNone/>
            </a:pPr>
            <a:r>
              <a:rPr lang="de-DE" sz="1600" dirty="0" smtClean="0">
                <a:solidFill>
                  <a:srgbClr val="FD930A"/>
                </a:solidFill>
              </a:rPr>
              <a:t>+ </a:t>
            </a:r>
            <a:r>
              <a:rPr lang="de-DE" sz="1600" b="0" dirty="0" err="1" smtClean="0"/>
              <a:t>access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to</a:t>
            </a:r>
            <a:r>
              <a:rPr lang="de-DE" sz="1600" b="0" dirty="0" smtClean="0"/>
              <a:t> x-</a:t>
            </a:r>
            <a:r>
              <a:rPr lang="de-DE" sz="1600" b="0" dirty="0" err="1" smtClean="0"/>
              <a:t>ray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hutch</a:t>
            </a:r>
            <a:endParaRPr lang="de-DE" sz="1600" b="0" dirty="0" smtClean="0"/>
          </a:p>
          <a:p>
            <a:pPr marL="271462" lvl="1" indent="0">
              <a:buNone/>
            </a:pPr>
            <a:endParaRPr lang="de-DE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222979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 </a:t>
            </a:r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phase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" y="3129088"/>
            <a:ext cx="6270170" cy="2262311"/>
          </a:xfrm>
        </p:spPr>
        <p:txBody>
          <a:bodyPr/>
          <a:lstStyle/>
          <a:p>
            <a:pPr lvl="1"/>
            <a:r>
              <a:rPr lang="de-DE" sz="1600" dirty="0" err="1" smtClean="0"/>
              <a:t>Collect</a:t>
            </a:r>
            <a:r>
              <a:rPr lang="de-DE" sz="1600" dirty="0" smtClean="0"/>
              <a:t> </a:t>
            </a:r>
            <a:r>
              <a:rPr lang="de-DE" sz="1600" dirty="0" err="1" smtClean="0"/>
              <a:t>data</a:t>
            </a:r>
            <a:r>
              <a:rPr lang="de-DE" sz="1600" dirty="0" smtClean="0"/>
              <a:t> </a:t>
            </a:r>
            <a:r>
              <a:rPr lang="de-DE" sz="1600" dirty="0" err="1" smtClean="0"/>
              <a:t>according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experiment</a:t>
            </a:r>
            <a:r>
              <a:rPr lang="de-DE" sz="1600" dirty="0" smtClean="0"/>
              <a:t> </a:t>
            </a:r>
            <a:r>
              <a:rPr lang="de-DE" sz="1600" dirty="0" err="1" smtClean="0"/>
              <a:t>protocol</a:t>
            </a:r>
            <a:endParaRPr lang="de-DE" sz="1600" dirty="0" smtClean="0"/>
          </a:p>
          <a:p>
            <a:pPr lvl="1"/>
            <a:endParaRPr lang="de-DE" sz="1600" dirty="0" smtClean="0"/>
          </a:p>
          <a:p>
            <a:pPr lvl="1"/>
            <a:endParaRPr lang="de-DE" sz="1600" dirty="0" smtClean="0"/>
          </a:p>
          <a:p>
            <a:pPr lvl="1"/>
            <a:r>
              <a:rPr lang="de-DE" sz="1600" dirty="0" err="1" smtClean="0"/>
              <a:t>Modification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variables</a:t>
            </a:r>
          </a:p>
          <a:p>
            <a:pPr lvl="1"/>
            <a:endParaRPr lang="de-DE" sz="1600" dirty="0"/>
          </a:p>
          <a:p>
            <a:pPr lvl="1"/>
            <a:endParaRPr lang="de-DE" sz="1600" dirty="0" smtClean="0"/>
          </a:p>
          <a:p>
            <a:pPr lvl="1"/>
            <a:endParaRPr lang="de-DE" sz="1600" dirty="0" smtClean="0"/>
          </a:p>
          <a:p>
            <a:pPr lvl="1"/>
            <a:r>
              <a:rPr lang="de-DE" sz="1600" dirty="0" err="1" smtClean="0"/>
              <a:t>Modification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instrument</a:t>
            </a:r>
            <a:r>
              <a:rPr lang="de-DE" sz="1600" dirty="0" smtClean="0"/>
              <a:t> / sample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91791" y="1399316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</a:rPr>
              <a:t>Data </a:t>
            </a:r>
            <a:r>
              <a:rPr lang="de-DE" sz="1600" dirty="0" err="1" smtClean="0">
                <a:solidFill>
                  <a:schemeClr val="bg1"/>
                </a:solidFill>
              </a:rPr>
              <a:t>taking</a:t>
            </a:r>
            <a:endParaRPr lang="de-DE" sz="1600" dirty="0">
              <a:solidFill>
                <a:schemeClr val="bg1"/>
              </a:solidFill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74901" y="3138988"/>
            <a:ext cx="3385972" cy="3036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92125" indent="-220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>
                <a:solidFill>
                  <a:schemeClr val="hlink"/>
                </a:solidFill>
                <a:latin typeface="+mn-lt"/>
                <a:ea typeface="+mn-ea"/>
              </a:defRPr>
            </a:lvl2pPr>
            <a:lvl3pPr marL="7270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60000"/>
              <a:buFont typeface="Wingdings" pitchFamily="2" charset="2"/>
              <a:buChar char="è"/>
              <a:defRPr sz="1600" b="1">
                <a:solidFill>
                  <a:srgbClr val="FF3300"/>
                </a:solidFill>
                <a:latin typeface="+mn-lt"/>
                <a:ea typeface="+mn-ea"/>
              </a:defRPr>
            </a:lvl3pPr>
            <a:lvl4pPr marL="927100" indent="-198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100F2E"/>
                </a:solidFill>
                <a:latin typeface="+mn-lt"/>
                <a:ea typeface="+mn-ea"/>
              </a:defRPr>
            </a:lvl4pPr>
            <a:lvl5pPr marL="11525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5pPr>
            <a:lvl6pPr marL="16097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6pPr>
            <a:lvl7pPr marL="20669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7pPr>
            <a:lvl8pPr marL="25241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8pPr>
            <a:lvl9pPr marL="29813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Nominal </a:t>
            </a:r>
            <a:r>
              <a:rPr lang="de-DE" sz="1600" b="0" dirty="0" err="1" smtClean="0"/>
              <a:t>delivery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pattern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err="1" smtClean="0"/>
              <a:t>Switching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between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modes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endParaRPr lang="de-DE" sz="1600" b="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Tune </a:t>
            </a:r>
            <a:r>
              <a:rPr lang="de-DE" sz="1600" b="0" dirty="0" err="1" smtClean="0"/>
              <a:t>photon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energy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Switch pulse </a:t>
            </a:r>
            <a:r>
              <a:rPr lang="de-DE" sz="1600" b="0" dirty="0" err="1" smtClean="0"/>
              <a:t>duration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Modify </a:t>
            </a:r>
            <a:r>
              <a:rPr lang="de-DE" sz="1600" b="0" dirty="0" err="1" smtClean="0"/>
              <a:t>photons</a:t>
            </a:r>
            <a:r>
              <a:rPr lang="de-DE" sz="1600" b="0" dirty="0" smtClean="0"/>
              <a:t> per pulse (</a:t>
            </a:r>
            <a:r>
              <a:rPr lang="de-DE" sz="1600" b="0" dirty="0" err="1" smtClean="0"/>
              <a:t>absorber</a:t>
            </a:r>
            <a:r>
              <a:rPr lang="de-DE" sz="1600" b="0" dirty="0" smtClean="0"/>
              <a:t>)</a:t>
            </a:r>
          </a:p>
          <a:p>
            <a:pPr lvl="1">
              <a:buFont typeface="Wingdings" pitchFamily="2" charset="2"/>
              <a:buChar char="à"/>
            </a:pPr>
            <a:r>
              <a:rPr lang="de-DE" sz="1600" b="0" dirty="0" err="1" smtClean="0"/>
              <a:t>access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to</a:t>
            </a:r>
            <a:r>
              <a:rPr lang="de-DE" sz="1600" b="0" dirty="0" smtClean="0"/>
              <a:t> x-</a:t>
            </a:r>
            <a:r>
              <a:rPr lang="de-DE" sz="1600" b="0" dirty="0" err="1" smtClean="0"/>
              <a:t>ray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hutch</a:t>
            </a: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smtClean="0"/>
              <a:t>Realignment (red. </a:t>
            </a:r>
            <a:r>
              <a:rPr lang="de-DE" sz="1600" b="0" dirty="0" err="1" smtClean="0"/>
              <a:t>rep</a:t>
            </a:r>
            <a:r>
              <a:rPr lang="de-DE" sz="1600" b="0" dirty="0" smtClean="0"/>
              <a:t>. </a:t>
            </a:r>
            <a:r>
              <a:rPr lang="de-DE" sz="1600" b="0" dirty="0"/>
              <a:t>r</a:t>
            </a:r>
            <a:r>
              <a:rPr lang="de-DE" sz="1600" b="0" dirty="0" smtClean="0"/>
              <a:t>ate)</a:t>
            </a:r>
          </a:p>
          <a:p>
            <a:pPr marL="271462" lvl="1" indent="0">
              <a:buNone/>
            </a:pPr>
            <a:endParaRPr lang="de-DE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52542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phase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" y="3129088"/>
            <a:ext cx="6270170" cy="2262311"/>
          </a:xfrm>
        </p:spPr>
        <p:txBody>
          <a:bodyPr/>
          <a:lstStyle/>
          <a:p>
            <a:pPr lvl="1"/>
            <a:r>
              <a:rPr lang="de-DE" sz="1600" dirty="0" smtClean="0"/>
              <a:t>Try </a:t>
            </a:r>
            <a:r>
              <a:rPr lang="de-DE" sz="1600" dirty="0" err="1" smtClean="0"/>
              <a:t>new</a:t>
            </a:r>
            <a:r>
              <a:rPr lang="de-DE" sz="1600" dirty="0" smtClean="0"/>
              <a:t> </a:t>
            </a:r>
            <a:r>
              <a:rPr lang="de-DE" sz="1600" dirty="0" err="1" smtClean="0"/>
              <a:t>ideas</a:t>
            </a:r>
            <a:r>
              <a:rPr lang="de-DE" sz="1600" dirty="0" smtClean="0"/>
              <a:t> (sample </a:t>
            </a:r>
            <a:r>
              <a:rPr lang="de-DE" sz="1600" dirty="0" err="1" smtClean="0"/>
              <a:t>or</a:t>
            </a:r>
            <a:r>
              <a:rPr lang="de-DE" sz="1600" dirty="0" smtClean="0"/>
              <a:t> x-</a:t>
            </a:r>
            <a:r>
              <a:rPr lang="de-DE" sz="1600" dirty="0" err="1" smtClean="0"/>
              <a:t>ray</a:t>
            </a:r>
            <a:r>
              <a:rPr lang="de-DE" sz="1600" dirty="0" smtClean="0"/>
              <a:t> </a:t>
            </a:r>
            <a:r>
              <a:rPr lang="de-DE" sz="1600" dirty="0" err="1" smtClean="0"/>
              <a:t>technique</a:t>
            </a:r>
            <a:r>
              <a:rPr lang="de-DE" sz="16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91791" y="1399316"/>
            <a:ext cx="1959428" cy="7956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lang="de-DE" sz="1600" dirty="0" err="1" smtClean="0">
                <a:solidFill>
                  <a:schemeClr val="bg1"/>
                </a:solidFill>
              </a:rPr>
              <a:t>Testing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16" charset="-128"/>
              </a:rPr>
              <a:t>phase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74901" y="3138988"/>
            <a:ext cx="3385972" cy="3036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92125" indent="-220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n"/>
              <a:defRPr>
                <a:solidFill>
                  <a:schemeClr val="hlink"/>
                </a:solidFill>
                <a:latin typeface="+mn-lt"/>
                <a:ea typeface="+mn-ea"/>
              </a:defRPr>
            </a:lvl2pPr>
            <a:lvl3pPr marL="7270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60000"/>
              <a:buFont typeface="Wingdings" pitchFamily="2" charset="2"/>
              <a:buChar char="è"/>
              <a:defRPr sz="1600" b="1">
                <a:solidFill>
                  <a:srgbClr val="FF3300"/>
                </a:solidFill>
                <a:latin typeface="+mn-lt"/>
                <a:ea typeface="+mn-ea"/>
              </a:defRPr>
            </a:lvl3pPr>
            <a:lvl4pPr marL="927100" indent="-198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100F2E"/>
                </a:solidFill>
                <a:latin typeface="+mn-lt"/>
                <a:ea typeface="+mn-ea"/>
              </a:defRPr>
            </a:lvl4pPr>
            <a:lvl5pPr marL="11525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5pPr>
            <a:lvl6pPr marL="16097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6pPr>
            <a:lvl7pPr marL="20669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7pPr>
            <a:lvl8pPr marL="25241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8pPr>
            <a:lvl9pPr marL="2981325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400" b="1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lvl="1">
              <a:buFont typeface="Wingdings" pitchFamily="2" charset="2"/>
              <a:buChar char="à"/>
            </a:pPr>
            <a:r>
              <a:rPr lang="de-DE" sz="1600" b="0" dirty="0" err="1" smtClean="0"/>
              <a:t>Initially</a:t>
            </a:r>
            <a:r>
              <a:rPr lang="de-DE" sz="1600" b="0" dirty="0" smtClean="0"/>
              <a:t> red. </a:t>
            </a:r>
            <a:r>
              <a:rPr lang="de-DE" sz="1600" b="0" dirty="0" err="1" smtClean="0"/>
              <a:t>rep</a:t>
            </a:r>
            <a:r>
              <a:rPr lang="de-DE" sz="1600" b="0" dirty="0" smtClean="0"/>
              <a:t>. </a:t>
            </a:r>
            <a:r>
              <a:rPr lang="de-DE" sz="1600" b="0" dirty="0"/>
              <a:t>r</a:t>
            </a:r>
            <a:r>
              <a:rPr lang="de-DE" sz="1600" b="0" dirty="0" smtClean="0"/>
              <a:t>ate</a:t>
            </a:r>
          </a:p>
          <a:p>
            <a:pPr lvl="1">
              <a:buFont typeface="Wingdings" pitchFamily="2" charset="2"/>
              <a:buChar char="à"/>
            </a:pPr>
            <a:r>
              <a:rPr lang="de-DE" sz="1600" b="0" dirty="0" err="1" smtClean="0"/>
              <a:t>Frequent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switching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of</a:t>
            </a:r>
            <a:r>
              <a:rPr lang="de-DE" sz="1600" b="0" dirty="0" smtClean="0"/>
              <a:t> x-</a:t>
            </a:r>
            <a:r>
              <a:rPr lang="de-DE" sz="1600" b="0" dirty="0" err="1" smtClean="0"/>
              <a:t>ray</a:t>
            </a:r>
            <a:r>
              <a:rPr lang="de-DE" sz="1600" b="0" dirty="0" smtClean="0"/>
              <a:t> (</a:t>
            </a:r>
            <a:r>
              <a:rPr lang="de-DE" sz="1600" b="0" dirty="0" err="1" smtClean="0"/>
              <a:t>electron</a:t>
            </a:r>
            <a:r>
              <a:rPr lang="de-DE" sz="1600" b="0" dirty="0" smtClean="0"/>
              <a:t> beam) </a:t>
            </a:r>
            <a:r>
              <a:rPr lang="de-DE" sz="1600" b="0" dirty="0" err="1" smtClean="0"/>
              <a:t>parameters</a:t>
            </a:r>
            <a:endParaRPr lang="de-DE" sz="1600" b="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endParaRPr lang="de-DE" sz="1600" b="0" dirty="0" smtClean="0"/>
          </a:p>
          <a:p>
            <a:pPr lvl="1">
              <a:buFont typeface="Wingdings" pitchFamily="2" charset="2"/>
              <a:buChar char="à"/>
            </a:pPr>
            <a:r>
              <a:rPr lang="de-DE" sz="1600" b="0" dirty="0" err="1" smtClean="0"/>
              <a:t>access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to</a:t>
            </a:r>
            <a:r>
              <a:rPr lang="de-DE" sz="1600" b="0" dirty="0" smtClean="0"/>
              <a:t> x-</a:t>
            </a:r>
            <a:r>
              <a:rPr lang="de-DE" sz="1600" b="0" dirty="0" err="1" smtClean="0"/>
              <a:t>ray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hutch</a:t>
            </a:r>
            <a:endParaRPr lang="de-DE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975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1" indent="-206375"/>
            <a:r>
              <a:rPr lang="de-DE" dirty="0" err="1" smtClean="0"/>
              <a:t>short</a:t>
            </a:r>
            <a:r>
              <a:rPr lang="de-DE" dirty="0" smtClean="0"/>
              <a:t> </a:t>
            </a:r>
            <a:r>
              <a:rPr lang="de-DE" dirty="0" err="1" smtClean="0"/>
              <a:t>description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European XFEL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facility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 smtClean="0"/>
          </a:p>
          <a:p>
            <a:pPr marL="355600" lvl="1" indent="-206375"/>
            <a:endParaRPr lang="de-DE" dirty="0"/>
          </a:p>
          <a:p>
            <a:pPr marL="355600" lvl="1" indent="-206375"/>
            <a:r>
              <a:rPr lang="de-DE" dirty="0" smtClean="0"/>
              <a:t>high </a:t>
            </a:r>
            <a:r>
              <a:rPr lang="de-DE" dirty="0" err="1" smtClean="0"/>
              <a:t>repetition</a:t>
            </a:r>
            <a:r>
              <a:rPr lang="de-DE" dirty="0" smtClean="0"/>
              <a:t> rate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endParaRPr lang="de-DE" dirty="0" smtClean="0"/>
          </a:p>
          <a:p>
            <a:pPr marL="355600" lvl="1" indent="-206375"/>
            <a:endParaRPr lang="de-DE" dirty="0"/>
          </a:p>
          <a:p>
            <a:pPr marL="355600" lvl="1" indent="-206375"/>
            <a:r>
              <a:rPr lang="de-DE" dirty="0" smtClean="0"/>
              <a:t>a ‚</a:t>
            </a:r>
            <a:r>
              <a:rPr lang="de-DE" dirty="0" err="1" smtClean="0"/>
              <a:t>prototypical</a:t>
            </a:r>
            <a:r>
              <a:rPr lang="de-DE" dirty="0" smtClean="0"/>
              <a:t>‘ </a:t>
            </a:r>
            <a:r>
              <a:rPr lang="de-DE" dirty="0" err="1" smtClean="0"/>
              <a:t>experiment</a:t>
            </a:r>
            <a:endParaRPr lang="de-DE" dirty="0" smtClean="0"/>
          </a:p>
          <a:p>
            <a:pPr marL="355600" lvl="1" indent="-206375"/>
            <a:endParaRPr lang="de-DE" dirty="0"/>
          </a:p>
          <a:p>
            <a:pPr marL="355600" lvl="1" indent="-206375"/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quasi-</a:t>
            </a:r>
            <a:r>
              <a:rPr lang="de-DE" dirty="0" err="1" smtClean="0"/>
              <a:t>simultaneous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21 Mar 2010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urved Up Arrow 29"/>
          <p:cNvSpPr/>
          <p:nvPr/>
        </p:nvSpPr>
        <p:spPr bwMode="auto">
          <a:xfrm>
            <a:off x="5617940" y="3570161"/>
            <a:ext cx="2344823" cy="837613"/>
          </a:xfrm>
          <a:prstGeom prst="curvedUpArrow">
            <a:avLst>
              <a:gd name="adj1" fmla="val 33225"/>
              <a:gd name="adj2" fmla="val 54386"/>
              <a:gd name="adj3" fmla="val 36342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7" y="541338"/>
            <a:ext cx="7468321" cy="481012"/>
          </a:xfrm>
        </p:spPr>
        <p:txBody>
          <a:bodyPr/>
          <a:lstStyle/>
          <a:p>
            <a:r>
              <a:rPr lang="de-DE" dirty="0"/>
              <a:t>I</a:t>
            </a:r>
            <a:r>
              <a:rPr lang="de-DE" dirty="0" smtClean="0"/>
              <a:t>nteraction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acc</a:t>
            </a:r>
            <a:r>
              <a:rPr lang="de-DE" dirty="0" smtClean="0"/>
              <a:t>. </a:t>
            </a:r>
            <a:r>
              <a:rPr lang="de-DE" dirty="0" err="1"/>
              <a:t>o</a:t>
            </a:r>
            <a:r>
              <a:rPr lang="de-DE" dirty="0" err="1" smtClean="0"/>
              <a:t>perators</a:t>
            </a:r>
            <a:r>
              <a:rPr lang="de-DE" dirty="0" smtClean="0"/>
              <a:t> &amp; </a:t>
            </a:r>
            <a:r>
              <a:rPr lang="de-DE" dirty="0" err="1" smtClean="0"/>
              <a:t>experimenters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546950" y="1337360"/>
            <a:ext cx="5786438" cy="2708629"/>
            <a:chOff x="2699" y="2176"/>
            <a:chExt cx="2712" cy="1325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5147" y="2608"/>
              <a:ext cx="176" cy="176"/>
            </a:xfrm>
            <a:prstGeom prst="ellipse">
              <a:avLst/>
            </a:prstGeom>
            <a:solidFill>
              <a:srgbClr val="BBCFFD"/>
            </a:solidFill>
            <a:ln w="9525">
              <a:round/>
              <a:headEnd/>
              <a:tailEnd/>
            </a:ln>
            <a:effectLst/>
            <a:scene3d>
              <a:camera prst="legacyPerspectiveTopRight">
                <a:rot lat="0" lon="300000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BBCFFD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5003" y="2703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856" y="2296"/>
              <a:ext cx="1555" cy="1060"/>
            </a:xfrm>
            <a:prstGeom prst="rect">
              <a:avLst/>
            </a:prstGeom>
            <a:solidFill>
              <a:srgbClr val="6666FF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0" lon="3000000" rev="0"/>
              </a:camera>
              <a:lightRig rig="legacyFlat3" dir="b"/>
            </a:scene3d>
            <a:sp3d extrusionH="163500" prstMaterial="legacyMetal">
              <a:bevelT w="13500" h="13500" prst="angle"/>
              <a:bevelB w="13500" h="13500" prst="angle"/>
              <a:extrusionClr>
                <a:srgbClr val="6666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pic>
          <p:nvPicPr>
            <p:cNvPr id="13" name="Picture 10" descr="noisy-pespective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" y="2176"/>
              <a:ext cx="557" cy="1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3627" y="2375"/>
              <a:ext cx="999" cy="65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3633" y="3023"/>
              <a:ext cx="907" cy="173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633" y="2762"/>
              <a:ext cx="999" cy="261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3633" y="2888"/>
              <a:ext cx="999" cy="13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2699" y="2830"/>
              <a:ext cx="1920" cy="3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9" name="Picture 16" descr="lysozyme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2" y="2850"/>
              <a:ext cx="35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4607" y="2780"/>
              <a:ext cx="48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2971" y="3071"/>
              <a:ext cx="458" cy="84"/>
            </a:xfrm>
            <a:prstGeom prst="line">
              <a:avLst/>
            </a:prstGeom>
            <a:noFill/>
            <a:ln w="41275">
              <a:solidFill>
                <a:srgbClr val="8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727" y="3245"/>
              <a:ext cx="1216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1400" dirty="0" smtClean="0"/>
                <a:t>Diffraction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1400" dirty="0" smtClean="0"/>
                <a:t>pattern</a:t>
              </a:r>
              <a:endParaRPr lang="en-US" sz="1400" dirty="0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 rot="20990863">
              <a:off x="2889" y="2936"/>
              <a:ext cx="718" cy="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sz="1400" dirty="0"/>
                <a:t>X-ray pulse</a:t>
              </a:r>
            </a:p>
          </p:txBody>
        </p:sp>
      </p:grpSp>
      <p:pic>
        <p:nvPicPr>
          <p:cNvPr id="27" name="Picture 16" descr="lysozym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276" y="2537003"/>
            <a:ext cx="1403978" cy="1111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439386" y="3354985"/>
            <a:ext cx="1653773" cy="293399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 rot="20990863">
            <a:off x="442242" y="3172422"/>
            <a:ext cx="15319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Electron bunch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519609" y="4328186"/>
            <a:ext cx="25945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 dirty="0" smtClean="0"/>
              <a:t>Reconstruction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6" y="4628257"/>
            <a:ext cx="2665123" cy="177624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37" y="4635962"/>
            <a:ext cx="2655031" cy="1769521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754682" y="4645284"/>
            <a:ext cx="2034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</a:rPr>
              <a:t>Accelerator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r>
              <a:rPr lang="de-DE" sz="1400" dirty="0" err="1" smtClean="0">
                <a:solidFill>
                  <a:schemeClr val="bg1"/>
                </a:solidFill>
              </a:rPr>
              <a:t>operation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63164" y="4643309"/>
            <a:ext cx="1973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Instrument </a:t>
            </a:r>
            <a:r>
              <a:rPr lang="de-DE" sz="1400" dirty="0" err="1" smtClean="0">
                <a:solidFill>
                  <a:schemeClr val="bg1"/>
                </a:solidFill>
              </a:rPr>
              <a:t>operation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6" name="Left-Right Arrow 35"/>
          <p:cNvSpPr/>
          <p:nvPr/>
        </p:nvSpPr>
        <p:spPr bwMode="auto">
          <a:xfrm>
            <a:off x="3104508" y="4880767"/>
            <a:ext cx="1501018" cy="1321862"/>
          </a:xfrm>
          <a:prstGeom prst="leftRightArrow">
            <a:avLst>
              <a:gd name="adj1" fmla="val 69764"/>
              <a:gd name="adj2" fmla="val 18538"/>
            </a:avLst>
          </a:prstGeom>
          <a:solidFill>
            <a:srgbClr val="FF99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As </a:t>
            </a:r>
            <a:r>
              <a:rPr kumimoji="0" lang="de-D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close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 </a:t>
            </a:r>
            <a:r>
              <a:rPr kumimoji="0" lang="de-D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as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 </a:t>
            </a:r>
            <a:r>
              <a:rPr kumimoji="0" lang="de-D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possible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 </a:t>
            </a:r>
            <a:r>
              <a:rPr kumimoji="0" lang="de-D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rPr>
              <a:t>interaction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45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Simultanous</a:t>
            </a:r>
            <a:r>
              <a:rPr lang="de-DE" dirty="0" smtClean="0"/>
              <a:t> </a:t>
            </a:r>
            <a:r>
              <a:rPr lang="de-DE" dirty="0" err="1" smtClean="0"/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challenge</a:t>
            </a:r>
            <a:endParaRPr lang="de-DE" dirty="0" smtClean="0"/>
          </a:p>
          <a:p>
            <a:pPr lvl="1"/>
            <a:r>
              <a:rPr lang="de-DE" dirty="0" err="1"/>
              <a:t>O</a:t>
            </a:r>
            <a:r>
              <a:rPr lang="de-DE" dirty="0" err="1" smtClean="0"/>
              <a:t>perate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undulators</a:t>
            </a:r>
            <a:r>
              <a:rPr lang="de-DE" dirty="0" smtClean="0"/>
              <a:t> / x-</a:t>
            </a:r>
            <a:r>
              <a:rPr lang="de-DE" dirty="0" err="1" smtClean="0"/>
              <a:t>ray</a:t>
            </a:r>
            <a:r>
              <a:rPr lang="de-DE" dirty="0" smtClean="0"/>
              <a:t> beam </a:t>
            </a:r>
            <a:r>
              <a:rPr lang="de-DE" dirty="0" err="1" smtClean="0"/>
              <a:t>lines</a:t>
            </a:r>
            <a:r>
              <a:rPr lang="de-DE" dirty="0" smtClean="0"/>
              <a:t> /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minimal </a:t>
            </a:r>
            <a:r>
              <a:rPr lang="de-DE" dirty="0" err="1" smtClean="0"/>
              <a:t>interference</a:t>
            </a:r>
            <a:r>
              <a:rPr lang="de-DE" dirty="0" smtClean="0"/>
              <a:t>.</a:t>
            </a:r>
          </a:p>
          <a:p>
            <a:pPr lvl="1"/>
            <a:r>
              <a:rPr lang="de-DE" dirty="0" err="1" smtClean="0"/>
              <a:t>Maintain</a:t>
            </a:r>
            <a:r>
              <a:rPr lang="de-DE" dirty="0" smtClean="0"/>
              <a:t> e-beam /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modifying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dirty="0" err="1" smtClean="0"/>
              <a:t>Scheduling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endParaRPr lang="de-DE" dirty="0" smtClean="0"/>
          </a:p>
          <a:p>
            <a:pPr lvl="1"/>
            <a:r>
              <a:rPr lang="de-DE" dirty="0" smtClean="0"/>
              <a:t>Schedule </a:t>
            </a:r>
            <a:r>
              <a:rPr lang="de-DE" dirty="0" err="1" smtClean="0"/>
              <a:t>experiments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same time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close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e-beam beam </a:t>
            </a:r>
            <a:r>
              <a:rPr lang="de-DE" dirty="0" err="1" smtClean="0"/>
              <a:t>parameters</a:t>
            </a:r>
            <a:r>
              <a:rPr lang="de-DE" dirty="0" smtClean="0"/>
              <a:t> (</a:t>
            </a:r>
            <a:r>
              <a:rPr lang="de-DE" dirty="0" err="1" smtClean="0"/>
              <a:t>energy</a:t>
            </a:r>
            <a:r>
              <a:rPr lang="de-DE" dirty="0" smtClean="0"/>
              <a:t>, </a:t>
            </a: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duration</a:t>
            </a:r>
            <a:r>
              <a:rPr lang="de-DE" dirty="0" smtClean="0"/>
              <a:t>,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pattern</a:t>
            </a:r>
            <a:r>
              <a:rPr lang="de-DE" dirty="0" smtClean="0"/>
              <a:t>)</a:t>
            </a:r>
          </a:p>
          <a:p>
            <a:pPr lvl="1"/>
            <a:endParaRPr lang="de-DE" dirty="0"/>
          </a:p>
          <a:p>
            <a:r>
              <a:rPr lang="de-DE" dirty="0" err="1" smtClean="0"/>
              <a:t>Various</a:t>
            </a:r>
            <a:r>
              <a:rPr lang="de-DE" dirty="0" smtClean="0"/>
              <a:t> </a:t>
            </a:r>
            <a:r>
              <a:rPr lang="de-DE" dirty="0" err="1" smtClean="0"/>
              <a:t>optimizations</a:t>
            </a:r>
            <a:endParaRPr lang="de-DE" dirty="0" smtClean="0"/>
          </a:p>
          <a:p>
            <a:pPr lvl="1"/>
            <a:r>
              <a:rPr lang="de-DE" dirty="0" err="1" smtClean="0"/>
              <a:t>Dedicate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bunches</a:t>
            </a:r>
            <a:r>
              <a:rPr lang="de-DE" dirty="0" smtClean="0"/>
              <a:t> (x-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pulses</a:t>
            </a:r>
            <a:r>
              <a:rPr lang="de-DE" dirty="0" smtClean="0"/>
              <a:t>)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undulators</a:t>
            </a:r>
            <a:r>
              <a:rPr lang="de-DE" dirty="0" smtClean="0"/>
              <a:t> / </a:t>
            </a:r>
            <a:r>
              <a:rPr lang="de-DE" dirty="0" err="1" smtClean="0"/>
              <a:t>instruments</a:t>
            </a:r>
            <a:r>
              <a:rPr lang="de-DE" dirty="0" smtClean="0"/>
              <a:t> will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largest</a:t>
            </a:r>
            <a:r>
              <a:rPr lang="de-DE" dirty="0" smtClean="0"/>
              <a:t> de-</a:t>
            </a:r>
            <a:r>
              <a:rPr lang="de-DE" dirty="0" err="1" smtClean="0"/>
              <a:t>coupling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 smtClean="0"/>
          </a:p>
          <a:p>
            <a:pPr lvl="1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spent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bunches</a:t>
            </a:r>
            <a:r>
              <a:rPr lang="de-DE" dirty="0" smtClean="0"/>
              <a:t> in subsequent </a:t>
            </a:r>
            <a:r>
              <a:rPr lang="de-DE" dirty="0" err="1" smtClean="0"/>
              <a:t>undulators</a:t>
            </a:r>
            <a:r>
              <a:rPr lang="de-DE" dirty="0" smtClean="0"/>
              <a:t> will </a:t>
            </a:r>
            <a:r>
              <a:rPr lang="de-DE" dirty="0" err="1" smtClean="0"/>
              <a:t>allow</a:t>
            </a:r>
            <a:r>
              <a:rPr lang="de-DE" dirty="0" smtClean="0"/>
              <a:t> </a:t>
            </a:r>
            <a:r>
              <a:rPr lang="de-DE" dirty="0" err="1" smtClean="0"/>
              <a:t>highest</a:t>
            </a:r>
            <a:r>
              <a:rPr lang="de-DE" dirty="0" smtClean="0"/>
              <a:t> </a:t>
            </a:r>
            <a:r>
              <a:rPr lang="de-DE" dirty="0" err="1" smtClean="0"/>
              <a:t>integrated</a:t>
            </a:r>
            <a:r>
              <a:rPr lang="de-DE" dirty="0" smtClean="0"/>
              <a:t>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brightness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all </a:t>
            </a:r>
            <a:r>
              <a:rPr lang="de-DE" dirty="0" err="1" smtClean="0"/>
              <a:t>instruments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75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282A3C62-00BA-4D5C-A4F1-73000C5A9A7F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22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High repetition rate electron beam delivery</a:t>
            </a:r>
          </a:p>
        </p:txBody>
      </p:sp>
      <p:sp>
        <p:nvSpPr>
          <p:cNvPr id="1362947" name="Rectangl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Time pattern</a:t>
            </a:r>
            <a:endParaRPr lang="en-GB" smtClean="0"/>
          </a:p>
          <a:p>
            <a:pPr lvl="1" eaLnBrk="1" hangingPunct="1"/>
            <a:r>
              <a:rPr lang="de-DE" smtClean="0"/>
              <a:t>due to pulsed RF</a:t>
            </a:r>
            <a:endParaRPr lang="en-GB" smtClean="0"/>
          </a:p>
          <a:p>
            <a:pPr lvl="1" eaLnBrk="1" hangingPunct="1"/>
            <a:r>
              <a:rPr lang="de-DE" smtClean="0"/>
              <a:t>27.000 bunches/sec</a:t>
            </a:r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Dedication of bunches to undulators</a:t>
            </a:r>
            <a:endParaRPr lang="en-GB" i="1" smtClean="0"/>
          </a:p>
          <a:p>
            <a:pPr lvl="1" eaLnBrk="1" hangingPunct="1"/>
            <a:r>
              <a:rPr lang="en-GB" smtClean="0"/>
              <a:t>distribution to 2 beamlines &amp; dump line</a:t>
            </a:r>
          </a:p>
          <a:p>
            <a:pPr lvl="1" eaLnBrk="1" hangingPunct="1"/>
            <a:endParaRPr lang="en-GB" smtClean="0"/>
          </a:p>
          <a:p>
            <a:pPr lvl="1" eaLnBrk="1" hangingPunct="1"/>
            <a:endParaRPr lang="de-DE" smtClean="0"/>
          </a:p>
          <a:p>
            <a:pPr lvl="1" eaLnBrk="1" hangingPunct="1"/>
            <a:endParaRPr lang="de-DE" smtClean="0"/>
          </a:p>
          <a:p>
            <a:pPr lvl="1" eaLnBrk="1" hangingPunct="1"/>
            <a:endParaRPr lang="de-DE" smtClean="0"/>
          </a:p>
          <a:p>
            <a:pPr lvl="1" eaLnBrk="1" hangingPunct="1"/>
            <a:endParaRPr lang="de-DE" smtClean="0"/>
          </a:p>
          <a:p>
            <a:pPr lvl="1" eaLnBrk="1" hangingPunct="1"/>
            <a:r>
              <a:rPr lang="de-DE" smtClean="0"/>
              <a:t>surpression of FEL process</a:t>
            </a:r>
          </a:p>
        </p:txBody>
      </p:sp>
      <p:grpSp>
        <p:nvGrpSpPr>
          <p:cNvPr id="1362948" name="Group 4"/>
          <p:cNvGrpSpPr>
            <a:grpSpLocks/>
          </p:cNvGrpSpPr>
          <p:nvPr/>
        </p:nvGrpSpPr>
        <p:grpSpPr bwMode="auto">
          <a:xfrm>
            <a:off x="2014538" y="3089275"/>
            <a:ext cx="6945312" cy="1938338"/>
            <a:chOff x="1269" y="1866"/>
            <a:chExt cx="4375" cy="1221"/>
          </a:xfrm>
        </p:grpSpPr>
        <p:pic>
          <p:nvPicPr>
            <p:cNvPr id="14344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4" y="1866"/>
              <a:ext cx="405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345" name="Group 6"/>
            <p:cNvGrpSpPr>
              <a:grpSpLocks/>
            </p:cNvGrpSpPr>
            <p:nvPr/>
          </p:nvGrpSpPr>
          <p:grpSpPr bwMode="auto">
            <a:xfrm>
              <a:off x="1269" y="2527"/>
              <a:ext cx="1747" cy="433"/>
              <a:chOff x="394" y="3204"/>
              <a:chExt cx="1919" cy="514"/>
            </a:xfrm>
          </p:grpSpPr>
          <p:sp>
            <p:nvSpPr>
              <p:cNvPr id="14346" name="AutoShape 7"/>
              <p:cNvSpPr>
                <a:spLocks/>
              </p:cNvSpPr>
              <p:nvPr/>
            </p:nvSpPr>
            <p:spPr bwMode="auto">
              <a:xfrm rot="5400000">
                <a:off x="1490" y="3083"/>
                <a:ext cx="125" cy="367"/>
              </a:xfrm>
              <a:prstGeom prst="rightBrace">
                <a:avLst>
                  <a:gd name="adj1" fmla="val 24467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347" name="AutoShape 8"/>
              <p:cNvSpPr>
                <a:spLocks/>
              </p:cNvSpPr>
              <p:nvPr/>
            </p:nvSpPr>
            <p:spPr bwMode="auto">
              <a:xfrm rot="5400000">
                <a:off x="1770" y="3171"/>
                <a:ext cx="133" cy="200"/>
              </a:xfrm>
              <a:prstGeom prst="rightBrace">
                <a:avLst>
                  <a:gd name="adj1" fmla="val 12531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348" name="AutoShape 9"/>
              <p:cNvSpPr>
                <a:spLocks/>
              </p:cNvSpPr>
              <p:nvPr/>
            </p:nvSpPr>
            <p:spPr bwMode="auto">
              <a:xfrm rot="5400000">
                <a:off x="951" y="3025"/>
                <a:ext cx="125" cy="500"/>
              </a:xfrm>
              <a:prstGeom prst="rightBrace">
                <a:avLst>
                  <a:gd name="adj1" fmla="val 33333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349" name="Text Box 10"/>
              <p:cNvSpPr txBox="1">
                <a:spLocks noChangeArrowheads="1"/>
              </p:cNvSpPr>
              <p:nvPr/>
            </p:nvSpPr>
            <p:spPr bwMode="auto">
              <a:xfrm>
                <a:off x="394" y="3514"/>
                <a:ext cx="581" cy="204"/>
              </a:xfrm>
              <a:prstGeom prst="rect">
                <a:avLst/>
              </a:prstGeom>
              <a:noFill/>
              <a:ln w="28575" algn="ctr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1pPr>
                <a:lvl2pPr marL="742950" indent="-28575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2pPr>
                <a:lvl3pPr marL="11430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3pPr>
                <a:lvl4pPr marL="16002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4pPr>
                <a:lvl5pPr marL="20574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sz="1000"/>
                  <a:t>BL2 &amp; Inst</a:t>
                </a:r>
              </a:p>
            </p:txBody>
          </p:sp>
          <p:sp>
            <p:nvSpPr>
              <p:cNvPr id="14350" name="Text Box 11"/>
              <p:cNvSpPr txBox="1">
                <a:spLocks noChangeArrowheads="1"/>
              </p:cNvSpPr>
              <p:nvPr/>
            </p:nvSpPr>
            <p:spPr bwMode="auto">
              <a:xfrm>
                <a:off x="1090" y="3514"/>
                <a:ext cx="650" cy="204"/>
              </a:xfrm>
              <a:prstGeom prst="rect">
                <a:avLst/>
              </a:prstGeom>
              <a:noFill/>
              <a:ln w="28575" algn="ctr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1pPr>
                <a:lvl2pPr marL="742950" indent="-28575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2pPr>
                <a:lvl3pPr marL="11430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3pPr>
                <a:lvl4pPr marL="16002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4pPr>
                <a:lvl5pPr marL="20574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sz="1000"/>
                  <a:t>BL1 &amp; Inst</a:t>
                </a:r>
              </a:p>
            </p:txBody>
          </p:sp>
          <p:sp>
            <p:nvSpPr>
              <p:cNvPr id="14351" name="Text Box 12"/>
              <p:cNvSpPr txBox="1">
                <a:spLocks noChangeArrowheads="1"/>
              </p:cNvSpPr>
              <p:nvPr/>
            </p:nvSpPr>
            <p:spPr bwMode="auto">
              <a:xfrm>
                <a:off x="1786" y="3514"/>
                <a:ext cx="527" cy="204"/>
              </a:xfrm>
              <a:prstGeom prst="rect">
                <a:avLst/>
              </a:prstGeom>
              <a:noFill/>
              <a:ln w="28575" algn="ctr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1pPr>
                <a:lvl2pPr marL="742950" indent="-28575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2pPr>
                <a:lvl3pPr marL="11430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3pPr>
                <a:lvl4pPr marL="16002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4pPr>
                <a:lvl5pPr marL="2057400" indent="-228600" eaLnBrk="0" hangingPunct="0"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Font typeface="Wingdings" pitchFamily="2" charset="2"/>
                  <a:defRPr sz="900" b="1">
                    <a:solidFill>
                      <a:schemeClr val="tx1"/>
                    </a:solidFill>
                    <a:latin typeface="Arial" charset="0"/>
                    <a:ea typeface="ＭＳ Ｐゴシック" pitchFamily="116" charset="-128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sz="1000"/>
                  <a:t>feedback</a:t>
                </a:r>
              </a:p>
            </p:txBody>
          </p:sp>
          <p:sp>
            <p:nvSpPr>
              <p:cNvPr id="14352" name="Line 13"/>
              <p:cNvSpPr>
                <a:spLocks noChangeShapeType="1"/>
              </p:cNvSpPr>
              <p:nvPr/>
            </p:nvSpPr>
            <p:spPr bwMode="auto">
              <a:xfrm flipH="1">
                <a:off x="709" y="3355"/>
                <a:ext cx="300" cy="14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53" name="Line 14"/>
              <p:cNvSpPr>
                <a:spLocks noChangeShapeType="1"/>
              </p:cNvSpPr>
              <p:nvPr/>
            </p:nvSpPr>
            <p:spPr bwMode="auto">
              <a:xfrm flipH="1">
                <a:off x="1389" y="3346"/>
                <a:ext cx="159" cy="159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54" name="Line 15"/>
              <p:cNvSpPr>
                <a:spLocks noChangeShapeType="1"/>
              </p:cNvSpPr>
              <p:nvPr/>
            </p:nvSpPr>
            <p:spPr bwMode="auto">
              <a:xfrm>
                <a:off x="1836" y="3329"/>
                <a:ext cx="225" cy="168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pic>
        <p:nvPicPr>
          <p:cNvPr id="14342" name="Picture 16" descr="Figure_4_xfel_time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3" y="1231900"/>
            <a:ext cx="49339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2961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63" y="4938713"/>
            <a:ext cx="4829175" cy="153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81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patterns</a:t>
            </a:r>
            <a:r>
              <a:rPr lang="de-DE" dirty="0" smtClean="0"/>
              <a:t> /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distr</a:t>
            </a:r>
            <a:r>
              <a:rPr lang="de-DE" dirty="0" smtClean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4268788" cy="5230812"/>
          </a:xfrm>
        </p:spPr>
        <p:txBody>
          <a:bodyPr/>
          <a:lstStyle/>
          <a:p>
            <a:pPr eaLnBrk="1" hangingPunct="1"/>
            <a:r>
              <a:rPr lang="de-DE" smtClean="0"/>
              <a:t>Single pulses (0 – 10 pl/s)</a:t>
            </a:r>
          </a:p>
          <a:p>
            <a:pPr lvl="1" eaLnBrk="1" hangingPunct="1"/>
            <a:r>
              <a:rPr lang="de-DE" smtClean="0"/>
              <a:t>1 x-ray pulse per train</a:t>
            </a:r>
          </a:p>
          <a:p>
            <a:pPr eaLnBrk="1" hangingPunct="1"/>
            <a:r>
              <a:rPr lang="de-DE" smtClean="0"/>
              <a:t>Few pulses (60 – 6000 pl/s)</a:t>
            </a:r>
          </a:p>
          <a:p>
            <a:pPr lvl="1" eaLnBrk="1" hangingPunct="1"/>
            <a:r>
              <a:rPr lang="de-DE" smtClean="0"/>
              <a:t>6/60/600 x-ray pulses per train</a:t>
            </a:r>
          </a:p>
          <a:p>
            <a:pPr lvl="1" eaLnBrk="1" hangingPunct="1"/>
            <a:endParaRPr lang="de-DE" smtClean="0"/>
          </a:p>
          <a:p>
            <a:pPr lvl="1" eaLnBrk="1" hangingPunct="1"/>
            <a:r>
              <a:rPr lang="de-DE" smtClean="0"/>
              <a:t>Groups of pulses</a:t>
            </a:r>
          </a:p>
          <a:p>
            <a:pPr lvl="1" eaLnBrk="1" hangingPunct="1"/>
            <a:endParaRPr lang="de-DE" smtClean="0"/>
          </a:p>
          <a:p>
            <a:pPr lvl="1" eaLnBrk="1" hangingPunct="1"/>
            <a:r>
              <a:rPr lang="de-DE" smtClean="0"/>
              <a:t>Specific time pattern (e.g. ln)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Full pulse train (27000 pl/s)</a:t>
            </a:r>
          </a:p>
          <a:p>
            <a:pPr lvl="1" eaLnBrk="1" hangingPunct="1"/>
            <a:r>
              <a:rPr lang="de-DE" smtClean="0"/>
              <a:t>2700 x-ray pulses per train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e-beam distribution to 2 beamlines</a:t>
            </a:r>
          </a:p>
          <a:p>
            <a:pPr lvl="1" eaLnBrk="1" hangingPunct="1"/>
            <a:r>
              <a:rPr lang="de-DE" smtClean="0"/>
              <a:t>Split train / maintain patterns</a:t>
            </a:r>
          </a:p>
          <a:p>
            <a:pPr lvl="1" eaLnBrk="1" hangingPunct="1"/>
            <a:r>
              <a:rPr lang="de-DE" smtClean="0"/>
              <a:t>Time for feedback &amp; switching 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378AFE7A-1CD4-48AE-8324-5582C002F092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23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grpSp>
        <p:nvGrpSpPr>
          <p:cNvPr id="15365" name="Group 202"/>
          <p:cNvGrpSpPr>
            <a:grpSpLocks/>
          </p:cNvGrpSpPr>
          <p:nvPr/>
        </p:nvGrpSpPr>
        <p:grpSpPr bwMode="auto">
          <a:xfrm>
            <a:off x="4643438" y="1025525"/>
            <a:ext cx="3849687" cy="1028700"/>
            <a:chOff x="4643238" y="1025333"/>
            <a:chExt cx="3849635" cy="1028538"/>
          </a:xfrm>
        </p:grpSpPr>
        <p:cxnSp>
          <p:nvCxnSpPr>
            <p:cNvPr id="15505" name="Straight Arrow Connector 5"/>
            <p:cNvCxnSpPr>
              <a:cxnSpLocks noChangeShapeType="1"/>
            </p:cNvCxnSpPr>
            <p:nvPr/>
          </p:nvCxnSpPr>
          <p:spPr bwMode="auto">
            <a:xfrm>
              <a:off x="4643238" y="1971317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Rectangle 7"/>
            <p:cNvSpPr/>
            <p:nvPr/>
          </p:nvSpPr>
          <p:spPr bwMode="auto">
            <a:xfrm>
              <a:off x="4821036" y="1555475"/>
              <a:ext cx="2589177" cy="404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507" name="Straight Connector 9"/>
            <p:cNvCxnSpPr>
              <a:cxnSpLocks noChangeShapeType="1"/>
            </p:cNvCxnSpPr>
            <p:nvPr/>
          </p:nvCxnSpPr>
          <p:spPr bwMode="auto">
            <a:xfrm>
              <a:off x="4849498" y="155568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Rectangle 15"/>
            <p:cNvSpPr/>
            <p:nvPr/>
          </p:nvSpPr>
          <p:spPr bwMode="auto">
            <a:xfrm>
              <a:off x="7803907" y="1549126"/>
              <a:ext cx="665154" cy="4031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509" name="Straight Arrow Connector 10"/>
            <p:cNvCxnSpPr>
              <a:cxnSpLocks noChangeShapeType="1"/>
            </p:cNvCxnSpPr>
            <p:nvPr/>
          </p:nvCxnSpPr>
          <p:spPr bwMode="auto">
            <a:xfrm>
              <a:off x="7649726" y="1969342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0" name="Straight Connector 17"/>
            <p:cNvCxnSpPr>
              <a:cxnSpLocks noChangeShapeType="1"/>
            </p:cNvCxnSpPr>
            <p:nvPr/>
          </p:nvCxnSpPr>
          <p:spPr bwMode="auto">
            <a:xfrm flipH="1">
              <a:off x="7581142" y="1882436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1" name="Straight Connector 18"/>
            <p:cNvCxnSpPr>
              <a:cxnSpLocks noChangeShapeType="1"/>
            </p:cNvCxnSpPr>
            <p:nvPr/>
          </p:nvCxnSpPr>
          <p:spPr bwMode="auto">
            <a:xfrm flipH="1">
              <a:off x="7619230" y="1887183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2" name="Straight Arrow Connector 20"/>
            <p:cNvCxnSpPr>
              <a:cxnSpLocks noChangeShapeType="1"/>
            </p:cNvCxnSpPr>
            <p:nvPr/>
          </p:nvCxnSpPr>
          <p:spPr bwMode="auto">
            <a:xfrm>
              <a:off x="4821370" y="1430000"/>
              <a:ext cx="258882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13" name="Straight Arrow Connector 21"/>
            <p:cNvCxnSpPr>
              <a:cxnSpLocks noChangeShapeType="1"/>
            </p:cNvCxnSpPr>
            <p:nvPr/>
          </p:nvCxnSpPr>
          <p:spPr bwMode="auto">
            <a:xfrm>
              <a:off x="7410191" y="1429984"/>
              <a:ext cx="371498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14" name="TextBox 23"/>
            <p:cNvSpPr txBox="1">
              <a:spLocks noChangeArrowheads="1"/>
            </p:cNvSpPr>
            <p:nvPr/>
          </p:nvSpPr>
          <p:spPr bwMode="auto">
            <a:xfrm>
              <a:off x="5783229" y="1213390"/>
              <a:ext cx="62228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0.6 ms</a:t>
              </a:r>
            </a:p>
          </p:txBody>
        </p:sp>
        <p:sp>
          <p:nvSpPr>
            <p:cNvPr id="15515" name="TextBox 24"/>
            <p:cNvSpPr txBox="1">
              <a:spLocks noChangeArrowheads="1"/>
            </p:cNvSpPr>
            <p:nvPr/>
          </p:nvSpPr>
          <p:spPr bwMode="auto">
            <a:xfrm>
              <a:off x="7374836" y="1025333"/>
              <a:ext cx="458780" cy="464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99.4</a:t>
              </a:r>
            </a:p>
            <a:p>
              <a:pPr eaLnBrk="1" hangingPunct="1"/>
              <a:r>
                <a:rPr lang="de-DE" sz="1100"/>
                <a:t>ms</a:t>
              </a:r>
            </a:p>
          </p:txBody>
        </p:sp>
        <p:cxnSp>
          <p:nvCxnSpPr>
            <p:cNvPr id="15516" name="Straight Connector 25"/>
            <p:cNvCxnSpPr>
              <a:cxnSpLocks noChangeShapeType="1"/>
            </p:cNvCxnSpPr>
            <p:nvPr/>
          </p:nvCxnSpPr>
          <p:spPr bwMode="auto">
            <a:xfrm>
              <a:off x="7830859" y="155091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4638675" y="4454525"/>
            <a:ext cx="3849688" cy="504825"/>
            <a:chOff x="4318663" y="5736868"/>
            <a:chExt cx="3849635" cy="504928"/>
          </a:xfrm>
        </p:grpSpPr>
        <p:cxnSp>
          <p:nvCxnSpPr>
            <p:cNvPr id="15454" name="Straight Arrow Connector 42"/>
            <p:cNvCxnSpPr>
              <a:cxnSpLocks noChangeShapeType="1"/>
            </p:cNvCxnSpPr>
            <p:nvPr/>
          </p:nvCxnSpPr>
          <p:spPr bwMode="auto">
            <a:xfrm>
              <a:off x="4318663" y="615924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Rectangle 43"/>
            <p:cNvSpPr/>
            <p:nvPr/>
          </p:nvSpPr>
          <p:spPr bwMode="auto">
            <a:xfrm>
              <a:off x="4496461" y="5743219"/>
              <a:ext cx="2589177" cy="404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56" name="Straight Connector 44"/>
            <p:cNvCxnSpPr>
              <a:cxnSpLocks noChangeShapeType="1"/>
            </p:cNvCxnSpPr>
            <p:nvPr/>
          </p:nvCxnSpPr>
          <p:spPr bwMode="auto">
            <a:xfrm>
              <a:off x="4520550" y="574360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45"/>
            <p:cNvSpPr/>
            <p:nvPr/>
          </p:nvSpPr>
          <p:spPr bwMode="auto">
            <a:xfrm>
              <a:off x="7479332" y="5736868"/>
              <a:ext cx="665153" cy="4033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58" name="Straight Connector 47"/>
            <p:cNvCxnSpPr>
              <a:cxnSpLocks noChangeShapeType="1"/>
            </p:cNvCxnSpPr>
            <p:nvPr/>
          </p:nvCxnSpPr>
          <p:spPr bwMode="auto">
            <a:xfrm flipH="1">
              <a:off x="7256567" y="607036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9" name="Straight Connector 48"/>
            <p:cNvCxnSpPr>
              <a:cxnSpLocks noChangeShapeType="1"/>
            </p:cNvCxnSpPr>
            <p:nvPr/>
          </p:nvCxnSpPr>
          <p:spPr bwMode="auto">
            <a:xfrm flipH="1">
              <a:off x="7294655" y="607510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0" name="Straight Connector 50"/>
            <p:cNvCxnSpPr>
              <a:cxnSpLocks noChangeShapeType="1"/>
            </p:cNvCxnSpPr>
            <p:nvPr/>
          </p:nvCxnSpPr>
          <p:spPr bwMode="auto">
            <a:xfrm>
              <a:off x="4591800" y="57439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1" name="Straight Connector 51"/>
            <p:cNvCxnSpPr>
              <a:cxnSpLocks noChangeShapeType="1"/>
            </p:cNvCxnSpPr>
            <p:nvPr/>
          </p:nvCxnSpPr>
          <p:spPr bwMode="auto">
            <a:xfrm>
              <a:off x="4663246" y="574399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2" name="Straight Connector 52"/>
            <p:cNvCxnSpPr>
              <a:cxnSpLocks noChangeShapeType="1"/>
            </p:cNvCxnSpPr>
            <p:nvPr/>
          </p:nvCxnSpPr>
          <p:spPr bwMode="auto">
            <a:xfrm>
              <a:off x="473707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3" name="Straight Connector 53"/>
            <p:cNvCxnSpPr>
              <a:cxnSpLocks noChangeShapeType="1"/>
            </p:cNvCxnSpPr>
            <p:nvPr/>
          </p:nvCxnSpPr>
          <p:spPr bwMode="auto">
            <a:xfrm>
              <a:off x="4810884" y="5746395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4" name="Straight Connector 54"/>
            <p:cNvCxnSpPr>
              <a:cxnSpLocks noChangeShapeType="1"/>
            </p:cNvCxnSpPr>
            <p:nvPr/>
          </p:nvCxnSpPr>
          <p:spPr bwMode="auto">
            <a:xfrm>
              <a:off x="4880097" y="574362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5" name="Straight Connector 55"/>
            <p:cNvCxnSpPr>
              <a:cxnSpLocks noChangeShapeType="1"/>
            </p:cNvCxnSpPr>
            <p:nvPr/>
          </p:nvCxnSpPr>
          <p:spPr bwMode="auto">
            <a:xfrm>
              <a:off x="4951347" y="574399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6" name="Straight Connector 56"/>
            <p:cNvCxnSpPr>
              <a:cxnSpLocks noChangeShapeType="1"/>
            </p:cNvCxnSpPr>
            <p:nvPr/>
          </p:nvCxnSpPr>
          <p:spPr bwMode="auto">
            <a:xfrm>
              <a:off x="502279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7" name="Straight Connector 57"/>
            <p:cNvCxnSpPr>
              <a:cxnSpLocks noChangeShapeType="1"/>
            </p:cNvCxnSpPr>
            <p:nvPr/>
          </p:nvCxnSpPr>
          <p:spPr bwMode="auto">
            <a:xfrm>
              <a:off x="5096620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8" name="Straight Connector 58"/>
            <p:cNvCxnSpPr>
              <a:cxnSpLocks noChangeShapeType="1"/>
            </p:cNvCxnSpPr>
            <p:nvPr/>
          </p:nvCxnSpPr>
          <p:spPr bwMode="auto">
            <a:xfrm>
              <a:off x="5170431" y="574641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69" name="Straight Connector 59"/>
            <p:cNvCxnSpPr>
              <a:cxnSpLocks noChangeShapeType="1"/>
            </p:cNvCxnSpPr>
            <p:nvPr/>
          </p:nvCxnSpPr>
          <p:spPr bwMode="auto">
            <a:xfrm>
              <a:off x="5237263" y="574363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0" name="Straight Connector 60"/>
            <p:cNvCxnSpPr>
              <a:cxnSpLocks noChangeShapeType="1"/>
            </p:cNvCxnSpPr>
            <p:nvPr/>
          </p:nvCxnSpPr>
          <p:spPr bwMode="auto">
            <a:xfrm>
              <a:off x="5308513" y="574401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1" name="Straight Connector 61"/>
            <p:cNvCxnSpPr>
              <a:cxnSpLocks noChangeShapeType="1"/>
            </p:cNvCxnSpPr>
            <p:nvPr/>
          </p:nvCxnSpPr>
          <p:spPr bwMode="auto">
            <a:xfrm>
              <a:off x="5379959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2" name="Straight Connector 62"/>
            <p:cNvCxnSpPr>
              <a:cxnSpLocks noChangeShapeType="1"/>
            </p:cNvCxnSpPr>
            <p:nvPr/>
          </p:nvCxnSpPr>
          <p:spPr bwMode="auto">
            <a:xfrm>
              <a:off x="545378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3" name="Straight Connector 63"/>
            <p:cNvCxnSpPr>
              <a:cxnSpLocks noChangeShapeType="1"/>
            </p:cNvCxnSpPr>
            <p:nvPr/>
          </p:nvCxnSpPr>
          <p:spPr bwMode="auto">
            <a:xfrm>
              <a:off x="5527597" y="574642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4" name="Straight Connector 64"/>
            <p:cNvCxnSpPr>
              <a:cxnSpLocks noChangeShapeType="1"/>
            </p:cNvCxnSpPr>
            <p:nvPr/>
          </p:nvCxnSpPr>
          <p:spPr bwMode="auto">
            <a:xfrm>
              <a:off x="5596810" y="574365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5" name="Straight Connector 65"/>
            <p:cNvCxnSpPr>
              <a:cxnSpLocks noChangeShapeType="1"/>
            </p:cNvCxnSpPr>
            <p:nvPr/>
          </p:nvCxnSpPr>
          <p:spPr bwMode="auto">
            <a:xfrm>
              <a:off x="5668060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6" name="Straight Connector 66"/>
            <p:cNvCxnSpPr>
              <a:cxnSpLocks noChangeShapeType="1"/>
            </p:cNvCxnSpPr>
            <p:nvPr/>
          </p:nvCxnSpPr>
          <p:spPr bwMode="auto">
            <a:xfrm>
              <a:off x="573950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7" name="Straight Connector 67"/>
            <p:cNvCxnSpPr>
              <a:cxnSpLocks noChangeShapeType="1"/>
            </p:cNvCxnSpPr>
            <p:nvPr/>
          </p:nvCxnSpPr>
          <p:spPr bwMode="auto">
            <a:xfrm>
              <a:off x="5813333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8" name="Straight Connector 68"/>
            <p:cNvCxnSpPr>
              <a:cxnSpLocks noChangeShapeType="1"/>
            </p:cNvCxnSpPr>
            <p:nvPr/>
          </p:nvCxnSpPr>
          <p:spPr bwMode="auto">
            <a:xfrm>
              <a:off x="5887144" y="57464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79" name="Straight Connector 69"/>
            <p:cNvCxnSpPr>
              <a:cxnSpLocks noChangeShapeType="1"/>
            </p:cNvCxnSpPr>
            <p:nvPr/>
          </p:nvCxnSpPr>
          <p:spPr bwMode="auto">
            <a:xfrm>
              <a:off x="595379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0" name="Straight Connector 70"/>
            <p:cNvCxnSpPr>
              <a:cxnSpLocks noChangeShapeType="1"/>
            </p:cNvCxnSpPr>
            <p:nvPr/>
          </p:nvCxnSpPr>
          <p:spPr bwMode="auto">
            <a:xfrm>
              <a:off x="6027607" y="574642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1" name="Straight Connector 71"/>
            <p:cNvCxnSpPr>
              <a:cxnSpLocks noChangeShapeType="1"/>
            </p:cNvCxnSpPr>
            <p:nvPr/>
          </p:nvCxnSpPr>
          <p:spPr bwMode="auto">
            <a:xfrm>
              <a:off x="6094439" y="574365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2" name="Straight Connector 72"/>
            <p:cNvCxnSpPr>
              <a:cxnSpLocks noChangeShapeType="1"/>
            </p:cNvCxnSpPr>
            <p:nvPr/>
          </p:nvCxnSpPr>
          <p:spPr bwMode="auto">
            <a:xfrm>
              <a:off x="6165689" y="574403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3" name="Straight Connector 73"/>
            <p:cNvCxnSpPr>
              <a:cxnSpLocks noChangeShapeType="1"/>
            </p:cNvCxnSpPr>
            <p:nvPr/>
          </p:nvCxnSpPr>
          <p:spPr bwMode="auto">
            <a:xfrm>
              <a:off x="6237135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4" name="Straight Connector 74"/>
            <p:cNvCxnSpPr>
              <a:cxnSpLocks noChangeShapeType="1"/>
            </p:cNvCxnSpPr>
            <p:nvPr/>
          </p:nvCxnSpPr>
          <p:spPr bwMode="auto">
            <a:xfrm>
              <a:off x="631096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5" name="Straight Connector 75"/>
            <p:cNvCxnSpPr>
              <a:cxnSpLocks noChangeShapeType="1"/>
            </p:cNvCxnSpPr>
            <p:nvPr/>
          </p:nvCxnSpPr>
          <p:spPr bwMode="auto">
            <a:xfrm>
              <a:off x="6384773" y="57464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6" name="Straight Connector 76"/>
            <p:cNvCxnSpPr>
              <a:cxnSpLocks noChangeShapeType="1"/>
            </p:cNvCxnSpPr>
            <p:nvPr/>
          </p:nvCxnSpPr>
          <p:spPr bwMode="auto">
            <a:xfrm>
              <a:off x="6453986" y="574367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7" name="Straight Connector 77"/>
            <p:cNvCxnSpPr>
              <a:cxnSpLocks noChangeShapeType="1"/>
            </p:cNvCxnSpPr>
            <p:nvPr/>
          </p:nvCxnSpPr>
          <p:spPr bwMode="auto">
            <a:xfrm>
              <a:off x="6525236" y="574404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8" name="Straight Connector 78"/>
            <p:cNvCxnSpPr>
              <a:cxnSpLocks noChangeShapeType="1"/>
            </p:cNvCxnSpPr>
            <p:nvPr/>
          </p:nvCxnSpPr>
          <p:spPr bwMode="auto">
            <a:xfrm>
              <a:off x="659668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89" name="Straight Connector 79"/>
            <p:cNvCxnSpPr>
              <a:cxnSpLocks noChangeShapeType="1"/>
            </p:cNvCxnSpPr>
            <p:nvPr/>
          </p:nvCxnSpPr>
          <p:spPr bwMode="auto">
            <a:xfrm>
              <a:off x="6670509" y="574407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0" name="Straight Connector 80"/>
            <p:cNvCxnSpPr>
              <a:cxnSpLocks noChangeShapeType="1"/>
            </p:cNvCxnSpPr>
            <p:nvPr/>
          </p:nvCxnSpPr>
          <p:spPr bwMode="auto">
            <a:xfrm>
              <a:off x="6744320" y="574645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1" name="Straight Connector 81"/>
            <p:cNvCxnSpPr>
              <a:cxnSpLocks noChangeShapeType="1"/>
            </p:cNvCxnSpPr>
            <p:nvPr/>
          </p:nvCxnSpPr>
          <p:spPr bwMode="auto">
            <a:xfrm>
              <a:off x="6810972" y="574406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2" name="Straight Connector 82"/>
            <p:cNvCxnSpPr>
              <a:cxnSpLocks noChangeShapeType="1"/>
            </p:cNvCxnSpPr>
            <p:nvPr/>
          </p:nvCxnSpPr>
          <p:spPr bwMode="auto">
            <a:xfrm>
              <a:off x="6882418" y="574407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3" name="Straight Connector 83"/>
            <p:cNvCxnSpPr>
              <a:cxnSpLocks noChangeShapeType="1"/>
            </p:cNvCxnSpPr>
            <p:nvPr/>
          </p:nvCxnSpPr>
          <p:spPr bwMode="auto">
            <a:xfrm>
              <a:off x="6956245" y="574409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4" name="Straight Connector 84"/>
            <p:cNvCxnSpPr>
              <a:cxnSpLocks noChangeShapeType="1"/>
            </p:cNvCxnSpPr>
            <p:nvPr/>
          </p:nvCxnSpPr>
          <p:spPr bwMode="auto">
            <a:xfrm>
              <a:off x="7030056" y="5746475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5" name="Straight Connector 85"/>
            <p:cNvCxnSpPr>
              <a:cxnSpLocks noChangeShapeType="1"/>
            </p:cNvCxnSpPr>
            <p:nvPr/>
          </p:nvCxnSpPr>
          <p:spPr bwMode="auto">
            <a:xfrm>
              <a:off x="7503859" y="573931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6" name="Straight Connector 86"/>
            <p:cNvCxnSpPr>
              <a:cxnSpLocks noChangeShapeType="1"/>
            </p:cNvCxnSpPr>
            <p:nvPr/>
          </p:nvCxnSpPr>
          <p:spPr bwMode="auto">
            <a:xfrm>
              <a:off x="7577686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7" name="Straight Connector 87"/>
            <p:cNvCxnSpPr>
              <a:cxnSpLocks noChangeShapeType="1"/>
            </p:cNvCxnSpPr>
            <p:nvPr/>
          </p:nvCxnSpPr>
          <p:spPr bwMode="auto">
            <a:xfrm>
              <a:off x="7651497" y="57417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8" name="Straight Connector 88"/>
            <p:cNvCxnSpPr>
              <a:cxnSpLocks noChangeShapeType="1"/>
            </p:cNvCxnSpPr>
            <p:nvPr/>
          </p:nvCxnSpPr>
          <p:spPr bwMode="auto">
            <a:xfrm>
              <a:off x="7718149" y="573931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99" name="Straight Connector 89"/>
            <p:cNvCxnSpPr>
              <a:cxnSpLocks noChangeShapeType="1"/>
            </p:cNvCxnSpPr>
            <p:nvPr/>
          </p:nvCxnSpPr>
          <p:spPr bwMode="auto">
            <a:xfrm>
              <a:off x="7789595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0" name="Straight Connector 90"/>
            <p:cNvCxnSpPr>
              <a:cxnSpLocks noChangeShapeType="1"/>
            </p:cNvCxnSpPr>
            <p:nvPr/>
          </p:nvCxnSpPr>
          <p:spPr bwMode="auto">
            <a:xfrm>
              <a:off x="7863422" y="573934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1" name="Straight Connector 91"/>
            <p:cNvCxnSpPr>
              <a:cxnSpLocks noChangeShapeType="1"/>
            </p:cNvCxnSpPr>
            <p:nvPr/>
          </p:nvCxnSpPr>
          <p:spPr bwMode="auto">
            <a:xfrm>
              <a:off x="7937233" y="574172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2" name="Straight Connector 92"/>
            <p:cNvCxnSpPr>
              <a:cxnSpLocks noChangeShapeType="1"/>
            </p:cNvCxnSpPr>
            <p:nvPr/>
          </p:nvCxnSpPr>
          <p:spPr bwMode="auto">
            <a:xfrm>
              <a:off x="8006266" y="573933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3" name="Straight Connector 93"/>
            <p:cNvCxnSpPr>
              <a:cxnSpLocks noChangeShapeType="1"/>
            </p:cNvCxnSpPr>
            <p:nvPr/>
          </p:nvCxnSpPr>
          <p:spPr bwMode="auto">
            <a:xfrm>
              <a:off x="8077712" y="573934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04" name="Straight Arrow Connector 46"/>
            <p:cNvCxnSpPr>
              <a:cxnSpLocks noChangeShapeType="1"/>
            </p:cNvCxnSpPr>
            <p:nvPr/>
          </p:nvCxnSpPr>
          <p:spPr bwMode="auto">
            <a:xfrm>
              <a:off x="7325151" y="615726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4641850" y="2139950"/>
            <a:ext cx="3849688" cy="517525"/>
            <a:chOff x="4320638" y="2139859"/>
            <a:chExt cx="3849635" cy="517662"/>
          </a:xfrm>
        </p:grpSpPr>
        <p:cxnSp>
          <p:nvCxnSpPr>
            <p:cNvPr id="15438" name="Straight Arrow Connector 28"/>
            <p:cNvCxnSpPr>
              <a:cxnSpLocks noChangeShapeType="1"/>
            </p:cNvCxnSpPr>
            <p:nvPr/>
          </p:nvCxnSpPr>
          <p:spPr bwMode="auto">
            <a:xfrm>
              <a:off x="4320638" y="2574967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29"/>
            <p:cNvSpPr/>
            <p:nvPr/>
          </p:nvSpPr>
          <p:spPr bwMode="auto">
            <a:xfrm>
              <a:off x="4498436" y="2158914"/>
              <a:ext cx="2589177" cy="40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0" name="Straight Connector 30"/>
            <p:cNvCxnSpPr>
              <a:cxnSpLocks noChangeShapeType="1"/>
            </p:cNvCxnSpPr>
            <p:nvPr/>
          </p:nvCxnSpPr>
          <p:spPr bwMode="auto">
            <a:xfrm>
              <a:off x="4526898" y="215933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 bwMode="auto">
            <a:xfrm>
              <a:off x="7481307" y="2152562"/>
              <a:ext cx="665153" cy="403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42" name="Straight Connector 33"/>
            <p:cNvCxnSpPr>
              <a:cxnSpLocks noChangeShapeType="1"/>
            </p:cNvCxnSpPr>
            <p:nvPr/>
          </p:nvCxnSpPr>
          <p:spPr bwMode="auto">
            <a:xfrm flipH="1">
              <a:off x="7258542" y="2486086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3" name="Straight Connector 34"/>
            <p:cNvCxnSpPr>
              <a:cxnSpLocks noChangeShapeType="1"/>
            </p:cNvCxnSpPr>
            <p:nvPr/>
          </p:nvCxnSpPr>
          <p:spPr bwMode="auto">
            <a:xfrm flipH="1">
              <a:off x="7296630" y="2490833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4" name="Straight Connector 95"/>
            <p:cNvCxnSpPr>
              <a:cxnSpLocks noChangeShapeType="1"/>
            </p:cNvCxnSpPr>
            <p:nvPr/>
          </p:nvCxnSpPr>
          <p:spPr bwMode="auto">
            <a:xfrm>
              <a:off x="5006281" y="215691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5" name="Straight Connector 96"/>
            <p:cNvCxnSpPr>
              <a:cxnSpLocks noChangeShapeType="1"/>
            </p:cNvCxnSpPr>
            <p:nvPr/>
          </p:nvCxnSpPr>
          <p:spPr bwMode="auto">
            <a:xfrm>
              <a:off x="5506195" y="215614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6" name="Straight Connector 97"/>
            <p:cNvCxnSpPr>
              <a:cxnSpLocks noChangeShapeType="1"/>
            </p:cNvCxnSpPr>
            <p:nvPr/>
          </p:nvCxnSpPr>
          <p:spPr bwMode="auto">
            <a:xfrm>
              <a:off x="7060766" y="215928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7" name="Straight Connector 98"/>
            <p:cNvCxnSpPr>
              <a:cxnSpLocks noChangeShapeType="1"/>
            </p:cNvCxnSpPr>
            <p:nvPr/>
          </p:nvCxnSpPr>
          <p:spPr bwMode="auto">
            <a:xfrm>
              <a:off x="6525253" y="21592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8" name="Straight Connector 99"/>
            <p:cNvCxnSpPr>
              <a:cxnSpLocks noChangeShapeType="1"/>
            </p:cNvCxnSpPr>
            <p:nvPr/>
          </p:nvCxnSpPr>
          <p:spPr bwMode="auto">
            <a:xfrm>
              <a:off x="6006189" y="215928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9" name="Straight Connector 100"/>
            <p:cNvCxnSpPr>
              <a:cxnSpLocks noChangeShapeType="1"/>
            </p:cNvCxnSpPr>
            <p:nvPr/>
          </p:nvCxnSpPr>
          <p:spPr bwMode="auto">
            <a:xfrm>
              <a:off x="8046691" y="2154504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0" name="Straight Connector 101"/>
            <p:cNvCxnSpPr>
              <a:cxnSpLocks noChangeShapeType="1"/>
            </p:cNvCxnSpPr>
            <p:nvPr/>
          </p:nvCxnSpPr>
          <p:spPr bwMode="auto">
            <a:xfrm>
              <a:off x="7511178" y="215450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1" name="Straight Arrow Connector 32"/>
            <p:cNvCxnSpPr>
              <a:cxnSpLocks noChangeShapeType="1"/>
            </p:cNvCxnSpPr>
            <p:nvPr/>
          </p:nvCxnSpPr>
          <p:spPr bwMode="auto">
            <a:xfrm>
              <a:off x="7327126" y="2572992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52" name="TextBox 102"/>
            <p:cNvSpPr txBox="1">
              <a:spLocks noChangeArrowheads="1"/>
            </p:cNvSpPr>
            <p:nvPr/>
          </p:nvSpPr>
          <p:spPr bwMode="auto">
            <a:xfrm>
              <a:off x="6483457" y="2139859"/>
              <a:ext cx="619080" cy="464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1/10/</a:t>
              </a:r>
            </a:p>
            <a:p>
              <a:pPr eaLnBrk="1" hangingPunct="1"/>
              <a:r>
                <a:rPr lang="de-DE" sz="1100"/>
                <a:t>100 µs</a:t>
              </a:r>
            </a:p>
          </p:txBody>
        </p:sp>
        <p:cxnSp>
          <p:nvCxnSpPr>
            <p:cNvPr id="15453" name="Straight Arrow Connector 103"/>
            <p:cNvCxnSpPr>
              <a:cxnSpLocks noChangeShapeType="1"/>
            </p:cNvCxnSpPr>
            <p:nvPr/>
          </p:nvCxnSpPr>
          <p:spPr bwMode="auto">
            <a:xfrm>
              <a:off x="6504111" y="2372231"/>
              <a:ext cx="580676" cy="1035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4638675" y="2816225"/>
            <a:ext cx="3849688" cy="504825"/>
            <a:chOff x="4318663" y="2673118"/>
            <a:chExt cx="3849635" cy="504928"/>
          </a:xfrm>
        </p:grpSpPr>
        <p:cxnSp>
          <p:nvCxnSpPr>
            <p:cNvPr id="15416" name="Straight Arrow Connector 107"/>
            <p:cNvCxnSpPr>
              <a:cxnSpLocks noChangeShapeType="1"/>
            </p:cNvCxnSpPr>
            <p:nvPr/>
          </p:nvCxnSpPr>
          <p:spPr bwMode="auto">
            <a:xfrm>
              <a:off x="4318663" y="309549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9" name="Rectangle 108"/>
            <p:cNvSpPr/>
            <p:nvPr/>
          </p:nvSpPr>
          <p:spPr bwMode="auto">
            <a:xfrm>
              <a:off x="4496461" y="2679469"/>
              <a:ext cx="2589177" cy="404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18" name="Straight Connector 109"/>
            <p:cNvCxnSpPr>
              <a:cxnSpLocks noChangeShapeType="1"/>
            </p:cNvCxnSpPr>
            <p:nvPr/>
          </p:nvCxnSpPr>
          <p:spPr bwMode="auto">
            <a:xfrm>
              <a:off x="4524923" y="267985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Rectangle 110"/>
            <p:cNvSpPr/>
            <p:nvPr/>
          </p:nvSpPr>
          <p:spPr bwMode="auto">
            <a:xfrm>
              <a:off x="7479332" y="2673118"/>
              <a:ext cx="665153" cy="4033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20" name="Straight Connector 111"/>
            <p:cNvCxnSpPr>
              <a:cxnSpLocks noChangeShapeType="1"/>
            </p:cNvCxnSpPr>
            <p:nvPr/>
          </p:nvCxnSpPr>
          <p:spPr bwMode="auto">
            <a:xfrm flipH="1">
              <a:off x="7256567" y="300661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1" name="Straight Connector 112"/>
            <p:cNvCxnSpPr>
              <a:cxnSpLocks noChangeShapeType="1"/>
            </p:cNvCxnSpPr>
            <p:nvPr/>
          </p:nvCxnSpPr>
          <p:spPr bwMode="auto">
            <a:xfrm flipH="1">
              <a:off x="7294655" y="301135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2" name="Straight Connector 113"/>
            <p:cNvCxnSpPr>
              <a:cxnSpLocks noChangeShapeType="1"/>
            </p:cNvCxnSpPr>
            <p:nvPr/>
          </p:nvCxnSpPr>
          <p:spPr bwMode="auto">
            <a:xfrm>
              <a:off x="4604214" y="267744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3" name="Straight Connector 114"/>
            <p:cNvCxnSpPr>
              <a:cxnSpLocks noChangeShapeType="1"/>
            </p:cNvCxnSpPr>
            <p:nvPr/>
          </p:nvCxnSpPr>
          <p:spPr bwMode="auto">
            <a:xfrm>
              <a:off x="4684984" y="267666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4" name="Straight Connector 117"/>
            <p:cNvCxnSpPr>
              <a:cxnSpLocks noChangeShapeType="1"/>
            </p:cNvCxnSpPr>
            <p:nvPr/>
          </p:nvCxnSpPr>
          <p:spPr bwMode="auto">
            <a:xfrm>
              <a:off x="4770597" y="267980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5" name="Straight Connector 118"/>
            <p:cNvCxnSpPr>
              <a:cxnSpLocks noChangeShapeType="1"/>
            </p:cNvCxnSpPr>
            <p:nvPr/>
          </p:nvCxnSpPr>
          <p:spPr bwMode="auto">
            <a:xfrm>
              <a:off x="7592231" y="2675029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6" name="Straight Connector 119"/>
            <p:cNvCxnSpPr>
              <a:cxnSpLocks noChangeShapeType="1"/>
            </p:cNvCxnSpPr>
            <p:nvPr/>
          </p:nvCxnSpPr>
          <p:spPr bwMode="auto">
            <a:xfrm>
              <a:off x="7509203" y="267502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7" name="Straight Arrow Connector 120"/>
            <p:cNvCxnSpPr>
              <a:cxnSpLocks noChangeShapeType="1"/>
            </p:cNvCxnSpPr>
            <p:nvPr/>
          </p:nvCxnSpPr>
          <p:spPr bwMode="auto">
            <a:xfrm>
              <a:off x="7325151" y="309351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8" name="Straight Connector 123"/>
            <p:cNvCxnSpPr>
              <a:cxnSpLocks noChangeShapeType="1"/>
            </p:cNvCxnSpPr>
            <p:nvPr/>
          </p:nvCxnSpPr>
          <p:spPr bwMode="auto">
            <a:xfrm>
              <a:off x="7749394" y="26750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29" name="Straight Connector 124"/>
            <p:cNvCxnSpPr>
              <a:cxnSpLocks noChangeShapeType="1"/>
            </p:cNvCxnSpPr>
            <p:nvPr/>
          </p:nvCxnSpPr>
          <p:spPr bwMode="auto">
            <a:xfrm>
              <a:off x="7666366" y="267501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0" name="Straight Connector 125"/>
            <p:cNvCxnSpPr>
              <a:cxnSpLocks noChangeShapeType="1"/>
            </p:cNvCxnSpPr>
            <p:nvPr/>
          </p:nvCxnSpPr>
          <p:spPr bwMode="auto">
            <a:xfrm>
              <a:off x="5634686" y="267984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1" name="Straight Connector 126"/>
            <p:cNvCxnSpPr>
              <a:cxnSpLocks noChangeShapeType="1"/>
            </p:cNvCxnSpPr>
            <p:nvPr/>
          </p:nvCxnSpPr>
          <p:spPr bwMode="auto">
            <a:xfrm>
              <a:off x="5713977" y="267742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2" name="Straight Connector 127"/>
            <p:cNvCxnSpPr>
              <a:cxnSpLocks noChangeShapeType="1"/>
            </p:cNvCxnSpPr>
            <p:nvPr/>
          </p:nvCxnSpPr>
          <p:spPr bwMode="auto">
            <a:xfrm>
              <a:off x="5794747" y="26766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3" name="Straight Connector 128"/>
            <p:cNvCxnSpPr>
              <a:cxnSpLocks noChangeShapeType="1"/>
            </p:cNvCxnSpPr>
            <p:nvPr/>
          </p:nvCxnSpPr>
          <p:spPr bwMode="auto">
            <a:xfrm>
              <a:off x="5880360" y="267979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4" name="Straight Connector 129"/>
            <p:cNvCxnSpPr>
              <a:cxnSpLocks noChangeShapeType="1"/>
            </p:cNvCxnSpPr>
            <p:nvPr/>
          </p:nvCxnSpPr>
          <p:spPr bwMode="auto">
            <a:xfrm>
              <a:off x="6901580" y="26750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5" name="Straight Connector 130"/>
            <p:cNvCxnSpPr>
              <a:cxnSpLocks noChangeShapeType="1"/>
            </p:cNvCxnSpPr>
            <p:nvPr/>
          </p:nvCxnSpPr>
          <p:spPr bwMode="auto">
            <a:xfrm>
              <a:off x="6818552" y="267501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6" name="Straight Connector 131"/>
            <p:cNvCxnSpPr>
              <a:cxnSpLocks noChangeShapeType="1"/>
            </p:cNvCxnSpPr>
            <p:nvPr/>
          </p:nvCxnSpPr>
          <p:spPr bwMode="auto">
            <a:xfrm>
              <a:off x="7058743" y="267499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37" name="Straight Connector 132"/>
            <p:cNvCxnSpPr>
              <a:cxnSpLocks noChangeShapeType="1"/>
            </p:cNvCxnSpPr>
            <p:nvPr/>
          </p:nvCxnSpPr>
          <p:spPr bwMode="auto">
            <a:xfrm>
              <a:off x="6975715" y="267499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2" name="Group 161"/>
          <p:cNvGrpSpPr>
            <a:grpSpLocks/>
          </p:cNvGrpSpPr>
          <p:nvPr/>
        </p:nvGrpSpPr>
        <p:grpSpPr bwMode="auto">
          <a:xfrm>
            <a:off x="4637088" y="3489325"/>
            <a:ext cx="3849687" cy="506413"/>
            <a:chOff x="4316688" y="3490063"/>
            <a:chExt cx="3849635" cy="505383"/>
          </a:xfrm>
        </p:grpSpPr>
        <p:cxnSp>
          <p:nvCxnSpPr>
            <p:cNvPr id="15399" name="Straight Arrow Connector 135"/>
            <p:cNvCxnSpPr>
              <a:cxnSpLocks noChangeShapeType="1"/>
            </p:cNvCxnSpPr>
            <p:nvPr/>
          </p:nvCxnSpPr>
          <p:spPr bwMode="auto">
            <a:xfrm>
              <a:off x="4316688" y="3912892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Rectangle 136"/>
            <p:cNvSpPr/>
            <p:nvPr/>
          </p:nvSpPr>
          <p:spPr bwMode="auto">
            <a:xfrm>
              <a:off x="4494486" y="3497985"/>
              <a:ext cx="2589177" cy="402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01" name="Straight Connector 137"/>
            <p:cNvCxnSpPr>
              <a:cxnSpLocks noChangeShapeType="1"/>
            </p:cNvCxnSpPr>
            <p:nvPr/>
          </p:nvCxnSpPr>
          <p:spPr bwMode="auto">
            <a:xfrm>
              <a:off x="4522948" y="349725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9" name="Rectangle 138"/>
            <p:cNvSpPr/>
            <p:nvPr/>
          </p:nvSpPr>
          <p:spPr bwMode="auto">
            <a:xfrm>
              <a:off x="7477357" y="3490063"/>
              <a:ext cx="665154" cy="4039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403" name="Straight Connector 139"/>
            <p:cNvCxnSpPr>
              <a:cxnSpLocks noChangeShapeType="1"/>
            </p:cNvCxnSpPr>
            <p:nvPr/>
          </p:nvCxnSpPr>
          <p:spPr bwMode="auto">
            <a:xfrm flipH="1">
              <a:off x="7254592" y="3824011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4" name="Straight Connector 140"/>
            <p:cNvCxnSpPr>
              <a:cxnSpLocks noChangeShapeType="1"/>
            </p:cNvCxnSpPr>
            <p:nvPr/>
          </p:nvCxnSpPr>
          <p:spPr bwMode="auto">
            <a:xfrm flipH="1">
              <a:off x="7292680" y="3828758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5" name="Straight Connector 141"/>
            <p:cNvCxnSpPr>
              <a:cxnSpLocks noChangeShapeType="1"/>
            </p:cNvCxnSpPr>
            <p:nvPr/>
          </p:nvCxnSpPr>
          <p:spPr bwMode="auto">
            <a:xfrm>
              <a:off x="4602239" y="349484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6" name="Straight Connector 143"/>
            <p:cNvCxnSpPr>
              <a:cxnSpLocks noChangeShapeType="1"/>
            </p:cNvCxnSpPr>
            <p:nvPr/>
          </p:nvCxnSpPr>
          <p:spPr bwMode="auto">
            <a:xfrm>
              <a:off x="4759096" y="349720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7" name="Straight Connector 149"/>
            <p:cNvCxnSpPr>
              <a:cxnSpLocks noChangeShapeType="1"/>
            </p:cNvCxnSpPr>
            <p:nvPr/>
          </p:nvCxnSpPr>
          <p:spPr bwMode="auto">
            <a:xfrm>
              <a:off x="5065914" y="349724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8" name="Straight Connector 150"/>
            <p:cNvCxnSpPr>
              <a:cxnSpLocks noChangeShapeType="1"/>
            </p:cNvCxnSpPr>
            <p:nvPr/>
          </p:nvCxnSpPr>
          <p:spPr bwMode="auto">
            <a:xfrm>
              <a:off x="5540534" y="349482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09" name="Straight Connector 153"/>
            <p:cNvCxnSpPr>
              <a:cxnSpLocks noChangeShapeType="1"/>
            </p:cNvCxnSpPr>
            <p:nvPr/>
          </p:nvCxnSpPr>
          <p:spPr bwMode="auto">
            <a:xfrm>
              <a:off x="6132762" y="349241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0" name="Straight Connector 155"/>
            <p:cNvCxnSpPr>
              <a:cxnSpLocks noChangeShapeType="1"/>
            </p:cNvCxnSpPr>
            <p:nvPr/>
          </p:nvCxnSpPr>
          <p:spPr bwMode="auto">
            <a:xfrm>
              <a:off x="7056768" y="349239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1" name="Straight Connector 157"/>
            <p:cNvCxnSpPr>
              <a:cxnSpLocks noChangeShapeType="1"/>
            </p:cNvCxnSpPr>
            <p:nvPr/>
          </p:nvCxnSpPr>
          <p:spPr bwMode="auto">
            <a:xfrm>
              <a:off x="7504570" y="3492477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2" name="Straight Connector 158"/>
            <p:cNvCxnSpPr>
              <a:cxnSpLocks noChangeShapeType="1"/>
            </p:cNvCxnSpPr>
            <p:nvPr/>
          </p:nvCxnSpPr>
          <p:spPr bwMode="auto">
            <a:xfrm>
              <a:off x="7583861" y="3490063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3" name="Straight Connector 159"/>
            <p:cNvCxnSpPr>
              <a:cxnSpLocks noChangeShapeType="1"/>
            </p:cNvCxnSpPr>
            <p:nvPr/>
          </p:nvCxnSpPr>
          <p:spPr bwMode="auto">
            <a:xfrm>
              <a:off x="7740718" y="349242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4" name="Straight Connector 160"/>
            <p:cNvCxnSpPr>
              <a:cxnSpLocks noChangeShapeType="1"/>
            </p:cNvCxnSpPr>
            <p:nvPr/>
          </p:nvCxnSpPr>
          <p:spPr bwMode="auto">
            <a:xfrm>
              <a:off x="8047536" y="3492461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15" name="Straight Arrow Connector 146"/>
            <p:cNvCxnSpPr>
              <a:cxnSpLocks noChangeShapeType="1"/>
            </p:cNvCxnSpPr>
            <p:nvPr/>
          </p:nvCxnSpPr>
          <p:spPr bwMode="auto">
            <a:xfrm>
              <a:off x="7323176" y="3910917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2" name="Group 201"/>
          <p:cNvGrpSpPr>
            <a:grpSpLocks/>
          </p:cNvGrpSpPr>
          <p:nvPr/>
        </p:nvGrpSpPr>
        <p:grpSpPr bwMode="auto">
          <a:xfrm>
            <a:off x="4641850" y="5427663"/>
            <a:ext cx="3849688" cy="839787"/>
            <a:chOff x="4641263" y="5427040"/>
            <a:chExt cx="3849635" cy="840481"/>
          </a:xfrm>
        </p:grpSpPr>
        <p:cxnSp>
          <p:nvCxnSpPr>
            <p:cNvPr id="15371" name="Straight Arrow Connector 164"/>
            <p:cNvCxnSpPr>
              <a:cxnSpLocks noChangeShapeType="1"/>
            </p:cNvCxnSpPr>
            <p:nvPr/>
          </p:nvCxnSpPr>
          <p:spPr bwMode="auto">
            <a:xfrm>
              <a:off x="4641263" y="6184967"/>
              <a:ext cx="29569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6" name="Rectangle 165"/>
            <p:cNvSpPr/>
            <p:nvPr/>
          </p:nvSpPr>
          <p:spPr bwMode="auto">
            <a:xfrm>
              <a:off x="4819061" y="5763868"/>
              <a:ext cx="2584414" cy="4051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7801932" y="5767046"/>
              <a:ext cx="665153" cy="4035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374" name="Straight Connector 169"/>
            <p:cNvCxnSpPr>
              <a:cxnSpLocks noChangeShapeType="1"/>
            </p:cNvCxnSpPr>
            <p:nvPr/>
          </p:nvCxnSpPr>
          <p:spPr bwMode="auto">
            <a:xfrm flipH="1">
              <a:off x="7579167" y="6096086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Straight Connector 170"/>
            <p:cNvCxnSpPr>
              <a:cxnSpLocks noChangeShapeType="1"/>
            </p:cNvCxnSpPr>
            <p:nvPr/>
          </p:nvCxnSpPr>
          <p:spPr bwMode="auto">
            <a:xfrm flipH="1">
              <a:off x="7617255" y="6100833"/>
              <a:ext cx="59131" cy="1666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6" name="Straight Arrow Connector 171"/>
            <p:cNvCxnSpPr>
              <a:cxnSpLocks noChangeShapeType="1"/>
            </p:cNvCxnSpPr>
            <p:nvPr/>
          </p:nvCxnSpPr>
          <p:spPr bwMode="auto">
            <a:xfrm>
              <a:off x="4987625" y="5643650"/>
              <a:ext cx="103668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77" name="TextBox 173"/>
            <p:cNvSpPr txBox="1">
              <a:spLocks noChangeArrowheads="1"/>
            </p:cNvSpPr>
            <p:nvPr/>
          </p:nvSpPr>
          <p:spPr bwMode="auto">
            <a:xfrm>
              <a:off x="4965342" y="5427040"/>
              <a:ext cx="109036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/>
                <a:t>0.01 – 0.3  ms</a:t>
              </a:r>
            </a:p>
          </p:txBody>
        </p:sp>
        <p:sp>
          <p:nvSpPr>
            <p:cNvPr id="15378" name="Rectangle 177"/>
            <p:cNvSpPr>
              <a:spLocks noChangeArrowheads="1"/>
            </p:cNvSpPr>
            <p:nvPr/>
          </p:nvSpPr>
          <p:spPr bwMode="auto">
            <a:xfrm>
              <a:off x="4824144" y="5866442"/>
              <a:ext cx="181466" cy="301871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79" name="Rectangle 178"/>
            <p:cNvSpPr>
              <a:spLocks noChangeArrowheads="1"/>
            </p:cNvSpPr>
            <p:nvPr/>
          </p:nvSpPr>
          <p:spPr bwMode="auto">
            <a:xfrm>
              <a:off x="5005121" y="5866426"/>
              <a:ext cx="1024717" cy="301871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80" name="Straight Connector 166"/>
            <p:cNvCxnSpPr>
              <a:cxnSpLocks noChangeShapeType="1"/>
            </p:cNvCxnSpPr>
            <p:nvPr/>
          </p:nvCxnSpPr>
          <p:spPr bwMode="auto">
            <a:xfrm>
              <a:off x="5033280" y="5764568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81" name="Rectangle 179"/>
            <p:cNvSpPr>
              <a:spLocks noChangeArrowheads="1"/>
            </p:cNvSpPr>
            <p:nvPr/>
          </p:nvSpPr>
          <p:spPr bwMode="auto">
            <a:xfrm>
              <a:off x="6200985" y="5866410"/>
              <a:ext cx="1200581" cy="301871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82" name="Rectangle 180"/>
            <p:cNvSpPr>
              <a:spLocks noChangeArrowheads="1"/>
            </p:cNvSpPr>
            <p:nvPr/>
          </p:nvSpPr>
          <p:spPr bwMode="auto">
            <a:xfrm>
              <a:off x="6029167" y="5866426"/>
              <a:ext cx="167055" cy="301871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83" name="Straight Connector 181"/>
            <p:cNvCxnSpPr>
              <a:cxnSpLocks noChangeShapeType="1"/>
            </p:cNvCxnSpPr>
            <p:nvPr/>
          </p:nvCxnSpPr>
          <p:spPr bwMode="auto">
            <a:xfrm>
              <a:off x="5185680" y="57645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4" name="Straight Connector 182"/>
            <p:cNvCxnSpPr>
              <a:cxnSpLocks noChangeShapeType="1"/>
            </p:cNvCxnSpPr>
            <p:nvPr/>
          </p:nvCxnSpPr>
          <p:spPr bwMode="auto">
            <a:xfrm>
              <a:off x="5109472" y="57645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5" name="Straight Connector 183"/>
            <p:cNvCxnSpPr>
              <a:cxnSpLocks noChangeShapeType="1"/>
            </p:cNvCxnSpPr>
            <p:nvPr/>
          </p:nvCxnSpPr>
          <p:spPr bwMode="auto">
            <a:xfrm>
              <a:off x="5261872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6" name="Straight Connector 184"/>
            <p:cNvCxnSpPr>
              <a:cxnSpLocks noChangeShapeType="1"/>
            </p:cNvCxnSpPr>
            <p:nvPr/>
          </p:nvCxnSpPr>
          <p:spPr bwMode="auto">
            <a:xfrm>
              <a:off x="5342859" y="57645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7" name="Straight Connector 185"/>
            <p:cNvCxnSpPr>
              <a:cxnSpLocks noChangeShapeType="1"/>
            </p:cNvCxnSpPr>
            <p:nvPr/>
          </p:nvCxnSpPr>
          <p:spPr bwMode="auto">
            <a:xfrm>
              <a:off x="5495259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8" name="Straight Connector 186"/>
            <p:cNvCxnSpPr>
              <a:cxnSpLocks noChangeShapeType="1"/>
            </p:cNvCxnSpPr>
            <p:nvPr/>
          </p:nvCxnSpPr>
          <p:spPr bwMode="auto">
            <a:xfrm>
              <a:off x="5419051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9" name="Straight Connector 187"/>
            <p:cNvCxnSpPr>
              <a:cxnSpLocks noChangeShapeType="1"/>
            </p:cNvCxnSpPr>
            <p:nvPr/>
          </p:nvCxnSpPr>
          <p:spPr bwMode="auto">
            <a:xfrm>
              <a:off x="5571451" y="576452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90" name="Rectangle 188"/>
            <p:cNvSpPr>
              <a:spLocks noChangeArrowheads="1"/>
            </p:cNvSpPr>
            <p:nvPr/>
          </p:nvSpPr>
          <p:spPr bwMode="auto">
            <a:xfrm>
              <a:off x="7805766" y="5866426"/>
              <a:ext cx="181466" cy="301871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91" name="Rectangle 189"/>
            <p:cNvSpPr>
              <a:spLocks noChangeArrowheads="1"/>
            </p:cNvSpPr>
            <p:nvPr/>
          </p:nvSpPr>
          <p:spPr bwMode="auto">
            <a:xfrm>
              <a:off x="7987232" y="5866410"/>
              <a:ext cx="479851" cy="301871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92" name="Straight Connector 190"/>
            <p:cNvCxnSpPr>
              <a:cxnSpLocks noChangeShapeType="1"/>
            </p:cNvCxnSpPr>
            <p:nvPr/>
          </p:nvCxnSpPr>
          <p:spPr bwMode="auto">
            <a:xfrm>
              <a:off x="8014902" y="5764552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3" name="Straight Connector 191"/>
            <p:cNvCxnSpPr>
              <a:cxnSpLocks noChangeShapeType="1"/>
            </p:cNvCxnSpPr>
            <p:nvPr/>
          </p:nvCxnSpPr>
          <p:spPr bwMode="auto">
            <a:xfrm>
              <a:off x="8167302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4" name="Straight Connector 192"/>
            <p:cNvCxnSpPr>
              <a:cxnSpLocks noChangeShapeType="1"/>
            </p:cNvCxnSpPr>
            <p:nvPr/>
          </p:nvCxnSpPr>
          <p:spPr bwMode="auto">
            <a:xfrm>
              <a:off x="8091094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5" name="Straight Connector 193"/>
            <p:cNvCxnSpPr>
              <a:cxnSpLocks noChangeShapeType="1"/>
            </p:cNvCxnSpPr>
            <p:nvPr/>
          </p:nvCxnSpPr>
          <p:spPr bwMode="auto">
            <a:xfrm>
              <a:off x="8243494" y="576452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6" name="Straight Connector 194"/>
            <p:cNvCxnSpPr>
              <a:cxnSpLocks noChangeShapeType="1"/>
            </p:cNvCxnSpPr>
            <p:nvPr/>
          </p:nvCxnSpPr>
          <p:spPr bwMode="auto">
            <a:xfrm>
              <a:off x="8324481" y="5764536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7" name="Straight Connector 196"/>
            <p:cNvCxnSpPr>
              <a:cxnSpLocks noChangeShapeType="1"/>
            </p:cNvCxnSpPr>
            <p:nvPr/>
          </p:nvCxnSpPr>
          <p:spPr bwMode="auto">
            <a:xfrm>
              <a:off x="8400673" y="5764520"/>
              <a:ext cx="0" cy="403761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8" name="Straight Arrow Connector 168"/>
            <p:cNvCxnSpPr>
              <a:cxnSpLocks noChangeShapeType="1"/>
            </p:cNvCxnSpPr>
            <p:nvPr/>
          </p:nvCxnSpPr>
          <p:spPr bwMode="auto">
            <a:xfrm>
              <a:off x="7647751" y="6182992"/>
              <a:ext cx="84314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2212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93787" y="541338"/>
            <a:ext cx="7399337" cy="481012"/>
          </a:xfrm>
        </p:spPr>
        <p:txBody>
          <a:bodyPr/>
          <a:lstStyle/>
          <a:p>
            <a:pPr eaLnBrk="1" hangingPunct="1"/>
            <a:r>
              <a:rPr lang="de-DE" dirty="0" err="1"/>
              <a:t>E</a:t>
            </a:r>
            <a:r>
              <a:rPr lang="de-DE" dirty="0" err="1" smtClean="0"/>
              <a:t>lectron</a:t>
            </a:r>
            <a:r>
              <a:rPr lang="de-DE" dirty="0" smtClean="0"/>
              <a:t> </a:t>
            </a: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2 BL / 5 </a:t>
            </a:r>
            <a:r>
              <a:rPr lang="de-DE" dirty="0" err="1" smtClean="0"/>
              <a:t>undulators</a:t>
            </a:r>
            <a:r>
              <a:rPr lang="de-DE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2" y="1414984"/>
            <a:ext cx="4447722" cy="5230812"/>
          </a:xfrm>
        </p:spPr>
        <p:txBody>
          <a:bodyPr/>
          <a:lstStyle/>
          <a:p>
            <a:pPr eaLnBrk="1" hangingPunct="1"/>
            <a:r>
              <a:rPr lang="de-DE" dirty="0" smtClean="0"/>
              <a:t>e-beam </a:t>
            </a:r>
            <a:r>
              <a:rPr lang="de-DE" dirty="0" err="1" smtClean="0"/>
              <a:t>distribution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2 </a:t>
            </a:r>
            <a:r>
              <a:rPr lang="de-DE" dirty="0" err="1" smtClean="0"/>
              <a:t>beamlines</a:t>
            </a:r>
            <a:endParaRPr lang="de-DE" dirty="0" smtClean="0"/>
          </a:p>
          <a:p>
            <a:pPr lvl="1" eaLnBrk="1" hangingPunct="1"/>
            <a:r>
              <a:rPr lang="de-DE" dirty="0" smtClean="0"/>
              <a:t>Slots for </a:t>
            </a:r>
            <a:r>
              <a:rPr lang="de-DE" dirty="0" err="1" smtClean="0"/>
              <a:t>feedback</a:t>
            </a:r>
            <a:r>
              <a:rPr lang="de-DE" dirty="0" smtClean="0"/>
              <a:t> &amp; </a:t>
            </a:r>
            <a:r>
              <a:rPr lang="de-DE" dirty="0" err="1" smtClean="0"/>
              <a:t>switching</a:t>
            </a:r>
            <a:endParaRPr lang="de-DE" dirty="0" smtClean="0"/>
          </a:p>
          <a:p>
            <a:pPr lvl="1" eaLnBrk="1" hangingPunct="1"/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splitting</a:t>
            </a:r>
            <a:r>
              <a:rPr lang="de-DE" dirty="0" smtClean="0"/>
              <a:t> on </a:t>
            </a:r>
            <a:r>
              <a:rPr lang="de-DE" dirty="0" err="1" smtClean="0"/>
              <a:t>both</a:t>
            </a:r>
            <a:r>
              <a:rPr lang="de-DE" dirty="0" smtClean="0"/>
              <a:t> e</a:t>
            </a:r>
            <a:r>
              <a:rPr lang="de-DE" baseline="30000" dirty="0" smtClean="0"/>
              <a:t>-</a:t>
            </a:r>
            <a:r>
              <a:rPr lang="de-DE" dirty="0" smtClean="0"/>
              <a:t>-BL </a:t>
            </a:r>
          </a:p>
          <a:p>
            <a:pPr lvl="1" eaLnBrk="1" hangingPunct="1"/>
            <a:endParaRPr lang="de-DE" dirty="0" smtClean="0"/>
          </a:p>
          <a:p>
            <a:pPr lvl="1" eaLnBrk="1" hangingPunct="1"/>
            <a:endParaRPr lang="de-DE" dirty="0" smtClean="0"/>
          </a:p>
          <a:p>
            <a:pPr lvl="1" eaLnBrk="1" hangingPunct="1"/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splitting</a:t>
            </a:r>
            <a:r>
              <a:rPr lang="de-DE" dirty="0" smtClean="0"/>
              <a:t> on 3 </a:t>
            </a:r>
            <a:r>
              <a:rPr lang="de-DE" dirty="0" err="1" smtClean="0"/>
              <a:t>undulators</a:t>
            </a:r>
            <a:endParaRPr lang="de-DE" dirty="0" smtClean="0"/>
          </a:p>
          <a:p>
            <a:pPr lvl="1" eaLnBrk="1" hangingPunct="1"/>
            <a:endParaRPr lang="de-DE" dirty="0"/>
          </a:p>
          <a:p>
            <a:pPr lvl="1" eaLnBrk="1" hangingPunct="1"/>
            <a:endParaRPr lang="de-DE" dirty="0" smtClean="0"/>
          </a:p>
          <a:p>
            <a:pPr lvl="1" eaLnBrk="1" hangingPunct="1"/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splitting</a:t>
            </a:r>
            <a:r>
              <a:rPr lang="de-DE" dirty="0" smtClean="0"/>
              <a:t> on 5 und. (</a:t>
            </a:r>
            <a:r>
              <a:rPr lang="de-DE" dirty="0" err="1" smtClean="0"/>
              <a:t>future</a:t>
            </a:r>
            <a:r>
              <a:rPr lang="de-DE" dirty="0" smtClean="0"/>
              <a:t>)</a:t>
            </a:r>
          </a:p>
          <a:p>
            <a:pPr lvl="1" eaLnBrk="1" hangingPunct="1"/>
            <a:endParaRPr lang="de-DE" dirty="0"/>
          </a:p>
          <a:p>
            <a:pPr lvl="1" eaLnBrk="1" hangingPunct="1"/>
            <a:endParaRPr lang="de-DE" dirty="0" smtClean="0"/>
          </a:p>
          <a:p>
            <a:pPr lvl="1" eaLnBrk="1" hangingPunct="1"/>
            <a:r>
              <a:rPr lang="de-DE" dirty="0" err="1" smtClean="0"/>
              <a:t>Assymetric</a:t>
            </a:r>
            <a:r>
              <a:rPr lang="de-DE" dirty="0" smtClean="0"/>
              <a:t> </a:t>
            </a:r>
            <a:r>
              <a:rPr lang="de-DE" dirty="0" err="1" smtClean="0"/>
              <a:t>splitting</a:t>
            </a:r>
            <a:endParaRPr lang="de-DE" dirty="0"/>
          </a:p>
          <a:p>
            <a:pPr lvl="1" eaLnBrk="1" hangingPunct="1"/>
            <a:endParaRPr lang="de-DE" dirty="0" smtClean="0"/>
          </a:p>
          <a:p>
            <a:pPr lvl="1" eaLnBrk="1" hangingPunct="1"/>
            <a:endParaRPr lang="de-DE" dirty="0"/>
          </a:p>
          <a:p>
            <a:pPr lvl="1" eaLnBrk="1" hangingPunct="1"/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properties</a:t>
            </a:r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378AFE7A-1CD4-48AE-8324-5582C002F092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24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39875" y="2805363"/>
            <a:ext cx="3849688" cy="677598"/>
            <a:chOff x="4639875" y="2805363"/>
            <a:chExt cx="3849688" cy="677598"/>
          </a:xfrm>
        </p:grpSpPr>
        <p:cxnSp>
          <p:nvCxnSpPr>
            <p:cNvPr id="158" name="Straight Arrow Connector 164"/>
            <p:cNvCxnSpPr>
              <a:cxnSpLocks noChangeShapeType="1"/>
            </p:cNvCxnSpPr>
            <p:nvPr/>
          </p:nvCxnSpPr>
          <p:spPr bwMode="auto">
            <a:xfrm>
              <a:off x="4639875" y="3226114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tangle 158"/>
            <p:cNvSpPr/>
            <p:nvPr/>
          </p:nvSpPr>
          <p:spPr bwMode="auto">
            <a:xfrm>
              <a:off x="4817675" y="2805363"/>
              <a:ext cx="2584450" cy="4048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7800588" y="2808538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61" name="Straight Connector 169"/>
            <p:cNvCxnSpPr>
              <a:cxnSpLocks noChangeShapeType="1"/>
            </p:cNvCxnSpPr>
            <p:nvPr/>
          </p:nvCxnSpPr>
          <p:spPr bwMode="auto">
            <a:xfrm flipH="1">
              <a:off x="7577819" y="3137307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Connector 170"/>
            <p:cNvCxnSpPr>
              <a:cxnSpLocks noChangeShapeType="1"/>
            </p:cNvCxnSpPr>
            <p:nvPr/>
          </p:nvCxnSpPr>
          <p:spPr bwMode="auto">
            <a:xfrm flipH="1">
              <a:off x="7615908" y="3142050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7" name="Rectangle 177"/>
            <p:cNvSpPr>
              <a:spLocks noChangeArrowheads="1"/>
            </p:cNvSpPr>
            <p:nvPr/>
          </p:nvSpPr>
          <p:spPr bwMode="auto">
            <a:xfrm>
              <a:off x="4822759" y="2907852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69" name="Rectangle 178"/>
            <p:cNvSpPr>
              <a:spLocks noChangeArrowheads="1"/>
            </p:cNvSpPr>
            <p:nvPr/>
          </p:nvSpPr>
          <p:spPr bwMode="auto">
            <a:xfrm>
              <a:off x="5003738" y="2907836"/>
              <a:ext cx="758887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70" name="Straight Connector 166"/>
            <p:cNvCxnSpPr>
              <a:cxnSpLocks noChangeShapeType="1"/>
            </p:cNvCxnSpPr>
            <p:nvPr/>
          </p:nvCxnSpPr>
          <p:spPr bwMode="auto">
            <a:xfrm>
              <a:off x="5031897" y="280606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1" name="Rectangle 179"/>
            <p:cNvSpPr>
              <a:spLocks noChangeArrowheads="1"/>
            </p:cNvSpPr>
            <p:nvPr/>
          </p:nvSpPr>
          <p:spPr bwMode="auto">
            <a:xfrm>
              <a:off x="5932890" y="2907820"/>
              <a:ext cx="733663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72" name="Rectangle 180"/>
            <p:cNvSpPr>
              <a:spLocks noChangeArrowheads="1"/>
            </p:cNvSpPr>
            <p:nvPr/>
          </p:nvSpPr>
          <p:spPr bwMode="auto">
            <a:xfrm>
              <a:off x="5765833" y="2907836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73" name="Straight Connector 181"/>
            <p:cNvCxnSpPr>
              <a:cxnSpLocks noChangeShapeType="1"/>
            </p:cNvCxnSpPr>
            <p:nvPr/>
          </p:nvCxnSpPr>
          <p:spPr bwMode="auto">
            <a:xfrm>
              <a:off x="5184299" y="280604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Connector 182"/>
            <p:cNvCxnSpPr>
              <a:cxnSpLocks noChangeShapeType="1"/>
            </p:cNvCxnSpPr>
            <p:nvPr/>
          </p:nvCxnSpPr>
          <p:spPr bwMode="auto">
            <a:xfrm>
              <a:off x="5108090" y="280604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Connector 183"/>
            <p:cNvCxnSpPr>
              <a:cxnSpLocks noChangeShapeType="1"/>
            </p:cNvCxnSpPr>
            <p:nvPr/>
          </p:nvCxnSpPr>
          <p:spPr bwMode="auto">
            <a:xfrm>
              <a:off x="5260493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Straight Connector 184"/>
            <p:cNvCxnSpPr>
              <a:cxnSpLocks noChangeShapeType="1"/>
            </p:cNvCxnSpPr>
            <p:nvPr/>
          </p:nvCxnSpPr>
          <p:spPr bwMode="auto">
            <a:xfrm>
              <a:off x="5341481" y="280604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Straight Connector 185"/>
            <p:cNvCxnSpPr>
              <a:cxnSpLocks noChangeShapeType="1"/>
            </p:cNvCxnSpPr>
            <p:nvPr/>
          </p:nvCxnSpPr>
          <p:spPr bwMode="auto">
            <a:xfrm>
              <a:off x="5493883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Straight Connector 186"/>
            <p:cNvCxnSpPr>
              <a:cxnSpLocks noChangeShapeType="1"/>
            </p:cNvCxnSpPr>
            <p:nvPr/>
          </p:nvCxnSpPr>
          <p:spPr bwMode="auto">
            <a:xfrm>
              <a:off x="5417674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Straight Connector 187"/>
            <p:cNvCxnSpPr>
              <a:cxnSpLocks noChangeShapeType="1"/>
            </p:cNvCxnSpPr>
            <p:nvPr/>
          </p:nvCxnSpPr>
          <p:spPr bwMode="auto">
            <a:xfrm>
              <a:off x="5570076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0" name="Rectangle 188"/>
            <p:cNvSpPr>
              <a:spLocks noChangeArrowheads="1"/>
            </p:cNvSpPr>
            <p:nvPr/>
          </p:nvSpPr>
          <p:spPr bwMode="auto">
            <a:xfrm>
              <a:off x="7804422" y="2907836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81" name="Rectangle 189"/>
            <p:cNvSpPr>
              <a:spLocks noChangeArrowheads="1"/>
            </p:cNvSpPr>
            <p:nvPr/>
          </p:nvSpPr>
          <p:spPr bwMode="auto">
            <a:xfrm>
              <a:off x="7985890" y="2907820"/>
              <a:ext cx="479858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82" name="Straight Connector 190"/>
            <p:cNvCxnSpPr>
              <a:cxnSpLocks noChangeShapeType="1"/>
            </p:cNvCxnSpPr>
            <p:nvPr/>
          </p:nvCxnSpPr>
          <p:spPr bwMode="auto">
            <a:xfrm>
              <a:off x="8013560" y="280604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Straight Connector 191"/>
            <p:cNvCxnSpPr>
              <a:cxnSpLocks noChangeShapeType="1"/>
            </p:cNvCxnSpPr>
            <p:nvPr/>
          </p:nvCxnSpPr>
          <p:spPr bwMode="auto">
            <a:xfrm>
              <a:off x="8165963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Straight Connector 192"/>
            <p:cNvCxnSpPr>
              <a:cxnSpLocks noChangeShapeType="1"/>
            </p:cNvCxnSpPr>
            <p:nvPr/>
          </p:nvCxnSpPr>
          <p:spPr bwMode="auto">
            <a:xfrm>
              <a:off x="8089753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Straight Connector 193"/>
            <p:cNvCxnSpPr>
              <a:cxnSpLocks noChangeShapeType="1"/>
            </p:cNvCxnSpPr>
            <p:nvPr/>
          </p:nvCxnSpPr>
          <p:spPr bwMode="auto">
            <a:xfrm>
              <a:off x="8242156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Straight Connector 194"/>
            <p:cNvCxnSpPr>
              <a:cxnSpLocks noChangeShapeType="1"/>
            </p:cNvCxnSpPr>
            <p:nvPr/>
          </p:nvCxnSpPr>
          <p:spPr bwMode="auto">
            <a:xfrm>
              <a:off x="8323144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Straight Connector 196"/>
            <p:cNvCxnSpPr>
              <a:cxnSpLocks noChangeShapeType="1"/>
            </p:cNvCxnSpPr>
            <p:nvPr/>
          </p:nvCxnSpPr>
          <p:spPr bwMode="auto">
            <a:xfrm>
              <a:off x="8399337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Straight Arrow Connector 168"/>
            <p:cNvCxnSpPr>
              <a:cxnSpLocks noChangeShapeType="1"/>
            </p:cNvCxnSpPr>
            <p:nvPr/>
          </p:nvCxnSpPr>
          <p:spPr bwMode="auto">
            <a:xfrm>
              <a:off x="7646404" y="3224141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tangle 179"/>
            <p:cNvSpPr>
              <a:spLocks noChangeArrowheads="1"/>
            </p:cNvSpPr>
            <p:nvPr/>
          </p:nvSpPr>
          <p:spPr bwMode="auto">
            <a:xfrm>
              <a:off x="6661613" y="2907804"/>
              <a:ext cx="733663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90" name="TextBox 173"/>
            <p:cNvSpPr txBox="1">
              <a:spLocks noChangeArrowheads="1"/>
            </p:cNvSpPr>
            <p:nvPr/>
          </p:nvSpPr>
          <p:spPr bwMode="auto">
            <a:xfrm>
              <a:off x="5046047" y="3221351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2</a:t>
              </a:r>
              <a:endParaRPr lang="de-DE" sz="1100" dirty="0"/>
            </a:p>
          </p:txBody>
        </p:sp>
        <p:sp>
          <p:nvSpPr>
            <p:cNvPr id="191" name="TextBox 173"/>
            <p:cNvSpPr txBox="1">
              <a:spLocks noChangeArrowheads="1"/>
            </p:cNvSpPr>
            <p:nvPr/>
          </p:nvSpPr>
          <p:spPr bwMode="auto">
            <a:xfrm>
              <a:off x="5960527" y="3221335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1</a:t>
              </a:r>
              <a:endParaRPr lang="de-DE" sz="1100" dirty="0"/>
            </a:p>
          </p:txBody>
        </p:sp>
        <p:sp>
          <p:nvSpPr>
            <p:cNvPr id="192" name="TextBox 173"/>
            <p:cNvSpPr txBox="1">
              <a:spLocks noChangeArrowheads="1"/>
            </p:cNvSpPr>
            <p:nvPr/>
          </p:nvSpPr>
          <p:spPr bwMode="auto">
            <a:xfrm>
              <a:off x="6698776" y="3221319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3</a:t>
              </a:r>
              <a:endParaRPr lang="de-DE" sz="1100" dirty="0"/>
            </a:p>
          </p:txBody>
        </p:sp>
        <p:cxnSp>
          <p:nvCxnSpPr>
            <p:cNvPr id="193" name="Straight Connector 166"/>
            <p:cNvCxnSpPr>
              <a:cxnSpLocks noChangeShapeType="1"/>
            </p:cNvCxnSpPr>
            <p:nvPr/>
          </p:nvCxnSpPr>
          <p:spPr bwMode="auto">
            <a:xfrm>
              <a:off x="5960665" y="280604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81"/>
            <p:cNvCxnSpPr>
              <a:cxnSpLocks noChangeShapeType="1"/>
            </p:cNvCxnSpPr>
            <p:nvPr/>
          </p:nvCxnSpPr>
          <p:spPr bwMode="auto">
            <a:xfrm>
              <a:off x="6187583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Straight Connector 184"/>
            <p:cNvCxnSpPr>
              <a:cxnSpLocks noChangeShapeType="1"/>
            </p:cNvCxnSpPr>
            <p:nvPr/>
          </p:nvCxnSpPr>
          <p:spPr bwMode="auto">
            <a:xfrm>
              <a:off x="6421618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Straight Connector 185"/>
            <p:cNvCxnSpPr>
              <a:cxnSpLocks noChangeShapeType="1"/>
            </p:cNvCxnSpPr>
            <p:nvPr/>
          </p:nvCxnSpPr>
          <p:spPr bwMode="auto">
            <a:xfrm>
              <a:off x="6643773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Straight Connector 166"/>
            <p:cNvCxnSpPr>
              <a:cxnSpLocks noChangeShapeType="1"/>
            </p:cNvCxnSpPr>
            <p:nvPr/>
          </p:nvCxnSpPr>
          <p:spPr bwMode="auto">
            <a:xfrm>
              <a:off x="6689389" y="280603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Straight Connector 181"/>
            <p:cNvCxnSpPr>
              <a:cxnSpLocks noChangeShapeType="1"/>
            </p:cNvCxnSpPr>
            <p:nvPr/>
          </p:nvCxnSpPr>
          <p:spPr bwMode="auto">
            <a:xfrm>
              <a:off x="6832265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" name="Straight Connector 182"/>
            <p:cNvCxnSpPr>
              <a:cxnSpLocks noChangeShapeType="1"/>
            </p:cNvCxnSpPr>
            <p:nvPr/>
          </p:nvCxnSpPr>
          <p:spPr bwMode="auto">
            <a:xfrm>
              <a:off x="6746530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Straight Connector 183"/>
            <p:cNvCxnSpPr>
              <a:cxnSpLocks noChangeShapeType="1"/>
            </p:cNvCxnSpPr>
            <p:nvPr/>
          </p:nvCxnSpPr>
          <p:spPr bwMode="auto">
            <a:xfrm>
              <a:off x="6927511" y="280599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184"/>
            <p:cNvCxnSpPr>
              <a:cxnSpLocks noChangeShapeType="1"/>
            </p:cNvCxnSpPr>
            <p:nvPr/>
          </p:nvCxnSpPr>
          <p:spPr bwMode="auto">
            <a:xfrm>
              <a:off x="7037077" y="28060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Straight Connector 185"/>
            <p:cNvCxnSpPr>
              <a:cxnSpLocks noChangeShapeType="1"/>
            </p:cNvCxnSpPr>
            <p:nvPr/>
          </p:nvCxnSpPr>
          <p:spPr bwMode="auto">
            <a:xfrm>
              <a:off x="7179953" y="280599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Straight Connector 187"/>
            <p:cNvCxnSpPr>
              <a:cxnSpLocks noChangeShapeType="1"/>
            </p:cNvCxnSpPr>
            <p:nvPr/>
          </p:nvCxnSpPr>
          <p:spPr bwMode="auto">
            <a:xfrm>
              <a:off x="7375221" y="280598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4641850" y="1797961"/>
            <a:ext cx="3849688" cy="688854"/>
            <a:chOff x="4641850" y="1797961"/>
            <a:chExt cx="3849688" cy="688854"/>
          </a:xfrm>
        </p:grpSpPr>
        <p:cxnSp>
          <p:nvCxnSpPr>
            <p:cNvPr id="15371" name="Straight Arrow Connector 164"/>
            <p:cNvCxnSpPr>
              <a:cxnSpLocks noChangeShapeType="1"/>
            </p:cNvCxnSpPr>
            <p:nvPr/>
          </p:nvCxnSpPr>
          <p:spPr bwMode="auto">
            <a:xfrm>
              <a:off x="4641850" y="2218712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6" name="Rectangle 165"/>
            <p:cNvSpPr/>
            <p:nvPr/>
          </p:nvSpPr>
          <p:spPr bwMode="auto">
            <a:xfrm>
              <a:off x="4819650" y="1797961"/>
              <a:ext cx="2584450" cy="4048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7802563" y="1801136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15374" name="Straight Connector 169"/>
            <p:cNvCxnSpPr>
              <a:cxnSpLocks noChangeShapeType="1"/>
            </p:cNvCxnSpPr>
            <p:nvPr/>
          </p:nvCxnSpPr>
          <p:spPr bwMode="auto">
            <a:xfrm flipH="1">
              <a:off x="7579794" y="2129905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Straight Connector 170"/>
            <p:cNvCxnSpPr>
              <a:cxnSpLocks noChangeShapeType="1"/>
            </p:cNvCxnSpPr>
            <p:nvPr/>
          </p:nvCxnSpPr>
          <p:spPr bwMode="auto">
            <a:xfrm flipH="1">
              <a:off x="7617883" y="2134648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78" name="Rectangle 177"/>
            <p:cNvSpPr>
              <a:spLocks noChangeArrowheads="1"/>
            </p:cNvSpPr>
            <p:nvPr/>
          </p:nvSpPr>
          <p:spPr bwMode="auto">
            <a:xfrm>
              <a:off x="4824734" y="1900450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79" name="Rectangle 178"/>
            <p:cNvSpPr>
              <a:spLocks noChangeArrowheads="1"/>
            </p:cNvSpPr>
            <p:nvPr/>
          </p:nvSpPr>
          <p:spPr bwMode="auto">
            <a:xfrm>
              <a:off x="5005713" y="1900434"/>
              <a:ext cx="1024731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80" name="Straight Connector 166"/>
            <p:cNvCxnSpPr>
              <a:cxnSpLocks noChangeShapeType="1"/>
            </p:cNvCxnSpPr>
            <p:nvPr/>
          </p:nvCxnSpPr>
          <p:spPr bwMode="auto">
            <a:xfrm>
              <a:off x="5033872" y="179866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81" name="Rectangle 179"/>
            <p:cNvSpPr>
              <a:spLocks noChangeArrowheads="1"/>
            </p:cNvSpPr>
            <p:nvPr/>
          </p:nvSpPr>
          <p:spPr bwMode="auto">
            <a:xfrm>
              <a:off x="6201593" y="1900418"/>
              <a:ext cx="1200598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82" name="Rectangle 180"/>
            <p:cNvSpPr>
              <a:spLocks noChangeArrowheads="1"/>
            </p:cNvSpPr>
            <p:nvPr/>
          </p:nvSpPr>
          <p:spPr bwMode="auto">
            <a:xfrm>
              <a:off x="6029773" y="1900434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83" name="Straight Connector 181"/>
            <p:cNvCxnSpPr>
              <a:cxnSpLocks noChangeShapeType="1"/>
            </p:cNvCxnSpPr>
            <p:nvPr/>
          </p:nvCxnSpPr>
          <p:spPr bwMode="auto">
            <a:xfrm>
              <a:off x="5186274" y="179864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4" name="Straight Connector 182"/>
            <p:cNvCxnSpPr>
              <a:cxnSpLocks noChangeShapeType="1"/>
            </p:cNvCxnSpPr>
            <p:nvPr/>
          </p:nvCxnSpPr>
          <p:spPr bwMode="auto">
            <a:xfrm>
              <a:off x="5110065" y="179864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5" name="Straight Connector 183"/>
            <p:cNvCxnSpPr>
              <a:cxnSpLocks noChangeShapeType="1"/>
            </p:cNvCxnSpPr>
            <p:nvPr/>
          </p:nvCxnSpPr>
          <p:spPr bwMode="auto">
            <a:xfrm>
              <a:off x="5262468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6" name="Straight Connector 184"/>
            <p:cNvCxnSpPr>
              <a:cxnSpLocks noChangeShapeType="1"/>
            </p:cNvCxnSpPr>
            <p:nvPr/>
          </p:nvCxnSpPr>
          <p:spPr bwMode="auto">
            <a:xfrm>
              <a:off x="5343456" y="179864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7" name="Straight Connector 185"/>
            <p:cNvCxnSpPr>
              <a:cxnSpLocks noChangeShapeType="1"/>
            </p:cNvCxnSpPr>
            <p:nvPr/>
          </p:nvCxnSpPr>
          <p:spPr bwMode="auto">
            <a:xfrm>
              <a:off x="5495858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8" name="Straight Connector 186"/>
            <p:cNvCxnSpPr>
              <a:cxnSpLocks noChangeShapeType="1"/>
            </p:cNvCxnSpPr>
            <p:nvPr/>
          </p:nvCxnSpPr>
          <p:spPr bwMode="auto">
            <a:xfrm>
              <a:off x="5419649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9" name="Straight Connector 187"/>
            <p:cNvCxnSpPr>
              <a:cxnSpLocks noChangeShapeType="1"/>
            </p:cNvCxnSpPr>
            <p:nvPr/>
          </p:nvCxnSpPr>
          <p:spPr bwMode="auto">
            <a:xfrm>
              <a:off x="5572051" y="179861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390" name="Rectangle 188"/>
            <p:cNvSpPr>
              <a:spLocks noChangeArrowheads="1"/>
            </p:cNvSpPr>
            <p:nvPr/>
          </p:nvSpPr>
          <p:spPr bwMode="auto">
            <a:xfrm>
              <a:off x="7806397" y="1900434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15391" name="Rectangle 189"/>
            <p:cNvSpPr>
              <a:spLocks noChangeArrowheads="1"/>
            </p:cNvSpPr>
            <p:nvPr/>
          </p:nvSpPr>
          <p:spPr bwMode="auto">
            <a:xfrm>
              <a:off x="7987865" y="1900418"/>
              <a:ext cx="479858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15392" name="Straight Connector 190"/>
            <p:cNvCxnSpPr>
              <a:cxnSpLocks noChangeShapeType="1"/>
            </p:cNvCxnSpPr>
            <p:nvPr/>
          </p:nvCxnSpPr>
          <p:spPr bwMode="auto">
            <a:xfrm>
              <a:off x="8015535" y="179864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3" name="Straight Connector 191"/>
            <p:cNvCxnSpPr>
              <a:cxnSpLocks noChangeShapeType="1"/>
            </p:cNvCxnSpPr>
            <p:nvPr/>
          </p:nvCxnSpPr>
          <p:spPr bwMode="auto">
            <a:xfrm>
              <a:off x="8167938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4" name="Straight Connector 192"/>
            <p:cNvCxnSpPr>
              <a:cxnSpLocks noChangeShapeType="1"/>
            </p:cNvCxnSpPr>
            <p:nvPr/>
          </p:nvCxnSpPr>
          <p:spPr bwMode="auto">
            <a:xfrm>
              <a:off x="8091728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5" name="Straight Connector 193"/>
            <p:cNvCxnSpPr>
              <a:cxnSpLocks noChangeShapeType="1"/>
            </p:cNvCxnSpPr>
            <p:nvPr/>
          </p:nvCxnSpPr>
          <p:spPr bwMode="auto">
            <a:xfrm>
              <a:off x="8244131" y="179861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6" name="Straight Connector 194"/>
            <p:cNvCxnSpPr>
              <a:cxnSpLocks noChangeShapeType="1"/>
            </p:cNvCxnSpPr>
            <p:nvPr/>
          </p:nvCxnSpPr>
          <p:spPr bwMode="auto">
            <a:xfrm>
              <a:off x="8325119" y="179862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7" name="Straight Connector 196"/>
            <p:cNvCxnSpPr>
              <a:cxnSpLocks noChangeShapeType="1"/>
            </p:cNvCxnSpPr>
            <p:nvPr/>
          </p:nvCxnSpPr>
          <p:spPr bwMode="auto">
            <a:xfrm>
              <a:off x="8401312" y="179861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8" name="Straight Arrow Connector 168"/>
            <p:cNvCxnSpPr>
              <a:cxnSpLocks noChangeShapeType="1"/>
            </p:cNvCxnSpPr>
            <p:nvPr/>
          </p:nvCxnSpPr>
          <p:spPr bwMode="auto">
            <a:xfrm>
              <a:off x="7648379" y="2216739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Rectangle 4"/>
            <p:cNvSpPr/>
            <p:nvPr/>
          </p:nvSpPr>
          <p:spPr>
            <a:xfrm>
              <a:off x="5218191" y="2225205"/>
              <a:ext cx="68800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de-DE" sz="1100" dirty="0">
                  <a:solidFill>
                    <a:srgbClr val="261748"/>
                  </a:solidFill>
                </a:rPr>
                <a:t>SASE 2</a:t>
              </a: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322174" y="2223230"/>
              <a:ext cx="94609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de-DE" sz="1100" dirty="0">
                  <a:solidFill>
                    <a:srgbClr val="261748"/>
                  </a:solidFill>
                </a:rPr>
                <a:t>SASE </a:t>
              </a:r>
              <a:r>
                <a:rPr lang="de-DE" sz="1100" dirty="0" smtClean="0">
                  <a:solidFill>
                    <a:srgbClr val="261748"/>
                  </a:solidFill>
                </a:rPr>
                <a:t>1 &amp; 3</a:t>
              </a:r>
              <a:endParaRPr lang="de-DE" sz="1100" dirty="0">
                <a:solidFill>
                  <a:srgbClr val="261748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229369" y="1803359"/>
              <a:ext cx="1145852" cy="403476"/>
              <a:chOff x="6229369" y="1803359"/>
              <a:chExt cx="538179" cy="403476"/>
            </a:xfrm>
          </p:grpSpPr>
          <p:cxnSp>
            <p:nvCxnSpPr>
              <p:cNvPr id="211" name="Straight Connector 166"/>
              <p:cNvCxnSpPr>
                <a:cxnSpLocks noChangeShapeType="1"/>
              </p:cNvCxnSpPr>
              <p:nvPr/>
            </p:nvCxnSpPr>
            <p:spPr bwMode="auto">
              <a:xfrm>
                <a:off x="6229369" y="1803407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181"/>
              <p:cNvCxnSpPr>
                <a:cxnSpLocks noChangeShapeType="1"/>
              </p:cNvCxnSpPr>
              <p:nvPr/>
            </p:nvCxnSpPr>
            <p:spPr bwMode="auto">
              <a:xfrm>
                <a:off x="6381771" y="1803391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182"/>
              <p:cNvCxnSpPr>
                <a:cxnSpLocks noChangeShapeType="1"/>
              </p:cNvCxnSpPr>
              <p:nvPr/>
            </p:nvCxnSpPr>
            <p:spPr bwMode="auto">
              <a:xfrm>
                <a:off x="6305562" y="1803391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183"/>
              <p:cNvCxnSpPr>
                <a:cxnSpLocks noChangeShapeType="1"/>
              </p:cNvCxnSpPr>
              <p:nvPr/>
            </p:nvCxnSpPr>
            <p:spPr bwMode="auto">
              <a:xfrm>
                <a:off x="6457965" y="1803375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5" name="Straight Connector 184"/>
              <p:cNvCxnSpPr>
                <a:cxnSpLocks noChangeShapeType="1"/>
              </p:cNvCxnSpPr>
              <p:nvPr/>
            </p:nvCxnSpPr>
            <p:spPr bwMode="auto">
              <a:xfrm>
                <a:off x="6538953" y="1803391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6" name="Straight Connector 185"/>
              <p:cNvCxnSpPr>
                <a:cxnSpLocks noChangeShapeType="1"/>
              </p:cNvCxnSpPr>
              <p:nvPr/>
            </p:nvCxnSpPr>
            <p:spPr bwMode="auto">
              <a:xfrm>
                <a:off x="6691355" y="1803375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7" name="Straight Connector 186"/>
              <p:cNvCxnSpPr>
                <a:cxnSpLocks noChangeShapeType="1"/>
              </p:cNvCxnSpPr>
              <p:nvPr/>
            </p:nvCxnSpPr>
            <p:spPr bwMode="auto">
              <a:xfrm>
                <a:off x="6615146" y="1803375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8" name="Straight Connector 187"/>
              <p:cNvCxnSpPr>
                <a:cxnSpLocks noChangeShapeType="1"/>
              </p:cNvCxnSpPr>
              <p:nvPr/>
            </p:nvCxnSpPr>
            <p:spPr bwMode="auto">
              <a:xfrm>
                <a:off x="6767548" y="1803359"/>
                <a:ext cx="0" cy="403428"/>
              </a:xfrm>
              <a:prstGeom prst="line">
                <a:avLst/>
              </a:prstGeom>
              <a:noFill/>
              <a:ln w="38100" algn="ctr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0" name="Group 9"/>
          <p:cNvGrpSpPr/>
          <p:nvPr/>
        </p:nvGrpSpPr>
        <p:grpSpPr>
          <a:xfrm>
            <a:off x="4637900" y="3777138"/>
            <a:ext cx="3849688" cy="646820"/>
            <a:chOff x="4637900" y="3777138"/>
            <a:chExt cx="3849688" cy="646820"/>
          </a:xfrm>
        </p:grpSpPr>
        <p:cxnSp>
          <p:nvCxnSpPr>
            <p:cNvPr id="222" name="Straight Arrow Connector 164"/>
            <p:cNvCxnSpPr>
              <a:cxnSpLocks noChangeShapeType="1"/>
            </p:cNvCxnSpPr>
            <p:nvPr/>
          </p:nvCxnSpPr>
          <p:spPr bwMode="auto">
            <a:xfrm>
              <a:off x="4637900" y="4197889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tangle 222"/>
            <p:cNvSpPr/>
            <p:nvPr/>
          </p:nvSpPr>
          <p:spPr bwMode="auto">
            <a:xfrm>
              <a:off x="4815700" y="3777138"/>
              <a:ext cx="2584450" cy="4048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7798613" y="3780313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225" name="Straight Connector 169"/>
            <p:cNvCxnSpPr>
              <a:cxnSpLocks noChangeShapeType="1"/>
            </p:cNvCxnSpPr>
            <p:nvPr/>
          </p:nvCxnSpPr>
          <p:spPr bwMode="auto">
            <a:xfrm flipH="1">
              <a:off x="7575844" y="4109082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Straight Connector 170"/>
            <p:cNvCxnSpPr>
              <a:cxnSpLocks noChangeShapeType="1"/>
            </p:cNvCxnSpPr>
            <p:nvPr/>
          </p:nvCxnSpPr>
          <p:spPr bwMode="auto">
            <a:xfrm flipH="1">
              <a:off x="7613933" y="4113825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tangle 177"/>
            <p:cNvSpPr>
              <a:spLocks noChangeArrowheads="1"/>
            </p:cNvSpPr>
            <p:nvPr/>
          </p:nvSpPr>
          <p:spPr bwMode="auto">
            <a:xfrm>
              <a:off x="4820784" y="3879627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28" name="Rectangle 178"/>
            <p:cNvSpPr>
              <a:spLocks noChangeArrowheads="1"/>
            </p:cNvSpPr>
            <p:nvPr/>
          </p:nvSpPr>
          <p:spPr bwMode="auto">
            <a:xfrm>
              <a:off x="5001764" y="3879611"/>
              <a:ext cx="417885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30" name="Rectangle 179"/>
            <p:cNvSpPr>
              <a:spLocks noChangeArrowheads="1"/>
            </p:cNvSpPr>
            <p:nvPr/>
          </p:nvSpPr>
          <p:spPr bwMode="auto">
            <a:xfrm>
              <a:off x="6496051" y="3879595"/>
              <a:ext cx="435078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31" name="Rectangle 180"/>
            <p:cNvSpPr>
              <a:spLocks noChangeArrowheads="1"/>
            </p:cNvSpPr>
            <p:nvPr/>
          </p:nvSpPr>
          <p:spPr bwMode="auto">
            <a:xfrm>
              <a:off x="6325892" y="3879611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39" name="Rectangle 188"/>
            <p:cNvSpPr>
              <a:spLocks noChangeArrowheads="1"/>
            </p:cNvSpPr>
            <p:nvPr/>
          </p:nvSpPr>
          <p:spPr bwMode="auto">
            <a:xfrm>
              <a:off x="7802447" y="3879611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40" name="Rectangle 189"/>
            <p:cNvSpPr>
              <a:spLocks noChangeArrowheads="1"/>
            </p:cNvSpPr>
            <p:nvPr/>
          </p:nvSpPr>
          <p:spPr bwMode="auto">
            <a:xfrm>
              <a:off x="7983915" y="3879595"/>
              <a:ext cx="479858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247" name="Straight Arrow Connector 168"/>
            <p:cNvCxnSpPr>
              <a:cxnSpLocks noChangeShapeType="1"/>
            </p:cNvCxnSpPr>
            <p:nvPr/>
          </p:nvCxnSpPr>
          <p:spPr bwMode="auto">
            <a:xfrm>
              <a:off x="7644429" y="4195916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8" name="Rectangle 179"/>
            <p:cNvSpPr>
              <a:spLocks noChangeArrowheads="1"/>
            </p:cNvSpPr>
            <p:nvPr/>
          </p:nvSpPr>
          <p:spPr bwMode="auto">
            <a:xfrm>
              <a:off x="6927511" y="3879579"/>
              <a:ext cx="463915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49" name="TextBox 173"/>
            <p:cNvSpPr txBox="1">
              <a:spLocks noChangeArrowheads="1"/>
            </p:cNvSpPr>
            <p:nvPr/>
          </p:nvSpPr>
          <p:spPr bwMode="auto">
            <a:xfrm>
              <a:off x="4895276" y="4193126"/>
              <a:ext cx="59503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dirty="0" smtClean="0"/>
                <a:t>SASE 2</a:t>
              </a:r>
              <a:endParaRPr lang="de-DE" dirty="0"/>
            </a:p>
          </p:txBody>
        </p:sp>
        <p:sp>
          <p:nvSpPr>
            <p:cNvPr id="250" name="TextBox 173"/>
            <p:cNvSpPr txBox="1">
              <a:spLocks noChangeArrowheads="1"/>
            </p:cNvSpPr>
            <p:nvPr/>
          </p:nvSpPr>
          <p:spPr bwMode="auto">
            <a:xfrm>
              <a:off x="6419420" y="4193110"/>
              <a:ext cx="59503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dirty="0" smtClean="0"/>
                <a:t>SASE 1</a:t>
              </a:r>
              <a:endParaRPr lang="de-DE" dirty="0"/>
            </a:p>
          </p:txBody>
        </p:sp>
        <p:sp>
          <p:nvSpPr>
            <p:cNvPr id="251" name="TextBox 173"/>
            <p:cNvSpPr txBox="1">
              <a:spLocks noChangeArrowheads="1"/>
            </p:cNvSpPr>
            <p:nvPr/>
          </p:nvSpPr>
          <p:spPr bwMode="auto">
            <a:xfrm>
              <a:off x="6881415" y="4193094"/>
              <a:ext cx="59503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dirty="0" smtClean="0"/>
                <a:t>SASE 3</a:t>
              </a:r>
              <a:endParaRPr lang="de-DE" dirty="0"/>
            </a:p>
          </p:txBody>
        </p:sp>
        <p:sp>
          <p:nvSpPr>
            <p:cNvPr id="263" name="Rectangle 178"/>
            <p:cNvSpPr>
              <a:spLocks noChangeArrowheads="1"/>
            </p:cNvSpPr>
            <p:nvPr/>
          </p:nvSpPr>
          <p:spPr bwMode="auto">
            <a:xfrm>
              <a:off x="5420892" y="3884358"/>
              <a:ext cx="447706" cy="301622"/>
            </a:xfrm>
            <a:prstGeom prst="rect">
              <a:avLst/>
            </a:prstGeom>
            <a:solidFill>
              <a:srgbClr val="33FF8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64" name="Rectangle 178"/>
            <p:cNvSpPr>
              <a:spLocks noChangeArrowheads="1"/>
            </p:cNvSpPr>
            <p:nvPr/>
          </p:nvSpPr>
          <p:spPr bwMode="auto">
            <a:xfrm>
              <a:off x="5868598" y="3884342"/>
              <a:ext cx="454938" cy="301622"/>
            </a:xfrm>
            <a:prstGeom prst="rect">
              <a:avLst/>
            </a:prstGeom>
            <a:solidFill>
              <a:srgbClr val="9FFFCA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65" name="TextBox 173"/>
            <p:cNvSpPr txBox="1">
              <a:spLocks noChangeArrowheads="1"/>
            </p:cNvSpPr>
            <p:nvPr/>
          </p:nvSpPr>
          <p:spPr bwMode="auto">
            <a:xfrm>
              <a:off x="5357271" y="4193110"/>
              <a:ext cx="59503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dirty="0" smtClean="0"/>
                <a:t>SASE 4</a:t>
              </a:r>
              <a:endParaRPr lang="de-DE" dirty="0"/>
            </a:p>
          </p:txBody>
        </p:sp>
        <p:sp>
          <p:nvSpPr>
            <p:cNvPr id="266" name="TextBox 173"/>
            <p:cNvSpPr txBox="1">
              <a:spLocks noChangeArrowheads="1"/>
            </p:cNvSpPr>
            <p:nvPr/>
          </p:nvSpPr>
          <p:spPr bwMode="auto">
            <a:xfrm>
              <a:off x="5819266" y="4193094"/>
              <a:ext cx="59503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dirty="0" smtClean="0"/>
                <a:t>SASE 5</a:t>
              </a:r>
              <a:endParaRPr lang="de-DE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637900" y="4834013"/>
            <a:ext cx="3849688" cy="677598"/>
            <a:chOff x="4637900" y="4834013"/>
            <a:chExt cx="3849688" cy="677598"/>
          </a:xfrm>
        </p:grpSpPr>
        <p:cxnSp>
          <p:nvCxnSpPr>
            <p:cNvPr id="269" name="Straight Arrow Connector 164"/>
            <p:cNvCxnSpPr>
              <a:cxnSpLocks noChangeShapeType="1"/>
            </p:cNvCxnSpPr>
            <p:nvPr/>
          </p:nvCxnSpPr>
          <p:spPr bwMode="auto">
            <a:xfrm>
              <a:off x="4637900" y="5254764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0" name="Rectangle 269"/>
            <p:cNvSpPr/>
            <p:nvPr/>
          </p:nvSpPr>
          <p:spPr bwMode="auto">
            <a:xfrm>
              <a:off x="4815700" y="4834013"/>
              <a:ext cx="2584450" cy="4048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7798613" y="4837188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272" name="Straight Connector 169"/>
            <p:cNvCxnSpPr>
              <a:cxnSpLocks noChangeShapeType="1"/>
            </p:cNvCxnSpPr>
            <p:nvPr/>
          </p:nvCxnSpPr>
          <p:spPr bwMode="auto">
            <a:xfrm flipH="1">
              <a:off x="7575844" y="5165957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3" name="Straight Connector 170"/>
            <p:cNvCxnSpPr>
              <a:cxnSpLocks noChangeShapeType="1"/>
            </p:cNvCxnSpPr>
            <p:nvPr/>
          </p:nvCxnSpPr>
          <p:spPr bwMode="auto">
            <a:xfrm flipH="1">
              <a:off x="7613933" y="5170700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4" name="Rectangle 177"/>
            <p:cNvSpPr>
              <a:spLocks noChangeArrowheads="1"/>
            </p:cNvSpPr>
            <p:nvPr/>
          </p:nvSpPr>
          <p:spPr bwMode="auto">
            <a:xfrm>
              <a:off x="4820784" y="4936502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75" name="Rectangle 178"/>
            <p:cNvSpPr>
              <a:spLocks noChangeArrowheads="1"/>
            </p:cNvSpPr>
            <p:nvPr/>
          </p:nvSpPr>
          <p:spPr bwMode="auto">
            <a:xfrm>
              <a:off x="5001763" y="4936486"/>
              <a:ext cx="106327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276" name="Straight Connector 166"/>
            <p:cNvCxnSpPr>
              <a:cxnSpLocks noChangeShapeType="1"/>
            </p:cNvCxnSpPr>
            <p:nvPr/>
          </p:nvCxnSpPr>
          <p:spPr bwMode="auto">
            <a:xfrm>
              <a:off x="5063263" y="483471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7" name="Rectangle 179"/>
            <p:cNvSpPr>
              <a:spLocks noChangeArrowheads="1"/>
            </p:cNvSpPr>
            <p:nvPr/>
          </p:nvSpPr>
          <p:spPr bwMode="auto">
            <a:xfrm>
              <a:off x="5283147" y="4936470"/>
              <a:ext cx="1689153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78" name="Rectangle 180"/>
            <p:cNvSpPr>
              <a:spLocks noChangeArrowheads="1"/>
            </p:cNvSpPr>
            <p:nvPr/>
          </p:nvSpPr>
          <p:spPr bwMode="auto">
            <a:xfrm>
              <a:off x="5116090" y="4936486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86" name="Rectangle 188"/>
            <p:cNvSpPr>
              <a:spLocks noChangeArrowheads="1"/>
            </p:cNvSpPr>
            <p:nvPr/>
          </p:nvSpPr>
          <p:spPr bwMode="auto">
            <a:xfrm>
              <a:off x="7802447" y="4936486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95" name="Rectangle 179"/>
            <p:cNvSpPr>
              <a:spLocks noChangeArrowheads="1"/>
            </p:cNvSpPr>
            <p:nvPr/>
          </p:nvSpPr>
          <p:spPr bwMode="auto">
            <a:xfrm>
              <a:off x="6972300" y="4936454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296" name="TextBox 173"/>
            <p:cNvSpPr txBox="1">
              <a:spLocks noChangeArrowheads="1"/>
            </p:cNvSpPr>
            <p:nvPr/>
          </p:nvSpPr>
          <p:spPr bwMode="auto">
            <a:xfrm>
              <a:off x="4686847" y="5250001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2</a:t>
              </a:r>
              <a:endParaRPr lang="de-DE" sz="1100" dirty="0"/>
            </a:p>
          </p:txBody>
        </p:sp>
        <p:sp>
          <p:nvSpPr>
            <p:cNvPr id="297" name="TextBox 173"/>
            <p:cNvSpPr txBox="1">
              <a:spLocks noChangeArrowheads="1"/>
            </p:cNvSpPr>
            <p:nvPr/>
          </p:nvSpPr>
          <p:spPr bwMode="auto">
            <a:xfrm>
              <a:off x="5820425" y="5249985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1</a:t>
              </a:r>
              <a:endParaRPr lang="de-DE" sz="1100" dirty="0"/>
            </a:p>
          </p:txBody>
        </p:sp>
        <p:sp>
          <p:nvSpPr>
            <p:cNvPr id="298" name="TextBox 173"/>
            <p:cNvSpPr txBox="1">
              <a:spLocks noChangeArrowheads="1"/>
            </p:cNvSpPr>
            <p:nvPr/>
          </p:nvSpPr>
          <p:spPr bwMode="auto">
            <a:xfrm>
              <a:off x="6834928" y="5249969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3</a:t>
              </a:r>
              <a:endParaRPr lang="de-DE" sz="1100" dirty="0"/>
            </a:p>
          </p:txBody>
        </p:sp>
        <p:cxnSp>
          <p:nvCxnSpPr>
            <p:cNvPr id="311" name="Straight Connector 191"/>
            <p:cNvCxnSpPr>
              <a:cxnSpLocks noChangeShapeType="1"/>
            </p:cNvCxnSpPr>
            <p:nvPr/>
          </p:nvCxnSpPr>
          <p:spPr bwMode="auto">
            <a:xfrm>
              <a:off x="7082901" y="483466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4" name="Straight Connector 194"/>
            <p:cNvCxnSpPr>
              <a:cxnSpLocks noChangeShapeType="1"/>
            </p:cNvCxnSpPr>
            <p:nvPr/>
          </p:nvCxnSpPr>
          <p:spPr bwMode="auto">
            <a:xfrm>
              <a:off x="7228142" y="483466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5" name="Straight Connector 196"/>
            <p:cNvCxnSpPr>
              <a:cxnSpLocks noChangeShapeType="1"/>
            </p:cNvCxnSpPr>
            <p:nvPr/>
          </p:nvCxnSpPr>
          <p:spPr bwMode="auto">
            <a:xfrm>
              <a:off x="7378064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6" name="Rectangle 179"/>
            <p:cNvSpPr>
              <a:spLocks noChangeArrowheads="1"/>
            </p:cNvSpPr>
            <p:nvPr/>
          </p:nvSpPr>
          <p:spPr bwMode="auto">
            <a:xfrm>
              <a:off x="5290945" y="4936438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17" name="Straight Connector 190"/>
            <p:cNvCxnSpPr>
              <a:cxnSpLocks noChangeShapeType="1"/>
            </p:cNvCxnSpPr>
            <p:nvPr/>
          </p:nvCxnSpPr>
          <p:spPr bwMode="auto">
            <a:xfrm>
              <a:off x="5310932" y="483466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8" name="Straight Connector 191"/>
            <p:cNvCxnSpPr>
              <a:cxnSpLocks noChangeShapeType="1"/>
            </p:cNvCxnSpPr>
            <p:nvPr/>
          </p:nvCxnSpPr>
          <p:spPr bwMode="auto">
            <a:xfrm>
              <a:off x="5463335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9" name="Straight Connector 192"/>
            <p:cNvCxnSpPr>
              <a:cxnSpLocks noChangeShapeType="1"/>
            </p:cNvCxnSpPr>
            <p:nvPr/>
          </p:nvCxnSpPr>
          <p:spPr bwMode="auto">
            <a:xfrm>
              <a:off x="5387125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0" name="Straight Connector 193"/>
            <p:cNvCxnSpPr>
              <a:cxnSpLocks noChangeShapeType="1"/>
            </p:cNvCxnSpPr>
            <p:nvPr/>
          </p:nvCxnSpPr>
          <p:spPr bwMode="auto">
            <a:xfrm>
              <a:off x="5539528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1" name="Straight Connector 194"/>
            <p:cNvCxnSpPr>
              <a:cxnSpLocks noChangeShapeType="1"/>
            </p:cNvCxnSpPr>
            <p:nvPr/>
          </p:nvCxnSpPr>
          <p:spPr bwMode="auto">
            <a:xfrm>
              <a:off x="5620516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" name="Straight Connector 196"/>
            <p:cNvCxnSpPr>
              <a:cxnSpLocks noChangeShapeType="1"/>
            </p:cNvCxnSpPr>
            <p:nvPr/>
          </p:nvCxnSpPr>
          <p:spPr bwMode="auto">
            <a:xfrm>
              <a:off x="5696709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3" name="Rectangle 179"/>
            <p:cNvSpPr>
              <a:spLocks noChangeArrowheads="1"/>
            </p:cNvSpPr>
            <p:nvPr/>
          </p:nvSpPr>
          <p:spPr bwMode="auto">
            <a:xfrm>
              <a:off x="5752940" y="4936422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24" name="Straight Connector 190"/>
            <p:cNvCxnSpPr>
              <a:cxnSpLocks noChangeShapeType="1"/>
            </p:cNvCxnSpPr>
            <p:nvPr/>
          </p:nvCxnSpPr>
          <p:spPr bwMode="auto">
            <a:xfrm>
              <a:off x="5772927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5" name="Straight Connector 191"/>
            <p:cNvCxnSpPr>
              <a:cxnSpLocks noChangeShapeType="1"/>
            </p:cNvCxnSpPr>
            <p:nvPr/>
          </p:nvCxnSpPr>
          <p:spPr bwMode="auto">
            <a:xfrm>
              <a:off x="5925330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6" name="Straight Connector 192"/>
            <p:cNvCxnSpPr>
              <a:cxnSpLocks noChangeShapeType="1"/>
            </p:cNvCxnSpPr>
            <p:nvPr/>
          </p:nvCxnSpPr>
          <p:spPr bwMode="auto">
            <a:xfrm>
              <a:off x="5849120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" name="Straight Connector 193"/>
            <p:cNvCxnSpPr>
              <a:cxnSpLocks noChangeShapeType="1"/>
            </p:cNvCxnSpPr>
            <p:nvPr/>
          </p:nvCxnSpPr>
          <p:spPr bwMode="auto">
            <a:xfrm>
              <a:off x="6001523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8" name="Straight Connector 194"/>
            <p:cNvCxnSpPr>
              <a:cxnSpLocks noChangeShapeType="1"/>
            </p:cNvCxnSpPr>
            <p:nvPr/>
          </p:nvCxnSpPr>
          <p:spPr bwMode="auto">
            <a:xfrm>
              <a:off x="6082511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9" name="Straight Connector 196"/>
            <p:cNvCxnSpPr>
              <a:cxnSpLocks noChangeShapeType="1"/>
            </p:cNvCxnSpPr>
            <p:nvPr/>
          </p:nvCxnSpPr>
          <p:spPr bwMode="auto">
            <a:xfrm>
              <a:off x="6158704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Connector 191"/>
            <p:cNvCxnSpPr>
              <a:cxnSpLocks noChangeShapeType="1"/>
            </p:cNvCxnSpPr>
            <p:nvPr/>
          </p:nvCxnSpPr>
          <p:spPr bwMode="auto">
            <a:xfrm>
              <a:off x="6230162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Connector 193"/>
            <p:cNvCxnSpPr>
              <a:cxnSpLocks noChangeShapeType="1"/>
            </p:cNvCxnSpPr>
            <p:nvPr/>
          </p:nvCxnSpPr>
          <p:spPr bwMode="auto">
            <a:xfrm>
              <a:off x="6306355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2" name="Straight Connector 194"/>
            <p:cNvCxnSpPr>
              <a:cxnSpLocks noChangeShapeType="1"/>
            </p:cNvCxnSpPr>
            <p:nvPr/>
          </p:nvCxnSpPr>
          <p:spPr bwMode="auto">
            <a:xfrm>
              <a:off x="6387343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3" name="Straight Connector 196"/>
            <p:cNvCxnSpPr>
              <a:cxnSpLocks noChangeShapeType="1"/>
            </p:cNvCxnSpPr>
            <p:nvPr/>
          </p:nvCxnSpPr>
          <p:spPr bwMode="auto">
            <a:xfrm>
              <a:off x="6463536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4" name="Rectangle 179"/>
            <p:cNvSpPr>
              <a:spLocks noChangeArrowheads="1"/>
            </p:cNvSpPr>
            <p:nvPr/>
          </p:nvSpPr>
          <p:spPr bwMode="auto">
            <a:xfrm>
              <a:off x="6519767" y="4936406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35" name="Straight Connector 190"/>
            <p:cNvCxnSpPr>
              <a:cxnSpLocks noChangeShapeType="1"/>
            </p:cNvCxnSpPr>
            <p:nvPr/>
          </p:nvCxnSpPr>
          <p:spPr bwMode="auto">
            <a:xfrm>
              <a:off x="6539754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6" name="Straight Connector 191"/>
            <p:cNvCxnSpPr>
              <a:cxnSpLocks noChangeShapeType="1"/>
            </p:cNvCxnSpPr>
            <p:nvPr/>
          </p:nvCxnSpPr>
          <p:spPr bwMode="auto">
            <a:xfrm>
              <a:off x="6692157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7" name="Straight Connector 192"/>
            <p:cNvCxnSpPr>
              <a:cxnSpLocks noChangeShapeType="1"/>
            </p:cNvCxnSpPr>
            <p:nvPr/>
          </p:nvCxnSpPr>
          <p:spPr bwMode="auto">
            <a:xfrm>
              <a:off x="6615947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" name="Straight Connector 193"/>
            <p:cNvCxnSpPr>
              <a:cxnSpLocks noChangeShapeType="1"/>
            </p:cNvCxnSpPr>
            <p:nvPr/>
          </p:nvCxnSpPr>
          <p:spPr bwMode="auto">
            <a:xfrm>
              <a:off x="6768350" y="483460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9" name="Straight Connector 194"/>
            <p:cNvCxnSpPr>
              <a:cxnSpLocks noChangeShapeType="1"/>
            </p:cNvCxnSpPr>
            <p:nvPr/>
          </p:nvCxnSpPr>
          <p:spPr bwMode="auto">
            <a:xfrm>
              <a:off x="6849338" y="483461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0" name="Straight Connector 196"/>
            <p:cNvCxnSpPr>
              <a:cxnSpLocks noChangeShapeType="1"/>
            </p:cNvCxnSpPr>
            <p:nvPr/>
          </p:nvCxnSpPr>
          <p:spPr bwMode="auto">
            <a:xfrm>
              <a:off x="6925531" y="4834600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1" name="Rectangle 178"/>
            <p:cNvSpPr>
              <a:spLocks noChangeArrowheads="1"/>
            </p:cNvSpPr>
            <p:nvPr/>
          </p:nvSpPr>
          <p:spPr bwMode="auto">
            <a:xfrm>
              <a:off x="7988148" y="4936470"/>
              <a:ext cx="106327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42" name="Straight Connector 166"/>
            <p:cNvCxnSpPr>
              <a:cxnSpLocks noChangeShapeType="1"/>
            </p:cNvCxnSpPr>
            <p:nvPr/>
          </p:nvCxnSpPr>
          <p:spPr bwMode="auto">
            <a:xfrm>
              <a:off x="8049648" y="4834696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3" name="Rectangle 180"/>
            <p:cNvSpPr>
              <a:spLocks noChangeArrowheads="1"/>
            </p:cNvSpPr>
            <p:nvPr/>
          </p:nvSpPr>
          <p:spPr bwMode="auto">
            <a:xfrm>
              <a:off x="8102475" y="4936470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347" name="Rectangle 179"/>
            <p:cNvSpPr>
              <a:spLocks noChangeArrowheads="1"/>
            </p:cNvSpPr>
            <p:nvPr/>
          </p:nvSpPr>
          <p:spPr bwMode="auto">
            <a:xfrm>
              <a:off x="8269532" y="4938791"/>
              <a:ext cx="194241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44" name="Straight Connector 190"/>
            <p:cNvCxnSpPr>
              <a:cxnSpLocks noChangeShapeType="1"/>
            </p:cNvCxnSpPr>
            <p:nvPr/>
          </p:nvCxnSpPr>
          <p:spPr bwMode="auto">
            <a:xfrm>
              <a:off x="8297317" y="483464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5" name="Straight Connector 191"/>
            <p:cNvCxnSpPr>
              <a:cxnSpLocks noChangeShapeType="1"/>
            </p:cNvCxnSpPr>
            <p:nvPr/>
          </p:nvCxnSpPr>
          <p:spPr bwMode="auto">
            <a:xfrm>
              <a:off x="8449720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6" name="Straight Connector 192"/>
            <p:cNvCxnSpPr>
              <a:cxnSpLocks noChangeShapeType="1"/>
            </p:cNvCxnSpPr>
            <p:nvPr/>
          </p:nvCxnSpPr>
          <p:spPr bwMode="auto">
            <a:xfrm>
              <a:off x="8373510" y="4834632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4" name="Straight Arrow Connector 168"/>
            <p:cNvCxnSpPr>
              <a:cxnSpLocks noChangeShapeType="1"/>
            </p:cNvCxnSpPr>
            <p:nvPr/>
          </p:nvCxnSpPr>
          <p:spPr bwMode="auto">
            <a:xfrm>
              <a:off x="7644429" y="5252791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2"/>
          <p:cNvGrpSpPr/>
          <p:nvPr/>
        </p:nvGrpSpPr>
        <p:grpSpPr>
          <a:xfrm>
            <a:off x="4647800" y="5817663"/>
            <a:ext cx="3849688" cy="677598"/>
            <a:chOff x="4647800" y="5817663"/>
            <a:chExt cx="3849688" cy="677598"/>
          </a:xfrm>
        </p:grpSpPr>
        <p:cxnSp>
          <p:nvCxnSpPr>
            <p:cNvPr id="392" name="Straight Arrow Connector 164"/>
            <p:cNvCxnSpPr>
              <a:cxnSpLocks noChangeShapeType="1"/>
            </p:cNvCxnSpPr>
            <p:nvPr/>
          </p:nvCxnSpPr>
          <p:spPr bwMode="auto">
            <a:xfrm>
              <a:off x="4647800" y="6238414"/>
              <a:ext cx="29569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3" name="Rectangle 392"/>
            <p:cNvSpPr/>
            <p:nvPr/>
          </p:nvSpPr>
          <p:spPr bwMode="auto">
            <a:xfrm>
              <a:off x="4825600" y="5817663"/>
              <a:ext cx="2584450" cy="4048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7808513" y="5820838"/>
              <a:ext cx="665162" cy="403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marL="342900" indent="-342900">
                <a:defRPr/>
              </a:pPr>
              <a:endParaRPr lang="de-DE"/>
            </a:p>
          </p:txBody>
        </p:sp>
        <p:cxnSp>
          <p:nvCxnSpPr>
            <p:cNvPr id="395" name="Straight Connector 169"/>
            <p:cNvCxnSpPr>
              <a:cxnSpLocks noChangeShapeType="1"/>
            </p:cNvCxnSpPr>
            <p:nvPr/>
          </p:nvCxnSpPr>
          <p:spPr bwMode="auto">
            <a:xfrm flipH="1">
              <a:off x="7585744" y="6149607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6" name="Straight Connector 170"/>
            <p:cNvCxnSpPr>
              <a:cxnSpLocks noChangeShapeType="1"/>
            </p:cNvCxnSpPr>
            <p:nvPr/>
          </p:nvCxnSpPr>
          <p:spPr bwMode="auto">
            <a:xfrm flipH="1">
              <a:off x="7623833" y="6154350"/>
              <a:ext cx="59132" cy="1665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7" name="Rectangle 177"/>
            <p:cNvSpPr>
              <a:spLocks noChangeArrowheads="1"/>
            </p:cNvSpPr>
            <p:nvPr/>
          </p:nvSpPr>
          <p:spPr bwMode="auto">
            <a:xfrm>
              <a:off x="4830684" y="5920152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398" name="Rectangle 178"/>
            <p:cNvSpPr>
              <a:spLocks noChangeArrowheads="1"/>
            </p:cNvSpPr>
            <p:nvPr/>
          </p:nvSpPr>
          <p:spPr bwMode="auto">
            <a:xfrm>
              <a:off x="5011663" y="5920136"/>
              <a:ext cx="106327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399" name="Straight Connector 166"/>
            <p:cNvCxnSpPr>
              <a:cxnSpLocks noChangeShapeType="1"/>
            </p:cNvCxnSpPr>
            <p:nvPr/>
          </p:nvCxnSpPr>
          <p:spPr bwMode="auto">
            <a:xfrm>
              <a:off x="5068400" y="5818362"/>
              <a:ext cx="0" cy="403428"/>
            </a:xfrm>
            <a:prstGeom prst="line">
              <a:avLst/>
            </a:prstGeom>
            <a:noFill/>
            <a:ln w="762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0" name="Rectangle 179"/>
            <p:cNvSpPr>
              <a:spLocks noChangeArrowheads="1"/>
            </p:cNvSpPr>
            <p:nvPr/>
          </p:nvSpPr>
          <p:spPr bwMode="auto">
            <a:xfrm>
              <a:off x="5293047" y="5920120"/>
              <a:ext cx="1689153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401" name="Rectangle 180"/>
            <p:cNvSpPr>
              <a:spLocks noChangeArrowheads="1"/>
            </p:cNvSpPr>
            <p:nvPr/>
          </p:nvSpPr>
          <p:spPr bwMode="auto">
            <a:xfrm>
              <a:off x="5125990" y="5920136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402" name="Rectangle 188"/>
            <p:cNvSpPr>
              <a:spLocks noChangeArrowheads="1"/>
            </p:cNvSpPr>
            <p:nvPr/>
          </p:nvSpPr>
          <p:spPr bwMode="auto">
            <a:xfrm>
              <a:off x="7812347" y="5920136"/>
              <a:ext cx="181468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403" name="Rectangle 179"/>
            <p:cNvSpPr>
              <a:spLocks noChangeArrowheads="1"/>
            </p:cNvSpPr>
            <p:nvPr/>
          </p:nvSpPr>
          <p:spPr bwMode="auto">
            <a:xfrm>
              <a:off x="6982200" y="5920104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404" name="TextBox 173"/>
            <p:cNvSpPr txBox="1">
              <a:spLocks noChangeArrowheads="1"/>
            </p:cNvSpPr>
            <p:nvPr/>
          </p:nvSpPr>
          <p:spPr bwMode="auto">
            <a:xfrm>
              <a:off x="4696747" y="6233651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2</a:t>
              </a:r>
              <a:endParaRPr lang="de-DE" sz="1100" dirty="0"/>
            </a:p>
          </p:txBody>
        </p:sp>
        <p:sp>
          <p:nvSpPr>
            <p:cNvPr id="405" name="TextBox 173"/>
            <p:cNvSpPr txBox="1">
              <a:spLocks noChangeArrowheads="1"/>
            </p:cNvSpPr>
            <p:nvPr/>
          </p:nvSpPr>
          <p:spPr bwMode="auto">
            <a:xfrm>
              <a:off x="5830325" y="6233635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1</a:t>
              </a:r>
              <a:endParaRPr lang="de-DE" sz="1100" dirty="0"/>
            </a:p>
          </p:txBody>
        </p:sp>
        <p:sp>
          <p:nvSpPr>
            <p:cNvPr id="406" name="TextBox 173"/>
            <p:cNvSpPr txBox="1">
              <a:spLocks noChangeArrowheads="1"/>
            </p:cNvSpPr>
            <p:nvPr/>
          </p:nvSpPr>
          <p:spPr bwMode="auto">
            <a:xfrm>
              <a:off x="6844828" y="6233619"/>
              <a:ext cx="68801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eaLnBrk="1" hangingPunct="1"/>
              <a:r>
                <a:rPr lang="de-DE" sz="1100" dirty="0" smtClean="0"/>
                <a:t>SASE 3</a:t>
              </a:r>
              <a:endParaRPr lang="de-DE" sz="1100" dirty="0"/>
            </a:p>
          </p:txBody>
        </p:sp>
        <p:cxnSp>
          <p:nvCxnSpPr>
            <p:cNvPr id="407" name="Straight Connector 191"/>
            <p:cNvCxnSpPr>
              <a:cxnSpLocks noChangeShapeType="1"/>
            </p:cNvCxnSpPr>
            <p:nvPr/>
          </p:nvCxnSpPr>
          <p:spPr bwMode="auto">
            <a:xfrm>
              <a:off x="7092801" y="58183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8" name="Straight Connector 194"/>
            <p:cNvCxnSpPr>
              <a:cxnSpLocks noChangeShapeType="1"/>
            </p:cNvCxnSpPr>
            <p:nvPr/>
          </p:nvCxnSpPr>
          <p:spPr bwMode="auto">
            <a:xfrm>
              <a:off x="7238042" y="5818314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9" name="Straight Connector 196"/>
            <p:cNvCxnSpPr>
              <a:cxnSpLocks noChangeShapeType="1"/>
            </p:cNvCxnSpPr>
            <p:nvPr/>
          </p:nvCxnSpPr>
          <p:spPr bwMode="auto">
            <a:xfrm>
              <a:off x="7387964" y="5818298"/>
              <a:ext cx="0" cy="403428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0" name="Rectangle 179"/>
            <p:cNvSpPr>
              <a:spLocks noChangeArrowheads="1"/>
            </p:cNvSpPr>
            <p:nvPr/>
          </p:nvSpPr>
          <p:spPr bwMode="auto">
            <a:xfrm>
              <a:off x="5300845" y="5920088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 w="19050"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411" name="Straight Connector 190"/>
            <p:cNvCxnSpPr>
              <a:cxnSpLocks noChangeShapeType="1"/>
            </p:cNvCxnSpPr>
            <p:nvPr/>
          </p:nvCxnSpPr>
          <p:spPr bwMode="auto">
            <a:xfrm>
              <a:off x="5320832" y="5818314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2" name="Straight Connector 191"/>
            <p:cNvCxnSpPr>
              <a:cxnSpLocks noChangeShapeType="1"/>
            </p:cNvCxnSpPr>
            <p:nvPr/>
          </p:nvCxnSpPr>
          <p:spPr bwMode="auto">
            <a:xfrm>
              <a:off x="5473235" y="5818298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3" name="Straight Connector 192"/>
            <p:cNvCxnSpPr>
              <a:cxnSpLocks noChangeShapeType="1"/>
            </p:cNvCxnSpPr>
            <p:nvPr/>
          </p:nvCxnSpPr>
          <p:spPr bwMode="auto">
            <a:xfrm>
              <a:off x="5397025" y="5818298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4" name="Straight Connector 193"/>
            <p:cNvCxnSpPr>
              <a:cxnSpLocks noChangeShapeType="1"/>
            </p:cNvCxnSpPr>
            <p:nvPr/>
          </p:nvCxnSpPr>
          <p:spPr bwMode="auto">
            <a:xfrm>
              <a:off x="5549428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" name="Straight Connector 194"/>
            <p:cNvCxnSpPr>
              <a:cxnSpLocks noChangeShapeType="1"/>
            </p:cNvCxnSpPr>
            <p:nvPr/>
          </p:nvCxnSpPr>
          <p:spPr bwMode="auto">
            <a:xfrm>
              <a:off x="5630416" y="5818298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6" name="Straight Connector 196"/>
            <p:cNvCxnSpPr>
              <a:cxnSpLocks noChangeShapeType="1"/>
            </p:cNvCxnSpPr>
            <p:nvPr/>
          </p:nvCxnSpPr>
          <p:spPr bwMode="auto">
            <a:xfrm>
              <a:off x="5706609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7" name="Rectangle 179"/>
            <p:cNvSpPr>
              <a:spLocks noChangeArrowheads="1"/>
            </p:cNvSpPr>
            <p:nvPr/>
          </p:nvSpPr>
          <p:spPr bwMode="auto">
            <a:xfrm>
              <a:off x="5762840" y="5920072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 w="19050"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418" name="Straight Connector 190"/>
            <p:cNvCxnSpPr>
              <a:cxnSpLocks noChangeShapeType="1"/>
            </p:cNvCxnSpPr>
            <p:nvPr/>
          </p:nvCxnSpPr>
          <p:spPr bwMode="auto">
            <a:xfrm>
              <a:off x="5782827" y="5818298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9" name="Straight Connector 191"/>
            <p:cNvCxnSpPr>
              <a:cxnSpLocks noChangeShapeType="1"/>
            </p:cNvCxnSpPr>
            <p:nvPr/>
          </p:nvCxnSpPr>
          <p:spPr bwMode="auto">
            <a:xfrm>
              <a:off x="5935230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" name="Straight Connector 192"/>
            <p:cNvCxnSpPr>
              <a:cxnSpLocks noChangeShapeType="1"/>
            </p:cNvCxnSpPr>
            <p:nvPr/>
          </p:nvCxnSpPr>
          <p:spPr bwMode="auto">
            <a:xfrm>
              <a:off x="5859020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" name="Straight Connector 193"/>
            <p:cNvCxnSpPr>
              <a:cxnSpLocks noChangeShapeType="1"/>
            </p:cNvCxnSpPr>
            <p:nvPr/>
          </p:nvCxnSpPr>
          <p:spPr bwMode="auto">
            <a:xfrm>
              <a:off x="6011423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" name="Straight Connector 194"/>
            <p:cNvCxnSpPr>
              <a:cxnSpLocks noChangeShapeType="1"/>
            </p:cNvCxnSpPr>
            <p:nvPr/>
          </p:nvCxnSpPr>
          <p:spPr bwMode="auto">
            <a:xfrm>
              <a:off x="6092411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" name="Straight Connector 196"/>
            <p:cNvCxnSpPr>
              <a:cxnSpLocks noChangeShapeType="1"/>
            </p:cNvCxnSpPr>
            <p:nvPr/>
          </p:nvCxnSpPr>
          <p:spPr bwMode="auto">
            <a:xfrm>
              <a:off x="6168604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" name="Straight Connector 191"/>
            <p:cNvCxnSpPr>
              <a:cxnSpLocks noChangeShapeType="1"/>
            </p:cNvCxnSpPr>
            <p:nvPr/>
          </p:nvCxnSpPr>
          <p:spPr bwMode="auto">
            <a:xfrm>
              <a:off x="6240062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5" name="Straight Connector 193"/>
            <p:cNvCxnSpPr>
              <a:cxnSpLocks noChangeShapeType="1"/>
            </p:cNvCxnSpPr>
            <p:nvPr/>
          </p:nvCxnSpPr>
          <p:spPr bwMode="auto">
            <a:xfrm>
              <a:off x="6316255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" name="Straight Connector 194"/>
            <p:cNvCxnSpPr>
              <a:cxnSpLocks noChangeShapeType="1"/>
            </p:cNvCxnSpPr>
            <p:nvPr/>
          </p:nvCxnSpPr>
          <p:spPr bwMode="auto">
            <a:xfrm>
              <a:off x="6397243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7" name="Straight Connector 196"/>
            <p:cNvCxnSpPr>
              <a:cxnSpLocks noChangeShapeType="1"/>
            </p:cNvCxnSpPr>
            <p:nvPr/>
          </p:nvCxnSpPr>
          <p:spPr bwMode="auto">
            <a:xfrm>
              <a:off x="6473436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" name="Rectangle 179"/>
            <p:cNvSpPr>
              <a:spLocks noChangeArrowheads="1"/>
            </p:cNvSpPr>
            <p:nvPr/>
          </p:nvSpPr>
          <p:spPr bwMode="auto">
            <a:xfrm>
              <a:off x="6529667" y="5920056"/>
              <a:ext cx="421001" cy="301622"/>
            </a:xfrm>
            <a:prstGeom prst="rect">
              <a:avLst/>
            </a:prstGeom>
            <a:solidFill>
              <a:srgbClr val="2FA6FF">
                <a:alpha val="49804"/>
              </a:srgbClr>
            </a:solidFill>
            <a:ln w="19050">
              <a:noFill/>
            </a:ln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429" name="Straight Connector 190"/>
            <p:cNvCxnSpPr>
              <a:cxnSpLocks noChangeShapeType="1"/>
            </p:cNvCxnSpPr>
            <p:nvPr/>
          </p:nvCxnSpPr>
          <p:spPr bwMode="auto">
            <a:xfrm>
              <a:off x="6549654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" name="Straight Connector 191"/>
            <p:cNvCxnSpPr>
              <a:cxnSpLocks noChangeShapeType="1"/>
            </p:cNvCxnSpPr>
            <p:nvPr/>
          </p:nvCxnSpPr>
          <p:spPr bwMode="auto">
            <a:xfrm>
              <a:off x="6702057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1" name="Straight Connector 192"/>
            <p:cNvCxnSpPr>
              <a:cxnSpLocks noChangeShapeType="1"/>
            </p:cNvCxnSpPr>
            <p:nvPr/>
          </p:nvCxnSpPr>
          <p:spPr bwMode="auto">
            <a:xfrm>
              <a:off x="6625847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2" name="Straight Connector 193"/>
            <p:cNvCxnSpPr>
              <a:cxnSpLocks noChangeShapeType="1"/>
            </p:cNvCxnSpPr>
            <p:nvPr/>
          </p:nvCxnSpPr>
          <p:spPr bwMode="auto">
            <a:xfrm>
              <a:off x="6778250" y="5818250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3" name="Straight Connector 194"/>
            <p:cNvCxnSpPr>
              <a:cxnSpLocks noChangeShapeType="1"/>
            </p:cNvCxnSpPr>
            <p:nvPr/>
          </p:nvCxnSpPr>
          <p:spPr bwMode="auto">
            <a:xfrm>
              <a:off x="6859238" y="5818266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4" name="Straight Connector 196"/>
            <p:cNvCxnSpPr>
              <a:cxnSpLocks noChangeShapeType="1"/>
            </p:cNvCxnSpPr>
            <p:nvPr/>
          </p:nvCxnSpPr>
          <p:spPr bwMode="auto">
            <a:xfrm>
              <a:off x="6935431" y="5818250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5" name="Rectangle 178"/>
            <p:cNvSpPr>
              <a:spLocks noChangeArrowheads="1"/>
            </p:cNvSpPr>
            <p:nvPr/>
          </p:nvSpPr>
          <p:spPr bwMode="auto">
            <a:xfrm>
              <a:off x="7998048" y="5920120"/>
              <a:ext cx="106327" cy="301622"/>
            </a:xfrm>
            <a:prstGeom prst="rect">
              <a:avLst/>
            </a:prstGeom>
            <a:solidFill>
              <a:srgbClr val="00B05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436" name="Straight Connector 166"/>
            <p:cNvCxnSpPr>
              <a:cxnSpLocks noChangeShapeType="1"/>
            </p:cNvCxnSpPr>
            <p:nvPr/>
          </p:nvCxnSpPr>
          <p:spPr bwMode="auto">
            <a:xfrm>
              <a:off x="8054785" y="5818346"/>
              <a:ext cx="0" cy="403428"/>
            </a:xfrm>
            <a:prstGeom prst="line">
              <a:avLst/>
            </a:prstGeom>
            <a:noFill/>
            <a:ln w="7620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7" name="Rectangle 180"/>
            <p:cNvSpPr>
              <a:spLocks noChangeArrowheads="1"/>
            </p:cNvSpPr>
            <p:nvPr/>
          </p:nvSpPr>
          <p:spPr bwMode="auto">
            <a:xfrm>
              <a:off x="8112375" y="5920120"/>
              <a:ext cx="167057" cy="30162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438" name="Rectangle 179"/>
            <p:cNvSpPr>
              <a:spLocks noChangeArrowheads="1"/>
            </p:cNvSpPr>
            <p:nvPr/>
          </p:nvSpPr>
          <p:spPr bwMode="auto">
            <a:xfrm>
              <a:off x="8279432" y="5922441"/>
              <a:ext cx="194241" cy="301622"/>
            </a:xfrm>
            <a:prstGeom prst="rect">
              <a:avLst/>
            </a:prstGeom>
            <a:solidFill>
              <a:srgbClr val="007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cxnSp>
          <p:nvCxnSpPr>
            <p:cNvPr id="439" name="Straight Connector 190"/>
            <p:cNvCxnSpPr>
              <a:cxnSpLocks noChangeShapeType="1"/>
            </p:cNvCxnSpPr>
            <p:nvPr/>
          </p:nvCxnSpPr>
          <p:spPr bwMode="auto">
            <a:xfrm>
              <a:off x="8307217" y="5818298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" name="Straight Connector 191"/>
            <p:cNvCxnSpPr>
              <a:cxnSpLocks noChangeShapeType="1"/>
            </p:cNvCxnSpPr>
            <p:nvPr/>
          </p:nvCxnSpPr>
          <p:spPr bwMode="auto">
            <a:xfrm>
              <a:off x="8459620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1" name="Straight Connector 192"/>
            <p:cNvCxnSpPr>
              <a:cxnSpLocks noChangeShapeType="1"/>
            </p:cNvCxnSpPr>
            <p:nvPr/>
          </p:nvCxnSpPr>
          <p:spPr bwMode="auto">
            <a:xfrm>
              <a:off x="8383410" y="5818282"/>
              <a:ext cx="0" cy="403428"/>
            </a:xfrm>
            <a:prstGeom prst="line">
              <a:avLst/>
            </a:prstGeom>
            <a:noFill/>
            <a:ln w="19050" algn="ctr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2" name="Straight Arrow Connector 168"/>
            <p:cNvCxnSpPr>
              <a:cxnSpLocks noChangeShapeType="1"/>
            </p:cNvCxnSpPr>
            <p:nvPr/>
          </p:nvCxnSpPr>
          <p:spPr bwMode="auto">
            <a:xfrm>
              <a:off x="7654329" y="6236441"/>
              <a:ext cx="84315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9798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000" dirty="0" err="1"/>
              <a:t>C</a:t>
            </a:r>
            <a:r>
              <a:rPr lang="de-DE" sz="2000" dirty="0" err="1" smtClean="0"/>
              <a:t>hallenges</a:t>
            </a:r>
            <a:r>
              <a:rPr lang="de-DE" sz="2000" dirty="0" smtClean="0"/>
              <a:t> </a:t>
            </a:r>
            <a:r>
              <a:rPr lang="de-DE" sz="2000" dirty="0" err="1" smtClean="0"/>
              <a:t>related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high </a:t>
            </a:r>
            <a:r>
              <a:rPr lang="de-DE" sz="2000" dirty="0" err="1" smtClean="0"/>
              <a:t>repetition</a:t>
            </a:r>
            <a:r>
              <a:rPr lang="de-DE" sz="2000" dirty="0" smtClean="0"/>
              <a:t> </a:t>
            </a:r>
            <a:r>
              <a:rPr lang="de-DE" sz="2000" dirty="0" err="1" smtClean="0"/>
              <a:t>rates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overcome</a:t>
            </a:r>
            <a:r>
              <a:rPr lang="de-DE" sz="2000" dirty="0" smtClean="0"/>
              <a:t> in </a:t>
            </a:r>
            <a:r>
              <a:rPr lang="de-DE" sz="2000" dirty="0" err="1" smtClean="0"/>
              <a:t>order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its</a:t>
            </a:r>
            <a:r>
              <a:rPr lang="de-DE" sz="2000" dirty="0" smtClean="0"/>
              <a:t> </a:t>
            </a:r>
            <a:r>
              <a:rPr lang="de-DE" sz="2000" dirty="0" err="1" smtClean="0"/>
              <a:t>advantages</a:t>
            </a:r>
            <a:r>
              <a:rPr lang="de-DE" sz="2000" dirty="0" smtClean="0"/>
              <a:t> </a:t>
            </a:r>
            <a:r>
              <a:rPr lang="de-DE" sz="2000" dirty="0" err="1" smtClean="0"/>
              <a:t>fully</a:t>
            </a:r>
            <a:r>
              <a:rPr lang="de-DE" sz="2000" dirty="0" smtClean="0"/>
              <a:t> </a:t>
            </a:r>
            <a:r>
              <a:rPr lang="de-DE" sz="2000" dirty="0" err="1" smtClean="0"/>
              <a:t>available</a:t>
            </a:r>
            <a:r>
              <a:rPr lang="de-DE" sz="2000" dirty="0" smtClean="0"/>
              <a:t> for </a:t>
            </a:r>
            <a:r>
              <a:rPr lang="de-DE" sz="2000" dirty="0" err="1" smtClean="0"/>
              <a:t>users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European XFEL. This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a real </a:t>
            </a:r>
            <a:r>
              <a:rPr lang="de-DE" sz="2000" dirty="0" err="1" smtClean="0"/>
              <a:t>first</a:t>
            </a:r>
            <a:r>
              <a:rPr lang="de-DE" sz="2000" dirty="0" smtClean="0"/>
              <a:t> !</a:t>
            </a:r>
          </a:p>
          <a:p>
            <a:pPr lvl="1"/>
            <a:r>
              <a:rPr lang="de-DE" sz="2000" dirty="0" err="1" smtClean="0"/>
              <a:t>Operate</a:t>
            </a:r>
            <a:r>
              <a:rPr lang="de-DE" sz="2000" dirty="0" smtClean="0"/>
              <a:t> </a:t>
            </a:r>
            <a:r>
              <a:rPr lang="de-DE" sz="2000" dirty="0" err="1" smtClean="0"/>
              <a:t>several</a:t>
            </a:r>
            <a:r>
              <a:rPr lang="de-DE" sz="2000" dirty="0" smtClean="0"/>
              <a:t> </a:t>
            </a:r>
            <a:r>
              <a:rPr lang="de-DE" sz="2000" dirty="0" err="1" smtClean="0"/>
              <a:t>undulators</a:t>
            </a:r>
            <a:r>
              <a:rPr lang="de-DE" sz="2000" dirty="0" smtClean="0"/>
              <a:t> / x-</a:t>
            </a:r>
            <a:r>
              <a:rPr lang="de-DE" sz="2000" dirty="0" err="1" smtClean="0"/>
              <a:t>ray</a:t>
            </a:r>
            <a:r>
              <a:rPr lang="de-DE" sz="2000" dirty="0" smtClean="0"/>
              <a:t> beam </a:t>
            </a:r>
            <a:r>
              <a:rPr lang="de-DE" sz="2000" dirty="0" err="1" smtClean="0"/>
              <a:t>lines</a:t>
            </a:r>
            <a:r>
              <a:rPr lang="de-DE" sz="2000" dirty="0" smtClean="0"/>
              <a:t> / </a:t>
            </a:r>
            <a:r>
              <a:rPr lang="de-DE" sz="2000" dirty="0" err="1" smtClean="0"/>
              <a:t>scientific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instruments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minimal </a:t>
            </a:r>
            <a:r>
              <a:rPr lang="de-DE" sz="2000" dirty="0" err="1" smtClean="0"/>
              <a:t>interference</a:t>
            </a:r>
            <a:endParaRPr lang="de-DE" sz="2000" dirty="0" smtClean="0"/>
          </a:p>
          <a:p>
            <a:pPr lvl="1"/>
            <a:r>
              <a:rPr lang="de-DE" sz="2000" dirty="0" err="1" smtClean="0"/>
              <a:t>Maintain</a:t>
            </a:r>
            <a:r>
              <a:rPr lang="de-DE" sz="2000" dirty="0" smtClean="0"/>
              <a:t> e-beam / x-</a:t>
            </a:r>
            <a:r>
              <a:rPr lang="de-DE" sz="2000" dirty="0" err="1" smtClean="0"/>
              <a:t>ray</a:t>
            </a:r>
            <a:r>
              <a:rPr lang="de-DE" sz="2000" dirty="0" smtClean="0"/>
              <a:t> </a:t>
            </a:r>
            <a:r>
              <a:rPr lang="de-DE" sz="2000" dirty="0" err="1" smtClean="0"/>
              <a:t>performance</a:t>
            </a:r>
            <a:r>
              <a:rPr lang="de-DE" sz="2000" dirty="0" smtClean="0"/>
              <a:t> </a:t>
            </a:r>
            <a:r>
              <a:rPr lang="de-DE" sz="2000" dirty="0" err="1" smtClean="0"/>
              <a:t>while</a:t>
            </a:r>
            <a:r>
              <a:rPr lang="de-DE" sz="2000" dirty="0" smtClean="0"/>
              <a:t> </a:t>
            </a:r>
            <a:r>
              <a:rPr lang="de-DE" sz="2000" dirty="0" err="1" smtClean="0"/>
              <a:t>modifying</a:t>
            </a:r>
            <a:r>
              <a:rPr lang="de-DE" sz="2000" dirty="0" smtClean="0"/>
              <a:t> </a:t>
            </a:r>
            <a:r>
              <a:rPr lang="de-DE" sz="2000" dirty="0" err="1" smtClean="0"/>
              <a:t>parameters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switching</a:t>
            </a:r>
            <a:r>
              <a:rPr lang="de-DE" sz="2000" dirty="0" smtClean="0"/>
              <a:t> on/off </a:t>
            </a:r>
            <a:r>
              <a:rPr lang="de-DE" sz="2000" dirty="0" err="1" smtClean="0"/>
              <a:t>bunches</a:t>
            </a:r>
            <a:endParaRPr lang="de-DE" sz="2000" dirty="0" smtClean="0"/>
          </a:p>
          <a:p>
            <a:pPr lvl="1"/>
            <a:r>
              <a:rPr lang="de-DE" sz="2000" dirty="0" err="1" smtClean="0"/>
              <a:t>Allow</a:t>
            </a:r>
            <a:r>
              <a:rPr lang="de-DE" sz="2000" dirty="0" smtClean="0"/>
              <a:t> </a:t>
            </a:r>
            <a:r>
              <a:rPr lang="de-DE" sz="2000" dirty="0" err="1" smtClean="0"/>
              <a:t>specific</a:t>
            </a:r>
            <a:r>
              <a:rPr lang="de-DE" sz="2000" dirty="0" smtClean="0"/>
              <a:t> </a:t>
            </a:r>
            <a:r>
              <a:rPr lang="de-DE" sz="2000" dirty="0" err="1" smtClean="0"/>
              <a:t>electron</a:t>
            </a:r>
            <a:r>
              <a:rPr lang="de-DE" sz="2000" dirty="0" smtClean="0"/>
              <a:t> </a:t>
            </a:r>
            <a:r>
              <a:rPr lang="de-DE" sz="2000" dirty="0" err="1" smtClean="0"/>
              <a:t>bunch</a:t>
            </a:r>
            <a:r>
              <a:rPr lang="de-DE" sz="2000" dirty="0" smtClean="0"/>
              <a:t> </a:t>
            </a:r>
            <a:r>
              <a:rPr lang="de-DE" sz="2000" dirty="0" err="1" smtClean="0"/>
              <a:t>properties</a:t>
            </a:r>
            <a:r>
              <a:rPr lang="de-DE" sz="2000" dirty="0" smtClean="0"/>
              <a:t>. In </a:t>
            </a:r>
            <a:r>
              <a:rPr lang="de-DE" sz="2000" dirty="0" err="1" smtClean="0"/>
              <a:t>general</a:t>
            </a:r>
            <a:r>
              <a:rPr lang="de-DE" sz="2000" dirty="0" smtClean="0"/>
              <a:t> </a:t>
            </a:r>
            <a:r>
              <a:rPr lang="de-DE" sz="2000" dirty="0" err="1" smtClean="0"/>
              <a:t>only</a:t>
            </a:r>
            <a:r>
              <a:rPr lang="de-DE" sz="2000" dirty="0" smtClean="0"/>
              <a:t> for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bunch</a:t>
            </a:r>
            <a:r>
              <a:rPr lang="de-DE" sz="2000" dirty="0" smtClean="0"/>
              <a:t> </a:t>
            </a:r>
            <a:r>
              <a:rPr lang="de-DE" sz="2000" dirty="0" err="1" smtClean="0"/>
              <a:t>train</a:t>
            </a:r>
            <a:endParaRPr lang="de-DE" sz="2000" dirty="0" smtClean="0"/>
          </a:p>
          <a:p>
            <a:pPr lvl="1"/>
            <a:r>
              <a:rPr lang="de-DE" sz="2000" dirty="0" smtClean="0"/>
              <a:t>…</a:t>
            </a:r>
          </a:p>
          <a:p>
            <a:pPr lvl="1"/>
            <a:endParaRPr lang="de-DE" sz="2000" dirty="0" smtClean="0"/>
          </a:p>
          <a:p>
            <a:pPr lvl="1"/>
            <a:endParaRPr lang="de-D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5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FCCD160C-D4D6-43B6-AAAD-CFD6C36BDC26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26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r>
              <a:rPr lang="en-GB" sz="800" b="0">
                <a:solidFill>
                  <a:srgbClr val="000000"/>
                </a:solidFill>
              </a:rPr>
              <a:t>Thomas Tschentscher, European XFEL, </a:t>
            </a:r>
          </a:p>
          <a:p>
            <a:r>
              <a:rPr lang="en-GB" sz="800" b="0">
                <a:solidFill>
                  <a:srgbClr val="000000"/>
                </a:solidFill>
              </a:rPr>
              <a:t>21 Mar 2010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Simultaneous operation of many instruments</a:t>
            </a:r>
            <a:endParaRPr lang="en-GB" smtClean="0"/>
          </a:p>
        </p:txBody>
      </p:sp>
      <p:sp>
        <p:nvSpPr>
          <p:cNvPr id="23557" name="Rectangl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bunchtrain</a:t>
            </a:r>
            <a:endParaRPr lang="de-DE" dirty="0" smtClean="0"/>
          </a:p>
          <a:p>
            <a:pPr lvl="1" eaLnBrk="1" hangingPunct="1"/>
            <a:r>
              <a:rPr lang="de-DE" dirty="0" smtClean="0"/>
              <a:t>2 e</a:t>
            </a:r>
            <a:r>
              <a:rPr lang="de-DE" baseline="30000" dirty="0" smtClean="0"/>
              <a:t>-</a:t>
            </a:r>
            <a:r>
              <a:rPr lang="de-DE" dirty="0" smtClean="0"/>
              <a:t>-</a:t>
            </a:r>
            <a:r>
              <a:rPr lang="de-DE" dirty="0" err="1" smtClean="0"/>
              <a:t>beamlines</a:t>
            </a:r>
            <a:endParaRPr lang="de-DE" dirty="0" smtClean="0"/>
          </a:p>
          <a:p>
            <a:pPr lvl="1" eaLnBrk="1" hangingPunct="1"/>
            <a:r>
              <a:rPr lang="de-DE" dirty="0" smtClean="0"/>
              <a:t>5(+) </a:t>
            </a:r>
            <a:r>
              <a:rPr lang="de-DE" dirty="0" err="1" smtClean="0"/>
              <a:t>undulators</a:t>
            </a:r>
            <a:endParaRPr lang="de-DE" dirty="0" smtClean="0"/>
          </a:p>
          <a:p>
            <a:pPr lvl="1" eaLnBrk="1" hangingPunct="1"/>
            <a:r>
              <a:rPr lang="de-DE" dirty="0" smtClean="0"/>
              <a:t>15(+) </a:t>
            </a:r>
            <a:r>
              <a:rPr lang="de-DE" dirty="0" err="1" smtClean="0"/>
              <a:t>instruments</a:t>
            </a:r>
            <a:endParaRPr lang="en-GB" dirty="0" smtClean="0"/>
          </a:p>
        </p:txBody>
      </p:sp>
      <p:graphicFrame>
        <p:nvGraphicFramePr>
          <p:cNvPr id="23558" name="Object 4"/>
          <p:cNvGraphicFramePr>
            <a:graphicFrameLocks noChangeAspect="1"/>
          </p:cNvGraphicFramePr>
          <p:nvPr/>
        </p:nvGraphicFramePr>
        <p:xfrm>
          <a:off x="620713" y="1547813"/>
          <a:ext cx="586105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0" name="Picture" r:id="rId3" imgW="4747260" imgH="1665732" progId="Word.Picture.8">
                  <p:embed/>
                </p:oleObj>
              </mc:Choice>
              <mc:Fallback>
                <p:oleObj name="Picture" r:id="rId3" imgW="4747260" imgH="1665732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1547813"/>
                        <a:ext cx="5861050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775450" y="1120775"/>
            <a:ext cx="2141538" cy="4159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0" name="Rectangle 6" descr="20%"/>
          <p:cNvSpPr>
            <a:spLocks noChangeArrowheads="1"/>
          </p:cNvSpPr>
          <p:nvPr/>
        </p:nvSpPr>
        <p:spPr bwMode="auto">
          <a:xfrm>
            <a:off x="6972300" y="1312863"/>
            <a:ext cx="17430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2000" b="0">
              <a:latin typeface="Times New Roman" pitchFamily="18" charset="0"/>
            </a:endParaRP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772275" y="1125538"/>
            <a:ext cx="2141538" cy="415925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62" name="Group 8"/>
          <p:cNvGrpSpPr>
            <a:grpSpLocks/>
          </p:cNvGrpSpPr>
          <p:nvPr/>
        </p:nvGrpSpPr>
        <p:grpSpPr bwMode="auto">
          <a:xfrm flipV="1">
            <a:off x="6402388" y="4525963"/>
            <a:ext cx="544512" cy="574675"/>
            <a:chOff x="1094" y="3158"/>
            <a:chExt cx="499" cy="496"/>
          </a:xfrm>
        </p:grpSpPr>
        <p:sp>
          <p:nvSpPr>
            <p:cNvPr id="23648" name="Line 9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9" name="Line 10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0" name="Line 11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1" name="Line 12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2" name="Line 13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3" name="Freeform 14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3563" name="Rectangle 15"/>
          <p:cNvSpPr>
            <a:spLocks noChangeArrowheads="1"/>
          </p:cNvSpPr>
          <p:nvPr/>
        </p:nvSpPr>
        <p:spPr bwMode="auto">
          <a:xfrm>
            <a:off x="8683625" y="2206625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6" descr="20%"/>
          <p:cNvSpPr>
            <a:spLocks noChangeArrowheads="1"/>
          </p:cNvSpPr>
          <p:nvPr/>
        </p:nvSpPr>
        <p:spPr bwMode="auto">
          <a:xfrm>
            <a:off x="6972300" y="2098675"/>
            <a:ext cx="1527175" cy="66675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5" name="Rectangle 17"/>
          <p:cNvSpPr>
            <a:spLocks noChangeArrowheads="1"/>
          </p:cNvSpPr>
          <p:nvPr/>
        </p:nvSpPr>
        <p:spPr bwMode="auto">
          <a:xfrm>
            <a:off x="8683625" y="2822575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8" descr="20%"/>
          <p:cNvSpPr>
            <a:spLocks noChangeArrowheads="1"/>
          </p:cNvSpPr>
          <p:nvPr/>
        </p:nvSpPr>
        <p:spPr bwMode="auto">
          <a:xfrm>
            <a:off x="6972300" y="2871788"/>
            <a:ext cx="15271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7" name="Rectangle 19"/>
          <p:cNvSpPr>
            <a:spLocks noChangeArrowheads="1"/>
          </p:cNvSpPr>
          <p:nvPr/>
        </p:nvSpPr>
        <p:spPr bwMode="auto">
          <a:xfrm>
            <a:off x="8683625" y="4640263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8" name="Rectangle 20" descr="20%"/>
          <p:cNvSpPr>
            <a:spLocks noChangeArrowheads="1"/>
          </p:cNvSpPr>
          <p:nvPr/>
        </p:nvSpPr>
        <p:spPr bwMode="auto">
          <a:xfrm>
            <a:off x="6972300" y="3641725"/>
            <a:ext cx="1735138" cy="66675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9" name="Rectangle 21" descr="20%"/>
          <p:cNvSpPr>
            <a:spLocks noChangeArrowheads="1"/>
          </p:cNvSpPr>
          <p:nvPr/>
        </p:nvSpPr>
        <p:spPr bwMode="auto">
          <a:xfrm>
            <a:off x="6972300" y="4421188"/>
            <a:ext cx="15271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70" name="Group 22"/>
          <p:cNvGrpSpPr>
            <a:grpSpLocks/>
          </p:cNvGrpSpPr>
          <p:nvPr/>
        </p:nvGrpSpPr>
        <p:grpSpPr bwMode="auto">
          <a:xfrm>
            <a:off x="6399213" y="3640138"/>
            <a:ext cx="546100" cy="574675"/>
            <a:chOff x="1094" y="3158"/>
            <a:chExt cx="499" cy="496"/>
          </a:xfrm>
        </p:grpSpPr>
        <p:sp>
          <p:nvSpPr>
            <p:cNvPr id="23642" name="Line 23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3" name="Line 24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4" name="Line 25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5" name="Line 26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6" name="Line 27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7" name="Freeform 28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1" name="Group 29"/>
          <p:cNvGrpSpPr>
            <a:grpSpLocks/>
          </p:cNvGrpSpPr>
          <p:nvPr/>
        </p:nvGrpSpPr>
        <p:grpSpPr bwMode="auto">
          <a:xfrm flipV="1">
            <a:off x="6399213" y="2974975"/>
            <a:ext cx="546100" cy="573088"/>
            <a:chOff x="1094" y="3158"/>
            <a:chExt cx="499" cy="496"/>
          </a:xfrm>
        </p:grpSpPr>
        <p:sp>
          <p:nvSpPr>
            <p:cNvPr id="23636" name="Line 30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7" name="Line 31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8" name="Line 32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9" name="Line 33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0" name="Line 34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1" name="Freeform 35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2" name="Group 36"/>
          <p:cNvGrpSpPr>
            <a:grpSpLocks/>
          </p:cNvGrpSpPr>
          <p:nvPr/>
        </p:nvGrpSpPr>
        <p:grpSpPr bwMode="auto">
          <a:xfrm>
            <a:off x="6403975" y="2082800"/>
            <a:ext cx="544513" cy="576263"/>
            <a:chOff x="1094" y="3158"/>
            <a:chExt cx="499" cy="496"/>
          </a:xfrm>
        </p:grpSpPr>
        <p:sp>
          <p:nvSpPr>
            <p:cNvPr id="23630" name="Line 37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1" name="Line 38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2" name="Line 39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3" name="Line 40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4" name="Line 41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5" name="Freeform 42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3" name="Group 43"/>
          <p:cNvGrpSpPr>
            <a:grpSpLocks/>
          </p:cNvGrpSpPr>
          <p:nvPr/>
        </p:nvGrpSpPr>
        <p:grpSpPr bwMode="auto">
          <a:xfrm>
            <a:off x="6399213" y="1306513"/>
            <a:ext cx="546100" cy="574675"/>
            <a:chOff x="1094" y="3158"/>
            <a:chExt cx="499" cy="496"/>
          </a:xfrm>
        </p:grpSpPr>
        <p:sp>
          <p:nvSpPr>
            <p:cNvPr id="23624" name="Line 44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5" name="Line 45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6" name="Line 46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7" name="Line 47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8" name="Line 48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9" name="Freeform 49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4" name="Group 52"/>
          <p:cNvGrpSpPr>
            <a:grpSpLocks/>
          </p:cNvGrpSpPr>
          <p:nvPr/>
        </p:nvGrpSpPr>
        <p:grpSpPr bwMode="auto">
          <a:xfrm>
            <a:off x="7038975" y="1381125"/>
            <a:ext cx="1168400" cy="3625850"/>
            <a:chOff x="1340" y="1220"/>
            <a:chExt cx="736" cy="2284"/>
          </a:xfrm>
        </p:grpSpPr>
        <p:sp>
          <p:nvSpPr>
            <p:cNvPr id="1208373" name="Rectangle 53"/>
            <p:cNvSpPr>
              <a:spLocks noChangeArrowheads="1"/>
            </p:cNvSpPr>
            <p:nvPr/>
          </p:nvSpPr>
          <p:spPr bwMode="auto">
            <a:xfrm>
              <a:off x="1340" y="3178"/>
              <a:ext cx="284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SQS</a:t>
              </a:r>
            </a:p>
          </p:txBody>
        </p:sp>
        <p:sp>
          <p:nvSpPr>
            <p:cNvPr id="1208374" name="Rectangle 54"/>
            <p:cNvSpPr>
              <a:spLocks noChangeArrowheads="1"/>
            </p:cNvSpPr>
            <p:nvPr/>
          </p:nvSpPr>
          <p:spPr bwMode="auto">
            <a:xfrm>
              <a:off x="1661" y="3179"/>
              <a:ext cx="284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SCS</a:t>
              </a:r>
            </a:p>
          </p:txBody>
        </p:sp>
        <p:sp>
          <p:nvSpPr>
            <p:cNvPr id="1208375" name="Rectangle 55"/>
            <p:cNvSpPr>
              <a:spLocks noChangeArrowheads="1"/>
            </p:cNvSpPr>
            <p:nvPr/>
          </p:nvSpPr>
          <p:spPr bwMode="auto">
            <a:xfrm>
              <a:off x="1341" y="2699"/>
              <a:ext cx="349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SPB</a:t>
              </a:r>
            </a:p>
          </p:txBody>
        </p:sp>
        <p:sp>
          <p:nvSpPr>
            <p:cNvPr id="1208376" name="Rectangle 56"/>
            <p:cNvSpPr>
              <a:spLocks noChangeArrowheads="1"/>
            </p:cNvSpPr>
            <p:nvPr/>
          </p:nvSpPr>
          <p:spPr bwMode="auto">
            <a:xfrm>
              <a:off x="1734" y="2700"/>
              <a:ext cx="341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 dirty="0" smtClean="0"/>
                <a:t>FXE</a:t>
              </a:r>
              <a:endParaRPr lang="en-GB" sz="1600" dirty="0"/>
            </a:p>
          </p:txBody>
        </p:sp>
        <p:sp>
          <p:nvSpPr>
            <p:cNvPr id="1208377" name="Rectangle 57"/>
            <p:cNvSpPr>
              <a:spLocks noChangeArrowheads="1"/>
            </p:cNvSpPr>
            <p:nvPr/>
          </p:nvSpPr>
          <p:spPr bwMode="auto">
            <a:xfrm>
              <a:off x="1342" y="1220"/>
              <a:ext cx="349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 dirty="0" smtClean="0"/>
                <a:t>MID</a:t>
              </a:r>
              <a:endParaRPr lang="en-GB" sz="1600" dirty="0"/>
            </a:p>
          </p:txBody>
        </p:sp>
        <p:sp>
          <p:nvSpPr>
            <p:cNvPr id="1208378" name="Rectangle 58"/>
            <p:cNvSpPr>
              <a:spLocks noChangeArrowheads="1"/>
            </p:cNvSpPr>
            <p:nvPr/>
          </p:nvSpPr>
          <p:spPr bwMode="auto">
            <a:xfrm>
              <a:off x="1735" y="1221"/>
              <a:ext cx="341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HED</a:t>
              </a:r>
            </a:p>
          </p:txBody>
        </p:sp>
      </p:grpSp>
      <p:grpSp>
        <p:nvGrpSpPr>
          <p:cNvPr id="23575" name="Group 59"/>
          <p:cNvGrpSpPr>
            <a:grpSpLocks/>
          </p:cNvGrpSpPr>
          <p:nvPr/>
        </p:nvGrpSpPr>
        <p:grpSpPr bwMode="auto">
          <a:xfrm>
            <a:off x="7023100" y="1384300"/>
            <a:ext cx="1633538" cy="3624263"/>
            <a:chOff x="1330" y="1222"/>
            <a:chExt cx="1029" cy="2283"/>
          </a:xfrm>
        </p:grpSpPr>
        <p:sp>
          <p:nvSpPr>
            <p:cNvPr id="1208380" name="Rectangle 60" descr="Wide upward diagonal"/>
            <p:cNvSpPr>
              <a:spLocks noChangeArrowheads="1"/>
            </p:cNvSpPr>
            <p:nvPr/>
          </p:nvSpPr>
          <p:spPr bwMode="auto">
            <a:xfrm>
              <a:off x="1982" y="3180"/>
              <a:ext cx="217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1" name="Rectangle 61" descr="Wide upward diagonal"/>
            <p:cNvSpPr>
              <a:spLocks noChangeArrowheads="1"/>
            </p:cNvSpPr>
            <p:nvPr/>
          </p:nvSpPr>
          <p:spPr bwMode="auto">
            <a:xfrm>
              <a:off x="2125" y="2701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2" name="Rectangle 62" descr="Wide upward diagonal"/>
            <p:cNvSpPr>
              <a:spLocks noChangeArrowheads="1"/>
            </p:cNvSpPr>
            <p:nvPr/>
          </p:nvSpPr>
          <p:spPr bwMode="auto">
            <a:xfrm>
              <a:off x="2126" y="1222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3" name="Rectangle 63" descr="Wide upward diagonal"/>
            <p:cNvSpPr>
              <a:spLocks noChangeArrowheads="1"/>
            </p:cNvSpPr>
            <p:nvPr/>
          </p:nvSpPr>
          <p:spPr bwMode="auto">
            <a:xfrm>
              <a:off x="1337" y="1720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4" name="Rectangle 64" descr="Wide upward diagonal"/>
            <p:cNvSpPr>
              <a:spLocks noChangeArrowheads="1"/>
            </p:cNvSpPr>
            <p:nvPr/>
          </p:nvSpPr>
          <p:spPr bwMode="auto">
            <a:xfrm>
              <a:off x="1618" y="1721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5" name="Rectangle 65" descr="Wide upward diagonal"/>
            <p:cNvSpPr>
              <a:spLocks noChangeArrowheads="1"/>
            </p:cNvSpPr>
            <p:nvPr/>
          </p:nvSpPr>
          <p:spPr bwMode="auto">
            <a:xfrm>
              <a:off x="1891" y="1722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6" name="Rectangle 66" descr="Wide upward diagonal"/>
            <p:cNvSpPr>
              <a:spLocks noChangeArrowheads="1"/>
            </p:cNvSpPr>
            <p:nvPr/>
          </p:nvSpPr>
          <p:spPr bwMode="auto">
            <a:xfrm>
              <a:off x="1330" y="2193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7" name="Rectangle 67" descr="Wide upward diagonal"/>
            <p:cNvSpPr>
              <a:spLocks noChangeArrowheads="1"/>
            </p:cNvSpPr>
            <p:nvPr/>
          </p:nvSpPr>
          <p:spPr bwMode="auto">
            <a:xfrm>
              <a:off x="1611" y="2194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8" name="Rectangle 68" descr="Wide upward diagonal"/>
            <p:cNvSpPr>
              <a:spLocks noChangeArrowheads="1"/>
            </p:cNvSpPr>
            <p:nvPr/>
          </p:nvSpPr>
          <p:spPr bwMode="auto">
            <a:xfrm>
              <a:off x="1884" y="2195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</p:grpSp>
      <p:sp>
        <p:nvSpPr>
          <p:cNvPr id="23576" name="Text Box 72"/>
          <p:cNvSpPr txBox="1">
            <a:spLocks noChangeArrowheads="1"/>
          </p:cNvSpPr>
          <p:nvPr/>
        </p:nvSpPr>
        <p:spPr bwMode="auto">
          <a:xfrm>
            <a:off x="7067550" y="5308600"/>
            <a:ext cx="1600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/>
            <a:r>
              <a:rPr lang="de-DE"/>
              <a:t>Boxes only placeholders !</a:t>
            </a:r>
            <a:endParaRPr lang="en-GB"/>
          </a:p>
        </p:txBody>
      </p:sp>
      <p:sp>
        <p:nvSpPr>
          <p:cNvPr id="23577" name="Line 74"/>
          <p:cNvSpPr>
            <a:spLocks noChangeShapeType="1"/>
          </p:cNvSpPr>
          <p:nvPr/>
        </p:nvSpPr>
        <p:spPr bwMode="auto">
          <a:xfrm>
            <a:off x="388938" y="4262438"/>
            <a:ext cx="1077912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8" name="Rectangle 75"/>
          <p:cNvSpPr>
            <a:spLocks noChangeArrowheads="1"/>
          </p:cNvSpPr>
          <p:nvPr/>
        </p:nvSpPr>
        <p:spPr bwMode="auto">
          <a:xfrm>
            <a:off x="493713" y="4062413"/>
            <a:ext cx="796925" cy="20002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9" name="Line 86"/>
          <p:cNvSpPr>
            <a:spLocks noChangeShapeType="1"/>
          </p:cNvSpPr>
          <p:nvPr/>
        </p:nvSpPr>
        <p:spPr bwMode="auto">
          <a:xfrm>
            <a:off x="1935163" y="4352925"/>
            <a:ext cx="1077912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0" name="Rectangle 87"/>
          <p:cNvSpPr>
            <a:spLocks noChangeArrowheads="1"/>
          </p:cNvSpPr>
          <p:nvPr/>
        </p:nvSpPr>
        <p:spPr bwMode="auto">
          <a:xfrm>
            <a:off x="2039938" y="4152900"/>
            <a:ext cx="796925" cy="20002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81" name="Rectangle 88"/>
          <p:cNvSpPr>
            <a:spLocks noChangeArrowheads="1"/>
          </p:cNvSpPr>
          <p:nvPr/>
        </p:nvSpPr>
        <p:spPr bwMode="auto">
          <a:xfrm>
            <a:off x="2630488" y="4148138"/>
            <a:ext cx="179387" cy="20002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82" name="Rectangle 89"/>
          <p:cNvSpPr>
            <a:spLocks noChangeArrowheads="1"/>
          </p:cNvSpPr>
          <p:nvPr/>
        </p:nvSpPr>
        <p:spPr bwMode="auto">
          <a:xfrm>
            <a:off x="2454275" y="4149725"/>
            <a:ext cx="179388" cy="2000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83" name="Group 100"/>
          <p:cNvGrpSpPr>
            <a:grpSpLocks/>
          </p:cNvGrpSpPr>
          <p:nvPr/>
        </p:nvGrpSpPr>
        <p:grpSpPr bwMode="auto">
          <a:xfrm>
            <a:off x="1835150" y="3046413"/>
            <a:ext cx="1077913" cy="311150"/>
            <a:chOff x="988" y="2311"/>
            <a:chExt cx="679" cy="196"/>
          </a:xfrm>
        </p:grpSpPr>
        <p:sp>
          <p:nvSpPr>
            <p:cNvPr id="23605" name="Line 90"/>
            <p:cNvSpPr>
              <a:spLocks noChangeShapeType="1"/>
            </p:cNvSpPr>
            <p:nvPr/>
          </p:nvSpPr>
          <p:spPr bwMode="auto">
            <a:xfrm rot="-1448930">
              <a:off x="988" y="2422"/>
              <a:ext cx="679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06" name="Rectangle 91"/>
            <p:cNvSpPr>
              <a:spLocks noChangeArrowheads="1"/>
            </p:cNvSpPr>
            <p:nvPr/>
          </p:nvSpPr>
          <p:spPr bwMode="auto">
            <a:xfrm rot="-1448930">
              <a:off x="1030" y="2311"/>
              <a:ext cx="502" cy="126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07" name="Rectangle 92"/>
            <p:cNvSpPr>
              <a:spLocks noChangeArrowheads="1"/>
            </p:cNvSpPr>
            <p:nvPr/>
          </p:nvSpPr>
          <p:spPr bwMode="auto">
            <a:xfrm rot="-1448930">
              <a:off x="1160" y="2337"/>
              <a:ext cx="113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08" name="Rectangle 93"/>
            <p:cNvSpPr>
              <a:spLocks noChangeArrowheads="1"/>
            </p:cNvSpPr>
            <p:nvPr/>
          </p:nvSpPr>
          <p:spPr bwMode="auto">
            <a:xfrm rot="-1448930">
              <a:off x="1059" y="2381"/>
              <a:ext cx="113" cy="12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584" name="Group 99"/>
          <p:cNvGrpSpPr>
            <a:grpSpLocks/>
          </p:cNvGrpSpPr>
          <p:nvPr/>
        </p:nvGrpSpPr>
        <p:grpSpPr bwMode="auto">
          <a:xfrm rot="1186750">
            <a:off x="4125913" y="4416425"/>
            <a:ext cx="1077912" cy="204788"/>
            <a:chOff x="1948" y="3118"/>
            <a:chExt cx="679" cy="129"/>
          </a:xfrm>
        </p:grpSpPr>
        <p:sp>
          <p:nvSpPr>
            <p:cNvPr id="23601" name="Line 95"/>
            <p:cNvSpPr>
              <a:spLocks noChangeShapeType="1"/>
            </p:cNvSpPr>
            <p:nvPr/>
          </p:nvSpPr>
          <p:spPr bwMode="auto">
            <a:xfrm>
              <a:off x="1948" y="3247"/>
              <a:ext cx="679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02" name="Rectangle 96"/>
            <p:cNvSpPr>
              <a:spLocks noChangeArrowheads="1"/>
            </p:cNvSpPr>
            <p:nvPr/>
          </p:nvSpPr>
          <p:spPr bwMode="auto">
            <a:xfrm>
              <a:off x="2014" y="3121"/>
              <a:ext cx="502" cy="126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03" name="Rectangle 97"/>
            <p:cNvSpPr>
              <a:spLocks noChangeArrowheads="1"/>
            </p:cNvSpPr>
            <p:nvPr/>
          </p:nvSpPr>
          <p:spPr bwMode="auto">
            <a:xfrm>
              <a:off x="2386" y="3118"/>
              <a:ext cx="113" cy="12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04" name="Rectangle 98"/>
            <p:cNvSpPr>
              <a:spLocks noChangeArrowheads="1"/>
            </p:cNvSpPr>
            <p:nvPr/>
          </p:nvSpPr>
          <p:spPr bwMode="auto">
            <a:xfrm>
              <a:off x="2275" y="3119"/>
              <a:ext cx="113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585" name="Group 107"/>
          <p:cNvGrpSpPr>
            <a:grpSpLocks/>
          </p:cNvGrpSpPr>
          <p:nvPr/>
        </p:nvGrpSpPr>
        <p:grpSpPr bwMode="auto">
          <a:xfrm>
            <a:off x="3238500" y="3232150"/>
            <a:ext cx="1077913" cy="211138"/>
            <a:chOff x="1872" y="2428"/>
            <a:chExt cx="679" cy="133"/>
          </a:xfrm>
        </p:grpSpPr>
        <p:sp>
          <p:nvSpPr>
            <p:cNvPr id="23596" name="Line 102"/>
            <p:cNvSpPr>
              <a:spLocks noChangeShapeType="1"/>
            </p:cNvSpPr>
            <p:nvPr/>
          </p:nvSpPr>
          <p:spPr bwMode="auto">
            <a:xfrm rot="51070">
              <a:off x="1872" y="2561"/>
              <a:ext cx="679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597" name="Rectangle 103"/>
            <p:cNvSpPr>
              <a:spLocks noChangeArrowheads="1"/>
            </p:cNvSpPr>
            <p:nvPr/>
          </p:nvSpPr>
          <p:spPr bwMode="auto">
            <a:xfrm rot="51070">
              <a:off x="1939" y="2435"/>
              <a:ext cx="502" cy="126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98" name="Rectangle 104"/>
            <p:cNvSpPr>
              <a:spLocks noChangeArrowheads="1"/>
            </p:cNvSpPr>
            <p:nvPr/>
          </p:nvSpPr>
          <p:spPr bwMode="auto">
            <a:xfrm rot="51070">
              <a:off x="2064" y="2431"/>
              <a:ext cx="113" cy="12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99" name="Rectangle 105"/>
            <p:cNvSpPr>
              <a:spLocks noChangeArrowheads="1"/>
            </p:cNvSpPr>
            <p:nvPr/>
          </p:nvSpPr>
          <p:spPr bwMode="auto">
            <a:xfrm rot="51070">
              <a:off x="1954" y="2428"/>
              <a:ext cx="56" cy="12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00" name="Rectangle 106"/>
            <p:cNvSpPr>
              <a:spLocks noChangeArrowheads="1"/>
            </p:cNvSpPr>
            <p:nvPr/>
          </p:nvSpPr>
          <p:spPr bwMode="auto">
            <a:xfrm rot="51070">
              <a:off x="2010" y="2430"/>
              <a:ext cx="56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3586" name="Line 109"/>
          <p:cNvSpPr>
            <a:spLocks noChangeShapeType="1"/>
          </p:cNvSpPr>
          <p:nvPr/>
        </p:nvSpPr>
        <p:spPr bwMode="auto">
          <a:xfrm rot="-1148930">
            <a:off x="4295775" y="2754313"/>
            <a:ext cx="107791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7" name="Rectangle 110"/>
          <p:cNvSpPr>
            <a:spLocks noChangeArrowheads="1"/>
          </p:cNvSpPr>
          <p:nvPr/>
        </p:nvSpPr>
        <p:spPr bwMode="auto">
          <a:xfrm rot="-1148930">
            <a:off x="4370388" y="2571750"/>
            <a:ext cx="796925" cy="20002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88" name="Rectangle 111"/>
          <p:cNvSpPr>
            <a:spLocks noChangeArrowheads="1"/>
          </p:cNvSpPr>
          <p:nvPr/>
        </p:nvSpPr>
        <p:spPr bwMode="auto">
          <a:xfrm rot="-1148930">
            <a:off x="4573588" y="2603500"/>
            <a:ext cx="179387" cy="2000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89" name="Rectangle 112"/>
          <p:cNvSpPr>
            <a:spLocks noChangeArrowheads="1"/>
          </p:cNvSpPr>
          <p:nvPr/>
        </p:nvSpPr>
        <p:spPr bwMode="auto">
          <a:xfrm rot="-1148930">
            <a:off x="4410075" y="2673350"/>
            <a:ext cx="88900" cy="20002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90" name="Rectangle 113"/>
          <p:cNvSpPr>
            <a:spLocks noChangeArrowheads="1"/>
          </p:cNvSpPr>
          <p:nvPr/>
        </p:nvSpPr>
        <p:spPr bwMode="auto">
          <a:xfrm rot="-1148930">
            <a:off x="4494213" y="2646363"/>
            <a:ext cx="88900" cy="2000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91" name="Text Box 114"/>
          <p:cNvSpPr txBox="1">
            <a:spLocks noChangeArrowheads="1"/>
          </p:cNvSpPr>
          <p:nvPr/>
        </p:nvSpPr>
        <p:spPr bwMode="auto">
          <a:xfrm>
            <a:off x="484188" y="5245100"/>
            <a:ext cx="5888037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166688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l" eaLnBrk="1" hangingPunct="1"/>
            <a:r>
              <a:rPr lang="de-DE" sz="1400"/>
              <a:t>Sophisticated electron bunch distribution</a:t>
            </a:r>
          </a:p>
          <a:p>
            <a:pPr algn="l" eaLnBrk="1" hangingPunct="1">
              <a:buFont typeface="Wingdings" pitchFamily="2" charset="2"/>
              <a:buChar char="n"/>
            </a:pPr>
            <a:r>
              <a:rPr lang="de-DE" sz="1200"/>
              <a:t>27.000 bunches/sec to 5 beamlines</a:t>
            </a:r>
          </a:p>
          <a:p>
            <a:pPr algn="l" eaLnBrk="1" hangingPunct="1">
              <a:buFont typeface="Wingdings" pitchFamily="2" charset="2"/>
              <a:buChar char="n"/>
            </a:pPr>
            <a:r>
              <a:rPr lang="de-DE" sz="1200"/>
              <a:t>in average 10-20 Hz and ~500 pulses/train</a:t>
            </a:r>
          </a:p>
          <a:p>
            <a:pPr algn="l" eaLnBrk="1" hangingPunct="1">
              <a:buFont typeface="Wingdings" pitchFamily="2" charset="2"/>
              <a:buChar char="n"/>
            </a:pPr>
            <a:r>
              <a:rPr lang="de-DE" sz="1200"/>
              <a:t>using kicking methods to make bunches lase only in dedicated undulator </a:t>
            </a:r>
            <a:endParaRPr lang="en-GB" sz="1200"/>
          </a:p>
        </p:txBody>
      </p:sp>
      <p:grpSp>
        <p:nvGrpSpPr>
          <p:cNvPr id="23592" name="Group 118"/>
          <p:cNvGrpSpPr>
            <a:grpSpLocks/>
          </p:cNvGrpSpPr>
          <p:nvPr/>
        </p:nvGrpSpPr>
        <p:grpSpPr bwMode="auto">
          <a:xfrm>
            <a:off x="519113" y="4524375"/>
            <a:ext cx="2103437" cy="493713"/>
            <a:chOff x="2746" y="919"/>
            <a:chExt cx="1325" cy="311"/>
          </a:xfrm>
        </p:grpSpPr>
        <p:sp>
          <p:nvSpPr>
            <p:cNvPr id="23593" name="Rectangle 115"/>
            <p:cNvSpPr>
              <a:spLocks noChangeArrowheads="1"/>
            </p:cNvSpPr>
            <p:nvPr/>
          </p:nvSpPr>
          <p:spPr bwMode="auto">
            <a:xfrm>
              <a:off x="2746" y="940"/>
              <a:ext cx="113" cy="12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94" name="Text Box 116"/>
            <p:cNvSpPr txBox="1">
              <a:spLocks noChangeArrowheads="1"/>
            </p:cNvSpPr>
            <p:nvPr/>
          </p:nvSpPr>
          <p:spPr bwMode="auto">
            <a:xfrm>
              <a:off x="2820" y="919"/>
              <a:ext cx="125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166688" indent="-166688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1pPr>
              <a:lvl2pPr marL="742950" indent="-28575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2pPr>
              <a:lvl3pPr marL="11430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3pPr>
              <a:lvl4pPr marL="16002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4pPr>
              <a:lvl5pPr marL="2057400" indent="-228600" eaLnBrk="0" hangingPunct="0"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defRPr sz="900" b="1">
                  <a:solidFill>
                    <a:schemeClr val="tx1"/>
                  </a:solidFill>
                  <a:latin typeface="Arial" charset="0"/>
                  <a:ea typeface="ＭＳ Ｐゴシック" pitchFamily="116" charset="-128"/>
                </a:defRPr>
              </a:lvl9pPr>
            </a:lstStyle>
            <a:p>
              <a:pPr algn="l" eaLnBrk="1" hangingPunct="1"/>
              <a:r>
                <a:rPr lang="de-DE" sz="1200"/>
                <a:t>On trajectory </a:t>
              </a:r>
              <a:r>
                <a:rPr lang="de-DE" sz="1200">
                  <a:sym typeface="Wingdings" pitchFamily="2" charset="2"/>
                </a:rPr>
                <a:t> lases</a:t>
              </a:r>
            </a:p>
            <a:p>
              <a:pPr algn="l" eaLnBrk="1" hangingPunct="1"/>
              <a:r>
                <a:rPr lang="de-DE" sz="1200">
                  <a:sym typeface="Wingdings" pitchFamily="2" charset="2"/>
                </a:rPr>
                <a:t>Off trajectory  only SR</a:t>
              </a:r>
              <a:r>
                <a:rPr lang="de-DE" sz="1200"/>
                <a:t> </a:t>
              </a:r>
              <a:endParaRPr lang="en-GB" sz="1200"/>
            </a:p>
          </p:txBody>
        </p:sp>
        <p:sp>
          <p:nvSpPr>
            <p:cNvPr id="23595" name="Rectangle 117"/>
            <p:cNvSpPr>
              <a:spLocks noChangeArrowheads="1"/>
            </p:cNvSpPr>
            <p:nvPr/>
          </p:nvSpPr>
          <p:spPr bwMode="auto">
            <a:xfrm>
              <a:off x="2747" y="1074"/>
              <a:ext cx="113" cy="12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User </a:t>
            </a:r>
            <a:r>
              <a:rPr lang="de-DE" dirty="0" err="1" smtClean="0"/>
              <a:t>facility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Mission</a:t>
            </a:r>
          </a:p>
          <a:p>
            <a:pPr lvl="1"/>
            <a:r>
              <a:rPr lang="de-DE" dirty="0" smtClean="0"/>
              <a:t>Provision </a:t>
            </a:r>
            <a:r>
              <a:rPr lang="de-DE" dirty="0" err="1" smtClean="0"/>
              <a:t>of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FEL </a:t>
            </a:r>
            <a:r>
              <a:rPr lang="de-DE" dirty="0" err="1" smtClean="0"/>
              <a:t>radiation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instrumentation</a:t>
            </a:r>
            <a:r>
              <a:rPr lang="de-DE" dirty="0" smtClean="0"/>
              <a:t> for experimental </a:t>
            </a:r>
            <a:r>
              <a:rPr lang="de-DE" dirty="0" err="1" smtClean="0"/>
              <a:t>investigations</a:t>
            </a:r>
            <a:r>
              <a:rPr lang="de-DE" dirty="0" smtClean="0"/>
              <a:t> in </a:t>
            </a:r>
            <a:r>
              <a:rPr lang="de-DE" dirty="0" err="1" smtClean="0"/>
              <a:t>variety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domains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Users </a:t>
            </a:r>
            <a:r>
              <a:rPr lang="de-DE" dirty="0" err="1" smtClean="0"/>
              <a:t>receive</a:t>
            </a:r>
            <a:r>
              <a:rPr lang="de-DE" dirty="0" smtClean="0"/>
              <a:t> experimental time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successful</a:t>
            </a:r>
            <a:r>
              <a:rPr lang="de-DE" dirty="0" smtClean="0"/>
              <a:t> peer-review</a:t>
            </a:r>
          </a:p>
          <a:p>
            <a:pPr lvl="1"/>
            <a:r>
              <a:rPr lang="de-DE" dirty="0" smtClean="0"/>
              <a:t>Experiments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complex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require</a:t>
            </a:r>
            <a:r>
              <a:rPr lang="de-DE" dirty="0" smtClean="0"/>
              <a:t> substantial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facility</a:t>
            </a:r>
            <a:r>
              <a:rPr lang="de-DE" dirty="0" smtClean="0"/>
              <a:t> </a:t>
            </a:r>
            <a:r>
              <a:rPr lang="de-DE" dirty="0" err="1" smtClean="0"/>
              <a:t>staff</a:t>
            </a:r>
            <a:endParaRPr lang="de-DE" dirty="0" smtClean="0"/>
          </a:p>
          <a:p>
            <a:pPr lvl="1"/>
            <a:r>
              <a:rPr lang="de-DE" dirty="0" err="1" smtClean="0"/>
              <a:t>Enable</a:t>
            </a:r>
            <a:r>
              <a:rPr lang="de-DE" dirty="0" smtClean="0"/>
              <a:t> </a:t>
            </a:r>
            <a:r>
              <a:rPr lang="de-DE" dirty="0" err="1" smtClean="0"/>
              <a:t>efficient</a:t>
            </a:r>
            <a:r>
              <a:rPr lang="de-DE" dirty="0" smtClean="0"/>
              <a:t> </a:t>
            </a:r>
            <a:r>
              <a:rPr lang="de-DE" dirty="0" err="1" smtClean="0"/>
              <a:t>conduct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maximum</a:t>
            </a:r>
            <a:r>
              <a:rPr lang="de-DE" dirty="0" smtClean="0"/>
              <a:t> </a:t>
            </a:r>
            <a:r>
              <a:rPr lang="de-DE" dirty="0" err="1" smtClean="0"/>
              <a:t>availibility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beam (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accelerator</a:t>
            </a:r>
            <a:r>
              <a:rPr lang="de-DE" dirty="0" smtClean="0">
                <a:sym typeface="Wingdings" pitchFamily="2" charset="2"/>
              </a:rPr>
              <a:t>; </a:t>
            </a:r>
            <a:r>
              <a:rPr lang="de-DE" dirty="0" smtClean="0"/>
              <a:t>minimal </a:t>
            </a:r>
            <a:r>
              <a:rPr lang="de-DE" dirty="0" err="1" smtClean="0"/>
              <a:t>interference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ancillary</a:t>
            </a:r>
            <a:r>
              <a:rPr lang="de-DE" dirty="0" smtClean="0"/>
              <a:t> </a:t>
            </a:r>
            <a:r>
              <a:rPr lang="de-DE" dirty="0" err="1" smtClean="0"/>
              <a:t>instrumentation</a:t>
            </a:r>
            <a:r>
              <a:rPr lang="de-DE" dirty="0" smtClean="0"/>
              <a:t> (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samples</a:t>
            </a:r>
            <a:r>
              <a:rPr lang="de-DE" dirty="0" smtClean="0">
                <a:sym typeface="Wingdings" pitchFamily="2" charset="2"/>
              </a:rPr>
              <a:t>, </a:t>
            </a:r>
            <a:r>
              <a:rPr lang="de-DE" dirty="0" err="1" smtClean="0">
                <a:sym typeface="Wingdings" pitchFamily="2" charset="2"/>
              </a:rPr>
              <a:t>opt</a:t>
            </a:r>
            <a:r>
              <a:rPr lang="de-DE" dirty="0" smtClean="0">
                <a:sym typeface="Wingdings" pitchFamily="2" charset="2"/>
              </a:rPr>
              <a:t>. Lasers, </a:t>
            </a:r>
            <a:r>
              <a:rPr lang="de-DE" dirty="0" err="1" smtClean="0">
                <a:sym typeface="Wingdings" pitchFamily="2" charset="2"/>
              </a:rPr>
              <a:t>detectors</a:t>
            </a:r>
            <a:r>
              <a:rPr lang="de-DE" dirty="0" smtClean="0">
                <a:sym typeface="Wingdings" pitchFamily="2" charset="2"/>
              </a:rPr>
              <a:t>, DAQ &amp; </a:t>
            </a:r>
            <a:r>
              <a:rPr lang="de-DE" dirty="0" err="1" smtClean="0">
                <a:sym typeface="Wingdings" pitchFamily="2" charset="2"/>
              </a:rPr>
              <a:t>data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analysis</a:t>
            </a:r>
            <a:r>
              <a:rPr lang="de-DE" dirty="0" smtClean="0">
                <a:sym typeface="Wingdings" pitchFamily="2" charset="2"/>
              </a:rPr>
              <a:t>)</a:t>
            </a:r>
            <a:endParaRPr lang="de-DE" dirty="0"/>
          </a:p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endParaRPr lang="de-DE" dirty="0" smtClean="0"/>
          </a:p>
          <a:p>
            <a:pPr lvl="1"/>
            <a:r>
              <a:rPr lang="de-DE" dirty="0" smtClean="0"/>
              <a:t>~4000 </a:t>
            </a:r>
            <a:r>
              <a:rPr lang="de-DE" dirty="0" err="1" smtClean="0"/>
              <a:t>hrs</a:t>
            </a:r>
            <a:r>
              <a:rPr lang="de-DE" dirty="0" smtClean="0"/>
              <a:t> </a:t>
            </a:r>
            <a:r>
              <a:rPr lang="de-DE" dirty="0" err="1" smtClean="0"/>
              <a:t>accelerator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in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endParaRPr lang="de-DE" dirty="0" smtClean="0"/>
          </a:p>
          <a:p>
            <a:pPr lvl="1"/>
            <a:r>
              <a:rPr lang="de-DE" dirty="0" err="1"/>
              <a:t>t</a:t>
            </a:r>
            <a:r>
              <a:rPr lang="de-DE" dirty="0" err="1" smtClean="0"/>
              <a:t>ypically</a:t>
            </a:r>
            <a:r>
              <a:rPr lang="de-DE" dirty="0" smtClean="0"/>
              <a:t> 3 </a:t>
            </a:r>
            <a:r>
              <a:rPr lang="de-DE" dirty="0" err="1" smtClean="0"/>
              <a:t>instruments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beam (</a:t>
            </a:r>
            <a:r>
              <a:rPr lang="de-DE" dirty="0" err="1" smtClean="0"/>
              <a:t>simultaneous</a:t>
            </a:r>
            <a:r>
              <a:rPr lang="de-DE" dirty="0" smtClean="0"/>
              <a:t>/quasi-</a:t>
            </a:r>
            <a:r>
              <a:rPr lang="de-DE" dirty="0" err="1" smtClean="0"/>
              <a:t>simultanous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/>
              <a:t>o</a:t>
            </a:r>
            <a:r>
              <a:rPr lang="de-DE" dirty="0" err="1" smtClean="0"/>
              <a:t>ther</a:t>
            </a:r>
            <a:r>
              <a:rPr lang="de-DE" dirty="0" smtClean="0"/>
              <a:t> 3 </a:t>
            </a:r>
            <a:r>
              <a:rPr lang="de-DE" dirty="0" err="1" smtClean="0"/>
              <a:t>instruments</a:t>
            </a:r>
            <a:r>
              <a:rPr lang="de-DE" dirty="0" smtClean="0"/>
              <a:t> </a:t>
            </a:r>
            <a:r>
              <a:rPr lang="de-DE" dirty="0" err="1" smtClean="0"/>
              <a:t>prepare</a:t>
            </a:r>
            <a:r>
              <a:rPr lang="de-DE" dirty="0" smtClean="0"/>
              <a:t>/</a:t>
            </a:r>
            <a:r>
              <a:rPr lang="de-DE" dirty="0" err="1" smtClean="0"/>
              <a:t>set-up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~1000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visits</a:t>
            </a:r>
            <a:r>
              <a:rPr lang="de-DE" dirty="0" smtClean="0"/>
              <a:t> per </a:t>
            </a:r>
            <a:r>
              <a:rPr lang="de-DE" dirty="0" err="1" smtClean="0"/>
              <a:t>year</a:t>
            </a:r>
            <a:endParaRPr lang="de-DE" dirty="0" smtClean="0"/>
          </a:p>
          <a:p>
            <a:pPr lvl="1"/>
            <a:r>
              <a:rPr lang="de-DE" dirty="0" err="1" smtClean="0"/>
              <a:t>Extend</a:t>
            </a:r>
            <a:r>
              <a:rPr lang="de-DE" dirty="0" smtClean="0"/>
              <a:t> in </a:t>
            </a:r>
            <a:r>
              <a:rPr lang="de-DE" dirty="0" err="1" smtClean="0"/>
              <a:t>future</a:t>
            </a:r>
            <a:r>
              <a:rPr lang="de-DE" dirty="0" smtClean="0"/>
              <a:t> (5 </a:t>
            </a:r>
            <a:r>
              <a:rPr lang="de-DE" dirty="0" err="1" smtClean="0"/>
              <a:t>beamlines</a:t>
            </a:r>
            <a:r>
              <a:rPr lang="de-DE" dirty="0" smtClean="0"/>
              <a:t>, 10 </a:t>
            </a:r>
            <a:r>
              <a:rPr lang="de-DE" dirty="0" err="1" smtClean="0"/>
              <a:t>instruments</a:t>
            </a:r>
            <a:r>
              <a:rPr lang="de-DE" dirty="0" smtClean="0"/>
              <a:t>, </a:t>
            </a:r>
            <a:r>
              <a:rPr lang="de-DE" dirty="0" err="1" smtClean="0"/>
              <a:t>higher</a:t>
            </a:r>
            <a:r>
              <a:rPr lang="de-DE" dirty="0" smtClean="0"/>
              <a:t> rate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sim</a:t>
            </a:r>
            <a:r>
              <a:rPr lang="de-DE" dirty="0" smtClean="0"/>
              <a:t>. </a:t>
            </a:r>
            <a:r>
              <a:rPr lang="de-DE" dirty="0" err="1"/>
              <a:t>o</a:t>
            </a:r>
            <a:r>
              <a:rPr lang="de-DE" dirty="0" err="1" smtClean="0"/>
              <a:t>peration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21 Mar 2010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9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FCCD160C-D4D6-43B6-AAAD-CFD6C36BDC26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4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r>
              <a:rPr lang="en-GB" sz="800" b="0">
                <a:solidFill>
                  <a:srgbClr val="000000"/>
                </a:solidFill>
              </a:rPr>
              <a:t>Thomas Tschentscher, European XFEL, </a:t>
            </a:r>
          </a:p>
          <a:p>
            <a:r>
              <a:rPr lang="en-GB" sz="800" b="0">
                <a:solidFill>
                  <a:srgbClr val="000000"/>
                </a:solidFill>
              </a:rPr>
              <a:t>21 Mar 2010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L</a:t>
            </a:r>
            <a:r>
              <a:rPr lang="de-DE" dirty="0" smtClean="0"/>
              <a:t>ayout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facility</a:t>
            </a:r>
            <a:endParaRPr lang="en-GB" dirty="0" smtClean="0"/>
          </a:p>
        </p:txBody>
      </p:sp>
      <p:sp>
        <p:nvSpPr>
          <p:cNvPr id="23557" name="Rectangl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de-DE" dirty="0" smtClean="0"/>
              <a:t>2 e</a:t>
            </a:r>
            <a:r>
              <a:rPr lang="de-DE" baseline="30000" dirty="0" smtClean="0"/>
              <a:t>-</a:t>
            </a:r>
            <a:r>
              <a:rPr lang="de-DE" dirty="0" smtClean="0"/>
              <a:t>-</a:t>
            </a:r>
            <a:r>
              <a:rPr lang="de-DE" dirty="0" err="1" smtClean="0"/>
              <a:t>beamlines</a:t>
            </a:r>
            <a:endParaRPr lang="de-DE" dirty="0" smtClean="0"/>
          </a:p>
          <a:p>
            <a:pPr lvl="1" eaLnBrk="1" hangingPunct="1"/>
            <a:r>
              <a:rPr lang="de-DE" dirty="0" smtClean="0"/>
              <a:t>3 (5) </a:t>
            </a:r>
            <a:r>
              <a:rPr lang="de-DE" dirty="0" err="1" smtClean="0"/>
              <a:t>undulators</a:t>
            </a:r>
            <a:endParaRPr lang="de-DE" dirty="0" smtClean="0"/>
          </a:p>
          <a:p>
            <a:pPr lvl="1" eaLnBrk="1" hangingPunct="1"/>
            <a:r>
              <a:rPr lang="de-DE" dirty="0" smtClean="0"/>
              <a:t>6 (10-15) </a:t>
            </a:r>
            <a:r>
              <a:rPr lang="de-DE" dirty="0" err="1" smtClean="0"/>
              <a:t>instruments</a:t>
            </a:r>
            <a:endParaRPr lang="en-GB" dirty="0" smtClean="0"/>
          </a:p>
        </p:txBody>
      </p:sp>
      <p:graphicFrame>
        <p:nvGraphicFramePr>
          <p:cNvPr id="235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115382"/>
              </p:ext>
            </p:extLst>
          </p:nvPr>
        </p:nvGraphicFramePr>
        <p:xfrm>
          <a:off x="349250" y="2163763"/>
          <a:ext cx="5856288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Picture" r:id="rId3" imgW="4743360" imgH="1666800" progId="Word.Picture.8">
                  <p:embed/>
                </p:oleObj>
              </mc:Choice>
              <mc:Fallback>
                <p:oleObj name="Picture" r:id="rId3" imgW="4743360" imgH="1666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2163763"/>
                        <a:ext cx="5856288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502325" y="1738275"/>
            <a:ext cx="2141538" cy="4159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0" name="Rectangle 6" descr="20%"/>
          <p:cNvSpPr>
            <a:spLocks noChangeArrowheads="1"/>
          </p:cNvSpPr>
          <p:nvPr/>
        </p:nvSpPr>
        <p:spPr bwMode="auto">
          <a:xfrm>
            <a:off x="6699175" y="1930363"/>
            <a:ext cx="17430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2000" b="0">
              <a:latin typeface="Times New Roman" pitchFamily="18" charset="0"/>
            </a:endParaRP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499150" y="1743038"/>
            <a:ext cx="2141538" cy="415925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62" name="Group 8"/>
          <p:cNvGrpSpPr>
            <a:grpSpLocks/>
          </p:cNvGrpSpPr>
          <p:nvPr/>
        </p:nvGrpSpPr>
        <p:grpSpPr bwMode="auto">
          <a:xfrm flipV="1">
            <a:off x="6129263" y="5143463"/>
            <a:ext cx="544512" cy="574675"/>
            <a:chOff x="1094" y="3158"/>
            <a:chExt cx="499" cy="496"/>
          </a:xfrm>
        </p:grpSpPr>
        <p:sp>
          <p:nvSpPr>
            <p:cNvPr id="23648" name="Line 9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9" name="Line 10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0" name="Line 11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1" name="Line 12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2" name="Line 13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53" name="Freeform 14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3563" name="Rectangle 15"/>
          <p:cNvSpPr>
            <a:spLocks noChangeArrowheads="1"/>
          </p:cNvSpPr>
          <p:nvPr/>
        </p:nvSpPr>
        <p:spPr bwMode="auto">
          <a:xfrm>
            <a:off x="8410500" y="2824125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6" descr="20%"/>
          <p:cNvSpPr>
            <a:spLocks noChangeArrowheads="1"/>
          </p:cNvSpPr>
          <p:nvPr/>
        </p:nvSpPr>
        <p:spPr bwMode="auto">
          <a:xfrm>
            <a:off x="6699175" y="2716175"/>
            <a:ext cx="1527175" cy="66675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5" name="Rectangle 17"/>
          <p:cNvSpPr>
            <a:spLocks noChangeArrowheads="1"/>
          </p:cNvSpPr>
          <p:nvPr/>
        </p:nvSpPr>
        <p:spPr bwMode="auto">
          <a:xfrm>
            <a:off x="8410500" y="3440075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8" descr="20%"/>
          <p:cNvSpPr>
            <a:spLocks noChangeArrowheads="1"/>
          </p:cNvSpPr>
          <p:nvPr/>
        </p:nvSpPr>
        <p:spPr bwMode="auto">
          <a:xfrm>
            <a:off x="6699175" y="3489288"/>
            <a:ext cx="15271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7" name="Rectangle 19"/>
          <p:cNvSpPr>
            <a:spLocks noChangeArrowheads="1"/>
          </p:cNvSpPr>
          <p:nvPr/>
        </p:nvSpPr>
        <p:spPr bwMode="auto">
          <a:xfrm>
            <a:off x="8410500" y="5257763"/>
            <a:ext cx="206375" cy="6159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8" name="Rectangle 20" descr="20%"/>
          <p:cNvSpPr>
            <a:spLocks noChangeArrowheads="1"/>
          </p:cNvSpPr>
          <p:nvPr/>
        </p:nvSpPr>
        <p:spPr bwMode="auto">
          <a:xfrm>
            <a:off x="6699175" y="4259225"/>
            <a:ext cx="1735138" cy="66675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9" name="Rectangle 21" descr="20%"/>
          <p:cNvSpPr>
            <a:spLocks noChangeArrowheads="1"/>
          </p:cNvSpPr>
          <p:nvPr/>
        </p:nvSpPr>
        <p:spPr bwMode="auto">
          <a:xfrm>
            <a:off x="6699175" y="5038688"/>
            <a:ext cx="1527175" cy="668337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70" name="Group 22"/>
          <p:cNvGrpSpPr>
            <a:grpSpLocks/>
          </p:cNvGrpSpPr>
          <p:nvPr/>
        </p:nvGrpSpPr>
        <p:grpSpPr bwMode="auto">
          <a:xfrm>
            <a:off x="6126088" y="4257638"/>
            <a:ext cx="546100" cy="574675"/>
            <a:chOff x="1094" y="3158"/>
            <a:chExt cx="499" cy="496"/>
          </a:xfrm>
        </p:grpSpPr>
        <p:sp>
          <p:nvSpPr>
            <p:cNvPr id="23642" name="Line 23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3" name="Line 24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4" name="Line 25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5" name="Line 26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6" name="Line 27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7" name="Freeform 28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1" name="Group 29"/>
          <p:cNvGrpSpPr>
            <a:grpSpLocks/>
          </p:cNvGrpSpPr>
          <p:nvPr/>
        </p:nvGrpSpPr>
        <p:grpSpPr bwMode="auto">
          <a:xfrm flipV="1">
            <a:off x="6126088" y="3592475"/>
            <a:ext cx="546100" cy="573088"/>
            <a:chOff x="1094" y="3158"/>
            <a:chExt cx="499" cy="496"/>
          </a:xfrm>
        </p:grpSpPr>
        <p:sp>
          <p:nvSpPr>
            <p:cNvPr id="23636" name="Line 30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7" name="Line 31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8" name="Line 32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9" name="Line 33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0" name="Line 34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41" name="Freeform 35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2" name="Group 36"/>
          <p:cNvGrpSpPr>
            <a:grpSpLocks/>
          </p:cNvGrpSpPr>
          <p:nvPr/>
        </p:nvGrpSpPr>
        <p:grpSpPr bwMode="auto">
          <a:xfrm>
            <a:off x="6130850" y="2700300"/>
            <a:ext cx="544513" cy="576263"/>
            <a:chOff x="1094" y="3158"/>
            <a:chExt cx="499" cy="496"/>
          </a:xfrm>
        </p:grpSpPr>
        <p:sp>
          <p:nvSpPr>
            <p:cNvPr id="23630" name="Line 37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1" name="Line 38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2" name="Line 39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3" name="Line 40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4" name="Line 41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35" name="Freeform 42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3" name="Group 43"/>
          <p:cNvGrpSpPr>
            <a:grpSpLocks/>
          </p:cNvGrpSpPr>
          <p:nvPr/>
        </p:nvGrpSpPr>
        <p:grpSpPr bwMode="auto">
          <a:xfrm>
            <a:off x="6126088" y="1924013"/>
            <a:ext cx="546100" cy="574675"/>
            <a:chOff x="1094" y="3158"/>
            <a:chExt cx="499" cy="496"/>
          </a:xfrm>
        </p:grpSpPr>
        <p:sp>
          <p:nvSpPr>
            <p:cNvPr id="23624" name="Line 44"/>
            <p:cNvSpPr>
              <a:spLocks noChangeShapeType="1"/>
            </p:cNvSpPr>
            <p:nvPr/>
          </p:nvSpPr>
          <p:spPr bwMode="auto">
            <a:xfrm>
              <a:off x="1095" y="350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5" name="Line 45"/>
            <p:cNvSpPr>
              <a:spLocks noChangeShapeType="1"/>
            </p:cNvSpPr>
            <p:nvPr/>
          </p:nvSpPr>
          <p:spPr bwMode="auto">
            <a:xfrm>
              <a:off x="1094" y="3405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6" name="Line 46"/>
            <p:cNvSpPr>
              <a:spLocks noChangeShapeType="1"/>
            </p:cNvSpPr>
            <p:nvPr/>
          </p:nvSpPr>
          <p:spPr bwMode="auto">
            <a:xfrm>
              <a:off x="1457" y="3339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7" name="Line 47"/>
            <p:cNvSpPr>
              <a:spLocks noChangeShapeType="1"/>
            </p:cNvSpPr>
            <p:nvPr/>
          </p:nvSpPr>
          <p:spPr bwMode="auto">
            <a:xfrm>
              <a:off x="1457" y="3158"/>
              <a:ext cx="7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8" name="Line 48"/>
            <p:cNvSpPr>
              <a:spLocks noChangeShapeType="1"/>
            </p:cNvSpPr>
            <p:nvPr/>
          </p:nvSpPr>
          <p:spPr bwMode="auto">
            <a:xfrm>
              <a:off x="1473" y="3563"/>
              <a:ext cx="74" cy="91"/>
            </a:xfrm>
            <a:prstGeom prst="line">
              <a:avLst/>
            </a:prstGeom>
            <a:noFill/>
            <a:ln w="76200">
              <a:pattFill prst="pct60">
                <a:fgClr>
                  <a:schemeClr val="bg2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629" name="Freeform 49"/>
            <p:cNvSpPr>
              <a:spLocks/>
            </p:cNvSpPr>
            <p:nvPr/>
          </p:nvSpPr>
          <p:spPr bwMode="auto">
            <a:xfrm>
              <a:off x="1457" y="3249"/>
              <a:ext cx="136" cy="303"/>
            </a:xfrm>
            <a:custGeom>
              <a:avLst/>
              <a:gdLst>
                <a:gd name="T0" fmla="*/ 0 w 136"/>
                <a:gd name="T1" fmla="*/ 303 h 227"/>
                <a:gd name="T2" fmla="*/ 136 w 136"/>
                <a:gd name="T3" fmla="*/ 303 h 227"/>
                <a:gd name="T4" fmla="*/ 136 w 136"/>
                <a:gd name="T5" fmla="*/ 0 h 227"/>
                <a:gd name="T6" fmla="*/ 34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0" y="227"/>
                  </a:moveTo>
                  <a:lnTo>
                    <a:pt x="136" y="227"/>
                  </a:lnTo>
                  <a:lnTo>
                    <a:pt x="136" y="0"/>
                  </a:lnTo>
                  <a:lnTo>
                    <a:pt x="34" y="0"/>
                  </a:lnTo>
                </a:path>
              </a:pathLst>
            </a:custGeom>
            <a:noFill/>
            <a:ln w="76200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574" name="Group 52"/>
          <p:cNvGrpSpPr>
            <a:grpSpLocks/>
          </p:cNvGrpSpPr>
          <p:nvPr/>
        </p:nvGrpSpPr>
        <p:grpSpPr bwMode="auto">
          <a:xfrm>
            <a:off x="6765850" y="1998625"/>
            <a:ext cx="1168400" cy="3625850"/>
            <a:chOff x="1340" y="1220"/>
            <a:chExt cx="736" cy="2284"/>
          </a:xfrm>
        </p:grpSpPr>
        <p:sp>
          <p:nvSpPr>
            <p:cNvPr id="1208373" name="Rectangle 53"/>
            <p:cNvSpPr>
              <a:spLocks noChangeArrowheads="1"/>
            </p:cNvSpPr>
            <p:nvPr/>
          </p:nvSpPr>
          <p:spPr bwMode="auto">
            <a:xfrm>
              <a:off x="1340" y="3178"/>
              <a:ext cx="284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SQS</a:t>
              </a:r>
            </a:p>
          </p:txBody>
        </p:sp>
        <p:sp>
          <p:nvSpPr>
            <p:cNvPr id="1208374" name="Rectangle 54"/>
            <p:cNvSpPr>
              <a:spLocks noChangeArrowheads="1"/>
            </p:cNvSpPr>
            <p:nvPr/>
          </p:nvSpPr>
          <p:spPr bwMode="auto">
            <a:xfrm>
              <a:off x="1661" y="3179"/>
              <a:ext cx="284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SCS</a:t>
              </a:r>
            </a:p>
          </p:txBody>
        </p:sp>
        <p:sp>
          <p:nvSpPr>
            <p:cNvPr id="1208375" name="Rectangle 55"/>
            <p:cNvSpPr>
              <a:spLocks noChangeArrowheads="1"/>
            </p:cNvSpPr>
            <p:nvPr/>
          </p:nvSpPr>
          <p:spPr bwMode="auto">
            <a:xfrm>
              <a:off x="1341" y="2699"/>
              <a:ext cx="349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SPB</a:t>
              </a:r>
            </a:p>
          </p:txBody>
        </p:sp>
        <p:sp>
          <p:nvSpPr>
            <p:cNvPr id="1208376" name="Rectangle 56"/>
            <p:cNvSpPr>
              <a:spLocks noChangeArrowheads="1"/>
            </p:cNvSpPr>
            <p:nvPr/>
          </p:nvSpPr>
          <p:spPr bwMode="auto">
            <a:xfrm>
              <a:off x="1734" y="2700"/>
              <a:ext cx="341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 dirty="0" smtClean="0"/>
                <a:t>FXE</a:t>
              </a:r>
              <a:endParaRPr lang="en-GB" sz="1600" dirty="0"/>
            </a:p>
          </p:txBody>
        </p:sp>
        <p:sp>
          <p:nvSpPr>
            <p:cNvPr id="1208377" name="Rectangle 57"/>
            <p:cNvSpPr>
              <a:spLocks noChangeArrowheads="1"/>
            </p:cNvSpPr>
            <p:nvPr/>
          </p:nvSpPr>
          <p:spPr bwMode="auto">
            <a:xfrm>
              <a:off x="1342" y="1220"/>
              <a:ext cx="349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 dirty="0" smtClean="0"/>
                <a:t>MID</a:t>
              </a:r>
              <a:endParaRPr lang="en-GB" sz="1600" dirty="0"/>
            </a:p>
          </p:txBody>
        </p:sp>
        <p:sp>
          <p:nvSpPr>
            <p:cNvPr id="1208378" name="Rectangle 58"/>
            <p:cNvSpPr>
              <a:spLocks noChangeArrowheads="1"/>
            </p:cNvSpPr>
            <p:nvPr/>
          </p:nvSpPr>
          <p:spPr bwMode="auto">
            <a:xfrm>
              <a:off x="1735" y="1221"/>
              <a:ext cx="341" cy="3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r>
                <a:rPr lang="en-GB" sz="1600"/>
                <a:t>HED</a:t>
              </a:r>
            </a:p>
          </p:txBody>
        </p:sp>
      </p:grpSp>
      <p:grpSp>
        <p:nvGrpSpPr>
          <p:cNvPr id="23575" name="Group 59"/>
          <p:cNvGrpSpPr>
            <a:grpSpLocks/>
          </p:cNvGrpSpPr>
          <p:nvPr/>
        </p:nvGrpSpPr>
        <p:grpSpPr bwMode="auto">
          <a:xfrm>
            <a:off x="6749975" y="2001800"/>
            <a:ext cx="1633538" cy="3624263"/>
            <a:chOff x="1330" y="1222"/>
            <a:chExt cx="1029" cy="2283"/>
          </a:xfrm>
        </p:grpSpPr>
        <p:sp>
          <p:nvSpPr>
            <p:cNvPr id="1208380" name="Rectangle 60" descr="Wide upward diagonal"/>
            <p:cNvSpPr>
              <a:spLocks noChangeArrowheads="1"/>
            </p:cNvSpPr>
            <p:nvPr/>
          </p:nvSpPr>
          <p:spPr bwMode="auto">
            <a:xfrm>
              <a:off x="1982" y="3180"/>
              <a:ext cx="217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1" name="Rectangle 61" descr="Wide upward diagonal"/>
            <p:cNvSpPr>
              <a:spLocks noChangeArrowheads="1"/>
            </p:cNvSpPr>
            <p:nvPr/>
          </p:nvSpPr>
          <p:spPr bwMode="auto">
            <a:xfrm>
              <a:off x="2125" y="2701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2" name="Rectangle 62" descr="Wide upward diagonal"/>
            <p:cNvSpPr>
              <a:spLocks noChangeArrowheads="1"/>
            </p:cNvSpPr>
            <p:nvPr/>
          </p:nvSpPr>
          <p:spPr bwMode="auto">
            <a:xfrm>
              <a:off x="2126" y="1222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3" name="Rectangle 63" descr="Wide upward diagonal"/>
            <p:cNvSpPr>
              <a:spLocks noChangeArrowheads="1"/>
            </p:cNvSpPr>
            <p:nvPr/>
          </p:nvSpPr>
          <p:spPr bwMode="auto">
            <a:xfrm>
              <a:off x="1337" y="1720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4" name="Rectangle 64" descr="Wide upward diagonal"/>
            <p:cNvSpPr>
              <a:spLocks noChangeArrowheads="1"/>
            </p:cNvSpPr>
            <p:nvPr/>
          </p:nvSpPr>
          <p:spPr bwMode="auto">
            <a:xfrm>
              <a:off x="1618" y="1721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5" name="Rectangle 65" descr="Wide upward diagonal"/>
            <p:cNvSpPr>
              <a:spLocks noChangeArrowheads="1"/>
            </p:cNvSpPr>
            <p:nvPr/>
          </p:nvSpPr>
          <p:spPr bwMode="auto">
            <a:xfrm>
              <a:off x="1891" y="1722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6" name="Rectangle 66" descr="Wide upward diagonal"/>
            <p:cNvSpPr>
              <a:spLocks noChangeArrowheads="1"/>
            </p:cNvSpPr>
            <p:nvPr/>
          </p:nvSpPr>
          <p:spPr bwMode="auto">
            <a:xfrm>
              <a:off x="1330" y="2193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7" name="Rectangle 67" descr="Wide upward diagonal"/>
            <p:cNvSpPr>
              <a:spLocks noChangeArrowheads="1"/>
            </p:cNvSpPr>
            <p:nvPr/>
          </p:nvSpPr>
          <p:spPr bwMode="auto">
            <a:xfrm>
              <a:off x="1611" y="2194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  <p:sp>
          <p:nvSpPr>
            <p:cNvPr id="1208388" name="Rectangle 68" descr="Wide upward diagonal"/>
            <p:cNvSpPr>
              <a:spLocks noChangeArrowheads="1"/>
            </p:cNvSpPr>
            <p:nvPr/>
          </p:nvSpPr>
          <p:spPr bwMode="auto">
            <a:xfrm>
              <a:off x="1884" y="2195"/>
              <a:ext cx="233" cy="325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>
                <a:defRPr/>
              </a:pPr>
              <a:endParaRPr lang="en-GB" sz="1600"/>
            </a:p>
          </p:txBody>
        </p:sp>
      </p:grpSp>
      <p:sp>
        <p:nvSpPr>
          <p:cNvPr id="23576" name="Text Box 72"/>
          <p:cNvSpPr txBox="1">
            <a:spLocks noChangeArrowheads="1"/>
          </p:cNvSpPr>
          <p:nvPr/>
        </p:nvSpPr>
        <p:spPr bwMode="auto">
          <a:xfrm>
            <a:off x="6794425" y="5926100"/>
            <a:ext cx="1600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/>
            <a:r>
              <a:rPr lang="de-DE"/>
              <a:t>Boxes only placeholders !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5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XTDs -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optics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" y="2541336"/>
            <a:ext cx="9165111" cy="3401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4902200"/>
          </a:xfrm>
        </p:spPr>
        <p:txBody>
          <a:bodyPr/>
          <a:lstStyle/>
          <a:p>
            <a:pPr lvl="1"/>
            <a:r>
              <a:rPr lang="de-DE" dirty="0" err="1" smtClean="0"/>
              <a:t>offset</a:t>
            </a:r>
            <a:r>
              <a:rPr lang="de-DE" dirty="0" smtClean="0"/>
              <a:t> </a:t>
            </a:r>
            <a:r>
              <a:rPr lang="de-DE" dirty="0" err="1" smtClean="0"/>
              <a:t>mirrors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surpression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bremsstrahlung</a:t>
            </a:r>
            <a:r>
              <a:rPr lang="de-DE" dirty="0" smtClean="0">
                <a:sym typeface="Wingdings" pitchFamily="2" charset="2"/>
              </a:rPr>
              <a:t> &amp; </a:t>
            </a:r>
            <a:r>
              <a:rPr lang="de-DE" dirty="0" err="1" smtClean="0">
                <a:sym typeface="Wingdings" pitchFamily="2" charset="2"/>
              </a:rPr>
              <a:t>higher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harmonics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dirty="0" err="1"/>
              <a:t>d</a:t>
            </a:r>
            <a:r>
              <a:rPr lang="de-DE" dirty="0" err="1" smtClean="0"/>
              <a:t>eflection</a:t>
            </a:r>
            <a:r>
              <a:rPr lang="de-DE" dirty="0" smtClean="0"/>
              <a:t> </a:t>
            </a:r>
            <a:r>
              <a:rPr lang="de-DE" dirty="0" err="1" smtClean="0"/>
              <a:t>mirrors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distribution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to</a:t>
            </a:r>
            <a:r>
              <a:rPr lang="de-DE" dirty="0" smtClean="0">
                <a:sym typeface="Wingdings" pitchFamily="2" charset="2"/>
              </a:rPr>
              <a:t> 3 </a:t>
            </a:r>
            <a:r>
              <a:rPr lang="de-DE" dirty="0" err="1" smtClean="0">
                <a:sym typeface="Wingdings" pitchFamily="2" charset="2"/>
              </a:rPr>
              <a:t>instruments</a:t>
            </a:r>
            <a:r>
              <a:rPr lang="de-DE" dirty="0" smtClean="0">
                <a:sym typeface="Wingdings" pitchFamily="2" charset="2"/>
              </a:rPr>
              <a:t> in XHEXP</a:t>
            </a:r>
          </a:p>
          <a:p>
            <a:pPr lvl="1"/>
            <a:r>
              <a:rPr lang="de-DE" dirty="0">
                <a:sym typeface="Wingdings" pitchFamily="2" charset="2"/>
              </a:rPr>
              <a:t>a</a:t>
            </a:r>
            <a:r>
              <a:rPr lang="de-DE" dirty="0" smtClean="0">
                <a:sym typeface="Wingdings" pitchFamily="2" charset="2"/>
              </a:rPr>
              <a:t>ll </a:t>
            </a:r>
            <a:r>
              <a:rPr lang="de-DE" dirty="0" err="1" smtClean="0">
                <a:sym typeface="Wingdings" pitchFamily="2" charset="2"/>
              </a:rPr>
              <a:t>reflections</a:t>
            </a:r>
            <a:r>
              <a:rPr lang="de-DE" dirty="0" smtClean="0">
                <a:sym typeface="Wingdings" pitchFamily="2" charset="2"/>
              </a:rPr>
              <a:t> in horizontal plane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Extreme </a:t>
            </a:r>
            <a:r>
              <a:rPr lang="de-DE" dirty="0" err="1" smtClean="0">
                <a:sym typeface="Wingdings" pitchFamily="2" charset="2"/>
              </a:rPr>
              <a:t>grazing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angles</a:t>
            </a:r>
            <a:r>
              <a:rPr lang="de-DE" dirty="0" smtClean="0">
                <a:sym typeface="Wingdings" pitchFamily="2" charset="2"/>
              </a:rPr>
              <a:t>  </a:t>
            </a:r>
            <a:r>
              <a:rPr lang="de-DE" dirty="0" err="1" smtClean="0">
                <a:sym typeface="Wingdings" pitchFamily="2" charset="2"/>
              </a:rPr>
              <a:t>acceptance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smtClean="0">
                <a:sym typeface="Wingdings" pitchFamily="2" charset="2"/>
              </a:rPr>
              <a:t>4</a:t>
            </a:r>
            <a:r>
              <a:rPr lang="de-DE" dirty="0" smtClean="0">
                <a:sym typeface="Symbol"/>
              </a:rPr>
              <a:t>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beam </a:t>
            </a:r>
            <a:r>
              <a:rPr lang="de-DE" dirty="0" err="1" smtClean="0">
                <a:sym typeface="Wingdings" pitchFamily="2" charset="2"/>
              </a:rPr>
              <a:t>divergence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7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XHEXP - SASE 1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pic>
        <p:nvPicPr>
          <p:cNvPr id="6" name="Picture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46" b="20143"/>
          <a:stretch>
            <a:fillRect/>
          </a:stretch>
        </p:blipFill>
        <p:spPr bwMode="auto">
          <a:xfrm>
            <a:off x="-64125" y="1725613"/>
            <a:ext cx="9432925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834"/>
          <p:cNvGrpSpPr>
            <a:grpSpLocks/>
          </p:cNvGrpSpPr>
          <p:nvPr/>
        </p:nvGrpSpPr>
        <p:grpSpPr bwMode="auto">
          <a:xfrm>
            <a:off x="1074875" y="2214563"/>
            <a:ext cx="7615238" cy="2871787"/>
            <a:chOff x="0" y="0"/>
            <a:chExt cx="4796" cy="1809"/>
          </a:xfrm>
        </p:grpSpPr>
        <p:grpSp>
          <p:nvGrpSpPr>
            <p:cNvPr id="8" name="Group 104"/>
            <p:cNvGrpSpPr>
              <a:grpSpLocks/>
            </p:cNvGrpSpPr>
            <p:nvPr/>
          </p:nvGrpSpPr>
          <p:grpSpPr bwMode="auto">
            <a:xfrm>
              <a:off x="0" y="0"/>
              <a:ext cx="562" cy="1804"/>
              <a:chOff x="0" y="0"/>
              <a:chExt cx="562" cy="1804"/>
            </a:xfrm>
          </p:grpSpPr>
          <p:grpSp>
            <p:nvGrpSpPr>
              <p:cNvPr id="738" name="Group 27"/>
              <p:cNvGrpSpPr>
                <a:grpSpLocks/>
              </p:cNvGrpSpPr>
              <p:nvPr/>
            </p:nvGrpSpPr>
            <p:grpSpPr bwMode="auto">
              <a:xfrm>
                <a:off x="0" y="3"/>
                <a:ext cx="112" cy="1801"/>
                <a:chOff x="0" y="0"/>
                <a:chExt cx="112" cy="1801"/>
              </a:xfrm>
            </p:grpSpPr>
            <p:grpSp>
              <p:nvGrpSpPr>
                <p:cNvPr id="815" name="Group 14"/>
                <p:cNvGrpSpPr>
                  <a:grpSpLocks/>
                </p:cNvGrpSpPr>
                <p:nvPr/>
              </p:nvGrpSpPr>
              <p:grpSpPr bwMode="auto">
                <a:xfrm>
                  <a:off x="0" y="599"/>
                  <a:ext cx="112" cy="600"/>
                  <a:chOff x="0" y="0"/>
                  <a:chExt cx="112" cy="600"/>
                </a:xfrm>
              </p:grpSpPr>
              <p:sp>
                <p:nvSpPr>
                  <p:cNvPr id="828" name="Rectangle 9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9" name="Rectangle 10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30" name="Rectangle 1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31" name="Rectangle 1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32" name="Rectangle 1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816" name="Group 20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2" cy="601"/>
                  <a:chOff x="0" y="0"/>
                  <a:chExt cx="112" cy="601"/>
                </a:xfrm>
              </p:grpSpPr>
              <p:sp>
                <p:nvSpPr>
                  <p:cNvPr id="823" name="Rectangle 1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4" name="Rectangle 16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5" name="Rectangle 17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6" name="Rectangle 18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7" name="Rectangle 19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817" name="Group 2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1"/>
                  <a:chOff x="0" y="0"/>
                  <a:chExt cx="112" cy="601"/>
                </a:xfrm>
              </p:grpSpPr>
              <p:sp>
                <p:nvSpPr>
                  <p:cNvPr id="818" name="Rectangle 2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19" name="Rectangle 22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0" name="Rectangle 2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1" name="Rectangle 2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2" name="Rectangle 2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39" name="Group 46"/>
              <p:cNvGrpSpPr>
                <a:grpSpLocks/>
              </p:cNvGrpSpPr>
              <p:nvPr/>
            </p:nvGrpSpPr>
            <p:grpSpPr bwMode="auto">
              <a:xfrm>
                <a:off x="109" y="3"/>
                <a:ext cx="114" cy="1801"/>
                <a:chOff x="0" y="0"/>
                <a:chExt cx="113" cy="1801"/>
              </a:xfrm>
            </p:grpSpPr>
            <p:grpSp>
              <p:nvGrpSpPr>
                <p:cNvPr id="797" name="Group 33"/>
                <p:cNvGrpSpPr>
                  <a:grpSpLocks/>
                </p:cNvGrpSpPr>
                <p:nvPr/>
              </p:nvGrpSpPr>
              <p:grpSpPr bwMode="auto">
                <a:xfrm>
                  <a:off x="0" y="599"/>
                  <a:ext cx="112" cy="600"/>
                  <a:chOff x="0" y="0"/>
                  <a:chExt cx="112" cy="600"/>
                </a:xfrm>
              </p:grpSpPr>
              <p:sp>
                <p:nvSpPr>
                  <p:cNvPr id="810" name="Rectangle 28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11" name="Rectangle 29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12" name="Rectangle 30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13" name="Rectangle 3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14" name="Rectangle 3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98" name="Group 39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1"/>
                  <a:chOff x="0" y="0"/>
                  <a:chExt cx="113" cy="601"/>
                </a:xfrm>
              </p:grpSpPr>
              <p:sp>
                <p:nvSpPr>
                  <p:cNvPr id="805" name="Rectangle 3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6" name="Rectangle 3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7" name="Rectangle 36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8" name="Rectangle 37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9" name="Rectangle 38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99" name="Group 4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1"/>
                  <a:chOff x="0" y="0"/>
                  <a:chExt cx="112" cy="601"/>
                </a:xfrm>
              </p:grpSpPr>
              <p:sp>
                <p:nvSpPr>
                  <p:cNvPr id="800" name="Rectangle 40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1" name="Rectangle 41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2" name="Rectangle 42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3" name="Rectangle 43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04" name="Rectangle 44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40" name="Group 65"/>
              <p:cNvGrpSpPr>
                <a:grpSpLocks/>
              </p:cNvGrpSpPr>
              <p:nvPr/>
            </p:nvGrpSpPr>
            <p:grpSpPr bwMode="auto">
              <a:xfrm>
                <a:off x="222" y="2"/>
                <a:ext cx="114" cy="1802"/>
                <a:chOff x="0" y="0"/>
                <a:chExt cx="113" cy="1801"/>
              </a:xfrm>
            </p:grpSpPr>
            <p:grpSp>
              <p:nvGrpSpPr>
                <p:cNvPr id="779" name="Group 52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792" name="Rectangle 4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3" name="Rectangle 48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4" name="Rectangle 49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5" name="Rectangle 5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6" name="Rectangle 5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80" name="Group 58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1"/>
                  <a:chOff x="0" y="0"/>
                  <a:chExt cx="113" cy="601"/>
                </a:xfrm>
              </p:grpSpPr>
              <p:sp>
                <p:nvSpPr>
                  <p:cNvPr id="787" name="Rectangle 5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8" name="Rectangle 54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9" name="Rectangle 55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0" name="Rectangle 56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91" name="Rectangle 57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81" name="Group 6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782" name="Rectangle 5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3" name="Rectangle 60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4" name="Rectangle 6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5" name="Rectangle 62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86" name="Rectangle 63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41" name="Group 84"/>
              <p:cNvGrpSpPr>
                <a:grpSpLocks/>
              </p:cNvGrpSpPr>
              <p:nvPr/>
            </p:nvGrpSpPr>
            <p:grpSpPr bwMode="auto">
              <a:xfrm>
                <a:off x="334" y="0"/>
                <a:ext cx="114" cy="1804"/>
                <a:chOff x="0" y="0"/>
                <a:chExt cx="113" cy="1804"/>
              </a:xfrm>
            </p:grpSpPr>
            <p:grpSp>
              <p:nvGrpSpPr>
                <p:cNvPr id="761" name="Group 71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3" cy="597"/>
                  <a:chOff x="0" y="0"/>
                  <a:chExt cx="113" cy="597"/>
                </a:xfrm>
              </p:grpSpPr>
              <p:sp>
                <p:nvSpPr>
                  <p:cNvPr id="774" name="Rectangle 66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5" name="Rectangle 67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6" name="Rectangle 68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7" name="Rectangle 69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8" name="Rectangle 70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62" name="Group 77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5"/>
                  <a:chOff x="0" y="0"/>
                  <a:chExt cx="113" cy="604"/>
                </a:xfrm>
              </p:grpSpPr>
              <p:sp>
                <p:nvSpPr>
                  <p:cNvPr id="769" name="Rectangle 72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0" name="Rectangle 73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1" name="Rectangle 74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2" name="Rectangle 75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73" name="Rectangle 76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63" name="Group 8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764" name="Rectangle 7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65" name="Rectangle 79"/>
                  <p:cNvSpPr>
                    <a:spLocks/>
                  </p:cNvSpPr>
                  <p:nvPr/>
                </p:nvSpPr>
                <p:spPr bwMode="auto">
                  <a:xfrm>
                    <a:off x="1" y="12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66" name="Rectangle 80"/>
                  <p:cNvSpPr>
                    <a:spLocks/>
                  </p:cNvSpPr>
                  <p:nvPr/>
                </p:nvSpPr>
                <p:spPr bwMode="auto">
                  <a:xfrm>
                    <a:off x="0" y="24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67" name="Rectangle 81"/>
                  <p:cNvSpPr>
                    <a:spLocks/>
                  </p:cNvSpPr>
                  <p:nvPr/>
                </p:nvSpPr>
                <p:spPr bwMode="auto">
                  <a:xfrm>
                    <a:off x="0" y="364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68" name="Rectangle 82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42" name="Group 103"/>
              <p:cNvGrpSpPr>
                <a:grpSpLocks/>
              </p:cNvGrpSpPr>
              <p:nvPr/>
            </p:nvGrpSpPr>
            <p:grpSpPr bwMode="auto">
              <a:xfrm>
                <a:off x="448" y="0"/>
                <a:ext cx="114" cy="1804"/>
                <a:chOff x="0" y="0"/>
                <a:chExt cx="113" cy="1804"/>
              </a:xfrm>
            </p:grpSpPr>
            <p:grpSp>
              <p:nvGrpSpPr>
                <p:cNvPr id="743" name="Group 90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3" cy="597"/>
                  <a:chOff x="0" y="0"/>
                  <a:chExt cx="113" cy="597"/>
                </a:xfrm>
              </p:grpSpPr>
              <p:sp>
                <p:nvSpPr>
                  <p:cNvPr id="756" name="Rectangle 8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7" name="Rectangle 86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8" name="Rectangle 87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9" name="Rectangle 8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60" name="Rectangle 89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44" name="Group 96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0" cy="605"/>
                  <a:chOff x="0" y="0"/>
                  <a:chExt cx="109" cy="604"/>
                </a:xfrm>
              </p:grpSpPr>
              <p:sp>
                <p:nvSpPr>
                  <p:cNvPr id="751" name="Rectangle 9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08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2" name="Rectangle 92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3" name="Rectangle 9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4" name="Rectangle 9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09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5" name="Rectangle 95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45" name="Group 10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746" name="Rectangle 9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47" name="Rectangle 98"/>
                  <p:cNvSpPr>
                    <a:spLocks/>
                  </p:cNvSpPr>
                  <p:nvPr/>
                </p:nvSpPr>
                <p:spPr bwMode="auto">
                  <a:xfrm>
                    <a:off x="1" y="12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48" name="Rectangle 99"/>
                  <p:cNvSpPr>
                    <a:spLocks/>
                  </p:cNvSpPr>
                  <p:nvPr/>
                </p:nvSpPr>
                <p:spPr bwMode="auto">
                  <a:xfrm>
                    <a:off x="0" y="24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49" name="Rectangle 100"/>
                  <p:cNvSpPr>
                    <a:spLocks/>
                  </p:cNvSpPr>
                  <p:nvPr/>
                </p:nvSpPr>
                <p:spPr bwMode="auto">
                  <a:xfrm>
                    <a:off x="0" y="364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50" name="Rectangle 101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9" name="Group 200"/>
            <p:cNvGrpSpPr>
              <a:grpSpLocks/>
            </p:cNvGrpSpPr>
            <p:nvPr/>
          </p:nvGrpSpPr>
          <p:grpSpPr bwMode="auto">
            <a:xfrm>
              <a:off x="558" y="3"/>
              <a:ext cx="560" cy="1804"/>
              <a:chOff x="0" y="0"/>
              <a:chExt cx="559" cy="1803"/>
            </a:xfrm>
          </p:grpSpPr>
          <p:grpSp>
            <p:nvGrpSpPr>
              <p:cNvPr id="643" name="Group 123"/>
              <p:cNvGrpSpPr>
                <a:grpSpLocks/>
              </p:cNvGrpSpPr>
              <p:nvPr/>
            </p:nvGrpSpPr>
            <p:grpSpPr bwMode="auto">
              <a:xfrm>
                <a:off x="0" y="0"/>
                <a:ext cx="111" cy="1802"/>
                <a:chOff x="0" y="0"/>
                <a:chExt cx="111" cy="1802"/>
              </a:xfrm>
            </p:grpSpPr>
            <p:grpSp>
              <p:nvGrpSpPr>
                <p:cNvPr id="720" name="Group 110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1" cy="598"/>
                  <a:chOff x="0" y="0"/>
                  <a:chExt cx="111" cy="597"/>
                </a:xfrm>
              </p:grpSpPr>
              <p:sp>
                <p:nvSpPr>
                  <p:cNvPr id="733" name="Rectangle 10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4" name="Rectangle 106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0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5" name="Rectangle 10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0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6" name="Rectangle 108"/>
                  <p:cNvSpPr>
                    <a:spLocks/>
                  </p:cNvSpPr>
                  <p:nvPr/>
                </p:nvSpPr>
                <p:spPr bwMode="auto">
                  <a:xfrm>
                    <a:off x="0" y="359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7" name="Rectangle 109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0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21" name="Group 116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1" cy="603"/>
                  <a:chOff x="0" y="0"/>
                  <a:chExt cx="111" cy="602"/>
                </a:xfrm>
              </p:grpSpPr>
              <p:sp>
                <p:nvSpPr>
                  <p:cNvPr id="728" name="Rectangle 11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29" name="Rectangle 112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0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0" name="Rectangle 11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0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1" name="Rectangle 11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0" cy="123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32" name="Rectangle 115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22" name="Group 12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1" cy="603"/>
                  <a:chOff x="0" y="0"/>
                  <a:chExt cx="111" cy="603"/>
                </a:xfrm>
              </p:grpSpPr>
              <p:sp>
                <p:nvSpPr>
                  <p:cNvPr id="723" name="Rectangle 11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24" name="Rectangle 118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0" cy="123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25" name="Rectangle 119"/>
                  <p:cNvSpPr>
                    <a:spLocks/>
                  </p:cNvSpPr>
                  <p:nvPr/>
                </p:nvSpPr>
                <p:spPr bwMode="auto">
                  <a:xfrm>
                    <a:off x="0" y="240"/>
                    <a:ext cx="110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26" name="Rectangle 120"/>
                  <p:cNvSpPr>
                    <a:spLocks/>
                  </p:cNvSpPr>
                  <p:nvPr/>
                </p:nvSpPr>
                <p:spPr bwMode="auto">
                  <a:xfrm>
                    <a:off x="0" y="362"/>
                    <a:ext cx="110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27" name="Rectangle 121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0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644" name="Group 142"/>
              <p:cNvGrpSpPr>
                <a:grpSpLocks/>
              </p:cNvGrpSpPr>
              <p:nvPr/>
            </p:nvGrpSpPr>
            <p:grpSpPr bwMode="auto">
              <a:xfrm>
                <a:off x="110" y="0"/>
                <a:ext cx="113" cy="1803"/>
                <a:chOff x="0" y="0"/>
                <a:chExt cx="113" cy="1803"/>
              </a:xfrm>
            </p:grpSpPr>
            <p:grpSp>
              <p:nvGrpSpPr>
                <p:cNvPr id="702" name="Group 129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3" cy="597"/>
                  <a:chOff x="0" y="0"/>
                  <a:chExt cx="113" cy="597"/>
                </a:xfrm>
              </p:grpSpPr>
              <p:sp>
                <p:nvSpPr>
                  <p:cNvPr id="715" name="Rectangle 12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6" name="Rectangle 12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7" name="Rectangle 12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8" name="Rectangle 12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9" name="Rectangle 128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03" name="Group 135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2"/>
                  <a:chOff x="0" y="0"/>
                  <a:chExt cx="113" cy="602"/>
                </a:xfrm>
              </p:grpSpPr>
              <p:sp>
                <p:nvSpPr>
                  <p:cNvPr id="710" name="Rectangle 130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1" name="Rectangle 131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2" name="Rectangle 132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3" name="Rectangle 133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3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14" name="Rectangle 134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04" name="Group 14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2"/>
                  <a:chOff x="0" y="0"/>
                  <a:chExt cx="113" cy="602"/>
                </a:xfrm>
              </p:grpSpPr>
              <p:sp>
                <p:nvSpPr>
                  <p:cNvPr id="705" name="Rectangle 136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6" name="Rectangle 137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3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7" name="Rectangle 138"/>
                  <p:cNvSpPr>
                    <a:spLocks/>
                  </p:cNvSpPr>
                  <p:nvPr/>
                </p:nvSpPr>
                <p:spPr bwMode="auto">
                  <a:xfrm>
                    <a:off x="0" y="24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8" name="Rectangle 139"/>
                  <p:cNvSpPr>
                    <a:spLocks/>
                  </p:cNvSpPr>
                  <p:nvPr/>
                </p:nvSpPr>
                <p:spPr bwMode="auto">
                  <a:xfrm>
                    <a:off x="0" y="36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9" name="Rectangle 140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645" name="Group 161"/>
              <p:cNvGrpSpPr>
                <a:grpSpLocks/>
              </p:cNvGrpSpPr>
              <p:nvPr/>
            </p:nvGrpSpPr>
            <p:grpSpPr bwMode="auto">
              <a:xfrm>
                <a:off x="223" y="0"/>
                <a:ext cx="113" cy="1803"/>
                <a:chOff x="0" y="0"/>
                <a:chExt cx="113" cy="1803"/>
              </a:xfrm>
            </p:grpSpPr>
            <p:grpSp>
              <p:nvGrpSpPr>
                <p:cNvPr id="684" name="Group 148"/>
                <p:cNvGrpSpPr>
                  <a:grpSpLocks/>
                </p:cNvGrpSpPr>
                <p:nvPr/>
              </p:nvGrpSpPr>
              <p:grpSpPr bwMode="auto">
                <a:xfrm>
                  <a:off x="0" y="601"/>
                  <a:ext cx="112" cy="597"/>
                  <a:chOff x="0" y="0"/>
                  <a:chExt cx="112" cy="597"/>
                </a:xfrm>
              </p:grpSpPr>
              <p:sp>
                <p:nvSpPr>
                  <p:cNvPr id="697" name="Rectangle 143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8" name="Rectangle 144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9" name="Rectangle 145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0" name="Rectangle 14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701" name="Rectangle 147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85" name="Group 154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3"/>
                  <a:chOff x="0" y="0"/>
                  <a:chExt cx="113" cy="603"/>
                </a:xfrm>
              </p:grpSpPr>
              <p:sp>
                <p:nvSpPr>
                  <p:cNvPr id="692" name="Rectangle 14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3" name="Rectangle 15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4" name="Rectangle 151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5" name="Rectangle 15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3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6" name="Rectangle 153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86" name="Group 16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2"/>
                  <a:chOff x="0" y="0"/>
                  <a:chExt cx="112" cy="602"/>
                </a:xfrm>
              </p:grpSpPr>
              <p:sp>
                <p:nvSpPr>
                  <p:cNvPr id="687" name="Rectangle 15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8" name="Rectangle 156"/>
                  <p:cNvSpPr>
                    <a:spLocks/>
                  </p:cNvSpPr>
                  <p:nvPr/>
                </p:nvSpPr>
                <p:spPr bwMode="auto">
                  <a:xfrm>
                    <a:off x="0" y="122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9" name="Rectangle 157"/>
                  <p:cNvSpPr>
                    <a:spLocks/>
                  </p:cNvSpPr>
                  <p:nvPr/>
                </p:nvSpPr>
                <p:spPr bwMode="auto">
                  <a:xfrm>
                    <a:off x="0" y="24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0" name="Rectangle 158"/>
                  <p:cNvSpPr>
                    <a:spLocks/>
                  </p:cNvSpPr>
                  <p:nvPr/>
                </p:nvSpPr>
                <p:spPr bwMode="auto">
                  <a:xfrm>
                    <a:off x="0" y="36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91" name="Rectangle 159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646" name="Group 180"/>
              <p:cNvGrpSpPr>
                <a:grpSpLocks/>
              </p:cNvGrpSpPr>
              <p:nvPr/>
            </p:nvGrpSpPr>
            <p:grpSpPr bwMode="auto">
              <a:xfrm>
                <a:off x="335" y="0"/>
                <a:ext cx="114" cy="1801"/>
                <a:chOff x="0" y="0"/>
                <a:chExt cx="114" cy="1800"/>
              </a:xfrm>
            </p:grpSpPr>
            <p:grpSp>
              <p:nvGrpSpPr>
                <p:cNvPr id="666" name="Group 167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4" cy="600"/>
                  <a:chOff x="0" y="0"/>
                  <a:chExt cx="114" cy="600"/>
                </a:xfrm>
              </p:grpSpPr>
              <p:sp>
                <p:nvSpPr>
                  <p:cNvPr id="679" name="Rectangle 162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3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0" name="Rectangle 163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3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1" name="Rectangle 164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2" name="Rectangle 165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83" name="Rectangle 166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67" name="Group 173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4" cy="601"/>
                  <a:chOff x="0" y="0"/>
                  <a:chExt cx="113" cy="600"/>
                </a:xfrm>
              </p:grpSpPr>
              <p:sp>
                <p:nvSpPr>
                  <p:cNvPr id="674" name="Rectangle 168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3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5" name="Rectangle 169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3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6" name="Rectangle 170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7" name="Rectangle 17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8" name="Rectangle 172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68" name="Group 17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4" cy="604"/>
                  <a:chOff x="0" y="0"/>
                  <a:chExt cx="114" cy="604"/>
                </a:xfrm>
              </p:grpSpPr>
              <p:sp>
                <p:nvSpPr>
                  <p:cNvPr id="669" name="Rectangle 17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3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0" name="Rectangle 17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3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1" name="Rectangle 17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2" name="Rectangle 17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73" name="Rectangle 178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647" name="Group 199"/>
              <p:cNvGrpSpPr>
                <a:grpSpLocks/>
              </p:cNvGrpSpPr>
              <p:nvPr/>
            </p:nvGrpSpPr>
            <p:grpSpPr bwMode="auto">
              <a:xfrm>
                <a:off x="446" y="0"/>
                <a:ext cx="113" cy="1801"/>
                <a:chOff x="0" y="0"/>
                <a:chExt cx="113" cy="1800"/>
              </a:xfrm>
            </p:grpSpPr>
            <p:grpSp>
              <p:nvGrpSpPr>
                <p:cNvPr id="648" name="Group 186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661" name="Rectangle 18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62" name="Rectangle 182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63" name="Rectangle 18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64" name="Rectangle 18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65" name="Rectangle 18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49" name="Group 192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1"/>
                  <a:chOff x="0" y="0"/>
                  <a:chExt cx="113" cy="600"/>
                </a:xfrm>
              </p:grpSpPr>
              <p:sp>
                <p:nvSpPr>
                  <p:cNvPr id="656" name="Rectangle 18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7" name="Rectangle 188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8" name="Rectangle 18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9" name="Rectangle 19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60" name="Rectangle 191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50" name="Group 19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651" name="Rectangle 19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2" name="Rectangle 194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3" name="Rectangle 19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4" name="Rectangle 19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55" name="Rectangle 197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0" name="Group 296"/>
            <p:cNvGrpSpPr>
              <a:grpSpLocks/>
            </p:cNvGrpSpPr>
            <p:nvPr/>
          </p:nvGrpSpPr>
          <p:grpSpPr bwMode="auto">
            <a:xfrm>
              <a:off x="1115" y="3"/>
              <a:ext cx="559" cy="1805"/>
              <a:chOff x="0" y="0"/>
              <a:chExt cx="558" cy="1804"/>
            </a:xfrm>
          </p:grpSpPr>
          <p:grpSp>
            <p:nvGrpSpPr>
              <p:cNvPr id="548" name="Group 219"/>
              <p:cNvGrpSpPr>
                <a:grpSpLocks/>
              </p:cNvGrpSpPr>
              <p:nvPr/>
            </p:nvGrpSpPr>
            <p:grpSpPr bwMode="auto">
              <a:xfrm>
                <a:off x="0" y="0"/>
                <a:ext cx="113" cy="1804"/>
                <a:chOff x="0" y="0"/>
                <a:chExt cx="113" cy="1804"/>
              </a:xfrm>
            </p:grpSpPr>
            <p:grpSp>
              <p:nvGrpSpPr>
                <p:cNvPr id="625" name="Group 206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3" cy="597"/>
                  <a:chOff x="0" y="0"/>
                  <a:chExt cx="113" cy="597"/>
                </a:xfrm>
              </p:grpSpPr>
              <p:sp>
                <p:nvSpPr>
                  <p:cNvPr id="638" name="Rectangle 20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9" name="Rectangle 202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40" name="Rectangle 20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41" name="Rectangle 20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42" name="Rectangle 20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26" name="Group 212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4"/>
                  <a:chOff x="0" y="0"/>
                  <a:chExt cx="112" cy="604"/>
                </a:xfrm>
              </p:grpSpPr>
              <p:sp>
                <p:nvSpPr>
                  <p:cNvPr id="633" name="Rectangle 20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4" name="Rectangle 208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5" name="Rectangle 20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6" name="Rectangle 210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7" name="Rectangle 211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27" name="Group 21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2" cy="604"/>
                </a:xfrm>
              </p:grpSpPr>
              <p:sp>
                <p:nvSpPr>
                  <p:cNvPr id="628" name="Rectangle 213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29" name="Rectangle 214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0" name="Rectangle 215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1" name="Rectangle 216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32" name="Rectangle 217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549" name="Group 238"/>
              <p:cNvGrpSpPr>
                <a:grpSpLocks/>
              </p:cNvGrpSpPr>
              <p:nvPr/>
            </p:nvGrpSpPr>
            <p:grpSpPr bwMode="auto">
              <a:xfrm>
                <a:off x="110" y="0"/>
                <a:ext cx="112" cy="1804"/>
                <a:chOff x="0" y="0"/>
                <a:chExt cx="112" cy="1804"/>
              </a:xfrm>
            </p:grpSpPr>
            <p:grpSp>
              <p:nvGrpSpPr>
                <p:cNvPr id="607" name="Group 225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2" cy="597"/>
                  <a:chOff x="0" y="0"/>
                  <a:chExt cx="112" cy="597"/>
                </a:xfrm>
              </p:grpSpPr>
              <p:sp>
                <p:nvSpPr>
                  <p:cNvPr id="620" name="Rectangle 220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21" name="Rectangle 221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22" name="Rectangle 222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23" name="Rectangle 223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24" name="Rectangle 224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08" name="Group 231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2" cy="604"/>
                  <a:chOff x="0" y="0"/>
                  <a:chExt cx="112" cy="604"/>
                </a:xfrm>
              </p:grpSpPr>
              <p:sp>
                <p:nvSpPr>
                  <p:cNvPr id="615" name="Rectangle 22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6" name="Rectangle 227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7" name="Rectangle 228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8" name="Rectangle 229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9" name="Rectangle 230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609" name="Group 23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4"/>
                  <a:chOff x="0" y="0"/>
                  <a:chExt cx="112" cy="604"/>
                </a:xfrm>
              </p:grpSpPr>
              <p:sp>
                <p:nvSpPr>
                  <p:cNvPr id="610" name="Rectangle 232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1" name="Rectangle 233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2" name="Rectangle 234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3" name="Rectangle 235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14" name="Rectangle 236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550" name="Group 257"/>
              <p:cNvGrpSpPr>
                <a:grpSpLocks/>
              </p:cNvGrpSpPr>
              <p:nvPr/>
            </p:nvGrpSpPr>
            <p:grpSpPr bwMode="auto">
              <a:xfrm>
                <a:off x="221" y="0"/>
                <a:ext cx="114" cy="1804"/>
                <a:chOff x="0" y="0"/>
                <a:chExt cx="113" cy="1804"/>
              </a:xfrm>
            </p:grpSpPr>
            <p:grpSp>
              <p:nvGrpSpPr>
                <p:cNvPr id="589" name="Group 244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1" cy="597"/>
                  <a:chOff x="0" y="0"/>
                  <a:chExt cx="111" cy="597"/>
                </a:xfrm>
              </p:grpSpPr>
              <p:sp>
                <p:nvSpPr>
                  <p:cNvPr id="602" name="Rectangle 23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0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3" name="Rectangle 24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0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4" name="Rectangle 241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5" name="Rectangle 24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6" name="Rectangle 24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09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90" name="Group 250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0" cy="605"/>
                  <a:chOff x="0" y="0"/>
                  <a:chExt cx="109" cy="604"/>
                </a:xfrm>
              </p:grpSpPr>
              <p:sp>
                <p:nvSpPr>
                  <p:cNvPr id="597" name="Rectangle 24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8" name="Rectangle 246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9" name="Rectangle 24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0" name="Rectangle 24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8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601" name="Rectangle 249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91" name="Group 25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2" cy="604"/>
                </a:xfrm>
              </p:grpSpPr>
              <p:sp>
                <p:nvSpPr>
                  <p:cNvPr id="592" name="Rectangle 25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3" name="Rectangle 252"/>
                  <p:cNvSpPr>
                    <a:spLocks/>
                  </p:cNvSpPr>
                  <p:nvPr/>
                </p:nvSpPr>
                <p:spPr bwMode="auto">
                  <a:xfrm>
                    <a:off x="0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4" name="Rectangle 253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5" name="Rectangle 254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96" name="Rectangle 255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551" name="Group 276"/>
              <p:cNvGrpSpPr>
                <a:grpSpLocks/>
              </p:cNvGrpSpPr>
              <p:nvPr/>
            </p:nvGrpSpPr>
            <p:grpSpPr bwMode="auto">
              <a:xfrm>
                <a:off x="331" y="0"/>
                <a:ext cx="117" cy="1801"/>
                <a:chOff x="0" y="0"/>
                <a:chExt cx="117" cy="1800"/>
              </a:xfrm>
            </p:grpSpPr>
            <p:grpSp>
              <p:nvGrpSpPr>
                <p:cNvPr id="571" name="Group 263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7" cy="600"/>
                  <a:chOff x="0" y="0"/>
                  <a:chExt cx="117" cy="600"/>
                </a:xfrm>
              </p:grpSpPr>
              <p:sp>
                <p:nvSpPr>
                  <p:cNvPr id="584" name="Rectangle 25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5" name="Rectangle 259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6" name="Rectangle 260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7" name="Rectangle 26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6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8" name="Rectangle 26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6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72" name="Group 269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7" cy="601"/>
                  <a:chOff x="0" y="0"/>
                  <a:chExt cx="117" cy="600"/>
                </a:xfrm>
              </p:grpSpPr>
              <p:sp>
                <p:nvSpPr>
                  <p:cNvPr id="579" name="Rectangle 26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0" name="Rectangle 265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1" name="Rectangle 26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2" name="Rectangle 26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83" name="Rectangle 268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73" name="Group 27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7" cy="604"/>
                  <a:chOff x="0" y="0"/>
                  <a:chExt cx="117" cy="604"/>
                </a:xfrm>
              </p:grpSpPr>
              <p:sp>
                <p:nvSpPr>
                  <p:cNvPr id="574" name="Rectangle 270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6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75" name="Rectangle 271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6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76" name="Rectangle 272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77" name="Rectangle 273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78" name="Rectangle 274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6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552" name="Group 295"/>
              <p:cNvGrpSpPr>
                <a:grpSpLocks/>
              </p:cNvGrpSpPr>
              <p:nvPr/>
            </p:nvGrpSpPr>
            <p:grpSpPr bwMode="auto">
              <a:xfrm>
                <a:off x="444" y="0"/>
                <a:ext cx="114" cy="1801"/>
                <a:chOff x="0" y="0"/>
                <a:chExt cx="113" cy="1800"/>
              </a:xfrm>
            </p:grpSpPr>
            <p:grpSp>
              <p:nvGrpSpPr>
                <p:cNvPr id="553" name="Group 282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566" name="Rectangle 27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7" name="Rectangle 278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8" name="Rectangle 27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9" name="Rectangle 28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70" name="Rectangle 28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54" name="Group 288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1"/>
                  <a:chOff x="0" y="0"/>
                  <a:chExt cx="113" cy="600"/>
                </a:xfrm>
              </p:grpSpPr>
              <p:sp>
                <p:nvSpPr>
                  <p:cNvPr id="561" name="Rectangle 28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2" name="Rectangle 284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3" name="Rectangle 28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4" name="Rectangle 28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5" name="Rectangle 287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55" name="Group 29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556" name="Rectangle 28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57" name="Rectangle 29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58" name="Rectangle 291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59" name="Rectangle 29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60" name="Rectangle 29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1" name="Group 392"/>
            <p:cNvGrpSpPr>
              <a:grpSpLocks/>
            </p:cNvGrpSpPr>
            <p:nvPr/>
          </p:nvGrpSpPr>
          <p:grpSpPr bwMode="auto">
            <a:xfrm>
              <a:off x="1675" y="0"/>
              <a:ext cx="558" cy="1804"/>
              <a:chOff x="0" y="0"/>
              <a:chExt cx="558" cy="1804"/>
            </a:xfrm>
          </p:grpSpPr>
          <p:grpSp>
            <p:nvGrpSpPr>
              <p:cNvPr id="453" name="Group 315"/>
              <p:cNvGrpSpPr>
                <a:grpSpLocks/>
              </p:cNvGrpSpPr>
              <p:nvPr/>
            </p:nvGrpSpPr>
            <p:grpSpPr bwMode="auto">
              <a:xfrm>
                <a:off x="0" y="2"/>
                <a:ext cx="113" cy="1801"/>
                <a:chOff x="0" y="0"/>
                <a:chExt cx="113" cy="1801"/>
              </a:xfrm>
            </p:grpSpPr>
            <p:grpSp>
              <p:nvGrpSpPr>
                <p:cNvPr id="530" name="Group 302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543" name="Rectangle 29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4" name="Rectangle 298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5" name="Rectangle 29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6" name="Rectangle 30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7" name="Rectangle 30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31" name="Group 308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13" cy="604"/>
                  <a:chOff x="0" y="0"/>
                  <a:chExt cx="113" cy="604"/>
                </a:xfrm>
              </p:grpSpPr>
              <p:sp>
                <p:nvSpPr>
                  <p:cNvPr id="538" name="Rectangle 30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39" name="Rectangle 304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0" name="Rectangle 305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1" name="Rectangle 306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42" name="Rectangle 307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32" name="Group 31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533" name="Rectangle 30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34" name="Rectangle 31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35" name="Rectangle 31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36" name="Rectangle 312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37" name="Rectangle 31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454" name="Group 334"/>
              <p:cNvGrpSpPr>
                <a:grpSpLocks/>
              </p:cNvGrpSpPr>
              <p:nvPr/>
            </p:nvGrpSpPr>
            <p:grpSpPr bwMode="auto">
              <a:xfrm>
                <a:off x="112" y="2"/>
                <a:ext cx="113" cy="1801"/>
                <a:chOff x="0" y="0"/>
                <a:chExt cx="112" cy="1801"/>
              </a:xfrm>
            </p:grpSpPr>
            <p:grpSp>
              <p:nvGrpSpPr>
                <p:cNvPr id="512" name="Group 321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0" cy="600"/>
                  <a:chOff x="0" y="0"/>
                  <a:chExt cx="109" cy="600"/>
                </a:xfrm>
              </p:grpSpPr>
              <p:sp>
                <p:nvSpPr>
                  <p:cNvPr id="525" name="Rectangle 31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6" name="Rectangle 317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7" name="Rectangle 318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8" name="Rectangle 319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9" name="Rectangle 320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13" name="Group 327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09" cy="604"/>
                  <a:chOff x="0" y="0"/>
                  <a:chExt cx="109" cy="604"/>
                </a:xfrm>
              </p:grpSpPr>
              <p:sp>
                <p:nvSpPr>
                  <p:cNvPr id="520" name="Rectangle 322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1" name="Rectangle 323"/>
                  <p:cNvSpPr>
                    <a:spLocks/>
                  </p:cNvSpPr>
                  <p:nvPr/>
                </p:nvSpPr>
                <p:spPr bwMode="auto">
                  <a:xfrm>
                    <a:off x="0" y="122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2" name="Rectangle 324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3" name="Rectangle 325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24" name="Rectangle 326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514" name="Group 33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1"/>
                  <a:chOff x="0" y="0"/>
                  <a:chExt cx="112" cy="601"/>
                </a:xfrm>
              </p:grpSpPr>
              <p:sp>
                <p:nvSpPr>
                  <p:cNvPr id="515" name="Rectangle 328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6" name="Rectangle 329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7" name="Rectangle 330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8" name="Rectangle 331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9" name="Rectangle 33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455" name="Group 353"/>
              <p:cNvGrpSpPr>
                <a:grpSpLocks/>
              </p:cNvGrpSpPr>
              <p:nvPr/>
            </p:nvGrpSpPr>
            <p:grpSpPr bwMode="auto">
              <a:xfrm>
                <a:off x="221" y="2"/>
                <a:ext cx="114" cy="1801"/>
                <a:chOff x="0" y="0"/>
                <a:chExt cx="113" cy="1801"/>
              </a:xfrm>
            </p:grpSpPr>
            <p:grpSp>
              <p:nvGrpSpPr>
                <p:cNvPr id="494" name="Group 340"/>
                <p:cNvGrpSpPr>
                  <a:grpSpLocks/>
                </p:cNvGrpSpPr>
                <p:nvPr/>
              </p:nvGrpSpPr>
              <p:grpSpPr bwMode="auto">
                <a:xfrm>
                  <a:off x="0" y="599"/>
                  <a:ext cx="113" cy="600"/>
                  <a:chOff x="0" y="0"/>
                  <a:chExt cx="113" cy="600"/>
                </a:xfrm>
              </p:grpSpPr>
              <p:sp>
                <p:nvSpPr>
                  <p:cNvPr id="507" name="Rectangle 33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8" name="Rectangle 336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9" name="Rectangle 337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0" name="Rectangle 33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11" name="Rectangle 339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95" name="Group 346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2"/>
                  <a:chOff x="0" y="0"/>
                  <a:chExt cx="113" cy="601"/>
                </a:xfrm>
              </p:grpSpPr>
              <p:sp>
                <p:nvSpPr>
                  <p:cNvPr id="502" name="Rectangle 34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3" name="Rectangle 342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4" name="Rectangle 34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5" name="Rectangle 34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6" name="Rectangle 345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96" name="Group 35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497" name="Rectangle 34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8" name="Rectangle 348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9" name="Rectangle 349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0" name="Rectangle 350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501" name="Rectangle 35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456" name="Group 372"/>
              <p:cNvGrpSpPr>
                <a:grpSpLocks/>
              </p:cNvGrpSpPr>
              <p:nvPr/>
            </p:nvGrpSpPr>
            <p:grpSpPr bwMode="auto">
              <a:xfrm>
                <a:off x="331" y="0"/>
                <a:ext cx="117" cy="1804"/>
                <a:chOff x="0" y="0"/>
                <a:chExt cx="116" cy="1804"/>
              </a:xfrm>
            </p:grpSpPr>
            <p:grpSp>
              <p:nvGrpSpPr>
                <p:cNvPr id="476" name="Group 359"/>
                <p:cNvGrpSpPr>
                  <a:grpSpLocks/>
                </p:cNvGrpSpPr>
                <p:nvPr/>
              </p:nvGrpSpPr>
              <p:grpSpPr bwMode="auto">
                <a:xfrm>
                  <a:off x="2" y="602"/>
                  <a:ext cx="114" cy="597"/>
                  <a:chOff x="0" y="0"/>
                  <a:chExt cx="113" cy="597"/>
                </a:xfrm>
              </p:grpSpPr>
              <p:sp>
                <p:nvSpPr>
                  <p:cNvPr id="489" name="Rectangle 35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0" name="Rectangle 355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1" name="Rectangle 356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3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2" name="Rectangle 35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3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93" name="Rectangle 358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3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77" name="Group 365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6" cy="605"/>
                  <a:chOff x="0" y="0"/>
                  <a:chExt cx="116" cy="604"/>
                </a:xfrm>
              </p:grpSpPr>
              <p:sp>
                <p:nvSpPr>
                  <p:cNvPr id="484" name="Rectangle 360"/>
                  <p:cNvSpPr>
                    <a:spLocks/>
                  </p:cNvSpPr>
                  <p:nvPr/>
                </p:nvSpPr>
                <p:spPr bwMode="auto">
                  <a:xfrm>
                    <a:off x="4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5" name="Rectangle 361"/>
                  <p:cNvSpPr>
                    <a:spLocks/>
                  </p:cNvSpPr>
                  <p:nvPr/>
                </p:nvSpPr>
                <p:spPr bwMode="auto">
                  <a:xfrm>
                    <a:off x="4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6" name="Rectangle 362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7" name="Rectangle 363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6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8" name="Rectangle 364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6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78" name="Group 371"/>
                <p:cNvGrpSpPr>
                  <a:grpSpLocks/>
                </p:cNvGrpSpPr>
                <p:nvPr/>
              </p:nvGrpSpPr>
              <p:grpSpPr bwMode="auto">
                <a:xfrm>
                  <a:off x="2" y="0"/>
                  <a:ext cx="114" cy="604"/>
                  <a:chOff x="0" y="0"/>
                  <a:chExt cx="113" cy="604"/>
                </a:xfrm>
              </p:grpSpPr>
              <p:sp>
                <p:nvSpPr>
                  <p:cNvPr id="479" name="Rectangle 366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0" name="Rectangle 367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1" name="Rectangle 368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3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2" name="Rectangle 369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3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83" name="Rectangle 370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3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457" name="Group 391"/>
              <p:cNvGrpSpPr>
                <a:grpSpLocks/>
              </p:cNvGrpSpPr>
              <p:nvPr/>
            </p:nvGrpSpPr>
            <p:grpSpPr bwMode="auto">
              <a:xfrm>
                <a:off x="445" y="0"/>
                <a:ext cx="113" cy="1804"/>
                <a:chOff x="0" y="0"/>
                <a:chExt cx="113" cy="1804"/>
              </a:xfrm>
            </p:grpSpPr>
            <p:grpSp>
              <p:nvGrpSpPr>
                <p:cNvPr id="458" name="Group 378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3" cy="597"/>
                  <a:chOff x="0" y="0"/>
                  <a:chExt cx="113" cy="597"/>
                </a:xfrm>
              </p:grpSpPr>
              <p:sp>
                <p:nvSpPr>
                  <p:cNvPr id="471" name="Rectangle 37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72" name="Rectangle 374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73" name="Rectangle 375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74" name="Rectangle 37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75" name="Rectangle 377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59" name="Group 384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5"/>
                  <a:chOff x="0" y="0"/>
                  <a:chExt cx="112" cy="604"/>
                </a:xfrm>
              </p:grpSpPr>
              <p:sp>
                <p:nvSpPr>
                  <p:cNvPr id="466" name="Rectangle 379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7" name="Rectangle 380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8" name="Rectangle 381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9" name="Rectangle 38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70" name="Rectangle 383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60" name="Group 39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2" cy="604"/>
                </a:xfrm>
              </p:grpSpPr>
              <p:sp>
                <p:nvSpPr>
                  <p:cNvPr id="461" name="Rectangle 38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2" name="Rectangle 386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3" name="Rectangle 387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4" name="Rectangle 388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65" name="Rectangle 389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2" name="Group 488"/>
            <p:cNvGrpSpPr>
              <a:grpSpLocks/>
            </p:cNvGrpSpPr>
            <p:nvPr/>
          </p:nvGrpSpPr>
          <p:grpSpPr bwMode="auto">
            <a:xfrm>
              <a:off x="2233" y="0"/>
              <a:ext cx="562" cy="1804"/>
              <a:chOff x="0" y="0"/>
              <a:chExt cx="562" cy="1804"/>
            </a:xfrm>
          </p:grpSpPr>
          <p:grpSp>
            <p:nvGrpSpPr>
              <p:cNvPr id="358" name="Group 411"/>
              <p:cNvGrpSpPr>
                <a:grpSpLocks/>
              </p:cNvGrpSpPr>
              <p:nvPr/>
            </p:nvGrpSpPr>
            <p:grpSpPr bwMode="auto">
              <a:xfrm>
                <a:off x="0" y="2"/>
                <a:ext cx="113" cy="1801"/>
                <a:chOff x="0" y="0"/>
                <a:chExt cx="113" cy="1801"/>
              </a:xfrm>
            </p:grpSpPr>
            <p:grpSp>
              <p:nvGrpSpPr>
                <p:cNvPr id="435" name="Group 398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448" name="Rectangle 39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9" name="Rectangle 394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50" name="Rectangle 39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51" name="Rectangle 39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52" name="Rectangle 397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36" name="Group 404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13" cy="604"/>
                  <a:chOff x="0" y="0"/>
                  <a:chExt cx="113" cy="604"/>
                </a:xfrm>
              </p:grpSpPr>
              <p:sp>
                <p:nvSpPr>
                  <p:cNvPr id="443" name="Rectangle 39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4" name="Rectangle 400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5" name="Rectangle 401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6" name="Rectangle 402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7" name="Rectangle 403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37" name="Group 41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438" name="Rectangle 40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39" name="Rectangle 406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0" name="Rectangle 407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1" name="Rectangle 408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42" name="Rectangle 409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359" name="Group 430"/>
              <p:cNvGrpSpPr>
                <a:grpSpLocks/>
              </p:cNvGrpSpPr>
              <p:nvPr/>
            </p:nvGrpSpPr>
            <p:grpSpPr bwMode="auto">
              <a:xfrm>
                <a:off x="109" y="2"/>
                <a:ext cx="114" cy="1801"/>
                <a:chOff x="0" y="0"/>
                <a:chExt cx="113" cy="1801"/>
              </a:xfrm>
            </p:grpSpPr>
            <p:grpSp>
              <p:nvGrpSpPr>
                <p:cNvPr id="417" name="Group 417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430" name="Rectangle 412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31" name="Rectangle 413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32" name="Rectangle 414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33" name="Rectangle 415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34" name="Rectangle 416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18" name="Group 423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13" cy="604"/>
                  <a:chOff x="0" y="0"/>
                  <a:chExt cx="113" cy="604"/>
                </a:xfrm>
              </p:grpSpPr>
              <p:sp>
                <p:nvSpPr>
                  <p:cNvPr id="425" name="Rectangle 41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6" name="Rectangle 419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7" name="Rectangle 420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8" name="Rectangle 421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9" name="Rectangle 422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19" name="Group 42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420" name="Rectangle 42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1" name="Rectangle 42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2" name="Rectangle 426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3" name="Rectangle 427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24" name="Rectangle 428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360" name="Group 449"/>
              <p:cNvGrpSpPr>
                <a:grpSpLocks/>
              </p:cNvGrpSpPr>
              <p:nvPr/>
            </p:nvGrpSpPr>
            <p:grpSpPr bwMode="auto">
              <a:xfrm>
                <a:off x="222" y="2"/>
                <a:ext cx="114" cy="1801"/>
                <a:chOff x="0" y="0"/>
                <a:chExt cx="113" cy="1801"/>
              </a:xfrm>
            </p:grpSpPr>
            <p:grpSp>
              <p:nvGrpSpPr>
                <p:cNvPr id="399" name="Group 436"/>
                <p:cNvGrpSpPr>
                  <a:grpSpLocks/>
                </p:cNvGrpSpPr>
                <p:nvPr/>
              </p:nvGrpSpPr>
              <p:grpSpPr bwMode="auto">
                <a:xfrm>
                  <a:off x="0" y="599"/>
                  <a:ext cx="112" cy="600"/>
                  <a:chOff x="0" y="0"/>
                  <a:chExt cx="112" cy="600"/>
                </a:xfrm>
              </p:grpSpPr>
              <p:sp>
                <p:nvSpPr>
                  <p:cNvPr id="412" name="Rectangle 43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3" name="Rectangle 432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4" name="Rectangle 43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5" name="Rectangle 43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6" name="Rectangle 43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00" name="Group 442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2"/>
                  <a:chOff x="0" y="0"/>
                  <a:chExt cx="113" cy="601"/>
                </a:xfrm>
              </p:grpSpPr>
              <p:sp>
                <p:nvSpPr>
                  <p:cNvPr id="407" name="Rectangle 43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8" name="Rectangle 438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9" name="Rectangle 439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0" name="Rectangle 440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11" name="Rectangle 441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01" name="Group 44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402" name="Rectangle 44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3" name="Rectangle 444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4" name="Rectangle 445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5" name="Rectangle 446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406" name="Rectangle 447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361" name="Group 468"/>
              <p:cNvGrpSpPr>
                <a:grpSpLocks/>
              </p:cNvGrpSpPr>
              <p:nvPr/>
            </p:nvGrpSpPr>
            <p:grpSpPr bwMode="auto">
              <a:xfrm>
                <a:off x="335" y="0"/>
                <a:ext cx="113" cy="1804"/>
                <a:chOff x="0" y="0"/>
                <a:chExt cx="113" cy="1804"/>
              </a:xfrm>
            </p:grpSpPr>
            <p:grpSp>
              <p:nvGrpSpPr>
                <p:cNvPr id="381" name="Group 455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3" cy="597"/>
                  <a:chOff x="0" y="0"/>
                  <a:chExt cx="113" cy="597"/>
                </a:xfrm>
              </p:grpSpPr>
              <p:sp>
                <p:nvSpPr>
                  <p:cNvPr id="394" name="Rectangle 450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5" name="Rectangle 451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6" name="Rectangle 452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7" name="Rectangle 453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8" name="Rectangle 454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82" name="Group 461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5"/>
                  <a:chOff x="0" y="0"/>
                  <a:chExt cx="112" cy="604"/>
                </a:xfrm>
              </p:grpSpPr>
              <p:sp>
                <p:nvSpPr>
                  <p:cNvPr id="389" name="Rectangle 45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0" name="Rectangle 457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1" name="Rectangle 458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2" name="Rectangle 459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93" name="Rectangle 460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83" name="Group 46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2" cy="604"/>
                </a:xfrm>
              </p:grpSpPr>
              <p:sp>
                <p:nvSpPr>
                  <p:cNvPr id="384" name="Rectangle 462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85" name="Rectangle 463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86" name="Rectangle 464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87" name="Rectangle 465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88" name="Rectangle 466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362" name="Group 487"/>
              <p:cNvGrpSpPr>
                <a:grpSpLocks/>
              </p:cNvGrpSpPr>
              <p:nvPr/>
            </p:nvGrpSpPr>
            <p:grpSpPr bwMode="auto">
              <a:xfrm>
                <a:off x="449" y="0"/>
                <a:ext cx="113" cy="1804"/>
                <a:chOff x="0" y="0"/>
                <a:chExt cx="112" cy="1804"/>
              </a:xfrm>
            </p:grpSpPr>
            <p:grpSp>
              <p:nvGrpSpPr>
                <p:cNvPr id="363" name="Group 474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2" cy="597"/>
                  <a:chOff x="0" y="0"/>
                  <a:chExt cx="112" cy="597"/>
                </a:xfrm>
              </p:grpSpPr>
              <p:sp>
                <p:nvSpPr>
                  <p:cNvPr id="376" name="Rectangle 469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7" name="Rectangle 470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8" name="Rectangle 47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9" name="Rectangle 47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80" name="Rectangle 47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64" name="Group 480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09" cy="605"/>
                  <a:chOff x="0" y="0"/>
                  <a:chExt cx="109" cy="604"/>
                </a:xfrm>
              </p:grpSpPr>
              <p:sp>
                <p:nvSpPr>
                  <p:cNvPr id="371" name="Rectangle 47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2" name="Rectangle 476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3" name="Rectangle 47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4" name="Rectangle 47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8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5" name="Rectangle 479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65" name="Group 48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4"/>
                  <a:chOff x="0" y="0"/>
                  <a:chExt cx="112" cy="604"/>
                </a:xfrm>
              </p:grpSpPr>
              <p:sp>
                <p:nvSpPr>
                  <p:cNvPr id="366" name="Rectangle 48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67" name="Rectangle 482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68" name="Rectangle 483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69" name="Rectangle 484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70" name="Rectangle 485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3" name="Group 584"/>
            <p:cNvGrpSpPr>
              <a:grpSpLocks/>
            </p:cNvGrpSpPr>
            <p:nvPr/>
          </p:nvGrpSpPr>
          <p:grpSpPr bwMode="auto">
            <a:xfrm>
              <a:off x="2788" y="3"/>
              <a:ext cx="559" cy="1805"/>
              <a:chOff x="0" y="0"/>
              <a:chExt cx="559" cy="1804"/>
            </a:xfrm>
          </p:grpSpPr>
          <p:grpSp>
            <p:nvGrpSpPr>
              <p:cNvPr id="263" name="Group 507"/>
              <p:cNvGrpSpPr>
                <a:grpSpLocks/>
              </p:cNvGrpSpPr>
              <p:nvPr/>
            </p:nvGrpSpPr>
            <p:grpSpPr bwMode="auto">
              <a:xfrm>
                <a:off x="0" y="0"/>
                <a:ext cx="113" cy="1804"/>
                <a:chOff x="0" y="0"/>
                <a:chExt cx="113" cy="1804"/>
              </a:xfrm>
            </p:grpSpPr>
            <p:grpSp>
              <p:nvGrpSpPr>
                <p:cNvPr id="340" name="Group 494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3" cy="597"/>
                  <a:chOff x="0" y="0"/>
                  <a:chExt cx="113" cy="597"/>
                </a:xfrm>
              </p:grpSpPr>
              <p:sp>
                <p:nvSpPr>
                  <p:cNvPr id="353" name="Rectangle 48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4" name="Rectangle 49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5" name="Rectangle 491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6" name="Rectangle 49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7" name="Rectangle 49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41" name="Group 500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4"/>
                  <a:chOff x="0" y="0"/>
                  <a:chExt cx="113" cy="604"/>
                </a:xfrm>
              </p:grpSpPr>
              <p:sp>
                <p:nvSpPr>
                  <p:cNvPr id="348" name="Rectangle 49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49" name="Rectangle 496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0" name="Rectangle 49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1" name="Rectangle 498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52" name="Rectangle 499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42" name="Group 50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343" name="Rectangle 50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44" name="Rectangle 502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45" name="Rectangle 503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46" name="Rectangle 504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47" name="Rectangle 505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64" name="Group 526"/>
              <p:cNvGrpSpPr>
                <a:grpSpLocks/>
              </p:cNvGrpSpPr>
              <p:nvPr/>
            </p:nvGrpSpPr>
            <p:grpSpPr bwMode="auto">
              <a:xfrm>
                <a:off x="110" y="0"/>
                <a:ext cx="113" cy="1804"/>
                <a:chOff x="0" y="0"/>
                <a:chExt cx="113" cy="1804"/>
              </a:xfrm>
            </p:grpSpPr>
            <p:grpSp>
              <p:nvGrpSpPr>
                <p:cNvPr id="322" name="Group 513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3" cy="597"/>
                  <a:chOff x="0" y="0"/>
                  <a:chExt cx="113" cy="597"/>
                </a:xfrm>
              </p:grpSpPr>
              <p:sp>
                <p:nvSpPr>
                  <p:cNvPr id="335" name="Rectangle 50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6" name="Rectangle 509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7" name="Rectangle 510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8" name="Rectangle 51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19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9" name="Rectangle 51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23" name="Group 519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4"/>
                  <a:chOff x="0" y="0"/>
                  <a:chExt cx="113" cy="604"/>
                </a:xfrm>
              </p:grpSpPr>
              <p:sp>
                <p:nvSpPr>
                  <p:cNvPr id="330" name="Rectangle 51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1" name="Rectangle 51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2" name="Rectangle 51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3" name="Rectangle 517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34" name="Rectangle 518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24" name="Group 52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325" name="Rectangle 520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6" name="Rectangle 521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7" name="Rectangle 522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8" name="Rectangle 523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9" name="Rectangle 524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65" name="Group 545"/>
              <p:cNvGrpSpPr>
                <a:grpSpLocks/>
              </p:cNvGrpSpPr>
              <p:nvPr/>
            </p:nvGrpSpPr>
            <p:grpSpPr bwMode="auto">
              <a:xfrm>
                <a:off x="222" y="0"/>
                <a:ext cx="114" cy="1804"/>
                <a:chOff x="0" y="0"/>
                <a:chExt cx="113" cy="1804"/>
              </a:xfrm>
            </p:grpSpPr>
            <p:grpSp>
              <p:nvGrpSpPr>
                <p:cNvPr id="304" name="Group 532"/>
                <p:cNvGrpSpPr>
                  <a:grpSpLocks/>
                </p:cNvGrpSpPr>
                <p:nvPr/>
              </p:nvGrpSpPr>
              <p:grpSpPr bwMode="auto">
                <a:xfrm>
                  <a:off x="0" y="603"/>
                  <a:ext cx="112" cy="597"/>
                  <a:chOff x="0" y="0"/>
                  <a:chExt cx="112" cy="597"/>
                </a:xfrm>
              </p:grpSpPr>
              <p:sp>
                <p:nvSpPr>
                  <p:cNvPr id="317" name="Rectangle 52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8" name="Rectangle 528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9" name="Rectangle 52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0" name="Rectangle 53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21" name="Rectangle 53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05" name="Group 538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5"/>
                  <a:chOff x="0" y="0"/>
                  <a:chExt cx="113" cy="604"/>
                </a:xfrm>
              </p:grpSpPr>
              <p:sp>
                <p:nvSpPr>
                  <p:cNvPr id="312" name="Rectangle 53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3" name="Rectangle 534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4" name="Rectangle 53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5" name="Rectangle 53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6" name="Rectangle 537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06" name="Group 54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307" name="Rectangle 53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8" name="Rectangle 540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9" name="Rectangle 541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0" name="Rectangle 542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11" name="Rectangle 543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66" name="Group 564"/>
              <p:cNvGrpSpPr>
                <a:grpSpLocks/>
              </p:cNvGrpSpPr>
              <p:nvPr/>
            </p:nvGrpSpPr>
            <p:grpSpPr bwMode="auto">
              <a:xfrm>
                <a:off x="335" y="0"/>
                <a:ext cx="113" cy="1801"/>
                <a:chOff x="0" y="0"/>
                <a:chExt cx="113" cy="1800"/>
              </a:xfrm>
            </p:grpSpPr>
            <p:grpSp>
              <p:nvGrpSpPr>
                <p:cNvPr id="286" name="Group 551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299" name="Rectangle 546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0" name="Rectangle 547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1" name="Rectangle 548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2" name="Rectangle 549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303" name="Rectangle 550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87" name="Group 557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1"/>
                  <a:chOff x="0" y="0"/>
                  <a:chExt cx="112" cy="600"/>
                </a:xfrm>
              </p:grpSpPr>
              <p:sp>
                <p:nvSpPr>
                  <p:cNvPr id="294" name="Rectangle 552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5" name="Rectangle 553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6" name="Rectangle 554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7" name="Rectangle 555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8" name="Rectangle 556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88" name="Group 56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2" cy="604"/>
                </a:xfrm>
              </p:grpSpPr>
              <p:sp>
                <p:nvSpPr>
                  <p:cNvPr id="289" name="Rectangle 558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0" name="Rectangle 559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1" name="Rectangle 560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2" name="Rectangle 56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93" name="Rectangle 56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67" name="Group 583"/>
              <p:cNvGrpSpPr>
                <a:grpSpLocks/>
              </p:cNvGrpSpPr>
              <p:nvPr/>
            </p:nvGrpSpPr>
            <p:grpSpPr bwMode="auto">
              <a:xfrm>
                <a:off x="449" y="0"/>
                <a:ext cx="110" cy="1801"/>
                <a:chOff x="0" y="0"/>
                <a:chExt cx="110" cy="1800"/>
              </a:xfrm>
            </p:grpSpPr>
            <p:grpSp>
              <p:nvGrpSpPr>
                <p:cNvPr id="268" name="Group 570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0" cy="600"/>
                  <a:chOff x="0" y="0"/>
                  <a:chExt cx="110" cy="600"/>
                </a:xfrm>
              </p:grpSpPr>
              <p:sp>
                <p:nvSpPr>
                  <p:cNvPr id="281" name="Rectangle 56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82" name="Rectangle 566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83" name="Rectangle 56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84" name="Rectangle 56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85" name="Rectangle 569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69" name="Group 576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0" cy="601"/>
                  <a:chOff x="0" y="0"/>
                  <a:chExt cx="109" cy="600"/>
                </a:xfrm>
              </p:grpSpPr>
              <p:sp>
                <p:nvSpPr>
                  <p:cNvPr id="276" name="Rectangle 57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7" name="Rectangle 572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8" name="Rectangle 57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9" name="Rectangle 57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80" name="Rectangle 575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08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70" name="Group 58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0" cy="604"/>
                  <a:chOff x="0" y="0"/>
                  <a:chExt cx="109" cy="604"/>
                </a:xfrm>
              </p:grpSpPr>
              <p:sp>
                <p:nvSpPr>
                  <p:cNvPr id="271" name="Rectangle 57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2" name="Rectangle 578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3" name="Rectangle 579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4" name="Rectangle 58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75" name="Rectangle 58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08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4" name="Group 680"/>
            <p:cNvGrpSpPr>
              <a:grpSpLocks/>
            </p:cNvGrpSpPr>
            <p:nvPr/>
          </p:nvGrpSpPr>
          <p:grpSpPr bwMode="auto">
            <a:xfrm>
              <a:off x="3348" y="1"/>
              <a:ext cx="559" cy="1802"/>
              <a:chOff x="0" y="0"/>
              <a:chExt cx="559" cy="1801"/>
            </a:xfrm>
          </p:grpSpPr>
          <p:grpSp>
            <p:nvGrpSpPr>
              <p:cNvPr id="168" name="Group 603"/>
              <p:cNvGrpSpPr>
                <a:grpSpLocks/>
              </p:cNvGrpSpPr>
              <p:nvPr/>
            </p:nvGrpSpPr>
            <p:grpSpPr bwMode="auto">
              <a:xfrm>
                <a:off x="0" y="0"/>
                <a:ext cx="112" cy="1801"/>
                <a:chOff x="0" y="0"/>
                <a:chExt cx="112" cy="1801"/>
              </a:xfrm>
            </p:grpSpPr>
            <p:grpSp>
              <p:nvGrpSpPr>
                <p:cNvPr id="245" name="Group 590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2" cy="600"/>
                  <a:chOff x="0" y="0"/>
                  <a:chExt cx="112" cy="600"/>
                </a:xfrm>
              </p:grpSpPr>
              <p:sp>
                <p:nvSpPr>
                  <p:cNvPr id="258" name="Rectangle 58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9" name="Rectangle 586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60" name="Rectangle 58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61" name="Rectangle 58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62" name="Rectangle 589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46" name="Group 596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0" cy="602"/>
                  <a:chOff x="0" y="0"/>
                  <a:chExt cx="110" cy="601"/>
                </a:xfrm>
              </p:grpSpPr>
              <p:sp>
                <p:nvSpPr>
                  <p:cNvPr id="253" name="Rectangle 59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0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4" name="Rectangle 592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0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5" name="Rectangle 59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6" name="Rectangle 59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7" name="Rectangle 595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47" name="Group 60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4"/>
                  <a:chOff x="0" y="0"/>
                  <a:chExt cx="112" cy="604"/>
                </a:xfrm>
              </p:grpSpPr>
              <p:sp>
                <p:nvSpPr>
                  <p:cNvPr id="248" name="Rectangle 59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49" name="Rectangle 598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0" name="Rectangle 599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1" name="Rectangle 600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52" name="Rectangle 601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169" name="Group 622"/>
              <p:cNvGrpSpPr>
                <a:grpSpLocks/>
              </p:cNvGrpSpPr>
              <p:nvPr/>
            </p:nvGrpSpPr>
            <p:grpSpPr bwMode="auto">
              <a:xfrm>
                <a:off x="110" y="0"/>
                <a:ext cx="112" cy="1801"/>
                <a:chOff x="0" y="0"/>
                <a:chExt cx="112" cy="1801"/>
              </a:xfrm>
            </p:grpSpPr>
            <p:grpSp>
              <p:nvGrpSpPr>
                <p:cNvPr id="227" name="Group 609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2" cy="600"/>
                  <a:chOff x="0" y="0"/>
                  <a:chExt cx="112" cy="600"/>
                </a:xfrm>
              </p:grpSpPr>
              <p:sp>
                <p:nvSpPr>
                  <p:cNvPr id="240" name="Rectangle 604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41" name="Rectangle 605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42" name="Rectangle 60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43" name="Rectangle 60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44" name="Rectangle 608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28" name="Group 615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2" cy="602"/>
                  <a:chOff x="0" y="0"/>
                  <a:chExt cx="112" cy="601"/>
                </a:xfrm>
              </p:grpSpPr>
              <p:sp>
                <p:nvSpPr>
                  <p:cNvPr id="235" name="Rectangle 610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6" name="Rectangle 611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7" name="Rectangle 612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8" name="Rectangle 613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9" name="Rectangle 614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29" name="Group 62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4"/>
                  <a:chOff x="0" y="0"/>
                  <a:chExt cx="112" cy="604"/>
                </a:xfrm>
              </p:grpSpPr>
              <p:sp>
                <p:nvSpPr>
                  <p:cNvPr id="230" name="Rectangle 61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1" name="Rectangle 617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2" name="Rectangle 618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3" name="Rectangle 619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34" name="Rectangle 620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170" name="Group 641"/>
              <p:cNvGrpSpPr>
                <a:grpSpLocks/>
              </p:cNvGrpSpPr>
              <p:nvPr/>
            </p:nvGrpSpPr>
            <p:grpSpPr bwMode="auto">
              <a:xfrm>
                <a:off x="222" y="0"/>
                <a:ext cx="114" cy="1801"/>
                <a:chOff x="0" y="0"/>
                <a:chExt cx="113" cy="1801"/>
              </a:xfrm>
            </p:grpSpPr>
            <p:grpSp>
              <p:nvGrpSpPr>
                <p:cNvPr id="209" name="Group 628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222" name="Rectangle 623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3" name="Rectangle 624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4" name="Rectangle 62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5" name="Rectangle 62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6" name="Rectangle 627"/>
                  <p:cNvSpPr>
                    <a:spLocks/>
                  </p:cNvSpPr>
                  <p:nvPr/>
                </p:nvSpPr>
                <p:spPr bwMode="auto">
                  <a:xfrm>
                    <a:off x="0" y="47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10" name="Group 634"/>
                <p:cNvGrpSpPr>
                  <a:grpSpLocks/>
                </p:cNvGrpSpPr>
                <p:nvPr/>
              </p:nvGrpSpPr>
              <p:grpSpPr bwMode="auto">
                <a:xfrm>
                  <a:off x="0" y="1200"/>
                  <a:ext cx="113" cy="601"/>
                  <a:chOff x="0" y="0"/>
                  <a:chExt cx="113" cy="601"/>
                </a:xfrm>
              </p:grpSpPr>
              <p:sp>
                <p:nvSpPr>
                  <p:cNvPr id="217" name="Rectangle 62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8" name="Rectangle 630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9" name="Rectangle 63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0" name="Rectangle 632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21" name="Rectangle 633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11" name="Group 64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212" name="Rectangle 63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3" name="Rectangle 636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4" name="Rectangle 637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5" name="Rectangle 638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16" name="Rectangle 639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171" name="Group 660"/>
              <p:cNvGrpSpPr>
                <a:grpSpLocks/>
              </p:cNvGrpSpPr>
              <p:nvPr/>
            </p:nvGrpSpPr>
            <p:grpSpPr bwMode="auto">
              <a:xfrm>
                <a:off x="334" y="0"/>
                <a:ext cx="114" cy="1801"/>
                <a:chOff x="0" y="0"/>
                <a:chExt cx="113" cy="1801"/>
              </a:xfrm>
            </p:grpSpPr>
            <p:grpSp>
              <p:nvGrpSpPr>
                <p:cNvPr id="191" name="Group 647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3" cy="600"/>
                  <a:chOff x="0" y="0"/>
                  <a:chExt cx="113" cy="600"/>
                </a:xfrm>
              </p:grpSpPr>
              <p:sp>
                <p:nvSpPr>
                  <p:cNvPr id="204" name="Rectangle 642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5" name="Rectangle 643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6" name="Rectangle 644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7" name="Rectangle 645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8" name="Rectangle 646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92" name="Group 653"/>
                <p:cNvGrpSpPr>
                  <a:grpSpLocks/>
                </p:cNvGrpSpPr>
                <p:nvPr/>
              </p:nvGrpSpPr>
              <p:grpSpPr bwMode="auto">
                <a:xfrm>
                  <a:off x="0" y="1196"/>
                  <a:ext cx="113" cy="605"/>
                  <a:chOff x="0" y="0"/>
                  <a:chExt cx="113" cy="604"/>
                </a:xfrm>
              </p:grpSpPr>
              <p:sp>
                <p:nvSpPr>
                  <p:cNvPr id="199" name="Rectangle 64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0" name="Rectangle 649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1" name="Rectangle 650"/>
                  <p:cNvSpPr>
                    <a:spLocks/>
                  </p:cNvSpPr>
                  <p:nvPr/>
                </p:nvSpPr>
                <p:spPr bwMode="auto">
                  <a:xfrm>
                    <a:off x="0" y="24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2" name="Rectangle 651"/>
                  <p:cNvSpPr>
                    <a:spLocks/>
                  </p:cNvSpPr>
                  <p:nvPr/>
                </p:nvSpPr>
                <p:spPr bwMode="auto">
                  <a:xfrm>
                    <a:off x="0" y="364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203" name="Rectangle 652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93" name="Group 65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0"/>
                  <a:chOff x="0" y="0"/>
                  <a:chExt cx="113" cy="600"/>
                </a:xfrm>
              </p:grpSpPr>
              <p:sp>
                <p:nvSpPr>
                  <p:cNvPr id="194" name="Rectangle 65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95" name="Rectangle 65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96" name="Rectangle 65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97" name="Rectangle 65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98" name="Rectangle 658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172" name="Group 679"/>
              <p:cNvGrpSpPr>
                <a:grpSpLocks/>
              </p:cNvGrpSpPr>
              <p:nvPr/>
            </p:nvGrpSpPr>
            <p:grpSpPr bwMode="auto">
              <a:xfrm>
                <a:off x="446" y="0"/>
                <a:ext cx="113" cy="1801"/>
                <a:chOff x="0" y="0"/>
                <a:chExt cx="112" cy="1801"/>
              </a:xfrm>
            </p:grpSpPr>
            <p:grpSp>
              <p:nvGrpSpPr>
                <p:cNvPr id="173" name="Group 666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2" cy="600"/>
                  <a:chOff x="0" y="0"/>
                  <a:chExt cx="112" cy="600"/>
                </a:xfrm>
              </p:grpSpPr>
              <p:sp>
                <p:nvSpPr>
                  <p:cNvPr id="186" name="Rectangle 66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7" name="Rectangle 662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8" name="Rectangle 66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9" name="Rectangle 66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90" name="Rectangle 66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74" name="Group 672"/>
                <p:cNvGrpSpPr>
                  <a:grpSpLocks/>
                </p:cNvGrpSpPr>
                <p:nvPr/>
              </p:nvGrpSpPr>
              <p:grpSpPr bwMode="auto">
                <a:xfrm>
                  <a:off x="0" y="1196"/>
                  <a:ext cx="112" cy="605"/>
                  <a:chOff x="0" y="0"/>
                  <a:chExt cx="112" cy="604"/>
                </a:xfrm>
              </p:grpSpPr>
              <p:sp>
                <p:nvSpPr>
                  <p:cNvPr id="181" name="Rectangle 66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2" name="Rectangle 668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3" name="Rectangle 669"/>
                  <p:cNvSpPr>
                    <a:spLocks/>
                  </p:cNvSpPr>
                  <p:nvPr/>
                </p:nvSpPr>
                <p:spPr bwMode="auto">
                  <a:xfrm>
                    <a:off x="0" y="24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4" name="Rectangle 670"/>
                  <p:cNvSpPr>
                    <a:spLocks/>
                  </p:cNvSpPr>
                  <p:nvPr/>
                </p:nvSpPr>
                <p:spPr bwMode="auto">
                  <a:xfrm>
                    <a:off x="0" y="364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5" name="Rectangle 671"/>
                  <p:cNvSpPr>
                    <a:spLocks/>
                  </p:cNvSpPr>
                  <p:nvPr/>
                </p:nvSpPr>
                <p:spPr bwMode="auto">
                  <a:xfrm>
                    <a:off x="0" y="48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75" name="Group 678"/>
                <p:cNvGrpSpPr>
                  <a:grpSpLocks/>
                </p:cNvGrpSpPr>
                <p:nvPr/>
              </p:nvGrpSpPr>
              <p:grpSpPr bwMode="auto">
                <a:xfrm>
                  <a:off x="3" y="0"/>
                  <a:ext cx="109" cy="600"/>
                  <a:chOff x="0" y="0"/>
                  <a:chExt cx="109" cy="600"/>
                </a:xfrm>
              </p:grpSpPr>
              <p:sp>
                <p:nvSpPr>
                  <p:cNvPr id="176" name="Rectangle 673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77" name="Rectangle 674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78" name="Rectangle 67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79" name="Rectangle 67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80" name="Rectangle 677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09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5" name="Group 776"/>
            <p:cNvGrpSpPr>
              <a:grpSpLocks/>
            </p:cNvGrpSpPr>
            <p:nvPr/>
          </p:nvGrpSpPr>
          <p:grpSpPr bwMode="auto">
            <a:xfrm>
              <a:off x="3903" y="0"/>
              <a:ext cx="559" cy="1804"/>
              <a:chOff x="0" y="0"/>
              <a:chExt cx="559" cy="1804"/>
            </a:xfrm>
          </p:grpSpPr>
          <p:grpSp>
            <p:nvGrpSpPr>
              <p:cNvPr id="73" name="Group 699"/>
              <p:cNvGrpSpPr>
                <a:grpSpLocks/>
              </p:cNvGrpSpPr>
              <p:nvPr/>
            </p:nvGrpSpPr>
            <p:grpSpPr bwMode="auto">
              <a:xfrm>
                <a:off x="0" y="2"/>
                <a:ext cx="113" cy="1801"/>
                <a:chOff x="0" y="0"/>
                <a:chExt cx="113" cy="1801"/>
              </a:xfrm>
            </p:grpSpPr>
            <p:grpSp>
              <p:nvGrpSpPr>
                <p:cNvPr id="150" name="Group 686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0" cy="600"/>
                  <a:chOff x="0" y="0"/>
                  <a:chExt cx="110" cy="600"/>
                </a:xfrm>
              </p:grpSpPr>
              <p:sp>
                <p:nvSpPr>
                  <p:cNvPr id="163" name="Rectangle 68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4" name="Rectangle 682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5" name="Rectangle 683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6" name="Rectangle 684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7" name="Rectangle 68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09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51" name="Group 692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10" cy="604"/>
                  <a:chOff x="0" y="0"/>
                  <a:chExt cx="110" cy="604"/>
                </a:xfrm>
              </p:grpSpPr>
              <p:sp>
                <p:nvSpPr>
                  <p:cNvPr id="158" name="Rectangle 687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09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59" name="Rectangle 688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09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0" name="Rectangle 689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1" name="Rectangle 690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08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62" name="Rectangle 691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08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52" name="Group 69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2" cy="601"/>
                </a:xfrm>
              </p:grpSpPr>
              <p:sp>
                <p:nvSpPr>
                  <p:cNvPr id="153" name="Rectangle 693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54" name="Rectangle 694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55" name="Rectangle 695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56" name="Rectangle 696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57" name="Rectangle 697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4" name="Group 718"/>
              <p:cNvGrpSpPr>
                <a:grpSpLocks/>
              </p:cNvGrpSpPr>
              <p:nvPr/>
            </p:nvGrpSpPr>
            <p:grpSpPr bwMode="auto">
              <a:xfrm>
                <a:off x="110" y="2"/>
                <a:ext cx="113" cy="1801"/>
                <a:chOff x="0" y="0"/>
                <a:chExt cx="113" cy="1801"/>
              </a:xfrm>
            </p:grpSpPr>
            <p:grpSp>
              <p:nvGrpSpPr>
                <p:cNvPr id="132" name="Group 705"/>
                <p:cNvGrpSpPr>
                  <a:grpSpLocks/>
                </p:cNvGrpSpPr>
                <p:nvPr/>
              </p:nvGrpSpPr>
              <p:grpSpPr bwMode="auto">
                <a:xfrm>
                  <a:off x="0" y="600"/>
                  <a:ext cx="112" cy="600"/>
                  <a:chOff x="0" y="0"/>
                  <a:chExt cx="112" cy="600"/>
                </a:xfrm>
              </p:grpSpPr>
              <p:sp>
                <p:nvSpPr>
                  <p:cNvPr id="145" name="Rectangle 700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6" name="Rectangle 701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7" name="Rectangle 702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8" name="Rectangle 703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9" name="Rectangle 704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33" name="Group 711"/>
                <p:cNvGrpSpPr>
                  <a:grpSpLocks/>
                </p:cNvGrpSpPr>
                <p:nvPr/>
              </p:nvGrpSpPr>
              <p:grpSpPr bwMode="auto">
                <a:xfrm>
                  <a:off x="0" y="1197"/>
                  <a:ext cx="113" cy="604"/>
                  <a:chOff x="0" y="0"/>
                  <a:chExt cx="113" cy="604"/>
                </a:xfrm>
              </p:grpSpPr>
              <p:sp>
                <p:nvSpPr>
                  <p:cNvPr id="140" name="Rectangle 706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1" name="Rectangle 707"/>
                  <p:cNvSpPr>
                    <a:spLocks/>
                  </p:cNvSpPr>
                  <p:nvPr/>
                </p:nvSpPr>
                <p:spPr bwMode="auto">
                  <a:xfrm>
                    <a:off x="1" y="12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2" name="Rectangle 708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3" name="Rectangle 709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44" name="Rectangle 710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34" name="Group 71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135" name="Rectangle 712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6" name="Rectangle 713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7" name="Rectangle 714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8" name="Rectangle 715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9" name="Rectangle 716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5" name="Group 737"/>
              <p:cNvGrpSpPr>
                <a:grpSpLocks/>
              </p:cNvGrpSpPr>
              <p:nvPr/>
            </p:nvGrpSpPr>
            <p:grpSpPr bwMode="auto">
              <a:xfrm>
                <a:off x="222" y="2"/>
                <a:ext cx="114" cy="1801"/>
                <a:chOff x="0" y="0"/>
                <a:chExt cx="113" cy="1801"/>
              </a:xfrm>
            </p:grpSpPr>
            <p:grpSp>
              <p:nvGrpSpPr>
                <p:cNvPr id="114" name="Group 724"/>
                <p:cNvGrpSpPr>
                  <a:grpSpLocks/>
                </p:cNvGrpSpPr>
                <p:nvPr/>
              </p:nvGrpSpPr>
              <p:grpSpPr bwMode="auto">
                <a:xfrm>
                  <a:off x="0" y="599"/>
                  <a:ext cx="113" cy="600"/>
                  <a:chOff x="0" y="0"/>
                  <a:chExt cx="113" cy="600"/>
                </a:xfrm>
              </p:grpSpPr>
              <p:sp>
                <p:nvSpPr>
                  <p:cNvPr id="127" name="Rectangle 719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8" name="Rectangle 720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9" name="Rectangle 721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0" name="Rectangle 722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31" name="Rectangle 723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15" name="Group 730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2"/>
                  <a:chOff x="0" y="0"/>
                  <a:chExt cx="113" cy="601"/>
                </a:xfrm>
              </p:grpSpPr>
              <p:sp>
                <p:nvSpPr>
                  <p:cNvPr id="122" name="Rectangle 725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3" name="Rectangle 726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4" name="Rectangle 727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5" name="Rectangle 728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6" name="Rectangle 729"/>
                  <p:cNvSpPr>
                    <a:spLocks/>
                  </p:cNvSpPr>
                  <p:nvPr/>
                </p:nvSpPr>
                <p:spPr bwMode="auto">
                  <a:xfrm>
                    <a:off x="0" y="48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116" name="Group 73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1"/>
                  <a:chOff x="0" y="0"/>
                  <a:chExt cx="113" cy="601"/>
                </a:xfrm>
              </p:grpSpPr>
              <p:sp>
                <p:nvSpPr>
                  <p:cNvPr id="117" name="Rectangle 731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8" name="Rectangle 732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9" name="Rectangle 733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0" name="Rectangle 734"/>
                  <p:cNvSpPr>
                    <a:spLocks/>
                  </p:cNvSpPr>
                  <p:nvPr/>
                </p:nvSpPr>
                <p:spPr bwMode="auto">
                  <a:xfrm>
                    <a:off x="0" y="361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21" name="Rectangle 735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6" name="Group 756"/>
              <p:cNvGrpSpPr>
                <a:grpSpLocks/>
              </p:cNvGrpSpPr>
              <p:nvPr/>
            </p:nvGrpSpPr>
            <p:grpSpPr bwMode="auto">
              <a:xfrm>
                <a:off x="335" y="0"/>
                <a:ext cx="113" cy="1804"/>
                <a:chOff x="0" y="0"/>
                <a:chExt cx="113" cy="1804"/>
              </a:xfrm>
            </p:grpSpPr>
            <p:grpSp>
              <p:nvGrpSpPr>
                <p:cNvPr id="96" name="Group 743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3" cy="597"/>
                  <a:chOff x="0" y="0"/>
                  <a:chExt cx="113" cy="597"/>
                </a:xfrm>
              </p:grpSpPr>
              <p:sp>
                <p:nvSpPr>
                  <p:cNvPr id="109" name="Rectangle 738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0" name="Rectangle 739"/>
                  <p:cNvSpPr>
                    <a:spLocks/>
                  </p:cNvSpPr>
                  <p:nvPr/>
                </p:nvSpPr>
                <p:spPr bwMode="auto">
                  <a:xfrm>
                    <a:off x="1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1" name="Rectangle 740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2" name="Rectangle 741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13" name="Rectangle 742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97" name="Group 749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3" cy="605"/>
                  <a:chOff x="0" y="0"/>
                  <a:chExt cx="113" cy="604"/>
                </a:xfrm>
              </p:grpSpPr>
              <p:sp>
                <p:nvSpPr>
                  <p:cNvPr id="104" name="Rectangle 744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5" name="Rectangle 745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6" name="Rectangle 746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7" name="Rectangle 747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8" name="Rectangle 748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98" name="Group 75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3" cy="604"/>
                  <a:chOff x="0" y="0"/>
                  <a:chExt cx="113" cy="604"/>
                </a:xfrm>
              </p:grpSpPr>
              <p:sp>
                <p:nvSpPr>
                  <p:cNvPr id="99" name="Rectangle 750"/>
                  <p:cNvSpPr>
                    <a:spLocks/>
                  </p:cNvSpPr>
                  <p:nvPr/>
                </p:nvSpPr>
                <p:spPr bwMode="auto">
                  <a:xfrm>
                    <a:off x="1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0" name="Rectangle 751"/>
                  <p:cNvSpPr>
                    <a:spLocks/>
                  </p:cNvSpPr>
                  <p:nvPr/>
                </p:nvSpPr>
                <p:spPr bwMode="auto">
                  <a:xfrm>
                    <a:off x="1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1" name="Rectangle 752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2" name="Rectangle 753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103" name="Rectangle 754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77" name="Group 775"/>
              <p:cNvGrpSpPr>
                <a:grpSpLocks/>
              </p:cNvGrpSpPr>
              <p:nvPr/>
            </p:nvGrpSpPr>
            <p:grpSpPr bwMode="auto">
              <a:xfrm>
                <a:off x="446" y="0"/>
                <a:ext cx="113" cy="1804"/>
                <a:chOff x="0" y="0"/>
                <a:chExt cx="112" cy="1804"/>
              </a:xfrm>
            </p:grpSpPr>
            <p:grpSp>
              <p:nvGrpSpPr>
                <p:cNvPr id="78" name="Group 762"/>
                <p:cNvGrpSpPr>
                  <a:grpSpLocks/>
                </p:cNvGrpSpPr>
                <p:nvPr/>
              </p:nvGrpSpPr>
              <p:grpSpPr bwMode="auto">
                <a:xfrm>
                  <a:off x="0" y="602"/>
                  <a:ext cx="112" cy="597"/>
                  <a:chOff x="0" y="0"/>
                  <a:chExt cx="112" cy="597"/>
                </a:xfrm>
              </p:grpSpPr>
              <p:sp>
                <p:nvSpPr>
                  <p:cNvPr id="91" name="Rectangle 757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92" name="Rectangle 758"/>
                  <p:cNvSpPr>
                    <a:spLocks/>
                  </p:cNvSpPr>
                  <p:nvPr/>
                </p:nvSpPr>
                <p:spPr bwMode="auto">
                  <a:xfrm>
                    <a:off x="0" y="12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93" name="Rectangle 759"/>
                  <p:cNvSpPr>
                    <a:spLocks/>
                  </p:cNvSpPr>
                  <p:nvPr/>
                </p:nvSpPr>
                <p:spPr bwMode="auto">
                  <a:xfrm>
                    <a:off x="0" y="23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94" name="Rectangle 760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95" name="Rectangle 761"/>
                  <p:cNvSpPr>
                    <a:spLocks/>
                  </p:cNvSpPr>
                  <p:nvPr/>
                </p:nvSpPr>
                <p:spPr bwMode="auto">
                  <a:xfrm>
                    <a:off x="0" y="479"/>
                    <a:ext cx="112" cy="118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79" name="Group 768"/>
                <p:cNvGrpSpPr>
                  <a:grpSpLocks/>
                </p:cNvGrpSpPr>
                <p:nvPr/>
              </p:nvGrpSpPr>
              <p:grpSpPr bwMode="auto">
                <a:xfrm>
                  <a:off x="0" y="1199"/>
                  <a:ext cx="112" cy="605"/>
                  <a:chOff x="0" y="0"/>
                  <a:chExt cx="112" cy="604"/>
                </a:xfrm>
              </p:grpSpPr>
              <p:sp>
                <p:nvSpPr>
                  <p:cNvPr id="86" name="Rectangle 763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7" name="Rectangle 764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8" name="Rectangle 765"/>
                  <p:cNvSpPr>
                    <a:spLocks/>
                  </p:cNvSpPr>
                  <p:nvPr/>
                </p:nvSpPr>
                <p:spPr bwMode="auto">
                  <a:xfrm>
                    <a:off x="0" y="238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9" name="Rectangle 766"/>
                  <p:cNvSpPr>
                    <a:spLocks/>
                  </p:cNvSpPr>
                  <p:nvPr/>
                </p:nvSpPr>
                <p:spPr bwMode="auto">
                  <a:xfrm>
                    <a:off x="0" y="360"/>
                    <a:ext cx="112" cy="124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90" name="Rectangle 767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80" name="Group 77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2" cy="604"/>
                  <a:chOff x="0" y="0"/>
                  <a:chExt cx="112" cy="604"/>
                </a:xfrm>
              </p:grpSpPr>
              <p:sp>
                <p:nvSpPr>
                  <p:cNvPr id="81" name="Rectangle 769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12" cy="120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2" name="Rectangle 770"/>
                  <p:cNvSpPr>
                    <a:spLocks/>
                  </p:cNvSpPr>
                  <p:nvPr/>
                </p:nvSpPr>
                <p:spPr bwMode="auto">
                  <a:xfrm>
                    <a:off x="0" y="119"/>
                    <a:ext cx="112" cy="125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3" name="Rectangle 771"/>
                  <p:cNvSpPr>
                    <a:spLocks/>
                  </p:cNvSpPr>
                  <p:nvPr/>
                </p:nvSpPr>
                <p:spPr bwMode="auto">
                  <a:xfrm>
                    <a:off x="0" y="241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4" name="Rectangle 772"/>
                  <p:cNvSpPr>
                    <a:spLocks/>
                  </p:cNvSpPr>
                  <p:nvPr/>
                </p:nvSpPr>
                <p:spPr bwMode="auto">
                  <a:xfrm>
                    <a:off x="0" y="363"/>
                    <a:ext cx="112" cy="121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  <p:sp>
                <p:nvSpPr>
                  <p:cNvPr id="85" name="Rectangle 773"/>
                  <p:cNvSpPr>
                    <a:spLocks/>
                  </p:cNvSpPr>
                  <p:nvPr/>
                </p:nvSpPr>
                <p:spPr bwMode="auto">
                  <a:xfrm>
                    <a:off x="0" y="482"/>
                    <a:ext cx="112" cy="122"/>
                  </a:xfrm>
                  <a:prstGeom prst="rect">
                    <a:avLst/>
                  </a:prstGeom>
                  <a:noFill/>
                  <a:ln w="9525">
                    <a:solidFill>
                      <a:srgbClr val="BFBFB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de-DE"/>
                  </a:p>
                </p:txBody>
              </p:sp>
            </p:grpSp>
          </p:grpSp>
        </p:grpSp>
        <p:grpSp>
          <p:nvGrpSpPr>
            <p:cNvPr id="16" name="Group 795"/>
            <p:cNvGrpSpPr>
              <a:grpSpLocks/>
            </p:cNvGrpSpPr>
            <p:nvPr/>
          </p:nvGrpSpPr>
          <p:grpSpPr bwMode="auto">
            <a:xfrm>
              <a:off x="4460" y="2"/>
              <a:ext cx="113" cy="1801"/>
              <a:chOff x="0" y="0"/>
              <a:chExt cx="113" cy="1801"/>
            </a:xfrm>
          </p:grpSpPr>
          <p:grpSp>
            <p:nvGrpSpPr>
              <p:cNvPr id="55" name="Group 782"/>
              <p:cNvGrpSpPr>
                <a:grpSpLocks/>
              </p:cNvGrpSpPr>
              <p:nvPr/>
            </p:nvGrpSpPr>
            <p:grpSpPr bwMode="auto">
              <a:xfrm>
                <a:off x="0" y="600"/>
                <a:ext cx="112" cy="600"/>
                <a:chOff x="0" y="0"/>
                <a:chExt cx="112" cy="600"/>
              </a:xfrm>
            </p:grpSpPr>
            <p:sp>
              <p:nvSpPr>
                <p:cNvPr id="68" name="Rectangle 777"/>
                <p:cNvSpPr>
                  <a:spLocks/>
                </p:cNvSpPr>
                <p:nvPr/>
              </p:nvSpPr>
              <p:spPr bwMode="auto">
                <a:xfrm>
                  <a:off x="0" y="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9" name="Rectangle 778"/>
                <p:cNvSpPr>
                  <a:spLocks/>
                </p:cNvSpPr>
                <p:nvPr/>
              </p:nvSpPr>
              <p:spPr bwMode="auto">
                <a:xfrm>
                  <a:off x="0" y="12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70" name="Rectangle 779"/>
                <p:cNvSpPr>
                  <a:spLocks/>
                </p:cNvSpPr>
                <p:nvPr/>
              </p:nvSpPr>
              <p:spPr bwMode="auto">
                <a:xfrm>
                  <a:off x="0" y="23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71" name="Rectangle 780"/>
                <p:cNvSpPr>
                  <a:spLocks/>
                </p:cNvSpPr>
                <p:nvPr/>
              </p:nvSpPr>
              <p:spPr bwMode="auto">
                <a:xfrm>
                  <a:off x="0" y="36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72" name="Rectangle 781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56" name="Group 788"/>
              <p:cNvGrpSpPr>
                <a:grpSpLocks/>
              </p:cNvGrpSpPr>
              <p:nvPr/>
            </p:nvGrpSpPr>
            <p:grpSpPr bwMode="auto">
              <a:xfrm>
                <a:off x="0" y="1197"/>
                <a:ext cx="113" cy="604"/>
                <a:chOff x="0" y="0"/>
                <a:chExt cx="112" cy="603"/>
              </a:xfrm>
            </p:grpSpPr>
            <p:sp>
              <p:nvSpPr>
                <p:cNvPr id="63" name="Rectangle 783"/>
                <p:cNvSpPr>
                  <a:spLocks/>
                </p:cNvSpPr>
                <p:nvPr/>
              </p:nvSpPr>
              <p:spPr bwMode="auto">
                <a:xfrm>
                  <a:off x="0" y="0"/>
                  <a:ext cx="112" cy="124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4" name="Rectangle 784"/>
                <p:cNvSpPr>
                  <a:spLocks/>
                </p:cNvSpPr>
                <p:nvPr/>
              </p:nvSpPr>
              <p:spPr bwMode="auto">
                <a:xfrm>
                  <a:off x="0" y="122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5" name="Rectangle 785"/>
                <p:cNvSpPr>
                  <a:spLocks/>
                </p:cNvSpPr>
                <p:nvPr/>
              </p:nvSpPr>
              <p:spPr bwMode="auto">
                <a:xfrm>
                  <a:off x="0" y="241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6" name="Rectangle 786"/>
                <p:cNvSpPr>
                  <a:spLocks/>
                </p:cNvSpPr>
                <p:nvPr/>
              </p:nvSpPr>
              <p:spPr bwMode="auto">
                <a:xfrm>
                  <a:off x="0" y="363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7" name="Rectangle 787"/>
                <p:cNvSpPr>
                  <a:spLocks/>
                </p:cNvSpPr>
                <p:nvPr/>
              </p:nvSpPr>
              <p:spPr bwMode="auto">
                <a:xfrm>
                  <a:off x="0" y="482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57" name="Group 794"/>
              <p:cNvGrpSpPr>
                <a:grpSpLocks/>
              </p:cNvGrpSpPr>
              <p:nvPr/>
            </p:nvGrpSpPr>
            <p:grpSpPr bwMode="auto">
              <a:xfrm>
                <a:off x="0" y="0"/>
                <a:ext cx="113" cy="601"/>
                <a:chOff x="0" y="0"/>
                <a:chExt cx="113" cy="601"/>
              </a:xfrm>
            </p:grpSpPr>
            <p:sp>
              <p:nvSpPr>
                <p:cNvPr id="58" name="Rectangle 789"/>
                <p:cNvSpPr>
                  <a:spLocks/>
                </p:cNvSpPr>
                <p:nvPr/>
              </p:nvSpPr>
              <p:spPr bwMode="auto">
                <a:xfrm>
                  <a:off x="1" y="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59" name="Rectangle 790"/>
                <p:cNvSpPr>
                  <a:spLocks/>
                </p:cNvSpPr>
                <p:nvPr/>
              </p:nvSpPr>
              <p:spPr bwMode="auto">
                <a:xfrm>
                  <a:off x="1" y="11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0" name="Rectangle 791"/>
                <p:cNvSpPr>
                  <a:spLocks/>
                </p:cNvSpPr>
                <p:nvPr/>
              </p:nvSpPr>
              <p:spPr bwMode="auto">
                <a:xfrm>
                  <a:off x="0" y="23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1" name="Rectangle 792"/>
                <p:cNvSpPr>
                  <a:spLocks/>
                </p:cNvSpPr>
                <p:nvPr/>
              </p:nvSpPr>
              <p:spPr bwMode="auto">
                <a:xfrm>
                  <a:off x="0" y="361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62" name="Rectangle 793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</p:grpSp>
        <p:grpSp>
          <p:nvGrpSpPr>
            <p:cNvPr id="17" name="Group 814"/>
            <p:cNvGrpSpPr>
              <a:grpSpLocks/>
            </p:cNvGrpSpPr>
            <p:nvPr/>
          </p:nvGrpSpPr>
          <p:grpSpPr bwMode="auto">
            <a:xfrm>
              <a:off x="4570" y="2"/>
              <a:ext cx="113" cy="1801"/>
              <a:chOff x="0" y="0"/>
              <a:chExt cx="113" cy="1801"/>
            </a:xfrm>
          </p:grpSpPr>
          <p:grpSp>
            <p:nvGrpSpPr>
              <p:cNvPr id="37" name="Group 801"/>
              <p:cNvGrpSpPr>
                <a:grpSpLocks/>
              </p:cNvGrpSpPr>
              <p:nvPr/>
            </p:nvGrpSpPr>
            <p:grpSpPr bwMode="auto">
              <a:xfrm>
                <a:off x="0" y="600"/>
                <a:ext cx="113" cy="600"/>
                <a:chOff x="0" y="0"/>
                <a:chExt cx="113" cy="600"/>
              </a:xfrm>
            </p:grpSpPr>
            <p:sp>
              <p:nvSpPr>
                <p:cNvPr id="50" name="Rectangle 796"/>
                <p:cNvSpPr>
                  <a:spLocks/>
                </p:cNvSpPr>
                <p:nvPr/>
              </p:nvSpPr>
              <p:spPr bwMode="auto">
                <a:xfrm>
                  <a:off x="1" y="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51" name="Rectangle 797"/>
                <p:cNvSpPr>
                  <a:spLocks/>
                </p:cNvSpPr>
                <p:nvPr/>
              </p:nvSpPr>
              <p:spPr bwMode="auto">
                <a:xfrm>
                  <a:off x="1" y="12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52" name="Rectangle 798"/>
                <p:cNvSpPr>
                  <a:spLocks/>
                </p:cNvSpPr>
                <p:nvPr/>
              </p:nvSpPr>
              <p:spPr bwMode="auto">
                <a:xfrm>
                  <a:off x="0" y="23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53" name="Rectangle 799"/>
                <p:cNvSpPr>
                  <a:spLocks/>
                </p:cNvSpPr>
                <p:nvPr/>
              </p:nvSpPr>
              <p:spPr bwMode="auto">
                <a:xfrm>
                  <a:off x="0" y="36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54" name="Rectangle 800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38" name="Group 807"/>
              <p:cNvGrpSpPr>
                <a:grpSpLocks/>
              </p:cNvGrpSpPr>
              <p:nvPr/>
            </p:nvGrpSpPr>
            <p:grpSpPr bwMode="auto">
              <a:xfrm>
                <a:off x="0" y="1197"/>
                <a:ext cx="113" cy="604"/>
                <a:chOff x="0" y="0"/>
                <a:chExt cx="112" cy="603"/>
              </a:xfrm>
            </p:grpSpPr>
            <p:sp>
              <p:nvSpPr>
                <p:cNvPr id="45" name="Rectangle 802"/>
                <p:cNvSpPr>
                  <a:spLocks/>
                </p:cNvSpPr>
                <p:nvPr/>
              </p:nvSpPr>
              <p:spPr bwMode="auto">
                <a:xfrm>
                  <a:off x="0" y="0"/>
                  <a:ext cx="112" cy="124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6" name="Rectangle 803"/>
                <p:cNvSpPr>
                  <a:spLocks/>
                </p:cNvSpPr>
                <p:nvPr/>
              </p:nvSpPr>
              <p:spPr bwMode="auto">
                <a:xfrm>
                  <a:off x="0" y="122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7" name="Rectangle 804"/>
                <p:cNvSpPr>
                  <a:spLocks/>
                </p:cNvSpPr>
                <p:nvPr/>
              </p:nvSpPr>
              <p:spPr bwMode="auto">
                <a:xfrm>
                  <a:off x="0" y="241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8" name="Rectangle 805"/>
                <p:cNvSpPr>
                  <a:spLocks/>
                </p:cNvSpPr>
                <p:nvPr/>
              </p:nvSpPr>
              <p:spPr bwMode="auto">
                <a:xfrm>
                  <a:off x="0" y="363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9" name="Rectangle 806"/>
                <p:cNvSpPr>
                  <a:spLocks/>
                </p:cNvSpPr>
                <p:nvPr/>
              </p:nvSpPr>
              <p:spPr bwMode="auto">
                <a:xfrm>
                  <a:off x="0" y="482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39" name="Group 813"/>
              <p:cNvGrpSpPr>
                <a:grpSpLocks/>
              </p:cNvGrpSpPr>
              <p:nvPr/>
            </p:nvGrpSpPr>
            <p:grpSpPr bwMode="auto">
              <a:xfrm>
                <a:off x="0" y="0"/>
                <a:ext cx="113" cy="601"/>
                <a:chOff x="0" y="0"/>
                <a:chExt cx="112" cy="601"/>
              </a:xfrm>
            </p:grpSpPr>
            <p:sp>
              <p:nvSpPr>
                <p:cNvPr id="40" name="Rectangle 808"/>
                <p:cNvSpPr>
                  <a:spLocks/>
                </p:cNvSpPr>
                <p:nvPr/>
              </p:nvSpPr>
              <p:spPr bwMode="auto">
                <a:xfrm>
                  <a:off x="0" y="0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1" name="Rectangle 809"/>
                <p:cNvSpPr>
                  <a:spLocks/>
                </p:cNvSpPr>
                <p:nvPr/>
              </p:nvSpPr>
              <p:spPr bwMode="auto">
                <a:xfrm>
                  <a:off x="0" y="11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2" name="Rectangle 810"/>
                <p:cNvSpPr>
                  <a:spLocks/>
                </p:cNvSpPr>
                <p:nvPr/>
              </p:nvSpPr>
              <p:spPr bwMode="auto">
                <a:xfrm>
                  <a:off x="0" y="23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3" name="Rectangle 811"/>
                <p:cNvSpPr>
                  <a:spLocks/>
                </p:cNvSpPr>
                <p:nvPr/>
              </p:nvSpPr>
              <p:spPr bwMode="auto">
                <a:xfrm>
                  <a:off x="0" y="361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44" name="Rectangle 812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</p:grpSp>
        <p:grpSp>
          <p:nvGrpSpPr>
            <p:cNvPr id="18" name="Group 833"/>
            <p:cNvGrpSpPr>
              <a:grpSpLocks/>
            </p:cNvGrpSpPr>
            <p:nvPr/>
          </p:nvGrpSpPr>
          <p:grpSpPr bwMode="auto">
            <a:xfrm>
              <a:off x="4683" y="8"/>
              <a:ext cx="113" cy="1801"/>
              <a:chOff x="0" y="0"/>
              <a:chExt cx="113" cy="1800"/>
            </a:xfrm>
          </p:grpSpPr>
          <p:grpSp>
            <p:nvGrpSpPr>
              <p:cNvPr id="19" name="Group 820"/>
              <p:cNvGrpSpPr>
                <a:grpSpLocks/>
              </p:cNvGrpSpPr>
              <p:nvPr/>
            </p:nvGrpSpPr>
            <p:grpSpPr bwMode="auto">
              <a:xfrm>
                <a:off x="0" y="600"/>
                <a:ext cx="113" cy="600"/>
                <a:chOff x="0" y="0"/>
                <a:chExt cx="113" cy="600"/>
              </a:xfrm>
            </p:grpSpPr>
            <p:sp>
              <p:nvSpPr>
                <p:cNvPr id="32" name="Rectangle 815"/>
                <p:cNvSpPr>
                  <a:spLocks/>
                </p:cNvSpPr>
                <p:nvPr/>
              </p:nvSpPr>
              <p:spPr bwMode="auto">
                <a:xfrm>
                  <a:off x="1" y="0"/>
                  <a:ext cx="112" cy="120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3" name="Rectangle 816"/>
                <p:cNvSpPr>
                  <a:spLocks/>
                </p:cNvSpPr>
                <p:nvPr/>
              </p:nvSpPr>
              <p:spPr bwMode="auto">
                <a:xfrm>
                  <a:off x="1" y="11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4" name="Rectangle 817"/>
                <p:cNvSpPr>
                  <a:spLocks/>
                </p:cNvSpPr>
                <p:nvPr/>
              </p:nvSpPr>
              <p:spPr bwMode="auto">
                <a:xfrm>
                  <a:off x="0" y="238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5" name="Rectangle 818"/>
                <p:cNvSpPr>
                  <a:spLocks/>
                </p:cNvSpPr>
                <p:nvPr/>
              </p:nvSpPr>
              <p:spPr bwMode="auto">
                <a:xfrm>
                  <a:off x="0" y="360"/>
                  <a:ext cx="112" cy="120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6" name="Rectangle 819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20" name="Group 826"/>
              <p:cNvGrpSpPr>
                <a:grpSpLocks/>
              </p:cNvGrpSpPr>
              <p:nvPr/>
            </p:nvGrpSpPr>
            <p:grpSpPr bwMode="auto">
              <a:xfrm>
                <a:off x="0" y="1196"/>
                <a:ext cx="113" cy="604"/>
                <a:chOff x="0" y="0"/>
                <a:chExt cx="113" cy="603"/>
              </a:xfrm>
            </p:grpSpPr>
            <p:sp>
              <p:nvSpPr>
                <p:cNvPr id="27" name="Rectangle 821"/>
                <p:cNvSpPr>
                  <a:spLocks/>
                </p:cNvSpPr>
                <p:nvPr/>
              </p:nvSpPr>
              <p:spPr bwMode="auto">
                <a:xfrm>
                  <a:off x="1" y="0"/>
                  <a:ext cx="112" cy="124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8" name="Rectangle 822"/>
                <p:cNvSpPr>
                  <a:spLocks/>
                </p:cNvSpPr>
                <p:nvPr/>
              </p:nvSpPr>
              <p:spPr bwMode="auto">
                <a:xfrm>
                  <a:off x="1" y="123"/>
                  <a:ext cx="112" cy="120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9" name="Rectangle 823"/>
                <p:cNvSpPr>
                  <a:spLocks/>
                </p:cNvSpPr>
                <p:nvPr/>
              </p:nvSpPr>
              <p:spPr bwMode="auto">
                <a:xfrm>
                  <a:off x="0" y="241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0" name="Rectangle 824"/>
                <p:cNvSpPr>
                  <a:spLocks/>
                </p:cNvSpPr>
                <p:nvPr/>
              </p:nvSpPr>
              <p:spPr bwMode="auto">
                <a:xfrm>
                  <a:off x="0" y="363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31" name="Rectangle 825"/>
                <p:cNvSpPr>
                  <a:spLocks/>
                </p:cNvSpPr>
                <p:nvPr/>
              </p:nvSpPr>
              <p:spPr bwMode="auto">
                <a:xfrm>
                  <a:off x="0" y="483"/>
                  <a:ext cx="112" cy="120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  <p:grpSp>
            <p:nvGrpSpPr>
              <p:cNvPr id="21" name="Group 832"/>
              <p:cNvGrpSpPr>
                <a:grpSpLocks/>
              </p:cNvGrpSpPr>
              <p:nvPr/>
            </p:nvGrpSpPr>
            <p:grpSpPr bwMode="auto">
              <a:xfrm>
                <a:off x="0" y="0"/>
                <a:ext cx="113" cy="600"/>
                <a:chOff x="0" y="0"/>
                <a:chExt cx="113" cy="600"/>
              </a:xfrm>
            </p:grpSpPr>
            <p:sp>
              <p:nvSpPr>
                <p:cNvPr id="22" name="Rectangle 827"/>
                <p:cNvSpPr>
                  <a:spLocks/>
                </p:cNvSpPr>
                <p:nvPr/>
              </p:nvSpPr>
              <p:spPr bwMode="auto">
                <a:xfrm>
                  <a:off x="1" y="0"/>
                  <a:ext cx="112" cy="120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3" name="Rectangle 828"/>
                <p:cNvSpPr>
                  <a:spLocks/>
                </p:cNvSpPr>
                <p:nvPr/>
              </p:nvSpPr>
              <p:spPr bwMode="auto">
                <a:xfrm>
                  <a:off x="1" y="11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4" name="Rectangle 829"/>
                <p:cNvSpPr>
                  <a:spLocks/>
                </p:cNvSpPr>
                <p:nvPr/>
              </p:nvSpPr>
              <p:spPr bwMode="auto">
                <a:xfrm>
                  <a:off x="0" y="238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5" name="Rectangle 830"/>
                <p:cNvSpPr>
                  <a:spLocks/>
                </p:cNvSpPr>
                <p:nvPr/>
              </p:nvSpPr>
              <p:spPr bwMode="auto">
                <a:xfrm>
                  <a:off x="0" y="360"/>
                  <a:ext cx="112" cy="122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  <p:sp>
              <p:nvSpPr>
                <p:cNvPr id="26" name="Rectangle 831"/>
                <p:cNvSpPr>
                  <a:spLocks/>
                </p:cNvSpPr>
                <p:nvPr/>
              </p:nvSpPr>
              <p:spPr bwMode="auto">
                <a:xfrm>
                  <a:off x="0" y="479"/>
                  <a:ext cx="112" cy="121"/>
                </a:xfrm>
                <a:prstGeom prst="rect">
                  <a:avLst/>
                </a:prstGeom>
                <a:noFill/>
                <a:ln w="9525">
                  <a:solidFill>
                    <a:srgbClr val="BFBFB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833" name="Line 838"/>
          <p:cNvSpPr>
            <a:spLocks noChangeShapeType="1"/>
          </p:cNvSpPr>
          <p:nvPr/>
        </p:nvSpPr>
        <p:spPr bwMode="auto">
          <a:xfrm rot="10800000" flipH="1">
            <a:off x="474800" y="3775075"/>
            <a:ext cx="7597775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34" name="Line 839"/>
          <p:cNvSpPr>
            <a:spLocks noChangeShapeType="1"/>
          </p:cNvSpPr>
          <p:nvPr/>
        </p:nvSpPr>
        <p:spPr bwMode="auto">
          <a:xfrm>
            <a:off x="474800" y="3548063"/>
            <a:ext cx="2212975" cy="1587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35" name="Line 840"/>
          <p:cNvSpPr>
            <a:spLocks noChangeShapeType="1"/>
          </p:cNvSpPr>
          <p:nvPr/>
        </p:nvSpPr>
        <p:spPr bwMode="auto">
          <a:xfrm>
            <a:off x="474800" y="3989388"/>
            <a:ext cx="3446463" cy="17462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36" name="Rectangle 842"/>
          <p:cNvSpPr>
            <a:spLocks/>
          </p:cNvSpPr>
          <p:nvPr/>
        </p:nvSpPr>
        <p:spPr bwMode="auto">
          <a:xfrm>
            <a:off x="4886463" y="4408488"/>
            <a:ext cx="1568450" cy="650875"/>
          </a:xfrm>
          <a:prstGeom prst="rect">
            <a:avLst/>
          </a:prstGeom>
          <a:noFill/>
          <a:ln w="25400">
            <a:solidFill>
              <a:srgbClr val="4F3097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37" name="Rectangle 843"/>
          <p:cNvSpPr>
            <a:spLocks/>
          </p:cNvSpPr>
          <p:nvPr/>
        </p:nvSpPr>
        <p:spPr bwMode="auto">
          <a:xfrm>
            <a:off x="5362713" y="4421188"/>
            <a:ext cx="50006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FXE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ctrl</a:t>
            </a:r>
          </a:p>
        </p:txBody>
      </p:sp>
      <p:sp>
        <p:nvSpPr>
          <p:cNvPr id="838" name="Rectangle 844"/>
          <p:cNvSpPr>
            <a:spLocks/>
          </p:cNvSpPr>
          <p:nvPr/>
        </p:nvSpPr>
        <p:spPr bwMode="auto">
          <a:xfrm>
            <a:off x="6837500" y="4398963"/>
            <a:ext cx="1638300" cy="614362"/>
          </a:xfrm>
          <a:prstGeom prst="rect">
            <a:avLst/>
          </a:prstGeom>
          <a:noFill/>
          <a:ln w="28575">
            <a:solidFill>
              <a:srgbClr val="FFC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39" name="Rectangle 845"/>
          <p:cNvSpPr>
            <a:spLocks/>
          </p:cNvSpPr>
          <p:nvPr/>
        </p:nvSpPr>
        <p:spPr bwMode="auto">
          <a:xfrm>
            <a:off x="7613788" y="4446588"/>
            <a:ext cx="5207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SPB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ctrl</a:t>
            </a:r>
          </a:p>
        </p:txBody>
      </p:sp>
      <p:sp>
        <p:nvSpPr>
          <p:cNvPr id="840" name="Rectangle 847"/>
          <p:cNvSpPr>
            <a:spLocks/>
          </p:cNvSpPr>
          <p:nvPr/>
        </p:nvSpPr>
        <p:spPr bwMode="auto">
          <a:xfrm>
            <a:off x="1076463" y="3357563"/>
            <a:ext cx="865187" cy="541337"/>
          </a:xfrm>
          <a:prstGeom prst="rect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41" name="Rectangle 848"/>
          <p:cNvSpPr>
            <a:spLocks/>
          </p:cNvSpPr>
          <p:nvPr/>
        </p:nvSpPr>
        <p:spPr bwMode="auto">
          <a:xfrm>
            <a:off x="1009788" y="3295650"/>
            <a:ext cx="863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SPB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optics</a:t>
            </a:r>
          </a:p>
        </p:txBody>
      </p:sp>
      <p:sp>
        <p:nvSpPr>
          <p:cNvPr id="842" name="Rectangle 849"/>
          <p:cNvSpPr>
            <a:spLocks/>
          </p:cNvSpPr>
          <p:nvPr/>
        </p:nvSpPr>
        <p:spPr bwMode="auto">
          <a:xfrm>
            <a:off x="1409838" y="3973513"/>
            <a:ext cx="1074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FXE optics</a:t>
            </a:r>
          </a:p>
        </p:txBody>
      </p:sp>
      <p:sp>
        <p:nvSpPr>
          <p:cNvPr id="843" name="Rectangle 850"/>
          <p:cNvSpPr>
            <a:spLocks/>
          </p:cNvSpPr>
          <p:nvPr/>
        </p:nvSpPr>
        <p:spPr bwMode="auto">
          <a:xfrm>
            <a:off x="3922850" y="1927225"/>
            <a:ext cx="25669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Optical laser (~16.5x6 m</a:t>
            </a:r>
            <a:r>
              <a:rPr lang="en-US" sz="1400" baseline="300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2</a:t>
            </a: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)</a:t>
            </a:r>
          </a:p>
        </p:txBody>
      </p:sp>
      <p:sp>
        <p:nvSpPr>
          <p:cNvPr id="844" name="Rectangle 851"/>
          <p:cNvSpPr>
            <a:spLocks/>
          </p:cNvSpPr>
          <p:nvPr/>
        </p:nvSpPr>
        <p:spPr bwMode="auto">
          <a:xfrm>
            <a:off x="6429513" y="4005263"/>
            <a:ext cx="1616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SPB experiments</a:t>
            </a:r>
          </a:p>
        </p:txBody>
      </p:sp>
      <p:sp>
        <p:nvSpPr>
          <p:cNvPr id="845" name="AutoShape 852"/>
          <p:cNvSpPr>
            <a:spLocks/>
          </p:cNvSpPr>
          <p:nvPr/>
        </p:nvSpPr>
        <p:spPr bwMode="auto">
          <a:xfrm>
            <a:off x="7805875" y="3560763"/>
            <a:ext cx="695325" cy="384175"/>
          </a:xfrm>
          <a:prstGeom prst="roundRect">
            <a:avLst>
              <a:gd name="adj" fmla="val 16662"/>
            </a:avLst>
          </a:pr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46" name="AutoShape 853"/>
          <p:cNvSpPr>
            <a:spLocks/>
          </p:cNvSpPr>
          <p:nvPr/>
        </p:nvSpPr>
        <p:spPr bwMode="auto">
          <a:xfrm>
            <a:off x="6056450" y="3560763"/>
            <a:ext cx="696913" cy="384175"/>
          </a:xfrm>
          <a:prstGeom prst="roundRect">
            <a:avLst>
              <a:gd name="adj" fmla="val 16662"/>
            </a:avLst>
          </a:pr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47" name="Rectangle 855"/>
          <p:cNvSpPr>
            <a:spLocks/>
          </p:cNvSpPr>
          <p:nvPr/>
        </p:nvSpPr>
        <p:spPr bwMode="auto">
          <a:xfrm>
            <a:off x="1941650" y="2227263"/>
            <a:ext cx="1743075" cy="1682750"/>
          </a:xfrm>
          <a:prstGeom prst="rect">
            <a:avLst/>
          </a:prstGeom>
          <a:noFill/>
          <a:ln w="25400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48" name="Rectangle 856"/>
          <p:cNvSpPr>
            <a:spLocks/>
          </p:cNvSpPr>
          <p:nvPr/>
        </p:nvSpPr>
        <p:spPr bwMode="auto">
          <a:xfrm>
            <a:off x="1076463" y="2276475"/>
            <a:ext cx="865187" cy="1081088"/>
          </a:xfrm>
          <a:prstGeom prst="rect">
            <a:avLst/>
          </a:prstGeom>
          <a:noFill/>
          <a:ln w="28575">
            <a:solidFill>
              <a:srgbClr val="7F7F7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49" name="Rectangle 857"/>
          <p:cNvSpPr>
            <a:spLocks/>
          </p:cNvSpPr>
          <p:nvPr/>
        </p:nvSpPr>
        <p:spPr bwMode="auto">
          <a:xfrm>
            <a:off x="1259025" y="2646363"/>
            <a:ext cx="5984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MMM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ctrl</a:t>
            </a:r>
          </a:p>
        </p:txBody>
      </p:sp>
      <p:sp>
        <p:nvSpPr>
          <p:cNvPr id="850" name="Rectangle 858"/>
          <p:cNvSpPr>
            <a:spLocks/>
          </p:cNvSpPr>
          <p:nvPr/>
        </p:nvSpPr>
        <p:spPr bwMode="auto">
          <a:xfrm>
            <a:off x="3551375" y="3357563"/>
            <a:ext cx="1270000" cy="554037"/>
          </a:xfrm>
          <a:prstGeom prst="rect">
            <a:avLst/>
          </a:prstGeom>
          <a:noFill/>
          <a:ln w="25400">
            <a:solidFill>
              <a:srgbClr val="4F309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51" name="Freeform 859"/>
          <p:cNvSpPr>
            <a:spLocks/>
          </p:cNvSpPr>
          <p:nvPr/>
        </p:nvSpPr>
        <p:spPr bwMode="auto">
          <a:xfrm rot="5400000">
            <a:off x="2172632" y="2388393"/>
            <a:ext cx="1212850" cy="1458913"/>
          </a:xfrm>
          <a:custGeom>
            <a:avLst/>
            <a:gdLst>
              <a:gd name="T0" fmla="*/ 5389799 w 20468"/>
              <a:gd name="T1" fmla="*/ 104917889 h 20933"/>
              <a:gd name="T2" fmla="*/ 13156709 w 20468"/>
              <a:gd name="T3" fmla="*/ 31004184 h 20933"/>
              <a:gd name="T4" fmla="*/ 71868532 w 20468"/>
              <a:gd name="T5" fmla="*/ 4143263 h 20933"/>
              <a:gd name="T6" fmla="*/ 62079160 w 20468"/>
              <a:gd name="T7" fmla="*/ 75472909 h 20933"/>
              <a:gd name="T8" fmla="*/ 5389799 w 20468"/>
              <a:gd name="T9" fmla="*/ 104917889 h 20933"/>
              <a:gd name="T10" fmla="*/ 5389799 w 20468"/>
              <a:gd name="T11" fmla="*/ 104917889 h 209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468" h="20933">
                <a:moveTo>
                  <a:pt x="1535" y="20933"/>
                </a:moveTo>
                <a:cubicBezTo>
                  <a:pt x="-1132" y="15907"/>
                  <a:pt x="-281" y="10053"/>
                  <a:pt x="3747" y="5716"/>
                </a:cubicBezTo>
                <a:cubicBezTo>
                  <a:pt x="7709" y="1451"/>
                  <a:pt x="14113" y="-667"/>
                  <a:pt x="20468" y="186"/>
                </a:cubicBezTo>
                <a:lnTo>
                  <a:pt x="17680" y="14871"/>
                </a:lnTo>
                <a:lnTo>
                  <a:pt x="1535" y="20933"/>
                </a:lnTo>
                <a:close/>
                <a:moveTo>
                  <a:pt x="1535" y="20933"/>
                </a:moveTo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52" name="Rectangle 860"/>
          <p:cNvSpPr>
            <a:spLocks/>
          </p:cNvSpPr>
          <p:nvPr/>
        </p:nvSpPr>
        <p:spPr bwMode="auto">
          <a:xfrm>
            <a:off x="2205175" y="2581275"/>
            <a:ext cx="1203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MMM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experiments</a:t>
            </a:r>
          </a:p>
        </p:txBody>
      </p:sp>
      <p:sp>
        <p:nvSpPr>
          <p:cNvPr id="853" name="Freeform 861"/>
          <p:cNvSpPr>
            <a:spLocks/>
          </p:cNvSpPr>
          <p:nvPr/>
        </p:nvSpPr>
        <p:spPr bwMode="auto">
          <a:xfrm rot="5400000">
            <a:off x="3907769" y="3601244"/>
            <a:ext cx="382587" cy="492125"/>
          </a:xfrm>
          <a:custGeom>
            <a:avLst/>
            <a:gdLst>
              <a:gd name="T0" fmla="*/ 1234045 w 20308"/>
              <a:gd name="T1" fmla="*/ 11212362 h 21600"/>
              <a:gd name="T2" fmla="*/ 1366786 w 20308"/>
              <a:gd name="T3" fmla="*/ 0 h 21600"/>
              <a:gd name="T4" fmla="*/ 7207643 w 20308"/>
              <a:gd name="T5" fmla="*/ 5735443 h 21600"/>
              <a:gd name="T6" fmla="*/ 1234045 w 20308"/>
              <a:gd name="T7" fmla="*/ 11212362 h 21600"/>
              <a:gd name="T8" fmla="*/ 1234045 w 20308"/>
              <a:gd name="T9" fmla="*/ 11212362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08" h="21600">
                <a:moveTo>
                  <a:pt x="3477" y="21600"/>
                </a:moveTo>
                <a:cubicBezTo>
                  <a:pt x="-1292" y="15040"/>
                  <a:pt x="-1142" y="6414"/>
                  <a:pt x="3851" y="0"/>
                </a:cubicBezTo>
                <a:lnTo>
                  <a:pt x="20308" y="11049"/>
                </a:lnTo>
                <a:lnTo>
                  <a:pt x="3477" y="21600"/>
                </a:lnTo>
                <a:close/>
                <a:moveTo>
                  <a:pt x="3477" y="21600"/>
                </a:moveTo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54" name="Freeform 862"/>
          <p:cNvSpPr>
            <a:spLocks/>
          </p:cNvSpPr>
          <p:nvPr/>
        </p:nvSpPr>
        <p:spPr bwMode="auto">
          <a:xfrm rot="5400000" flipH="1">
            <a:off x="3756956" y="3731419"/>
            <a:ext cx="709613" cy="1273175"/>
          </a:xfrm>
          <a:custGeom>
            <a:avLst/>
            <a:gdLst>
              <a:gd name="T0" fmla="*/ 18901087 w 20421"/>
              <a:gd name="T1" fmla="*/ 75045119 h 21600"/>
              <a:gd name="T2" fmla="*/ 208912 w 20421"/>
              <a:gd name="T3" fmla="*/ 33117109 h 21600"/>
              <a:gd name="T4" fmla="*/ 24181502 w 20421"/>
              <a:gd name="T5" fmla="*/ 0 h 21600"/>
              <a:gd name="T6" fmla="*/ 24658470 w 20421"/>
              <a:gd name="T7" fmla="*/ 38043707 h 21600"/>
              <a:gd name="T8" fmla="*/ 18901087 w 20421"/>
              <a:gd name="T9" fmla="*/ 75045119 h 21600"/>
              <a:gd name="T10" fmla="*/ 18901087 w 20421"/>
              <a:gd name="T11" fmla="*/ 7504511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421" h="21600">
                <a:moveTo>
                  <a:pt x="15653" y="21600"/>
                </a:moveTo>
                <a:cubicBezTo>
                  <a:pt x="5499" y="20292"/>
                  <a:pt x="-1179" y="15086"/>
                  <a:pt x="173" y="9532"/>
                </a:cubicBezTo>
                <a:cubicBezTo>
                  <a:pt x="1482" y="4157"/>
                  <a:pt x="9923" y="105"/>
                  <a:pt x="20026" y="0"/>
                </a:cubicBezTo>
                <a:lnTo>
                  <a:pt x="20421" y="10950"/>
                </a:lnTo>
                <a:lnTo>
                  <a:pt x="15653" y="21600"/>
                </a:lnTo>
                <a:close/>
                <a:moveTo>
                  <a:pt x="15653" y="21600"/>
                </a:moveTo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55" name="Rectangle 863"/>
          <p:cNvSpPr>
            <a:spLocks/>
          </p:cNvSpPr>
          <p:nvPr/>
        </p:nvSpPr>
        <p:spPr bwMode="auto">
          <a:xfrm>
            <a:off x="3364050" y="4071938"/>
            <a:ext cx="1203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FXE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experiments</a:t>
            </a:r>
          </a:p>
        </p:txBody>
      </p:sp>
      <p:sp>
        <p:nvSpPr>
          <p:cNvPr id="856" name="Rectangle 864"/>
          <p:cNvSpPr>
            <a:spLocks/>
          </p:cNvSpPr>
          <p:nvPr/>
        </p:nvSpPr>
        <p:spPr bwMode="auto">
          <a:xfrm>
            <a:off x="4316550" y="2627313"/>
            <a:ext cx="1092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800">
                <a:solidFill>
                  <a:schemeClr val="tx1"/>
                </a:solidFill>
                <a:cs typeface="Arial" charset="0"/>
              </a:rPr>
              <a:t>PP-laser</a:t>
            </a:r>
          </a:p>
        </p:txBody>
      </p:sp>
      <p:sp>
        <p:nvSpPr>
          <p:cNvPr id="857" name="Rectangle 865"/>
          <p:cNvSpPr>
            <a:spLocks/>
          </p:cNvSpPr>
          <p:nvPr/>
        </p:nvSpPr>
        <p:spPr bwMode="auto">
          <a:xfrm>
            <a:off x="4245113" y="2276475"/>
            <a:ext cx="1152525" cy="1081088"/>
          </a:xfrm>
          <a:prstGeom prst="rect">
            <a:avLst/>
          </a:prstGeom>
          <a:solidFill>
            <a:srgbClr val="FF0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grpSp>
        <p:nvGrpSpPr>
          <p:cNvPr id="858" name="Group 868"/>
          <p:cNvGrpSpPr>
            <a:grpSpLocks/>
          </p:cNvGrpSpPr>
          <p:nvPr/>
        </p:nvGrpSpPr>
        <p:grpSpPr bwMode="auto">
          <a:xfrm rot="-5400000">
            <a:off x="3416438" y="2528887"/>
            <a:ext cx="1081088" cy="576263"/>
            <a:chOff x="0" y="0"/>
            <a:chExt cx="681" cy="363"/>
          </a:xfrm>
        </p:grpSpPr>
        <p:sp>
          <p:nvSpPr>
            <p:cNvPr id="859" name="Rectangle 866"/>
            <p:cNvSpPr>
              <a:spLocks/>
            </p:cNvSpPr>
            <p:nvPr/>
          </p:nvSpPr>
          <p:spPr bwMode="auto">
            <a:xfrm>
              <a:off x="0" y="0"/>
              <a:ext cx="681" cy="363"/>
            </a:xfrm>
            <a:prstGeom prst="rect">
              <a:avLst/>
            </a:prstGeom>
            <a:solidFill>
              <a:srgbClr val="00B0F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860" name="Rectangle 867"/>
            <p:cNvSpPr>
              <a:spLocks/>
            </p:cNvSpPr>
            <p:nvPr/>
          </p:nvSpPr>
          <p:spPr bwMode="auto">
            <a:xfrm>
              <a:off x="0" y="69"/>
              <a:ext cx="68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/>
            <a:p>
              <a:pPr marL="382588" indent="-342900" algn="ctr">
                <a:spcBef>
                  <a:spcPts val="413"/>
                </a:spcBef>
              </a:pPr>
              <a:r>
                <a:rPr lang="en-US" sz="1800">
                  <a:solidFill>
                    <a:schemeClr val="tx1"/>
                  </a:solidFill>
                  <a:cs typeface="Arial" charset="0"/>
                </a:rPr>
                <a:t>Sync</a:t>
              </a:r>
            </a:p>
          </p:txBody>
        </p:sp>
      </p:grpSp>
      <p:grpSp>
        <p:nvGrpSpPr>
          <p:cNvPr id="861" name="Group 871"/>
          <p:cNvGrpSpPr>
            <a:grpSpLocks/>
          </p:cNvGrpSpPr>
          <p:nvPr/>
        </p:nvGrpSpPr>
        <p:grpSpPr bwMode="auto">
          <a:xfrm>
            <a:off x="5532575" y="2655888"/>
            <a:ext cx="863600" cy="682625"/>
            <a:chOff x="0" y="0"/>
            <a:chExt cx="544" cy="430"/>
          </a:xfrm>
        </p:grpSpPr>
        <p:sp>
          <p:nvSpPr>
            <p:cNvPr id="862" name="Rectangle 869"/>
            <p:cNvSpPr>
              <a:spLocks/>
            </p:cNvSpPr>
            <p:nvPr/>
          </p:nvSpPr>
          <p:spPr bwMode="auto">
            <a:xfrm>
              <a:off x="0" y="0"/>
              <a:ext cx="544" cy="430"/>
            </a:xfrm>
            <a:prstGeom prst="rect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863" name="Rectangle 870"/>
            <p:cNvSpPr>
              <a:spLocks/>
            </p:cNvSpPr>
            <p:nvPr/>
          </p:nvSpPr>
          <p:spPr bwMode="auto">
            <a:xfrm>
              <a:off x="0" y="0"/>
              <a:ext cx="544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/>
            <a:p>
              <a:pPr marL="39688" algn="ctr"/>
              <a:r>
                <a:rPr lang="en-US" sz="1200">
                  <a:solidFill>
                    <a:schemeClr val="tx1"/>
                  </a:solidFill>
                  <a:cs typeface="Arial" charset="0"/>
                </a:rPr>
                <a:t>Prep, service, spare</a:t>
              </a:r>
            </a:p>
          </p:txBody>
        </p:sp>
      </p:grpSp>
      <p:grpSp>
        <p:nvGrpSpPr>
          <p:cNvPr id="864" name="Group 874"/>
          <p:cNvGrpSpPr>
            <a:grpSpLocks/>
          </p:cNvGrpSpPr>
          <p:nvPr/>
        </p:nvGrpSpPr>
        <p:grpSpPr bwMode="auto">
          <a:xfrm>
            <a:off x="5407163" y="2284413"/>
            <a:ext cx="584200" cy="288925"/>
            <a:chOff x="0" y="0"/>
            <a:chExt cx="368" cy="182"/>
          </a:xfrm>
        </p:grpSpPr>
        <p:sp>
          <p:nvSpPr>
            <p:cNvPr id="865" name="Rectangle 872"/>
            <p:cNvSpPr>
              <a:spLocks/>
            </p:cNvSpPr>
            <p:nvPr/>
          </p:nvSpPr>
          <p:spPr bwMode="auto">
            <a:xfrm>
              <a:off x="0" y="0"/>
              <a:ext cx="368" cy="182"/>
            </a:xfrm>
            <a:prstGeom prst="rect">
              <a:avLst/>
            </a:prstGeom>
            <a:solidFill>
              <a:srgbClr val="251555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866" name="Rectangle 873"/>
            <p:cNvSpPr>
              <a:spLocks/>
            </p:cNvSpPr>
            <p:nvPr/>
          </p:nvSpPr>
          <p:spPr bwMode="auto">
            <a:xfrm>
              <a:off x="0" y="3"/>
              <a:ext cx="368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/>
            <a:p>
              <a:pPr marL="39688" algn="ctr">
                <a:spcBef>
                  <a:spcPts val="275"/>
                </a:spcBef>
              </a:pPr>
              <a:r>
                <a:rPr lang="en-US" sz="1200">
                  <a:solidFill>
                    <a:schemeClr val="tx1"/>
                  </a:solidFill>
                  <a:cs typeface="Arial" charset="0"/>
                </a:rPr>
                <a:t>lock</a:t>
              </a:r>
            </a:p>
          </p:txBody>
        </p:sp>
      </p:grpSp>
      <p:sp>
        <p:nvSpPr>
          <p:cNvPr id="867" name="Rectangle 875"/>
          <p:cNvSpPr>
            <a:spLocks/>
          </p:cNvSpPr>
          <p:nvPr/>
        </p:nvSpPr>
        <p:spPr bwMode="auto">
          <a:xfrm>
            <a:off x="4821375" y="3357563"/>
            <a:ext cx="576263" cy="271462"/>
          </a:xfrm>
          <a:prstGeom prst="rect">
            <a:avLst/>
          </a:prstGeom>
          <a:solidFill>
            <a:srgbClr val="FF0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68" name="Line 876"/>
          <p:cNvSpPr>
            <a:spLocks noChangeShapeType="1"/>
          </p:cNvSpPr>
          <p:nvPr/>
        </p:nvSpPr>
        <p:spPr bwMode="auto">
          <a:xfrm>
            <a:off x="5134113" y="3500438"/>
            <a:ext cx="1343025" cy="15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69" name="Line 877"/>
          <p:cNvSpPr>
            <a:spLocks noChangeShapeType="1"/>
          </p:cNvSpPr>
          <p:nvPr/>
        </p:nvSpPr>
        <p:spPr bwMode="auto">
          <a:xfrm>
            <a:off x="3308488" y="3500438"/>
            <a:ext cx="1746250" cy="63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70" name="Oval 878"/>
          <p:cNvSpPr>
            <a:spLocks/>
          </p:cNvSpPr>
          <p:nvPr/>
        </p:nvSpPr>
        <p:spPr bwMode="auto">
          <a:xfrm>
            <a:off x="5042038" y="3455988"/>
            <a:ext cx="114300" cy="1016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71" name="Oval 879"/>
          <p:cNvSpPr>
            <a:spLocks/>
          </p:cNvSpPr>
          <p:nvPr/>
        </p:nvSpPr>
        <p:spPr bwMode="auto">
          <a:xfrm>
            <a:off x="4032388" y="3462338"/>
            <a:ext cx="114300" cy="1016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cxnSp>
        <p:nvCxnSpPr>
          <p:cNvPr id="872" name="AutoShape 880"/>
          <p:cNvCxnSpPr>
            <a:cxnSpLocks noChangeShapeType="1"/>
            <a:stCxn id="853" idx="0"/>
            <a:endCxn id="871" idx="0"/>
          </p:cNvCxnSpPr>
          <p:nvPr/>
        </p:nvCxnSpPr>
        <p:spPr bwMode="auto">
          <a:xfrm rot="10800000">
            <a:off x="4087950" y="3513138"/>
            <a:ext cx="12700" cy="334962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3" name="Freeform 881"/>
          <p:cNvSpPr>
            <a:spLocks/>
          </p:cNvSpPr>
          <p:nvPr/>
        </p:nvSpPr>
        <p:spPr bwMode="auto">
          <a:xfrm>
            <a:off x="3664088" y="2266950"/>
            <a:ext cx="3048000" cy="1366838"/>
          </a:xfrm>
          <a:custGeom>
            <a:avLst/>
            <a:gdLst>
              <a:gd name="T0" fmla="*/ 0 w 21600"/>
              <a:gd name="T1" fmla="*/ 0 h 21600"/>
              <a:gd name="T2" fmla="*/ 430106667 w 21600"/>
              <a:gd name="T3" fmla="*/ 760810 h 21600"/>
              <a:gd name="T4" fmla="*/ 427418500 w 21600"/>
              <a:gd name="T5" fmla="*/ 65153940 h 21600"/>
              <a:gd name="T6" fmla="*/ 240142889 w 21600"/>
              <a:gd name="T7" fmla="*/ 65538363 h 21600"/>
              <a:gd name="T8" fmla="*/ 241935000 w 21600"/>
              <a:gd name="T9" fmla="*/ 86112439 h 21600"/>
              <a:gd name="T10" fmla="*/ 164874222 w 21600"/>
              <a:gd name="T11" fmla="*/ 86492876 h 21600"/>
              <a:gd name="T12" fmla="*/ 164874222 w 21600"/>
              <a:gd name="T13" fmla="*/ 65918800 h 21600"/>
              <a:gd name="T14" fmla="*/ 0 w 21600"/>
              <a:gd name="T15" fmla="*/ 66299173 h 21600"/>
              <a:gd name="T16" fmla="*/ 0 w 21600"/>
              <a:gd name="T17" fmla="*/ 0 h 21600"/>
              <a:gd name="T18" fmla="*/ 0 w 21600"/>
              <a:gd name="T19" fmla="*/ 0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190"/>
                </a:lnTo>
                <a:lnTo>
                  <a:pt x="21465" y="16271"/>
                </a:lnTo>
                <a:lnTo>
                  <a:pt x="12060" y="16367"/>
                </a:lnTo>
                <a:lnTo>
                  <a:pt x="12150" y="21505"/>
                </a:lnTo>
                <a:lnTo>
                  <a:pt x="8280" y="21600"/>
                </a:lnTo>
                <a:lnTo>
                  <a:pt x="8280" y="16462"/>
                </a:lnTo>
                <a:lnTo>
                  <a:pt x="0" y="16557"/>
                </a:lnTo>
                <a:cubicBezTo>
                  <a:pt x="15" y="11070"/>
                  <a:pt x="30" y="5582"/>
                  <a:pt x="0" y="0"/>
                </a:cubicBezTo>
                <a:close/>
                <a:moveTo>
                  <a:pt x="0" y="0"/>
                </a:moveTo>
              </a:path>
            </a:pathLst>
          </a:custGeom>
          <a:noFill/>
          <a:ln w="57150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74" name="Rectangle 882"/>
          <p:cNvSpPr>
            <a:spLocks/>
          </p:cNvSpPr>
          <p:nvPr/>
        </p:nvSpPr>
        <p:spPr bwMode="auto">
          <a:xfrm>
            <a:off x="1674950" y="3568700"/>
            <a:ext cx="2984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600">
                <a:solidFill>
                  <a:schemeClr val="tx1"/>
                </a:solidFill>
                <a:cs typeface="Arial" charset="0"/>
              </a:rPr>
              <a:t>KB1</a:t>
            </a:r>
          </a:p>
        </p:txBody>
      </p:sp>
      <p:sp>
        <p:nvSpPr>
          <p:cNvPr id="875" name="Rectangle 888"/>
          <p:cNvSpPr>
            <a:spLocks/>
          </p:cNvSpPr>
          <p:nvPr/>
        </p:nvSpPr>
        <p:spPr bwMode="auto">
          <a:xfrm>
            <a:off x="1887675" y="4227513"/>
            <a:ext cx="1014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FXE racks</a:t>
            </a:r>
          </a:p>
        </p:txBody>
      </p:sp>
      <p:sp>
        <p:nvSpPr>
          <p:cNvPr id="876" name="Rectangle 890"/>
          <p:cNvSpPr>
            <a:spLocks/>
          </p:cNvSpPr>
          <p:nvPr/>
        </p:nvSpPr>
        <p:spPr bwMode="auto">
          <a:xfrm>
            <a:off x="6800988" y="2349500"/>
            <a:ext cx="1620837" cy="957263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77" name="Rectangle 891"/>
          <p:cNvSpPr>
            <a:spLocks/>
          </p:cNvSpPr>
          <p:nvPr/>
        </p:nvSpPr>
        <p:spPr bwMode="auto">
          <a:xfrm>
            <a:off x="7112138" y="2628900"/>
            <a:ext cx="1033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SPB racks</a:t>
            </a:r>
          </a:p>
        </p:txBody>
      </p:sp>
      <p:sp>
        <p:nvSpPr>
          <p:cNvPr id="878" name="Line 892"/>
          <p:cNvSpPr>
            <a:spLocks noChangeShapeType="1"/>
          </p:cNvSpPr>
          <p:nvPr/>
        </p:nvSpPr>
        <p:spPr bwMode="auto">
          <a:xfrm>
            <a:off x="4837250" y="3662363"/>
            <a:ext cx="587375" cy="1587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79" name="Line 893"/>
          <p:cNvSpPr>
            <a:spLocks noChangeShapeType="1"/>
          </p:cNvSpPr>
          <p:nvPr/>
        </p:nvSpPr>
        <p:spPr bwMode="auto">
          <a:xfrm rot="10800000" flipH="1">
            <a:off x="5424625" y="3357563"/>
            <a:ext cx="1588" cy="29845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0" name="Line 894"/>
          <p:cNvSpPr>
            <a:spLocks noChangeShapeType="1"/>
          </p:cNvSpPr>
          <p:nvPr/>
        </p:nvSpPr>
        <p:spPr bwMode="auto">
          <a:xfrm>
            <a:off x="5423038" y="3362325"/>
            <a:ext cx="3267075" cy="9525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1" name="Line 895"/>
          <p:cNvSpPr>
            <a:spLocks noChangeShapeType="1"/>
          </p:cNvSpPr>
          <p:nvPr/>
        </p:nvSpPr>
        <p:spPr bwMode="auto">
          <a:xfrm flipH="1">
            <a:off x="4821375" y="3662363"/>
            <a:ext cx="15875" cy="369887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2" name="Line 896"/>
          <p:cNvSpPr>
            <a:spLocks noChangeShapeType="1"/>
          </p:cNvSpPr>
          <p:nvPr/>
        </p:nvSpPr>
        <p:spPr bwMode="auto">
          <a:xfrm>
            <a:off x="5397638" y="4300538"/>
            <a:ext cx="3292475" cy="23812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3" name="Line 897"/>
          <p:cNvSpPr>
            <a:spLocks noChangeShapeType="1"/>
          </p:cNvSpPr>
          <p:nvPr/>
        </p:nvSpPr>
        <p:spPr bwMode="auto">
          <a:xfrm>
            <a:off x="8690113" y="3371850"/>
            <a:ext cx="1587" cy="95250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4" name="Rectangle 898"/>
          <p:cNvSpPr>
            <a:spLocks/>
          </p:cNvSpPr>
          <p:nvPr/>
        </p:nvSpPr>
        <p:spPr bwMode="auto">
          <a:xfrm>
            <a:off x="4888050" y="3805238"/>
            <a:ext cx="2984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600">
                <a:solidFill>
                  <a:schemeClr val="tx1"/>
                </a:solidFill>
                <a:cs typeface="Arial" charset="0"/>
              </a:rPr>
              <a:t>KB2</a:t>
            </a:r>
          </a:p>
        </p:txBody>
      </p:sp>
      <p:sp>
        <p:nvSpPr>
          <p:cNvPr id="885" name="Rectangle 899"/>
          <p:cNvSpPr>
            <a:spLocks/>
          </p:cNvSpPr>
          <p:nvPr/>
        </p:nvSpPr>
        <p:spPr bwMode="auto">
          <a:xfrm>
            <a:off x="6221550" y="3652838"/>
            <a:ext cx="255588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600">
                <a:solidFill>
                  <a:schemeClr val="tx1"/>
                </a:solidFill>
                <a:cs typeface="Arial" charset="0"/>
              </a:rPr>
              <a:t>Jet</a:t>
            </a:r>
          </a:p>
        </p:txBody>
      </p:sp>
      <p:sp>
        <p:nvSpPr>
          <p:cNvPr id="886" name="Rectangle 900"/>
          <p:cNvSpPr>
            <a:spLocks/>
          </p:cNvSpPr>
          <p:nvPr/>
        </p:nvSpPr>
        <p:spPr bwMode="auto">
          <a:xfrm>
            <a:off x="7994788" y="3657600"/>
            <a:ext cx="2555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600">
                <a:solidFill>
                  <a:schemeClr val="tx1"/>
                </a:solidFill>
                <a:cs typeface="Arial" charset="0"/>
              </a:rPr>
              <a:t>Jet</a:t>
            </a:r>
          </a:p>
        </p:txBody>
      </p:sp>
      <p:sp>
        <p:nvSpPr>
          <p:cNvPr id="887" name="Rectangle 901"/>
          <p:cNvSpPr>
            <a:spLocks/>
          </p:cNvSpPr>
          <p:nvPr/>
        </p:nvSpPr>
        <p:spPr bwMode="auto">
          <a:xfrm flipH="1">
            <a:off x="6510475" y="4395788"/>
            <a:ext cx="558800" cy="647700"/>
          </a:xfrm>
          <a:prstGeom prst="rect">
            <a:avLst/>
          </a:prstGeom>
          <a:noFill/>
          <a:ln w="25400">
            <a:solidFill>
              <a:srgbClr val="66B13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88" name="Rectangle 902"/>
          <p:cNvSpPr>
            <a:spLocks/>
          </p:cNvSpPr>
          <p:nvPr/>
        </p:nvSpPr>
        <p:spPr bwMode="auto">
          <a:xfrm>
            <a:off x="6405700" y="4470400"/>
            <a:ext cx="8080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Staging</a:t>
            </a:r>
          </a:p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area</a:t>
            </a:r>
          </a:p>
        </p:txBody>
      </p:sp>
      <p:sp>
        <p:nvSpPr>
          <p:cNvPr id="889" name="Line 892"/>
          <p:cNvSpPr>
            <a:spLocks noChangeShapeType="1"/>
          </p:cNvSpPr>
          <p:nvPr/>
        </p:nvSpPr>
        <p:spPr bwMode="auto">
          <a:xfrm>
            <a:off x="4821375" y="4035425"/>
            <a:ext cx="587375" cy="1588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90" name="Line 893"/>
          <p:cNvSpPr>
            <a:spLocks noChangeShapeType="1"/>
          </p:cNvSpPr>
          <p:nvPr/>
        </p:nvSpPr>
        <p:spPr bwMode="auto">
          <a:xfrm rot="10800000" flipH="1">
            <a:off x="5405575" y="4002088"/>
            <a:ext cx="1588" cy="29845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91" name="Rectangle 890"/>
          <p:cNvSpPr/>
          <p:nvPr/>
        </p:nvSpPr>
        <p:spPr bwMode="auto">
          <a:xfrm>
            <a:off x="4837250" y="4071938"/>
            <a:ext cx="525463" cy="295275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de-DE">
              <a:latin typeface="Arial" pitchFamily="34" charset="0"/>
              <a:sym typeface="Arial" pitchFamily="34" charset="0"/>
            </a:endParaRPr>
          </a:p>
        </p:txBody>
      </p:sp>
      <p:sp>
        <p:nvSpPr>
          <p:cNvPr id="892" name="Rectangle 891"/>
          <p:cNvSpPr/>
          <p:nvPr/>
        </p:nvSpPr>
        <p:spPr bwMode="auto">
          <a:xfrm>
            <a:off x="2916375" y="4238625"/>
            <a:ext cx="261938" cy="644525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de-DE">
              <a:latin typeface="Arial" pitchFamily="34" charset="0"/>
              <a:sym typeface="Arial" pitchFamily="34" charset="0"/>
            </a:endParaRPr>
          </a:p>
        </p:txBody>
      </p:sp>
      <p:sp>
        <p:nvSpPr>
          <p:cNvPr id="893" name="Rectangle 892"/>
          <p:cNvSpPr/>
          <p:nvPr/>
        </p:nvSpPr>
        <p:spPr bwMode="auto">
          <a:xfrm>
            <a:off x="1598750" y="4238625"/>
            <a:ext cx="1308100" cy="231775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de-DE">
              <a:latin typeface="Arial" pitchFamily="34" charset="0"/>
              <a:sym typeface="Arial" pitchFamily="34" charset="0"/>
            </a:endParaRPr>
          </a:p>
        </p:txBody>
      </p:sp>
      <p:sp>
        <p:nvSpPr>
          <p:cNvPr id="894" name="Rectangle 846"/>
          <p:cNvSpPr>
            <a:spLocks/>
          </p:cNvSpPr>
          <p:nvPr/>
        </p:nvSpPr>
        <p:spPr bwMode="auto">
          <a:xfrm>
            <a:off x="1076463" y="3911600"/>
            <a:ext cx="2093912" cy="322263"/>
          </a:xfrm>
          <a:prstGeom prst="rect">
            <a:avLst/>
          </a:prstGeom>
          <a:noFill/>
          <a:ln w="25400">
            <a:solidFill>
              <a:srgbClr val="4F309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95" name="Rectangle 854"/>
          <p:cNvSpPr>
            <a:spLocks/>
          </p:cNvSpPr>
          <p:nvPr/>
        </p:nvSpPr>
        <p:spPr bwMode="auto">
          <a:xfrm>
            <a:off x="3171963" y="3908425"/>
            <a:ext cx="1649412" cy="976313"/>
          </a:xfrm>
          <a:prstGeom prst="rect">
            <a:avLst/>
          </a:prstGeom>
          <a:noFill/>
          <a:ln w="25400">
            <a:solidFill>
              <a:srgbClr val="4F309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96" name="Rectangle 895"/>
          <p:cNvSpPr/>
          <p:nvPr/>
        </p:nvSpPr>
        <p:spPr bwMode="auto">
          <a:xfrm>
            <a:off x="3813313" y="3438525"/>
            <a:ext cx="895350" cy="254000"/>
          </a:xfrm>
          <a:prstGeom prst="rect">
            <a:avLst/>
          </a:prstGeom>
          <a:noFill/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de-DE">
              <a:latin typeface="Arial" pitchFamily="34" charset="0"/>
              <a:sym typeface="Arial" pitchFamily="34" charset="0"/>
            </a:endParaRPr>
          </a:p>
        </p:txBody>
      </p:sp>
      <p:sp>
        <p:nvSpPr>
          <p:cNvPr id="897" name="Rectangle 896"/>
          <p:cNvSpPr/>
          <p:nvPr/>
        </p:nvSpPr>
        <p:spPr bwMode="auto">
          <a:xfrm>
            <a:off x="3252925" y="4076700"/>
            <a:ext cx="222250" cy="344488"/>
          </a:xfrm>
          <a:prstGeom prst="rect">
            <a:avLst/>
          </a:prstGeom>
          <a:noFill/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de-DE">
              <a:latin typeface="Arial" pitchFamily="34" charset="0"/>
              <a:sym typeface="Arial" pitchFamily="34" charset="0"/>
            </a:endParaRPr>
          </a:p>
        </p:txBody>
      </p:sp>
      <p:sp>
        <p:nvSpPr>
          <p:cNvPr id="898" name="Rectangle 888"/>
          <p:cNvSpPr>
            <a:spLocks/>
          </p:cNvSpPr>
          <p:nvPr/>
        </p:nvSpPr>
        <p:spPr bwMode="auto">
          <a:xfrm>
            <a:off x="4849950" y="4092575"/>
            <a:ext cx="5095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>
              <a:spcBef>
                <a:spcPts val="313"/>
              </a:spcBef>
            </a:pPr>
            <a:r>
              <a:rPr lang="en-US" sz="140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racks</a:t>
            </a:r>
          </a:p>
        </p:txBody>
      </p:sp>
      <p:sp>
        <p:nvSpPr>
          <p:cNvPr id="899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4902200"/>
          </a:xfrm>
        </p:spPr>
        <p:txBody>
          <a:bodyPr/>
          <a:lstStyle/>
          <a:p>
            <a:r>
              <a:rPr lang="de-DE" dirty="0" smtClean="0"/>
              <a:t>SPB &amp; FXE &amp; MMM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900" name="TextBox 899"/>
          <p:cNvSpPr txBox="1"/>
          <p:nvPr/>
        </p:nvSpPr>
        <p:spPr>
          <a:xfrm>
            <a:off x="7261254" y="605641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0" dirty="0" smtClean="0"/>
              <a:t>(</a:t>
            </a:r>
            <a:r>
              <a:rPr lang="de-DE" sz="1800" b="0" dirty="0" err="1" smtClean="0"/>
              <a:t>preliminary</a:t>
            </a:r>
            <a:r>
              <a:rPr lang="de-DE" sz="1800" b="0" dirty="0" smtClean="0"/>
              <a:t>)</a:t>
            </a: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15035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XHEXP - SASE 2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899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4902200"/>
          </a:xfrm>
        </p:spPr>
        <p:txBody>
          <a:bodyPr/>
          <a:lstStyle/>
          <a:p>
            <a:r>
              <a:rPr lang="de-DE" dirty="0" smtClean="0"/>
              <a:t>MID &amp; HED &amp; NNN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900" name="TextBox 899"/>
          <p:cNvSpPr txBox="1"/>
          <p:nvPr/>
        </p:nvSpPr>
        <p:spPr>
          <a:xfrm>
            <a:off x="7261254" y="605641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0" dirty="0" smtClean="0"/>
              <a:t>(</a:t>
            </a:r>
            <a:r>
              <a:rPr lang="de-DE" sz="1800" b="0" dirty="0" err="1" smtClean="0"/>
              <a:t>preliminary</a:t>
            </a:r>
            <a:r>
              <a:rPr lang="de-DE" sz="1800" b="0" dirty="0" smtClean="0"/>
              <a:t>)</a:t>
            </a:r>
            <a:endParaRPr lang="de-DE" sz="1800" b="0" dirty="0"/>
          </a:p>
        </p:txBody>
      </p:sp>
      <p:grpSp>
        <p:nvGrpSpPr>
          <p:cNvPr id="901" name="Group 900"/>
          <p:cNvGrpSpPr/>
          <p:nvPr/>
        </p:nvGrpSpPr>
        <p:grpSpPr>
          <a:xfrm>
            <a:off x="-77500" y="1568313"/>
            <a:ext cx="9330019" cy="4488018"/>
            <a:chOff x="-77500" y="836712"/>
            <a:chExt cx="9330019" cy="4080016"/>
          </a:xfrm>
        </p:grpSpPr>
        <p:pic>
          <p:nvPicPr>
            <p:cNvPr id="902" name="Picture 90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073" r="-154"/>
            <a:stretch/>
          </p:blipFill>
          <p:spPr bwMode="auto">
            <a:xfrm rot="16200000">
              <a:off x="2547502" y="-1788290"/>
              <a:ext cx="4080016" cy="93300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03" name="Group 902"/>
            <p:cNvGrpSpPr/>
            <p:nvPr/>
          </p:nvGrpSpPr>
          <p:grpSpPr>
            <a:xfrm>
              <a:off x="971599" y="1640648"/>
              <a:ext cx="7613847" cy="2607879"/>
              <a:chOff x="971600" y="2435847"/>
              <a:chExt cx="7493474" cy="2607879"/>
            </a:xfrm>
          </p:grpSpPr>
          <p:grpSp>
            <p:nvGrpSpPr>
              <p:cNvPr id="904" name="Group 903"/>
              <p:cNvGrpSpPr/>
              <p:nvPr/>
            </p:nvGrpSpPr>
            <p:grpSpPr>
              <a:xfrm>
                <a:off x="971600" y="2437570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634" name="Group 1633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711" name="Group 171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4" name="Rectangle 172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5" name="Rectangle 172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6" name="Rectangle 172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7" name="Rectangle 172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8" name="Rectangle 172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12" name="Group 171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9" name="Rectangle 171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0" name="Rectangle 171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1" name="Rectangle 172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2" name="Rectangle 172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3" name="Rectangle 172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13" name="Group 171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4" name="Rectangle 17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5" name="Rectangle 17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6" name="Rectangle 17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7" name="Rectangle 17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8" name="Rectangle 17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5" name="Group 1634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93" name="Group 169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6" name="Rectangle 170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7" name="Rectangle 170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8" name="Rectangle 170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9" name="Rectangle 170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0" name="Rectangle 170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4" name="Group 169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1" name="Rectangle 170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2" name="Rectangle 170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3" name="Rectangle 170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4" name="Rectangle 170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5" name="Rectangle 170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5" name="Group 169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6" name="Rectangle 16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7" name="Rectangle 16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8" name="Rectangle 16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9" name="Rectangle 16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0" name="Rectangle 16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6" name="Group 1635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75" name="Group 167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8" name="Rectangle 168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9" name="Rectangle 168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0" name="Rectangle 168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1" name="Rectangle 169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2" name="Rectangle 169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6" name="Group 167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3" name="Rectangle 168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4" name="Rectangle 168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5" name="Rectangle 168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6" name="Rectangle 168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7" name="Rectangle 168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7" name="Group 167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8" name="Rectangle 16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9" name="Rectangle 16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0" name="Rectangle 16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1" name="Rectangle 16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2" name="Rectangle 16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7" name="Group 1636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57" name="Group 165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0" name="Rectangle 166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1" name="Rectangle 167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2" name="Rectangle 167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3" name="Rectangle 167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4" name="Rectangle 167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8" name="Group 165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5" name="Rectangle 166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6" name="Rectangle 166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7" name="Rectangle 166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8" name="Rectangle 166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9" name="Rectangle 166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9" name="Group 165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0" name="Rectangle 165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1" name="Rectangle 166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2" name="Rectangle 166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3" name="Rectangle 166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4" name="Rectangle 166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8" name="Group 1637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39" name="Group 163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52" name="Rectangle 165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3" name="Rectangle 165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4" name="Rectangle 165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5" name="Rectangle 165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6" name="Rectangle 165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40" name="Group 163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7" name="Rectangle 164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8" name="Rectangle 164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9" name="Rectangle 164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0" name="Rectangle 164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1" name="Rectangle 165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41" name="Group 164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2" name="Rectangle 164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3" name="Rectangle 164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4" name="Rectangle 164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5" name="Rectangle 164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6" name="Rectangle 164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05" name="Group 904"/>
              <p:cNvGrpSpPr/>
              <p:nvPr/>
            </p:nvGrpSpPr>
            <p:grpSpPr>
              <a:xfrm>
                <a:off x="1845552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539" name="Group 1538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16" name="Group 161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9" name="Rectangle 162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0" name="Rectangle 162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1" name="Rectangle 163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2" name="Rectangle 163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3" name="Rectangle 163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7" name="Group 161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4" name="Rectangle 162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5" name="Rectangle 162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6" name="Rectangle 162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7" name="Rectangle 162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8" name="Rectangle 162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8" name="Group 161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9" name="Rectangle 161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0" name="Rectangle 161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1" name="Rectangle 162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2" name="Rectangle 162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3" name="Rectangle 162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0" name="Group 1539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98" name="Group 159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1" name="Rectangle 161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2" name="Rectangle 161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3" name="Rectangle 161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4" name="Rectangle 161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5" name="Rectangle 161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9" name="Group 159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6" name="Rectangle 160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7" name="Rectangle 160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8" name="Rectangle 160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9" name="Rectangle 160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0" name="Rectangle 160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00" name="Group 159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1" name="Rectangle 160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2" name="Rectangle 160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3" name="Rectangle 160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4" name="Rectangle 160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5" name="Rectangle 160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1" name="Group 1540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80" name="Group 157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3" name="Rectangle 159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4" name="Rectangle 159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5" name="Rectangle 159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6" name="Rectangle 159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7" name="Rectangle 159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81" name="Group 158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8" name="Rectangle 158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9" name="Rectangle 158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0" name="Rectangle 158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1" name="Rectangle 159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2" name="Rectangle 159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82" name="Group 158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3" name="Rectangle 158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4" name="Rectangle 158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5" name="Rectangle 158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6" name="Rectangle 158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7" name="Rectangle 158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2" name="Group 1541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62" name="Group 156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5" name="Rectangle 157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6" name="Rectangle 157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7" name="Rectangle 157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8" name="Rectangle 157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9" name="Rectangle 157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3" name="Group 156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0" name="Rectangle 156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1" name="Rectangle 157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2" name="Rectangle 157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3" name="Rectangle 157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4" name="Rectangle 157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4" name="Group 156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5" name="Rectangle 156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6" name="Rectangle 156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7" name="Rectangle 156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8" name="Rectangle 156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9" name="Rectangle 156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3" name="Group 1542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44" name="Group 154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7" name="Rectangle 155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8" name="Rectangle 155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9" name="Rectangle 155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0" name="Rectangle 155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1" name="Rectangle 156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5" name="Group 154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2" name="Rectangle 155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3" name="Rectangle 155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4" name="Rectangle 155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5" name="Rectangle 155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6" name="Rectangle 155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6" name="Group 154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7" name="Rectangle 154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8" name="Rectangle 154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9" name="Rectangle 154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0" name="Rectangle 154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1" name="Rectangle 155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06" name="Group 905"/>
              <p:cNvGrpSpPr/>
              <p:nvPr/>
            </p:nvGrpSpPr>
            <p:grpSpPr>
              <a:xfrm>
                <a:off x="2714974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444" name="Group 1443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21" name="Group 152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4" name="Rectangle 153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5" name="Rectangle 153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6" name="Rectangle 153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7" name="Rectangle 153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8" name="Rectangle 153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22" name="Group 152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9" name="Rectangle 152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0" name="Rectangle 152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1" name="Rectangle 153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2" name="Rectangle 153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3" name="Rectangle 153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23" name="Group 152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4" name="Rectangle 152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5" name="Rectangle 152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6" name="Rectangle 152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7" name="Rectangle 152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8" name="Rectangle 152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5" name="Group 1444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03" name="Group 150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6" name="Rectangle 151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7" name="Rectangle 151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8" name="Rectangle 151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9" name="Rectangle 151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0" name="Rectangle 151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4" name="Group 150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1" name="Rectangle 151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2" name="Rectangle 151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3" name="Rectangle 151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4" name="Rectangle 151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5" name="Rectangle 151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5" name="Group 150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6" name="Rectangle 150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7" name="Rectangle 150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8" name="Rectangle 150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9" name="Rectangle 150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0" name="Rectangle 150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6" name="Group 1445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85" name="Group 148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8" name="Rectangle 149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9" name="Rectangle 149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0" name="Rectangle 149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1" name="Rectangle 150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2" name="Rectangle 150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6" name="Group 148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3" name="Rectangle 149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4" name="Rectangle 149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5" name="Rectangle 149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6" name="Rectangle 149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7" name="Rectangle 149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7" name="Group 148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8" name="Rectangle 148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9" name="Rectangle 148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0" name="Rectangle 148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1" name="Rectangle 149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2" name="Rectangle 149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7" name="Group 1446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67" name="Group 146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0" name="Rectangle 147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1" name="Rectangle 148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2" name="Rectangle 148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3" name="Rectangle 148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4" name="Rectangle 148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8" name="Group 146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5" name="Rectangle 147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6" name="Rectangle 147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7" name="Rectangle 147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8" name="Rectangle 147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9" name="Rectangle 147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9" name="Group 146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0" name="Rectangle 146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1" name="Rectangle 147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2" name="Rectangle 147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3" name="Rectangle 147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4" name="Rectangle 147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8" name="Group 1447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49" name="Group 144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62" name="Rectangle 146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3" name="Rectangle 146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4" name="Rectangle 146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5" name="Rectangle 146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6" name="Rectangle 146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50" name="Group 144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7" name="Rectangle 145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8" name="Rectangle 145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9" name="Rectangle 145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0" name="Rectangle 145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1" name="Rectangle 146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51" name="Group 145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2" name="Rectangle 145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3" name="Rectangle 145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4" name="Rectangle 145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5" name="Rectangle 145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6" name="Rectangle 145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07" name="Group 906"/>
              <p:cNvGrpSpPr/>
              <p:nvPr/>
            </p:nvGrpSpPr>
            <p:grpSpPr>
              <a:xfrm>
                <a:off x="3588033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349" name="Group 1348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26" name="Group 142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9" name="Rectangle 143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0" name="Rectangle 143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1" name="Rectangle 144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2" name="Rectangle 144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3" name="Rectangle 144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7" name="Group 142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4" name="Rectangle 143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5" name="Rectangle 143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6" name="Rectangle 143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7" name="Rectangle 143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8" name="Rectangle 143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8" name="Group 142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9" name="Rectangle 142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0" name="Rectangle 142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1" name="Rectangle 143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2" name="Rectangle 143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3" name="Rectangle 143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0" name="Group 1349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08" name="Group 140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1" name="Rectangle 142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2" name="Rectangle 142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3" name="Rectangle 142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4" name="Rectangle 142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5" name="Rectangle 142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9" name="Group 140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6" name="Rectangle 141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7" name="Rectangle 141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8" name="Rectangle 141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9" name="Rectangle 141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0" name="Rectangle 141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10" name="Group 140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1" name="Rectangle 141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2" name="Rectangle 141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3" name="Rectangle 141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4" name="Rectangle 141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5" name="Rectangle 141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1" name="Group 1350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90" name="Group 138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3" name="Rectangle 140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4" name="Rectangle 140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5" name="Rectangle 140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6" name="Rectangle 140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7" name="Rectangle 140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91" name="Group 139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8" name="Rectangle 139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9" name="Rectangle 139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0" name="Rectangle 139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1" name="Rectangle 140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2" name="Rectangle 140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92" name="Group 139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3" name="Rectangle 139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4" name="Rectangle 139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5" name="Rectangle 139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6" name="Rectangle 139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7" name="Rectangle 139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2" name="Group 1351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72" name="Group 137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5" name="Rectangle 138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6" name="Rectangle 138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7" name="Rectangle 138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8" name="Rectangle 138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9" name="Rectangle 138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3" name="Group 137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0" name="Rectangle 137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1" name="Rectangle 138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2" name="Rectangle 138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3" name="Rectangle 138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4" name="Rectangle 138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4" name="Group 137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5" name="Rectangle 137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6" name="Rectangle 137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7" name="Rectangle 137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8" name="Rectangle 137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9" name="Rectangle 137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3" name="Group 1352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54" name="Group 135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7" name="Rectangle 136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8" name="Rectangle 136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9" name="Rectangle 136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0" name="Rectangle 136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1" name="Rectangle 137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5" name="Group 135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2" name="Rectangle 136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3" name="Rectangle 136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4" name="Rectangle 136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5" name="Rectangle 136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6" name="Rectangle 136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6" name="Group 135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7" name="Rectangle 135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8" name="Rectangle 135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9" name="Rectangle 135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0" name="Rectangle 135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1" name="Rectangle 136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08" name="Group 907"/>
              <p:cNvGrpSpPr/>
              <p:nvPr/>
            </p:nvGrpSpPr>
            <p:grpSpPr>
              <a:xfrm>
                <a:off x="446052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254" name="Group 1253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31" name="Group 133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4" name="Rectangle 134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5" name="Rectangle 134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6" name="Rectangle 134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7" name="Rectangle 134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8" name="Rectangle 134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32" name="Group 133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9" name="Rectangle 133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0" name="Rectangle 133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1" name="Rectangle 134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2" name="Rectangle 134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3" name="Rectangle 134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33" name="Group 133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4" name="Rectangle 133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5" name="Rectangle 133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6" name="Rectangle 133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7" name="Rectangle 133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8" name="Rectangle 133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5" name="Group 1254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13" name="Group 131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6" name="Rectangle 13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7" name="Rectangle 13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8" name="Rectangle 13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9" name="Rectangle 13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0" name="Rectangle 13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4" name="Group 131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1" name="Rectangle 132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2" name="Rectangle 132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3" name="Rectangle 132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4" name="Rectangle 132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5" name="Rectangle 132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5" name="Group 131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6" name="Rectangle 131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7" name="Rectangle 131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8" name="Rectangle 131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9" name="Rectangle 131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0" name="Rectangle 131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6" name="Group 1255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95" name="Group 129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8" name="Rectangle 13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9" name="Rectangle 13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0" name="Rectangle 13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1" name="Rectangle 13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2" name="Rectangle 13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6" name="Group 129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3" name="Rectangle 130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4" name="Rectangle 130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5" name="Rectangle 130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6" name="Rectangle 130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7" name="Rectangle 130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7" name="Group 129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8" name="Rectangle 129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9" name="Rectangle 129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0" name="Rectangle 129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1" name="Rectangle 130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2" name="Rectangle 130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7" name="Group 1256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77" name="Group 127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0" name="Rectangle 12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1" name="Rectangle 12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2" name="Rectangle 12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3" name="Rectangle 12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4" name="Rectangle 12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8" name="Group 127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5" name="Rectangle 128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6" name="Rectangle 128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7" name="Rectangle 128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8" name="Rectangle 128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9" name="Rectangle 128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9" name="Group 127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0" name="Rectangle 127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1" name="Rectangle 128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2" name="Rectangle 128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3" name="Rectangle 128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4" name="Rectangle 128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8" name="Group 1257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59" name="Group 125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72" name="Rectangle 12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3" name="Rectangle 12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4" name="Rectangle 12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5" name="Rectangle 12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6" name="Rectangle 12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60" name="Group 125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7" name="Rectangle 126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8" name="Rectangle 126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9" name="Rectangle 126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0" name="Rectangle 126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1" name="Rectangle 127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61" name="Group 126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2" name="Rectangle 126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3" name="Rectangle 126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4" name="Rectangle 126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5" name="Rectangle 126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6" name="Rectangle 126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09" name="Group 908"/>
              <p:cNvGrpSpPr/>
              <p:nvPr/>
            </p:nvGrpSpPr>
            <p:grpSpPr>
              <a:xfrm>
                <a:off x="5329388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159" name="Group 1158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36" name="Group 123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9" name="Rectangle 124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0" name="Rectangle 124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1" name="Rectangle 125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2" name="Rectangle 125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3" name="Rectangle 125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7" name="Group 123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4" name="Rectangle 124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5" name="Rectangle 124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6" name="Rectangle 124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7" name="Rectangle 124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8" name="Rectangle 124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8" name="Group 123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9" name="Rectangle 123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0" name="Rectangle 123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1" name="Rectangle 124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2" name="Rectangle 124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3" name="Rectangle 124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0" name="Group 1159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18" name="Group 121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1" name="Rectangle 12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2" name="Rectangle 12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3" name="Rectangle 12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4" name="Rectangle 12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5" name="Rectangle 12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9" name="Group 121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6" name="Rectangle 12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7" name="Rectangle 12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8" name="Rectangle 12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9" name="Rectangle 12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0" name="Rectangle 12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20" name="Group 121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1" name="Rectangle 122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2" name="Rectangle 122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3" name="Rectangle 122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4" name="Rectangle 122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5" name="Rectangle 122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1" name="Group 1160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00" name="Group 119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3" name="Rectangle 12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4" name="Rectangle 12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5" name="Rectangle 12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6" name="Rectangle 12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7" name="Rectangle 12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01" name="Group 120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8" name="Rectangle 12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9" name="Rectangle 12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0" name="Rectangle 12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1" name="Rectangle 12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2" name="Rectangle 12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02" name="Group 120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3" name="Rectangle 120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4" name="Rectangle 120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5" name="Rectangle 120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6" name="Rectangle 120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7" name="Rectangle 120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2" name="Group 1161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82" name="Group 118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5" name="Rectangle 11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6" name="Rectangle 11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7" name="Rectangle 11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8" name="Rectangle 11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9" name="Rectangle 11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3" name="Group 118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0" name="Rectangle 11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1" name="Rectangle 11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2" name="Rectangle 11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3" name="Rectangle 11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4" name="Rectangle 11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4" name="Group 118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5" name="Rectangle 118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6" name="Rectangle 118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7" name="Rectangle 118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8" name="Rectangle 118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9" name="Rectangle 118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3" name="Group 1162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64" name="Group 116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7" name="Rectangle 11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8" name="Rectangle 11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9" name="Rectangle 11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0" name="Rectangle 11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1" name="Rectangle 11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5" name="Group 116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2" name="Rectangle 11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3" name="Rectangle 11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4" name="Rectangle 11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5" name="Rectangle 11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6" name="Rectangle 11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6" name="Group 116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7" name="Rectangle 116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8" name="Rectangle 116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9" name="Rectangle 116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0" name="Rectangle 116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1" name="Rectangle 117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10" name="Group 909"/>
              <p:cNvGrpSpPr/>
              <p:nvPr/>
            </p:nvGrpSpPr>
            <p:grpSpPr>
              <a:xfrm>
                <a:off x="6203010" y="2435847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064" name="Group 1063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41" name="Group 114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4" name="Rectangle 115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5" name="Rectangle 115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6" name="Rectangle 115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7" name="Rectangle 115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8" name="Rectangle 115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42" name="Group 114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9" name="Rectangle 114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0" name="Rectangle 114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1" name="Rectangle 115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2" name="Rectangle 115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3" name="Rectangle 115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43" name="Group 114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4" name="Rectangle 114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5" name="Rectangle 114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6" name="Rectangle 114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7" name="Rectangle 114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8" name="Rectangle 114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5" name="Group 1064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23" name="Group 112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6" name="Rectangle 113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7" name="Rectangle 113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8" name="Rectangle 113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9" name="Rectangle 113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0" name="Rectangle 113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4" name="Group 112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1" name="Rectangle 11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2" name="Rectangle 11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3" name="Rectangle 11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4" name="Rectangle 11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5" name="Rectangle 11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5" name="Group 112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6" name="Rectangle 11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7" name="Rectangle 11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8" name="Rectangle 11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9" name="Rectangle 11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0" name="Rectangle 11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6" name="Group 1065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05" name="Group 110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8" name="Rectangle 111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9" name="Rectangle 111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0" name="Rectangle 111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1" name="Rectangle 112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2" name="Rectangle 112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6" name="Group 110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3" name="Rectangle 11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4" name="Rectangle 11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5" name="Rectangle 11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6" name="Rectangle 11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7" name="Rectangle 11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7" name="Group 110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8" name="Rectangle 11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9" name="Rectangle 11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0" name="Rectangle 11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1" name="Rectangle 11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2" name="Rectangle 11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7" name="Group 1066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87" name="Group 108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0" name="Rectangle 109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1" name="Rectangle 110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2" name="Rectangle 110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3" name="Rectangle 110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4" name="Rectangle 110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8" name="Group 108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5" name="Rectangle 10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6" name="Rectangle 10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7" name="Rectangle 10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8" name="Rectangle 10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9" name="Rectangle 10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9" name="Group 108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0" name="Rectangle 10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1" name="Rectangle 10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2" name="Rectangle 10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3" name="Rectangle 10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4" name="Rectangle 10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8" name="Group 1067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69" name="Group 106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82" name="Rectangle 108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4" name="Rectangle 108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5" name="Rectangle 108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6" name="Rectangle 108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70" name="Group 106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7" name="Rectangle 10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8" name="Rectangle 10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9" name="Rectangle 10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0" name="Rectangle 10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1" name="Rectangle 10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71" name="Group 107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2" name="Rectangle 10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3" name="Rectangle 10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4" name="Rectangle 10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5" name="Rectangle 10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6" name="Rectangle 10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11" name="Group 910"/>
              <p:cNvGrpSpPr/>
              <p:nvPr/>
            </p:nvGrpSpPr>
            <p:grpSpPr>
              <a:xfrm>
                <a:off x="707186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46" name="Group 104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9" name="Rectangle 105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0" name="Rectangle 105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1" name="Rectangle 106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2" name="Rectangle 106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3" name="Rectangle 106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7" name="Group 104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4" name="Rectangle 105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5" name="Rectangle 105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6" name="Rectangle 105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7" name="Rectangle 105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8" name="Rectangle 105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8" name="Group 104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9" name="Rectangle 104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0" name="Rectangle 104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1" name="Rectangle 105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2" name="Rectangle 105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3" name="Rectangle 105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0" name="Group 969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28" name="Group 102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1" name="Rectangle 104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2" name="Rectangle 104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3" name="Rectangle 104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4" name="Rectangle 104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5" name="Rectangle 104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9" name="Group 102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6" name="Rectangle 103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7" name="Rectangle 103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8" name="Rectangle 103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9" name="Rectangle 103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0" name="Rectangle 103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30" name="Group 102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1" name="Rectangle 10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2" name="Rectangle 10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3" name="Rectangle 10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4" name="Rectangle 10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5" name="Rectangle 10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1" name="Group 970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10" name="Group 100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3" name="Rectangle 102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4" name="Rectangle 102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5" name="Rectangle 102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6" name="Rectangle 102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7" name="Rectangle 102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11" name="Group 101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8" name="Rectangle 101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9" name="Rectangle 101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0" name="Rectangle 101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1" name="Rectangle 102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2" name="Rectangle 102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3" name="Rectangle 10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4" name="Rectangle 10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5" name="Rectangle 10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6" name="Rectangle 10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7" name="Rectangle 10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2" name="Group 971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92" name="Group 99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5" name="Rectangle 100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6" name="Rectangle 100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7" name="Rectangle 100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8" name="Rectangle 100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9" name="Rectangle 100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3" name="Group 99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0" name="Rectangle 99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1" name="Rectangle 100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2" name="Rectangle 100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3" name="Rectangle 100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4" name="Rectangle 100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4" name="Group 99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5" name="Rectangle 9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6" name="Rectangle 9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7" name="Rectangle 9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8" name="Rectangle 9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9" name="Rectangle 9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3" name="Group 972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74" name="Group 97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7" name="Rectangle 98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8" name="Rectangle 98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9" name="Rectangle 98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0" name="Rectangle 98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1" name="Rectangle 99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5" name="Group 97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2" name="Rectangle 98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3" name="Rectangle 98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4" name="Rectangle 98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5" name="Rectangle 98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6" name="Rectangle 98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6" name="Group 97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7" name="Rectangle 9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8" name="Rectangle 9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9" name="Rectangle 9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0" name="Rectangle 9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1" name="Rectangle 9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912" name="Group 911"/>
              <p:cNvGrpSpPr>
                <a:grpSpLocks noChangeAspect="1"/>
              </p:cNvGrpSpPr>
              <p:nvPr/>
            </p:nvGrpSpPr>
            <p:grpSpPr>
              <a:xfrm>
                <a:off x="7940131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51" name="Group 950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4" name="Rectangle 963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5" name="Rectangle 964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6" name="Rectangle 965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7" name="Rectangle 966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8" name="Rectangle 967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52" name="Group 951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9" name="Rectangle 958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0" name="Rectangle 959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1" name="Rectangle 960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2" name="Rectangle 961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3" name="Rectangle 962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53" name="Group 952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4" name="Rectangle 953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5" name="Rectangle 954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6" name="Rectangle 955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7" name="Rectangle 956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8" name="Rectangle 957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913" name="Group 912"/>
              <p:cNvGrpSpPr>
                <a:grpSpLocks noChangeAspect="1"/>
              </p:cNvGrpSpPr>
              <p:nvPr/>
            </p:nvGrpSpPr>
            <p:grpSpPr>
              <a:xfrm>
                <a:off x="8111583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33" name="Group 932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6" name="Rectangle 94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7" name="Rectangle 94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8" name="Rectangle 94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9" name="Rectangle 94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0" name="Rectangle 94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4" name="Group 933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1" name="Rectangle 940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2" name="Rectangle 941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3" name="Rectangle 94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4" name="Rectangle 943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5" name="Rectangle 944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5" name="Group 934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6" name="Rectangle 93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7" name="Rectangle 93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8" name="Rectangle 93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9" name="Rectangle 93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0" name="Rectangle 93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914" name="Group 913"/>
              <p:cNvGrpSpPr>
                <a:grpSpLocks noChangeAspect="1"/>
              </p:cNvGrpSpPr>
              <p:nvPr/>
            </p:nvGrpSpPr>
            <p:grpSpPr>
              <a:xfrm>
                <a:off x="8288047" y="2444952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15" name="Group 914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28" name="Rectangle 927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9" name="Rectangle 92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0" name="Rectangle 929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1" name="Rectangle 930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2" name="Rectangle 931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16" name="Group 915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23" name="Rectangle 922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4" name="Rectangle 923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5" name="Rectangle 924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6" name="Rectangle 925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7" name="Rectangle 926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17" name="Group 916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18" name="Rectangle 917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9" name="Rectangle 91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0" name="Rectangle 919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1" name="Rectangle 920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2" name="Rectangle 921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</p:grpSp>
      </p:grpSp>
      <p:sp>
        <p:nvSpPr>
          <p:cNvPr id="1729" name="Line 43"/>
          <p:cNvSpPr>
            <a:spLocks noChangeShapeType="1"/>
          </p:cNvSpPr>
          <p:nvPr/>
        </p:nvSpPr>
        <p:spPr bwMode="auto">
          <a:xfrm rot="16200000">
            <a:off x="3079839" y="1136544"/>
            <a:ext cx="0" cy="57095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0" name="Line 44"/>
          <p:cNvSpPr>
            <a:spLocks noChangeShapeType="1"/>
          </p:cNvSpPr>
          <p:nvPr/>
        </p:nvSpPr>
        <p:spPr bwMode="auto">
          <a:xfrm rot="16200000" flipH="1">
            <a:off x="857296" y="3131851"/>
            <a:ext cx="1" cy="126444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1" name="Line 45"/>
          <p:cNvSpPr>
            <a:spLocks noChangeShapeType="1"/>
          </p:cNvSpPr>
          <p:nvPr/>
        </p:nvSpPr>
        <p:spPr bwMode="auto">
          <a:xfrm rot="16200000" flipH="1">
            <a:off x="3794662" y="635430"/>
            <a:ext cx="35243" cy="717442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2" name="TextBox 1731"/>
          <p:cNvSpPr txBox="1"/>
          <p:nvPr/>
        </p:nvSpPr>
        <p:spPr>
          <a:xfrm>
            <a:off x="6788942" y="4563439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33" name="TextBox 1732"/>
          <p:cNvSpPr txBox="1"/>
          <p:nvPr/>
        </p:nvSpPr>
        <p:spPr>
          <a:xfrm>
            <a:off x="7423213" y="2851874"/>
            <a:ext cx="910827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c</a:t>
            </a:r>
            <a:r>
              <a:rPr lang="de-DE" sz="1400" b="1" dirty="0" err="1" smtClean="0">
                <a:solidFill>
                  <a:srgbClr val="261748"/>
                </a:solidFill>
              </a:rPr>
              <a:t>trl</a:t>
            </a:r>
            <a:r>
              <a:rPr lang="de-DE" sz="1400" b="1" dirty="0" smtClean="0">
                <a:solidFill>
                  <a:srgbClr val="261748"/>
                </a:solidFill>
              </a:rPr>
              <a:t>/</a:t>
            </a: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34" name="Hexagon 1733"/>
          <p:cNvSpPr/>
          <p:nvPr/>
        </p:nvSpPr>
        <p:spPr bwMode="auto">
          <a:xfrm>
            <a:off x="7071757" y="3916472"/>
            <a:ext cx="721904" cy="625642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5" name="Isosceles Triangle 1734"/>
          <p:cNvSpPr/>
          <p:nvPr/>
        </p:nvSpPr>
        <p:spPr bwMode="auto">
          <a:xfrm rot="4073169" flipV="1">
            <a:off x="4558169" y="2864914"/>
            <a:ext cx="1487106" cy="1628385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6" name="TextBox 1735"/>
          <p:cNvSpPr txBox="1"/>
          <p:nvPr/>
        </p:nvSpPr>
        <p:spPr>
          <a:xfrm>
            <a:off x="6795022" y="2851874"/>
            <a:ext cx="51328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37" name="Rectangle 1736"/>
          <p:cNvSpPr/>
          <p:nvPr/>
        </p:nvSpPr>
        <p:spPr bwMode="auto">
          <a:xfrm>
            <a:off x="6643991" y="2453608"/>
            <a:ext cx="791244" cy="1051144"/>
          </a:xfrm>
          <a:prstGeom prst="rect">
            <a:avLst/>
          </a:prstGeom>
          <a:solidFill>
            <a:srgbClr val="FFCC99">
              <a:alpha val="50000"/>
            </a:srgbClr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38" name="TextBox 1737"/>
          <p:cNvSpPr txBox="1"/>
          <p:nvPr/>
        </p:nvSpPr>
        <p:spPr>
          <a:xfrm>
            <a:off x="2971404" y="3834691"/>
            <a:ext cx="71045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39" name="TextBox 1738"/>
          <p:cNvSpPr txBox="1"/>
          <p:nvPr/>
        </p:nvSpPr>
        <p:spPr>
          <a:xfrm>
            <a:off x="5535125" y="4258086"/>
            <a:ext cx="1140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  <a:r>
              <a:rPr lang="de-DE" sz="1400" b="1" dirty="0">
                <a:solidFill>
                  <a:srgbClr val="261748"/>
                </a:solidFill>
              </a:rPr>
              <a:t> </a:t>
            </a: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40" name="TextBox 1739"/>
          <p:cNvSpPr txBox="1"/>
          <p:nvPr/>
        </p:nvSpPr>
        <p:spPr>
          <a:xfrm>
            <a:off x="2828227" y="2728707"/>
            <a:ext cx="582212" cy="8248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c</a:t>
            </a:r>
            <a:r>
              <a:rPr lang="de-DE" sz="1400" b="1" dirty="0" err="1" smtClean="0">
                <a:solidFill>
                  <a:srgbClr val="261748"/>
                </a:solidFill>
              </a:rPr>
              <a:t>trl</a:t>
            </a:r>
            <a:r>
              <a:rPr lang="de-DE" sz="1400" b="1" dirty="0" smtClean="0">
                <a:solidFill>
                  <a:srgbClr val="261748"/>
                </a:solidFill>
              </a:rPr>
              <a:t>/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</a:t>
            </a:r>
            <a:r>
              <a:rPr lang="de-DE" sz="1400" b="1" dirty="0" err="1" smtClean="0">
                <a:solidFill>
                  <a:srgbClr val="261748"/>
                </a:solidFill>
              </a:rPr>
              <a:t>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41" name="Pie 1740"/>
          <p:cNvSpPr/>
          <p:nvPr/>
        </p:nvSpPr>
        <p:spPr bwMode="auto">
          <a:xfrm rot="5400000">
            <a:off x="456382" y="2739870"/>
            <a:ext cx="2095753" cy="2073428"/>
          </a:xfrm>
          <a:prstGeom prst="pie">
            <a:avLst>
              <a:gd name="adj1" fmla="val 9371218"/>
              <a:gd name="adj2" fmla="val 1675043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742" name="TextBox 1741"/>
          <p:cNvSpPr txBox="1"/>
          <p:nvPr/>
        </p:nvSpPr>
        <p:spPr>
          <a:xfrm>
            <a:off x="1331640" y="3131663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43" name="TextBox 1742"/>
          <p:cNvSpPr txBox="1"/>
          <p:nvPr/>
        </p:nvSpPr>
        <p:spPr>
          <a:xfrm>
            <a:off x="4983826" y="3221669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44" name="Freeform 1743"/>
          <p:cNvSpPr/>
          <p:nvPr/>
        </p:nvSpPr>
        <p:spPr bwMode="auto">
          <a:xfrm>
            <a:off x="3965944" y="2471710"/>
            <a:ext cx="2678982" cy="2105600"/>
          </a:xfrm>
          <a:custGeom>
            <a:avLst/>
            <a:gdLst>
              <a:gd name="connsiteX0" fmla="*/ 0 w 2675106"/>
              <a:gd name="connsiteY0" fmla="*/ 9727 h 1887165"/>
              <a:gd name="connsiteX1" fmla="*/ 0 w 2675106"/>
              <a:gd name="connsiteY1" fmla="*/ 1887165 h 1887165"/>
              <a:gd name="connsiteX2" fmla="*/ 1070042 w 2675106"/>
              <a:gd name="connsiteY2" fmla="*/ 1877438 h 1887165"/>
              <a:gd name="connsiteX3" fmla="*/ 1070042 w 2675106"/>
              <a:gd name="connsiteY3" fmla="*/ 1468876 h 1887165"/>
              <a:gd name="connsiteX4" fmla="*/ 2675106 w 2675106"/>
              <a:gd name="connsiteY4" fmla="*/ 1429965 h 1887165"/>
              <a:gd name="connsiteX5" fmla="*/ 2665378 w 2675106"/>
              <a:gd name="connsiteY5" fmla="*/ 0 h 1887165"/>
              <a:gd name="connsiteX6" fmla="*/ 0 w 2675106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1070042 w 2666314"/>
              <a:gd name="connsiteY3" fmla="*/ 1468876 h 1887165"/>
              <a:gd name="connsiteX4" fmla="*/ 2665379 w 2666314"/>
              <a:gd name="connsiteY4" fmla="*/ 1468876 h 1887165"/>
              <a:gd name="connsiteX5" fmla="*/ 2665378 w 2666314"/>
              <a:gd name="connsiteY5" fmla="*/ 0 h 1887165"/>
              <a:gd name="connsiteX6" fmla="*/ 0 w 2666314"/>
              <a:gd name="connsiteY6" fmla="*/ 9727 h 188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66314" h="1887165">
                <a:moveTo>
                  <a:pt x="0" y="9727"/>
                </a:moveTo>
                <a:lnTo>
                  <a:pt x="0" y="1887165"/>
                </a:lnTo>
                <a:lnTo>
                  <a:pt x="1070042" y="1877438"/>
                </a:lnTo>
                <a:lnTo>
                  <a:pt x="1070042" y="1468876"/>
                </a:lnTo>
                <a:lnTo>
                  <a:pt x="2665379" y="1468876"/>
                </a:lnTo>
                <a:cubicBezTo>
                  <a:pt x="2662136" y="992221"/>
                  <a:pt x="2668621" y="476655"/>
                  <a:pt x="2665378" y="0"/>
                </a:cubicBezTo>
                <a:lnTo>
                  <a:pt x="0" y="9727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25400"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745" name="Rectangle 1744"/>
          <p:cNvSpPr/>
          <p:nvPr/>
        </p:nvSpPr>
        <p:spPr bwMode="auto">
          <a:xfrm>
            <a:off x="2727674" y="3754482"/>
            <a:ext cx="1244946" cy="631442"/>
          </a:xfrm>
          <a:prstGeom prst="rect">
            <a:avLst/>
          </a:prstGeom>
          <a:solidFill>
            <a:srgbClr val="FFCC99">
              <a:alpha val="50000"/>
            </a:srgbClr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46" name="Rectangle 1745"/>
          <p:cNvSpPr/>
          <p:nvPr/>
        </p:nvSpPr>
        <p:spPr bwMode="auto">
          <a:xfrm>
            <a:off x="3965944" y="4579208"/>
            <a:ext cx="1850051" cy="111452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747" name="Rectangle 1"/>
          <p:cNvSpPr>
            <a:spLocks noChangeArrowheads="1"/>
          </p:cNvSpPr>
          <p:nvPr/>
        </p:nvSpPr>
        <p:spPr bwMode="auto">
          <a:xfrm>
            <a:off x="2934583" y="4375290"/>
            <a:ext cx="1041993" cy="1318438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1748" name="Rectangle 799"/>
          <p:cNvSpPr>
            <a:spLocks noChangeArrowheads="1"/>
          </p:cNvSpPr>
          <p:nvPr/>
        </p:nvSpPr>
        <p:spPr bwMode="auto">
          <a:xfrm>
            <a:off x="2334185" y="5296872"/>
            <a:ext cx="605347" cy="400314"/>
          </a:xfrm>
          <a:prstGeom prst="rect">
            <a:avLst/>
          </a:prstGeom>
          <a:solidFill>
            <a:srgbClr val="251555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Wingdings" pitchFamily="-109" charset="2"/>
              <a:buNone/>
            </a:pPr>
            <a:r>
              <a:rPr lang="de-DE" sz="1200" b="1" dirty="0"/>
              <a:t>lock</a:t>
            </a:r>
          </a:p>
        </p:txBody>
      </p:sp>
      <p:cxnSp>
        <p:nvCxnSpPr>
          <p:cNvPr id="1749" name="Straight Connector 1748"/>
          <p:cNvCxnSpPr/>
          <p:nvPr/>
        </p:nvCxnSpPr>
        <p:spPr bwMode="auto">
          <a:xfrm>
            <a:off x="6660232" y="3517806"/>
            <a:ext cx="914400" cy="914400"/>
          </a:xfrm>
          <a:prstGeom prst="lin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0" name="Straight Connector 1749"/>
          <p:cNvCxnSpPr/>
          <p:nvPr/>
        </p:nvCxnSpPr>
        <p:spPr bwMode="auto">
          <a:xfrm>
            <a:off x="6690511" y="3507617"/>
            <a:ext cx="914400" cy="914400"/>
          </a:xfrm>
          <a:prstGeom prst="lin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1" name="Straight Connector 1750"/>
          <p:cNvCxnSpPr/>
          <p:nvPr/>
        </p:nvCxnSpPr>
        <p:spPr bwMode="auto">
          <a:xfrm>
            <a:off x="6672404" y="3516670"/>
            <a:ext cx="1629624" cy="0"/>
          </a:xfrm>
          <a:prstGeom prst="lin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2" name="Rectangle 1751"/>
          <p:cNvSpPr/>
          <p:nvPr/>
        </p:nvSpPr>
        <p:spPr bwMode="auto">
          <a:xfrm>
            <a:off x="6663350" y="3525723"/>
            <a:ext cx="1973655" cy="1801640"/>
          </a:xfrm>
          <a:prstGeom prst="rect">
            <a:avLst/>
          </a:prstGeom>
          <a:solidFill>
            <a:srgbClr val="C1B0E6">
              <a:alpha val="50000"/>
            </a:srgbClr>
          </a:solidFill>
          <a:ln w="28575">
            <a:solidFill>
              <a:srgbClr val="00206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753" name="Rectangle 18" descr="Wide upward diagonal"/>
          <p:cNvSpPr>
            <a:spLocks noChangeArrowheads="1"/>
          </p:cNvSpPr>
          <p:nvPr/>
        </p:nvSpPr>
        <p:spPr bwMode="auto">
          <a:xfrm>
            <a:off x="8343852" y="2462247"/>
            <a:ext cx="691803" cy="13046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Crane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Area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~4 x </a:t>
            </a:r>
            <a:r>
              <a:rPr lang="de-DE" sz="1200" b="1" dirty="0">
                <a:solidFill>
                  <a:srgbClr val="261748"/>
                </a:solidFill>
              </a:rPr>
              <a:t>7</a:t>
            </a:r>
            <a:r>
              <a:rPr lang="de-DE" sz="1200" b="1" dirty="0" smtClean="0">
                <a:solidFill>
                  <a:srgbClr val="261748"/>
                </a:solidFill>
              </a:rPr>
              <a:t> m</a:t>
            </a:r>
            <a:r>
              <a:rPr lang="de-DE" sz="1200" b="1" baseline="30000" dirty="0" smtClean="0">
                <a:solidFill>
                  <a:srgbClr val="261748"/>
                </a:solidFill>
              </a:rPr>
              <a:t>2</a:t>
            </a:r>
            <a:endParaRPr lang="de-DE" sz="1200" b="1" baseline="30000" dirty="0">
              <a:solidFill>
                <a:srgbClr val="261748"/>
              </a:solidFill>
            </a:endParaRPr>
          </a:p>
        </p:txBody>
      </p:sp>
      <p:sp>
        <p:nvSpPr>
          <p:cNvPr id="1754" name="TextBox 1753"/>
          <p:cNvSpPr txBox="1"/>
          <p:nvPr/>
        </p:nvSpPr>
        <p:spPr>
          <a:xfrm>
            <a:off x="3834783" y="2487559"/>
            <a:ext cx="976327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755" name="Rectangle 1754"/>
          <p:cNvSpPr/>
          <p:nvPr/>
        </p:nvSpPr>
        <p:spPr bwMode="auto">
          <a:xfrm>
            <a:off x="7435235" y="2462661"/>
            <a:ext cx="881181" cy="1061159"/>
          </a:xfrm>
          <a:prstGeom prst="rect">
            <a:avLst/>
          </a:prstGeom>
          <a:solidFill>
            <a:srgbClr val="C1B0E6">
              <a:alpha val="50000"/>
            </a:srgb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56" name="Rectangle 1755"/>
          <p:cNvSpPr/>
          <p:nvPr/>
        </p:nvSpPr>
        <p:spPr bwMode="auto">
          <a:xfrm>
            <a:off x="966410" y="2462659"/>
            <a:ext cx="1767062" cy="2082753"/>
          </a:xfrm>
          <a:prstGeom prst="rect">
            <a:avLst/>
          </a:prstGeom>
          <a:solidFill>
            <a:srgbClr val="FF99FF">
              <a:alpha val="50196"/>
            </a:srgb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57" name="Rectangle 1756"/>
          <p:cNvSpPr/>
          <p:nvPr/>
        </p:nvSpPr>
        <p:spPr bwMode="auto">
          <a:xfrm>
            <a:off x="2728364" y="2462659"/>
            <a:ext cx="748484" cy="1271294"/>
          </a:xfrm>
          <a:prstGeom prst="rect">
            <a:avLst/>
          </a:prstGeom>
          <a:solidFill>
            <a:srgbClr val="FF99FF">
              <a:alpha val="50000"/>
            </a:srgbClr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58" name="Rectangle 1757"/>
          <p:cNvSpPr/>
          <p:nvPr/>
        </p:nvSpPr>
        <p:spPr bwMode="auto">
          <a:xfrm>
            <a:off x="5050465" y="4125318"/>
            <a:ext cx="1620449" cy="452137"/>
          </a:xfrm>
          <a:prstGeom prst="rect">
            <a:avLst/>
          </a:prstGeom>
          <a:solidFill>
            <a:srgbClr val="C1B0E6">
              <a:alpha val="50000"/>
            </a:srgb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759" name="TextBox 1758"/>
          <p:cNvSpPr txBox="1"/>
          <p:nvPr/>
        </p:nvSpPr>
        <p:spPr>
          <a:xfrm>
            <a:off x="3097616" y="4761603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PP </a:t>
            </a:r>
          </a:p>
          <a:p>
            <a:pPr algn="ctr"/>
            <a:r>
              <a:rPr lang="en-US" sz="1400" b="1" dirty="0" smtClean="0"/>
              <a:t>Laser</a:t>
            </a:r>
            <a:endParaRPr lang="en-US" dirty="0"/>
          </a:p>
        </p:txBody>
      </p:sp>
      <p:sp>
        <p:nvSpPr>
          <p:cNvPr id="1760" name="TextBox 1759"/>
          <p:cNvSpPr txBox="1"/>
          <p:nvPr/>
        </p:nvSpPr>
        <p:spPr>
          <a:xfrm>
            <a:off x="4231802" y="4839575"/>
            <a:ext cx="1314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100TW-class </a:t>
            </a:r>
          </a:p>
          <a:p>
            <a:pPr algn="ctr"/>
            <a:r>
              <a:rPr lang="en-US" sz="1400" b="1" dirty="0" smtClean="0"/>
              <a:t>Laser</a:t>
            </a:r>
            <a:endParaRPr lang="en-US" dirty="0"/>
          </a:p>
        </p:txBody>
      </p:sp>
      <p:sp>
        <p:nvSpPr>
          <p:cNvPr id="1761" name="Rectangle 1760"/>
          <p:cNvSpPr/>
          <p:nvPr/>
        </p:nvSpPr>
        <p:spPr bwMode="auto">
          <a:xfrm>
            <a:off x="1477925" y="4382425"/>
            <a:ext cx="1446027" cy="917899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762" name="TextBox 1761"/>
          <p:cNvSpPr txBox="1"/>
          <p:nvPr/>
        </p:nvSpPr>
        <p:spPr>
          <a:xfrm>
            <a:off x="1648047" y="4683635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Laser prep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63" name="Rectangle 1762"/>
          <p:cNvSpPr/>
          <p:nvPr/>
        </p:nvSpPr>
        <p:spPr bwMode="auto">
          <a:xfrm>
            <a:off x="3988120" y="2503961"/>
            <a:ext cx="732736" cy="552893"/>
          </a:xfrm>
          <a:prstGeom prst="rect">
            <a:avLst/>
          </a:prstGeom>
          <a:solidFill>
            <a:srgbClr val="FFCC99">
              <a:alpha val="50000"/>
            </a:srgbClr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4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XHEXP - SASE 3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C73E8-DF49-415E-9DE1-C5C18C4338E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Thomas Tschentscher, European XFEL, </a:t>
            </a:r>
          </a:p>
          <a:p>
            <a:pPr>
              <a:defRPr/>
            </a:pPr>
            <a:r>
              <a:rPr lang="en-GB" smtClean="0"/>
              <a:t>17 Apr 2012</a:t>
            </a:r>
            <a:endParaRPr lang="en-GB" dirty="0"/>
          </a:p>
        </p:txBody>
      </p:sp>
      <p:sp>
        <p:nvSpPr>
          <p:cNvPr id="899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4902200"/>
          </a:xfrm>
        </p:spPr>
        <p:txBody>
          <a:bodyPr/>
          <a:lstStyle/>
          <a:p>
            <a:r>
              <a:rPr lang="de-DE" dirty="0" smtClean="0"/>
              <a:t>SQS 1 &amp; SCS &amp; SQS/SCS 2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900" name="TextBox 899"/>
          <p:cNvSpPr txBox="1"/>
          <p:nvPr/>
        </p:nvSpPr>
        <p:spPr>
          <a:xfrm>
            <a:off x="7261254" y="605641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0" dirty="0" smtClean="0"/>
              <a:t>(</a:t>
            </a:r>
            <a:r>
              <a:rPr lang="de-DE" sz="1800" b="0" dirty="0" err="1" smtClean="0"/>
              <a:t>preliminary</a:t>
            </a:r>
            <a:r>
              <a:rPr lang="de-DE" sz="1800" b="0" dirty="0" smtClean="0"/>
              <a:t>)</a:t>
            </a:r>
            <a:endParaRPr lang="de-DE" sz="1800" b="0" dirty="0"/>
          </a:p>
        </p:txBody>
      </p:sp>
      <p:pic>
        <p:nvPicPr>
          <p:cNvPr id="870" name="Image 3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2065338"/>
            <a:ext cx="8647112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1" name="Rectangle 72"/>
          <p:cNvSpPr>
            <a:spLocks noChangeArrowheads="1"/>
          </p:cNvSpPr>
          <p:nvPr/>
        </p:nvSpPr>
        <p:spPr bwMode="auto">
          <a:xfrm>
            <a:off x="3111500" y="4457700"/>
            <a:ext cx="939800" cy="469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872" name="Rectangle 791"/>
          <p:cNvSpPr>
            <a:spLocks noChangeArrowheads="1"/>
          </p:cNvSpPr>
          <p:nvPr/>
        </p:nvSpPr>
        <p:spPr bwMode="auto">
          <a:xfrm>
            <a:off x="5626100" y="4381500"/>
            <a:ext cx="1270000" cy="989013"/>
          </a:xfrm>
          <a:prstGeom prst="rect">
            <a:avLst/>
          </a:prstGeom>
          <a:solidFill>
            <a:srgbClr val="0000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73" name="Rectangle 24"/>
          <p:cNvSpPr>
            <a:spLocks noChangeArrowheads="1"/>
          </p:cNvSpPr>
          <p:nvPr/>
        </p:nvSpPr>
        <p:spPr bwMode="auto">
          <a:xfrm>
            <a:off x="0" y="3479800"/>
            <a:ext cx="7874000" cy="825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874" name="Rectangle 790"/>
          <p:cNvSpPr>
            <a:spLocks noChangeArrowheads="1"/>
          </p:cNvSpPr>
          <p:nvPr/>
        </p:nvSpPr>
        <p:spPr bwMode="auto">
          <a:xfrm>
            <a:off x="1612900" y="3975100"/>
            <a:ext cx="4013200" cy="1435100"/>
          </a:xfrm>
          <a:prstGeom prst="rect">
            <a:avLst/>
          </a:prstGeom>
          <a:solidFill>
            <a:srgbClr val="0000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75" name="Rectangle 786"/>
          <p:cNvSpPr>
            <a:spLocks noChangeArrowheads="1"/>
          </p:cNvSpPr>
          <p:nvPr/>
        </p:nvSpPr>
        <p:spPr bwMode="auto">
          <a:xfrm>
            <a:off x="5245100" y="3594100"/>
            <a:ext cx="749300" cy="379413"/>
          </a:xfrm>
          <a:prstGeom prst="rect">
            <a:avLst/>
          </a:prstGeom>
          <a:solidFill>
            <a:srgbClr val="09BC21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76" name="Rectangle 787"/>
          <p:cNvSpPr>
            <a:spLocks noChangeArrowheads="1"/>
          </p:cNvSpPr>
          <p:nvPr/>
        </p:nvSpPr>
        <p:spPr bwMode="auto">
          <a:xfrm>
            <a:off x="5664200" y="3911600"/>
            <a:ext cx="342900" cy="419100"/>
          </a:xfrm>
          <a:prstGeom prst="rect">
            <a:avLst/>
          </a:prstGeom>
          <a:solidFill>
            <a:srgbClr val="09BC21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77" name="Rectangle 765"/>
          <p:cNvSpPr>
            <a:spLocks noChangeArrowheads="1"/>
          </p:cNvSpPr>
          <p:nvPr/>
        </p:nvSpPr>
        <p:spPr bwMode="auto">
          <a:xfrm>
            <a:off x="1587500" y="2336800"/>
            <a:ext cx="2120900" cy="1625600"/>
          </a:xfrm>
          <a:prstGeom prst="rect">
            <a:avLst/>
          </a:prstGeom>
          <a:solidFill>
            <a:schemeClr val="bg2">
              <a:alpha val="54901"/>
            </a:schemeClr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78" name="ZoneTexte 20"/>
          <p:cNvSpPr txBox="1">
            <a:spLocks noChangeArrowheads="1"/>
          </p:cNvSpPr>
          <p:nvPr/>
        </p:nvSpPr>
        <p:spPr bwMode="auto">
          <a:xfrm>
            <a:off x="698500" y="3568700"/>
            <a:ext cx="533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/>
              <a:t>1.4 m</a:t>
            </a:r>
          </a:p>
        </p:txBody>
      </p:sp>
      <p:sp>
        <p:nvSpPr>
          <p:cNvPr id="879" name="Rectangle 44"/>
          <p:cNvSpPr>
            <a:spLocks noChangeArrowheads="1"/>
          </p:cNvSpPr>
          <p:nvPr/>
        </p:nvSpPr>
        <p:spPr bwMode="auto">
          <a:xfrm>
            <a:off x="7835900" y="2400300"/>
            <a:ext cx="569913" cy="2916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880" name="Rectangle 784"/>
          <p:cNvSpPr>
            <a:spLocks noChangeArrowheads="1"/>
          </p:cNvSpPr>
          <p:nvPr/>
        </p:nvSpPr>
        <p:spPr bwMode="auto">
          <a:xfrm>
            <a:off x="6007100" y="2374900"/>
            <a:ext cx="2425700" cy="1993900"/>
          </a:xfrm>
          <a:prstGeom prst="rect">
            <a:avLst/>
          </a:prstGeom>
          <a:solidFill>
            <a:srgbClr val="09BC21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881" name="Rectangle 785"/>
          <p:cNvSpPr>
            <a:spLocks noChangeArrowheads="1"/>
          </p:cNvSpPr>
          <p:nvPr/>
        </p:nvSpPr>
        <p:spPr bwMode="auto">
          <a:xfrm>
            <a:off x="6908800" y="4356100"/>
            <a:ext cx="1562100" cy="1066800"/>
          </a:xfrm>
          <a:prstGeom prst="rect">
            <a:avLst/>
          </a:prstGeom>
          <a:solidFill>
            <a:srgbClr val="09BC21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cxnSp>
        <p:nvCxnSpPr>
          <p:cNvPr id="882" name="Connecteur droit 55"/>
          <p:cNvCxnSpPr>
            <a:cxnSpLocks noChangeShapeType="1"/>
          </p:cNvCxnSpPr>
          <p:nvPr/>
        </p:nvCxnSpPr>
        <p:spPr bwMode="auto">
          <a:xfrm>
            <a:off x="0" y="4089400"/>
            <a:ext cx="4597400" cy="127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3" name="ZoneTexte 20"/>
          <p:cNvSpPr txBox="1">
            <a:spLocks noChangeArrowheads="1"/>
          </p:cNvSpPr>
          <p:nvPr/>
        </p:nvSpPr>
        <p:spPr bwMode="auto">
          <a:xfrm>
            <a:off x="698500" y="3860800"/>
            <a:ext cx="533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/>
              <a:t>1.4 m</a:t>
            </a:r>
          </a:p>
        </p:txBody>
      </p:sp>
      <p:sp>
        <p:nvSpPr>
          <p:cNvPr id="884" name="Rectangle 59"/>
          <p:cNvSpPr>
            <a:spLocks noChangeArrowheads="1"/>
          </p:cNvSpPr>
          <p:nvPr/>
        </p:nvSpPr>
        <p:spPr bwMode="auto">
          <a:xfrm>
            <a:off x="1638300" y="1955800"/>
            <a:ext cx="7137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885" name="Rectangle 60"/>
          <p:cNvSpPr>
            <a:spLocks noChangeArrowheads="1"/>
          </p:cNvSpPr>
          <p:nvPr/>
        </p:nvSpPr>
        <p:spPr bwMode="auto">
          <a:xfrm>
            <a:off x="368300" y="1879600"/>
            <a:ext cx="1397000" cy="266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cxnSp>
        <p:nvCxnSpPr>
          <p:cNvPr id="886" name="Connecteur droit avec flèche 38"/>
          <p:cNvCxnSpPr>
            <a:cxnSpLocks noChangeShapeType="1"/>
          </p:cNvCxnSpPr>
          <p:nvPr/>
        </p:nvCxnSpPr>
        <p:spPr bwMode="auto">
          <a:xfrm>
            <a:off x="0" y="3797300"/>
            <a:ext cx="6151563" cy="1588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7" name="Connecteur droit avec flèche 39"/>
          <p:cNvCxnSpPr>
            <a:cxnSpLocks noChangeShapeType="1"/>
          </p:cNvCxnSpPr>
          <p:nvPr/>
        </p:nvCxnSpPr>
        <p:spPr bwMode="auto">
          <a:xfrm flipV="1">
            <a:off x="0" y="3530600"/>
            <a:ext cx="2527300" cy="25400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8" name="Rectangle 765"/>
          <p:cNvSpPr>
            <a:spLocks noChangeArrowheads="1"/>
          </p:cNvSpPr>
          <p:nvPr/>
        </p:nvSpPr>
        <p:spPr bwMode="auto">
          <a:xfrm>
            <a:off x="7734300" y="2120900"/>
            <a:ext cx="4191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grpSp>
        <p:nvGrpSpPr>
          <p:cNvPr id="889" name="Group 840"/>
          <p:cNvGrpSpPr>
            <a:grpSpLocks noChangeAspect="1"/>
          </p:cNvGrpSpPr>
          <p:nvPr/>
        </p:nvGrpSpPr>
        <p:grpSpPr bwMode="auto">
          <a:xfrm>
            <a:off x="1593850" y="2335213"/>
            <a:ext cx="6886575" cy="3089275"/>
            <a:chOff x="971628" y="2435845"/>
            <a:chExt cx="6277297" cy="2601685"/>
          </a:xfrm>
        </p:grpSpPr>
        <p:grpSp>
          <p:nvGrpSpPr>
            <p:cNvPr id="890" name="Group 841"/>
            <p:cNvGrpSpPr>
              <a:grpSpLocks/>
            </p:cNvGrpSpPr>
            <p:nvPr/>
          </p:nvGrpSpPr>
          <p:grpSpPr bwMode="auto">
            <a:xfrm>
              <a:off x="971628" y="2437568"/>
              <a:ext cx="872730" cy="2599366"/>
              <a:chOff x="1149549" y="2598211"/>
              <a:chExt cx="872730" cy="2599366"/>
            </a:xfrm>
          </p:grpSpPr>
          <p:grpSp>
            <p:nvGrpSpPr>
              <p:cNvPr id="2351" name="Group 1629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428" name="Group 1706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41" name="Rectangle 2440"/>
                  <p:cNvSpPr/>
                  <p:nvPr/>
                </p:nvSpPr>
                <p:spPr bwMode="auto">
                  <a:xfrm>
                    <a:off x="2664473" y="2946151"/>
                    <a:ext cx="179014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42" name="Rectangle 2441"/>
                  <p:cNvSpPr/>
                  <p:nvPr/>
                </p:nvSpPr>
                <p:spPr bwMode="auto">
                  <a:xfrm>
                    <a:off x="2664473" y="3118437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43" name="Rectangle 2442"/>
                  <p:cNvSpPr/>
                  <p:nvPr/>
                </p:nvSpPr>
                <p:spPr bwMode="auto">
                  <a:xfrm>
                    <a:off x="2661489" y="329485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44" name="Rectangle 2443"/>
                  <p:cNvSpPr/>
                  <p:nvPr/>
                </p:nvSpPr>
                <p:spPr bwMode="auto">
                  <a:xfrm>
                    <a:off x="2661489" y="3475415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45" name="Rectangle 2444"/>
                  <p:cNvSpPr/>
                  <p:nvPr/>
                </p:nvSpPr>
                <p:spPr bwMode="auto">
                  <a:xfrm>
                    <a:off x="2661489" y="365183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429" name="Group 1707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36" name="Rectangle 2435"/>
                  <p:cNvSpPr/>
                  <p:nvPr/>
                </p:nvSpPr>
                <p:spPr bwMode="auto">
                  <a:xfrm>
                    <a:off x="2664289" y="293859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7" name="Rectangle 2436"/>
                  <p:cNvSpPr/>
                  <p:nvPr/>
                </p:nvSpPr>
                <p:spPr bwMode="auto">
                  <a:xfrm>
                    <a:off x="2664289" y="311776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8" name="Rectangle 2437"/>
                  <p:cNvSpPr/>
                  <p:nvPr/>
                </p:nvSpPr>
                <p:spPr bwMode="auto">
                  <a:xfrm>
                    <a:off x="2661306" y="3295569"/>
                    <a:ext cx="180506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9" name="Rectangle 2438"/>
                  <p:cNvSpPr/>
                  <p:nvPr/>
                </p:nvSpPr>
                <p:spPr bwMode="auto">
                  <a:xfrm>
                    <a:off x="2661306" y="348163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40" name="Rectangle 2439"/>
                  <p:cNvSpPr/>
                  <p:nvPr/>
                </p:nvSpPr>
                <p:spPr bwMode="auto">
                  <a:xfrm>
                    <a:off x="2661306" y="365943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430" name="Group 1708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31" name="Rectangle 2430"/>
                  <p:cNvSpPr/>
                  <p:nvPr/>
                </p:nvSpPr>
                <p:spPr bwMode="auto">
                  <a:xfrm>
                    <a:off x="2664489" y="2938130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2" name="Rectangle 2431"/>
                  <p:cNvSpPr/>
                  <p:nvPr/>
                </p:nvSpPr>
                <p:spPr bwMode="auto">
                  <a:xfrm>
                    <a:off x="2664489" y="311730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3" name="Rectangle 2432"/>
                  <p:cNvSpPr/>
                  <p:nvPr/>
                </p:nvSpPr>
                <p:spPr bwMode="auto">
                  <a:xfrm>
                    <a:off x="2661505" y="3295108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4" name="Rectangle 2433"/>
                  <p:cNvSpPr/>
                  <p:nvPr/>
                </p:nvSpPr>
                <p:spPr bwMode="auto">
                  <a:xfrm>
                    <a:off x="2661505" y="347428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35" name="Rectangle 2434"/>
                  <p:cNvSpPr/>
                  <p:nvPr/>
                </p:nvSpPr>
                <p:spPr bwMode="auto">
                  <a:xfrm>
                    <a:off x="2661505" y="3652085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352" name="Group 1630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410" name="Group 1688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23" name="Rectangle 2422"/>
                  <p:cNvSpPr/>
                  <p:nvPr/>
                </p:nvSpPr>
                <p:spPr bwMode="auto">
                  <a:xfrm>
                    <a:off x="2663751" y="2946151"/>
                    <a:ext cx="180506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4" name="Rectangle 2423"/>
                  <p:cNvSpPr/>
                  <p:nvPr/>
                </p:nvSpPr>
                <p:spPr bwMode="auto">
                  <a:xfrm>
                    <a:off x="2663751" y="3118437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5" name="Rectangle 2424"/>
                  <p:cNvSpPr/>
                  <p:nvPr/>
                </p:nvSpPr>
                <p:spPr bwMode="auto">
                  <a:xfrm>
                    <a:off x="2660767" y="3294858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6" name="Rectangle 2425"/>
                  <p:cNvSpPr/>
                  <p:nvPr/>
                </p:nvSpPr>
                <p:spPr bwMode="auto">
                  <a:xfrm>
                    <a:off x="2660767" y="3475415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7" name="Rectangle 2426"/>
                  <p:cNvSpPr/>
                  <p:nvPr/>
                </p:nvSpPr>
                <p:spPr bwMode="auto">
                  <a:xfrm>
                    <a:off x="2660767" y="365183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411" name="Group 1689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18" name="Rectangle 2417"/>
                  <p:cNvSpPr/>
                  <p:nvPr/>
                </p:nvSpPr>
                <p:spPr bwMode="auto">
                  <a:xfrm>
                    <a:off x="2656109" y="293859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19" name="Rectangle 2418"/>
                  <p:cNvSpPr/>
                  <p:nvPr/>
                </p:nvSpPr>
                <p:spPr bwMode="auto">
                  <a:xfrm>
                    <a:off x="2656109" y="311776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0" name="Rectangle 2419"/>
                  <p:cNvSpPr/>
                  <p:nvPr/>
                </p:nvSpPr>
                <p:spPr bwMode="auto">
                  <a:xfrm>
                    <a:off x="2653126" y="3295569"/>
                    <a:ext cx="189456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1" name="Rectangle 2420"/>
                  <p:cNvSpPr/>
                  <p:nvPr/>
                </p:nvSpPr>
                <p:spPr bwMode="auto">
                  <a:xfrm>
                    <a:off x="2653126" y="3481638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22" name="Rectangle 2421"/>
                  <p:cNvSpPr/>
                  <p:nvPr/>
                </p:nvSpPr>
                <p:spPr bwMode="auto">
                  <a:xfrm>
                    <a:off x="2653126" y="365943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412" name="Group 1690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13" name="Rectangle 2412"/>
                  <p:cNvSpPr/>
                  <p:nvPr/>
                </p:nvSpPr>
                <p:spPr bwMode="auto">
                  <a:xfrm>
                    <a:off x="2663767" y="2938130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14" name="Rectangle 2413"/>
                  <p:cNvSpPr/>
                  <p:nvPr/>
                </p:nvSpPr>
                <p:spPr bwMode="auto">
                  <a:xfrm>
                    <a:off x="2663767" y="311730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15" name="Rectangle 2414"/>
                  <p:cNvSpPr/>
                  <p:nvPr/>
                </p:nvSpPr>
                <p:spPr bwMode="auto">
                  <a:xfrm>
                    <a:off x="2660783" y="3295108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16" name="Rectangle 2415"/>
                  <p:cNvSpPr/>
                  <p:nvPr/>
                </p:nvSpPr>
                <p:spPr bwMode="auto">
                  <a:xfrm>
                    <a:off x="2660783" y="3474286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17" name="Rectangle 2416"/>
                  <p:cNvSpPr/>
                  <p:nvPr/>
                </p:nvSpPr>
                <p:spPr bwMode="auto">
                  <a:xfrm>
                    <a:off x="2660783" y="3652085"/>
                    <a:ext cx="180506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353" name="Group 1631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392" name="Group 1670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05" name="Rectangle 2404"/>
                  <p:cNvSpPr/>
                  <p:nvPr/>
                </p:nvSpPr>
                <p:spPr bwMode="auto">
                  <a:xfrm>
                    <a:off x="2664085" y="2946184"/>
                    <a:ext cx="187965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6" name="Rectangle 2405"/>
                  <p:cNvSpPr/>
                  <p:nvPr/>
                </p:nvSpPr>
                <p:spPr bwMode="auto">
                  <a:xfrm>
                    <a:off x="2664085" y="3118470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7" name="Rectangle 2406"/>
                  <p:cNvSpPr/>
                  <p:nvPr/>
                </p:nvSpPr>
                <p:spPr bwMode="auto">
                  <a:xfrm>
                    <a:off x="2661102" y="3294891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8" name="Rectangle 2407"/>
                  <p:cNvSpPr/>
                  <p:nvPr/>
                </p:nvSpPr>
                <p:spPr bwMode="auto">
                  <a:xfrm>
                    <a:off x="2661102" y="3475448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9" name="Rectangle 2408"/>
                  <p:cNvSpPr/>
                  <p:nvPr/>
                </p:nvSpPr>
                <p:spPr bwMode="auto">
                  <a:xfrm>
                    <a:off x="2661102" y="365186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93" name="Group 1671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400" name="Rectangle 2399"/>
                  <p:cNvSpPr/>
                  <p:nvPr/>
                </p:nvSpPr>
                <p:spPr bwMode="auto">
                  <a:xfrm>
                    <a:off x="2663902" y="293862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1" name="Rectangle 2400"/>
                  <p:cNvSpPr/>
                  <p:nvPr/>
                </p:nvSpPr>
                <p:spPr bwMode="auto">
                  <a:xfrm>
                    <a:off x="2663902" y="3117802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2" name="Rectangle 2401"/>
                  <p:cNvSpPr/>
                  <p:nvPr/>
                </p:nvSpPr>
                <p:spPr bwMode="auto">
                  <a:xfrm>
                    <a:off x="2660919" y="3295602"/>
                    <a:ext cx="181998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3" name="Rectangle 2402"/>
                  <p:cNvSpPr/>
                  <p:nvPr/>
                </p:nvSpPr>
                <p:spPr bwMode="auto">
                  <a:xfrm>
                    <a:off x="2660919" y="3481671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404" name="Rectangle 2403"/>
                  <p:cNvSpPr/>
                  <p:nvPr/>
                </p:nvSpPr>
                <p:spPr bwMode="auto">
                  <a:xfrm>
                    <a:off x="2660919" y="3659471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94" name="Group 1672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95" name="Rectangle 2394"/>
                  <p:cNvSpPr/>
                  <p:nvPr/>
                </p:nvSpPr>
                <p:spPr bwMode="auto">
                  <a:xfrm>
                    <a:off x="2664101" y="293816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6" name="Rectangle 2395"/>
                  <p:cNvSpPr/>
                  <p:nvPr/>
                </p:nvSpPr>
                <p:spPr bwMode="auto">
                  <a:xfrm>
                    <a:off x="2664101" y="311734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7" name="Rectangle 2396"/>
                  <p:cNvSpPr/>
                  <p:nvPr/>
                </p:nvSpPr>
                <p:spPr bwMode="auto">
                  <a:xfrm>
                    <a:off x="2661118" y="3295141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8" name="Rectangle 2397"/>
                  <p:cNvSpPr/>
                  <p:nvPr/>
                </p:nvSpPr>
                <p:spPr bwMode="auto">
                  <a:xfrm>
                    <a:off x="2661118" y="3474319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9" name="Rectangle 2398"/>
                  <p:cNvSpPr/>
                  <p:nvPr/>
                </p:nvSpPr>
                <p:spPr bwMode="auto">
                  <a:xfrm>
                    <a:off x="2661118" y="3652118"/>
                    <a:ext cx="18796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354" name="Group 1632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374" name="Group 1652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87" name="Rectangle 2386"/>
                  <p:cNvSpPr/>
                  <p:nvPr/>
                </p:nvSpPr>
                <p:spPr bwMode="auto">
                  <a:xfrm>
                    <a:off x="2656269" y="293867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8" name="Rectangle 2387"/>
                  <p:cNvSpPr/>
                  <p:nvPr/>
                </p:nvSpPr>
                <p:spPr bwMode="auto">
                  <a:xfrm>
                    <a:off x="2656269" y="3117856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9" name="Rectangle 2388"/>
                  <p:cNvSpPr/>
                  <p:nvPr/>
                </p:nvSpPr>
                <p:spPr bwMode="auto">
                  <a:xfrm>
                    <a:off x="2653285" y="3294277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0" name="Rectangle 2389"/>
                  <p:cNvSpPr/>
                  <p:nvPr/>
                </p:nvSpPr>
                <p:spPr bwMode="auto">
                  <a:xfrm>
                    <a:off x="2653285" y="347483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91" name="Rectangle 2390"/>
                  <p:cNvSpPr/>
                  <p:nvPr/>
                </p:nvSpPr>
                <p:spPr bwMode="auto">
                  <a:xfrm>
                    <a:off x="2653285" y="365125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75" name="Group 1653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82" name="Rectangle 2381"/>
                  <p:cNvSpPr/>
                  <p:nvPr/>
                </p:nvSpPr>
                <p:spPr bwMode="auto">
                  <a:xfrm>
                    <a:off x="2656086" y="293801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3" name="Rectangle 2382"/>
                  <p:cNvSpPr/>
                  <p:nvPr/>
                </p:nvSpPr>
                <p:spPr bwMode="auto">
                  <a:xfrm>
                    <a:off x="2656086" y="311718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4" name="Rectangle 2383"/>
                  <p:cNvSpPr/>
                  <p:nvPr/>
                </p:nvSpPr>
                <p:spPr bwMode="auto">
                  <a:xfrm>
                    <a:off x="2653102" y="3294988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5" name="Rectangle 2384"/>
                  <p:cNvSpPr/>
                  <p:nvPr/>
                </p:nvSpPr>
                <p:spPr bwMode="auto">
                  <a:xfrm>
                    <a:off x="2653102" y="3474166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6" name="Rectangle 2385"/>
                  <p:cNvSpPr/>
                  <p:nvPr/>
                </p:nvSpPr>
                <p:spPr bwMode="auto">
                  <a:xfrm>
                    <a:off x="2653102" y="365196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76" name="Group 1654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77" name="Rectangle 2376"/>
                  <p:cNvSpPr/>
                  <p:nvPr/>
                </p:nvSpPr>
                <p:spPr bwMode="auto">
                  <a:xfrm>
                    <a:off x="2663744" y="2930659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8" name="Rectangle 2377"/>
                  <p:cNvSpPr/>
                  <p:nvPr/>
                </p:nvSpPr>
                <p:spPr bwMode="auto">
                  <a:xfrm>
                    <a:off x="2663744" y="3109836"/>
                    <a:ext cx="18050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9" name="Rectangle 2378"/>
                  <p:cNvSpPr/>
                  <p:nvPr/>
                </p:nvSpPr>
                <p:spPr bwMode="auto">
                  <a:xfrm>
                    <a:off x="2653301" y="3294527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0" name="Rectangle 2379"/>
                  <p:cNvSpPr/>
                  <p:nvPr/>
                </p:nvSpPr>
                <p:spPr bwMode="auto">
                  <a:xfrm>
                    <a:off x="2653301" y="347370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81" name="Rectangle 2380"/>
                  <p:cNvSpPr/>
                  <p:nvPr/>
                </p:nvSpPr>
                <p:spPr bwMode="auto">
                  <a:xfrm>
                    <a:off x="2653301" y="3651504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355" name="Group 1633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356" name="Group 1634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69" name="Rectangle 2368"/>
                  <p:cNvSpPr/>
                  <p:nvPr/>
                </p:nvSpPr>
                <p:spPr bwMode="auto">
                  <a:xfrm>
                    <a:off x="2664813" y="293867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0" name="Rectangle 2369"/>
                  <p:cNvSpPr/>
                  <p:nvPr/>
                </p:nvSpPr>
                <p:spPr bwMode="auto">
                  <a:xfrm>
                    <a:off x="2664813" y="3117856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1" name="Rectangle 2370"/>
                  <p:cNvSpPr/>
                  <p:nvPr/>
                </p:nvSpPr>
                <p:spPr bwMode="auto">
                  <a:xfrm>
                    <a:off x="2661829" y="3294277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2" name="Rectangle 2371"/>
                  <p:cNvSpPr/>
                  <p:nvPr/>
                </p:nvSpPr>
                <p:spPr bwMode="auto">
                  <a:xfrm>
                    <a:off x="2661829" y="3474834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73" name="Rectangle 2372"/>
                  <p:cNvSpPr/>
                  <p:nvPr/>
                </p:nvSpPr>
                <p:spPr bwMode="auto">
                  <a:xfrm>
                    <a:off x="2661829" y="365125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57" name="Group 1635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64" name="Rectangle 2363"/>
                  <p:cNvSpPr/>
                  <p:nvPr/>
                </p:nvSpPr>
                <p:spPr bwMode="auto">
                  <a:xfrm>
                    <a:off x="2664630" y="2938011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5" name="Rectangle 2364"/>
                  <p:cNvSpPr/>
                  <p:nvPr/>
                </p:nvSpPr>
                <p:spPr bwMode="auto">
                  <a:xfrm>
                    <a:off x="2664630" y="311718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6" name="Rectangle 2365"/>
                  <p:cNvSpPr/>
                  <p:nvPr/>
                </p:nvSpPr>
                <p:spPr bwMode="auto">
                  <a:xfrm>
                    <a:off x="2661646" y="3294988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7" name="Rectangle 2366"/>
                  <p:cNvSpPr/>
                  <p:nvPr/>
                </p:nvSpPr>
                <p:spPr bwMode="auto">
                  <a:xfrm>
                    <a:off x="2661646" y="3474166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8" name="Rectangle 2367"/>
                  <p:cNvSpPr/>
                  <p:nvPr/>
                </p:nvSpPr>
                <p:spPr bwMode="auto">
                  <a:xfrm>
                    <a:off x="2661646" y="365196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58" name="Group 1636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59" name="Rectangle 2358"/>
                  <p:cNvSpPr/>
                  <p:nvPr/>
                </p:nvSpPr>
                <p:spPr bwMode="auto">
                  <a:xfrm>
                    <a:off x="2664829" y="293065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0" name="Rectangle 2359"/>
                  <p:cNvSpPr/>
                  <p:nvPr/>
                </p:nvSpPr>
                <p:spPr bwMode="auto">
                  <a:xfrm>
                    <a:off x="2664829" y="3109836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1" name="Rectangle 2360"/>
                  <p:cNvSpPr/>
                  <p:nvPr/>
                </p:nvSpPr>
                <p:spPr bwMode="auto">
                  <a:xfrm>
                    <a:off x="2661845" y="3294527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2" name="Rectangle 2361"/>
                  <p:cNvSpPr/>
                  <p:nvPr/>
                </p:nvSpPr>
                <p:spPr bwMode="auto">
                  <a:xfrm>
                    <a:off x="2661845" y="347370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63" name="Rectangle 2362"/>
                  <p:cNvSpPr/>
                  <p:nvPr/>
                </p:nvSpPr>
                <p:spPr bwMode="auto">
                  <a:xfrm>
                    <a:off x="2661845" y="3651504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1" name="Group 842"/>
            <p:cNvGrpSpPr>
              <a:grpSpLocks/>
            </p:cNvGrpSpPr>
            <p:nvPr/>
          </p:nvGrpSpPr>
          <p:grpSpPr bwMode="auto">
            <a:xfrm>
              <a:off x="1845580" y="2438163"/>
              <a:ext cx="872730" cy="2599366"/>
              <a:chOff x="1149549" y="2598211"/>
              <a:chExt cx="872730" cy="2599366"/>
            </a:xfrm>
          </p:grpSpPr>
          <p:grpSp>
            <p:nvGrpSpPr>
              <p:cNvPr id="2256" name="Group 1534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333" name="Group 1611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46" name="Rectangle 2345"/>
                  <p:cNvSpPr/>
                  <p:nvPr/>
                </p:nvSpPr>
                <p:spPr bwMode="auto">
                  <a:xfrm>
                    <a:off x="2664540" y="293864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7" name="Rectangle 2346"/>
                  <p:cNvSpPr/>
                  <p:nvPr/>
                </p:nvSpPr>
                <p:spPr bwMode="auto">
                  <a:xfrm>
                    <a:off x="2664540" y="311782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8" name="Rectangle 2347"/>
                  <p:cNvSpPr/>
                  <p:nvPr/>
                </p:nvSpPr>
                <p:spPr bwMode="auto">
                  <a:xfrm>
                    <a:off x="2661557" y="329424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9" name="Rectangle 2348"/>
                  <p:cNvSpPr/>
                  <p:nvPr/>
                </p:nvSpPr>
                <p:spPr bwMode="auto">
                  <a:xfrm>
                    <a:off x="2661557" y="347480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50" name="Rectangle 2349"/>
                  <p:cNvSpPr/>
                  <p:nvPr/>
                </p:nvSpPr>
                <p:spPr bwMode="auto">
                  <a:xfrm>
                    <a:off x="2661557" y="365122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34" name="Group 1612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41" name="Rectangle 2340"/>
                  <p:cNvSpPr/>
                  <p:nvPr/>
                </p:nvSpPr>
                <p:spPr bwMode="auto">
                  <a:xfrm>
                    <a:off x="2664357" y="294624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2" name="Rectangle 2341"/>
                  <p:cNvSpPr/>
                  <p:nvPr/>
                </p:nvSpPr>
                <p:spPr bwMode="auto">
                  <a:xfrm>
                    <a:off x="2664357" y="3125426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3" name="Rectangle 2342"/>
                  <p:cNvSpPr/>
                  <p:nvPr/>
                </p:nvSpPr>
                <p:spPr bwMode="auto">
                  <a:xfrm>
                    <a:off x="2661373" y="3301847"/>
                    <a:ext cx="180506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4" name="Rectangle 2343"/>
                  <p:cNvSpPr/>
                  <p:nvPr/>
                </p:nvSpPr>
                <p:spPr bwMode="auto">
                  <a:xfrm>
                    <a:off x="2661373" y="347551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5" name="Rectangle 2344"/>
                  <p:cNvSpPr/>
                  <p:nvPr/>
                </p:nvSpPr>
                <p:spPr bwMode="auto">
                  <a:xfrm>
                    <a:off x="2661373" y="365193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35" name="Group 1613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36" name="Rectangle 2335"/>
                  <p:cNvSpPr/>
                  <p:nvPr/>
                </p:nvSpPr>
                <p:spPr bwMode="auto">
                  <a:xfrm>
                    <a:off x="2664556" y="293889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7" name="Rectangle 2336"/>
                  <p:cNvSpPr/>
                  <p:nvPr/>
                </p:nvSpPr>
                <p:spPr bwMode="auto">
                  <a:xfrm>
                    <a:off x="2664556" y="311807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8" name="Rectangle 2337"/>
                  <p:cNvSpPr/>
                  <p:nvPr/>
                </p:nvSpPr>
                <p:spPr bwMode="auto">
                  <a:xfrm>
                    <a:off x="2661573" y="329449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9" name="Rectangle 2338"/>
                  <p:cNvSpPr/>
                  <p:nvPr/>
                </p:nvSpPr>
                <p:spPr bwMode="auto">
                  <a:xfrm>
                    <a:off x="2661573" y="347505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40" name="Rectangle 2339"/>
                  <p:cNvSpPr/>
                  <p:nvPr/>
                </p:nvSpPr>
                <p:spPr bwMode="auto">
                  <a:xfrm>
                    <a:off x="2661573" y="365147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257" name="Group 1535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315" name="Group 1593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28" name="Rectangle 2327"/>
                  <p:cNvSpPr/>
                  <p:nvPr/>
                </p:nvSpPr>
                <p:spPr bwMode="auto">
                  <a:xfrm>
                    <a:off x="2663819" y="293864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9" name="Rectangle 2328"/>
                  <p:cNvSpPr/>
                  <p:nvPr/>
                </p:nvSpPr>
                <p:spPr bwMode="auto">
                  <a:xfrm>
                    <a:off x="2663819" y="3117824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0" name="Rectangle 2329"/>
                  <p:cNvSpPr/>
                  <p:nvPr/>
                </p:nvSpPr>
                <p:spPr bwMode="auto">
                  <a:xfrm>
                    <a:off x="2660835" y="3294245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1" name="Rectangle 2330"/>
                  <p:cNvSpPr/>
                  <p:nvPr/>
                </p:nvSpPr>
                <p:spPr bwMode="auto">
                  <a:xfrm>
                    <a:off x="2660835" y="3474802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32" name="Rectangle 2331"/>
                  <p:cNvSpPr/>
                  <p:nvPr/>
                </p:nvSpPr>
                <p:spPr bwMode="auto">
                  <a:xfrm>
                    <a:off x="2660835" y="3651223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16" name="Group 1594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23" name="Rectangle 2322"/>
                  <p:cNvSpPr/>
                  <p:nvPr/>
                </p:nvSpPr>
                <p:spPr bwMode="auto">
                  <a:xfrm>
                    <a:off x="2656177" y="294624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4" name="Rectangle 2323"/>
                  <p:cNvSpPr/>
                  <p:nvPr/>
                </p:nvSpPr>
                <p:spPr bwMode="auto">
                  <a:xfrm>
                    <a:off x="2656177" y="3125426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5" name="Rectangle 2324"/>
                  <p:cNvSpPr/>
                  <p:nvPr/>
                </p:nvSpPr>
                <p:spPr bwMode="auto">
                  <a:xfrm>
                    <a:off x="2653193" y="3301847"/>
                    <a:ext cx="189456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6" name="Rectangle 2325"/>
                  <p:cNvSpPr/>
                  <p:nvPr/>
                </p:nvSpPr>
                <p:spPr bwMode="auto">
                  <a:xfrm>
                    <a:off x="2653193" y="3475512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7" name="Rectangle 2326"/>
                  <p:cNvSpPr/>
                  <p:nvPr/>
                </p:nvSpPr>
                <p:spPr bwMode="auto">
                  <a:xfrm>
                    <a:off x="2653193" y="365193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317" name="Group 1595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18" name="Rectangle 2317"/>
                  <p:cNvSpPr/>
                  <p:nvPr/>
                </p:nvSpPr>
                <p:spPr bwMode="auto">
                  <a:xfrm>
                    <a:off x="2663835" y="293889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19" name="Rectangle 2318"/>
                  <p:cNvSpPr/>
                  <p:nvPr/>
                </p:nvSpPr>
                <p:spPr bwMode="auto">
                  <a:xfrm>
                    <a:off x="2663835" y="3118074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0" name="Rectangle 2319"/>
                  <p:cNvSpPr/>
                  <p:nvPr/>
                </p:nvSpPr>
                <p:spPr bwMode="auto">
                  <a:xfrm>
                    <a:off x="2660851" y="3294495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1" name="Rectangle 2320"/>
                  <p:cNvSpPr/>
                  <p:nvPr/>
                </p:nvSpPr>
                <p:spPr bwMode="auto">
                  <a:xfrm>
                    <a:off x="2660851" y="3475051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22" name="Rectangle 2321"/>
                  <p:cNvSpPr/>
                  <p:nvPr/>
                </p:nvSpPr>
                <p:spPr bwMode="auto">
                  <a:xfrm>
                    <a:off x="2660851" y="3651472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258" name="Group 1536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297" name="Group 1575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10" name="Rectangle 2309"/>
                  <p:cNvSpPr/>
                  <p:nvPr/>
                </p:nvSpPr>
                <p:spPr bwMode="auto">
                  <a:xfrm>
                    <a:off x="2664153" y="293867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11" name="Rectangle 2310"/>
                  <p:cNvSpPr/>
                  <p:nvPr/>
                </p:nvSpPr>
                <p:spPr bwMode="auto">
                  <a:xfrm>
                    <a:off x="2664153" y="311785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12" name="Rectangle 2311"/>
                  <p:cNvSpPr/>
                  <p:nvPr/>
                </p:nvSpPr>
                <p:spPr bwMode="auto">
                  <a:xfrm>
                    <a:off x="2661170" y="329427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13" name="Rectangle 2312"/>
                  <p:cNvSpPr/>
                  <p:nvPr/>
                </p:nvSpPr>
                <p:spPr bwMode="auto">
                  <a:xfrm>
                    <a:off x="2661170" y="3474835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14" name="Rectangle 2313"/>
                  <p:cNvSpPr/>
                  <p:nvPr/>
                </p:nvSpPr>
                <p:spPr bwMode="auto">
                  <a:xfrm>
                    <a:off x="2661170" y="365125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98" name="Group 1576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05" name="Rectangle 2304"/>
                  <p:cNvSpPr/>
                  <p:nvPr/>
                </p:nvSpPr>
                <p:spPr bwMode="auto">
                  <a:xfrm>
                    <a:off x="2663970" y="2946281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6" name="Rectangle 2305"/>
                  <p:cNvSpPr/>
                  <p:nvPr/>
                </p:nvSpPr>
                <p:spPr bwMode="auto">
                  <a:xfrm>
                    <a:off x="2663970" y="3125459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7" name="Rectangle 2306"/>
                  <p:cNvSpPr/>
                  <p:nvPr/>
                </p:nvSpPr>
                <p:spPr bwMode="auto">
                  <a:xfrm>
                    <a:off x="2660986" y="3301880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8" name="Rectangle 2307"/>
                  <p:cNvSpPr/>
                  <p:nvPr/>
                </p:nvSpPr>
                <p:spPr bwMode="auto">
                  <a:xfrm>
                    <a:off x="2660986" y="3482437"/>
                    <a:ext cx="181998" cy="17228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9" name="Rectangle 2308"/>
                  <p:cNvSpPr/>
                  <p:nvPr/>
                </p:nvSpPr>
                <p:spPr bwMode="auto">
                  <a:xfrm>
                    <a:off x="2660986" y="365196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99" name="Group 1577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300" name="Rectangle 2299"/>
                  <p:cNvSpPr/>
                  <p:nvPr/>
                </p:nvSpPr>
                <p:spPr bwMode="auto">
                  <a:xfrm>
                    <a:off x="2664169" y="293892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1" name="Rectangle 2300"/>
                  <p:cNvSpPr/>
                  <p:nvPr/>
                </p:nvSpPr>
                <p:spPr bwMode="auto">
                  <a:xfrm>
                    <a:off x="2664169" y="311810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2" name="Rectangle 2301"/>
                  <p:cNvSpPr/>
                  <p:nvPr/>
                </p:nvSpPr>
                <p:spPr bwMode="auto">
                  <a:xfrm>
                    <a:off x="2661185" y="329452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3" name="Rectangle 2302"/>
                  <p:cNvSpPr/>
                  <p:nvPr/>
                </p:nvSpPr>
                <p:spPr bwMode="auto">
                  <a:xfrm>
                    <a:off x="2661185" y="347508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304" name="Rectangle 2303"/>
                  <p:cNvSpPr/>
                  <p:nvPr/>
                </p:nvSpPr>
                <p:spPr bwMode="auto">
                  <a:xfrm>
                    <a:off x="2661185" y="365150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259" name="Group 1537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279" name="Group 1557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92" name="Rectangle 2291"/>
                  <p:cNvSpPr/>
                  <p:nvPr/>
                </p:nvSpPr>
                <p:spPr bwMode="auto">
                  <a:xfrm>
                    <a:off x="2663796" y="293806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3" name="Rectangle 2292"/>
                  <p:cNvSpPr/>
                  <p:nvPr/>
                </p:nvSpPr>
                <p:spPr bwMode="auto">
                  <a:xfrm>
                    <a:off x="2663796" y="3117243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4" name="Rectangle 2293"/>
                  <p:cNvSpPr/>
                  <p:nvPr/>
                </p:nvSpPr>
                <p:spPr bwMode="auto">
                  <a:xfrm>
                    <a:off x="2660812" y="3293664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5" name="Rectangle 2294"/>
                  <p:cNvSpPr/>
                  <p:nvPr/>
                </p:nvSpPr>
                <p:spPr bwMode="auto">
                  <a:xfrm>
                    <a:off x="2660812" y="3474221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6" name="Rectangle 2295"/>
                  <p:cNvSpPr/>
                  <p:nvPr/>
                </p:nvSpPr>
                <p:spPr bwMode="auto">
                  <a:xfrm>
                    <a:off x="2660812" y="3650642"/>
                    <a:ext cx="180505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80" name="Group 1558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87" name="Rectangle 2286"/>
                  <p:cNvSpPr/>
                  <p:nvPr/>
                </p:nvSpPr>
                <p:spPr bwMode="auto">
                  <a:xfrm>
                    <a:off x="2656153" y="293877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8" name="Rectangle 2287"/>
                  <p:cNvSpPr/>
                  <p:nvPr/>
                </p:nvSpPr>
                <p:spPr bwMode="auto">
                  <a:xfrm>
                    <a:off x="2656153" y="311795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9" name="Rectangle 2288"/>
                  <p:cNvSpPr/>
                  <p:nvPr/>
                </p:nvSpPr>
                <p:spPr bwMode="auto">
                  <a:xfrm>
                    <a:off x="2653170" y="329437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0" name="Rectangle 2289"/>
                  <p:cNvSpPr/>
                  <p:nvPr/>
                </p:nvSpPr>
                <p:spPr bwMode="auto">
                  <a:xfrm>
                    <a:off x="2653170" y="3474931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91" name="Rectangle 2290"/>
                  <p:cNvSpPr/>
                  <p:nvPr/>
                </p:nvSpPr>
                <p:spPr bwMode="auto">
                  <a:xfrm>
                    <a:off x="2653170" y="365135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81" name="Group 1559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82" name="Rectangle 2281"/>
                  <p:cNvSpPr/>
                  <p:nvPr/>
                </p:nvSpPr>
                <p:spPr bwMode="auto">
                  <a:xfrm>
                    <a:off x="2663812" y="293831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3" name="Rectangle 2282"/>
                  <p:cNvSpPr/>
                  <p:nvPr/>
                </p:nvSpPr>
                <p:spPr bwMode="auto">
                  <a:xfrm>
                    <a:off x="2663812" y="3117493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4" name="Rectangle 2283"/>
                  <p:cNvSpPr/>
                  <p:nvPr/>
                </p:nvSpPr>
                <p:spPr bwMode="auto">
                  <a:xfrm>
                    <a:off x="2660828" y="3293914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5" name="Rectangle 2284"/>
                  <p:cNvSpPr/>
                  <p:nvPr/>
                </p:nvSpPr>
                <p:spPr bwMode="auto">
                  <a:xfrm>
                    <a:off x="2660828" y="3474470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86" name="Rectangle 2285"/>
                  <p:cNvSpPr/>
                  <p:nvPr/>
                </p:nvSpPr>
                <p:spPr bwMode="auto">
                  <a:xfrm>
                    <a:off x="2660828" y="3650891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260" name="Group 1538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261" name="Group 1539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74" name="Rectangle 2273"/>
                  <p:cNvSpPr/>
                  <p:nvPr/>
                </p:nvSpPr>
                <p:spPr bwMode="auto">
                  <a:xfrm>
                    <a:off x="2664880" y="293806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5" name="Rectangle 2274"/>
                  <p:cNvSpPr/>
                  <p:nvPr/>
                </p:nvSpPr>
                <p:spPr bwMode="auto">
                  <a:xfrm>
                    <a:off x="2664880" y="311724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6" name="Rectangle 2275"/>
                  <p:cNvSpPr/>
                  <p:nvPr/>
                </p:nvSpPr>
                <p:spPr bwMode="auto">
                  <a:xfrm>
                    <a:off x="2661897" y="3293664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7" name="Rectangle 2276"/>
                  <p:cNvSpPr/>
                  <p:nvPr/>
                </p:nvSpPr>
                <p:spPr bwMode="auto">
                  <a:xfrm>
                    <a:off x="2661897" y="3474221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8" name="Rectangle 2277"/>
                  <p:cNvSpPr/>
                  <p:nvPr/>
                </p:nvSpPr>
                <p:spPr bwMode="auto">
                  <a:xfrm>
                    <a:off x="2661897" y="3650642"/>
                    <a:ext cx="179014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62" name="Group 1540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69" name="Rectangle 2268"/>
                  <p:cNvSpPr/>
                  <p:nvPr/>
                </p:nvSpPr>
                <p:spPr bwMode="auto">
                  <a:xfrm>
                    <a:off x="2664697" y="293877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0" name="Rectangle 2269"/>
                  <p:cNvSpPr/>
                  <p:nvPr/>
                </p:nvSpPr>
                <p:spPr bwMode="auto">
                  <a:xfrm>
                    <a:off x="2664697" y="311795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1" name="Rectangle 2270"/>
                  <p:cNvSpPr/>
                  <p:nvPr/>
                </p:nvSpPr>
                <p:spPr bwMode="auto">
                  <a:xfrm>
                    <a:off x="2661714" y="329437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2" name="Rectangle 2271"/>
                  <p:cNvSpPr/>
                  <p:nvPr/>
                </p:nvSpPr>
                <p:spPr bwMode="auto">
                  <a:xfrm>
                    <a:off x="2661714" y="3474931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73" name="Rectangle 2272"/>
                  <p:cNvSpPr/>
                  <p:nvPr/>
                </p:nvSpPr>
                <p:spPr bwMode="auto">
                  <a:xfrm>
                    <a:off x="2661714" y="365135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63" name="Group 1541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64" name="Rectangle 2263"/>
                  <p:cNvSpPr/>
                  <p:nvPr/>
                </p:nvSpPr>
                <p:spPr bwMode="auto">
                  <a:xfrm>
                    <a:off x="2664896" y="293831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65" name="Rectangle 2264"/>
                  <p:cNvSpPr/>
                  <p:nvPr/>
                </p:nvSpPr>
                <p:spPr bwMode="auto">
                  <a:xfrm>
                    <a:off x="2664896" y="311749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66" name="Rectangle 2265"/>
                  <p:cNvSpPr/>
                  <p:nvPr/>
                </p:nvSpPr>
                <p:spPr bwMode="auto">
                  <a:xfrm>
                    <a:off x="2661913" y="3293914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67" name="Rectangle 2266"/>
                  <p:cNvSpPr/>
                  <p:nvPr/>
                </p:nvSpPr>
                <p:spPr bwMode="auto">
                  <a:xfrm>
                    <a:off x="2661913" y="3474470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68" name="Rectangle 2267"/>
                  <p:cNvSpPr/>
                  <p:nvPr/>
                </p:nvSpPr>
                <p:spPr bwMode="auto">
                  <a:xfrm>
                    <a:off x="2661913" y="3650891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2" name="Group 843"/>
            <p:cNvGrpSpPr>
              <a:grpSpLocks/>
            </p:cNvGrpSpPr>
            <p:nvPr/>
          </p:nvGrpSpPr>
          <p:grpSpPr bwMode="auto">
            <a:xfrm>
              <a:off x="2715002" y="2438195"/>
              <a:ext cx="1017594" cy="2599335"/>
              <a:chOff x="1149549" y="2598243"/>
              <a:chExt cx="1017594" cy="2599335"/>
            </a:xfrm>
          </p:grpSpPr>
          <p:grpSp>
            <p:nvGrpSpPr>
              <p:cNvPr id="2161" name="Group 1439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238" name="Group 1516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51" name="Rectangle 2250"/>
                  <p:cNvSpPr/>
                  <p:nvPr/>
                </p:nvSpPr>
                <p:spPr bwMode="auto">
                  <a:xfrm>
                    <a:off x="2664802" y="2938646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52" name="Rectangle 2251"/>
                  <p:cNvSpPr/>
                  <p:nvPr/>
                </p:nvSpPr>
                <p:spPr bwMode="auto">
                  <a:xfrm>
                    <a:off x="2664802" y="3117824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53" name="Rectangle 2252"/>
                  <p:cNvSpPr/>
                  <p:nvPr/>
                </p:nvSpPr>
                <p:spPr bwMode="auto">
                  <a:xfrm>
                    <a:off x="2661819" y="329424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54" name="Rectangle 2253"/>
                  <p:cNvSpPr/>
                  <p:nvPr/>
                </p:nvSpPr>
                <p:spPr bwMode="auto">
                  <a:xfrm>
                    <a:off x="2661819" y="347480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55" name="Rectangle 2254"/>
                  <p:cNvSpPr/>
                  <p:nvPr/>
                </p:nvSpPr>
                <p:spPr bwMode="auto">
                  <a:xfrm>
                    <a:off x="2661819" y="3651222"/>
                    <a:ext cx="179015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39" name="Group 1517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46" name="Rectangle 2245"/>
                  <p:cNvSpPr/>
                  <p:nvPr/>
                </p:nvSpPr>
                <p:spPr bwMode="auto">
                  <a:xfrm>
                    <a:off x="2664619" y="2946248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7" name="Rectangle 2246"/>
                  <p:cNvSpPr/>
                  <p:nvPr/>
                </p:nvSpPr>
                <p:spPr bwMode="auto">
                  <a:xfrm>
                    <a:off x="2664619" y="3125426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8" name="Rectangle 2247"/>
                  <p:cNvSpPr/>
                  <p:nvPr/>
                </p:nvSpPr>
                <p:spPr bwMode="auto">
                  <a:xfrm>
                    <a:off x="2661636" y="3301847"/>
                    <a:ext cx="180506" cy="173664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9" name="Rectangle 2248"/>
                  <p:cNvSpPr/>
                  <p:nvPr/>
                </p:nvSpPr>
                <p:spPr bwMode="auto">
                  <a:xfrm>
                    <a:off x="2661636" y="347551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50" name="Rectangle 2249"/>
                  <p:cNvSpPr/>
                  <p:nvPr/>
                </p:nvSpPr>
                <p:spPr bwMode="auto">
                  <a:xfrm>
                    <a:off x="2661636" y="3651932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40" name="Group 1518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41" name="Rectangle 2240"/>
                  <p:cNvSpPr/>
                  <p:nvPr/>
                </p:nvSpPr>
                <p:spPr bwMode="auto">
                  <a:xfrm>
                    <a:off x="2664818" y="2938896"/>
                    <a:ext cx="179015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2" name="Rectangle 2241"/>
                  <p:cNvSpPr/>
                  <p:nvPr/>
                </p:nvSpPr>
                <p:spPr bwMode="auto">
                  <a:xfrm>
                    <a:off x="2664818" y="3118074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3" name="Rectangle 2242"/>
                  <p:cNvSpPr/>
                  <p:nvPr/>
                </p:nvSpPr>
                <p:spPr bwMode="auto">
                  <a:xfrm>
                    <a:off x="2661835" y="3294495"/>
                    <a:ext cx="180506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4" name="Rectangle 2243"/>
                  <p:cNvSpPr/>
                  <p:nvPr/>
                </p:nvSpPr>
                <p:spPr bwMode="auto">
                  <a:xfrm>
                    <a:off x="2661835" y="3475050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45" name="Rectangle 2244"/>
                  <p:cNvSpPr/>
                  <p:nvPr/>
                </p:nvSpPr>
                <p:spPr bwMode="auto">
                  <a:xfrm>
                    <a:off x="2661835" y="3651471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162" name="Group 1440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220" name="Group 1498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33" name="Rectangle 2232"/>
                  <p:cNvSpPr/>
                  <p:nvPr/>
                </p:nvSpPr>
                <p:spPr bwMode="auto">
                  <a:xfrm>
                    <a:off x="2664081" y="2938646"/>
                    <a:ext cx="18796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4" name="Rectangle 2233"/>
                  <p:cNvSpPr/>
                  <p:nvPr/>
                </p:nvSpPr>
                <p:spPr bwMode="auto">
                  <a:xfrm>
                    <a:off x="2664081" y="3117824"/>
                    <a:ext cx="18796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5" name="Rectangle 2234"/>
                  <p:cNvSpPr/>
                  <p:nvPr/>
                </p:nvSpPr>
                <p:spPr bwMode="auto">
                  <a:xfrm>
                    <a:off x="2661097" y="329424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6" name="Rectangle 2235"/>
                  <p:cNvSpPr/>
                  <p:nvPr/>
                </p:nvSpPr>
                <p:spPr bwMode="auto">
                  <a:xfrm>
                    <a:off x="2661097" y="3474801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7" name="Rectangle 2236"/>
                  <p:cNvSpPr/>
                  <p:nvPr/>
                </p:nvSpPr>
                <p:spPr bwMode="auto">
                  <a:xfrm>
                    <a:off x="2661097" y="3651222"/>
                    <a:ext cx="187966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21" name="Group 1499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28" name="Rectangle 2227"/>
                  <p:cNvSpPr/>
                  <p:nvPr/>
                </p:nvSpPr>
                <p:spPr bwMode="auto">
                  <a:xfrm>
                    <a:off x="2663898" y="294624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29" name="Rectangle 2228"/>
                  <p:cNvSpPr/>
                  <p:nvPr/>
                </p:nvSpPr>
                <p:spPr bwMode="auto">
                  <a:xfrm>
                    <a:off x="2663898" y="3125426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0" name="Rectangle 2229"/>
                  <p:cNvSpPr/>
                  <p:nvPr/>
                </p:nvSpPr>
                <p:spPr bwMode="auto">
                  <a:xfrm>
                    <a:off x="2660914" y="3301847"/>
                    <a:ext cx="181999" cy="173664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1" name="Rectangle 2230"/>
                  <p:cNvSpPr/>
                  <p:nvPr/>
                </p:nvSpPr>
                <p:spPr bwMode="auto">
                  <a:xfrm>
                    <a:off x="2660914" y="3475511"/>
                    <a:ext cx="181999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32" name="Rectangle 2231"/>
                  <p:cNvSpPr/>
                  <p:nvPr/>
                </p:nvSpPr>
                <p:spPr bwMode="auto">
                  <a:xfrm>
                    <a:off x="2660914" y="3651932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22" name="Group 1500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23" name="Rectangle 2222"/>
                  <p:cNvSpPr/>
                  <p:nvPr/>
                </p:nvSpPr>
                <p:spPr bwMode="auto">
                  <a:xfrm>
                    <a:off x="2664097" y="2938896"/>
                    <a:ext cx="187966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24" name="Rectangle 2223"/>
                  <p:cNvSpPr/>
                  <p:nvPr/>
                </p:nvSpPr>
                <p:spPr bwMode="auto">
                  <a:xfrm>
                    <a:off x="2664097" y="3118074"/>
                    <a:ext cx="18796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25" name="Rectangle 2224"/>
                  <p:cNvSpPr/>
                  <p:nvPr/>
                </p:nvSpPr>
                <p:spPr bwMode="auto">
                  <a:xfrm>
                    <a:off x="2661113" y="3294495"/>
                    <a:ext cx="189457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26" name="Rectangle 2225"/>
                  <p:cNvSpPr/>
                  <p:nvPr/>
                </p:nvSpPr>
                <p:spPr bwMode="auto">
                  <a:xfrm>
                    <a:off x="2661113" y="3475050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27" name="Rectangle 2226"/>
                  <p:cNvSpPr/>
                  <p:nvPr/>
                </p:nvSpPr>
                <p:spPr bwMode="auto">
                  <a:xfrm>
                    <a:off x="2661113" y="3651471"/>
                    <a:ext cx="18796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163" name="Group 1441"/>
              <p:cNvGrpSpPr>
                <a:grpSpLocks noChangeAspect="1"/>
              </p:cNvGrpSpPr>
              <p:nvPr/>
            </p:nvGrpSpPr>
            <p:grpSpPr bwMode="auto">
              <a:xfrm>
                <a:off x="1497161" y="2598567"/>
                <a:ext cx="669982" cy="2598415"/>
                <a:chOff x="2661432" y="2046926"/>
                <a:chExt cx="690695" cy="2678781"/>
              </a:xfrm>
            </p:grpSpPr>
            <p:grpSp>
              <p:nvGrpSpPr>
                <p:cNvPr id="2202" name="Group 1480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15" name="Rectangle 2214"/>
                  <p:cNvSpPr/>
                  <p:nvPr/>
                </p:nvSpPr>
                <p:spPr bwMode="auto">
                  <a:xfrm>
                    <a:off x="2664415" y="2938679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6" name="Rectangle 2215"/>
                  <p:cNvSpPr/>
                  <p:nvPr/>
                </p:nvSpPr>
                <p:spPr bwMode="auto">
                  <a:xfrm>
                    <a:off x="2664415" y="3117857"/>
                    <a:ext cx="184981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7" name="Rectangle 2216"/>
                  <p:cNvSpPr/>
                  <p:nvPr/>
                </p:nvSpPr>
                <p:spPr bwMode="auto">
                  <a:xfrm>
                    <a:off x="2661432" y="3294278"/>
                    <a:ext cx="186472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8" name="Rectangle 2217"/>
                  <p:cNvSpPr/>
                  <p:nvPr/>
                </p:nvSpPr>
                <p:spPr bwMode="auto">
                  <a:xfrm>
                    <a:off x="2661432" y="3474834"/>
                    <a:ext cx="186472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9" name="Rectangle 2218"/>
                  <p:cNvSpPr/>
                  <p:nvPr/>
                </p:nvSpPr>
                <p:spPr bwMode="auto">
                  <a:xfrm>
                    <a:off x="2661432" y="3651255"/>
                    <a:ext cx="184981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03" name="Group 1481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210" name="Rectangle 2209"/>
                  <p:cNvSpPr/>
                  <p:nvPr/>
                </p:nvSpPr>
                <p:spPr bwMode="auto">
                  <a:xfrm>
                    <a:off x="2664233" y="2946280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1" name="Rectangle 2210"/>
                  <p:cNvSpPr/>
                  <p:nvPr/>
                </p:nvSpPr>
                <p:spPr bwMode="auto">
                  <a:xfrm>
                    <a:off x="2664233" y="3125458"/>
                    <a:ext cx="184981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2" name="Rectangle 2211"/>
                  <p:cNvSpPr/>
                  <p:nvPr/>
                </p:nvSpPr>
                <p:spPr bwMode="auto">
                  <a:xfrm>
                    <a:off x="2661249" y="3301879"/>
                    <a:ext cx="186472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3" name="Rectangle 2212"/>
                  <p:cNvSpPr/>
                  <p:nvPr/>
                </p:nvSpPr>
                <p:spPr bwMode="auto">
                  <a:xfrm>
                    <a:off x="2661249" y="3482435"/>
                    <a:ext cx="186472" cy="17228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14" name="Rectangle 2213"/>
                  <p:cNvSpPr/>
                  <p:nvPr/>
                </p:nvSpPr>
                <p:spPr bwMode="auto">
                  <a:xfrm>
                    <a:off x="2661249" y="3651965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204" name="Group 1482"/>
                <p:cNvGrpSpPr>
                  <a:grpSpLocks/>
                </p:cNvGrpSpPr>
                <p:nvPr/>
              </p:nvGrpSpPr>
              <p:grpSpPr bwMode="auto">
                <a:xfrm>
                  <a:off x="2661432" y="2046926"/>
                  <a:ext cx="690695" cy="902778"/>
                  <a:chOff x="2661448" y="2938929"/>
                  <a:chExt cx="690695" cy="902778"/>
                </a:xfrm>
              </p:grpSpPr>
              <p:sp>
                <p:nvSpPr>
                  <p:cNvPr id="2205" name="Rectangle 2204"/>
                  <p:cNvSpPr/>
                  <p:nvPr/>
                </p:nvSpPr>
                <p:spPr bwMode="auto">
                  <a:xfrm>
                    <a:off x="2664432" y="2938929"/>
                    <a:ext cx="184981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6" name="Rectangle 2205"/>
                  <p:cNvSpPr/>
                  <p:nvPr/>
                </p:nvSpPr>
                <p:spPr bwMode="auto">
                  <a:xfrm>
                    <a:off x="2664432" y="3118107"/>
                    <a:ext cx="184981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7" name="Rectangle 2206"/>
                  <p:cNvSpPr/>
                  <p:nvPr/>
                </p:nvSpPr>
                <p:spPr bwMode="auto">
                  <a:xfrm>
                    <a:off x="2661448" y="3475083"/>
                    <a:ext cx="186473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8" name="Rectangle 2207"/>
                  <p:cNvSpPr/>
                  <p:nvPr/>
                </p:nvSpPr>
                <p:spPr bwMode="auto">
                  <a:xfrm>
                    <a:off x="2661448" y="3651504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9" name="Rectangle 2208"/>
                  <p:cNvSpPr/>
                  <p:nvPr/>
                </p:nvSpPr>
                <p:spPr bwMode="auto">
                  <a:xfrm>
                    <a:off x="2725594" y="3311067"/>
                    <a:ext cx="626550" cy="530641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algn="ctr">
                      <a:buFont typeface="Wingdings" pitchFamily="-109" charset="2"/>
                      <a:buNone/>
                      <a:defRPr/>
                    </a:pPr>
                    <a:r>
                      <a:rPr lang="de-DE" sz="1100" dirty="0" err="1">
                        <a:ea typeface="ＭＳ Ｐゴシック" pitchFamily="-109" charset="-128"/>
                      </a:rPr>
                      <a:t>Prep</a:t>
                    </a:r>
                    <a:r>
                      <a:rPr lang="de-DE" sz="1100" dirty="0">
                        <a:ea typeface="ＭＳ Ｐゴシック" pitchFamily="-109" charset="-128"/>
                      </a:rPr>
                      <a:t>, </a:t>
                    </a:r>
                    <a:r>
                      <a:rPr lang="de-DE" sz="1100" dirty="0" err="1">
                        <a:ea typeface="ＭＳ Ｐゴシック" pitchFamily="-109" charset="-128"/>
                      </a:rPr>
                      <a:t>service</a:t>
                    </a:r>
                    <a:r>
                      <a:rPr lang="de-DE" sz="1100" dirty="0">
                        <a:ea typeface="ＭＳ Ｐゴシック" pitchFamily="-109" charset="-128"/>
                      </a:rPr>
                      <a:t>, spare</a:t>
                    </a:r>
                  </a:p>
                </p:txBody>
              </p:sp>
            </p:grpSp>
          </p:grpSp>
          <p:grpSp>
            <p:nvGrpSpPr>
              <p:cNvPr id="2164" name="Group 1442"/>
              <p:cNvGrpSpPr>
                <a:grpSpLocks noChangeAspect="1"/>
              </p:cNvGrpSpPr>
              <p:nvPr/>
            </p:nvGrpSpPr>
            <p:grpSpPr bwMode="auto">
              <a:xfrm>
                <a:off x="1672251" y="2598567"/>
                <a:ext cx="182327" cy="2599011"/>
                <a:chOff x="2661074" y="2046312"/>
                <a:chExt cx="187964" cy="2679395"/>
              </a:xfrm>
            </p:grpSpPr>
            <p:grpSp>
              <p:nvGrpSpPr>
                <p:cNvPr id="2184" name="Group 1462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97" name="Rectangle 2196"/>
                  <p:cNvSpPr/>
                  <p:nvPr/>
                </p:nvSpPr>
                <p:spPr bwMode="auto">
                  <a:xfrm>
                    <a:off x="2664059" y="2938065"/>
                    <a:ext cx="183490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8" name="Rectangle 2197"/>
                  <p:cNvSpPr/>
                  <p:nvPr/>
                </p:nvSpPr>
                <p:spPr bwMode="auto">
                  <a:xfrm>
                    <a:off x="2664059" y="3117242"/>
                    <a:ext cx="183490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9" name="Rectangle 2198"/>
                  <p:cNvSpPr/>
                  <p:nvPr/>
                </p:nvSpPr>
                <p:spPr bwMode="auto">
                  <a:xfrm>
                    <a:off x="2661076" y="3293663"/>
                    <a:ext cx="186473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0" name="Rectangle 2199"/>
                  <p:cNvSpPr/>
                  <p:nvPr/>
                </p:nvSpPr>
                <p:spPr bwMode="auto">
                  <a:xfrm>
                    <a:off x="2661076" y="3474219"/>
                    <a:ext cx="186473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201" name="Rectangle 2200"/>
                  <p:cNvSpPr/>
                  <p:nvPr/>
                </p:nvSpPr>
                <p:spPr bwMode="auto">
                  <a:xfrm>
                    <a:off x="2661076" y="3650640"/>
                    <a:ext cx="180506" cy="176421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85" name="Group 1463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92" name="Rectangle 2191"/>
                  <p:cNvSpPr/>
                  <p:nvPr/>
                </p:nvSpPr>
                <p:spPr bwMode="auto">
                  <a:xfrm>
                    <a:off x="2663877" y="2938776"/>
                    <a:ext cx="180506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3" name="Rectangle 2192"/>
                  <p:cNvSpPr/>
                  <p:nvPr/>
                </p:nvSpPr>
                <p:spPr bwMode="auto">
                  <a:xfrm>
                    <a:off x="2663877" y="3117953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4" name="Rectangle 2193"/>
                  <p:cNvSpPr/>
                  <p:nvPr/>
                </p:nvSpPr>
                <p:spPr bwMode="auto">
                  <a:xfrm>
                    <a:off x="2660893" y="3294374"/>
                    <a:ext cx="181998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5" name="Rectangle 2194"/>
                  <p:cNvSpPr/>
                  <p:nvPr/>
                </p:nvSpPr>
                <p:spPr bwMode="auto">
                  <a:xfrm>
                    <a:off x="2660893" y="3474930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6" name="Rectangle 2195"/>
                  <p:cNvSpPr/>
                  <p:nvPr/>
                </p:nvSpPr>
                <p:spPr bwMode="auto">
                  <a:xfrm>
                    <a:off x="2660893" y="3651351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86" name="Group 1464"/>
                <p:cNvGrpSpPr>
                  <a:grpSpLocks/>
                </p:cNvGrpSpPr>
                <p:nvPr/>
              </p:nvGrpSpPr>
              <p:grpSpPr bwMode="auto">
                <a:xfrm>
                  <a:off x="2661074" y="2046312"/>
                  <a:ext cx="187964" cy="893132"/>
                  <a:chOff x="2661090" y="2938315"/>
                  <a:chExt cx="187964" cy="893132"/>
                </a:xfrm>
              </p:grpSpPr>
              <p:sp>
                <p:nvSpPr>
                  <p:cNvPr id="2187" name="Rectangle 2186"/>
                  <p:cNvSpPr/>
                  <p:nvPr/>
                </p:nvSpPr>
                <p:spPr bwMode="auto">
                  <a:xfrm>
                    <a:off x="2664075" y="2938315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8" name="Rectangle 2187"/>
                  <p:cNvSpPr/>
                  <p:nvPr/>
                </p:nvSpPr>
                <p:spPr bwMode="auto">
                  <a:xfrm>
                    <a:off x="2664075" y="3117493"/>
                    <a:ext cx="184981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9" name="Rectangle 2188"/>
                  <p:cNvSpPr/>
                  <p:nvPr/>
                </p:nvSpPr>
                <p:spPr bwMode="auto">
                  <a:xfrm>
                    <a:off x="2661092" y="3293914"/>
                    <a:ext cx="18647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0" name="Rectangle 2189"/>
                  <p:cNvSpPr/>
                  <p:nvPr/>
                </p:nvSpPr>
                <p:spPr bwMode="auto">
                  <a:xfrm>
                    <a:off x="2661092" y="3474469"/>
                    <a:ext cx="18647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91" name="Rectangle 2190"/>
                  <p:cNvSpPr/>
                  <p:nvPr/>
                </p:nvSpPr>
                <p:spPr bwMode="auto">
                  <a:xfrm>
                    <a:off x="2661092" y="3650891"/>
                    <a:ext cx="184981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165" name="Group 1443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166" name="Group 1444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79" name="Rectangle 2178"/>
                  <p:cNvSpPr/>
                  <p:nvPr/>
                </p:nvSpPr>
                <p:spPr bwMode="auto">
                  <a:xfrm>
                    <a:off x="2665142" y="2938065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0" name="Rectangle 2179"/>
                  <p:cNvSpPr/>
                  <p:nvPr/>
                </p:nvSpPr>
                <p:spPr bwMode="auto">
                  <a:xfrm>
                    <a:off x="2665142" y="3117243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1" name="Rectangle 2180"/>
                  <p:cNvSpPr/>
                  <p:nvPr/>
                </p:nvSpPr>
                <p:spPr bwMode="auto">
                  <a:xfrm>
                    <a:off x="2662158" y="3293664"/>
                    <a:ext cx="18050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2" name="Rectangle 2181"/>
                  <p:cNvSpPr/>
                  <p:nvPr/>
                </p:nvSpPr>
                <p:spPr bwMode="auto">
                  <a:xfrm>
                    <a:off x="2662158" y="3474220"/>
                    <a:ext cx="18050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83" name="Rectangle 2182"/>
                  <p:cNvSpPr/>
                  <p:nvPr/>
                </p:nvSpPr>
                <p:spPr bwMode="auto">
                  <a:xfrm>
                    <a:off x="2662158" y="3650641"/>
                    <a:ext cx="179015" cy="173664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67" name="Group 1445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74" name="Rectangle 2173"/>
                  <p:cNvSpPr/>
                  <p:nvPr/>
                </p:nvSpPr>
                <p:spPr bwMode="auto">
                  <a:xfrm>
                    <a:off x="2664958" y="2938776"/>
                    <a:ext cx="179015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5" name="Rectangle 2174"/>
                  <p:cNvSpPr/>
                  <p:nvPr/>
                </p:nvSpPr>
                <p:spPr bwMode="auto">
                  <a:xfrm>
                    <a:off x="2664958" y="3117954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6" name="Rectangle 2175"/>
                  <p:cNvSpPr/>
                  <p:nvPr/>
                </p:nvSpPr>
                <p:spPr bwMode="auto">
                  <a:xfrm>
                    <a:off x="2661975" y="3294375"/>
                    <a:ext cx="180507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7" name="Rectangle 2176"/>
                  <p:cNvSpPr/>
                  <p:nvPr/>
                </p:nvSpPr>
                <p:spPr bwMode="auto">
                  <a:xfrm>
                    <a:off x="2661975" y="3474931"/>
                    <a:ext cx="18050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8" name="Rectangle 2177"/>
                  <p:cNvSpPr/>
                  <p:nvPr/>
                </p:nvSpPr>
                <p:spPr bwMode="auto">
                  <a:xfrm>
                    <a:off x="2661975" y="3651352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68" name="Group 1446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69" name="Rectangle 2168"/>
                  <p:cNvSpPr/>
                  <p:nvPr/>
                </p:nvSpPr>
                <p:spPr bwMode="auto">
                  <a:xfrm>
                    <a:off x="2665158" y="2938315"/>
                    <a:ext cx="179015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0" name="Rectangle 2169"/>
                  <p:cNvSpPr/>
                  <p:nvPr/>
                </p:nvSpPr>
                <p:spPr bwMode="auto">
                  <a:xfrm>
                    <a:off x="2665158" y="3117493"/>
                    <a:ext cx="17901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1" name="Rectangle 2170"/>
                  <p:cNvSpPr/>
                  <p:nvPr/>
                </p:nvSpPr>
                <p:spPr bwMode="auto">
                  <a:xfrm>
                    <a:off x="2662174" y="3293914"/>
                    <a:ext cx="180507" cy="18055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2" name="Rectangle 2171"/>
                  <p:cNvSpPr/>
                  <p:nvPr/>
                </p:nvSpPr>
                <p:spPr bwMode="auto">
                  <a:xfrm>
                    <a:off x="2662174" y="3474470"/>
                    <a:ext cx="18050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73" name="Rectangle 2172"/>
                  <p:cNvSpPr/>
                  <p:nvPr/>
                </p:nvSpPr>
                <p:spPr bwMode="auto">
                  <a:xfrm>
                    <a:off x="2662174" y="3650891"/>
                    <a:ext cx="17901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3" name="Group 844"/>
            <p:cNvGrpSpPr>
              <a:grpSpLocks/>
            </p:cNvGrpSpPr>
            <p:nvPr/>
          </p:nvGrpSpPr>
          <p:grpSpPr bwMode="auto">
            <a:xfrm>
              <a:off x="3588061" y="2437600"/>
              <a:ext cx="872730" cy="2599366"/>
              <a:chOff x="1149549" y="2598211"/>
              <a:chExt cx="872730" cy="2599366"/>
            </a:xfrm>
          </p:grpSpPr>
          <p:grpSp>
            <p:nvGrpSpPr>
              <p:cNvPr id="2066" name="Group 1344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143" name="Group 1421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56" name="Rectangle 2155"/>
                  <p:cNvSpPr/>
                  <p:nvPr/>
                </p:nvSpPr>
                <p:spPr bwMode="auto">
                  <a:xfrm>
                    <a:off x="2664299" y="293922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7" name="Rectangle 2156"/>
                  <p:cNvSpPr/>
                  <p:nvPr/>
                </p:nvSpPr>
                <p:spPr bwMode="auto">
                  <a:xfrm>
                    <a:off x="2664299" y="311840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8" name="Rectangle 2157"/>
                  <p:cNvSpPr/>
                  <p:nvPr/>
                </p:nvSpPr>
                <p:spPr bwMode="auto">
                  <a:xfrm>
                    <a:off x="2661315" y="329482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9" name="Rectangle 2158"/>
                  <p:cNvSpPr/>
                  <p:nvPr/>
                </p:nvSpPr>
                <p:spPr bwMode="auto">
                  <a:xfrm>
                    <a:off x="2661315" y="347538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60" name="Rectangle 2159"/>
                  <p:cNvSpPr/>
                  <p:nvPr/>
                </p:nvSpPr>
                <p:spPr bwMode="auto">
                  <a:xfrm>
                    <a:off x="2661315" y="365180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44" name="Group 1422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51" name="Rectangle 2150"/>
                  <p:cNvSpPr/>
                  <p:nvPr/>
                </p:nvSpPr>
                <p:spPr bwMode="auto">
                  <a:xfrm>
                    <a:off x="2664116" y="293855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2" name="Rectangle 2151"/>
                  <p:cNvSpPr/>
                  <p:nvPr/>
                </p:nvSpPr>
                <p:spPr bwMode="auto">
                  <a:xfrm>
                    <a:off x="2664116" y="311773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3" name="Rectangle 2152"/>
                  <p:cNvSpPr/>
                  <p:nvPr/>
                </p:nvSpPr>
                <p:spPr bwMode="auto">
                  <a:xfrm>
                    <a:off x="2661132" y="3295536"/>
                    <a:ext cx="180506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4" name="Rectangle 2153"/>
                  <p:cNvSpPr/>
                  <p:nvPr/>
                </p:nvSpPr>
                <p:spPr bwMode="auto">
                  <a:xfrm>
                    <a:off x="2661132" y="348160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5" name="Rectangle 2154"/>
                  <p:cNvSpPr/>
                  <p:nvPr/>
                </p:nvSpPr>
                <p:spPr bwMode="auto">
                  <a:xfrm>
                    <a:off x="2661132" y="365940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45" name="Group 1423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46" name="Rectangle 2145"/>
                  <p:cNvSpPr/>
                  <p:nvPr/>
                </p:nvSpPr>
                <p:spPr bwMode="auto">
                  <a:xfrm>
                    <a:off x="2664315" y="293809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7" name="Rectangle 2146"/>
                  <p:cNvSpPr/>
                  <p:nvPr/>
                </p:nvSpPr>
                <p:spPr bwMode="auto">
                  <a:xfrm>
                    <a:off x="2664315" y="311727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8" name="Rectangle 2147"/>
                  <p:cNvSpPr/>
                  <p:nvPr/>
                </p:nvSpPr>
                <p:spPr bwMode="auto">
                  <a:xfrm>
                    <a:off x="2661331" y="3295075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9" name="Rectangle 2148"/>
                  <p:cNvSpPr/>
                  <p:nvPr/>
                </p:nvSpPr>
                <p:spPr bwMode="auto">
                  <a:xfrm>
                    <a:off x="2661331" y="3474253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50" name="Rectangle 2149"/>
                  <p:cNvSpPr/>
                  <p:nvPr/>
                </p:nvSpPr>
                <p:spPr bwMode="auto">
                  <a:xfrm>
                    <a:off x="2661331" y="3652052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067" name="Group 1345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125" name="Group 1403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38" name="Rectangle 2137"/>
                  <p:cNvSpPr/>
                  <p:nvPr/>
                </p:nvSpPr>
                <p:spPr bwMode="auto">
                  <a:xfrm>
                    <a:off x="2656119" y="293922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9" name="Rectangle 2138"/>
                  <p:cNvSpPr/>
                  <p:nvPr/>
                </p:nvSpPr>
                <p:spPr bwMode="auto">
                  <a:xfrm>
                    <a:off x="2656119" y="311840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0" name="Rectangle 2139"/>
                  <p:cNvSpPr/>
                  <p:nvPr/>
                </p:nvSpPr>
                <p:spPr bwMode="auto">
                  <a:xfrm>
                    <a:off x="2653135" y="3294825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1" name="Rectangle 2140"/>
                  <p:cNvSpPr/>
                  <p:nvPr/>
                </p:nvSpPr>
                <p:spPr bwMode="auto">
                  <a:xfrm>
                    <a:off x="2653135" y="3475382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42" name="Rectangle 2141"/>
                  <p:cNvSpPr/>
                  <p:nvPr/>
                </p:nvSpPr>
                <p:spPr bwMode="auto">
                  <a:xfrm>
                    <a:off x="2653135" y="365180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26" name="Group 1404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33" name="Rectangle 2132"/>
                  <p:cNvSpPr/>
                  <p:nvPr/>
                </p:nvSpPr>
                <p:spPr bwMode="auto">
                  <a:xfrm>
                    <a:off x="2655935" y="293855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4" name="Rectangle 2133"/>
                  <p:cNvSpPr/>
                  <p:nvPr/>
                </p:nvSpPr>
                <p:spPr bwMode="auto">
                  <a:xfrm>
                    <a:off x="2655935" y="311773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5" name="Rectangle 2134"/>
                  <p:cNvSpPr/>
                  <p:nvPr/>
                </p:nvSpPr>
                <p:spPr bwMode="auto">
                  <a:xfrm>
                    <a:off x="2652952" y="3295536"/>
                    <a:ext cx="189456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6" name="Rectangle 2135"/>
                  <p:cNvSpPr/>
                  <p:nvPr/>
                </p:nvSpPr>
                <p:spPr bwMode="auto">
                  <a:xfrm>
                    <a:off x="2652952" y="3481605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7" name="Rectangle 2136"/>
                  <p:cNvSpPr/>
                  <p:nvPr/>
                </p:nvSpPr>
                <p:spPr bwMode="auto">
                  <a:xfrm>
                    <a:off x="2652952" y="365940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27" name="Group 1405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28" name="Rectangle 2127"/>
                  <p:cNvSpPr/>
                  <p:nvPr/>
                </p:nvSpPr>
                <p:spPr bwMode="auto">
                  <a:xfrm>
                    <a:off x="2656135" y="293809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29" name="Rectangle 2128"/>
                  <p:cNvSpPr/>
                  <p:nvPr/>
                </p:nvSpPr>
                <p:spPr bwMode="auto">
                  <a:xfrm>
                    <a:off x="2656135" y="311727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0" name="Rectangle 2129"/>
                  <p:cNvSpPr/>
                  <p:nvPr/>
                </p:nvSpPr>
                <p:spPr bwMode="auto">
                  <a:xfrm>
                    <a:off x="2653151" y="3295075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1" name="Rectangle 2130"/>
                  <p:cNvSpPr/>
                  <p:nvPr/>
                </p:nvSpPr>
                <p:spPr bwMode="auto">
                  <a:xfrm>
                    <a:off x="2653151" y="3474253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32" name="Rectangle 2131"/>
                  <p:cNvSpPr/>
                  <p:nvPr/>
                </p:nvSpPr>
                <p:spPr bwMode="auto">
                  <a:xfrm>
                    <a:off x="2653151" y="3652052"/>
                    <a:ext cx="18796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068" name="Group 1346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107" name="Group 1385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20" name="Rectangle 2119"/>
                  <p:cNvSpPr/>
                  <p:nvPr/>
                </p:nvSpPr>
                <p:spPr bwMode="auto">
                  <a:xfrm>
                    <a:off x="2663912" y="2946151"/>
                    <a:ext cx="180506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21" name="Rectangle 2120"/>
                  <p:cNvSpPr/>
                  <p:nvPr/>
                </p:nvSpPr>
                <p:spPr bwMode="auto">
                  <a:xfrm>
                    <a:off x="2663912" y="3118437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22" name="Rectangle 2121"/>
                  <p:cNvSpPr/>
                  <p:nvPr/>
                </p:nvSpPr>
                <p:spPr bwMode="auto">
                  <a:xfrm>
                    <a:off x="2660928" y="3294858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23" name="Rectangle 2122"/>
                  <p:cNvSpPr/>
                  <p:nvPr/>
                </p:nvSpPr>
                <p:spPr bwMode="auto">
                  <a:xfrm>
                    <a:off x="2660928" y="3475415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24" name="Rectangle 2123"/>
                  <p:cNvSpPr/>
                  <p:nvPr/>
                </p:nvSpPr>
                <p:spPr bwMode="auto">
                  <a:xfrm>
                    <a:off x="2660928" y="365183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08" name="Group 1386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15" name="Rectangle 2114"/>
                  <p:cNvSpPr/>
                  <p:nvPr/>
                </p:nvSpPr>
                <p:spPr bwMode="auto">
                  <a:xfrm>
                    <a:off x="2656270" y="293859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6" name="Rectangle 2115"/>
                  <p:cNvSpPr/>
                  <p:nvPr/>
                </p:nvSpPr>
                <p:spPr bwMode="auto">
                  <a:xfrm>
                    <a:off x="2656270" y="311776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7" name="Rectangle 2116"/>
                  <p:cNvSpPr/>
                  <p:nvPr/>
                </p:nvSpPr>
                <p:spPr bwMode="auto">
                  <a:xfrm>
                    <a:off x="2653286" y="3295569"/>
                    <a:ext cx="189456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8" name="Rectangle 2117"/>
                  <p:cNvSpPr/>
                  <p:nvPr/>
                </p:nvSpPr>
                <p:spPr bwMode="auto">
                  <a:xfrm>
                    <a:off x="2653286" y="3481638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9" name="Rectangle 2118"/>
                  <p:cNvSpPr/>
                  <p:nvPr/>
                </p:nvSpPr>
                <p:spPr bwMode="auto">
                  <a:xfrm>
                    <a:off x="2653286" y="365943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109" name="Group 1387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10" name="Rectangle 2109"/>
                  <p:cNvSpPr/>
                  <p:nvPr/>
                </p:nvSpPr>
                <p:spPr bwMode="auto">
                  <a:xfrm>
                    <a:off x="2663928" y="2938130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1" name="Rectangle 2110"/>
                  <p:cNvSpPr/>
                  <p:nvPr/>
                </p:nvSpPr>
                <p:spPr bwMode="auto">
                  <a:xfrm>
                    <a:off x="2663928" y="311730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2" name="Rectangle 2111"/>
                  <p:cNvSpPr/>
                  <p:nvPr/>
                </p:nvSpPr>
                <p:spPr bwMode="auto">
                  <a:xfrm>
                    <a:off x="2660944" y="3295108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3" name="Rectangle 2112"/>
                  <p:cNvSpPr/>
                  <p:nvPr/>
                </p:nvSpPr>
                <p:spPr bwMode="auto">
                  <a:xfrm>
                    <a:off x="2660944" y="3474286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14" name="Rectangle 2113"/>
                  <p:cNvSpPr/>
                  <p:nvPr/>
                </p:nvSpPr>
                <p:spPr bwMode="auto">
                  <a:xfrm>
                    <a:off x="2660944" y="3652085"/>
                    <a:ext cx="180506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069" name="Group 1347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089" name="Group 1367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102" name="Rectangle 2101"/>
                  <p:cNvSpPr/>
                  <p:nvPr/>
                </p:nvSpPr>
                <p:spPr bwMode="auto">
                  <a:xfrm>
                    <a:off x="2656095" y="293864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3" name="Rectangle 2102"/>
                  <p:cNvSpPr/>
                  <p:nvPr/>
                </p:nvSpPr>
                <p:spPr bwMode="auto">
                  <a:xfrm>
                    <a:off x="2656095" y="3117823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4" name="Rectangle 2103"/>
                  <p:cNvSpPr/>
                  <p:nvPr/>
                </p:nvSpPr>
                <p:spPr bwMode="auto">
                  <a:xfrm>
                    <a:off x="2653112" y="3294244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5" name="Rectangle 2104"/>
                  <p:cNvSpPr/>
                  <p:nvPr/>
                </p:nvSpPr>
                <p:spPr bwMode="auto">
                  <a:xfrm>
                    <a:off x="2653112" y="3474801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6" name="Rectangle 2105"/>
                  <p:cNvSpPr/>
                  <p:nvPr/>
                </p:nvSpPr>
                <p:spPr bwMode="auto">
                  <a:xfrm>
                    <a:off x="2653112" y="365122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90" name="Group 1368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97" name="Rectangle 2096"/>
                  <p:cNvSpPr/>
                  <p:nvPr/>
                </p:nvSpPr>
                <p:spPr bwMode="auto">
                  <a:xfrm>
                    <a:off x="2655912" y="293797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8" name="Rectangle 2097"/>
                  <p:cNvSpPr/>
                  <p:nvPr/>
                </p:nvSpPr>
                <p:spPr bwMode="auto">
                  <a:xfrm>
                    <a:off x="2655912" y="311715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9" name="Rectangle 2098"/>
                  <p:cNvSpPr/>
                  <p:nvPr/>
                </p:nvSpPr>
                <p:spPr bwMode="auto">
                  <a:xfrm>
                    <a:off x="2652928" y="3294955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0" name="Rectangle 2099"/>
                  <p:cNvSpPr/>
                  <p:nvPr/>
                </p:nvSpPr>
                <p:spPr bwMode="auto">
                  <a:xfrm>
                    <a:off x="2652928" y="3474133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101" name="Rectangle 2100"/>
                  <p:cNvSpPr/>
                  <p:nvPr/>
                </p:nvSpPr>
                <p:spPr bwMode="auto">
                  <a:xfrm>
                    <a:off x="2652928" y="365193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91" name="Group 1369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92" name="Rectangle 2091"/>
                  <p:cNvSpPr/>
                  <p:nvPr/>
                </p:nvSpPr>
                <p:spPr bwMode="auto">
                  <a:xfrm>
                    <a:off x="2656111" y="293062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3" name="Rectangle 2092"/>
                  <p:cNvSpPr/>
                  <p:nvPr/>
                </p:nvSpPr>
                <p:spPr bwMode="auto">
                  <a:xfrm>
                    <a:off x="2656111" y="3109803"/>
                    <a:ext cx="18796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4" name="Rectangle 2093"/>
                  <p:cNvSpPr/>
                  <p:nvPr/>
                </p:nvSpPr>
                <p:spPr bwMode="auto">
                  <a:xfrm>
                    <a:off x="2653128" y="329449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5" name="Rectangle 2094"/>
                  <p:cNvSpPr/>
                  <p:nvPr/>
                </p:nvSpPr>
                <p:spPr bwMode="auto">
                  <a:xfrm>
                    <a:off x="2653128" y="3473672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96" name="Rectangle 2095"/>
                  <p:cNvSpPr/>
                  <p:nvPr/>
                </p:nvSpPr>
                <p:spPr bwMode="auto">
                  <a:xfrm>
                    <a:off x="2653128" y="365147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2070" name="Group 1348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071" name="Group 1349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84" name="Rectangle 2083"/>
                  <p:cNvSpPr/>
                  <p:nvPr/>
                </p:nvSpPr>
                <p:spPr bwMode="auto">
                  <a:xfrm>
                    <a:off x="2664639" y="293864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5" name="Rectangle 2084"/>
                  <p:cNvSpPr/>
                  <p:nvPr/>
                </p:nvSpPr>
                <p:spPr bwMode="auto">
                  <a:xfrm>
                    <a:off x="2664639" y="311782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6" name="Rectangle 2085"/>
                  <p:cNvSpPr/>
                  <p:nvPr/>
                </p:nvSpPr>
                <p:spPr bwMode="auto">
                  <a:xfrm>
                    <a:off x="2661655" y="3294244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7" name="Rectangle 2086"/>
                  <p:cNvSpPr/>
                  <p:nvPr/>
                </p:nvSpPr>
                <p:spPr bwMode="auto">
                  <a:xfrm>
                    <a:off x="2661655" y="3474801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8" name="Rectangle 2087"/>
                  <p:cNvSpPr/>
                  <p:nvPr/>
                </p:nvSpPr>
                <p:spPr bwMode="auto">
                  <a:xfrm>
                    <a:off x="2661655" y="365122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72" name="Group 1350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79" name="Rectangle 2078"/>
                  <p:cNvSpPr/>
                  <p:nvPr/>
                </p:nvSpPr>
                <p:spPr bwMode="auto">
                  <a:xfrm>
                    <a:off x="2664456" y="293797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0" name="Rectangle 2079"/>
                  <p:cNvSpPr/>
                  <p:nvPr/>
                </p:nvSpPr>
                <p:spPr bwMode="auto">
                  <a:xfrm>
                    <a:off x="2664456" y="311715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1" name="Rectangle 2080"/>
                  <p:cNvSpPr/>
                  <p:nvPr/>
                </p:nvSpPr>
                <p:spPr bwMode="auto">
                  <a:xfrm>
                    <a:off x="2661472" y="3294955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2" name="Rectangle 2081"/>
                  <p:cNvSpPr/>
                  <p:nvPr/>
                </p:nvSpPr>
                <p:spPr bwMode="auto">
                  <a:xfrm>
                    <a:off x="2661472" y="3474133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83" name="Rectangle 2082"/>
                  <p:cNvSpPr/>
                  <p:nvPr/>
                </p:nvSpPr>
                <p:spPr bwMode="auto">
                  <a:xfrm>
                    <a:off x="2661472" y="365193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73" name="Group 1351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74" name="Rectangle 2073"/>
                  <p:cNvSpPr/>
                  <p:nvPr/>
                </p:nvSpPr>
                <p:spPr bwMode="auto">
                  <a:xfrm>
                    <a:off x="2664655" y="293062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75" name="Rectangle 2074"/>
                  <p:cNvSpPr/>
                  <p:nvPr/>
                </p:nvSpPr>
                <p:spPr bwMode="auto">
                  <a:xfrm>
                    <a:off x="2664655" y="3109803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76" name="Rectangle 2075"/>
                  <p:cNvSpPr/>
                  <p:nvPr/>
                </p:nvSpPr>
                <p:spPr bwMode="auto">
                  <a:xfrm>
                    <a:off x="2661671" y="3294494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77" name="Rectangle 2076"/>
                  <p:cNvSpPr/>
                  <p:nvPr/>
                </p:nvSpPr>
                <p:spPr bwMode="auto">
                  <a:xfrm>
                    <a:off x="2661671" y="3473672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78" name="Rectangle 2077"/>
                  <p:cNvSpPr/>
                  <p:nvPr/>
                </p:nvSpPr>
                <p:spPr bwMode="auto">
                  <a:xfrm>
                    <a:off x="2661671" y="3651471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4" name="Group 845"/>
            <p:cNvGrpSpPr>
              <a:grpSpLocks/>
            </p:cNvGrpSpPr>
            <p:nvPr/>
          </p:nvGrpSpPr>
          <p:grpSpPr bwMode="auto">
            <a:xfrm>
              <a:off x="4460557" y="2437600"/>
              <a:ext cx="872730" cy="2599366"/>
              <a:chOff x="1149549" y="2598211"/>
              <a:chExt cx="872730" cy="2599366"/>
            </a:xfrm>
          </p:grpSpPr>
          <p:grpSp>
            <p:nvGrpSpPr>
              <p:cNvPr id="1971" name="Group 1249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048" name="Group 1326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61" name="Rectangle 2060"/>
                  <p:cNvSpPr/>
                  <p:nvPr/>
                </p:nvSpPr>
                <p:spPr bwMode="auto">
                  <a:xfrm>
                    <a:off x="2664376" y="293922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62" name="Rectangle 2061"/>
                  <p:cNvSpPr/>
                  <p:nvPr/>
                </p:nvSpPr>
                <p:spPr bwMode="auto">
                  <a:xfrm>
                    <a:off x="2664376" y="311840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63" name="Rectangle 2062"/>
                  <p:cNvSpPr/>
                  <p:nvPr/>
                </p:nvSpPr>
                <p:spPr bwMode="auto">
                  <a:xfrm>
                    <a:off x="2661392" y="329482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64" name="Rectangle 2063"/>
                  <p:cNvSpPr/>
                  <p:nvPr/>
                </p:nvSpPr>
                <p:spPr bwMode="auto">
                  <a:xfrm>
                    <a:off x="2661392" y="3475382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65" name="Rectangle 2064"/>
                  <p:cNvSpPr/>
                  <p:nvPr/>
                </p:nvSpPr>
                <p:spPr bwMode="auto">
                  <a:xfrm>
                    <a:off x="2661392" y="365180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49" name="Group 1327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56" name="Rectangle 2055"/>
                  <p:cNvSpPr/>
                  <p:nvPr/>
                </p:nvSpPr>
                <p:spPr bwMode="auto">
                  <a:xfrm>
                    <a:off x="2664193" y="293855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7" name="Rectangle 2056"/>
                  <p:cNvSpPr/>
                  <p:nvPr/>
                </p:nvSpPr>
                <p:spPr bwMode="auto">
                  <a:xfrm>
                    <a:off x="2664193" y="311773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8" name="Rectangle 2057"/>
                  <p:cNvSpPr/>
                  <p:nvPr/>
                </p:nvSpPr>
                <p:spPr bwMode="auto">
                  <a:xfrm>
                    <a:off x="2661209" y="3295536"/>
                    <a:ext cx="180505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9" name="Rectangle 2058"/>
                  <p:cNvSpPr/>
                  <p:nvPr/>
                </p:nvSpPr>
                <p:spPr bwMode="auto">
                  <a:xfrm>
                    <a:off x="2661209" y="3481605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60" name="Rectangle 2059"/>
                  <p:cNvSpPr/>
                  <p:nvPr/>
                </p:nvSpPr>
                <p:spPr bwMode="auto">
                  <a:xfrm>
                    <a:off x="2661209" y="365940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50" name="Group 1328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51" name="Rectangle 2050"/>
                  <p:cNvSpPr/>
                  <p:nvPr/>
                </p:nvSpPr>
                <p:spPr bwMode="auto">
                  <a:xfrm>
                    <a:off x="2664392" y="293809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2" name="Rectangle 2051"/>
                  <p:cNvSpPr/>
                  <p:nvPr/>
                </p:nvSpPr>
                <p:spPr bwMode="auto">
                  <a:xfrm>
                    <a:off x="2664392" y="311727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3" name="Rectangle 2052"/>
                  <p:cNvSpPr/>
                  <p:nvPr/>
                </p:nvSpPr>
                <p:spPr bwMode="auto">
                  <a:xfrm>
                    <a:off x="2661408" y="3295075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4" name="Rectangle 2053"/>
                  <p:cNvSpPr/>
                  <p:nvPr/>
                </p:nvSpPr>
                <p:spPr bwMode="auto">
                  <a:xfrm>
                    <a:off x="2661408" y="3474253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55" name="Rectangle 2054"/>
                  <p:cNvSpPr/>
                  <p:nvPr/>
                </p:nvSpPr>
                <p:spPr bwMode="auto">
                  <a:xfrm>
                    <a:off x="2661408" y="3652052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972" name="Group 1250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030" name="Group 1308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43" name="Rectangle 2042"/>
                  <p:cNvSpPr/>
                  <p:nvPr/>
                </p:nvSpPr>
                <p:spPr bwMode="auto">
                  <a:xfrm>
                    <a:off x="2656195" y="293922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4" name="Rectangle 2043"/>
                  <p:cNvSpPr/>
                  <p:nvPr/>
                </p:nvSpPr>
                <p:spPr bwMode="auto">
                  <a:xfrm>
                    <a:off x="2656195" y="311840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5" name="Rectangle 2044"/>
                  <p:cNvSpPr/>
                  <p:nvPr/>
                </p:nvSpPr>
                <p:spPr bwMode="auto">
                  <a:xfrm>
                    <a:off x="2653211" y="329482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6" name="Rectangle 2045"/>
                  <p:cNvSpPr/>
                  <p:nvPr/>
                </p:nvSpPr>
                <p:spPr bwMode="auto">
                  <a:xfrm>
                    <a:off x="2653211" y="3475382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7" name="Rectangle 2046"/>
                  <p:cNvSpPr/>
                  <p:nvPr/>
                </p:nvSpPr>
                <p:spPr bwMode="auto">
                  <a:xfrm>
                    <a:off x="2653211" y="365180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31" name="Group 1309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38" name="Rectangle 2037"/>
                  <p:cNvSpPr/>
                  <p:nvPr/>
                </p:nvSpPr>
                <p:spPr bwMode="auto">
                  <a:xfrm>
                    <a:off x="2656011" y="293855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39" name="Rectangle 2038"/>
                  <p:cNvSpPr/>
                  <p:nvPr/>
                </p:nvSpPr>
                <p:spPr bwMode="auto">
                  <a:xfrm>
                    <a:off x="2656011" y="311773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0" name="Rectangle 2039"/>
                  <p:cNvSpPr/>
                  <p:nvPr/>
                </p:nvSpPr>
                <p:spPr bwMode="auto">
                  <a:xfrm>
                    <a:off x="2653028" y="3295536"/>
                    <a:ext cx="189457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1" name="Rectangle 2040"/>
                  <p:cNvSpPr/>
                  <p:nvPr/>
                </p:nvSpPr>
                <p:spPr bwMode="auto">
                  <a:xfrm>
                    <a:off x="2653028" y="348160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42" name="Rectangle 2041"/>
                  <p:cNvSpPr/>
                  <p:nvPr/>
                </p:nvSpPr>
                <p:spPr bwMode="auto">
                  <a:xfrm>
                    <a:off x="2653028" y="365940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32" name="Group 1310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33" name="Rectangle 2032"/>
                  <p:cNvSpPr/>
                  <p:nvPr/>
                </p:nvSpPr>
                <p:spPr bwMode="auto">
                  <a:xfrm>
                    <a:off x="2656211" y="293809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34" name="Rectangle 2033"/>
                  <p:cNvSpPr/>
                  <p:nvPr/>
                </p:nvSpPr>
                <p:spPr bwMode="auto">
                  <a:xfrm>
                    <a:off x="2656211" y="311727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35" name="Rectangle 2034"/>
                  <p:cNvSpPr/>
                  <p:nvPr/>
                </p:nvSpPr>
                <p:spPr bwMode="auto">
                  <a:xfrm>
                    <a:off x="2653227" y="3295075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36" name="Rectangle 2035"/>
                  <p:cNvSpPr/>
                  <p:nvPr/>
                </p:nvSpPr>
                <p:spPr bwMode="auto">
                  <a:xfrm>
                    <a:off x="2653227" y="3474253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37" name="Rectangle 2036"/>
                  <p:cNvSpPr/>
                  <p:nvPr/>
                </p:nvSpPr>
                <p:spPr bwMode="auto">
                  <a:xfrm>
                    <a:off x="2653227" y="3652052"/>
                    <a:ext cx="18796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973" name="Group 1251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2012" name="Group 1290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25" name="Rectangle 2024"/>
                  <p:cNvSpPr/>
                  <p:nvPr/>
                </p:nvSpPr>
                <p:spPr bwMode="auto">
                  <a:xfrm>
                    <a:off x="2663989" y="2946151"/>
                    <a:ext cx="180505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6" name="Rectangle 2025"/>
                  <p:cNvSpPr/>
                  <p:nvPr/>
                </p:nvSpPr>
                <p:spPr bwMode="auto">
                  <a:xfrm>
                    <a:off x="2663989" y="3118437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7" name="Rectangle 2026"/>
                  <p:cNvSpPr/>
                  <p:nvPr/>
                </p:nvSpPr>
                <p:spPr bwMode="auto">
                  <a:xfrm>
                    <a:off x="2661005" y="3294858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8" name="Rectangle 2027"/>
                  <p:cNvSpPr/>
                  <p:nvPr/>
                </p:nvSpPr>
                <p:spPr bwMode="auto">
                  <a:xfrm>
                    <a:off x="2661005" y="3475415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9" name="Rectangle 2028"/>
                  <p:cNvSpPr/>
                  <p:nvPr/>
                </p:nvSpPr>
                <p:spPr bwMode="auto">
                  <a:xfrm>
                    <a:off x="2661005" y="3651836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13" name="Group 1291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20" name="Rectangle 2019"/>
                  <p:cNvSpPr/>
                  <p:nvPr/>
                </p:nvSpPr>
                <p:spPr bwMode="auto">
                  <a:xfrm>
                    <a:off x="2663805" y="2938592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1" name="Rectangle 2020"/>
                  <p:cNvSpPr/>
                  <p:nvPr/>
                </p:nvSpPr>
                <p:spPr bwMode="auto">
                  <a:xfrm>
                    <a:off x="2663805" y="3117769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2" name="Rectangle 2021"/>
                  <p:cNvSpPr/>
                  <p:nvPr/>
                </p:nvSpPr>
                <p:spPr bwMode="auto">
                  <a:xfrm>
                    <a:off x="2660822" y="3295569"/>
                    <a:ext cx="181998" cy="186069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3" name="Rectangle 2022"/>
                  <p:cNvSpPr/>
                  <p:nvPr/>
                </p:nvSpPr>
                <p:spPr bwMode="auto">
                  <a:xfrm>
                    <a:off x="2660822" y="3481638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24" name="Rectangle 2023"/>
                  <p:cNvSpPr/>
                  <p:nvPr/>
                </p:nvSpPr>
                <p:spPr bwMode="auto">
                  <a:xfrm>
                    <a:off x="2660822" y="3659438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2014" name="Group 1292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15" name="Rectangle 2014"/>
                  <p:cNvSpPr/>
                  <p:nvPr/>
                </p:nvSpPr>
                <p:spPr bwMode="auto">
                  <a:xfrm>
                    <a:off x="2664005" y="2938130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6" name="Rectangle 2015"/>
                  <p:cNvSpPr/>
                  <p:nvPr/>
                </p:nvSpPr>
                <p:spPr bwMode="auto">
                  <a:xfrm>
                    <a:off x="2664005" y="3117308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7" name="Rectangle 2016"/>
                  <p:cNvSpPr/>
                  <p:nvPr/>
                </p:nvSpPr>
                <p:spPr bwMode="auto">
                  <a:xfrm>
                    <a:off x="2661021" y="3295108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8" name="Rectangle 2017"/>
                  <p:cNvSpPr/>
                  <p:nvPr/>
                </p:nvSpPr>
                <p:spPr bwMode="auto">
                  <a:xfrm>
                    <a:off x="2661021" y="3474286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9" name="Rectangle 2018"/>
                  <p:cNvSpPr/>
                  <p:nvPr/>
                </p:nvSpPr>
                <p:spPr bwMode="auto">
                  <a:xfrm>
                    <a:off x="2661021" y="3652085"/>
                    <a:ext cx="18050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974" name="Group 1252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994" name="Group 1272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07" name="Rectangle 2006"/>
                  <p:cNvSpPr/>
                  <p:nvPr/>
                </p:nvSpPr>
                <p:spPr bwMode="auto">
                  <a:xfrm>
                    <a:off x="2656172" y="293864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8" name="Rectangle 2007"/>
                  <p:cNvSpPr/>
                  <p:nvPr/>
                </p:nvSpPr>
                <p:spPr bwMode="auto">
                  <a:xfrm>
                    <a:off x="2656172" y="3117823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9" name="Rectangle 2008"/>
                  <p:cNvSpPr/>
                  <p:nvPr/>
                </p:nvSpPr>
                <p:spPr bwMode="auto">
                  <a:xfrm>
                    <a:off x="2653189" y="3294244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0" name="Rectangle 2009"/>
                  <p:cNvSpPr/>
                  <p:nvPr/>
                </p:nvSpPr>
                <p:spPr bwMode="auto">
                  <a:xfrm>
                    <a:off x="2653189" y="3474801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11" name="Rectangle 2010"/>
                  <p:cNvSpPr/>
                  <p:nvPr/>
                </p:nvSpPr>
                <p:spPr bwMode="auto">
                  <a:xfrm>
                    <a:off x="2653189" y="365122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95" name="Group 1273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2002" name="Rectangle 2001"/>
                  <p:cNvSpPr/>
                  <p:nvPr/>
                </p:nvSpPr>
                <p:spPr bwMode="auto">
                  <a:xfrm>
                    <a:off x="2655989" y="293797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3" name="Rectangle 2002"/>
                  <p:cNvSpPr/>
                  <p:nvPr/>
                </p:nvSpPr>
                <p:spPr bwMode="auto">
                  <a:xfrm>
                    <a:off x="2655989" y="311715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4" name="Rectangle 2003"/>
                  <p:cNvSpPr/>
                  <p:nvPr/>
                </p:nvSpPr>
                <p:spPr bwMode="auto">
                  <a:xfrm>
                    <a:off x="2653005" y="3294955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5" name="Rectangle 2004"/>
                  <p:cNvSpPr/>
                  <p:nvPr/>
                </p:nvSpPr>
                <p:spPr bwMode="auto">
                  <a:xfrm>
                    <a:off x="2653005" y="3474133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6" name="Rectangle 2005"/>
                  <p:cNvSpPr/>
                  <p:nvPr/>
                </p:nvSpPr>
                <p:spPr bwMode="auto">
                  <a:xfrm>
                    <a:off x="2653005" y="365193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96" name="Group 1274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97" name="Rectangle 1996"/>
                  <p:cNvSpPr/>
                  <p:nvPr/>
                </p:nvSpPr>
                <p:spPr bwMode="auto">
                  <a:xfrm>
                    <a:off x="2656188" y="293062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8" name="Rectangle 1997"/>
                  <p:cNvSpPr/>
                  <p:nvPr/>
                </p:nvSpPr>
                <p:spPr bwMode="auto">
                  <a:xfrm>
                    <a:off x="2656188" y="3109803"/>
                    <a:ext cx="187965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9" name="Rectangle 1998"/>
                  <p:cNvSpPr/>
                  <p:nvPr/>
                </p:nvSpPr>
                <p:spPr bwMode="auto">
                  <a:xfrm>
                    <a:off x="2653205" y="3294494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0" name="Rectangle 1999"/>
                  <p:cNvSpPr/>
                  <p:nvPr/>
                </p:nvSpPr>
                <p:spPr bwMode="auto">
                  <a:xfrm>
                    <a:off x="2653205" y="3473672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2001" name="Rectangle 2000"/>
                  <p:cNvSpPr/>
                  <p:nvPr/>
                </p:nvSpPr>
                <p:spPr bwMode="auto">
                  <a:xfrm>
                    <a:off x="2653205" y="365147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975" name="Group 1253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976" name="Group 1254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89" name="Rectangle 1988"/>
                  <p:cNvSpPr/>
                  <p:nvPr/>
                </p:nvSpPr>
                <p:spPr bwMode="auto">
                  <a:xfrm>
                    <a:off x="2664715" y="293864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0" name="Rectangle 1989"/>
                  <p:cNvSpPr/>
                  <p:nvPr/>
                </p:nvSpPr>
                <p:spPr bwMode="auto">
                  <a:xfrm>
                    <a:off x="2664715" y="311782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1" name="Rectangle 1990"/>
                  <p:cNvSpPr/>
                  <p:nvPr/>
                </p:nvSpPr>
                <p:spPr bwMode="auto">
                  <a:xfrm>
                    <a:off x="2661731" y="3294244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2" name="Rectangle 1991"/>
                  <p:cNvSpPr/>
                  <p:nvPr/>
                </p:nvSpPr>
                <p:spPr bwMode="auto">
                  <a:xfrm>
                    <a:off x="2661731" y="347480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93" name="Rectangle 1992"/>
                  <p:cNvSpPr/>
                  <p:nvPr/>
                </p:nvSpPr>
                <p:spPr bwMode="auto">
                  <a:xfrm>
                    <a:off x="2661731" y="365122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77" name="Group 1255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84" name="Rectangle 1983"/>
                  <p:cNvSpPr/>
                  <p:nvPr/>
                </p:nvSpPr>
                <p:spPr bwMode="auto">
                  <a:xfrm>
                    <a:off x="2664532" y="293797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5" name="Rectangle 1984"/>
                  <p:cNvSpPr/>
                  <p:nvPr/>
                </p:nvSpPr>
                <p:spPr bwMode="auto">
                  <a:xfrm>
                    <a:off x="2664532" y="311715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6" name="Rectangle 1985"/>
                  <p:cNvSpPr/>
                  <p:nvPr/>
                </p:nvSpPr>
                <p:spPr bwMode="auto">
                  <a:xfrm>
                    <a:off x="2661548" y="3294955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7" name="Rectangle 1986"/>
                  <p:cNvSpPr/>
                  <p:nvPr/>
                </p:nvSpPr>
                <p:spPr bwMode="auto">
                  <a:xfrm>
                    <a:off x="2661548" y="3474133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8" name="Rectangle 1987"/>
                  <p:cNvSpPr/>
                  <p:nvPr/>
                </p:nvSpPr>
                <p:spPr bwMode="auto">
                  <a:xfrm>
                    <a:off x="2661548" y="365193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78" name="Group 1256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79" name="Rectangle 1978"/>
                  <p:cNvSpPr/>
                  <p:nvPr/>
                </p:nvSpPr>
                <p:spPr bwMode="auto">
                  <a:xfrm>
                    <a:off x="2664731" y="293062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0" name="Rectangle 1979"/>
                  <p:cNvSpPr/>
                  <p:nvPr/>
                </p:nvSpPr>
                <p:spPr bwMode="auto">
                  <a:xfrm>
                    <a:off x="2664731" y="3109803"/>
                    <a:ext cx="179014" cy="18744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1" name="Rectangle 1980"/>
                  <p:cNvSpPr/>
                  <p:nvPr/>
                </p:nvSpPr>
                <p:spPr bwMode="auto">
                  <a:xfrm>
                    <a:off x="2661747" y="3294494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2" name="Rectangle 1981"/>
                  <p:cNvSpPr/>
                  <p:nvPr/>
                </p:nvSpPr>
                <p:spPr bwMode="auto">
                  <a:xfrm>
                    <a:off x="2661747" y="3473672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83" name="Rectangle 1982"/>
                  <p:cNvSpPr/>
                  <p:nvPr/>
                </p:nvSpPr>
                <p:spPr bwMode="auto">
                  <a:xfrm>
                    <a:off x="2661747" y="3651471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5" name="Group 846"/>
            <p:cNvGrpSpPr>
              <a:grpSpLocks/>
            </p:cNvGrpSpPr>
            <p:nvPr/>
          </p:nvGrpSpPr>
          <p:grpSpPr bwMode="auto">
            <a:xfrm>
              <a:off x="5329416" y="2438163"/>
              <a:ext cx="872730" cy="2599366"/>
              <a:chOff x="1149549" y="2598211"/>
              <a:chExt cx="872730" cy="2599366"/>
            </a:xfrm>
          </p:grpSpPr>
          <p:grpSp>
            <p:nvGrpSpPr>
              <p:cNvPr id="1876" name="Group 1154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953" name="Group 1231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66" name="Rectangle 1965"/>
                  <p:cNvSpPr/>
                  <p:nvPr/>
                </p:nvSpPr>
                <p:spPr bwMode="auto">
                  <a:xfrm>
                    <a:off x="2665218" y="293864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7" name="Rectangle 1966"/>
                  <p:cNvSpPr/>
                  <p:nvPr/>
                </p:nvSpPr>
                <p:spPr bwMode="auto">
                  <a:xfrm>
                    <a:off x="2665218" y="311782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8" name="Rectangle 1967"/>
                  <p:cNvSpPr/>
                  <p:nvPr/>
                </p:nvSpPr>
                <p:spPr bwMode="auto">
                  <a:xfrm>
                    <a:off x="2662234" y="329424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9" name="Rectangle 1968"/>
                  <p:cNvSpPr/>
                  <p:nvPr/>
                </p:nvSpPr>
                <p:spPr bwMode="auto">
                  <a:xfrm>
                    <a:off x="2662234" y="347480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70" name="Rectangle 1969"/>
                  <p:cNvSpPr/>
                  <p:nvPr/>
                </p:nvSpPr>
                <p:spPr bwMode="auto">
                  <a:xfrm>
                    <a:off x="2662234" y="365122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54" name="Group 1232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61" name="Rectangle 1960"/>
                  <p:cNvSpPr/>
                  <p:nvPr/>
                </p:nvSpPr>
                <p:spPr bwMode="auto">
                  <a:xfrm>
                    <a:off x="2665035" y="294624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2" name="Rectangle 1961"/>
                  <p:cNvSpPr/>
                  <p:nvPr/>
                </p:nvSpPr>
                <p:spPr bwMode="auto">
                  <a:xfrm>
                    <a:off x="2665035" y="3125426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3" name="Rectangle 1962"/>
                  <p:cNvSpPr/>
                  <p:nvPr/>
                </p:nvSpPr>
                <p:spPr bwMode="auto">
                  <a:xfrm>
                    <a:off x="2662051" y="3301847"/>
                    <a:ext cx="180506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4" name="Rectangle 1963"/>
                  <p:cNvSpPr/>
                  <p:nvPr/>
                </p:nvSpPr>
                <p:spPr bwMode="auto">
                  <a:xfrm>
                    <a:off x="2662051" y="347551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5" name="Rectangle 1964"/>
                  <p:cNvSpPr/>
                  <p:nvPr/>
                </p:nvSpPr>
                <p:spPr bwMode="auto">
                  <a:xfrm>
                    <a:off x="2662051" y="365193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55" name="Group 1233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56" name="Rectangle 1955"/>
                  <p:cNvSpPr/>
                  <p:nvPr/>
                </p:nvSpPr>
                <p:spPr bwMode="auto">
                  <a:xfrm>
                    <a:off x="2665234" y="293889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7" name="Rectangle 1956"/>
                  <p:cNvSpPr/>
                  <p:nvPr/>
                </p:nvSpPr>
                <p:spPr bwMode="auto">
                  <a:xfrm>
                    <a:off x="2665234" y="3118074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8" name="Rectangle 1957"/>
                  <p:cNvSpPr/>
                  <p:nvPr/>
                </p:nvSpPr>
                <p:spPr bwMode="auto">
                  <a:xfrm>
                    <a:off x="2662250" y="329449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9" name="Rectangle 1958"/>
                  <p:cNvSpPr/>
                  <p:nvPr/>
                </p:nvSpPr>
                <p:spPr bwMode="auto">
                  <a:xfrm>
                    <a:off x="2662250" y="347505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60" name="Rectangle 1959"/>
                  <p:cNvSpPr/>
                  <p:nvPr/>
                </p:nvSpPr>
                <p:spPr bwMode="auto">
                  <a:xfrm>
                    <a:off x="2662250" y="3651472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877" name="Group 1155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935" name="Group 1213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48" name="Rectangle 1947"/>
                  <p:cNvSpPr/>
                  <p:nvPr/>
                </p:nvSpPr>
                <p:spPr bwMode="auto">
                  <a:xfrm>
                    <a:off x="2664496" y="293864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9" name="Rectangle 1948"/>
                  <p:cNvSpPr/>
                  <p:nvPr/>
                </p:nvSpPr>
                <p:spPr bwMode="auto">
                  <a:xfrm>
                    <a:off x="2664496" y="311782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0" name="Rectangle 1949"/>
                  <p:cNvSpPr/>
                  <p:nvPr/>
                </p:nvSpPr>
                <p:spPr bwMode="auto">
                  <a:xfrm>
                    <a:off x="2661513" y="329424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1" name="Rectangle 1950"/>
                  <p:cNvSpPr/>
                  <p:nvPr/>
                </p:nvSpPr>
                <p:spPr bwMode="auto">
                  <a:xfrm>
                    <a:off x="2661513" y="3474802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52" name="Rectangle 1951"/>
                  <p:cNvSpPr/>
                  <p:nvPr/>
                </p:nvSpPr>
                <p:spPr bwMode="auto">
                  <a:xfrm>
                    <a:off x="2661513" y="365122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36" name="Group 1214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43" name="Rectangle 1942"/>
                  <p:cNvSpPr/>
                  <p:nvPr/>
                </p:nvSpPr>
                <p:spPr bwMode="auto">
                  <a:xfrm>
                    <a:off x="2664313" y="294624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4" name="Rectangle 1943"/>
                  <p:cNvSpPr/>
                  <p:nvPr/>
                </p:nvSpPr>
                <p:spPr bwMode="auto">
                  <a:xfrm>
                    <a:off x="2664313" y="3125426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5" name="Rectangle 1944"/>
                  <p:cNvSpPr/>
                  <p:nvPr/>
                </p:nvSpPr>
                <p:spPr bwMode="auto">
                  <a:xfrm>
                    <a:off x="2661329" y="3301847"/>
                    <a:ext cx="189457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6" name="Rectangle 1945"/>
                  <p:cNvSpPr/>
                  <p:nvPr/>
                </p:nvSpPr>
                <p:spPr bwMode="auto">
                  <a:xfrm>
                    <a:off x="2661329" y="3475512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7" name="Rectangle 1946"/>
                  <p:cNvSpPr/>
                  <p:nvPr/>
                </p:nvSpPr>
                <p:spPr bwMode="auto">
                  <a:xfrm>
                    <a:off x="2661329" y="365193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37" name="Group 1215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38" name="Rectangle 1937"/>
                  <p:cNvSpPr/>
                  <p:nvPr/>
                </p:nvSpPr>
                <p:spPr bwMode="auto">
                  <a:xfrm>
                    <a:off x="2664512" y="293889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39" name="Rectangle 1938"/>
                  <p:cNvSpPr/>
                  <p:nvPr/>
                </p:nvSpPr>
                <p:spPr bwMode="auto">
                  <a:xfrm>
                    <a:off x="2664512" y="311807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0" name="Rectangle 1939"/>
                  <p:cNvSpPr/>
                  <p:nvPr/>
                </p:nvSpPr>
                <p:spPr bwMode="auto">
                  <a:xfrm>
                    <a:off x="2661528" y="3294495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1" name="Rectangle 1940"/>
                  <p:cNvSpPr/>
                  <p:nvPr/>
                </p:nvSpPr>
                <p:spPr bwMode="auto">
                  <a:xfrm>
                    <a:off x="2661528" y="3475051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42" name="Rectangle 1941"/>
                  <p:cNvSpPr/>
                  <p:nvPr/>
                </p:nvSpPr>
                <p:spPr bwMode="auto">
                  <a:xfrm>
                    <a:off x="2661528" y="365147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878" name="Group 1156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917" name="Group 1195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30" name="Rectangle 1929"/>
                  <p:cNvSpPr/>
                  <p:nvPr/>
                </p:nvSpPr>
                <p:spPr bwMode="auto">
                  <a:xfrm>
                    <a:off x="2664831" y="293867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31" name="Rectangle 1930"/>
                  <p:cNvSpPr/>
                  <p:nvPr/>
                </p:nvSpPr>
                <p:spPr bwMode="auto">
                  <a:xfrm>
                    <a:off x="2664831" y="311785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32" name="Rectangle 1931"/>
                  <p:cNvSpPr/>
                  <p:nvPr/>
                </p:nvSpPr>
                <p:spPr bwMode="auto">
                  <a:xfrm>
                    <a:off x="2661847" y="329427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33" name="Rectangle 1932"/>
                  <p:cNvSpPr/>
                  <p:nvPr/>
                </p:nvSpPr>
                <p:spPr bwMode="auto">
                  <a:xfrm>
                    <a:off x="2661847" y="3474835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34" name="Rectangle 1933"/>
                  <p:cNvSpPr/>
                  <p:nvPr/>
                </p:nvSpPr>
                <p:spPr bwMode="auto">
                  <a:xfrm>
                    <a:off x="2661847" y="365125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18" name="Group 1196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25" name="Rectangle 1924"/>
                  <p:cNvSpPr/>
                  <p:nvPr/>
                </p:nvSpPr>
                <p:spPr bwMode="auto">
                  <a:xfrm>
                    <a:off x="2664647" y="294628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6" name="Rectangle 1925"/>
                  <p:cNvSpPr/>
                  <p:nvPr/>
                </p:nvSpPr>
                <p:spPr bwMode="auto">
                  <a:xfrm>
                    <a:off x="2664647" y="3125459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7" name="Rectangle 1926"/>
                  <p:cNvSpPr/>
                  <p:nvPr/>
                </p:nvSpPr>
                <p:spPr bwMode="auto">
                  <a:xfrm>
                    <a:off x="2661664" y="3301880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8" name="Rectangle 1927"/>
                  <p:cNvSpPr/>
                  <p:nvPr/>
                </p:nvSpPr>
                <p:spPr bwMode="auto">
                  <a:xfrm>
                    <a:off x="2661664" y="3482437"/>
                    <a:ext cx="189457" cy="17228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9" name="Rectangle 1928"/>
                  <p:cNvSpPr/>
                  <p:nvPr/>
                </p:nvSpPr>
                <p:spPr bwMode="auto">
                  <a:xfrm>
                    <a:off x="2661664" y="365196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19" name="Group 1197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20" name="Rectangle 1919"/>
                  <p:cNvSpPr/>
                  <p:nvPr/>
                </p:nvSpPr>
                <p:spPr bwMode="auto">
                  <a:xfrm>
                    <a:off x="2664847" y="293892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1" name="Rectangle 1920"/>
                  <p:cNvSpPr/>
                  <p:nvPr/>
                </p:nvSpPr>
                <p:spPr bwMode="auto">
                  <a:xfrm>
                    <a:off x="2664847" y="311810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2" name="Rectangle 1921"/>
                  <p:cNvSpPr/>
                  <p:nvPr/>
                </p:nvSpPr>
                <p:spPr bwMode="auto">
                  <a:xfrm>
                    <a:off x="2661863" y="329452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3" name="Rectangle 1922"/>
                  <p:cNvSpPr/>
                  <p:nvPr/>
                </p:nvSpPr>
                <p:spPr bwMode="auto">
                  <a:xfrm>
                    <a:off x="2661863" y="347508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24" name="Rectangle 1923"/>
                  <p:cNvSpPr/>
                  <p:nvPr/>
                </p:nvSpPr>
                <p:spPr bwMode="auto">
                  <a:xfrm>
                    <a:off x="2661863" y="365150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879" name="Group 1157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99" name="Group 1177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12" name="Rectangle 1911"/>
                  <p:cNvSpPr/>
                  <p:nvPr/>
                </p:nvSpPr>
                <p:spPr bwMode="auto">
                  <a:xfrm>
                    <a:off x="2664474" y="293806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3" name="Rectangle 1912"/>
                  <p:cNvSpPr/>
                  <p:nvPr/>
                </p:nvSpPr>
                <p:spPr bwMode="auto">
                  <a:xfrm>
                    <a:off x="2664474" y="3117243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4" name="Rectangle 1913"/>
                  <p:cNvSpPr/>
                  <p:nvPr/>
                </p:nvSpPr>
                <p:spPr bwMode="auto">
                  <a:xfrm>
                    <a:off x="2661490" y="3293664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5" name="Rectangle 1914"/>
                  <p:cNvSpPr/>
                  <p:nvPr/>
                </p:nvSpPr>
                <p:spPr bwMode="auto">
                  <a:xfrm>
                    <a:off x="2661490" y="3474221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6" name="Rectangle 1915"/>
                  <p:cNvSpPr/>
                  <p:nvPr/>
                </p:nvSpPr>
                <p:spPr bwMode="auto">
                  <a:xfrm>
                    <a:off x="2661490" y="3650642"/>
                    <a:ext cx="187965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00" name="Group 1178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07" name="Rectangle 1906"/>
                  <p:cNvSpPr/>
                  <p:nvPr/>
                </p:nvSpPr>
                <p:spPr bwMode="auto">
                  <a:xfrm>
                    <a:off x="2664290" y="293877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8" name="Rectangle 1907"/>
                  <p:cNvSpPr/>
                  <p:nvPr/>
                </p:nvSpPr>
                <p:spPr bwMode="auto">
                  <a:xfrm>
                    <a:off x="2664290" y="3117954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9" name="Rectangle 1908"/>
                  <p:cNvSpPr/>
                  <p:nvPr/>
                </p:nvSpPr>
                <p:spPr bwMode="auto">
                  <a:xfrm>
                    <a:off x="2661307" y="3294375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0" name="Rectangle 1909"/>
                  <p:cNvSpPr/>
                  <p:nvPr/>
                </p:nvSpPr>
                <p:spPr bwMode="auto">
                  <a:xfrm>
                    <a:off x="2661307" y="3474931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11" name="Rectangle 1910"/>
                  <p:cNvSpPr/>
                  <p:nvPr/>
                </p:nvSpPr>
                <p:spPr bwMode="auto">
                  <a:xfrm>
                    <a:off x="2661307" y="3651352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901" name="Group 1179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902" name="Rectangle 1901"/>
                  <p:cNvSpPr/>
                  <p:nvPr/>
                </p:nvSpPr>
                <p:spPr bwMode="auto">
                  <a:xfrm>
                    <a:off x="2664490" y="293831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3" name="Rectangle 1902"/>
                  <p:cNvSpPr/>
                  <p:nvPr/>
                </p:nvSpPr>
                <p:spPr bwMode="auto">
                  <a:xfrm>
                    <a:off x="2664490" y="3117493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4" name="Rectangle 1903"/>
                  <p:cNvSpPr/>
                  <p:nvPr/>
                </p:nvSpPr>
                <p:spPr bwMode="auto">
                  <a:xfrm>
                    <a:off x="2661506" y="3293914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5" name="Rectangle 1904"/>
                  <p:cNvSpPr/>
                  <p:nvPr/>
                </p:nvSpPr>
                <p:spPr bwMode="auto">
                  <a:xfrm>
                    <a:off x="2661506" y="3474470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906" name="Rectangle 1905"/>
                  <p:cNvSpPr/>
                  <p:nvPr/>
                </p:nvSpPr>
                <p:spPr bwMode="auto">
                  <a:xfrm>
                    <a:off x="2661506" y="3650891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880" name="Group 1158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81" name="Group 1159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94" name="Rectangle 1893"/>
                  <p:cNvSpPr/>
                  <p:nvPr/>
                </p:nvSpPr>
                <p:spPr bwMode="auto">
                  <a:xfrm>
                    <a:off x="2673016" y="293806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5" name="Rectangle 1894"/>
                  <p:cNvSpPr/>
                  <p:nvPr/>
                </p:nvSpPr>
                <p:spPr bwMode="auto">
                  <a:xfrm>
                    <a:off x="2673016" y="311724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6" name="Rectangle 1895"/>
                  <p:cNvSpPr/>
                  <p:nvPr/>
                </p:nvSpPr>
                <p:spPr bwMode="auto">
                  <a:xfrm>
                    <a:off x="2670033" y="3293664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7" name="Rectangle 1896"/>
                  <p:cNvSpPr/>
                  <p:nvPr/>
                </p:nvSpPr>
                <p:spPr bwMode="auto">
                  <a:xfrm>
                    <a:off x="2670033" y="3474221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8" name="Rectangle 1897"/>
                  <p:cNvSpPr/>
                  <p:nvPr/>
                </p:nvSpPr>
                <p:spPr bwMode="auto">
                  <a:xfrm>
                    <a:off x="2670033" y="3650642"/>
                    <a:ext cx="179014" cy="173665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82" name="Group 1160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89" name="Rectangle 1888"/>
                  <p:cNvSpPr/>
                  <p:nvPr/>
                </p:nvSpPr>
                <p:spPr bwMode="auto">
                  <a:xfrm>
                    <a:off x="2672833" y="2938776"/>
                    <a:ext cx="1715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0" name="Rectangle 1889"/>
                  <p:cNvSpPr/>
                  <p:nvPr/>
                </p:nvSpPr>
                <p:spPr bwMode="auto">
                  <a:xfrm>
                    <a:off x="2672833" y="3117954"/>
                    <a:ext cx="1715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1" name="Rectangle 1890"/>
                  <p:cNvSpPr/>
                  <p:nvPr/>
                </p:nvSpPr>
                <p:spPr bwMode="auto">
                  <a:xfrm>
                    <a:off x="2669850" y="3294375"/>
                    <a:ext cx="17304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2" name="Rectangle 1891"/>
                  <p:cNvSpPr/>
                  <p:nvPr/>
                </p:nvSpPr>
                <p:spPr bwMode="auto">
                  <a:xfrm>
                    <a:off x="2669850" y="3474931"/>
                    <a:ext cx="17304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93" name="Rectangle 1892"/>
                  <p:cNvSpPr/>
                  <p:nvPr/>
                </p:nvSpPr>
                <p:spPr bwMode="auto">
                  <a:xfrm>
                    <a:off x="2669850" y="3651352"/>
                    <a:ext cx="1715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83" name="Group 1161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84" name="Rectangle 1883"/>
                  <p:cNvSpPr/>
                  <p:nvPr/>
                </p:nvSpPr>
                <p:spPr bwMode="auto">
                  <a:xfrm>
                    <a:off x="2673032" y="293831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85" name="Rectangle 1884"/>
                  <p:cNvSpPr/>
                  <p:nvPr/>
                </p:nvSpPr>
                <p:spPr bwMode="auto">
                  <a:xfrm>
                    <a:off x="2673032" y="3117493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86" name="Rectangle 1885"/>
                  <p:cNvSpPr/>
                  <p:nvPr/>
                </p:nvSpPr>
                <p:spPr bwMode="auto">
                  <a:xfrm>
                    <a:off x="2670049" y="3293914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87" name="Rectangle 1886"/>
                  <p:cNvSpPr/>
                  <p:nvPr/>
                </p:nvSpPr>
                <p:spPr bwMode="auto">
                  <a:xfrm>
                    <a:off x="2670049" y="3474470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88" name="Rectangle 1887"/>
                  <p:cNvSpPr/>
                  <p:nvPr/>
                </p:nvSpPr>
                <p:spPr bwMode="auto">
                  <a:xfrm>
                    <a:off x="2670049" y="3650891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6" name="Group 847"/>
            <p:cNvGrpSpPr>
              <a:grpSpLocks/>
            </p:cNvGrpSpPr>
            <p:nvPr/>
          </p:nvGrpSpPr>
          <p:grpSpPr bwMode="auto">
            <a:xfrm>
              <a:off x="6203038" y="2435845"/>
              <a:ext cx="872730" cy="2599366"/>
              <a:chOff x="1149549" y="2598211"/>
              <a:chExt cx="872730" cy="2599366"/>
            </a:xfrm>
          </p:grpSpPr>
          <p:grpSp>
            <p:nvGrpSpPr>
              <p:cNvPr id="1781" name="Group 1059"/>
              <p:cNvGrpSpPr>
                <a:grpSpLocks noChangeAspect="1"/>
              </p:cNvGrpSpPr>
              <p:nvPr/>
            </p:nvGrpSpPr>
            <p:grpSpPr bwMode="auto">
              <a:xfrm>
                <a:off x="1149549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58" name="Group 1136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71" name="Rectangle 1870"/>
                  <p:cNvSpPr/>
                  <p:nvPr/>
                </p:nvSpPr>
                <p:spPr bwMode="auto">
                  <a:xfrm>
                    <a:off x="2664133" y="293827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72" name="Rectangle 1871"/>
                  <p:cNvSpPr/>
                  <p:nvPr/>
                </p:nvSpPr>
                <p:spPr bwMode="auto">
                  <a:xfrm>
                    <a:off x="2664133" y="3117457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73" name="Rectangle 1872"/>
                  <p:cNvSpPr/>
                  <p:nvPr/>
                </p:nvSpPr>
                <p:spPr bwMode="auto">
                  <a:xfrm>
                    <a:off x="2661150" y="3293878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74" name="Rectangle 1873"/>
                  <p:cNvSpPr/>
                  <p:nvPr/>
                </p:nvSpPr>
                <p:spPr bwMode="auto">
                  <a:xfrm>
                    <a:off x="2661150" y="3474434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75" name="Rectangle 1874"/>
                  <p:cNvSpPr/>
                  <p:nvPr/>
                </p:nvSpPr>
                <p:spPr bwMode="auto">
                  <a:xfrm>
                    <a:off x="2661150" y="3650856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59" name="Group 1137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66" name="Rectangle 1865"/>
                  <p:cNvSpPr/>
                  <p:nvPr/>
                </p:nvSpPr>
                <p:spPr bwMode="auto">
                  <a:xfrm>
                    <a:off x="2663950" y="2938990"/>
                    <a:ext cx="17155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7" name="Rectangle 1866"/>
                  <p:cNvSpPr/>
                  <p:nvPr/>
                </p:nvSpPr>
                <p:spPr bwMode="auto">
                  <a:xfrm>
                    <a:off x="2663950" y="3118168"/>
                    <a:ext cx="17155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8" name="Rectangle 1867"/>
                  <p:cNvSpPr/>
                  <p:nvPr/>
                </p:nvSpPr>
                <p:spPr bwMode="auto">
                  <a:xfrm>
                    <a:off x="2660967" y="3294589"/>
                    <a:ext cx="17304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9" name="Rectangle 1868"/>
                  <p:cNvSpPr/>
                  <p:nvPr/>
                </p:nvSpPr>
                <p:spPr bwMode="auto">
                  <a:xfrm>
                    <a:off x="2660967" y="3475145"/>
                    <a:ext cx="17304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70" name="Rectangle 1869"/>
                  <p:cNvSpPr/>
                  <p:nvPr/>
                </p:nvSpPr>
                <p:spPr bwMode="auto">
                  <a:xfrm>
                    <a:off x="2660967" y="3651566"/>
                    <a:ext cx="17155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60" name="Group 1138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61" name="Rectangle 1860"/>
                  <p:cNvSpPr/>
                  <p:nvPr/>
                </p:nvSpPr>
                <p:spPr bwMode="auto">
                  <a:xfrm>
                    <a:off x="2664149" y="293852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2" name="Rectangle 1861"/>
                  <p:cNvSpPr/>
                  <p:nvPr/>
                </p:nvSpPr>
                <p:spPr bwMode="auto">
                  <a:xfrm>
                    <a:off x="2664149" y="3117707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3" name="Rectangle 1862"/>
                  <p:cNvSpPr/>
                  <p:nvPr/>
                </p:nvSpPr>
                <p:spPr bwMode="auto">
                  <a:xfrm>
                    <a:off x="2661166" y="3294128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4" name="Rectangle 1863"/>
                  <p:cNvSpPr/>
                  <p:nvPr/>
                </p:nvSpPr>
                <p:spPr bwMode="auto">
                  <a:xfrm>
                    <a:off x="2661166" y="3474684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65" name="Rectangle 1864"/>
                  <p:cNvSpPr/>
                  <p:nvPr/>
                </p:nvSpPr>
                <p:spPr bwMode="auto">
                  <a:xfrm>
                    <a:off x="2661166" y="365110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782" name="Group 1060"/>
              <p:cNvGrpSpPr>
                <a:grpSpLocks noChangeAspect="1"/>
              </p:cNvGrpSpPr>
              <p:nvPr/>
            </p:nvGrpSpPr>
            <p:grpSpPr bwMode="auto">
              <a:xfrm>
                <a:off x="1321001" y="2598243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40" name="Group 1118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53" name="Rectangle 1852"/>
                  <p:cNvSpPr/>
                  <p:nvPr/>
                </p:nvSpPr>
                <p:spPr bwMode="auto">
                  <a:xfrm>
                    <a:off x="2655952" y="293827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4" name="Rectangle 1853"/>
                  <p:cNvSpPr/>
                  <p:nvPr/>
                </p:nvSpPr>
                <p:spPr bwMode="auto">
                  <a:xfrm>
                    <a:off x="2655952" y="311745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5" name="Rectangle 1854"/>
                  <p:cNvSpPr/>
                  <p:nvPr/>
                </p:nvSpPr>
                <p:spPr bwMode="auto">
                  <a:xfrm>
                    <a:off x="2652969" y="329387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6" name="Rectangle 1855"/>
                  <p:cNvSpPr/>
                  <p:nvPr/>
                </p:nvSpPr>
                <p:spPr bwMode="auto">
                  <a:xfrm>
                    <a:off x="2652969" y="347443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7" name="Rectangle 1856"/>
                  <p:cNvSpPr/>
                  <p:nvPr/>
                </p:nvSpPr>
                <p:spPr bwMode="auto">
                  <a:xfrm>
                    <a:off x="2652969" y="365085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41" name="Group 1119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48" name="Rectangle 1847"/>
                  <p:cNvSpPr/>
                  <p:nvPr/>
                </p:nvSpPr>
                <p:spPr bwMode="auto">
                  <a:xfrm>
                    <a:off x="2655769" y="2938990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49" name="Rectangle 1848"/>
                  <p:cNvSpPr/>
                  <p:nvPr/>
                </p:nvSpPr>
                <p:spPr bwMode="auto">
                  <a:xfrm>
                    <a:off x="2655769" y="3118168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0" name="Rectangle 1849"/>
                  <p:cNvSpPr/>
                  <p:nvPr/>
                </p:nvSpPr>
                <p:spPr bwMode="auto">
                  <a:xfrm>
                    <a:off x="2652785" y="3294589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1" name="Rectangle 1850"/>
                  <p:cNvSpPr/>
                  <p:nvPr/>
                </p:nvSpPr>
                <p:spPr bwMode="auto">
                  <a:xfrm>
                    <a:off x="2652785" y="3475145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52" name="Rectangle 1851"/>
                  <p:cNvSpPr/>
                  <p:nvPr/>
                </p:nvSpPr>
                <p:spPr bwMode="auto">
                  <a:xfrm>
                    <a:off x="2652785" y="3651566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42" name="Group 1120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43" name="Rectangle 1842"/>
                  <p:cNvSpPr/>
                  <p:nvPr/>
                </p:nvSpPr>
                <p:spPr bwMode="auto">
                  <a:xfrm>
                    <a:off x="2655968" y="293852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44" name="Rectangle 1843"/>
                  <p:cNvSpPr/>
                  <p:nvPr/>
                </p:nvSpPr>
                <p:spPr bwMode="auto">
                  <a:xfrm>
                    <a:off x="2655968" y="311770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45" name="Rectangle 1844"/>
                  <p:cNvSpPr/>
                  <p:nvPr/>
                </p:nvSpPr>
                <p:spPr bwMode="auto">
                  <a:xfrm>
                    <a:off x="2652985" y="3294128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46" name="Rectangle 1845"/>
                  <p:cNvSpPr/>
                  <p:nvPr/>
                </p:nvSpPr>
                <p:spPr bwMode="auto">
                  <a:xfrm>
                    <a:off x="2652985" y="3474684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47" name="Rectangle 1846"/>
                  <p:cNvSpPr/>
                  <p:nvPr/>
                </p:nvSpPr>
                <p:spPr bwMode="auto">
                  <a:xfrm>
                    <a:off x="2652985" y="365110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783" name="Group 1061"/>
              <p:cNvGrpSpPr>
                <a:grpSpLocks noChangeAspect="1"/>
              </p:cNvGrpSpPr>
              <p:nvPr/>
            </p:nvGrpSpPr>
            <p:grpSpPr bwMode="auto">
              <a:xfrm>
                <a:off x="1497216" y="2598211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22" name="Group 1100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35" name="Rectangle 1834"/>
                  <p:cNvSpPr/>
                  <p:nvPr/>
                </p:nvSpPr>
                <p:spPr bwMode="auto">
                  <a:xfrm>
                    <a:off x="2663746" y="2938312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6" name="Rectangle 1835"/>
                  <p:cNvSpPr/>
                  <p:nvPr/>
                </p:nvSpPr>
                <p:spPr bwMode="auto">
                  <a:xfrm>
                    <a:off x="2663746" y="3117490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7" name="Rectangle 1836"/>
                  <p:cNvSpPr/>
                  <p:nvPr/>
                </p:nvSpPr>
                <p:spPr bwMode="auto">
                  <a:xfrm>
                    <a:off x="2653303" y="3293911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8" name="Rectangle 1837"/>
                  <p:cNvSpPr/>
                  <p:nvPr/>
                </p:nvSpPr>
                <p:spPr bwMode="auto">
                  <a:xfrm>
                    <a:off x="2653303" y="3474467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9" name="Rectangle 1838"/>
                  <p:cNvSpPr/>
                  <p:nvPr/>
                </p:nvSpPr>
                <p:spPr bwMode="auto">
                  <a:xfrm>
                    <a:off x="2653303" y="365088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23" name="Group 1101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30" name="Rectangle 1829"/>
                  <p:cNvSpPr/>
                  <p:nvPr/>
                </p:nvSpPr>
                <p:spPr bwMode="auto">
                  <a:xfrm>
                    <a:off x="2656104" y="293902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1" name="Rectangle 1830"/>
                  <p:cNvSpPr/>
                  <p:nvPr/>
                </p:nvSpPr>
                <p:spPr bwMode="auto">
                  <a:xfrm>
                    <a:off x="2656104" y="3118201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2" name="Rectangle 1831"/>
                  <p:cNvSpPr/>
                  <p:nvPr/>
                </p:nvSpPr>
                <p:spPr bwMode="auto">
                  <a:xfrm>
                    <a:off x="2653120" y="3294622"/>
                    <a:ext cx="189457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3" name="Rectangle 1832"/>
                  <p:cNvSpPr/>
                  <p:nvPr/>
                </p:nvSpPr>
                <p:spPr bwMode="auto">
                  <a:xfrm>
                    <a:off x="2653120" y="3475178"/>
                    <a:ext cx="189457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34" name="Rectangle 1833"/>
                  <p:cNvSpPr/>
                  <p:nvPr/>
                </p:nvSpPr>
                <p:spPr bwMode="auto">
                  <a:xfrm>
                    <a:off x="2653120" y="365159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24" name="Group 1102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25" name="Rectangle 1824"/>
                  <p:cNvSpPr/>
                  <p:nvPr/>
                </p:nvSpPr>
                <p:spPr bwMode="auto">
                  <a:xfrm>
                    <a:off x="2663762" y="2938562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6" name="Rectangle 1825"/>
                  <p:cNvSpPr/>
                  <p:nvPr/>
                </p:nvSpPr>
                <p:spPr bwMode="auto">
                  <a:xfrm>
                    <a:off x="2663762" y="3117740"/>
                    <a:ext cx="18050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7" name="Rectangle 1826"/>
                  <p:cNvSpPr/>
                  <p:nvPr/>
                </p:nvSpPr>
                <p:spPr bwMode="auto">
                  <a:xfrm>
                    <a:off x="2660779" y="3294161"/>
                    <a:ext cx="181998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8" name="Rectangle 1827"/>
                  <p:cNvSpPr/>
                  <p:nvPr/>
                </p:nvSpPr>
                <p:spPr bwMode="auto">
                  <a:xfrm>
                    <a:off x="2660779" y="3474717"/>
                    <a:ext cx="181998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9" name="Rectangle 1828"/>
                  <p:cNvSpPr/>
                  <p:nvPr/>
                </p:nvSpPr>
                <p:spPr bwMode="auto">
                  <a:xfrm>
                    <a:off x="2660779" y="3651138"/>
                    <a:ext cx="18050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784" name="Group 1062"/>
              <p:cNvGrpSpPr>
                <a:grpSpLocks noChangeAspect="1"/>
              </p:cNvGrpSpPr>
              <p:nvPr/>
            </p:nvGrpSpPr>
            <p:grpSpPr bwMode="auto">
              <a:xfrm>
                <a:off x="1672656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804" name="Group 1082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17" name="Rectangle 1816"/>
                  <p:cNvSpPr/>
                  <p:nvPr/>
                </p:nvSpPr>
                <p:spPr bwMode="auto">
                  <a:xfrm>
                    <a:off x="2655930" y="2930807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8" name="Rectangle 1817"/>
                  <p:cNvSpPr/>
                  <p:nvPr/>
                </p:nvSpPr>
                <p:spPr bwMode="auto">
                  <a:xfrm>
                    <a:off x="2655930" y="3109985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9" name="Rectangle 1818"/>
                  <p:cNvSpPr/>
                  <p:nvPr/>
                </p:nvSpPr>
                <p:spPr bwMode="auto">
                  <a:xfrm>
                    <a:off x="2652946" y="3286406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0" name="Rectangle 1819"/>
                  <p:cNvSpPr/>
                  <p:nvPr/>
                </p:nvSpPr>
                <p:spPr bwMode="auto">
                  <a:xfrm>
                    <a:off x="2652946" y="3466962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21" name="Rectangle 1820"/>
                  <p:cNvSpPr/>
                  <p:nvPr/>
                </p:nvSpPr>
                <p:spPr bwMode="auto">
                  <a:xfrm>
                    <a:off x="2652946" y="364338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05" name="Group 1083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12" name="Rectangle 1811"/>
                  <p:cNvSpPr/>
                  <p:nvPr/>
                </p:nvSpPr>
                <p:spPr bwMode="auto">
                  <a:xfrm>
                    <a:off x="2655746" y="2938409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3" name="Rectangle 1812"/>
                  <p:cNvSpPr/>
                  <p:nvPr/>
                </p:nvSpPr>
                <p:spPr bwMode="auto">
                  <a:xfrm>
                    <a:off x="2655746" y="3117587"/>
                    <a:ext cx="187965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4" name="Rectangle 1813"/>
                  <p:cNvSpPr/>
                  <p:nvPr/>
                </p:nvSpPr>
                <p:spPr bwMode="auto">
                  <a:xfrm>
                    <a:off x="2652763" y="3294008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5" name="Rectangle 1814"/>
                  <p:cNvSpPr/>
                  <p:nvPr/>
                </p:nvSpPr>
                <p:spPr bwMode="auto">
                  <a:xfrm>
                    <a:off x="2652763" y="3474564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6" name="Rectangle 1815"/>
                  <p:cNvSpPr/>
                  <p:nvPr/>
                </p:nvSpPr>
                <p:spPr bwMode="auto">
                  <a:xfrm>
                    <a:off x="2652763" y="3650985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806" name="Group 1084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807" name="Rectangle 1806"/>
                  <p:cNvSpPr/>
                  <p:nvPr/>
                </p:nvSpPr>
                <p:spPr bwMode="auto">
                  <a:xfrm>
                    <a:off x="2655946" y="2937948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8" name="Rectangle 1807"/>
                  <p:cNvSpPr/>
                  <p:nvPr/>
                </p:nvSpPr>
                <p:spPr bwMode="auto">
                  <a:xfrm>
                    <a:off x="2655946" y="3117126"/>
                    <a:ext cx="187965" cy="17228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9" name="Rectangle 1808"/>
                  <p:cNvSpPr/>
                  <p:nvPr/>
                </p:nvSpPr>
                <p:spPr bwMode="auto">
                  <a:xfrm>
                    <a:off x="2652962" y="3286655"/>
                    <a:ext cx="18945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0" name="Rectangle 1809"/>
                  <p:cNvSpPr/>
                  <p:nvPr/>
                </p:nvSpPr>
                <p:spPr bwMode="auto">
                  <a:xfrm>
                    <a:off x="2652962" y="3467212"/>
                    <a:ext cx="18945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11" name="Rectangle 1810"/>
                  <p:cNvSpPr/>
                  <p:nvPr/>
                </p:nvSpPr>
                <p:spPr bwMode="auto">
                  <a:xfrm>
                    <a:off x="2652962" y="3643633"/>
                    <a:ext cx="187965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  <p:grpSp>
            <p:nvGrpSpPr>
              <p:cNvPr id="1785" name="Group 1063"/>
              <p:cNvGrpSpPr>
                <a:grpSpLocks noChangeAspect="1"/>
              </p:cNvGrpSpPr>
              <p:nvPr/>
            </p:nvGrpSpPr>
            <p:grpSpPr bwMode="auto">
              <a:xfrm>
                <a:off x="1845250" y="2598806"/>
                <a:ext cx="177029" cy="2598771"/>
                <a:chOff x="2661489" y="2046559"/>
                <a:chExt cx="182502" cy="2679148"/>
              </a:xfrm>
            </p:grpSpPr>
            <p:grpSp>
              <p:nvGrpSpPr>
                <p:cNvPr id="1786" name="Group 1064"/>
                <p:cNvGrpSpPr>
                  <a:grpSpLocks/>
                </p:cNvGrpSpPr>
                <p:nvPr/>
              </p:nvGrpSpPr>
              <p:grpSpPr bwMode="auto"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799" name="Rectangle 1798"/>
                  <p:cNvSpPr/>
                  <p:nvPr/>
                </p:nvSpPr>
                <p:spPr bwMode="auto">
                  <a:xfrm>
                    <a:off x="2664473" y="2930807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0" name="Rectangle 1799"/>
                  <p:cNvSpPr/>
                  <p:nvPr/>
                </p:nvSpPr>
                <p:spPr bwMode="auto">
                  <a:xfrm>
                    <a:off x="2664473" y="3109985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1" name="Rectangle 1800"/>
                  <p:cNvSpPr/>
                  <p:nvPr/>
                </p:nvSpPr>
                <p:spPr bwMode="auto">
                  <a:xfrm>
                    <a:off x="2661489" y="3286406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2" name="Rectangle 1801"/>
                  <p:cNvSpPr/>
                  <p:nvPr/>
                </p:nvSpPr>
                <p:spPr bwMode="auto">
                  <a:xfrm>
                    <a:off x="2661489" y="346696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803" name="Rectangle 1802"/>
                  <p:cNvSpPr/>
                  <p:nvPr/>
                </p:nvSpPr>
                <p:spPr bwMode="auto">
                  <a:xfrm>
                    <a:off x="2661489" y="364338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787" name="Group 1065"/>
                <p:cNvGrpSpPr>
                  <a:grpSpLocks/>
                </p:cNvGrpSpPr>
                <p:nvPr/>
              </p:nvGrpSpPr>
              <p:grpSpPr bwMode="auto"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794" name="Rectangle 1793"/>
                  <p:cNvSpPr/>
                  <p:nvPr/>
                </p:nvSpPr>
                <p:spPr bwMode="auto">
                  <a:xfrm>
                    <a:off x="2664289" y="2938409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5" name="Rectangle 1794"/>
                  <p:cNvSpPr/>
                  <p:nvPr/>
                </p:nvSpPr>
                <p:spPr bwMode="auto">
                  <a:xfrm>
                    <a:off x="2664289" y="3117587"/>
                    <a:ext cx="179014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6" name="Rectangle 1795"/>
                  <p:cNvSpPr/>
                  <p:nvPr/>
                </p:nvSpPr>
                <p:spPr bwMode="auto">
                  <a:xfrm>
                    <a:off x="2661306" y="3294008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7" name="Rectangle 1796"/>
                  <p:cNvSpPr/>
                  <p:nvPr/>
                </p:nvSpPr>
                <p:spPr bwMode="auto">
                  <a:xfrm>
                    <a:off x="2661306" y="3474564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8" name="Rectangle 1797"/>
                  <p:cNvSpPr/>
                  <p:nvPr/>
                </p:nvSpPr>
                <p:spPr bwMode="auto">
                  <a:xfrm>
                    <a:off x="2661306" y="3650985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  <p:grpSp>
              <p:nvGrpSpPr>
                <p:cNvPr id="1788" name="Group 1066"/>
                <p:cNvGrpSpPr>
                  <a:grpSpLocks/>
                </p:cNvGrpSpPr>
                <p:nvPr/>
              </p:nvGrpSpPr>
              <p:grpSpPr bwMode="auto"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1789" name="Rectangle 1788"/>
                  <p:cNvSpPr/>
                  <p:nvPr/>
                </p:nvSpPr>
                <p:spPr bwMode="auto">
                  <a:xfrm>
                    <a:off x="2664489" y="2937948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0" name="Rectangle 1789"/>
                  <p:cNvSpPr/>
                  <p:nvPr/>
                </p:nvSpPr>
                <p:spPr bwMode="auto">
                  <a:xfrm>
                    <a:off x="2664489" y="3117126"/>
                    <a:ext cx="179014" cy="17228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1" name="Rectangle 1790"/>
                  <p:cNvSpPr/>
                  <p:nvPr/>
                </p:nvSpPr>
                <p:spPr bwMode="auto">
                  <a:xfrm>
                    <a:off x="2661505" y="3286655"/>
                    <a:ext cx="180506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2" name="Rectangle 1791"/>
                  <p:cNvSpPr/>
                  <p:nvPr/>
                </p:nvSpPr>
                <p:spPr bwMode="auto">
                  <a:xfrm>
                    <a:off x="2661505" y="3467212"/>
                    <a:ext cx="180506" cy="179178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  <p:sp>
                <p:nvSpPr>
                  <p:cNvPr id="1793" name="Rectangle 1792"/>
                  <p:cNvSpPr/>
                  <p:nvPr/>
                </p:nvSpPr>
                <p:spPr bwMode="auto">
                  <a:xfrm>
                    <a:off x="2661505" y="3643633"/>
                    <a:ext cx="179014" cy="180556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/>
                  <a:lstStyle/>
                  <a:p>
                    <a:pPr marL="342900" indent="-342900" algn="ctr">
                      <a:buFont typeface="Wingdings" pitchFamily="-109" charset="2"/>
                      <a:buNone/>
                      <a:defRPr/>
                    </a:pPr>
                    <a:endParaRPr lang="de-DE" b="1">
                      <a:ea typeface="ＭＳ Ｐゴシック" pitchFamily="-109" charset="-128"/>
                    </a:endParaRPr>
                  </a:p>
                </p:txBody>
              </p:sp>
            </p:grpSp>
          </p:grpSp>
        </p:grpSp>
        <p:grpSp>
          <p:nvGrpSpPr>
            <p:cNvPr id="897" name="Group 964"/>
            <p:cNvGrpSpPr>
              <a:grpSpLocks noChangeAspect="1"/>
            </p:cNvGrpSpPr>
            <p:nvPr/>
          </p:nvGrpSpPr>
          <p:grpSpPr bwMode="auto">
            <a:xfrm>
              <a:off x="7071896" y="2437632"/>
              <a:ext cx="177029" cy="2598771"/>
              <a:chOff x="2661489" y="2046559"/>
              <a:chExt cx="182502" cy="2679148"/>
            </a:xfrm>
          </p:grpSpPr>
          <p:grpSp>
            <p:nvGrpSpPr>
              <p:cNvPr id="898" name="Group 1041"/>
              <p:cNvGrpSpPr>
                <a:grpSpLocks/>
              </p:cNvGrpSpPr>
              <p:nvPr/>
            </p:nvGrpSpPr>
            <p:grpSpPr bwMode="auto">
              <a:xfrm>
                <a:off x="2661505" y="2938562"/>
                <a:ext cx="182303" cy="893345"/>
                <a:chOff x="2661505" y="2938562"/>
                <a:chExt cx="182303" cy="893345"/>
              </a:xfrm>
            </p:grpSpPr>
            <p:sp>
              <p:nvSpPr>
                <p:cNvPr id="1776" name="Rectangle 1775"/>
                <p:cNvSpPr/>
                <p:nvPr/>
              </p:nvSpPr>
              <p:spPr bwMode="auto">
                <a:xfrm>
                  <a:off x="2664977" y="2930956"/>
                  <a:ext cx="179014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7" name="Rectangle 1776"/>
                <p:cNvSpPr/>
                <p:nvPr/>
              </p:nvSpPr>
              <p:spPr bwMode="auto">
                <a:xfrm>
                  <a:off x="2664977" y="3110134"/>
                  <a:ext cx="179014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8" name="Rectangle 1777"/>
                <p:cNvSpPr/>
                <p:nvPr/>
              </p:nvSpPr>
              <p:spPr bwMode="auto">
                <a:xfrm>
                  <a:off x="2661994" y="3286555"/>
                  <a:ext cx="180506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9" name="Rectangle 1778"/>
                <p:cNvSpPr/>
                <p:nvPr/>
              </p:nvSpPr>
              <p:spPr bwMode="auto">
                <a:xfrm>
                  <a:off x="2661994" y="3467111"/>
                  <a:ext cx="180506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80" name="Rectangle 1779"/>
                <p:cNvSpPr/>
                <p:nvPr/>
              </p:nvSpPr>
              <p:spPr bwMode="auto">
                <a:xfrm>
                  <a:off x="2661994" y="3643532"/>
                  <a:ext cx="179014" cy="18055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</p:grpSp>
          <p:grpSp>
            <p:nvGrpSpPr>
              <p:cNvPr id="1764" name="Group 1042"/>
              <p:cNvGrpSpPr>
                <a:grpSpLocks/>
              </p:cNvGrpSpPr>
              <p:nvPr/>
            </p:nvGrpSpPr>
            <p:grpSpPr bwMode="auto">
              <a:xfrm>
                <a:off x="2661688" y="3832362"/>
                <a:ext cx="182303" cy="893345"/>
                <a:chOff x="2661505" y="2938562"/>
                <a:chExt cx="182303" cy="893345"/>
              </a:xfrm>
            </p:grpSpPr>
            <p:sp>
              <p:nvSpPr>
                <p:cNvPr id="1771" name="Rectangle 1770"/>
                <p:cNvSpPr/>
                <p:nvPr/>
              </p:nvSpPr>
              <p:spPr bwMode="auto">
                <a:xfrm>
                  <a:off x="2664794" y="2938559"/>
                  <a:ext cx="179014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2" name="Rectangle 1771"/>
                <p:cNvSpPr/>
                <p:nvPr/>
              </p:nvSpPr>
              <p:spPr bwMode="auto">
                <a:xfrm>
                  <a:off x="2664794" y="3117736"/>
                  <a:ext cx="179014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3" name="Rectangle 1772"/>
                <p:cNvSpPr/>
                <p:nvPr/>
              </p:nvSpPr>
              <p:spPr bwMode="auto">
                <a:xfrm>
                  <a:off x="2661810" y="3294157"/>
                  <a:ext cx="180506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4" name="Rectangle 1773"/>
                <p:cNvSpPr/>
                <p:nvPr/>
              </p:nvSpPr>
              <p:spPr bwMode="auto">
                <a:xfrm>
                  <a:off x="2661810" y="3474713"/>
                  <a:ext cx="180506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5" name="Rectangle 1774"/>
                <p:cNvSpPr/>
                <p:nvPr/>
              </p:nvSpPr>
              <p:spPr bwMode="auto">
                <a:xfrm>
                  <a:off x="2661810" y="3651134"/>
                  <a:ext cx="179014" cy="18055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</p:grpSp>
          <p:grpSp>
            <p:nvGrpSpPr>
              <p:cNvPr id="1765" name="Group 1043"/>
              <p:cNvGrpSpPr>
                <a:grpSpLocks/>
              </p:cNvGrpSpPr>
              <p:nvPr/>
            </p:nvGrpSpPr>
            <p:grpSpPr bwMode="auto">
              <a:xfrm>
                <a:off x="2661489" y="2046559"/>
                <a:ext cx="182303" cy="893345"/>
                <a:chOff x="2661505" y="2938562"/>
                <a:chExt cx="182303" cy="893345"/>
              </a:xfrm>
            </p:grpSpPr>
            <p:sp>
              <p:nvSpPr>
                <p:cNvPr id="1766" name="Rectangle 1765"/>
                <p:cNvSpPr/>
                <p:nvPr/>
              </p:nvSpPr>
              <p:spPr bwMode="auto">
                <a:xfrm>
                  <a:off x="2664993" y="2938098"/>
                  <a:ext cx="179014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67" name="Rectangle 1766"/>
                <p:cNvSpPr/>
                <p:nvPr/>
              </p:nvSpPr>
              <p:spPr bwMode="auto">
                <a:xfrm>
                  <a:off x="2664993" y="3117275"/>
                  <a:ext cx="179014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68" name="Rectangle 1767"/>
                <p:cNvSpPr/>
                <p:nvPr/>
              </p:nvSpPr>
              <p:spPr bwMode="auto">
                <a:xfrm>
                  <a:off x="2662010" y="3293696"/>
                  <a:ext cx="180506" cy="18055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69" name="Rectangle 1768"/>
                <p:cNvSpPr/>
                <p:nvPr/>
              </p:nvSpPr>
              <p:spPr bwMode="auto">
                <a:xfrm>
                  <a:off x="2662010" y="3474252"/>
                  <a:ext cx="180506" cy="1791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  <p:sp>
              <p:nvSpPr>
                <p:cNvPr id="1770" name="Rectangle 1769"/>
                <p:cNvSpPr/>
                <p:nvPr/>
              </p:nvSpPr>
              <p:spPr bwMode="auto">
                <a:xfrm>
                  <a:off x="2662010" y="3650673"/>
                  <a:ext cx="179014" cy="18055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marL="342900" indent="-342900" algn="ctr">
                    <a:buFont typeface="Wingdings" pitchFamily="-109" charset="2"/>
                    <a:buNone/>
                    <a:defRPr/>
                  </a:pPr>
                  <a:endParaRPr lang="de-DE" b="1">
                    <a:ea typeface="ＭＳ Ｐゴシック" pitchFamily="-109" charset="-128"/>
                  </a:endParaRPr>
                </a:p>
              </p:txBody>
            </p:sp>
          </p:grpSp>
        </p:grpSp>
      </p:grpSp>
      <p:sp>
        <p:nvSpPr>
          <p:cNvPr id="2446" name="ZoneTexte 30"/>
          <p:cNvSpPr txBox="1">
            <a:spLocks noChangeArrowheads="1"/>
          </p:cNvSpPr>
          <p:nvPr/>
        </p:nvSpPr>
        <p:spPr bwMode="auto">
          <a:xfrm>
            <a:off x="3022600" y="4406900"/>
            <a:ext cx="102870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3200" b="1"/>
              <a:t>SCS</a:t>
            </a:r>
          </a:p>
        </p:txBody>
      </p:sp>
      <p:sp>
        <p:nvSpPr>
          <p:cNvPr id="2447" name="Rectangle 2446"/>
          <p:cNvSpPr/>
          <p:nvPr/>
        </p:nvSpPr>
        <p:spPr bwMode="auto">
          <a:xfrm>
            <a:off x="6210300" y="3670300"/>
            <a:ext cx="506413" cy="2270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buFont typeface="Wingdings" pitchFamily="-109" charset="2"/>
              <a:buChar char="n"/>
              <a:defRPr/>
            </a:pPr>
            <a:endParaRPr lang="en-US">
              <a:ea typeface="ＭＳ Ｐゴシック" pitchFamily="-109" charset="-128"/>
            </a:endParaRPr>
          </a:p>
        </p:txBody>
      </p:sp>
      <p:sp>
        <p:nvSpPr>
          <p:cNvPr id="2448" name="Rectangle 26"/>
          <p:cNvSpPr>
            <a:spLocks noChangeArrowheads="1"/>
          </p:cNvSpPr>
          <p:nvPr/>
        </p:nvSpPr>
        <p:spPr bwMode="auto">
          <a:xfrm>
            <a:off x="6794500" y="3492500"/>
            <a:ext cx="927100" cy="579438"/>
          </a:xfrm>
          <a:prstGeom prst="rect">
            <a:avLst/>
          </a:prstGeom>
          <a:solidFill>
            <a:srgbClr val="CCFFCC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49" name="Rectangle 2448"/>
          <p:cNvSpPr/>
          <p:nvPr/>
        </p:nvSpPr>
        <p:spPr bwMode="auto">
          <a:xfrm>
            <a:off x="6197600" y="4051300"/>
            <a:ext cx="542925" cy="227013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buFont typeface="Wingdings" pitchFamily="-109" charset="2"/>
              <a:buChar char="n"/>
              <a:defRPr/>
            </a:pPr>
            <a:endParaRPr lang="en-US">
              <a:ea typeface="ＭＳ Ｐゴシック" pitchFamily="-109" charset="-128"/>
            </a:endParaRPr>
          </a:p>
        </p:txBody>
      </p:sp>
      <p:sp>
        <p:nvSpPr>
          <p:cNvPr id="2450" name="Rectangle 2449"/>
          <p:cNvSpPr/>
          <p:nvPr/>
        </p:nvSpPr>
        <p:spPr bwMode="auto">
          <a:xfrm rot="16200000">
            <a:off x="6197600" y="3155951"/>
            <a:ext cx="542925" cy="254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buFont typeface="Wingdings" pitchFamily="-109" charset="2"/>
              <a:buChar char="n"/>
              <a:defRPr/>
            </a:pPr>
            <a:endParaRPr lang="en-US">
              <a:ea typeface="ＭＳ Ｐゴシック" pitchFamily="-109" charset="-128"/>
            </a:endParaRPr>
          </a:p>
        </p:txBody>
      </p:sp>
      <p:sp>
        <p:nvSpPr>
          <p:cNvPr id="2451" name="Rectangle 69"/>
          <p:cNvSpPr>
            <a:spLocks noChangeArrowheads="1"/>
          </p:cNvSpPr>
          <p:nvPr/>
        </p:nvSpPr>
        <p:spPr bwMode="auto">
          <a:xfrm>
            <a:off x="3314700" y="1955800"/>
            <a:ext cx="215900" cy="355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2" name="Rectangle 49"/>
          <p:cNvSpPr>
            <a:spLocks noChangeArrowheads="1"/>
          </p:cNvSpPr>
          <p:nvPr/>
        </p:nvSpPr>
        <p:spPr bwMode="auto">
          <a:xfrm>
            <a:off x="8077200" y="2362200"/>
            <a:ext cx="381000" cy="825500"/>
          </a:xfrm>
          <a:prstGeom prst="rect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buFont typeface="Wingdings" pitchFamily="2" charset="2"/>
              <a:buNone/>
            </a:pPr>
            <a:endParaRPr lang="en-US"/>
          </a:p>
        </p:txBody>
      </p:sp>
      <p:sp>
        <p:nvSpPr>
          <p:cNvPr id="2453" name="Rectangle 61"/>
          <p:cNvSpPr>
            <a:spLocks noChangeArrowheads="1"/>
          </p:cNvSpPr>
          <p:nvPr/>
        </p:nvSpPr>
        <p:spPr bwMode="auto">
          <a:xfrm>
            <a:off x="7772400" y="3683000"/>
            <a:ext cx="596900" cy="215900"/>
          </a:xfrm>
          <a:prstGeom prst="rect">
            <a:avLst/>
          </a:prstGeom>
          <a:solidFill>
            <a:srgbClr val="FEFF0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4" name="Rectangle 62"/>
          <p:cNvSpPr>
            <a:spLocks noChangeArrowheads="1"/>
          </p:cNvSpPr>
          <p:nvPr/>
        </p:nvSpPr>
        <p:spPr bwMode="auto">
          <a:xfrm>
            <a:off x="5334000" y="3683000"/>
            <a:ext cx="596900" cy="215900"/>
          </a:xfrm>
          <a:prstGeom prst="rect">
            <a:avLst/>
          </a:prstGeom>
          <a:solidFill>
            <a:srgbClr val="FEFF0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5" name="Rectangle 68"/>
          <p:cNvSpPr>
            <a:spLocks noChangeArrowheads="1"/>
          </p:cNvSpPr>
          <p:nvPr/>
        </p:nvSpPr>
        <p:spPr bwMode="auto">
          <a:xfrm>
            <a:off x="6908800" y="4597400"/>
            <a:ext cx="1549400" cy="762000"/>
          </a:xfrm>
          <a:prstGeom prst="rect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6" name="ZoneTexte 30"/>
          <p:cNvSpPr txBox="1">
            <a:spLocks noChangeArrowheads="1"/>
          </p:cNvSpPr>
          <p:nvPr/>
        </p:nvSpPr>
        <p:spPr bwMode="auto">
          <a:xfrm>
            <a:off x="4959350" y="2490788"/>
            <a:ext cx="84455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1800"/>
              <a:t>PP-laser</a:t>
            </a:r>
          </a:p>
        </p:txBody>
      </p:sp>
      <p:sp>
        <p:nvSpPr>
          <p:cNvPr id="2457" name="Rectangle 788"/>
          <p:cNvSpPr>
            <a:spLocks noChangeArrowheads="1"/>
          </p:cNvSpPr>
          <p:nvPr/>
        </p:nvSpPr>
        <p:spPr bwMode="auto">
          <a:xfrm>
            <a:off x="2260600" y="2959100"/>
            <a:ext cx="1409700" cy="939800"/>
          </a:xfrm>
          <a:prstGeom prst="rect">
            <a:avLst/>
          </a:prstGeom>
          <a:noFill/>
          <a:ln w="412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8" name="Rectangle 8"/>
          <p:cNvSpPr>
            <a:spLocks noChangeArrowheads="1"/>
          </p:cNvSpPr>
          <p:nvPr/>
        </p:nvSpPr>
        <p:spPr bwMode="auto">
          <a:xfrm>
            <a:off x="2628900" y="3238500"/>
            <a:ext cx="757238" cy="47783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59" name="Rectangle 69"/>
          <p:cNvSpPr>
            <a:spLocks noChangeArrowheads="1"/>
          </p:cNvSpPr>
          <p:nvPr/>
        </p:nvSpPr>
        <p:spPr bwMode="auto">
          <a:xfrm>
            <a:off x="1625600" y="2387600"/>
            <a:ext cx="635000" cy="990600"/>
          </a:xfrm>
          <a:prstGeom prst="rect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60" name="Rectangle 49"/>
          <p:cNvSpPr>
            <a:spLocks noChangeArrowheads="1"/>
          </p:cNvSpPr>
          <p:nvPr/>
        </p:nvSpPr>
        <p:spPr bwMode="auto">
          <a:xfrm>
            <a:off x="2946400" y="2336800"/>
            <a:ext cx="455613" cy="596900"/>
          </a:xfrm>
          <a:prstGeom prst="rect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buFont typeface="Wingdings" pitchFamily="2" charset="2"/>
              <a:buNone/>
            </a:pPr>
            <a:endParaRPr lang="en-US"/>
          </a:p>
        </p:txBody>
      </p:sp>
      <p:sp>
        <p:nvSpPr>
          <p:cNvPr id="2461" name="ZoneTexte 47"/>
          <p:cNvSpPr txBox="1">
            <a:spLocks noChangeArrowheads="1"/>
          </p:cNvSpPr>
          <p:nvPr/>
        </p:nvSpPr>
        <p:spPr bwMode="auto">
          <a:xfrm>
            <a:off x="7454900" y="4800600"/>
            <a:ext cx="474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1400"/>
              <a:t>ctrl.</a:t>
            </a:r>
            <a:endParaRPr lang="en-US" sz="1400" baseline="30000"/>
          </a:p>
        </p:txBody>
      </p:sp>
      <p:sp>
        <p:nvSpPr>
          <p:cNvPr id="2462" name="ZoneTexte 47"/>
          <p:cNvSpPr txBox="1">
            <a:spLocks noChangeArrowheads="1"/>
          </p:cNvSpPr>
          <p:nvPr/>
        </p:nvSpPr>
        <p:spPr bwMode="auto">
          <a:xfrm>
            <a:off x="1701800" y="2705100"/>
            <a:ext cx="474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1400"/>
              <a:t>ctrl.</a:t>
            </a:r>
            <a:endParaRPr lang="en-US" sz="1400" baseline="30000"/>
          </a:p>
        </p:txBody>
      </p:sp>
      <p:sp>
        <p:nvSpPr>
          <p:cNvPr id="2463" name="ZoneTexte 30"/>
          <p:cNvSpPr txBox="1">
            <a:spLocks noChangeArrowheads="1"/>
          </p:cNvSpPr>
          <p:nvPr/>
        </p:nvSpPr>
        <p:spPr bwMode="auto">
          <a:xfrm>
            <a:off x="7245350" y="3024188"/>
            <a:ext cx="145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800"/>
              <a:t>exp. </a:t>
            </a:r>
          </a:p>
        </p:txBody>
      </p:sp>
      <p:sp>
        <p:nvSpPr>
          <p:cNvPr id="2468" name="Rectangle 777"/>
          <p:cNvSpPr>
            <a:spLocks noChangeArrowheads="1"/>
          </p:cNvSpPr>
          <p:nvPr/>
        </p:nvSpPr>
        <p:spPr bwMode="auto">
          <a:xfrm>
            <a:off x="1612900" y="3975100"/>
            <a:ext cx="4013200" cy="1384300"/>
          </a:xfrm>
          <a:prstGeom prst="rect">
            <a:avLst/>
          </a:prstGeom>
          <a:noFill/>
          <a:ln w="28575">
            <a:solidFill>
              <a:srgbClr val="25155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2469" name="ZoneTexte 778"/>
          <p:cNvSpPr txBox="1">
            <a:spLocks noChangeArrowheads="1"/>
          </p:cNvSpPr>
          <p:nvPr/>
        </p:nvSpPr>
        <p:spPr bwMode="auto">
          <a:xfrm>
            <a:off x="3073400" y="5003800"/>
            <a:ext cx="842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r-FR" sz="1600" b="1"/>
              <a:t>182 m</a:t>
            </a:r>
            <a:r>
              <a:rPr lang="fr-FR" sz="1600" b="1" baseline="30000"/>
              <a:t>2</a:t>
            </a:r>
          </a:p>
        </p:txBody>
      </p:sp>
      <p:sp>
        <p:nvSpPr>
          <p:cNvPr id="2470" name="Rectangle 766"/>
          <p:cNvSpPr>
            <a:spLocks noChangeArrowheads="1"/>
          </p:cNvSpPr>
          <p:nvPr/>
        </p:nvSpPr>
        <p:spPr bwMode="auto">
          <a:xfrm>
            <a:off x="3441700" y="2362200"/>
            <a:ext cx="228600" cy="254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fr-FR"/>
          </a:p>
        </p:txBody>
      </p:sp>
      <p:sp>
        <p:nvSpPr>
          <p:cNvPr id="2471" name="Rectangle 767"/>
          <p:cNvSpPr>
            <a:spLocks noChangeArrowheads="1"/>
          </p:cNvSpPr>
          <p:nvPr/>
        </p:nvSpPr>
        <p:spPr bwMode="auto">
          <a:xfrm>
            <a:off x="7124700" y="2374900"/>
            <a:ext cx="228600" cy="254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fr-FR"/>
          </a:p>
        </p:txBody>
      </p:sp>
      <p:cxnSp>
        <p:nvCxnSpPr>
          <p:cNvPr id="2472" name="Connecteur droit 769"/>
          <p:cNvCxnSpPr>
            <a:cxnSpLocks noChangeShapeType="1"/>
          </p:cNvCxnSpPr>
          <p:nvPr/>
        </p:nvCxnSpPr>
        <p:spPr bwMode="auto">
          <a:xfrm>
            <a:off x="5994400" y="2933700"/>
            <a:ext cx="2052638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3" name="Connecteur droit 774"/>
          <p:cNvCxnSpPr>
            <a:cxnSpLocks noChangeShapeType="1"/>
          </p:cNvCxnSpPr>
          <p:nvPr/>
        </p:nvCxnSpPr>
        <p:spPr bwMode="auto">
          <a:xfrm rot="16200000" flipH="1" flipV="1">
            <a:off x="5687219" y="3261519"/>
            <a:ext cx="639762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" name="Connecteur droit 777"/>
          <p:cNvCxnSpPr>
            <a:cxnSpLocks noChangeShapeType="1"/>
          </p:cNvCxnSpPr>
          <p:nvPr/>
        </p:nvCxnSpPr>
        <p:spPr bwMode="auto">
          <a:xfrm rot="16200000" flipH="1" flipV="1">
            <a:off x="7899400" y="3073400"/>
            <a:ext cx="279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5" name="Connecteur droit 778"/>
          <p:cNvCxnSpPr>
            <a:cxnSpLocks noChangeShapeType="1"/>
          </p:cNvCxnSpPr>
          <p:nvPr/>
        </p:nvCxnSpPr>
        <p:spPr bwMode="auto">
          <a:xfrm rot="16200000" flipH="1" flipV="1">
            <a:off x="5053012" y="3770313"/>
            <a:ext cx="3524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6" name="Connecteur droit 779"/>
          <p:cNvCxnSpPr>
            <a:cxnSpLocks noChangeShapeType="1"/>
          </p:cNvCxnSpPr>
          <p:nvPr/>
        </p:nvCxnSpPr>
        <p:spPr bwMode="auto">
          <a:xfrm rot="16200000" flipH="1" flipV="1">
            <a:off x="5447506" y="4152107"/>
            <a:ext cx="423863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7" name="Connecteur droit 780"/>
          <p:cNvCxnSpPr>
            <a:cxnSpLocks noChangeShapeType="1"/>
          </p:cNvCxnSpPr>
          <p:nvPr/>
        </p:nvCxnSpPr>
        <p:spPr bwMode="auto">
          <a:xfrm rot="16200000" flipH="1" flipV="1">
            <a:off x="7899400" y="3771901"/>
            <a:ext cx="110807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8" name="Connecteur droit 781"/>
          <p:cNvCxnSpPr>
            <a:cxnSpLocks noChangeShapeType="1"/>
          </p:cNvCxnSpPr>
          <p:nvPr/>
        </p:nvCxnSpPr>
        <p:spPr bwMode="auto">
          <a:xfrm>
            <a:off x="5207000" y="3594100"/>
            <a:ext cx="8096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9" name="Connecteur droit 782"/>
          <p:cNvCxnSpPr>
            <a:cxnSpLocks noChangeShapeType="1"/>
          </p:cNvCxnSpPr>
          <p:nvPr/>
        </p:nvCxnSpPr>
        <p:spPr bwMode="auto">
          <a:xfrm>
            <a:off x="5245100" y="3975100"/>
            <a:ext cx="414338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0" name="Connecteur droit 783"/>
          <p:cNvCxnSpPr>
            <a:cxnSpLocks noChangeShapeType="1"/>
          </p:cNvCxnSpPr>
          <p:nvPr/>
        </p:nvCxnSpPr>
        <p:spPr bwMode="auto">
          <a:xfrm>
            <a:off x="8039100" y="3225800"/>
            <a:ext cx="414338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1" name="Connecteur droit 771"/>
          <p:cNvCxnSpPr>
            <a:cxnSpLocks noChangeShapeType="1"/>
          </p:cNvCxnSpPr>
          <p:nvPr/>
        </p:nvCxnSpPr>
        <p:spPr bwMode="auto">
          <a:xfrm>
            <a:off x="5651500" y="4356100"/>
            <a:ext cx="2789238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82" name="Rectangle 68"/>
          <p:cNvSpPr>
            <a:spLocks noChangeArrowheads="1"/>
          </p:cNvSpPr>
          <p:nvPr/>
        </p:nvSpPr>
        <p:spPr bwMode="auto">
          <a:xfrm>
            <a:off x="5981700" y="4381500"/>
            <a:ext cx="914400" cy="977900"/>
          </a:xfrm>
          <a:prstGeom prst="rect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83" name="ZoneTexte 47"/>
          <p:cNvSpPr txBox="1">
            <a:spLocks noChangeArrowheads="1"/>
          </p:cNvSpPr>
          <p:nvPr/>
        </p:nvSpPr>
        <p:spPr bwMode="auto">
          <a:xfrm>
            <a:off x="6146800" y="4711700"/>
            <a:ext cx="474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1400"/>
              <a:t>ctrl.</a:t>
            </a:r>
            <a:endParaRPr lang="en-US" sz="1400" baseline="30000"/>
          </a:p>
        </p:txBody>
      </p:sp>
      <p:cxnSp>
        <p:nvCxnSpPr>
          <p:cNvPr id="2484" name="Straight Connector 3"/>
          <p:cNvCxnSpPr>
            <a:cxnSpLocks noChangeShapeType="1"/>
          </p:cNvCxnSpPr>
          <p:nvPr/>
        </p:nvCxnSpPr>
        <p:spPr bwMode="auto">
          <a:xfrm>
            <a:off x="5000625" y="3435350"/>
            <a:ext cx="13430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5" name="Straight Connector 783"/>
          <p:cNvCxnSpPr>
            <a:cxnSpLocks noChangeShapeType="1"/>
          </p:cNvCxnSpPr>
          <p:nvPr/>
        </p:nvCxnSpPr>
        <p:spPr bwMode="auto">
          <a:xfrm>
            <a:off x="3575050" y="3441700"/>
            <a:ext cx="1346200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86" name="Straight Connector 784"/>
          <p:cNvCxnSpPr>
            <a:cxnSpLocks noChangeShapeType="1"/>
          </p:cNvCxnSpPr>
          <p:nvPr/>
        </p:nvCxnSpPr>
        <p:spPr bwMode="auto">
          <a:xfrm flipV="1">
            <a:off x="4962525" y="3498850"/>
            <a:ext cx="3175" cy="65722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87" name="Oval 18"/>
          <p:cNvSpPr>
            <a:spLocks noChangeArrowheads="1"/>
          </p:cNvSpPr>
          <p:nvPr/>
        </p:nvSpPr>
        <p:spPr bwMode="auto">
          <a:xfrm>
            <a:off x="4908550" y="33909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2488" name="Rectangle 799"/>
          <p:cNvSpPr>
            <a:spLocks noChangeArrowheads="1"/>
          </p:cNvSpPr>
          <p:nvPr/>
        </p:nvSpPr>
        <p:spPr bwMode="auto">
          <a:xfrm>
            <a:off x="3730625" y="2381250"/>
            <a:ext cx="549275" cy="368300"/>
          </a:xfrm>
          <a:prstGeom prst="rect">
            <a:avLst/>
          </a:prstGeom>
          <a:solidFill>
            <a:srgbClr val="251555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de-DE" sz="1200"/>
              <a:t>lock</a:t>
            </a:r>
          </a:p>
        </p:txBody>
      </p:sp>
      <p:sp>
        <p:nvSpPr>
          <p:cNvPr id="2489" name="Rectangle 1"/>
          <p:cNvSpPr>
            <a:spLocks noChangeArrowheads="1"/>
          </p:cNvSpPr>
          <p:nvPr/>
        </p:nvSpPr>
        <p:spPr bwMode="auto">
          <a:xfrm>
            <a:off x="4848225" y="2400300"/>
            <a:ext cx="1104900" cy="1123950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2490" name="Rectangle 48"/>
          <p:cNvSpPr>
            <a:spLocks noChangeArrowheads="1"/>
          </p:cNvSpPr>
          <p:nvPr/>
        </p:nvSpPr>
        <p:spPr bwMode="auto">
          <a:xfrm rot="5400000">
            <a:off x="4235450" y="1809750"/>
            <a:ext cx="1206500" cy="2286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2491" name="ZoneTexte 30"/>
          <p:cNvSpPr txBox="1">
            <a:spLocks noChangeArrowheads="1"/>
          </p:cNvSpPr>
          <p:nvPr/>
        </p:nvSpPr>
        <p:spPr bwMode="auto">
          <a:xfrm>
            <a:off x="6809892" y="2718625"/>
            <a:ext cx="1051891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3200" b="1" dirty="0" smtClean="0"/>
              <a:t>SQS</a:t>
            </a:r>
            <a:endParaRPr lang="en-US" sz="3200" b="1" dirty="0"/>
          </a:p>
        </p:txBody>
      </p:sp>
      <p:sp>
        <p:nvSpPr>
          <p:cNvPr id="2492" name="ZoneTexte 30"/>
          <p:cNvSpPr txBox="1">
            <a:spLocks noChangeArrowheads="1"/>
          </p:cNvSpPr>
          <p:nvPr/>
        </p:nvSpPr>
        <p:spPr bwMode="auto">
          <a:xfrm>
            <a:off x="2382903" y="3052950"/>
            <a:ext cx="126669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SQS/SCS 2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073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95B4-0145-4C49-9897-DE603D88BA19}" type="slidenum">
              <a:rPr lang="en-GB"/>
              <a:pPr/>
              <a:t>9</a:t>
            </a:fld>
            <a:endParaRPr lang="en-GB"/>
          </a:p>
        </p:txBody>
      </p:sp>
      <p:sp>
        <p:nvSpPr>
          <p:cNvPr id="1034242" name="Rectangle 2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GB" dirty="0" smtClean="0"/>
              <a:t>Ultrafast dynamics of liquids and solid matter</a:t>
            </a:r>
            <a:endParaRPr lang="en-GB" dirty="0"/>
          </a:p>
          <a:p>
            <a:pPr>
              <a:buFont typeface="Wingdings" pitchFamily="2" charset="2"/>
              <a:buChar char="n"/>
            </a:pPr>
            <a:r>
              <a:rPr lang="en-GB" dirty="0" smtClean="0"/>
              <a:t>Combination of spectroscopic &amp; scattering techniques</a:t>
            </a:r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>
              <a:buFont typeface="Wingdings" pitchFamily="2" charset="2"/>
              <a:buChar char="n"/>
            </a:pP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Collect scattering in forward direction (energies up to ~20 </a:t>
            </a:r>
            <a:r>
              <a:rPr lang="en-GB" dirty="0" err="1" smtClean="0"/>
              <a:t>keV</a:t>
            </a:r>
            <a:r>
              <a:rPr lang="en-GB" dirty="0" smtClean="0"/>
              <a:t>, large q)</a:t>
            </a:r>
          </a:p>
          <a:p>
            <a:pPr lvl="1"/>
            <a:r>
              <a:rPr lang="en-GB" dirty="0" smtClean="0"/>
              <a:t>Spectrometer for XES &amp; RIXS type measurements</a:t>
            </a:r>
          </a:p>
          <a:p>
            <a:pPr lvl="1"/>
            <a:r>
              <a:rPr lang="en-GB" dirty="0" smtClean="0"/>
              <a:t>Very precise timing (diagnostics &amp; synchronization)</a:t>
            </a:r>
            <a:endParaRPr lang="en-GB" dirty="0"/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Femtosecond X-ray Experiments </a:t>
            </a:r>
            <a:r>
              <a:rPr lang="en-GB" dirty="0"/>
              <a:t>– </a:t>
            </a:r>
            <a:r>
              <a:rPr lang="en-GB" dirty="0" smtClean="0"/>
              <a:t>FXE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1880759" y="2528487"/>
            <a:ext cx="3936504" cy="1741715"/>
            <a:chOff x="1880759" y="2528487"/>
            <a:chExt cx="3936504" cy="1741715"/>
          </a:xfrm>
        </p:grpSpPr>
        <p:sp>
          <p:nvSpPr>
            <p:cNvPr id="1034245" name="AutoShape 5"/>
            <p:cNvSpPr>
              <a:spLocks noChangeArrowheads="1"/>
            </p:cNvSpPr>
            <p:nvPr/>
          </p:nvSpPr>
          <p:spPr bwMode="auto">
            <a:xfrm rot="16200000">
              <a:off x="4894883" y="3318933"/>
              <a:ext cx="1558252" cy="286509"/>
            </a:xfrm>
            <a:prstGeom prst="can">
              <a:avLst>
                <a:gd name="adj" fmla="val 25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46" name="Line 6"/>
            <p:cNvSpPr>
              <a:spLocks noChangeShapeType="1"/>
            </p:cNvSpPr>
            <p:nvPr/>
          </p:nvSpPr>
          <p:spPr bwMode="auto">
            <a:xfrm flipV="1">
              <a:off x="1880759" y="3477991"/>
              <a:ext cx="3673129" cy="877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247" name="Rectangle 7"/>
            <p:cNvSpPr>
              <a:spLocks noChangeArrowheads="1"/>
            </p:cNvSpPr>
            <p:nvPr/>
          </p:nvSpPr>
          <p:spPr bwMode="auto">
            <a:xfrm>
              <a:off x="2111164" y="3349452"/>
              <a:ext cx="661987" cy="261938"/>
            </a:xfrm>
            <a:prstGeom prst="rect">
              <a:avLst/>
            </a:prstGeom>
            <a:solidFill>
              <a:srgbClr val="626262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49" name="Rectangle 9"/>
            <p:cNvSpPr>
              <a:spLocks noChangeArrowheads="1"/>
            </p:cNvSpPr>
            <p:nvPr/>
          </p:nvSpPr>
          <p:spPr bwMode="auto">
            <a:xfrm>
              <a:off x="3169759" y="3355802"/>
              <a:ext cx="661987" cy="261938"/>
            </a:xfrm>
            <a:prstGeom prst="rect">
              <a:avLst/>
            </a:prstGeom>
            <a:solidFill>
              <a:srgbClr val="626262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50" name="Text Box 10"/>
            <p:cNvSpPr txBox="1">
              <a:spLocks noChangeArrowheads="1"/>
            </p:cNvSpPr>
            <p:nvPr/>
          </p:nvSpPr>
          <p:spPr bwMode="auto">
            <a:xfrm>
              <a:off x="1880760" y="3812318"/>
              <a:ext cx="1160895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1pPr>
              <a:lvl2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2pPr>
              <a:lvl3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3pPr>
              <a:lvl4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4pPr>
              <a:lvl5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b="1" dirty="0" err="1" smtClean="0"/>
                <a:t>Monochromator</a:t>
              </a:r>
              <a:endParaRPr lang="en-GB" sz="1000" b="1" dirty="0" smtClean="0"/>
            </a:p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dirty="0" smtClean="0"/>
                <a:t>(10</a:t>
              </a:r>
              <a:r>
                <a:rPr lang="en-GB" sz="1000" baseline="30000" dirty="0" smtClean="0"/>
                <a:t>-4</a:t>
              </a:r>
              <a:r>
                <a:rPr lang="en-GB" sz="1000" dirty="0" smtClean="0"/>
                <a:t>)</a:t>
              </a:r>
              <a:endParaRPr lang="en-GB" sz="1000" b="1" dirty="0"/>
            </a:p>
          </p:txBody>
        </p:sp>
        <p:sp>
          <p:nvSpPr>
            <p:cNvPr id="1034252" name="Text Box 12"/>
            <p:cNvSpPr txBox="1">
              <a:spLocks noChangeArrowheads="1"/>
            </p:cNvSpPr>
            <p:nvPr/>
          </p:nvSpPr>
          <p:spPr bwMode="auto">
            <a:xfrm>
              <a:off x="2915519" y="3818668"/>
              <a:ext cx="116570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1pPr>
              <a:lvl2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2pPr>
              <a:lvl3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3pPr>
              <a:lvl4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4pPr>
              <a:lvl5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b="1" dirty="0"/>
                <a:t>Focusing </a:t>
              </a:r>
              <a:r>
                <a:rPr lang="en-GB" sz="1000" b="1" dirty="0" smtClean="0"/>
                <a:t>optics</a:t>
              </a:r>
            </a:p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dirty="0" smtClean="0"/>
                <a:t>(1-100 µm)</a:t>
              </a:r>
              <a:endParaRPr lang="en-GB" sz="1000" b="1" dirty="0"/>
            </a:p>
          </p:txBody>
        </p:sp>
        <p:sp>
          <p:nvSpPr>
            <p:cNvPr id="1034253" name="Line 13"/>
            <p:cNvSpPr>
              <a:spLocks noChangeShapeType="1"/>
            </p:cNvSpPr>
            <p:nvPr/>
          </p:nvSpPr>
          <p:spPr bwMode="auto">
            <a:xfrm>
              <a:off x="2471526" y="2952994"/>
              <a:ext cx="0" cy="3016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255" name="Rectangle 15"/>
            <p:cNvSpPr>
              <a:spLocks noChangeArrowheads="1"/>
            </p:cNvSpPr>
            <p:nvPr/>
          </p:nvSpPr>
          <p:spPr bwMode="auto">
            <a:xfrm>
              <a:off x="3168171" y="3049415"/>
              <a:ext cx="661988" cy="261937"/>
            </a:xfrm>
            <a:prstGeom prst="rect">
              <a:avLst/>
            </a:prstGeom>
            <a:solidFill>
              <a:srgbClr val="626262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56" name="Rectangle 16"/>
            <p:cNvSpPr>
              <a:spLocks noChangeArrowheads="1"/>
            </p:cNvSpPr>
            <p:nvPr/>
          </p:nvSpPr>
          <p:spPr bwMode="auto">
            <a:xfrm>
              <a:off x="3176109" y="2733502"/>
              <a:ext cx="661987" cy="261938"/>
            </a:xfrm>
            <a:prstGeom prst="rect">
              <a:avLst/>
            </a:prstGeom>
            <a:solidFill>
              <a:srgbClr val="626262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57" name="Oval 17"/>
            <p:cNvSpPr>
              <a:spLocks noChangeArrowheads="1"/>
            </p:cNvSpPr>
            <p:nvPr/>
          </p:nvSpPr>
          <p:spPr bwMode="auto">
            <a:xfrm>
              <a:off x="4295296" y="3165302"/>
              <a:ext cx="593725" cy="601663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258" name="Text Box 18"/>
            <p:cNvSpPr txBox="1">
              <a:spLocks noChangeArrowheads="1"/>
            </p:cNvSpPr>
            <p:nvPr/>
          </p:nvSpPr>
          <p:spPr bwMode="auto">
            <a:xfrm>
              <a:off x="4014309" y="3843165"/>
              <a:ext cx="1182687" cy="427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1pPr>
              <a:lvl2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2pPr>
              <a:lvl3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3pPr>
              <a:lvl4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4pPr>
              <a:lvl5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b="1"/>
                <a:t>Sample stage</a:t>
              </a:r>
            </a:p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b="1"/>
                <a:t>w. environments</a:t>
              </a:r>
            </a:p>
          </p:txBody>
        </p:sp>
        <p:sp>
          <p:nvSpPr>
            <p:cNvPr id="1034262" name="Text Box 22"/>
            <p:cNvSpPr txBox="1">
              <a:spLocks noChangeArrowheads="1"/>
            </p:cNvSpPr>
            <p:nvPr/>
          </p:nvSpPr>
          <p:spPr bwMode="auto">
            <a:xfrm>
              <a:off x="4899557" y="2830583"/>
              <a:ext cx="47320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1pPr>
              <a:lvl2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2pPr>
              <a:lvl3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3pPr>
              <a:lvl4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4pPr>
              <a:lvl5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112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GB" sz="1000" dirty="0" smtClean="0"/>
                <a:t>&lt;6</a:t>
              </a:r>
              <a:r>
                <a:rPr lang="en-GB" sz="1000" b="1" dirty="0" smtClean="0"/>
                <a:t>0</a:t>
              </a:r>
              <a:r>
                <a:rPr lang="en-GB" sz="1000" b="1" dirty="0"/>
                <a:t>°</a:t>
              </a:r>
            </a:p>
          </p:txBody>
        </p:sp>
        <p:sp>
          <p:nvSpPr>
            <p:cNvPr id="1034243" name="AutoShape 3"/>
            <p:cNvSpPr>
              <a:spLocks noChangeArrowheads="1"/>
            </p:cNvSpPr>
            <p:nvPr/>
          </p:nvSpPr>
          <p:spPr bwMode="auto">
            <a:xfrm rot="16200000">
              <a:off x="4355485" y="2991285"/>
              <a:ext cx="1422407" cy="974405"/>
            </a:xfrm>
            <a:prstGeom prst="triangle">
              <a:avLst>
                <a:gd name="adj" fmla="val 50000"/>
              </a:avLst>
            </a:prstGeom>
            <a:solidFill>
              <a:srgbClr val="FD930A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AutoShape 5"/>
            <p:cNvSpPr>
              <a:spLocks noChangeArrowheads="1"/>
            </p:cNvSpPr>
            <p:nvPr/>
          </p:nvSpPr>
          <p:spPr bwMode="auto">
            <a:xfrm rot="1804187">
              <a:off x="4002899" y="3155559"/>
              <a:ext cx="365953" cy="143256"/>
            </a:xfrm>
            <a:prstGeom prst="can">
              <a:avLst>
                <a:gd name="adj" fmla="val 25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AutoShape 3"/>
            <p:cNvSpPr>
              <a:spLocks noChangeArrowheads="1"/>
            </p:cNvSpPr>
            <p:nvPr/>
          </p:nvSpPr>
          <p:spPr bwMode="auto">
            <a:xfrm rot="10800000">
              <a:off x="4483820" y="2578180"/>
              <a:ext cx="244589" cy="974405"/>
            </a:xfrm>
            <a:prstGeom prst="triangle">
              <a:avLst>
                <a:gd name="adj" fmla="val 50000"/>
              </a:avLst>
            </a:prstGeom>
            <a:solidFill>
              <a:srgbClr val="FD930A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AutoShape 3"/>
            <p:cNvSpPr>
              <a:spLocks noChangeArrowheads="1"/>
            </p:cNvSpPr>
            <p:nvPr/>
          </p:nvSpPr>
          <p:spPr bwMode="auto">
            <a:xfrm rot="12600000">
              <a:off x="4293259" y="2531725"/>
              <a:ext cx="244589" cy="720000"/>
            </a:xfrm>
            <a:prstGeom prst="triangle">
              <a:avLst>
                <a:gd name="adj" fmla="val 50000"/>
              </a:avLst>
            </a:prstGeom>
            <a:solidFill>
              <a:srgbClr val="FD930A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" name="Arc 5"/>
            <p:cNvSpPr/>
            <p:nvPr/>
          </p:nvSpPr>
          <p:spPr bwMode="auto">
            <a:xfrm rot="20552695">
              <a:off x="4324295" y="2528487"/>
              <a:ext cx="463216" cy="571286"/>
            </a:xfrm>
            <a:prstGeom prst="arc">
              <a:avLst>
                <a:gd name="adj1" fmla="val 16200000"/>
                <a:gd name="adj2" fmla="val 20458625"/>
              </a:avLst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de-DE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468861" y="2046849"/>
            <a:ext cx="5719729" cy="2869598"/>
            <a:chOff x="1468861" y="2046849"/>
            <a:chExt cx="5719729" cy="2869598"/>
          </a:xfrm>
        </p:grpSpPr>
        <p:pic>
          <p:nvPicPr>
            <p:cNvPr id="24" name="Picture 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68861" y="2046849"/>
              <a:ext cx="5719729" cy="2869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936" y="4478345"/>
              <a:ext cx="1459711" cy="353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016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1791</Words>
  <Application>Microsoft Office PowerPoint</Application>
  <PresentationFormat>On-screen Show (4:3)</PresentationFormat>
  <Paragraphs>482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DESY European XFEL</vt:lpstr>
      <vt:lpstr>Picture</vt:lpstr>
      <vt:lpstr>Instrument requests to the delivery of x-ray pulses</vt:lpstr>
      <vt:lpstr>Outline</vt:lpstr>
      <vt:lpstr>User facility and its operation</vt:lpstr>
      <vt:lpstr>Layout x-ray facility</vt:lpstr>
      <vt:lpstr>Layout XTDs - X-ray optics and transport</vt:lpstr>
      <vt:lpstr>Layout XHEXP - SASE 1 instruments</vt:lpstr>
      <vt:lpstr>Layout XHEXP - SASE 2 instruments</vt:lpstr>
      <vt:lpstr>Layout XHEXP - SASE 3 instruments</vt:lpstr>
      <vt:lpstr>Femtosecond X-ray Experiments – FXE</vt:lpstr>
      <vt:lpstr>PowerPoint Presentation</vt:lpstr>
      <vt:lpstr>High repetition rate issues</vt:lpstr>
      <vt:lpstr>Equipment protection system</vt:lpstr>
      <vt:lpstr>A prototypical experiment</vt:lpstr>
      <vt:lpstr>Definition of x-ray beam parameters</vt:lpstr>
      <vt:lpstr>X-ray delivery patterns </vt:lpstr>
      <vt:lpstr>Specific X-ray delivery requests </vt:lpstr>
      <vt:lpstr>Setup phase</vt:lpstr>
      <vt:lpstr>Data taking phase</vt:lpstr>
      <vt:lpstr>Testing phase</vt:lpstr>
      <vt:lpstr>Interaction of acc. operators &amp; experimenters</vt:lpstr>
      <vt:lpstr>Simultanous operations of many instruments</vt:lpstr>
      <vt:lpstr>High repetition rate electron beam delivery</vt:lpstr>
      <vt:lpstr>X-ray delivery patterns / electron bunch distr. </vt:lpstr>
      <vt:lpstr>Electron bunch distribution to 2 BL / 5 undulators </vt:lpstr>
      <vt:lpstr>Conclusions</vt:lpstr>
      <vt:lpstr>Simultaneous operation of many instruments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Tschentscher, Thomas</cp:lastModifiedBy>
  <cp:revision>372</cp:revision>
  <cp:lastPrinted>2008-09-01T15:04:16Z</cp:lastPrinted>
  <dcterms:created xsi:type="dcterms:W3CDTF">2008-08-31T12:56:32Z</dcterms:created>
  <dcterms:modified xsi:type="dcterms:W3CDTF">2012-04-17T08:45:15Z</dcterms:modified>
</cp:coreProperties>
</file>