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76" r:id="rId4"/>
    <p:sldId id="260" r:id="rId5"/>
    <p:sldId id="261" r:id="rId6"/>
    <p:sldId id="262" r:id="rId7"/>
    <p:sldId id="263" r:id="rId8"/>
    <p:sldId id="264" r:id="rId9"/>
    <p:sldId id="275" r:id="rId10"/>
    <p:sldId id="274" r:id="rId11"/>
    <p:sldId id="277" r:id="rId12"/>
    <p:sldId id="268" r:id="rId13"/>
    <p:sldId id="272" r:id="rId14"/>
    <p:sldId id="270" r:id="rId15"/>
    <p:sldId id="271" r:id="rId16"/>
    <p:sldId id="265" r:id="rId17"/>
    <p:sldId id="273" r:id="rId18"/>
    <p:sldId id="267" r:id="rId19"/>
    <p:sldId id="278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706" autoAdjust="0"/>
    <p:restoredTop sz="95752" autoAdjust="0"/>
  </p:normalViewPr>
  <p:slideViewPr>
    <p:cSldViewPr snapToGrid="0">
      <p:cViewPr varScale="1">
        <p:scale>
          <a:sx n="75" d="100"/>
          <a:sy n="75" d="100"/>
        </p:scale>
        <p:origin x="-582" y="-9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03A9ED43-ADF7-4B70-9DEA-C2FEE92762F5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DFC99-E65E-4F8B-BD20-1CDE6B38D749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7C0F1-F38C-4505-98E3-86B6CF1DD4DB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6ACE-E487-4CC8-849E-35C690E9BE9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2263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78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1241E-84B5-4EDA-88C7-DF7D88C796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1D6DA1-7032-4BED-B5EB-C1CA058D59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179513"/>
            <a:ext cx="4371975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179513"/>
            <a:ext cx="4371975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25D568A4-3818-4A90-972C-021EBDC7B94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6800" y="6561138"/>
            <a:ext cx="5519738" cy="2016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112713" y="6546850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0073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EE2B9-7E22-4219-A636-3475686A1C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E9FC50-8815-43A2-92A5-BF38D74ADE4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7889B6-5F5F-4EF3-9093-F54CBF5FCDF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8166A-9087-4F20-9B5C-BA0EDA77496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23AD40-45D2-483F-8B26-95D6B492716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D05F49-330C-43F6-A9FF-CCACE830D5B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FC0E1-0123-4F5D-A699-9E33A7160AC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DDC93-51A3-481D-A9DA-56798E7490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Riko Wichmann, XFEL Project Office, Desy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6725C2A-CF10-4D7B-847B-7316D19225B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62725"/>
            <a:ext cx="5702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/>
              <a:t>Riko Wichmann, XFEL Project Office, Desy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ACCM:</a:t>
            </a:r>
            <a:r>
              <a:rPr lang="en-GB" sz="1000" baseline="0" dirty="0" smtClean="0">
                <a:solidFill>
                  <a:schemeClr val="bg1"/>
                </a:solidFill>
              </a:rPr>
              <a:t> Summary Working Group on Scheduling, Parts Management and Installation Schedule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OpenSymbol" pitchFamily="2" charset="0"/>
        <a:buChar char="→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ustriedenkmal.d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xfel.desy.de/" TargetMode="External"/><Relationship Id="rId4" Type="http://schemas.openxmlformats.org/officeDocument/2006/relationships/hyperlink" Target="http://xfel.e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2605857"/>
            <a:ext cx="7283450" cy="1814513"/>
          </a:xfrm>
        </p:spPr>
        <p:txBody>
          <a:bodyPr/>
          <a:lstStyle/>
          <a:p>
            <a:r>
              <a:rPr lang="en-US" dirty="0" smtClean="0"/>
              <a:t>Milestone Follow-Up, Scheduling, Infrastructure Installation, Quality Management</a:t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presented by Riko Wichmann, April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2012</a:t>
            </a:r>
            <a:endParaRPr lang="en-GB" sz="20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154901"/>
            <a:ext cx="7251700" cy="1844675"/>
          </a:xfrm>
          <a:ln/>
        </p:spPr>
        <p:txBody>
          <a:bodyPr/>
          <a:lstStyle/>
          <a:p>
            <a:r>
              <a:rPr lang="en-US" sz="3600" b="1" dirty="0" smtClean="0"/>
              <a:t>ACC Meeting April 2012</a:t>
            </a:r>
            <a:br>
              <a:rPr lang="en-US" sz="3600" b="1" dirty="0" smtClean="0"/>
            </a:br>
            <a:r>
              <a:rPr lang="en-US" sz="3600" b="1" dirty="0" smtClean="0"/>
              <a:t>Workgroup Summary</a:t>
            </a:r>
            <a:endParaRPr lang="en-GB" sz="28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nummernplatzhalt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fld id="{0249E036-1699-4540-BCA4-08D5D2BFBD82}" type="slidenum">
              <a:rPr lang="en-GB" sz="1000" b="1">
                <a:solidFill>
                  <a:schemeClr val="bg1"/>
                </a:solidFill>
              </a:rPr>
              <a:pPr algn="ctr"/>
              <a:t>10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88067" name="Rectangle 9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Example</a:t>
            </a:r>
            <a:r>
              <a:rPr lang="de-DE" dirty="0" smtClean="0"/>
              <a:t>: Parts &amp; </a:t>
            </a:r>
            <a:r>
              <a:rPr lang="de-DE" dirty="0" err="1" smtClean="0"/>
              <a:t>Documents</a:t>
            </a:r>
            <a:endParaRPr lang="en-US" dirty="0" smtClean="0"/>
          </a:p>
        </p:txBody>
      </p:sp>
      <p:sp>
        <p:nvSpPr>
          <p:cNvPr id="88071" name="Oval 85"/>
          <p:cNvSpPr>
            <a:spLocks noChangeArrowheads="1"/>
          </p:cNvSpPr>
          <p:nvPr/>
        </p:nvSpPr>
        <p:spPr bwMode="auto">
          <a:xfrm>
            <a:off x="515938" y="1827213"/>
            <a:ext cx="234950" cy="23495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703263" y="176530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Vacuum Pump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354263" y="1060450"/>
            <a:ext cx="5021263" cy="873125"/>
            <a:chOff x="2354263" y="1060450"/>
            <a:chExt cx="5021263" cy="873125"/>
          </a:xfrm>
        </p:grpSpPr>
        <p:cxnSp>
          <p:nvCxnSpPr>
            <p:cNvPr id="88074" name="AutoShape 52"/>
            <p:cNvCxnSpPr>
              <a:cxnSpLocks noChangeShapeType="1"/>
              <a:stCxn id="88072" idx="3"/>
              <a:endCxn id="88080" idx="1"/>
            </p:cNvCxnSpPr>
            <p:nvPr/>
          </p:nvCxnSpPr>
          <p:spPr bwMode="auto">
            <a:xfrm flipV="1">
              <a:off x="2354263" y="1489075"/>
              <a:ext cx="2762250" cy="444500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5116513" y="1060450"/>
              <a:ext cx="2259013" cy="336550"/>
              <a:chOff x="2169" y="2899"/>
              <a:chExt cx="1423" cy="212"/>
            </a:xfrm>
          </p:grpSpPr>
          <p:sp>
            <p:nvSpPr>
              <p:cNvPr id="88076" name="Text Box 54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34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en-US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Contract with Vendor</a:t>
                </a:r>
              </a:p>
            </p:txBody>
          </p:sp>
          <p:pic>
            <p:nvPicPr>
              <p:cNvPr id="88077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116513" y="1292225"/>
              <a:ext cx="2171700" cy="336550"/>
              <a:chOff x="2169" y="2899"/>
              <a:chExt cx="1368" cy="212"/>
            </a:xfrm>
          </p:grpSpPr>
          <p:sp>
            <p:nvSpPr>
              <p:cNvPr id="88079" name="Text Box 57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2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Warranty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Statement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080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081" name="AutoShape 59"/>
            <p:cNvCxnSpPr>
              <a:cxnSpLocks noChangeShapeType="1"/>
              <a:stCxn id="88072" idx="3"/>
              <a:endCxn id="88077" idx="1"/>
            </p:cNvCxnSpPr>
            <p:nvPr/>
          </p:nvCxnSpPr>
          <p:spPr bwMode="auto">
            <a:xfrm flipV="1">
              <a:off x="2354263" y="1257300"/>
              <a:ext cx="2762250" cy="676275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5116513" y="1524000"/>
              <a:ext cx="2054225" cy="336550"/>
              <a:chOff x="2169" y="2899"/>
              <a:chExt cx="1294" cy="212"/>
            </a:xfrm>
          </p:grpSpPr>
          <p:sp>
            <p:nvSpPr>
              <p:cNvPr id="88083" name="Text Box 61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2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Installation Manual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084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085" name="AutoShape 63"/>
            <p:cNvCxnSpPr>
              <a:cxnSpLocks noChangeShapeType="1"/>
              <a:stCxn id="88072" idx="3"/>
              <a:endCxn id="88084" idx="1"/>
            </p:cNvCxnSpPr>
            <p:nvPr/>
          </p:nvCxnSpPr>
          <p:spPr bwMode="auto">
            <a:xfrm flipV="1">
              <a:off x="2354263" y="1720850"/>
              <a:ext cx="2762250" cy="212725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159" name="Rectangle 95"/>
            <p:cNvSpPr>
              <a:spLocks noChangeArrowheads="1"/>
            </p:cNvSpPr>
            <p:nvPr/>
          </p:nvSpPr>
          <p:spPr bwMode="auto">
            <a:xfrm>
              <a:off x="3175001" y="1433513"/>
              <a:ext cx="1838325" cy="295275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None/>
              </a:pPr>
              <a:r>
                <a:rPr lang="en-US" sz="1600" b="1" dirty="0">
                  <a:solidFill>
                    <a:srgbClr val="0000CC"/>
                  </a:solidFill>
                </a:rPr>
                <a:t> Has Description </a:t>
              </a:r>
              <a:r>
                <a:rPr lang="en-US" sz="1600" b="1" dirty="0">
                  <a:solidFill>
                    <a:srgbClr val="0000CC"/>
                  </a:solidFill>
                  <a:cs typeface="Arial" charset="0"/>
                </a:rPr>
                <a:t>►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54263" y="1933575"/>
            <a:ext cx="6089650" cy="636588"/>
            <a:chOff x="2354263" y="1933575"/>
            <a:chExt cx="6089650" cy="636588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5110163" y="2001838"/>
              <a:ext cx="3333750" cy="336550"/>
              <a:chOff x="2169" y="2899"/>
              <a:chExt cx="2100" cy="212"/>
            </a:xfrm>
          </p:grpSpPr>
          <p:sp>
            <p:nvSpPr>
              <p:cNvPr id="88146" name="Text Box 54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0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en-US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[Empty] Acceptance Test Record</a:t>
                </a:r>
              </a:p>
            </p:txBody>
          </p:sp>
          <p:pic>
            <p:nvPicPr>
              <p:cNvPr id="88147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5110163" y="2233613"/>
              <a:ext cx="2790825" cy="336550"/>
              <a:chOff x="2169" y="2899"/>
              <a:chExt cx="1758" cy="212"/>
            </a:xfrm>
          </p:grpSpPr>
          <p:sp>
            <p:nvSpPr>
              <p:cNvPr id="88149" name="Text Box 57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6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[Empty] Installation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50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151" name="AutoShape 63"/>
            <p:cNvCxnSpPr>
              <a:cxnSpLocks noChangeShapeType="1"/>
              <a:stCxn id="88072" idx="3"/>
              <a:endCxn id="88147" idx="1"/>
            </p:cNvCxnSpPr>
            <p:nvPr/>
          </p:nvCxnSpPr>
          <p:spPr bwMode="auto">
            <a:xfrm>
              <a:off x="2354263" y="1933575"/>
              <a:ext cx="2755900" cy="2651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152" name="AutoShape 63"/>
            <p:cNvCxnSpPr>
              <a:cxnSpLocks noChangeShapeType="1"/>
              <a:stCxn id="88072" idx="3"/>
              <a:endCxn id="88150" idx="1"/>
            </p:cNvCxnSpPr>
            <p:nvPr/>
          </p:nvCxnSpPr>
          <p:spPr bwMode="auto">
            <a:xfrm>
              <a:off x="2354263" y="1933575"/>
              <a:ext cx="2755900" cy="49688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160" name="Rectangle 96"/>
            <p:cNvSpPr>
              <a:spLocks noChangeArrowheads="1"/>
            </p:cNvSpPr>
            <p:nvPr/>
          </p:nvSpPr>
          <p:spPr bwMode="auto">
            <a:xfrm>
              <a:off x="3175001" y="1974850"/>
              <a:ext cx="1647825" cy="295275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None/>
              </a:pPr>
              <a:r>
                <a:rPr lang="en-US" sz="1600" b="1" dirty="0">
                  <a:solidFill>
                    <a:srgbClr val="0000CC"/>
                  </a:solidFill>
                </a:rPr>
                <a:t> Has Template </a:t>
              </a:r>
              <a:r>
                <a:rPr lang="en-US" sz="1600" b="1" dirty="0">
                  <a:solidFill>
                    <a:srgbClr val="0000CC"/>
                  </a:solidFill>
                  <a:cs typeface="Arial" charset="0"/>
                </a:rPr>
                <a:t>►</a:t>
              </a:r>
            </a:p>
          </p:txBody>
        </p:sp>
      </p:grpSp>
      <p:grpSp>
        <p:nvGrpSpPr>
          <p:cNvPr id="9" name="Group 3"/>
          <p:cNvGrpSpPr/>
          <p:nvPr/>
        </p:nvGrpSpPr>
        <p:grpSpPr>
          <a:xfrm>
            <a:off x="3090863" y="3989388"/>
            <a:ext cx="5673725" cy="1319212"/>
            <a:chOff x="3090863" y="3989388"/>
            <a:chExt cx="5673725" cy="1319212"/>
          </a:xfrm>
        </p:grpSpPr>
        <p:cxnSp>
          <p:nvCxnSpPr>
            <p:cNvPr id="88105" name="AutoShape 52"/>
            <p:cNvCxnSpPr>
              <a:cxnSpLocks noChangeShapeType="1"/>
              <a:stCxn id="88103" idx="3"/>
              <a:endCxn id="88111" idx="1"/>
            </p:cNvCxnSpPr>
            <p:nvPr/>
          </p:nvCxnSpPr>
          <p:spPr bwMode="auto">
            <a:xfrm>
              <a:off x="3090863" y="4411663"/>
              <a:ext cx="2060575" cy="6350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5151438" y="3989388"/>
              <a:ext cx="3544888" cy="336550"/>
              <a:chOff x="2169" y="2899"/>
              <a:chExt cx="2233" cy="212"/>
            </a:xfrm>
          </p:grpSpPr>
          <p:sp>
            <p:nvSpPr>
              <p:cNvPr id="88107" name="Text Box 54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1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en-US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Acceptance Test Record VP-12349</a:t>
                </a:r>
              </a:p>
            </p:txBody>
          </p:sp>
          <p:pic>
            <p:nvPicPr>
              <p:cNvPr id="88108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5151438" y="4221163"/>
              <a:ext cx="3171825" cy="336550"/>
              <a:chOff x="2169" y="2899"/>
              <a:chExt cx="1998" cy="212"/>
            </a:xfrm>
          </p:grpSpPr>
          <p:sp>
            <p:nvSpPr>
              <p:cNvPr id="88110" name="Text Box 57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92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Installation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VP-12349/1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11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112" name="AutoShape 59"/>
            <p:cNvCxnSpPr>
              <a:cxnSpLocks noChangeShapeType="1"/>
              <a:stCxn id="88103" idx="3"/>
              <a:endCxn id="88108" idx="1"/>
            </p:cNvCxnSpPr>
            <p:nvPr/>
          </p:nvCxnSpPr>
          <p:spPr bwMode="auto">
            <a:xfrm flipV="1">
              <a:off x="3090863" y="4186238"/>
              <a:ext cx="2060575" cy="225425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5151438" y="4724400"/>
              <a:ext cx="3613150" cy="336550"/>
              <a:chOff x="2169" y="2899"/>
              <a:chExt cx="2276" cy="212"/>
            </a:xfrm>
          </p:grpSpPr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Inspection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VP-12349 Year 1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15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116" name="AutoShape 63"/>
            <p:cNvCxnSpPr>
              <a:cxnSpLocks noChangeShapeType="1"/>
              <a:stCxn id="88103" idx="3"/>
              <a:endCxn id="88115" idx="1"/>
            </p:cNvCxnSpPr>
            <p:nvPr/>
          </p:nvCxnSpPr>
          <p:spPr bwMode="auto">
            <a:xfrm>
              <a:off x="3090863" y="4411663"/>
              <a:ext cx="2060575" cy="50958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5151438" y="4972050"/>
              <a:ext cx="3613150" cy="336550"/>
              <a:chOff x="2169" y="2899"/>
              <a:chExt cx="2276" cy="212"/>
            </a:xfrm>
          </p:grpSpPr>
          <p:sp>
            <p:nvSpPr>
              <p:cNvPr id="88118" name="Text Box 61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Inspection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VP-12349 Year 2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19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120" name="AutoShape 63"/>
            <p:cNvCxnSpPr>
              <a:cxnSpLocks noChangeShapeType="1"/>
              <a:stCxn id="88103" idx="3"/>
              <a:endCxn id="88119" idx="1"/>
            </p:cNvCxnSpPr>
            <p:nvPr/>
          </p:nvCxnSpPr>
          <p:spPr bwMode="auto">
            <a:xfrm>
              <a:off x="3090863" y="4411663"/>
              <a:ext cx="2060575" cy="75723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121" name="AutoShape 52"/>
            <p:cNvCxnSpPr>
              <a:cxnSpLocks noChangeShapeType="1"/>
              <a:stCxn id="88103" idx="3"/>
              <a:endCxn id="88124" idx="1"/>
            </p:cNvCxnSpPr>
            <p:nvPr/>
          </p:nvCxnSpPr>
          <p:spPr bwMode="auto">
            <a:xfrm>
              <a:off x="3090863" y="4411663"/>
              <a:ext cx="2066925" cy="254000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5157788" y="4468813"/>
              <a:ext cx="2798763" cy="336550"/>
              <a:chOff x="2169" y="2899"/>
              <a:chExt cx="1763" cy="212"/>
            </a:xfrm>
          </p:grpSpPr>
          <p:sp>
            <p:nvSpPr>
              <p:cNvPr id="88123" name="Text Box 57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6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Repair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VP-12349/1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24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8161" name="Rectangle 97"/>
            <p:cNvSpPr>
              <a:spLocks noChangeArrowheads="1"/>
            </p:cNvSpPr>
            <p:nvPr/>
          </p:nvSpPr>
          <p:spPr bwMode="auto">
            <a:xfrm>
              <a:off x="3175001" y="4349750"/>
              <a:ext cx="1838325" cy="295275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None/>
              </a:pPr>
              <a:r>
                <a:rPr lang="en-US" sz="1600" b="1" dirty="0">
                  <a:solidFill>
                    <a:srgbClr val="0000CC"/>
                  </a:solidFill>
                </a:rPr>
                <a:t> Has Description </a:t>
              </a:r>
              <a:r>
                <a:rPr lang="en-US" sz="1600" b="1" dirty="0">
                  <a:solidFill>
                    <a:srgbClr val="0000CC"/>
                  </a:solidFill>
                  <a:cs typeface="Arial" charset="0"/>
                </a:rPr>
                <a:t>►</a:t>
              </a: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3113088" y="2855913"/>
            <a:ext cx="5640388" cy="1047750"/>
            <a:chOff x="3113088" y="2855913"/>
            <a:chExt cx="5640388" cy="1047750"/>
          </a:xfrm>
        </p:grpSpPr>
        <p:cxnSp>
          <p:nvCxnSpPr>
            <p:cNvPr id="88087" name="AutoShape 52"/>
            <p:cNvCxnSpPr>
              <a:cxnSpLocks noChangeShapeType="1"/>
              <a:stCxn id="88073" idx="3"/>
              <a:endCxn id="88093" idx="1"/>
            </p:cNvCxnSpPr>
            <p:nvPr/>
          </p:nvCxnSpPr>
          <p:spPr bwMode="auto">
            <a:xfrm flipV="1">
              <a:off x="3113088" y="3284538"/>
              <a:ext cx="2027238" cy="19208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5140326" y="2855913"/>
              <a:ext cx="3544888" cy="336550"/>
              <a:chOff x="2169" y="2899"/>
              <a:chExt cx="2233" cy="212"/>
            </a:xfrm>
          </p:grpSpPr>
          <p:sp>
            <p:nvSpPr>
              <p:cNvPr id="88089" name="Text Box 54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1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en-US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Acceptance Test Record VP-12345</a:t>
                </a:r>
              </a:p>
            </p:txBody>
          </p:sp>
          <p:pic>
            <p:nvPicPr>
              <p:cNvPr id="88090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5140326" y="3087688"/>
              <a:ext cx="3171825" cy="336550"/>
              <a:chOff x="2169" y="2899"/>
              <a:chExt cx="1998" cy="212"/>
            </a:xfrm>
          </p:grpSpPr>
          <p:sp>
            <p:nvSpPr>
              <p:cNvPr id="88092" name="Text Box 57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192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Installation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VP-12345/1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093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094" name="AutoShape 59"/>
            <p:cNvCxnSpPr>
              <a:cxnSpLocks noChangeShapeType="1"/>
              <a:stCxn id="88073" idx="3"/>
              <a:endCxn id="88090" idx="1"/>
            </p:cNvCxnSpPr>
            <p:nvPr/>
          </p:nvCxnSpPr>
          <p:spPr bwMode="auto">
            <a:xfrm flipV="1">
              <a:off x="3113088" y="3052763"/>
              <a:ext cx="2027238" cy="42386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5140326" y="3319463"/>
              <a:ext cx="3613150" cy="336550"/>
              <a:chOff x="2169" y="2899"/>
              <a:chExt cx="2276" cy="212"/>
            </a:xfrm>
          </p:grpSpPr>
          <p:sp>
            <p:nvSpPr>
              <p:cNvPr id="88096" name="Text Box 61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Inspection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VP-12345 Year 1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097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098" name="AutoShape 63"/>
            <p:cNvCxnSpPr>
              <a:cxnSpLocks noChangeShapeType="1"/>
              <a:stCxn id="88073" idx="3"/>
              <a:endCxn id="88097" idx="1"/>
            </p:cNvCxnSpPr>
            <p:nvPr/>
          </p:nvCxnSpPr>
          <p:spPr bwMode="auto">
            <a:xfrm>
              <a:off x="3113088" y="3476625"/>
              <a:ext cx="2027238" cy="3968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5140326" y="3567113"/>
              <a:ext cx="3613150" cy="336550"/>
              <a:chOff x="2169" y="2899"/>
              <a:chExt cx="2276" cy="212"/>
            </a:xfrm>
          </p:grpSpPr>
          <p:sp>
            <p:nvSpPr>
              <p:cNvPr id="88100" name="Text Box 61"/>
              <p:cNvSpPr txBox="1">
                <a:spLocks noChangeArrowheads="1"/>
              </p:cNvSpPr>
              <p:nvPr/>
            </p:nvSpPr>
            <p:spPr bwMode="auto">
              <a:xfrm>
                <a:off x="2245" y="2899"/>
                <a:ext cx="2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hlink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None/>
                </a:pP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Inspection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Record</a:t>
                </a:r>
                <a:r>
                  <a:rPr lang="de-DE" sz="1600" dirty="0">
                    <a:solidFill>
                      <a:schemeClr val="tx1"/>
                    </a:solidFill>
                    <a:ea typeface="Arial Unicode MS" pitchFamily="34" charset="-128"/>
                    <a:cs typeface="Arial Unicode MS" pitchFamily="34" charset="-128"/>
                  </a:rPr>
                  <a:t> VP-12345 Year 2</a:t>
                </a:r>
                <a:endParaRPr lang="en-US" sz="1600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8101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2957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8102" name="AutoShape 63"/>
            <p:cNvCxnSpPr>
              <a:cxnSpLocks noChangeShapeType="1"/>
              <a:stCxn id="88073" idx="3"/>
              <a:endCxn id="88101" idx="1"/>
            </p:cNvCxnSpPr>
            <p:nvPr/>
          </p:nvCxnSpPr>
          <p:spPr bwMode="auto">
            <a:xfrm>
              <a:off x="3113088" y="3476625"/>
              <a:ext cx="2027238" cy="28733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162" name="Rectangle 98"/>
            <p:cNvSpPr>
              <a:spLocks noChangeArrowheads="1"/>
            </p:cNvSpPr>
            <p:nvPr/>
          </p:nvSpPr>
          <p:spPr bwMode="auto">
            <a:xfrm>
              <a:off x="3175001" y="3121025"/>
              <a:ext cx="1838325" cy="295275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None/>
              </a:pPr>
              <a:r>
                <a:rPr lang="en-US" sz="1600" b="1" dirty="0">
                  <a:solidFill>
                    <a:srgbClr val="0000CC"/>
                  </a:solidFill>
                </a:rPr>
                <a:t> Has Description </a:t>
              </a:r>
              <a:r>
                <a:rPr lang="en-US" sz="1600" b="1" dirty="0">
                  <a:solidFill>
                    <a:srgbClr val="0000CC"/>
                  </a:solidFill>
                  <a:cs typeface="Arial" charset="0"/>
                </a:rPr>
                <a:t>►</a:t>
              </a:r>
            </a:p>
          </p:txBody>
        </p:sp>
      </p:grp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7" y="1778115"/>
            <a:ext cx="371770" cy="3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8"/>
          <p:cNvGrpSpPr/>
          <p:nvPr/>
        </p:nvGrpSpPr>
        <p:grpSpPr>
          <a:xfrm>
            <a:off x="84138" y="2076450"/>
            <a:ext cx="3028950" cy="1690688"/>
            <a:chOff x="84138" y="2076450"/>
            <a:chExt cx="3028950" cy="1690688"/>
          </a:xfrm>
        </p:grpSpPr>
        <p:sp>
          <p:nvSpPr>
            <p:cNvPr id="88073" name="Text Box 29"/>
            <p:cNvSpPr txBox="1">
              <a:spLocks noChangeArrowheads="1"/>
            </p:cNvSpPr>
            <p:nvPr/>
          </p:nvSpPr>
          <p:spPr bwMode="auto">
            <a:xfrm>
              <a:off x="728663" y="3186113"/>
              <a:ext cx="2384425" cy="58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Purchased Physical </a:t>
              </a:r>
              <a:b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Vacuum Pump #12345</a:t>
              </a:r>
            </a:p>
          </p:txBody>
        </p:sp>
        <p:sp>
          <p:nvSpPr>
            <p:cNvPr id="88086" name="Oval 86"/>
            <p:cNvSpPr>
              <a:spLocks noChangeArrowheads="1"/>
            </p:cNvSpPr>
            <p:nvPr/>
          </p:nvSpPr>
          <p:spPr bwMode="auto">
            <a:xfrm>
              <a:off x="541338" y="3241675"/>
              <a:ext cx="234950" cy="234950"/>
            </a:xfrm>
            <a:prstGeom prst="rect">
              <a:avLst/>
            </a:prstGeom>
            <a:solidFill>
              <a:srgbClr val="6699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8163" name="Rectangle 99"/>
            <p:cNvSpPr>
              <a:spLocks noChangeArrowheads="1"/>
            </p:cNvSpPr>
            <p:nvPr/>
          </p:nvSpPr>
          <p:spPr bwMode="auto">
            <a:xfrm>
              <a:off x="84138" y="2300288"/>
              <a:ext cx="1165225" cy="552450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buNone/>
              </a:pPr>
              <a:r>
                <a:rPr lang="en-US" sz="1600" b="1" dirty="0">
                  <a:solidFill>
                    <a:srgbClr val="0000CC"/>
                  </a:solidFill>
                </a:rPr>
                <a:t> Has </a:t>
              </a:r>
              <a:br>
                <a:rPr lang="en-US" sz="1600" b="1" dirty="0">
                  <a:solidFill>
                    <a:srgbClr val="0000CC"/>
                  </a:solidFill>
                </a:rPr>
              </a:br>
              <a:r>
                <a:rPr lang="en-US" sz="1600" b="1" dirty="0">
                  <a:solidFill>
                    <a:srgbClr val="0000CC"/>
                  </a:solidFill>
                </a:rPr>
                <a:t> Instance </a:t>
              </a:r>
              <a:r>
                <a:rPr lang="en-US" sz="1600" b="1" dirty="0">
                  <a:solidFill>
                    <a:srgbClr val="0000CC"/>
                  </a:solidFill>
                  <a:cs typeface="Arial" charset="0"/>
                </a:rPr>
                <a:t>►</a:t>
              </a:r>
            </a:p>
          </p:txBody>
        </p:sp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14" y="3206790"/>
              <a:ext cx="391432" cy="38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8125" name="AutoShape 63"/>
            <p:cNvCxnSpPr>
              <a:cxnSpLocks noChangeShapeType="1"/>
              <a:stCxn id="88071" idx="4"/>
              <a:endCxn id="88086" idx="0"/>
            </p:cNvCxnSpPr>
            <p:nvPr/>
          </p:nvCxnSpPr>
          <p:spPr bwMode="auto">
            <a:xfrm>
              <a:off x="633413" y="2076450"/>
              <a:ext cx="25400" cy="1150938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10"/>
          <p:cNvGrpSpPr/>
          <p:nvPr/>
        </p:nvGrpSpPr>
        <p:grpSpPr>
          <a:xfrm>
            <a:off x="479215" y="1944688"/>
            <a:ext cx="2611648" cy="2757487"/>
            <a:chOff x="479215" y="1944688"/>
            <a:chExt cx="2611648" cy="2757487"/>
          </a:xfrm>
        </p:grpSpPr>
        <p:sp>
          <p:nvSpPr>
            <p:cNvPr id="88104" name="Oval 86"/>
            <p:cNvSpPr>
              <a:spLocks noChangeArrowheads="1"/>
            </p:cNvSpPr>
            <p:nvPr/>
          </p:nvSpPr>
          <p:spPr bwMode="auto">
            <a:xfrm>
              <a:off x="519113" y="4176713"/>
              <a:ext cx="234950" cy="234950"/>
            </a:xfrm>
            <a:prstGeom prst="rect">
              <a:avLst/>
            </a:prstGeom>
            <a:solidFill>
              <a:srgbClr val="6699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8103" name="Text Box 29"/>
            <p:cNvSpPr txBox="1">
              <a:spLocks noChangeArrowheads="1"/>
            </p:cNvSpPr>
            <p:nvPr/>
          </p:nvSpPr>
          <p:spPr bwMode="auto">
            <a:xfrm>
              <a:off x="706438" y="4121150"/>
              <a:ext cx="2384425" cy="58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Purchased Physical </a:t>
              </a:r>
              <a:b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Vacuum Pump #12349</a:t>
              </a:r>
            </a:p>
          </p:txBody>
        </p:sp>
        <p:cxnSp>
          <p:nvCxnSpPr>
            <p:cNvPr id="88126" name="AutoShape 63"/>
            <p:cNvCxnSpPr>
              <a:cxnSpLocks noChangeShapeType="1"/>
              <a:stCxn id="88071" idx="2"/>
              <a:endCxn id="88104" idx="1"/>
            </p:cNvCxnSpPr>
            <p:nvPr/>
          </p:nvCxnSpPr>
          <p:spPr bwMode="auto">
            <a:xfrm rot="10800000" flipH="1" flipV="1">
              <a:off x="501651" y="1944688"/>
              <a:ext cx="3175" cy="2349500"/>
            </a:xfrm>
            <a:prstGeom prst="curvedConnector3">
              <a:avLst>
                <a:gd name="adj1" fmla="val -6750000"/>
              </a:avLst>
            </a:prstGeom>
            <a:noFill/>
            <a:ln w="19050">
              <a:solidFill>
                <a:srgbClr val="0033CC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15" y="4119535"/>
              <a:ext cx="391432" cy="38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1"/>
          <p:cNvGrpSpPr/>
          <p:nvPr/>
        </p:nvGrpSpPr>
        <p:grpSpPr>
          <a:xfrm>
            <a:off x="221182" y="5201592"/>
            <a:ext cx="5622258" cy="938668"/>
            <a:chOff x="221182" y="5179558"/>
            <a:chExt cx="5622258" cy="938668"/>
          </a:xfrm>
        </p:grpSpPr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82" y="5437541"/>
              <a:ext cx="425299" cy="415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46" y="5179558"/>
              <a:ext cx="371770" cy="34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169" name="Text Box 9"/>
            <p:cNvSpPr txBox="1">
              <a:spLocks noChangeArrowheads="1"/>
            </p:cNvSpPr>
            <p:nvPr/>
          </p:nvSpPr>
          <p:spPr bwMode="auto">
            <a:xfrm>
              <a:off x="476251" y="5192713"/>
              <a:ext cx="30607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b="1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Fabrication Part 	</a:t>
              </a:r>
              <a:r>
                <a:rPr lang="en-US" sz="1600" u="sng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type</a:t>
              </a:r>
              <a:r>
                <a:rPr lang="en-US" sz="1600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1600" dirty="0" smtClean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part</a:t>
              </a:r>
              <a:endParaRPr lang="en-US" sz="1600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172" name="Text Box 9"/>
            <p:cNvSpPr txBox="1">
              <a:spLocks noChangeArrowheads="1"/>
            </p:cNvSpPr>
            <p:nvPr/>
          </p:nvSpPr>
          <p:spPr bwMode="auto">
            <a:xfrm>
              <a:off x="474663" y="5487988"/>
              <a:ext cx="5368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b="1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Physical Part 	</a:t>
              </a:r>
              <a:r>
                <a:rPr lang="en-US" sz="1600" u="sng" dirty="0" smtClean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particular </a:t>
              </a:r>
              <a:r>
                <a:rPr lang="en-US" sz="1600" u="sng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individual</a:t>
              </a:r>
              <a:r>
                <a:rPr lang="en-US" sz="1600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 (serialized) part</a:t>
              </a:r>
            </a:p>
          </p:txBody>
        </p:sp>
        <p:pic>
          <p:nvPicPr>
            <p:cNvPr id="88173" name="Picture 6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19" y="5788026"/>
              <a:ext cx="2762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174" name="Text Box 9"/>
            <p:cNvSpPr txBox="1">
              <a:spLocks noChangeArrowheads="1"/>
            </p:cNvSpPr>
            <p:nvPr/>
          </p:nvSpPr>
          <p:spPr bwMode="auto">
            <a:xfrm>
              <a:off x="473076" y="5781676"/>
              <a:ext cx="5086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hlink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1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b="1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Document</a:t>
              </a:r>
              <a:r>
                <a:rPr lang="en-US" sz="1600" dirty="0">
                  <a:solidFill>
                    <a:srgbClr val="0000CC"/>
                  </a:solidFill>
                  <a:ea typeface="Arial Unicode MS" pitchFamily="34" charset="-128"/>
                  <a:cs typeface="Arial Unicode MS" pitchFamily="34" charset="-128"/>
                </a:rPr>
                <a:t> 	describes selected aspects of part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414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Cryomodule</a:t>
            </a:r>
            <a:r>
              <a:rPr lang="en-US" dirty="0" smtClean="0"/>
              <a:t> MBOM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474" y="1347788"/>
            <a:ext cx="8831453" cy="4459287"/>
          </a:xfrm>
        </p:spPr>
        <p:txBody>
          <a:bodyPr/>
          <a:lstStyle/>
          <a:p>
            <a:r>
              <a:rPr lang="en-US" dirty="0" smtClean="0"/>
              <a:t>MBOM contains all parts which are relevant during fabrication, e. g. which need to be transported, assembled, changed, tested, certified, …</a:t>
            </a:r>
          </a:p>
          <a:p>
            <a:r>
              <a:rPr lang="en-US" dirty="0" smtClean="0"/>
              <a:t>MBOM has ca. 400 parts – iterative procedure within WPG1 to agree on names, assign responsibilities, link with docs, …</a:t>
            </a:r>
          </a:p>
        </p:txBody>
      </p:sp>
      <p:sp>
        <p:nvSpPr>
          <p:cNvPr id="7" name="Pentagon 6"/>
          <p:cNvSpPr/>
          <p:nvPr/>
        </p:nvSpPr>
        <p:spPr bwMode="auto">
          <a:xfrm rot="5400000">
            <a:off x="720040" y="2973077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Part Name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4321" y="4019253"/>
            <a:ext cx="8717280" cy="1761539"/>
            <a:chOff x="274320" y="3287798"/>
            <a:chExt cx="10993287" cy="222146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786"/>
            <a:stretch/>
          </p:blipFill>
          <p:spPr bwMode="auto">
            <a:xfrm>
              <a:off x="274320" y="3295418"/>
              <a:ext cx="7178040" cy="2213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103" y="3287798"/>
              <a:ext cx="3883504" cy="222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Pentagon 11"/>
          <p:cNvSpPr/>
          <p:nvPr/>
        </p:nvSpPr>
        <p:spPr bwMode="auto">
          <a:xfrm rot="5400000">
            <a:off x="2244040" y="2973077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EDMS</a:t>
            </a:r>
            <a:br>
              <a:rPr lang="en-US" sz="14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Reference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>
            <a:off x="3614060" y="2973078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Responsible</a:t>
            </a:r>
            <a:br>
              <a:rPr lang="en-US" sz="14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Party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Pentagon 13"/>
          <p:cNvSpPr/>
          <p:nvPr/>
        </p:nvSpPr>
        <p:spPr bwMode="auto">
          <a:xfrm rot="5400000">
            <a:off x="4975149" y="2973076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Tracking</a:t>
            </a:r>
            <a:br>
              <a:rPr lang="en-US" sz="14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Info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Pentagon 14"/>
          <p:cNvSpPr/>
          <p:nvPr/>
        </p:nvSpPr>
        <p:spPr bwMode="auto">
          <a:xfrm rot="5400000">
            <a:off x="6389739" y="2973078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Logistics</a:t>
            </a:r>
            <a:br>
              <a:rPr lang="en-US" sz="14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Info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Pentagon 15"/>
          <p:cNvSpPr/>
          <p:nvPr/>
        </p:nvSpPr>
        <p:spPr bwMode="auto">
          <a:xfrm rot="5400000">
            <a:off x="7862430" y="2973075"/>
            <a:ext cx="661907" cy="1320291"/>
          </a:xfrm>
          <a:prstGeom prst="homePlate">
            <a:avLst>
              <a:gd name="adj" fmla="val 24091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</a:rPr>
              <a:t>Quality</a:t>
            </a:r>
            <a:br>
              <a:rPr lang="en-US" sz="14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Inspection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8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PIT and Milestones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924223"/>
          </a:xfrm>
        </p:spPr>
        <p:txBody>
          <a:bodyPr/>
          <a:lstStyle/>
          <a:p>
            <a:r>
              <a:rPr lang="de-DE" sz="1800" dirty="0" smtClean="0"/>
              <a:t>Global Schedule and PIT </a:t>
            </a:r>
            <a:r>
              <a:rPr lang="de-DE" sz="1800" dirty="0" err="1" smtClean="0"/>
              <a:t>define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schedule</a:t>
            </a:r>
            <a:r>
              <a:rPr lang="de-DE" sz="1800" dirty="0" smtClean="0"/>
              <a:t> – </a:t>
            </a:r>
            <a:r>
              <a:rPr lang="de-DE" sz="1800" dirty="0" err="1" smtClean="0"/>
              <a:t>once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– Top-Down</a:t>
            </a:r>
          </a:p>
          <a:p>
            <a:pPr lvl="1"/>
            <a:r>
              <a:rPr lang="de-DE" sz="1800" b="1" dirty="0" smtClean="0">
                <a:solidFill>
                  <a:srgbClr val="0070C0"/>
                </a:solidFill>
              </a:rPr>
              <a:t>Dates</a:t>
            </a:r>
            <a:r>
              <a:rPr lang="de-DE" sz="1800" dirty="0" smtClean="0"/>
              <a:t> </a:t>
            </a:r>
            <a:r>
              <a:rPr lang="de-DE" sz="1800" dirty="0" err="1" smtClean="0"/>
              <a:t>agreed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external</a:t>
            </a:r>
            <a:r>
              <a:rPr lang="de-DE" sz="1800" dirty="0" smtClean="0"/>
              <a:t> </a:t>
            </a:r>
            <a:r>
              <a:rPr lang="de-DE" sz="1800" dirty="0" err="1" smtClean="0"/>
              <a:t>contributors</a:t>
            </a:r>
            <a:r>
              <a:rPr lang="de-DE" sz="1800" dirty="0" smtClean="0"/>
              <a:t> and </a:t>
            </a:r>
            <a:r>
              <a:rPr lang="de-DE" sz="1800" dirty="0" err="1" smtClean="0"/>
              <a:t>contractors</a:t>
            </a:r>
            <a:r>
              <a:rPr lang="de-DE" sz="1800" dirty="0" smtClean="0"/>
              <a:t> </a:t>
            </a:r>
            <a:r>
              <a:rPr lang="de-DE" sz="1800" b="1" dirty="0" err="1" smtClean="0">
                <a:solidFill>
                  <a:srgbClr val="0070C0"/>
                </a:solidFill>
              </a:rPr>
              <a:t>cannot</a:t>
            </a:r>
            <a:r>
              <a:rPr lang="de-DE" sz="1800" b="1" dirty="0" smtClean="0">
                <a:solidFill>
                  <a:srgbClr val="0070C0"/>
                </a:solidFill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</a:rPr>
              <a:t>be</a:t>
            </a:r>
            <a:r>
              <a:rPr lang="de-DE" sz="1800" b="1" dirty="0" smtClean="0">
                <a:solidFill>
                  <a:srgbClr val="0070C0"/>
                </a:solidFill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</a:rPr>
              <a:t>shifted</a:t>
            </a:r>
            <a:r>
              <a:rPr lang="de-DE" sz="1800" b="1" dirty="0" smtClean="0">
                <a:solidFill>
                  <a:srgbClr val="0070C0"/>
                </a:solidFill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</a:rPr>
              <a:t>easily</a:t>
            </a:r>
            <a:endParaRPr lang="de-DE" sz="1800" b="1" dirty="0" smtClean="0">
              <a:solidFill>
                <a:srgbClr val="0070C0"/>
              </a:solidFill>
            </a:endParaRPr>
          </a:p>
          <a:p>
            <a:pPr lvl="1"/>
            <a:r>
              <a:rPr lang="de-DE" sz="1800" dirty="0" err="1" smtClean="0"/>
              <a:t>Shifts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WP must not alter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overall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endParaRPr lang="de-DE" sz="1800" dirty="0" smtClean="0"/>
          </a:p>
          <a:p>
            <a:pPr lvl="1"/>
            <a:r>
              <a:rPr lang="de-DE" sz="1800" dirty="0" smtClean="0"/>
              <a:t>The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 </a:t>
            </a:r>
            <a:r>
              <a:rPr lang="de-DE" sz="1800" dirty="0" err="1" smtClean="0"/>
              <a:t>task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accomodated</a:t>
            </a:r>
            <a:r>
              <a:rPr lang="de-DE" sz="1800" dirty="0" smtClean="0"/>
              <a:t>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affecting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endParaRPr lang="de-DE" sz="1800" dirty="0" smtClean="0"/>
          </a:p>
          <a:p>
            <a:pPr lvl="1"/>
            <a:r>
              <a:rPr lang="de-DE" sz="1800" dirty="0" err="1" smtClean="0"/>
              <a:t>Frequency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updates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weeks</a:t>
            </a:r>
            <a:r>
              <a:rPr lang="de-DE" sz="1800" dirty="0" smtClean="0"/>
              <a:t> </a:t>
            </a:r>
            <a:r>
              <a:rPr lang="de-DE" sz="1800" dirty="0" err="1" smtClean="0"/>
              <a:t>rather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</a:t>
            </a:r>
            <a:r>
              <a:rPr lang="de-DE" sz="1800" dirty="0" err="1" smtClean="0"/>
              <a:t>quarters</a:t>
            </a:r>
            <a:endParaRPr lang="de-DE" sz="1800" dirty="0" smtClean="0"/>
          </a:p>
          <a:p>
            <a:pPr lvl="1"/>
            <a:r>
              <a:rPr lang="de-DE" sz="1800" dirty="0" smtClean="0"/>
              <a:t>This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minor</a:t>
            </a:r>
            <a:r>
              <a:rPr lang="de-DE" sz="1800" dirty="0" smtClean="0"/>
              <a:t> </a:t>
            </a:r>
            <a:r>
              <a:rPr lang="de-DE" sz="1800" dirty="0" err="1" smtClean="0"/>
              <a:t>clash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usual</a:t>
            </a:r>
            <a:r>
              <a:rPr lang="de-DE" sz="1800" dirty="0" smtClean="0"/>
              <a:t> Milestone </a:t>
            </a:r>
            <a:r>
              <a:rPr lang="de-DE" sz="1800" dirty="0" err="1" smtClean="0"/>
              <a:t>follow-up</a:t>
            </a:r>
            <a:endParaRPr lang="de-DE" sz="1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63" r="29110"/>
          <a:stretch/>
        </p:blipFill>
        <p:spPr bwMode="auto">
          <a:xfrm>
            <a:off x="5847007" y="1129988"/>
            <a:ext cx="31553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9517" y="5863938"/>
            <a:ext cx="1585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www.industriedenkmal.de</a:t>
            </a: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261921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228600"/>
            <a:ext cx="7239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PIT and IRR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1" y="1950680"/>
            <a:ext cx="7763069" cy="38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221" y="1278278"/>
            <a:ext cx="849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in length discussed by Markus on Monday, summary slides included for reference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30214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Scheduling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IRR </a:t>
            </a:r>
            <a:r>
              <a:rPr lang="de-DE" dirty="0" smtClean="0">
                <a:sym typeface="Wingdings" pitchFamily="2" charset="2"/>
              </a:rPr>
              <a:t> RFI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71963" cy="4459287"/>
          </a:xfrm>
        </p:spPr>
        <p:txBody>
          <a:bodyPr/>
          <a:lstStyle/>
          <a:p>
            <a:r>
              <a:rPr lang="de-DE" dirty="0" smtClean="0"/>
              <a:t>Installation </a:t>
            </a:r>
            <a:r>
              <a:rPr lang="de-DE" dirty="0" err="1" smtClean="0"/>
              <a:t>campaigns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PIT</a:t>
            </a:r>
          </a:p>
          <a:p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upon in 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beforehand</a:t>
            </a:r>
            <a:endParaRPr lang="de-DE" dirty="0" smtClean="0"/>
          </a:p>
          <a:p>
            <a:r>
              <a:rPr lang="de-DE" dirty="0" smtClean="0"/>
              <a:t>2 </a:t>
            </a:r>
            <a:r>
              <a:rPr lang="de-DE" dirty="0" err="1" smtClean="0"/>
              <a:t>months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IRR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arranged</a:t>
            </a:r>
            <a:endParaRPr lang="de-DE" sz="1800" dirty="0" smtClean="0"/>
          </a:p>
          <a:p>
            <a:pPr lvl="1"/>
            <a:r>
              <a:rPr lang="de-DE" sz="1800" dirty="0" err="1" smtClean="0"/>
              <a:t>Availability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Material &amp; </a:t>
            </a:r>
            <a:r>
              <a:rPr lang="de-DE" sz="1800" dirty="0" err="1" smtClean="0"/>
              <a:t>Personnell</a:t>
            </a:r>
            <a:endParaRPr lang="de-DE" sz="1800" dirty="0" smtClean="0"/>
          </a:p>
          <a:p>
            <a:pPr lvl="1"/>
            <a:r>
              <a:rPr lang="de-DE" sz="1800" dirty="0" err="1" smtClean="0"/>
              <a:t>Known</a:t>
            </a:r>
            <a:r>
              <a:rPr lang="de-DE" sz="1800" dirty="0" smtClean="0"/>
              <a:t> </a:t>
            </a:r>
            <a:r>
              <a:rPr lang="de-DE" sz="1800" dirty="0" err="1" smtClean="0"/>
              <a:t>Delays</a:t>
            </a:r>
            <a:endParaRPr lang="de-DE" sz="1800" dirty="0" smtClean="0"/>
          </a:p>
          <a:p>
            <a:pPr lvl="1"/>
            <a:r>
              <a:rPr lang="de-DE" sz="1800" dirty="0" err="1" smtClean="0"/>
              <a:t>Safety</a:t>
            </a:r>
            <a:r>
              <a:rPr lang="de-DE" sz="1800" dirty="0" smtClean="0"/>
              <a:t> </a:t>
            </a:r>
            <a:r>
              <a:rPr lang="de-DE" sz="1800" dirty="0" err="1" smtClean="0"/>
              <a:t>Assessments</a:t>
            </a:r>
            <a:endParaRPr lang="de-DE" sz="1800" dirty="0" smtClean="0"/>
          </a:p>
          <a:p>
            <a:pPr lvl="1"/>
            <a:r>
              <a:rPr lang="de-DE" sz="1800" dirty="0" err="1" smtClean="0"/>
              <a:t>Safety</a:t>
            </a:r>
            <a:r>
              <a:rPr lang="de-DE" sz="1800" dirty="0" smtClean="0"/>
              <a:t> Training</a:t>
            </a:r>
          </a:p>
          <a:p>
            <a:pPr lvl="1"/>
            <a:r>
              <a:rPr lang="de-DE" sz="1800" dirty="0" smtClean="0"/>
              <a:t>Registration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workers</a:t>
            </a:r>
            <a:endParaRPr lang="de-DE" sz="1800" dirty="0" smtClean="0"/>
          </a:p>
          <a:p>
            <a:r>
              <a:rPr lang="de-DE" dirty="0" smtClean="0"/>
              <a:t>This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TC,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yourselves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The </a:t>
            </a:r>
            <a:r>
              <a:rPr lang="de-DE" dirty="0" err="1" smtClean="0">
                <a:solidFill>
                  <a:srgbClr val="FF0000"/>
                </a:solidFill>
              </a:rPr>
              <a:t>milestones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asked</a:t>
            </a:r>
            <a:r>
              <a:rPr lang="de-DE" dirty="0" smtClean="0">
                <a:solidFill>
                  <a:srgbClr val="FF0000"/>
                </a:solidFill>
              </a:rPr>
              <a:t> for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„</a:t>
            </a:r>
            <a:r>
              <a:rPr lang="de-DE" dirty="0" err="1" smtClean="0">
                <a:solidFill>
                  <a:srgbClr val="FF0000"/>
                </a:solidFill>
              </a:rPr>
              <a:t>ready</a:t>
            </a:r>
            <a:r>
              <a:rPr lang="de-DE" dirty="0" smtClean="0">
                <a:solidFill>
                  <a:srgbClr val="FF0000"/>
                </a:solidFill>
              </a:rPr>
              <a:t> for </a:t>
            </a:r>
            <a:r>
              <a:rPr lang="de-DE" dirty="0" err="1" smtClean="0">
                <a:solidFill>
                  <a:srgbClr val="FF0000"/>
                </a:solidFill>
              </a:rPr>
              <a:t>installation</a:t>
            </a:r>
            <a:r>
              <a:rPr lang="de-DE" dirty="0" smtClean="0">
                <a:solidFill>
                  <a:srgbClr val="FF0000"/>
                </a:solidFill>
              </a:rPr>
              <a:t>“ (RFI)</a:t>
            </a:r>
          </a:p>
          <a:p>
            <a:r>
              <a:rPr lang="de-DE" dirty="0" smtClean="0"/>
              <a:t>The IRR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merely</a:t>
            </a:r>
            <a:r>
              <a:rPr lang="de-DE" dirty="0" smtClean="0"/>
              <a:t> a „</a:t>
            </a:r>
            <a:r>
              <a:rPr lang="de-DE" dirty="0" err="1" smtClean="0"/>
              <a:t>friendly</a:t>
            </a:r>
            <a:r>
              <a:rPr lang="de-DE" dirty="0" smtClean="0"/>
              <a:t> </a:t>
            </a:r>
            <a:r>
              <a:rPr lang="de-DE" dirty="0" err="1" smtClean="0"/>
              <a:t>reminder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143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Integration Time-Schedule (PIT)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4852416"/>
            <a:ext cx="8611997" cy="954659"/>
          </a:xfrm>
        </p:spPr>
        <p:txBody>
          <a:bodyPr/>
          <a:lstStyle/>
          <a:p>
            <a:r>
              <a:rPr lang="en-US" dirty="0" smtClean="0"/>
              <a:t>Incoming are typically Ready-for-Installation (RFI) milestones</a:t>
            </a:r>
          </a:p>
          <a:p>
            <a:pPr lvl="1"/>
            <a:r>
              <a:rPr lang="en-US" dirty="0" smtClean="0"/>
              <a:t>result of the Installation Readiness Review (IRR)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82" r="22779"/>
          <a:stretch>
            <a:fillRect/>
          </a:stretch>
        </p:blipFill>
        <p:spPr bwMode="auto">
          <a:xfrm>
            <a:off x="184594" y="1106299"/>
            <a:ext cx="8583625" cy="35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Schedule Plan (GSP)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4375301"/>
            <a:ext cx="8611997" cy="662051"/>
          </a:xfrm>
        </p:spPr>
        <p:txBody>
          <a:bodyPr/>
          <a:lstStyle/>
          <a:p>
            <a:r>
              <a:rPr lang="en-US" dirty="0" smtClean="0"/>
              <a:t>used to provide an overview schedule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typical milestones are again the </a:t>
            </a:r>
            <a:r>
              <a:rPr lang="en-US" sz="2000" dirty="0" smtClean="0">
                <a:solidFill>
                  <a:srgbClr val="FF0000"/>
                </a:solidFill>
              </a:rPr>
              <a:t>technical reviews</a:t>
            </a:r>
          </a:p>
          <a:p>
            <a:r>
              <a:rPr lang="en-US" dirty="0" smtClean="0"/>
              <a:t>(+ WPD) used to track and follow-up the overall progress</a:t>
            </a:r>
          </a:p>
          <a:p>
            <a:pPr lvl="1"/>
            <a:r>
              <a:rPr lang="en-US" sz="2000" dirty="0" smtClean="0"/>
              <a:t>regular follow-up in the weekly TC Meeting</a:t>
            </a:r>
          </a:p>
          <a:p>
            <a:pPr lvl="1"/>
            <a:r>
              <a:rPr lang="en-US" sz="2000" i="1" dirty="0" smtClean="0"/>
              <a:t>big</a:t>
            </a:r>
            <a:r>
              <a:rPr lang="en-US" sz="2000" dirty="0" smtClean="0"/>
              <a:t> consolidation after every status update of all WP plans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742" r="24254" b="23091"/>
          <a:stretch>
            <a:fillRect/>
          </a:stretch>
        </p:blipFill>
        <p:spPr bwMode="auto">
          <a:xfrm>
            <a:off x="333873" y="1070057"/>
            <a:ext cx="8420372" cy="31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Readiness</a:t>
            </a:r>
            <a:r>
              <a:rPr lang="de-DE" dirty="0" smtClean="0"/>
              <a:t> Review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089374"/>
            <a:ext cx="9026525" cy="4459287"/>
          </a:xfrm>
        </p:spPr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procurement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reviewed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endParaRPr lang="de-DE" dirty="0" smtClean="0"/>
          </a:p>
          <a:p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reviewing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in EDMS</a:t>
            </a:r>
          </a:p>
          <a:p>
            <a:r>
              <a:rPr lang="de-DE" dirty="0" smtClean="0"/>
              <a:t>The PRR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institutionalize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practice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earlier</a:t>
            </a:r>
            <a:r>
              <a:rPr lang="de-DE" dirty="0" smtClean="0"/>
              <a:t> </a:t>
            </a:r>
            <a:r>
              <a:rPr lang="de-DE" dirty="0" err="1" smtClean="0"/>
              <a:t>reviews</a:t>
            </a:r>
            <a:r>
              <a:rPr lang="de-DE" dirty="0" smtClean="0"/>
              <a:t> (PRRs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) </a:t>
            </a:r>
            <a:r>
              <a:rPr lang="de-DE" dirty="0" err="1" smtClean="0"/>
              <a:t>available</a:t>
            </a:r>
            <a:r>
              <a:rPr lang="de-DE" dirty="0" smtClean="0"/>
              <a:t> in EDMS</a:t>
            </a:r>
          </a:p>
          <a:p>
            <a:pPr lvl="1"/>
            <a:r>
              <a:rPr lang="de-DE" dirty="0" err="1" smtClean="0"/>
              <a:t>Publish</a:t>
            </a:r>
            <a:r>
              <a:rPr lang="de-DE" dirty="0" smtClean="0"/>
              <a:t> </a:t>
            </a:r>
            <a:r>
              <a:rPr lang="de-DE" dirty="0" err="1" smtClean="0"/>
              <a:t>unpublished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25319-D77D-44BC-B877-546349C83F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76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Schedule on XFEL Web Servers (planned)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48573" cy="4459287"/>
          </a:xfrm>
        </p:spPr>
        <p:txBody>
          <a:bodyPr/>
          <a:lstStyle/>
          <a:p>
            <a:r>
              <a:rPr lang="en-US" dirty="0" smtClean="0"/>
              <a:t>overview schedule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pdf</a:t>
            </a:r>
            <a:r>
              <a:rPr lang="en-US" dirty="0" smtClean="0"/>
              <a:t> version of the </a:t>
            </a:r>
            <a:r>
              <a:rPr lang="en-US" dirty="0" smtClean="0">
                <a:solidFill>
                  <a:srgbClr val="0070C0"/>
                </a:solidFill>
              </a:rPr>
              <a:t>consolidated</a:t>
            </a:r>
            <a:r>
              <a:rPr lang="en-US" dirty="0" smtClean="0"/>
              <a:t> Global Schedule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520" y="1648094"/>
            <a:ext cx="3467444" cy="15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3742" r="24254" b="23091"/>
          <a:stretch>
            <a:fillRect/>
          </a:stretch>
        </p:blipFill>
        <p:spPr bwMode="auto">
          <a:xfrm>
            <a:off x="3880865" y="3767694"/>
            <a:ext cx="4765611" cy="179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4256" y="587654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to be provide on </a:t>
            </a:r>
            <a:r>
              <a:rPr lang="en-US" sz="2400" dirty="0" smtClean="0">
                <a:hlinkClick r:id="rId4"/>
              </a:rPr>
              <a:t>http://xfel.eu</a:t>
            </a:r>
            <a:r>
              <a:rPr lang="en-US" sz="2400" dirty="0" smtClean="0"/>
              <a:t> and/or </a:t>
            </a:r>
            <a:r>
              <a:rPr lang="en-US" sz="2400" dirty="0" smtClean="0">
                <a:hlinkClick r:id="rId5"/>
              </a:rPr>
              <a:t>http://xfel.desy.de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(personal)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579264" cy="4459287"/>
          </a:xfrm>
        </p:spPr>
        <p:txBody>
          <a:bodyPr/>
          <a:lstStyle/>
          <a:p>
            <a:r>
              <a:rPr lang="en-US" dirty="0" smtClean="0"/>
              <a:t>XFEL is well set-up in terms planning, follow-up and support processes for managing the project</a:t>
            </a:r>
          </a:p>
          <a:p>
            <a:r>
              <a:rPr lang="en-US" dirty="0" smtClean="0"/>
              <a:t>but it’s not everywhere “one size fits all”</a:t>
            </a:r>
          </a:p>
          <a:p>
            <a:pPr lvl="1"/>
            <a:r>
              <a:rPr lang="en-US" dirty="0" smtClean="0"/>
              <a:t>implementation for different WPs / deliverable may (slightly) vary</a:t>
            </a:r>
          </a:p>
          <a:p>
            <a:pPr lvl="1"/>
            <a:r>
              <a:rPr lang="en-US" dirty="0" smtClean="0"/>
              <a:t>“live” those processes</a:t>
            </a:r>
          </a:p>
          <a:p>
            <a:pPr lvl="1"/>
            <a:r>
              <a:rPr lang="en-US" dirty="0" smtClean="0"/>
              <a:t>generally independent on “who” delivers and “what” is delivered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if you need help in “living” those: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parts tracking and </a:t>
            </a:r>
            <a:r>
              <a:rPr lang="en-US" dirty="0" err="1" smtClean="0">
                <a:solidFill>
                  <a:srgbClr val="0070C0"/>
                </a:solidFill>
              </a:rPr>
              <a:t>MBoM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WP-40 (WPL: Lars Hagge)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scheduling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XPO (Riko Wichmann)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installation </a:t>
            </a:r>
            <a:r>
              <a:rPr lang="en-US" dirty="0" smtClean="0">
                <a:solidFill>
                  <a:srgbClr val="0070C0"/>
                </a:solidFill>
              </a:rPr>
              <a:t>and reviews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TC (Markus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Hüning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E2B9-7E22-4219-A636-3475686A1C6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59026" y="4621696"/>
            <a:ext cx="8557591" cy="1779104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474" y="1347788"/>
            <a:ext cx="8246237" cy="4459287"/>
          </a:xfrm>
        </p:spPr>
        <p:txBody>
          <a:bodyPr/>
          <a:lstStyle/>
          <a:p>
            <a:r>
              <a:rPr lang="en-US" dirty="0" smtClean="0"/>
              <a:t>72 interested registrants</a:t>
            </a:r>
          </a:p>
          <a:p>
            <a:r>
              <a:rPr lang="en-US" dirty="0" smtClean="0"/>
              <a:t>~40 – 50 participants in the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BC81-0388-4C2B-9F37-855CF2944AAD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Riko Wichmann, XFEL Project Office, Desy</a:t>
            </a:r>
          </a:p>
        </p:txBody>
      </p:sp>
      <p:pic>
        <p:nvPicPr>
          <p:cNvPr id="117777" name="Picture 17"/>
          <p:cNvPicPr>
            <a:picLocks noChangeAspect="1" noChangeArrowheads="1"/>
          </p:cNvPicPr>
          <p:nvPr/>
        </p:nvPicPr>
        <p:blipFill>
          <a:blip r:embed="rId3"/>
          <a:srcRect l="20446" t="41359" r="2011" b="15644"/>
          <a:stretch>
            <a:fillRect/>
          </a:stretch>
        </p:blipFill>
        <p:spPr bwMode="auto">
          <a:xfrm>
            <a:off x="162839" y="2242160"/>
            <a:ext cx="8869680" cy="307388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198783" y="3061252"/>
            <a:ext cx="8806069" cy="1361661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179514"/>
            <a:ext cx="8896350" cy="3579774"/>
          </a:xfrm>
        </p:spPr>
        <p:txBody>
          <a:bodyPr/>
          <a:lstStyle/>
          <a:p>
            <a:r>
              <a:rPr lang="en-US" dirty="0" smtClean="0"/>
              <a:t>Quality Management is about “meeting the requirements” </a:t>
            </a:r>
          </a:p>
          <a:p>
            <a:r>
              <a:rPr lang="en-US" dirty="0" smtClean="0"/>
              <a:t>QM activities asked for at XFEL include: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efining and assigning roles and responsibilities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anaging resources and infrastructure</a:t>
            </a:r>
          </a:p>
          <a:p>
            <a:pPr lvl="1"/>
            <a:r>
              <a:rPr lang="en-US" dirty="0" smtClean="0"/>
              <a:t>Organizing and monitoring purchasing and production, </a:t>
            </a:r>
            <a:br>
              <a:rPr lang="en-US" dirty="0" smtClean="0"/>
            </a:br>
            <a:r>
              <a:rPr lang="en-US" dirty="0" smtClean="0"/>
              <a:t>and handling non-conformities</a:t>
            </a:r>
            <a:endParaRPr lang="en-US" dirty="0"/>
          </a:p>
          <a:p>
            <a:pPr lvl="1"/>
            <a:r>
              <a:rPr lang="en-US" dirty="0" smtClean="0"/>
              <a:t>Controlling documents, data and records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HOW </a:t>
            </a:r>
            <a:r>
              <a:rPr lang="en-US" dirty="0" smtClean="0"/>
              <a:t>to organize Quality Management …</a:t>
            </a:r>
          </a:p>
          <a:p>
            <a:pPr lvl="1"/>
            <a:r>
              <a:rPr lang="en-US" dirty="0" smtClean="0"/>
              <a:t>Project planning</a:t>
            </a:r>
          </a:p>
          <a:p>
            <a:pPr lvl="1"/>
            <a:r>
              <a:rPr lang="en-US" dirty="0" smtClean="0"/>
              <a:t>Parts Tracking in Design, Fabrication, Installation</a:t>
            </a:r>
          </a:p>
          <a:p>
            <a:pPr lvl="1"/>
            <a:r>
              <a:rPr lang="en-US" dirty="0" smtClean="0"/>
              <a:t>Monitoring and Reviewing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3BC52-95BA-471F-B2F9-BA7062D9333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42265" y="4572006"/>
            <a:ext cx="2232770" cy="904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of </a:t>
            </a:r>
            <a:r>
              <a:rPr lang="en-US" sz="2400" b="1" dirty="0">
                <a:solidFill>
                  <a:schemeClr val="accent2"/>
                </a:solidFill>
              </a:rPr>
              <a:t>WHAT</a:t>
            </a:r>
            <a:r>
              <a:rPr lang="en-US" sz="2400" dirty="0"/>
              <a:t> 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    Deliverables</a:t>
            </a:r>
          </a:p>
        </p:txBody>
      </p:sp>
    </p:spTree>
    <p:extLst>
      <p:ext uri="{BB962C8B-B14F-4D97-AF65-F5344CB8AC3E}">
        <p14:creationId xmlns="" xmlns:p14="http://schemas.microsoft.com/office/powerpoint/2010/main" val="34891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2762250"/>
            <a:ext cx="7696200" cy="3238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3124200"/>
            <a:ext cx="7696200" cy="32766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5225" y="541338"/>
            <a:ext cx="7062788" cy="479425"/>
          </a:xfrm>
        </p:spPr>
        <p:txBody>
          <a:bodyPr/>
          <a:lstStyle/>
          <a:p>
            <a:r>
              <a:rPr lang="de-DE" dirty="0" smtClean="0"/>
              <a:t>XFEL Project </a:t>
            </a:r>
            <a:r>
              <a:rPr lang="de-DE" dirty="0" err="1" smtClean="0"/>
              <a:t>Structure</a:t>
            </a:r>
            <a:endParaRPr lang="de-DE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6200000">
            <a:off x="-982846" y="4480074"/>
            <a:ext cx="3380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400" dirty="0" err="1">
                <a:solidFill>
                  <a:srgbClr val="002060"/>
                </a:solidFill>
              </a:rPr>
              <a:t>plans</a:t>
            </a:r>
            <a:r>
              <a:rPr lang="de-DE" sz="2400" dirty="0">
                <a:solidFill>
                  <a:srgbClr val="002060"/>
                </a:solidFill>
              </a:rPr>
              <a:t> on WP </a:t>
            </a:r>
            <a:r>
              <a:rPr lang="de-DE" sz="2400" dirty="0" err="1">
                <a:solidFill>
                  <a:srgbClr val="002060"/>
                </a:solidFill>
              </a:rPr>
              <a:t>level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only</a:t>
            </a:r>
            <a:r>
              <a:rPr lang="de-DE" sz="24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085850"/>
            <a:ext cx="71342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XFEL Project Plan = Hierarchical System</a:t>
            </a:r>
            <a:br>
              <a:rPr lang="en-GB" dirty="0"/>
            </a:br>
            <a:r>
              <a:rPr lang="en-GB" dirty="0"/>
              <a:t>of </a:t>
            </a:r>
            <a:r>
              <a:rPr lang="en-GB" dirty="0" smtClean="0"/>
              <a:t>Plans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17" y="1368809"/>
            <a:ext cx="8826828" cy="445928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WP plans: </a:t>
            </a:r>
            <a:r>
              <a:rPr lang="en-US" dirty="0" smtClean="0"/>
              <a:t>maintained by the WPLs</a:t>
            </a:r>
          </a:p>
          <a:p>
            <a:pPr lvl="1"/>
            <a:r>
              <a:rPr lang="en-US" dirty="0" smtClean="0"/>
              <a:t>schedule tasks and milestone for the </a:t>
            </a:r>
            <a:r>
              <a:rPr lang="en-US" dirty="0" smtClean="0">
                <a:solidFill>
                  <a:srgbClr val="0070C0"/>
                </a:solidFill>
              </a:rPr>
              <a:t>deliverables</a:t>
            </a:r>
          </a:p>
          <a:p>
            <a:pPr lvl="1"/>
            <a:r>
              <a:rPr lang="en-US" dirty="0" smtClean="0"/>
              <a:t>progress reporting by “% complete” and remaining work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WP Dependency Schedule (WPD):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maintained by XPO</a:t>
            </a:r>
          </a:p>
          <a:p>
            <a:pPr lvl="1"/>
            <a:r>
              <a:rPr lang="en-US" dirty="0" smtClean="0"/>
              <a:t>dependencies between different WPs via milestones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Project Integration Time-Schedule (PIT):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maintained by TC / SC</a:t>
            </a:r>
          </a:p>
          <a:p>
            <a:pPr lvl="1"/>
            <a:r>
              <a:rPr lang="en-US" dirty="0" smtClean="0"/>
              <a:t>infrastructure and machine / instrument installation slots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XFEL Global Schedule Plan (GSP):</a:t>
            </a:r>
            <a:r>
              <a:rPr lang="en-US" b="1" dirty="0" smtClean="0"/>
              <a:t> </a:t>
            </a:r>
            <a:r>
              <a:rPr lang="en-US" dirty="0" smtClean="0"/>
              <a:t>maintained by XPO</a:t>
            </a:r>
          </a:p>
          <a:p>
            <a:pPr lvl="1"/>
            <a:r>
              <a:rPr lang="en-US" dirty="0" smtClean="0"/>
              <a:t>project relevant milestones linked to WP milestones</a:t>
            </a:r>
          </a:p>
          <a:p>
            <a:pPr lvl="1"/>
            <a:r>
              <a:rPr lang="en-US" dirty="0" smtClean="0"/>
              <a:t>few composite milestones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215900" y="1257300"/>
            <a:ext cx="8648700" cy="14097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0349" y="3565099"/>
            <a:ext cx="8648700" cy="14097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085088" y="5291328"/>
            <a:ext cx="6754368" cy="1085088"/>
          </a:xfrm>
          <a:prstGeom prst="rect">
            <a:avLst/>
          </a:prstGeom>
          <a:solidFill>
            <a:srgbClr val="FD930A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MS Project  Plan </a:t>
            </a:r>
            <a:r>
              <a:rPr lang="en-US" dirty="0" smtClean="0">
                <a:solidFill>
                  <a:srgbClr val="FFFFFF"/>
                </a:solidFill>
              </a:rPr>
              <a:t>Structure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784787" cy="60713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all project plans have the same structure </a:t>
            </a:r>
            <a:br>
              <a:rPr lang="en-US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005013"/>
            <a:ext cx="8353425" cy="2828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365250" y="3486150"/>
            <a:ext cx="1438275" cy="207963"/>
          </a:xfrm>
          <a:prstGeom prst="rect">
            <a:avLst/>
          </a:prstGeom>
          <a:noFill/>
          <a:ln w="381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Char char="n"/>
              <a:defRPr/>
            </a:pPr>
            <a:endParaRPr lang="en-US" sz="900" kern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4468813"/>
            <a:ext cx="1438275" cy="206375"/>
          </a:xfrm>
          <a:prstGeom prst="rect">
            <a:avLst/>
          </a:prstGeom>
          <a:noFill/>
          <a:ln w="381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Char char="n"/>
              <a:defRPr/>
            </a:pPr>
            <a:endParaRPr lang="en-US" sz="900" kern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1024" y="2474913"/>
            <a:ext cx="4511675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D930A"/>
            </a:solidFill>
          </a:ln>
        </p:spPr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WPD </a:t>
            </a:r>
            <a:r>
              <a:rPr lang="en-US" sz="1800" kern="0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1800" kern="0" dirty="0">
                <a:solidFill>
                  <a:sysClr val="windowText" lastClr="000000"/>
                </a:solidFill>
              </a:rPr>
              <a:t>schedule information for the WP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1024" y="4251325"/>
            <a:ext cx="5364481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FD930A"/>
            </a:solidFill>
          </a:ln>
        </p:spPr>
        <p:txBody>
          <a:bodyPr wrap="square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schedule information provided by the WP </a:t>
            </a:r>
            <a:r>
              <a:rPr lang="en-US" sz="1800" kern="0" dirty="0">
                <a:solidFill>
                  <a:sysClr val="windowText" lastClr="000000"/>
                </a:solidFill>
                <a:sym typeface="Wingdings" pitchFamily="2" charset="2"/>
              </a:rPr>
              <a:t> </a:t>
            </a:r>
            <a:r>
              <a:rPr lang="en-US" sz="1800" kern="0" dirty="0" smtClean="0">
                <a:solidFill>
                  <a:sysClr val="windowText" lastClr="000000"/>
                </a:solidFill>
                <a:sym typeface="Wingdings" pitchFamily="2" charset="2"/>
              </a:rPr>
              <a:t>WPD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sysClr val="windowText" lastClr="000000"/>
                </a:solidFill>
                <a:sym typeface="Wingdings" pitchFamily="2" charset="2"/>
              </a:rPr>
              <a:t>	</a:t>
            </a:r>
            <a:r>
              <a:rPr lang="en-US" sz="1800" kern="0" dirty="0" smtClean="0">
                <a:solidFill>
                  <a:sysClr val="windowText" lastClr="000000"/>
                </a:solidFill>
                <a:sym typeface="Wingdings" pitchFamily="2" charset="2"/>
              </a:rPr>
              <a:t>			          GSP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sym typeface="Wingdings" pitchFamily="2" charset="2"/>
              </a:rPr>
              <a:t>				          PIT</a:t>
            </a:r>
          </a:p>
        </p:txBody>
      </p:sp>
      <p:cxnSp>
        <p:nvCxnSpPr>
          <p:cNvPr id="12" name="Elbow Connector 11"/>
          <p:cNvCxnSpPr>
            <a:cxnSpLocks noChangeShapeType="1"/>
          </p:cNvCxnSpPr>
          <p:nvPr/>
        </p:nvCxnSpPr>
        <p:spPr bwMode="auto">
          <a:xfrm rot="10800000">
            <a:off x="2824790" y="4572024"/>
            <a:ext cx="821635" cy="394966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D930A"/>
            </a:solidFill>
            <a:round/>
            <a:headEnd type="arrow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1243584" y="5340096"/>
            <a:ext cx="642836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XFEL Project Management System: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MS Project 2007 Enterprise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Elbow Connector 20"/>
          <p:cNvCxnSpPr>
            <a:stCxn id="9" idx="1"/>
            <a:endCxn id="7" idx="3"/>
          </p:cNvCxnSpPr>
          <p:nvPr/>
        </p:nvCxnSpPr>
        <p:spPr bwMode="auto">
          <a:xfrm rot="10800000" flipV="1">
            <a:off x="2803526" y="2659578"/>
            <a:ext cx="817499" cy="930553"/>
          </a:xfrm>
          <a:prstGeom prst="bentConnector3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WP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09026" cy="4459287"/>
          </a:xfrm>
        </p:spPr>
        <p:txBody>
          <a:bodyPr/>
          <a:lstStyle/>
          <a:p>
            <a:r>
              <a:rPr lang="en-US" dirty="0" smtClean="0"/>
              <a:t>activities and milestones that lead to the bringing the XFEL into operation</a:t>
            </a:r>
          </a:p>
          <a:p>
            <a:r>
              <a:rPr lang="en-US" dirty="0" smtClean="0"/>
              <a:t>for all </a:t>
            </a:r>
            <a:r>
              <a:rPr lang="en-US" dirty="0" smtClean="0">
                <a:solidFill>
                  <a:srgbClr val="0070C0"/>
                </a:solidFill>
              </a:rPr>
              <a:t>deliverables</a:t>
            </a:r>
            <a:r>
              <a:rPr lang="en-US" dirty="0" smtClean="0"/>
              <a:t> / major systems / components / top </a:t>
            </a:r>
            <a:r>
              <a:rPr lang="en-US" dirty="0" smtClean="0">
                <a:solidFill>
                  <a:srgbClr val="FF0000"/>
                </a:solidFill>
              </a:rPr>
              <a:t>MBOM elements:</a:t>
            </a:r>
          </a:p>
          <a:p>
            <a:pPr lvl="1"/>
            <a:r>
              <a:rPr lang="en-US" dirty="0" smtClean="0"/>
              <a:t>development, design, fabrication, installation tasks</a:t>
            </a:r>
          </a:p>
          <a:p>
            <a:pPr lvl="1"/>
            <a:r>
              <a:rPr lang="en-US" dirty="0" smtClean="0"/>
              <a:t>milestones: </a:t>
            </a:r>
            <a:r>
              <a:rPr lang="en-US" dirty="0" smtClean="0">
                <a:solidFill>
                  <a:srgbClr val="FF0000"/>
                </a:solidFill>
              </a:rPr>
              <a:t>technical reviews </a:t>
            </a:r>
            <a:r>
              <a:rPr lang="en-US" dirty="0" smtClean="0"/>
              <a:t>like CDR, DR, </a:t>
            </a:r>
            <a:r>
              <a:rPr lang="en-US" dirty="0" smtClean="0">
                <a:solidFill>
                  <a:srgbClr val="FF0000"/>
                </a:solidFill>
              </a:rPr>
              <a:t>PRR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/>
              <a:t>start and end fabrication,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IRR</a:t>
            </a:r>
            <a:r>
              <a:rPr lang="en-US" dirty="0" smtClean="0"/>
              <a:t>, start and end of installation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installation tasks and milestones are matched with the time slots in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Project Integration Time-Schedule (PIT)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Riko Wichmann, XFEL Project Office, Desy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514461" cy="4459287"/>
          </a:xfrm>
        </p:spPr>
        <p:txBody>
          <a:bodyPr/>
          <a:lstStyle/>
          <a:p>
            <a:pPr marL="457200" indent="-457200">
              <a:buClr>
                <a:srgbClr val="7030A0"/>
              </a:buClr>
              <a:buSzPct val="100000"/>
              <a:buFont typeface="+mj-lt"/>
              <a:buAutoNum type="arabicParenR"/>
            </a:pPr>
            <a:r>
              <a:rPr lang="de-DE" dirty="0" smtClean="0">
                <a:solidFill>
                  <a:srgbClr val="7030A0"/>
                </a:solidFill>
              </a:rPr>
              <a:t>Tasks </a:t>
            </a:r>
            <a:r>
              <a:rPr lang="de-DE" dirty="0" err="1" smtClean="0">
                <a:solidFill>
                  <a:srgbClr val="7030A0"/>
                </a:solidFill>
              </a:rPr>
              <a:t>of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the</a:t>
            </a:r>
            <a:r>
              <a:rPr lang="de-DE" dirty="0" smtClean="0">
                <a:solidFill>
                  <a:srgbClr val="7030A0"/>
                </a:solidFill>
              </a:rPr>
              <a:t> IKCs </a:t>
            </a:r>
            <a:r>
              <a:rPr lang="de-DE" dirty="0" err="1" smtClean="0">
                <a:solidFill>
                  <a:srgbClr val="7030A0"/>
                </a:solidFill>
              </a:rPr>
              <a:t>are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maintained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by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the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contributor</a:t>
            </a:r>
            <a:endParaRPr lang="de-DE" dirty="0" smtClean="0">
              <a:solidFill>
                <a:srgbClr val="7030A0"/>
              </a:solidFill>
            </a:endParaRPr>
          </a:p>
          <a:p>
            <a:pPr marL="717550" lvl="1" indent="-457200"/>
            <a:r>
              <a:rPr lang="en-US" dirty="0" smtClean="0"/>
              <a:t>contributor has to go through the XFEL MS Project training</a:t>
            </a:r>
          </a:p>
          <a:p>
            <a:pPr marL="717550" lvl="1" indent="-457200"/>
            <a:r>
              <a:rPr lang="en-US" dirty="0" smtClean="0"/>
              <a:t>work remotely on the DESY server</a:t>
            </a:r>
          </a:p>
          <a:p>
            <a:pPr marL="717550" lvl="1" indent="-457200"/>
            <a:r>
              <a:rPr lang="en-US" dirty="0" smtClean="0"/>
              <a:t>close coordination with WPL @ DESY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Clr>
                <a:srgbClr val="7030A0"/>
              </a:buClr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Tasks of IKC are added / updated by WPL</a:t>
            </a:r>
          </a:p>
          <a:p>
            <a:pPr marL="717550" lvl="1" indent="-457200"/>
            <a:r>
              <a:rPr lang="en-US" dirty="0" smtClean="0"/>
              <a:t>regular communication of progress from contributor to WPL</a:t>
            </a:r>
          </a:p>
          <a:p>
            <a:pPr marL="717550" lvl="1" indent="-457200"/>
            <a:r>
              <a:rPr lang="en-US" dirty="0" smtClean="0"/>
              <a:t>utilize set of predefined milestone</a:t>
            </a:r>
          </a:p>
          <a:p>
            <a:pPr marL="976313" lvl="2" indent="-457200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typical candidates: technical reviews (CDR, DR, PRR, IRR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RFI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de-DE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4996" y="1295156"/>
            <a:ext cx="8948928" cy="2340864"/>
          </a:xfrm>
          <a:prstGeom prst="rect">
            <a:avLst/>
          </a:prstGeom>
          <a:solidFill>
            <a:schemeClr val="bg1">
              <a:alpha val="6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IKCs in </a:t>
            </a:r>
            <a:r>
              <a:rPr lang="de-DE" dirty="0" err="1" smtClean="0"/>
              <a:t>the</a:t>
            </a:r>
            <a:r>
              <a:rPr lang="de-DE" dirty="0" smtClean="0"/>
              <a:t> WP Plans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E259-27EC-4755-BF43-AA62E2A8EB8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Riko Wichmann, XFEL Project Office, </a:t>
            </a:r>
            <a:r>
              <a:rPr lang="en-GB" dirty="0" err="1" smtClean="0"/>
              <a:t>Desy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8496" y="3742944"/>
            <a:ext cx="8644128" cy="2572512"/>
          </a:xfrm>
          <a:prstGeom prst="rect">
            <a:avLst/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" y="3108960"/>
            <a:ext cx="212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Preferred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C28136-915D-4BF5-9C9B-241B1015B212}" type="slidenum">
              <a:rPr lang="en-GB" smtClean="0">
                <a:solidFill>
                  <a:schemeClr val="bg1"/>
                </a:solidFill>
              </a:rPr>
              <a:pPr/>
              <a:t>9</a:t>
            </a:fld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Parts</a:t>
            </a:r>
          </a:p>
        </p:txBody>
      </p:sp>
      <p:sp>
        <p:nvSpPr>
          <p:cNvPr id="20558" name="Rectangle 78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17475" y="1079500"/>
            <a:ext cx="8896350" cy="5133975"/>
          </a:xfrm>
        </p:spPr>
        <p:txBody>
          <a:bodyPr/>
          <a:lstStyle/>
          <a:p>
            <a:r>
              <a:rPr lang="en-GB" dirty="0" smtClean="0"/>
              <a:t>More complex components are hierarchically decomposed into smaller, better manageable parts, yielding the so-called </a:t>
            </a:r>
            <a:r>
              <a:rPr lang="en-GB" b="1" dirty="0" smtClean="0">
                <a:solidFill>
                  <a:schemeClr val="accent2"/>
                </a:solidFill>
              </a:rPr>
              <a:t>product breakdown structure PBS</a:t>
            </a:r>
            <a:r>
              <a:rPr lang="en-GB" dirty="0" smtClean="0"/>
              <a:t>. 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PBS </a:t>
            </a:r>
            <a:r>
              <a:rPr lang="en-GB" dirty="0" smtClean="0"/>
              <a:t>level of detail depends on purpose: PBS for fabrication is called “</a:t>
            </a:r>
            <a:r>
              <a:rPr lang="en-GB" b="1" dirty="0" smtClean="0">
                <a:solidFill>
                  <a:schemeClr val="accent2"/>
                </a:solidFill>
              </a:rPr>
              <a:t>Manufacturing Bill of Materials, MBOM</a:t>
            </a:r>
            <a:r>
              <a:rPr lang="en-GB" dirty="0" smtClean="0"/>
              <a:t>” and  shall contain all parts that occur in assembly, inspection, maintenance processes.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MBOM contains all parts which are relevant during fabrication, e. g. which need to be transported, assembled, changed, tested, certified, …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15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On-screen Show (4:3)</PresentationFormat>
  <Paragraphs>186</Paragraphs>
  <Slides>19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DESY European XFEL</vt:lpstr>
      <vt:lpstr>ACC Meeting April 2012 Workgroup Summary</vt:lpstr>
      <vt:lpstr>Session Agenda</vt:lpstr>
      <vt:lpstr>Quality Management</vt:lpstr>
      <vt:lpstr>XFEL Project Structure</vt:lpstr>
      <vt:lpstr>XFEL Project Plan = Hierarchical System of Plans</vt:lpstr>
      <vt:lpstr>MS Project  Plan Structure</vt:lpstr>
      <vt:lpstr>Content of the WP Plans</vt:lpstr>
      <vt:lpstr>IKCs in the WP Plans</vt:lpstr>
      <vt:lpstr>Complex Parts</vt:lpstr>
      <vt:lpstr>Example: Parts &amp; Documents</vt:lpstr>
      <vt:lpstr>Example: Cryomodule MBOM</vt:lpstr>
      <vt:lpstr>The PIT and Milestones</vt:lpstr>
      <vt:lpstr>Slide 13</vt:lpstr>
      <vt:lpstr>Scheduling of IRR  RFI</vt:lpstr>
      <vt:lpstr>Project Integration Time-Schedule (PIT)</vt:lpstr>
      <vt:lpstr>Global Schedule Plan (GSP)</vt:lpstr>
      <vt:lpstr>Production Readiness Review and others</vt:lpstr>
      <vt:lpstr>Public Schedule on XFEL Web Servers (planned)</vt:lpstr>
      <vt:lpstr>(personal) Summary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Web-access to MS project Plans </dc:title>
  <dc:creator>Riko Wichmann</dc:creator>
  <cp:lastModifiedBy>Riko Wichmann</cp:lastModifiedBy>
  <cp:revision>225</cp:revision>
  <cp:lastPrinted>2008-09-01T15:04:16Z</cp:lastPrinted>
  <dcterms:created xsi:type="dcterms:W3CDTF">2008-08-31T12:56:32Z</dcterms:created>
  <dcterms:modified xsi:type="dcterms:W3CDTF">2012-04-19T07:25:48Z</dcterms:modified>
</cp:coreProperties>
</file>