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7" r:id="rId3"/>
    <p:sldId id="278" r:id="rId4"/>
    <p:sldId id="280" r:id="rId5"/>
    <p:sldId id="262" r:id="rId6"/>
    <p:sldId id="271" r:id="rId7"/>
    <p:sldId id="265" r:id="rId8"/>
    <p:sldId id="281" r:id="rId9"/>
    <p:sldId id="284" r:id="rId10"/>
    <p:sldId id="282" r:id="rId11"/>
    <p:sldId id="283" r:id="rId12"/>
    <p:sldId id="285" r:id="rId13"/>
    <p:sldId id="275" r:id="rId14"/>
    <p:sldId id="286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748"/>
    <a:srgbClr val="E0E0E0"/>
    <a:srgbClr val="FD930A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0031" autoAdjust="0"/>
    <p:restoredTop sz="95752" autoAdjust="0"/>
  </p:normalViewPr>
  <p:slideViewPr>
    <p:cSldViewPr snapToGrid="0">
      <p:cViewPr varScale="1">
        <p:scale>
          <a:sx n="71" d="100"/>
          <a:sy n="71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05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7EBF87D-F99B-4BE4-8FE5-A1A93E72297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142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8A719-8D43-455F-9F1A-04CD1373909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4" y="4342939"/>
            <a:ext cx="5487013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3600" b="0" baseline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CCCD76-1ECA-430A-9A3E-F99470E98C6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6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F0CA58-F2B4-4550-AFC7-8670E158EF2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095154"/>
            <a:ext cx="8898934" cy="52418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3AF60-5751-451B-8F69-D9DE8022EA5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43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8B1DD-BEE5-476C-8BEF-959DC15F28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0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5B9F39-45BC-4288-A348-75FED8D4BE6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2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CA8FE2-57BD-47D9-B151-54FC698ED20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F5EC2A-748B-4A3B-B343-B156130C1CF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3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C602E3-3134-4F49-BFE7-7BCDDF57380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21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99A6D0-07DB-42A3-ACA2-F33D92D64BE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4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938A34-1EB8-4BF8-AB4B-B14D377226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8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EBB9FCD0-5D67-46F3-BAAA-45FD88AB9D6A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8902700" cy="50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 userDrawn="1"/>
        </p:nvSpPr>
        <p:spPr bwMode="auto">
          <a:xfrm>
            <a:off x="1093788" y="117475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Pulse Pattern </a:t>
            </a:r>
            <a:r>
              <a:rPr lang="en-GB" sz="1000" dirty="0" smtClean="0">
                <a:solidFill>
                  <a:schemeClr val="bg1"/>
                </a:solidFill>
              </a:rPr>
              <a:t>Options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4" name="Text Box 123"/>
          <p:cNvSpPr txBox="1">
            <a:spLocks noChangeArrowheads="1"/>
          </p:cNvSpPr>
          <p:nvPr userDrawn="1"/>
        </p:nvSpPr>
        <p:spPr bwMode="auto">
          <a:xfrm>
            <a:off x="82763" y="6385251"/>
            <a:ext cx="3090744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baseline="0" dirty="0" smtClean="0">
                <a:solidFill>
                  <a:schemeClr val="tx1"/>
                </a:solidFill>
              </a:rPr>
              <a:t>Accelerator Consortium Meeting, 17.04.2012 Winfried Decking, DESY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8586" y="3298825"/>
            <a:ext cx="8102009" cy="1814513"/>
          </a:xfrm>
        </p:spPr>
        <p:txBody>
          <a:bodyPr/>
          <a:lstStyle/>
          <a:p>
            <a:r>
              <a:rPr lang="en-GB" dirty="0" smtClean="0"/>
              <a:t>Winni Decking</a:t>
            </a:r>
          </a:p>
          <a:p>
            <a:r>
              <a:rPr lang="en-GB" dirty="0" smtClean="0"/>
              <a:t>XFEL Machine Layout Coordinator</a:t>
            </a:r>
          </a:p>
          <a:p>
            <a:r>
              <a:rPr lang="en-GB" dirty="0" smtClean="0"/>
              <a:t>Accelerator Consortium Meeting, 17.04.2012</a:t>
            </a:r>
            <a:endParaRPr lang="en-GB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319213"/>
            <a:ext cx="7251700" cy="1844675"/>
          </a:xfrm>
          <a:ln/>
        </p:spPr>
        <p:txBody>
          <a:bodyPr/>
          <a:lstStyle/>
          <a:p>
            <a:r>
              <a:rPr lang="en-GB" dirty="0" smtClean="0"/>
              <a:t>XFEL Pulse Pattern </a:t>
            </a:r>
            <a:r>
              <a:rPr lang="en-GB" dirty="0" smtClean="0"/>
              <a:t>Options</a:t>
            </a:r>
            <a:endParaRPr lang="en-GB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Property Variation within Pulse: Energy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 gradient of last </a:t>
            </a:r>
            <a:r>
              <a:rPr lang="en-US" dirty="0" err="1" smtClean="0"/>
              <a:t>linac</a:t>
            </a:r>
            <a:r>
              <a:rPr lang="en-US" dirty="0" smtClean="0"/>
              <a:t> modules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1223963" y="2136219"/>
            <a:ext cx="2268537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708400" y="2172732"/>
            <a:ext cx="2339975" cy="1258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492500" y="2172732"/>
            <a:ext cx="215900" cy="1258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187450" y="2172732"/>
            <a:ext cx="0" cy="169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0088" y="2612469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E</a:t>
            </a:r>
            <a:r>
              <a:rPr lang="en-US" sz="1600" baseline="-25000">
                <a:solidFill>
                  <a:srgbClr val="26004D"/>
                </a:solidFill>
              </a:rPr>
              <a:t>0</a:t>
            </a:r>
            <a:endParaRPr lang="en-GB" sz="1600">
              <a:solidFill>
                <a:srgbClr val="26004D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4475" y="2028269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E</a:t>
            </a:r>
            <a:r>
              <a:rPr lang="en-US" sz="1600" baseline="-25000">
                <a:solidFill>
                  <a:srgbClr val="26004D"/>
                </a:solidFill>
              </a:rPr>
              <a:t>0</a:t>
            </a:r>
            <a:r>
              <a:rPr lang="en-US" sz="1600">
                <a:solidFill>
                  <a:srgbClr val="26004D"/>
                </a:solidFill>
              </a:rPr>
              <a:t>+1.5%</a:t>
            </a:r>
            <a:endParaRPr lang="en-GB" sz="1600">
              <a:solidFill>
                <a:srgbClr val="26004D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0825" y="3276044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E</a:t>
            </a:r>
            <a:r>
              <a:rPr lang="en-US" sz="1600" baseline="-25000">
                <a:solidFill>
                  <a:srgbClr val="26004D"/>
                </a:solidFill>
              </a:rPr>
              <a:t>0</a:t>
            </a:r>
            <a:r>
              <a:rPr lang="en-US" sz="1600">
                <a:solidFill>
                  <a:srgbClr val="26004D"/>
                </a:solidFill>
              </a:rPr>
              <a:t>-1.5%</a:t>
            </a:r>
            <a:endParaRPr lang="en-GB" sz="1600">
              <a:solidFill>
                <a:srgbClr val="26004D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116013" y="2172732"/>
            <a:ext cx="496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116013" y="2783919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116013" y="3433207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223963" y="3433207"/>
            <a:ext cx="4824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187450" y="3360182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455988" y="2136219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708400" y="2136219"/>
            <a:ext cx="0" cy="176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6048375" y="2136219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492250" y="3436382"/>
            <a:ext cx="16033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280 </a:t>
            </a:r>
            <a:r>
              <a:rPr lang="en-US" sz="1600">
                <a:solidFill>
                  <a:srgbClr val="26004D"/>
                </a:solidFill>
                <a:latin typeface="Symbol" pitchFamily="18" charset="2"/>
              </a:rPr>
              <a:t>m</a:t>
            </a:r>
            <a:r>
              <a:rPr lang="en-US" sz="1600">
                <a:solidFill>
                  <a:srgbClr val="26004D"/>
                </a:solidFill>
              </a:rPr>
              <a:t>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1350 bunches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SASE1, SASE3</a:t>
            </a:r>
            <a:endParaRPr lang="en-GB" sz="1600">
              <a:solidFill>
                <a:srgbClr val="26004D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048125" y="3433207"/>
            <a:ext cx="18748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280 </a:t>
            </a:r>
            <a:r>
              <a:rPr lang="en-US" sz="1600">
                <a:solidFill>
                  <a:srgbClr val="26004D"/>
                </a:solidFill>
                <a:latin typeface="Symbol" pitchFamily="18" charset="2"/>
              </a:rPr>
              <a:t>m</a:t>
            </a:r>
            <a:r>
              <a:rPr lang="en-US" sz="1600">
                <a:solidFill>
                  <a:srgbClr val="26004D"/>
                </a:solidFill>
              </a:rPr>
              <a:t>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1350 bunches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SASE2, UN1, UN2</a:t>
            </a:r>
            <a:endParaRPr lang="en-GB" sz="1600">
              <a:solidFill>
                <a:srgbClr val="26004D"/>
              </a:solidFill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158875" y="4439682"/>
            <a:ext cx="568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635375" y="4439682"/>
            <a:ext cx="2376488" cy="1260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158875" y="4439682"/>
            <a:ext cx="0" cy="169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71513" y="4879419"/>
            <a:ext cx="39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E</a:t>
            </a:r>
            <a:r>
              <a:rPr lang="en-US" sz="1600" baseline="-25000">
                <a:solidFill>
                  <a:srgbClr val="26004D"/>
                </a:solidFill>
              </a:rPr>
              <a:t>0</a:t>
            </a:r>
            <a:endParaRPr lang="en-GB" sz="1600">
              <a:solidFill>
                <a:srgbClr val="26004D"/>
              </a:solidFill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15900" y="4295219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E</a:t>
            </a:r>
            <a:r>
              <a:rPr lang="en-US" sz="1600" baseline="-25000">
                <a:solidFill>
                  <a:srgbClr val="26004D"/>
                </a:solidFill>
              </a:rPr>
              <a:t>0</a:t>
            </a:r>
            <a:r>
              <a:rPr lang="en-US" sz="1600">
                <a:solidFill>
                  <a:srgbClr val="26004D"/>
                </a:solidFill>
              </a:rPr>
              <a:t>+1.5%</a:t>
            </a:r>
            <a:endParaRPr lang="en-GB" sz="1600">
              <a:solidFill>
                <a:srgbClr val="26004D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222250" y="5542994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E</a:t>
            </a:r>
            <a:r>
              <a:rPr lang="en-US" sz="1600" baseline="-25000">
                <a:solidFill>
                  <a:srgbClr val="26004D"/>
                </a:solidFill>
              </a:rPr>
              <a:t>0</a:t>
            </a:r>
            <a:r>
              <a:rPr lang="en-US" sz="1600">
                <a:solidFill>
                  <a:srgbClr val="26004D"/>
                </a:solidFill>
              </a:rPr>
              <a:t>-1.5%</a:t>
            </a:r>
            <a:endParaRPr lang="en-GB" sz="1600">
              <a:solidFill>
                <a:srgbClr val="26004D"/>
              </a:solidFill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1087438" y="4439682"/>
            <a:ext cx="496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1087438" y="5050869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1087438" y="5700157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195388" y="5700157"/>
            <a:ext cx="4824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158875" y="5627132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463925" y="4403169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3643313" y="4403169"/>
            <a:ext cx="0" cy="176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6019800" y="4403169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1463675" y="5703332"/>
            <a:ext cx="16033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300 </a:t>
            </a:r>
            <a:r>
              <a:rPr lang="en-US" sz="1600">
                <a:solidFill>
                  <a:srgbClr val="26004D"/>
                </a:solidFill>
                <a:latin typeface="Symbol" pitchFamily="18" charset="2"/>
              </a:rPr>
              <a:t>m</a:t>
            </a:r>
            <a:r>
              <a:rPr lang="en-US" sz="1600">
                <a:solidFill>
                  <a:srgbClr val="26004D"/>
                </a:solidFill>
              </a:rPr>
              <a:t>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1350 bunches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SASE1, SASE3</a:t>
            </a:r>
            <a:endParaRPr lang="en-GB" sz="1600">
              <a:solidFill>
                <a:srgbClr val="26004D"/>
              </a:solidFill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4019550" y="5700157"/>
            <a:ext cx="18748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300 </a:t>
            </a:r>
            <a:r>
              <a:rPr lang="en-US" sz="1600">
                <a:solidFill>
                  <a:srgbClr val="26004D"/>
                </a:solidFill>
                <a:latin typeface="Symbol" pitchFamily="18" charset="2"/>
              </a:rPr>
              <a:t>m</a:t>
            </a:r>
            <a:r>
              <a:rPr lang="en-US" sz="1600">
                <a:solidFill>
                  <a:srgbClr val="26004D"/>
                </a:solidFill>
              </a:rPr>
              <a:t>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1350 bunches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SASE2, UN1, UN2</a:t>
            </a:r>
            <a:endParaRPr lang="en-GB" sz="1600">
              <a:solidFill>
                <a:srgbClr val="26004D"/>
              </a:solidFill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1987550" y="5123894"/>
            <a:ext cx="568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879725" y="5700157"/>
            <a:ext cx="568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1547813" y="4584144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20 </a:t>
            </a:r>
            <a:r>
              <a:rPr lang="en-US" sz="1600">
                <a:solidFill>
                  <a:srgbClr val="26004D"/>
                </a:solidFill>
                <a:latin typeface="Symbol" pitchFamily="18" charset="2"/>
              </a:rPr>
              <a:t>m</a:t>
            </a:r>
            <a:r>
              <a:rPr lang="en-US" sz="1600">
                <a:solidFill>
                  <a:srgbClr val="26004D"/>
                </a:solidFill>
              </a:rPr>
              <a:t>s</a:t>
            </a:r>
            <a:endParaRPr lang="en-GB" sz="1600">
              <a:solidFill>
                <a:srgbClr val="26004D"/>
              </a:solidFill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2484438" y="5231844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26004D"/>
                </a:solidFill>
              </a:rPr>
              <a:t>20 </a:t>
            </a:r>
            <a:r>
              <a:rPr lang="en-US" sz="1600">
                <a:solidFill>
                  <a:srgbClr val="26004D"/>
                </a:solidFill>
                <a:latin typeface="Symbol" pitchFamily="18" charset="2"/>
              </a:rPr>
              <a:t>m</a:t>
            </a:r>
            <a:r>
              <a:rPr lang="en-US" sz="1600">
                <a:solidFill>
                  <a:srgbClr val="26004D"/>
                </a:solidFill>
              </a:rPr>
              <a:t>s</a:t>
            </a:r>
            <a:endParaRPr lang="en-GB" sz="1600">
              <a:solidFill>
                <a:srgbClr val="26004D"/>
              </a:solidFill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1727200" y="4439682"/>
            <a:ext cx="0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1943100" y="4692094"/>
            <a:ext cx="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2555875" y="5160407"/>
            <a:ext cx="0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2843213" y="5339794"/>
            <a:ext cx="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6659564" y="4115832"/>
            <a:ext cx="229336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26004D"/>
                </a:solidFill>
                <a:latin typeface="Symbol" pitchFamily="18" charset="2"/>
              </a:rPr>
              <a:t>D</a:t>
            </a:r>
            <a:r>
              <a:rPr lang="en-US" sz="1800" dirty="0">
                <a:solidFill>
                  <a:srgbClr val="26004D"/>
                </a:solidFill>
              </a:rPr>
              <a:t>E/E = + 10</a:t>
            </a:r>
            <a:r>
              <a:rPr lang="en-US" sz="1800" baseline="30000" dirty="0">
                <a:solidFill>
                  <a:srgbClr val="26004D"/>
                </a:solidFill>
              </a:rPr>
              <a:t>-4 </a:t>
            </a:r>
            <a:r>
              <a:rPr lang="en-US" sz="1800" dirty="0">
                <a:solidFill>
                  <a:srgbClr val="26004D"/>
                </a:solidFill>
              </a:rPr>
              <a:t>/ </a:t>
            </a:r>
            <a:r>
              <a:rPr lang="en-US" sz="1800" dirty="0" err="1">
                <a:solidFill>
                  <a:srgbClr val="26004D"/>
                </a:solidFill>
                <a:latin typeface="Symbol" pitchFamily="18" charset="2"/>
              </a:rPr>
              <a:t>m</a:t>
            </a:r>
            <a:r>
              <a:rPr lang="en-US" sz="1800" dirty="0" err="1">
                <a:solidFill>
                  <a:srgbClr val="26004D"/>
                </a:solidFill>
              </a:rPr>
              <a:t>s</a:t>
            </a:r>
            <a:endParaRPr lang="en-US" sz="1800" dirty="0">
              <a:solidFill>
                <a:srgbClr val="26004D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26004D"/>
                </a:solidFill>
              </a:rPr>
              <a:t>             - 10</a:t>
            </a:r>
            <a:r>
              <a:rPr lang="en-US" sz="1800" baseline="30000" dirty="0">
                <a:solidFill>
                  <a:srgbClr val="26004D"/>
                </a:solidFill>
              </a:rPr>
              <a:t>-3 </a:t>
            </a:r>
            <a:r>
              <a:rPr lang="en-US" sz="1800" dirty="0">
                <a:solidFill>
                  <a:srgbClr val="26004D"/>
                </a:solidFill>
              </a:rPr>
              <a:t>/ </a:t>
            </a:r>
            <a:r>
              <a:rPr lang="en-US" sz="1800" dirty="0" err="1" smtClean="0">
                <a:solidFill>
                  <a:srgbClr val="26004D"/>
                </a:solidFill>
                <a:latin typeface="Symbol" pitchFamily="18" charset="2"/>
              </a:rPr>
              <a:t>m</a:t>
            </a:r>
            <a:r>
              <a:rPr lang="en-US" sz="1800" dirty="0" err="1" smtClean="0">
                <a:solidFill>
                  <a:srgbClr val="26004D"/>
                </a:solidFill>
              </a:rPr>
              <a:t>s</a:t>
            </a:r>
            <a:endParaRPr lang="en-US" sz="1800" dirty="0" smtClean="0">
              <a:solidFill>
                <a:srgbClr val="26004D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sz="1800" dirty="0">
              <a:solidFill>
                <a:srgbClr val="26004D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dirty="0" smtClean="0">
                <a:solidFill>
                  <a:srgbClr val="26004D"/>
                </a:solidFill>
              </a:rPr>
              <a:t>Time constants to be verified</a:t>
            </a:r>
            <a:endParaRPr lang="en-US" sz="1800" dirty="0">
              <a:solidFill>
                <a:srgbClr val="26004D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sz="1800" dirty="0">
              <a:solidFill>
                <a:srgbClr val="26004D"/>
              </a:solidFill>
              <a:latin typeface="Symbol" pitchFamily="18" charset="2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6659563" y="2169557"/>
            <a:ext cx="211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26004D"/>
                </a:solidFill>
                <a:latin typeface="Symbol" pitchFamily="18" charset="2"/>
              </a:rPr>
              <a:t>D</a:t>
            </a:r>
            <a:r>
              <a:rPr lang="en-US" sz="2400">
                <a:solidFill>
                  <a:srgbClr val="26004D"/>
                </a:solidFill>
              </a:rPr>
              <a:t>E/E</a:t>
            </a:r>
            <a:r>
              <a:rPr lang="en-US" sz="2400" baseline="-25000">
                <a:solidFill>
                  <a:srgbClr val="26004D"/>
                </a:solidFill>
              </a:rPr>
              <a:t>max</a:t>
            </a:r>
            <a:r>
              <a:rPr lang="en-US" sz="2400">
                <a:solidFill>
                  <a:srgbClr val="26004D"/>
                </a:solidFill>
              </a:rPr>
              <a:t> = 3 %</a:t>
            </a:r>
            <a:endParaRPr lang="en-GB" sz="2400">
              <a:solidFill>
                <a:srgbClr val="260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83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Property Variation within Pulse: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re-setting of laser, gun and injector parameters</a:t>
            </a:r>
          </a:p>
          <a:p>
            <a:r>
              <a:rPr lang="en-US" dirty="0" smtClean="0"/>
              <a:t>Studies on-going two find optimum compromise working points</a:t>
            </a:r>
          </a:p>
          <a:p>
            <a:r>
              <a:rPr lang="en-US" dirty="0" smtClean="0"/>
              <a:t>Varying beam loading puts load on LLRF (talk by Holger Schlarb)</a:t>
            </a:r>
          </a:p>
          <a:p>
            <a:r>
              <a:rPr lang="en-US" dirty="0" smtClean="0"/>
              <a:t>Beam based feedbacks have to cope with transients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Property Variation within Pulse: </a:t>
            </a:r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Might require re-setting of charge (see before)</a:t>
            </a:r>
          </a:p>
          <a:p>
            <a:r>
              <a:rPr lang="en-US" dirty="0" smtClean="0"/>
              <a:t>At least requires re-adjustment of </a:t>
            </a:r>
            <a:r>
              <a:rPr lang="en-US" dirty="0" err="1" smtClean="0"/>
              <a:t>linac</a:t>
            </a:r>
            <a:r>
              <a:rPr lang="en-US" dirty="0" smtClean="0"/>
              <a:t> phases within bunch compression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7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Bunch Property Variations within train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 layout assumes constant </a:t>
            </a:r>
            <a:r>
              <a:rPr lang="en-US" dirty="0" err="1" smtClean="0"/>
              <a:t>linac</a:t>
            </a:r>
            <a:r>
              <a:rPr lang="en-US" dirty="0" smtClean="0"/>
              <a:t> and bunch compression parameters</a:t>
            </a:r>
          </a:p>
          <a:p>
            <a:r>
              <a:rPr lang="en-US" dirty="0" smtClean="0"/>
              <a:t>Variation within bunch train should be divided into three (five) sections</a:t>
            </a:r>
          </a:p>
          <a:p>
            <a:r>
              <a:rPr lang="en-US" dirty="0" smtClean="0"/>
              <a:t>Energy variation appears to be easiest</a:t>
            </a:r>
          </a:p>
          <a:p>
            <a:r>
              <a:rPr lang="en-US" dirty="0" smtClean="0"/>
              <a:t>Variation of charge and pulse length much more challenging</a:t>
            </a:r>
          </a:p>
          <a:p>
            <a:endParaRPr lang="en-US" dirty="0"/>
          </a:p>
          <a:p>
            <a:r>
              <a:rPr lang="en-US" dirty="0" smtClean="0"/>
              <a:t>Need to define a subset of patterns not to get lost in the jungle</a:t>
            </a:r>
          </a:p>
        </p:txBody>
      </p:sp>
    </p:spTree>
    <p:extLst>
      <p:ext uri="{BB962C8B-B14F-4D97-AF65-F5344CB8AC3E}">
        <p14:creationId xmlns:p14="http://schemas.microsoft.com/office/powerpoint/2010/main" val="162950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Interaction Needed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3050" r="2178" b="3050"/>
          <a:stretch/>
        </p:blipFill>
        <p:spPr bwMode="auto">
          <a:xfrm>
            <a:off x="450377" y="1205250"/>
            <a:ext cx="6686898" cy="509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28848" y="3656013"/>
            <a:ext cx="1626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+mj-lt"/>
              </a:rPr>
              <a:t>Controls session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136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Pulse repetition rate: 10 Hz (up to 25 Hz)</a:t>
            </a:r>
          </a:p>
          <a:p>
            <a:pPr lvl="1"/>
            <a:r>
              <a:rPr lang="en-US" dirty="0" smtClean="0"/>
              <a:t>Useable flat top length: 600 </a:t>
            </a:r>
            <a:r>
              <a:rPr lang="el-GR" dirty="0" smtClean="0"/>
              <a:t>μ</a:t>
            </a:r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Bunch frequency: n*111 ns with n ≥ 2</a:t>
            </a:r>
          </a:p>
          <a:p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Downstream </a:t>
            </a:r>
            <a:r>
              <a:rPr lang="en-US" dirty="0" err="1"/>
              <a:t>L</a:t>
            </a:r>
            <a:r>
              <a:rPr lang="en-US" dirty="0" err="1" smtClean="0"/>
              <a:t>inac</a:t>
            </a:r>
            <a:r>
              <a:rPr lang="en-US" dirty="0" smtClean="0"/>
              <a:t> beam line bandwidth: 3%</a:t>
            </a:r>
          </a:p>
          <a:p>
            <a:r>
              <a:rPr lang="en-US" dirty="0" smtClean="0"/>
              <a:t>Charge</a:t>
            </a:r>
          </a:p>
          <a:p>
            <a:pPr lvl="1"/>
            <a:r>
              <a:rPr lang="en-US" dirty="0" smtClean="0"/>
              <a:t>20 pc to 1 </a:t>
            </a:r>
            <a:r>
              <a:rPr lang="en-US" dirty="0" err="1" smtClean="0"/>
              <a:t>nC</a:t>
            </a:r>
            <a:r>
              <a:rPr lang="en-US" dirty="0" smtClean="0"/>
              <a:t>, diagnostics ok 100 </a:t>
            </a:r>
            <a:r>
              <a:rPr lang="en-US" dirty="0" err="1" smtClean="0"/>
              <a:t>pC</a:t>
            </a:r>
            <a:r>
              <a:rPr lang="en-US" dirty="0" smtClean="0"/>
              <a:t> to 1 </a:t>
            </a:r>
            <a:r>
              <a:rPr lang="en-US" dirty="0" err="1" smtClean="0"/>
              <a:t>nC</a:t>
            </a:r>
            <a:endParaRPr lang="en-US" dirty="0" smtClean="0"/>
          </a:p>
          <a:p>
            <a:r>
              <a:rPr lang="en-US" dirty="0" smtClean="0"/>
              <a:t>Compression</a:t>
            </a:r>
          </a:p>
          <a:p>
            <a:pPr lvl="1"/>
            <a:r>
              <a:rPr lang="en-US" dirty="0" smtClean="0"/>
              <a:t>Igor </a:t>
            </a:r>
            <a:r>
              <a:rPr lang="en-US" dirty="0" err="1" smtClean="0"/>
              <a:t>Zagorodnovs</a:t>
            </a:r>
            <a:r>
              <a:rPr lang="en-US" dirty="0"/>
              <a:t> </a:t>
            </a:r>
            <a:r>
              <a:rPr lang="en-US" dirty="0" smtClean="0"/>
              <a:t>talk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9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Patterns: </a:t>
            </a:r>
            <a:r>
              <a:rPr lang="en-US" dirty="0" err="1" smtClean="0"/>
              <a:t>Linac</a:t>
            </a:r>
            <a:r>
              <a:rPr lang="en-US" dirty="0" smtClean="0"/>
              <a:t> Operation Baseline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operated at max. rep rate (10 Hz) and pulse width (</a:t>
            </a:r>
            <a:r>
              <a:rPr lang="en-US" dirty="0"/>
              <a:t>600 </a:t>
            </a:r>
            <a:r>
              <a:rPr lang="el-GR" dirty="0"/>
              <a:t>μ</a:t>
            </a:r>
            <a:r>
              <a:rPr lang="en-US" dirty="0" smtClean="0"/>
              <a:t>s)</a:t>
            </a:r>
          </a:p>
          <a:p>
            <a:r>
              <a:rPr lang="en-US" dirty="0"/>
              <a:t>C</a:t>
            </a:r>
            <a:r>
              <a:rPr lang="en-US" dirty="0" smtClean="0"/>
              <a:t>onstant beam loading (i.e. equidistant bunches with same charge)</a:t>
            </a:r>
          </a:p>
          <a:p>
            <a:r>
              <a:rPr lang="en-US" dirty="0" smtClean="0"/>
              <a:t>Allow few (~ 20 </a:t>
            </a:r>
            <a:r>
              <a:rPr lang="el-GR" dirty="0"/>
              <a:t>μ</a:t>
            </a:r>
            <a:r>
              <a:rPr lang="en-US" dirty="0" smtClean="0"/>
              <a:t>s) portion for beam based feedbacks at beginning of train</a:t>
            </a:r>
          </a:p>
        </p:txBody>
      </p:sp>
    </p:spTree>
    <p:extLst>
      <p:ext uri="{BB962C8B-B14F-4D97-AF65-F5344CB8AC3E}">
        <p14:creationId xmlns:p14="http://schemas.microsoft.com/office/powerpoint/2010/main" val="306903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Patterns: Laser Operation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8450" lvl="1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Pulse pattern with laser at </a:t>
            </a:r>
            <a:r>
              <a:rPr lang="en-US" dirty="0"/>
              <a:t>n*111 ns with n ≥ </a:t>
            </a:r>
            <a:r>
              <a:rPr lang="en-US" dirty="0" smtClean="0"/>
              <a:t>2</a:t>
            </a:r>
          </a:p>
          <a:p>
            <a:pPr marL="557213" lvl="2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n=2: 2700 bunches, 4.5 MHz</a:t>
            </a:r>
          </a:p>
          <a:p>
            <a:pPr marL="557213" lvl="2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n=9:   600 bunches, 1.0 MHz</a:t>
            </a:r>
          </a:p>
          <a:p>
            <a:pPr marL="557213" lvl="2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n=90:   60  bunches, 0.1 MHz</a:t>
            </a:r>
          </a:p>
          <a:p>
            <a:pPr marL="557213" lvl="2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N=900:   6  bunches, 0.01 MHz</a:t>
            </a:r>
          </a:p>
          <a:p>
            <a:pPr marL="298450" lvl="1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Less bunches/pulse at above frequencies: shorten laser pulse</a:t>
            </a:r>
            <a:endParaRPr lang="en-US" dirty="0"/>
          </a:p>
          <a:p>
            <a:r>
              <a:rPr lang="en-US" dirty="0" smtClean="0"/>
              <a:t>Option to pick pulses at laser =&gt; Matthias Gross talk this afternoon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2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Pattern: Beam Distribution</a:t>
            </a: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117473" y="1180214"/>
            <a:ext cx="8867037" cy="505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342900" indent="-342900"/>
            <a:r>
              <a:rPr lang="en-US" sz="2000" dirty="0" smtClean="0"/>
              <a:t>Pulse </a:t>
            </a:r>
            <a:r>
              <a:rPr lang="en-US" sz="2000" dirty="0"/>
              <a:t>switching is done with fast kickers</a:t>
            </a:r>
          </a:p>
          <a:p>
            <a:pPr marL="342900" indent="-342900"/>
            <a:r>
              <a:rPr lang="en-US" sz="2000" dirty="0"/>
              <a:t>Both beam lines have same bunch </a:t>
            </a:r>
            <a:r>
              <a:rPr lang="en-US" sz="2000" dirty="0" smtClean="0"/>
              <a:t>properties</a:t>
            </a:r>
          </a:p>
          <a:p>
            <a:pPr marL="342900" lvl="1" indent="-34290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sz="2000" dirty="0"/>
              <a:t>One split per pulse into two beam </a:t>
            </a:r>
            <a:r>
              <a:rPr lang="en-US" sz="2000" dirty="0" smtClean="0"/>
              <a:t>lines</a:t>
            </a:r>
          </a:p>
          <a:p>
            <a:pPr marL="342900" lvl="1" indent="-34290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sz="2000" dirty="0"/>
              <a:t>Arbitrary patterns in each beam </a:t>
            </a:r>
            <a:r>
              <a:rPr lang="en-US" sz="2000" dirty="0" smtClean="0"/>
              <a:t>line by stopping bunches in pulse picker dump (=commissioning dump)</a:t>
            </a:r>
          </a:p>
          <a:p>
            <a:pPr marL="342900" lvl="1" indent="-34290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endParaRPr lang="en-US" sz="2000" dirty="0"/>
          </a:p>
          <a:p>
            <a:pPr marL="342900" indent="-342900"/>
            <a:endParaRPr lang="en-US" sz="2000" dirty="0" smtClean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65" y="3233084"/>
            <a:ext cx="64404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1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2400" b="1" dirty="0" smtClean="0"/>
              <a:t>Pulse pattern: Fast kickers</a:t>
            </a:r>
            <a:endParaRPr lang="en-GB" sz="2400" b="1" dirty="0" smtClean="0"/>
          </a:p>
        </p:txBody>
      </p:sp>
      <p:pic>
        <p:nvPicPr>
          <p:cNvPr id="114691" name="Picture 3" descr="XFEL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52" y="4406900"/>
            <a:ext cx="18589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7595127" y="5087938"/>
            <a:ext cx="10604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7776102" y="5041900"/>
            <a:ext cx="8366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sz="1400">
                <a:solidFill>
                  <a:srgbClr val="666699"/>
                </a:solidFill>
              </a:rPr>
              <a:t>300 </a:t>
            </a:r>
            <a:r>
              <a:rPr lang="en-GB" sz="1400">
                <a:solidFill>
                  <a:srgbClr val="666699"/>
                </a:solidFill>
                <a:latin typeface="Symbol" pitchFamily="18" charset="2"/>
              </a:rPr>
              <a:t>m</a:t>
            </a:r>
            <a:r>
              <a:rPr lang="en-GB" sz="1400">
                <a:solidFill>
                  <a:srgbClr val="666699"/>
                </a:solidFill>
              </a:rPr>
              <a:t>s</a:t>
            </a:r>
          </a:p>
        </p:txBody>
      </p:sp>
      <p:pic>
        <p:nvPicPr>
          <p:cNvPr id="114694" name="Picture 6" descr="Picture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940" y="4302125"/>
            <a:ext cx="2459037" cy="157162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107265" y="4529138"/>
            <a:ext cx="8048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sz="1400">
                <a:solidFill>
                  <a:srgbClr val="666699"/>
                </a:solidFill>
              </a:rPr>
              <a:t>200 ns</a:t>
            </a:r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3199340" y="4886325"/>
            <a:ext cx="219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5198002" y="4745941"/>
            <a:ext cx="20796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high accuracy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 (&lt; 0.01 %)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10 Hz operation</a:t>
            </a:r>
            <a:endParaRPr lang="en-GB" sz="1800" dirty="0">
              <a:solidFill>
                <a:schemeClr val="accent2"/>
              </a:solidFill>
            </a:endParaRP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94001" y="4710331"/>
            <a:ext cx="17621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7313" indent="-8731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low accuracy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	(&gt;1 %)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4.5 MHz burst operation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2898213" y="5894388"/>
            <a:ext cx="14670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666699"/>
                </a:solidFill>
              </a:rPr>
              <a:t>example: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dirty="0" err="1">
                <a:solidFill>
                  <a:srgbClr val="666699"/>
                </a:solidFill>
              </a:rPr>
              <a:t>pulser</a:t>
            </a:r>
            <a:r>
              <a:rPr lang="en-US" sz="1400" dirty="0">
                <a:solidFill>
                  <a:srgbClr val="666699"/>
                </a:solidFill>
              </a:rPr>
              <a:t> </a:t>
            </a:r>
            <a:r>
              <a:rPr lang="en-US" sz="1400" dirty="0" smtClean="0">
                <a:solidFill>
                  <a:srgbClr val="666699"/>
                </a:solidFill>
              </a:rPr>
              <a:t>prototype</a:t>
            </a:r>
            <a:endParaRPr lang="en-GB" sz="1400" dirty="0">
              <a:solidFill>
                <a:srgbClr val="666699"/>
              </a:solidFill>
            </a:endParaRPr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7357002" y="5908675"/>
            <a:ext cx="1566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666699"/>
                </a:solidFill>
              </a:rPr>
              <a:t>example: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dirty="0" err="1">
                <a:solidFill>
                  <a:srgbClr val="666699"/>
                </a:solidFill>
              </a:rPr>
              <a:t>pulser</a:t>
            </a:r>
            <a:r>
              <a:rPr lang="en-US" sz="1400" dirty="0">
                <a:solidFill>
                  <a:srgbClr val="666699"/>
                </a:solidFill>
              </a:rPr>
              <a:t> prototype </a:t>
            </a:r>
            <a:endParaRPr lang="en-GB" sz="1400" dirty="0">
              <a:solidFill>
                <a:srgbClr val="666699"/>
              </a:solidFill>
            </a:endParaRPr>
          </a:p>
        </p:txBody>
      </p:sp>
      <p:sp>
        <p:nvSpPr>
          <p:cNvPr id="114701" name="Freeform 13"/>
          <p:cNvSpPr>
            <a:spLocks/>
          </p:cNvSpPr>
          <p:nvPr/>
        </p:nvSpPr>
        <p:spPr bwMode="auto">
          <a:xfrm>
            <a:off x="1946802" y="1258888"/>
            <a:ext cx="2695575" cy="3113087"/>
          </a:xfrm>
          <a:custGeom>
            <a:avLst/>
            <a:gdLst>
              <a:gd name="T0" fmla="*/ 1698 w 1698"/>
              <a:gd name="T1" fmla="*/ 232 h 1961"/>
              <a:gd name="T2" fmla="*/ 654 w 1698"/>
              <a:gd name="T3" fmla="*/ 17 h 1961"/>
              <a:gd name="T4" fmla="*/ 120 w 1698"/>
              <a:gd name="T5" fmla="*/ 335 h 1961"/>
              <a:gd name="T6" fmla="*/ 0 w 1698"/>
              <a:gd name="T7" fmla="*/ 1961 h 1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8" h="1961">
                <a:moveTo>
                  <a:pt x="1698" y="232"/>
                </a:moveTo>
                <a:cubicBezTo>
                  <a:pt x="1524" y="196"/>
                  <a:pt x="917" y="0"/>
                  <a:pt x="654" y="17"/>
                </a:cubicBezTo>
                <a:cubicBezTo>
                  <a:pt x="391" y="34"/>
                  <a:pt x="229" y="11"/>
                  <a:pt x="120" y="335"/>
                </a:cubicBezTo>
                <a:cubicBezTo>
                  <a:pt x="11" y="659"/>
                  <a:pt x="25" y="1622"/>
                  <a:pt x="0" y="1961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2" name="Freeform 14"/>
          <p:cNvSpPr>
            <a:spLocks/>
          </p:cNvSpPr>
          <p:nvPr/>
        </p:nvSpPr>
        <p:spPr bwMode="auto">
          <a:xfrm>
            <a:off x="5961590" y="2184400"/>
            <a:ext cx="2406650" cy="2230438"/>
          </a:xfrm>
          <a:custGeom>
            <a:avLst/>
            <a:gdLst>
              <a:gd name="T0" fmla="*/ 425 w 1404"/>
              <a:gd name="T1" fmla="*/ 46 h 1405"/>
              <a:gd name="T2" fmla="*/ 1217 w 1404"/>
              <a:gd name="T3" fmla="*/ 196 h 1405"/>
              <a:gd name="T4" fmla="*/ 1235 w 1404"/>
              <a:gd name="T5" fmla="*/ 1222 h 1405"/>
              <a:gd name="T6" fmla="*/ 203 w 1404"/>
              <a:gd name="T7" fmla="*/ 1294 h 1405"/>
              <a:gd name="T8" fmla="*/ 17 w 1404"/>
              <a:gd name="T9" fmla="*/ 1384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4" h="1405">
                <a:moveTo>
                  <a:pt x="425" y="46"/>
                </a:moveTo>
                <a:cubicBezTo>
                  <a:pt x="556" y="71"/>
                  <a:pt x="1082" y="0"/>
                  <a:pt x="1217" y="196"/>
                </a:cubicBezTo>
                <a:cubicBezTo>
                  <a:pt x="1352" y="392"/>
                  <a:pt x="1404" y="1039"/>
                  <a:pt x="1235" y="1222"/>
                </a:cubicBezTo>
                <a:cubicBezTo>
                  <a:pt x="1066" y="1405"/>
                  <a:pt x="406" y="1267"/>
                  <a:pt x="203" y="1294"/>
                </a:cubicBezTo>
                <a:cubicBezTo>
                  <a:pt x="0" y="1321"/>
                  <a:pt x="56" y="1365"/>
                  <a:pt x="17" y="1384"/>
                </a:cubicBezTo>
              </a:path>
            </a:pathLst>
          </a:custGeom>
          <a:noFill/>
          <a:ln w="158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4890027" y="2559050"/>
            <a:ext cx="355600" cy="117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2227790" y="3036888"/>
            <a:ext cx="234950" cy="234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5" name="Rectangle 17"/>
          <p:cNvSpPr>
            <a:spLocks noChangeArrowheads="1"/>
          </p:cNvSpPr>
          <p:nvPr/>
        </p:nvSpPr>
        <p:spPr bwMode="auto">
          <a:xfrm>
            <a:off x="2180165" y="3779838"/>
            <a:ext cx="741362" cy="165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6" name="Rectangle 18"/>
          <p:cNvSpPr>
            <a:spLocks noChangeArrowheads="1"/>
          </p:cNvSpPr>
          <p:nvPr/>
        </p:nvSpPr>
        <p:spPr bwMode="auto">
          <a:xfrm>
            <a:off x="4359802" y="1741488"/>
            <a:ext cx="1201738" cy="249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4669365" y="1658938"/>
            <a:ext cx="1352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5 MHz Dump Kicker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4664602" y="1824038"/>
            <a:ext cx="9794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(pulse pattern)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709" name="Rectangle 21"/>
          <p:cNvSpPr>
            <a:spLocks noChangeArrowheads="1"/>
          </p:cNvSpPr>
          <p:nvPr/>
        </p:nvSpPr>
        <p:spPr bwMode="auto">
          <a:xfrm>
            <a:off x="5182127" y="3948113"/>
            <a:ext cx="357188" cy="103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0" name="Rectangle 22"/>
          <p:cNvSpPr>
            <a:spLocks noChangeArrowheads="1"/>
          </p:cNvSpPr>
          <p:nvPr/>
        </p:nvSpPr>
        <p:spPr bwMode="auto">
          <a:xfrm>
            <a:off x="5191652" y="3905250"/>
            <a:ext cx="295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600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711" name="Rectangle 23"/>
          <p:cNvSpPr>
            <a:spLocks noChangeArrowheads="1"/>
          </p:cNvSpPr>
          <p:nvPr/>
        </p:nvSpPr>
        <p:spPr bwMode="auto">
          <a:xfrm>
            <a:off x="5488515" y="3890963"/>
            <a:ext cx="873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m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712" name="Rectangle 24"/>
          <p:cNvSpPr>
            <a:spLocks noChangeArrowheads="1"/>
          </p:cNvSpPr>
          <p:nvPr/>
        </p:nvSpPr>
        <p:spPr bwMode="auto">
          <a:xfrm>
            <a:off x="5558365" y="3905250"/>
            <a:ext cx="76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s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713" name="Line 25"/>
          <p:cNvSpPr>
            <a:spLocks noChangeShapeType="1"/>
          </p:cNvSpPr>
          <p:nvPr/>
        </p:nvSpPr>
        <p:spPr bwMode="auto">
          <a:xfrm flipV="1">
            <a:off x="5634565" y="1303338"/>
            <a:ext cx="2119312" cy="8556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4" name="Freeform 26"/>
          <p:cNvSpPr>
            <a:spLocks/>
          </p:cNvSpPr>
          <p:nvPr/>
        </p:nvSpPr>
        <p:spPr bwMode="auto">
          <a:xfrm>
            <a:off x="2480202" y="2055813"/>
            <a:ext cx="258763" cy="204787"/>
          </a:xfrm>
          <a:custGeom>
            <a:avLst/>
            <a:gdLst>
              <a:gd name="T0" fmla="*/ 163 w 163"/>
              <a:gd name="T1" fmla="*/ 69 h 138"/>
              <a:gd name="T2" fmla="*/ 153 w 163"/>
              <a:gd name="T3" fmla="*/ 34 h 138"/>
              <a:gd name="T4" fmla="*/ 122 w 163"/>
              <a:gd name="T5" fmla="*/ 9 h 138"/>
              <a:gd name="T6" fmla="*/ 82 w 163"/>
              <a:gd name="T7" fmla="*/ 0 h 138"/>
              <a:gd name="T8" fmla="*/ 41 w 163"/>
              <a:gd name="T9" fmla="*/ 9 h 138"/>
              <a:gd name="T10" fmla="*/ 11 w 163"/>
              <a:gd name="T11" fmla="*/ 34 h 138"/>
              <a:gd name="T12" fmla="*/ 0 w 163"/>
              <a:gd name="T13" fmla="*/ 69 h 138"/>
              <a:gd name="T14" fmla="*/ 11 w 163"/>
              <a:gd name="T15" fmla="*/ 103 h 138"/>
              <a:gd name="T16" fmla="*/ 41 w 163"/>
              <a:gd name="T17" fmla="*/ 129 h 138"/>
              <a:gd name="T18" fmla="*/ 82 w 163"/>
              <a:gd name="T19" fmla="*/ 138 h 138"/>
              <a:gd name="T20" fmla="*/ 122 w 163"/>
              <a:gd name="T21" fmla="*/ 129 h 138"/>
              <a:gd name="T22" fmla="*/ 153 w 163"/>
              <a:gd name="T23" fmla="*/ 103 h 138"/>
              <a:gd name="T24" fmla="*/ 163 w 163"/>
              <a:gd name="T25" fmla="*/ 6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3" h="138">
                <a:moveTo>
                  <a:pt x="163" y="69"/>
                </a:moveTo>
                <a:lnTo>
                  <a:pt x="153" y="34"/>
                </a:lnTo>
                <a:lnTo>
                  <a:pt x="122" y="9"/>
                </a:lnTo>
                <a:lnTo>
                  <a:pt x="82" y="0"/>
                </a:lnTo>
                <a:lnTo>
                  <a:pt x="41" y="9"/>
                </a:lnTo>
                <a:lnTo>
                  <a:pt x="11" y="34"/>
                </a:lnTo>
                <a:lnTo>
                  <a:pt x="0" y="69"/>
                </a:lnTo>
                <a:lnTo>
                  <a:pt x="11" y="103"/>
                </a:lnTo>
                <a:lnTo>
                  <a:pt x="41" y="129"/>
                </a:lnTo>
                <a:lnTo>
                  <a:pt x="82" y="138"/>
                </a:lnTo>
                <a:lnTo>
                  <a:pt x="122" y="129"/>
                </a:lnTo>
                <a:lnTo>
                  <a:pt x="153" y="103"/>
                </a:lnTo>
                <a:lnTo>
                  <a:pt x="163" y="69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5" name="Line 27"/>
          <p:cNvSpPr>
            <a:spLocks noChangeShapeType="1"/>
          </p:cNvSpPr>
          <p:nvPr/>
        </p:nvSpPr>
        <p:spPr bwMode="auto">
          <a:xfrm>
            <a:off x="3642252" y="2005013"/>
            <a:ext cx="1588" cy="904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6" name="Line 28"/>
          <p:cNvSpPr>
            <a:spLocks noChangeShapeType="1"/>
          </p:cNvSpPr>
          <p:nvPr/>
        </p:nvSpPr>
        <p:spPr bwMode="auto">
          <a:xfrm>
            <a:off x="3323165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7" name="Line 29"/>
          <p:cNvSpPr>
            <a:spLocks noChangeShapeType="1"/>
          </p:cNvSpPr>
          <p:nvPr/>
        </p:nvSpPr>
        <p:spPr bwMode="auto">
          <a:xfrm>
            <a:off x="3278715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8" name="Line 30"/>
          <p:cNvSpPr>
            <a:spLocks noChangeShapeType="1"/>
          </p:cNvSpPr>
          <p:nvPr/>
        </p:nvSpPr>
        <p:spPr bwMode="auto">
          <a:xfrm>
            <a:off x="3596215" y="2005013"/>
            <a:ext cx="1587" cy="904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9" name="Line 31"/>
          <p:cNvSpPr>
            <a:spLocks noChangeShapeType="1"/>
          </p:cNvSpPr>
          <p:nvPr/>
        </p:nvSpPr>
        <p:spPr bwMode="auto">
          <a:xfrm>
            <a:off x="3596215" y="2005013"/>
            <a:ext cx="1587" cy="904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0" name="Line 32"/>
          <p:cNvSpPr>
            <a:spLocks noChangeShapeType="1"/>
          </p:cNvSpPr>
          <p:nvPr/>
        </p:nvSpPr>
        <p:spPr bwMode="auto">
          <a:xfrm>
            <a:off x="3551765" y="2005013"/>
            <a:ext cx="1587" cy="904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1" name="Line 33"/>
          <p:cNvSpPr>
            <a:spLocks noChangeShapeType="1"/>
          </p:cNvSpPr>
          <p:nvPr/>
        </p:nvSpPr>
        <p:spPr bwMode="auto">
          <a:xfrm>
            <a:off x="3551765" y="2005013"/>
            <a:ext cx="1587" cy="904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2" name="Line 34"/>
          <p:cNvSpPr>
            <a:spLocks noChangeShapeType="1"/>
          </p:cNvSpPr>
          <p:nvPr/>
        </p:nvSpPr>
        <p:spPr bwMode="auto">
          <a:xfrm>
            <a:off x="3505727" y="2005013"/>
            <a:ext cx="1588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3" name="Line 35"/>
          <p:cNvSpPr>
            <a:spLocks noChangeShapeType="1"/>
          </p:cNvSpPr>
          <p:nvPr/>
        </p:nvSpPr>
        <p:spPr bwMode="auto">
          <a:xfrm>
            <a:off x="3459690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4" name="Line 36"/>
          <p:cNvSpPr>
            <a:spLocks noChangeShapeType="1"/>
          </p:cNvSpPr>
          <p:nvPr/>
        </p:nvSpPr>
        <p:spPr bwMode="auto">
          <a:xfrm>
            <a:off x="3415240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5" name="Line 37"/>
          <p:cNvSpPr>
            <a:spLocks noChangeShapeType="1"/>
          </p:cNvSpPr>
          <p:nvPr/>
        </p:nvSpPr>
        <p:spPr bwMode="auto">
          <a:xfrm>
            <a:off x="3369202" y="2005013"/>
            <a:ext cx="1588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6" name="Line 38"/>
          <p:cNvSpPr>
            <a:spLocks noChangeShapeType="1"/>
          </p:cNvSpPr>
          <p:nvPr/>
        </p:nvSpPr>
        <p:spPr bwMode="auto">
          <a:xfrm>
            <a:off x="3232677" y="2005013"/>
            <a:ext cx="1588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7" name="Line 39"/>
          <p:cNvSpPr>
            <a:spLocks noChangeShapeType="1"/>
          </p:cNvSpPr>
          <p:nvPr/>
        </p:nvSpPr>
        <p:spPr bwMode="auto">
          <a:xfrm>
            <a:off x="5579002" y="2198688"/>
            <a:ext cx="111125" cy="15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8" name="Line 40"/>
          <p:cNvSpPr>
            <a:spLocks noChangeShapeType="1"/>
          </p:cNvSpPr>
          <p:nvPr/>
        </p:nvSpPr>
        <p:spPr bwMode="auto">
          <a:xfrm flipV="1">
            <a:off x="5690127" y="2109788"/>
            <a:ext cx="1588" cy="889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9" name="Line 41"/>
          <p:cNvSpPr>
            <a:spLocks noChangeShapeType="1"/>
          </p:cNvSpPr>
          <p:nvPr/>
        </p:nvSpPr>
        <p:spPr bwMode="auto">
          <a:xfrm flipH="1">
            <a:off x="5579002" y="2109788"/>
            <a:ext cx="111125" cy="15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0" name="Line 42"/>
          <p:cNvSpPr>
            <a:spLocks noChangeShapeType="1"/>
          </p:cNvSpPr>
          <p:nvPr/>
        </p:nvSpPr>
        <p:spPr bwMode="auto">
          <a:xfrm>
            <a:off x="5579002" y="2109788"/>
            <a:ext cx="1588" cy="889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1" name="Line 43"/>
          <p:cNvSpPr>
            <a:spLocks noChangeShapeType="1"/>
          </p:cNvSpPr>
          <p:nvPr/>
        </p:nvSpPr>
        <p:spPr bwMode="auto">
          <a:xfrm>
            <a:off x="4740802" y="2201863"/>
            <a:ext cx="111125" cy="15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2" name="Line 44"/>
          <p:cNvSpPr>
            <a:spLocks noChangeShapeType="1"/>
          </p:cNvSpPr>
          <p:nvPr/>
        </p:nvSpPr>
        <p:spPr bwMode="auto">
          <a:xfrm>
            <a:off x="4740802" y="2112963"/>
            <a:ext cx="1588" cy="889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3" name="Line 45"/>
          <p:cNvSpPr>
            <a:spLocks noChangeShapeType="1"/>
          </p:cNvSpPr>
          <p:nvPr/>
        </p:nvSpPr>
        <p:spPr bwMode="auto">
          <a:xfrm flipH="1">
            <a:off x="4740802" y="2112963"/>
            <a:ext cx="111125" cy="15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4" name="Line 46"/>
          <p:cNvSpPr>
            <a:spLocks noChangeShapeType="1"/>
          </p:cNvSpPr>
          <p:nvPr/>
        </p:nvSpPr>
        <p:spPr bwMode="auto">
          <a:xfrm flipV="1">
            <a:off x="4851927" y="2112963"/>
            <a:ext cx="1588" cy="889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5" name="Freeform 47"/>
          <p:cNvSpPr>
            <a:spLocks/>
          </p:cNvSpPr>
          <p:nvPr/>
        </p:nvSpPr>
        <p:spPr bwMode="auto">
          <a:xfrm>
            <a:off x="4820177" y="2160588"/>
            <a:ext cx="298450" cy="246062"/>
          </a:xfrm>
          <a:custGeom>
            <a:avLst/>
            <a:gdLst>
              <a:gd name="T0" fmla="*/ 188 w 188"/>
              <a:gd name="T1" fmla="*/ 166 h 166"/>
              <a:gd name="T2" fmla="*/ 156 w 188"/>
              <a:gd name="T3" fmla="*/ 89 h 166"/>
              <a:gd name="T4" fmla="*/ 90 w 188"/>
              <a:gd name="T5" fmla="*/ 30 h 166"/>
              <a:gd name="T6" fmla="*/ 0 w 18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" h="166">
                <a:moveTo>
                  <a:pt x="188" y="166"/>
                </a:moveTo>
                <a:lnTo>
                  <a:pt x="156" y="89"/>
                </a:lnTo>
                <a:lnTo>
                  <a:pt x="90" y="3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6" name="Rectangle 48"/>
          <p:cNvSpPr>
            <a:spLocks noChangeArrowheads="1"/>
          </p:cNvSpPr>
          <p:nvPr/>
        </p:nvSpPr>
        <p:spPr bwMode="auto">
          <a:xfrm>
            <a:off x="4512202" y="1739900"/>
            <a:ext cx="984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5MHz Dump Kicker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737" name="Rectangle 49"/>
          <p:cNvSpPr>
            <a:spLocks noChangeArrowheads="1"/>
          </p:cNvSpPr>
          <p:nvPr/>
        </p:nvSpPr>
        <p:spPr bwMode="auto">
          <a:xfrm>
            <a:off x="4509027" y="1866900"/>
            <a:ext cx="876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    (Pulse pattern)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738" name="Line 50"/>
          <p:cNvSpPr>
            <a:spLocks noChangeShapeType="1"/>
          </p:cNvSpPr>
          <p:nvPr/>
        </p:nvSpPr>
        <p:spPr bwMode="auto">
          <a:xfrm>
            <a:off x="5039252" y="2527300"/>
            <a:ext cx="144463" cy="15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9" name="Line 51"/>
          <p:cNvSpPr>
            <a:spLocks noChangeShapeType="1"/>
          </p:cNvSpPr>
          <p:nvPr/>
        </p:nvSpPr>
        <p:spPr bwMode="auto">
          <a:xfrm>
            <a:off x="5039252" y="2403475"/>
            <a:ext cx="1588" cy="1158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0" name="Line 52"/>
          <p:cNvSpPr>
            <a:spLocks noChangeShapeType="1"/>
          </p:cNvSpPr>
          <p:nvPr/>
        </p:nvSpPr>
        <p:spPr bwMode="auto">
          <a:xfrm flipV="1">
            <a:off x="5183715" y="2403475"/>
            <a:ext cx="1587" cy="1158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1" name="Line 53"/>
          <p:cNvSpPr>
            <a:spLocks noChangeShapeType="1"/>
          </p:cNvSpPr>
          <p:nvPr/>
        </p:nvSpPr>
        <p:spPr bwMode="auto">
          <a:xfrm flipH="1">
            <a:off x="5039252" y="2403475"/>
            <a:ext cx="144463" cy="15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2" name="Line 54"/>
          <p:cNvSpPr>
            <a:spLocks noChangeShapeType="1"/>
          </p:cNvSpPr>
          <p:nvPr/>
        </p:nvSpPr>
        <p:spPr bwMode="auto">
          <a:xfrm>
            <a:off x="2869140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3" name="Line 55"/>
          <p:cNvSpPr>
            <a:spLocks noChangeShapeType="1"/>
          </p:cNvSpPr>
          <p:nvPr/>
        </p:nvSpPr>
        <p:spPr bwMode="auto">
          <a:xfrm>
            <a:off x="2913590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4" name="Line 56"/>
          <p:cNvSpPr>
            <a:spLocks noChangeShapeType="1"/>
          </p:cNvSpPr>
          <p:nvPr/>
        </p:nvSpPr>
        <p:spPr bwMode="auto">
          <a:xfrm>
            <a:off x="2959627" y="2005013"/>
            <a:ext cx="1588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5" name="Line 57"/>
          <p:cNvSpPr>
            <a:spLocks noChangeShapeType="1"/>
          </p:cNvSpPr>
          <p:nvPr/>
        </p:nvSpPr>
        <p:spPr bwMode="auto">
          <a:xfrm>
            <a:off x="3005665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6" name="Line 58"/>
          <p:cNvSpPr>
            <a:spLocks noChangeShapeType="1"/>
          </p:cNvSpPr>
          <p:nvPr/>
        </p:nvSpPr>
        <p:spPr bwMode="auto">
          <a:xfrm>
            <a:off x="3050115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7" name="Line 59"/>
          <p:cNvSpPr>
            <a:spLocks noChangeShapeType="1"/>
          </p:cNvSpPr>
          <p:nvPr/>
        </p:nvSpPr>
        <p:spPr bwMode="auto">
          <a:xfrm>
            <a:off x="3096152" y="2005013"/>
            <a:ext cx="1588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8" name="Line 60"/>
          <p:cNvSpPr>
            <a:spLocks noChangeShapeType="1"/>
          </p:cNvSpPr>
          <p:nvPr/>
        </p:nvSpPr>
        <p:spPr bwMode="auto">
          <a:xfrm>
            <a:off x="3142190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9" name="Line 61"/>
          <p:cNvSpPr>
            <a:spLocks noChangeShapeType="1"/>
          </p:cNvSpPr>
          <p:nvPr/>
        </p:nvSpPr>
        <p:spPr bwMode="auto">
          <a:xfrm>
            <a:off x="3186640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0" name="Line 62"/>
          <p:cNvSpPr>
            <a:spLocks noChangeShapeType="1"/>
          </p:cNvSpPr>
          <p:nvPr/>
        </p:nvSpPr>
        <p:spPr bwMode="auto">
          <a:xfrm>
            <a:off x="4051827" y="2005013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1" name="Line 63"/>
          <p:cNvSpPr>
            <a:spLocks noChangeShapeType="1"/>
          </p:cNvSpPr>
          <p:nvPr/>
        </p:nvSpPr>
        <p:spPr bwMode="auto">
          <a:xfrm>
            <a:off x="4005790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2" name="Line 64"/>
          <p:cNvSpPr>
            <a:spLocks noChangeShapeType="1"/>
          </p:cNvSpPr>
          <p:nvPr/>
        </p:nvSpPr>
        <p:spPr bwMode="auto">
          <a:xfrm>
            <a:off x="3961340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3" name="Line 65"/>
          <p:cNvSpPr>
            <a:spLocks noChangeShapeType="1"/>
          </p:cNvSpPr>
          <p:nvPr/>
        </p:nvSpPr>
        <p:spPr bwMode="auto">
          <a:xfrm>
            <a:off x="3915302" y="2005013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4" name="Line 66"/>
          <p:cNvSpPr>
            <a:spLocks noChangeShapeType="1"/>
          </p:cNvSpPr>
          <p:nvPr/>
        </p:nvSpPr>
        <p:spPr bwMode="auto">
          <a:xfrm>
            <a:off x="3869265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5" name="Line 67"/>
          <p:cNvSpPr>
            <a:spLocks noChangeShapeType="1"/>
          </p:cNvSpPr>
          <p:nvPr/>
        </p:nvSpPr>
        <p:spPr bwMode="auto">
          <a:xfrm>
            <a:off x="3824815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6" name="Line 68"/>
          <p:cNvSpPr>
            <a:spLocks noChangeShapeType="1"/>
          </p:cNvSpPr>
          <p:nvPr/>
        </p:nvSpPr>
        <p:spPr bwMode="auto">
          <a:xfrm>
            <a:off x="3778777" y="2005013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7" name="Line 69"/>
          <p:cNvSpPr>
            <a:spLocks noChangeShapeType="1"/>
          </p:cNvSpPr>
          <p:nvPr/>
        </p:nvSpPr>
        <p:spPr bwMode="auto">
          <a:xfrm>
            <a:off x="3732740" y="2005013"/>
            <a:ext cx="1587" cy="904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8" name="Line 70"/>
          <p:cNvSpPr>
            <a:spLocks noChangeShapeType="1"/>
          </p:cNvSpPr>
          <p:nvPr/>
        </p:nvSpPr>
        <p:spPr bwMode="auto">
          <a:xfrm>
            <a:off x="3688290" y="2005013"/>
            <a:ext cx="1587" cy="904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9" name="Line 71"/>
          <p:cNvSpPr>
            <a:spLocks noChangeShapeType="1"/>
          </p:cNvSpPr>
          <p:nvPr/>
        </p:nvSpPr>
        <p:spPr bwMode="auto">
          <a:xfrm>
            <a:off x="4188352" y="2005013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0" name="Line 72"/>
          <p:cNvSpPr>
            <a:spLocks noChangeShapeType="1"/>
          </p:cNvSpPr>
          <p:nvPr/>
        </p:nvSpPr>
        <p:spPr bwMode="auto">
          <a:xfrm>
            <a:off x="4234390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1" name="Line 73"/>
          <p:cNvSpPr>
            <a:spLocks noChangeShapeType="1"/>
          </p:cNvSpPr>
          <p:nvPr/>
        </p:nvSpPr>
        <p:spPr bwMode="auto">
          <a:xfrm>
            <a:off x="4278840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2" name="Line 74"/>
          <p:cNvSpPr>
            <a:spLocks noChangeShapeType="1"/>
          </p:cNvSpPr>
          <p:nvPr/>
        </p:nvSpPr>
        <p:spPr bwMode="auto">
          <a:xfrm>
            <a:off x="4324877" y="2005013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3" name="Line 75"/>
          <p:cNvSpPr>
            <a:spLocks noChangeShapeType="1"/>
          </p:cNvSpPr>
          <p:nvPr/>
        </p:nvSpPr>
        <p:spPr bwMode="auto">
          <a:xfrm>
            <a:off x="4370915" y="20050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4" name="Line 76"/>
          <p:cNvSpPr>
            <a:spLocks noChangeShapeType="1"/>
          </p:cNvSpPr>
          <p:nvPr/>
        </p:nvSpPr>
        <p:spPr bwMode="auto">
          <a:xfrm>
            <a:off x="4370915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5" name="Line 77"/>
          <p:cNvSpPr>
            <a:spLocks noChangeShapeType="1"/>
          </p:cNvSpPr>
          <p:nvPr/>
        </p:nvSpPr>
        <p:spPr bwMode="auto">
          <a:xfrm>
            <a:off x="4415365" y="20050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6" name="Line 78"/>
          <p:cNvSpPr>
            <a:spLocks noChangeShapeType="1"/>
          </p:cNvSpPr>
          <p:nvPr/>
        </p:nvSpPr>
        <p:spPr bwMode="auto">
          <a:xfrm>
            <a:off x="4415365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7" name="Line 79"/>
          <p:cNvSpPr>
            <a:spLocks noChangeShapeType="1"/>
          </p:cNvSpPr>
          <p:nvPr/>
        </p:nvSpPr>
        <p:spPr bwMode="auto">
          <a:xfrm>
            <a:off x="4096277" y="2005013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8" name="Line 80"/>
          <p:cNvSpPr>
            <a:spLocks noChangeShapeType="1"/>
          </p:cNvSpPr>
          <p:nvPr/>
        </p:nvSpPr>
        <p:spPr bwMode="auto">
          <a:xfrm>
            <a:off x="4142315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9" name="Line 81"/>
          <p:cNvSpPr>
            <a:spLocks noChangeShapeType="1"/>
          </p:cNvSpPr>
          <p:nvPr/>
        </p:nvSpPr>
        <p:spPr bwMode="auto">
          <a:xfrm>
            <a:off x="4461402" y="2005013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0" name="Line 82"/>
          <p:cNvSpPr>
            <a:spLocks noChangeShapeType="1"/>
          </p:cNvSpPr>
          <p:nvPr/>
        </p:nvSpPr>
        <p:spPr bwMode="auto">
          <a:xfrm>
            <a:off x="7049027" y="2008188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1" name="Line 83"/>
          <p:cNvSpPr>
            <a:spLocks noChangeShapeType="1"/>
          </p:cNvSpPr>
          <p:nvPr/>
        </p:nvSpPr>
        <p:spPr bwMode="auto">
          <a:xfrm>
            <a:off x="7002990" y="2008188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2" name="Line 84"/>
          <p:cNvSpPr>
            <a:spLocks noChangeShapeType="1"/>
          </p:cNvSpPr>
          <p:nvPr/>
        </p:nvSpPr>
        <p:spPr bwMode="auto">
          <a:xfrm>
            <a:off x="6956952" y="2008188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3" name="Line 85"/>
          <p:cNvSpPr>
            <a:spLocks noChangeShapeType="1"/>
          </p:cNvSpPr>
          <p:nvPr/>
        </p:nvSpPr>
        <p:spPr bwMode="auto">
          <a:xfrm>
            <a:off x="6912502" y="2008188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4" name="Line 86"/>
          <p:cNvSpPr>
            <a:spLocks noChangeShapeType="1"/>
          </p:cNvSpPr>
          <p:nvPr/>
        </p:nvSpPr>
        <p:spPr bwMode="auto">
          <a:xfrm>
            <a:off x="6775977" y="2008188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5" name="Line 87"/>
          <p:cNvSpPr>
            <a:spLocks noChangeShapeType="1"/>
          </p:cNvSpPr>
          <p:nvPr/>
        </p:nvSpPr>
        <p:spPr bwMode="auto">
          <a:xfrm>
            <a:off x="6729940" y="2008188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6" name="Line 88"/>
          <p:cNvSpPr>
            <a:spLocks noChangeShapeType="1"/>
          </p:cNvSpPr>
          <p:nvPr/>
        </p:nvSpPr>
        <p:spPr bwMode="auto">
          <a:xfrm>
            <a:off x="6683902" y="2008188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7" name="Line 89"/>
          <p:cNvSpPr>
            <a:spLocks noChangeShapeType="1"/>
          </p:cNvSpPr>
          <p:nvPr/>
        </p:nvSpPr>
        <p:spPr bwMode="auto">
          <a:xfrm>
            <a:off x="7230002" y="2008188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8" name="Line 90"/>
          <p:cNvSpPr>
            <a:spLocks noChangeShapeType="1"/>
          </p:cNvSpPr>
          <p:nvPr/>
        </p:nvSpPr>
        <p:spPr bwMode="auto">
          <a:xfrm>
            <a:off x="7276040" y="2008188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9" name="Line 91"/>
          <p:cNvSpPr>
            <a:spLocks noChangeShapeType="1"/>
          </p:cNvSpPr>
          <p:nvPr/>
        </p:nvSpPr>
        <p:spPr bwMode="auto">
          <a:xfrm>
            <a:off x="7368115" y="2008188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0" name="Line 92"/>
          <p:cNvSpPr>
            <a:spLocks noChangeShapeType="1"/>
          </p:cNvSpPr>
          <p:nvPr/>
        </p:nvSpPr>
        <p:spPr bwMode="auto">
          <a:xfrm>
            <a:off x="7412565" y="2008188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1" name="Line 93"/>
          <p:cNvSpPr>
            <a:spLocks noChangeShapeType="1"/>
          </p:cNvSpPr>
          <p:nvPr/>
        </p:nvSpPr>
        <p:spPr bwMode="auto">
          <a:xfrm>
            <a:off x="7139515" y="2008188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2" name="Line 94"/>
          <p:cNvSpPr>
            <a:spLocks noChangeShapeType="1"/>
          </p:cNvSpPr>
          <p:nvPr/>
        </p:nvSpPr>
        <p:spPr bwMode="auto">
          <a:xfrm>
            <a:off x="7071252" y="1387475"/>
            <a:ext cx="53975" cy="777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3" name="Line 95"/>
          <p:cNvSpPr>
            <a:spLocks noChangeShapeType="1"/>
          </p:cNvSpPr>
          <p:nvPr/>
        </p:nvSpPr>
        <p:spPr bwMode="auto">
          <a:xfrm>
            <a:off x="6791852" y="1508125"/>
            <a:ext cx="53975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4" name="Line 96"/>
          <p:cNvSpPr>
            <a:spLocks noChangeShapeType="1"/>
          </p:cNvSpPr>
          <p:nvPr/>
        </p:nvSpPr>
        <p:spPr bwMode="auto">
          <a:xfrm>
            <a:off x="7031565" y="1404938"/>
            <a:ext cx="53975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5" name="Line 97"/>
          <p:cNvSpPr>
            <a:spLocks noChangeShapeType="1"/>
          </p:cNvSpPr>
          <p:nvPr/>
        </p:nvSpPr>
        <p:spPr bwMode="auto">
          <a:xfrm>
            <a:off x="6990290" y="1422400"/>
            <a:ext cx="55562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6" name="Line 98"/>
          <p:cNvSpPr>
            <a:spLocks noChangeShapeType="1"/>
          </p:cNvSpPr>
          <p:nvPr/>
        </p:nvSpPr>
        <p:spPr bwMode="auto">
          <a:xfrm>
            <a:off x="6950602" y="1439863"/>
            <a:ext cx="55563" cy="777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7" name="Line 99"/>
          <p:cNvSpPr>
            <a:spLocks noChangeShapeType="1"/>
          </p:cNvSpPr>
          <p:nvPr/>
        </p:nvSpPr>
        <p:spPr bwMode="auto">
          <a:xfrm>
            <a:off x="6910915" y="1457325"/>
            <a:ext cx="55562" cy="777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8" name="Line 100"/>
          <p:cNvSpPr>
            <a:spLocks noChangeShapeType="1"/>
          </p:cNvSpPr>
          <p:nvPr/>
        </p:nvSpPr>
        <p:spPr bwMode="auto">
          <a:xfrm>
            <a:off x="6871227" y="1473200"/>
            <a:ext cx="53975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9" name="Line 101"/>
          <p:cNvSpPr>
            <a:spLocks noChangeShapeType="1"/>
          </p:cNvSpPr>
          <p:nvPr/>
        </p:nvSpPr>
        <p:spPr bwMode="auto">
          <a:xfrm>
            <a:off x="6831540" y="1490663"/>
            <a:ext cx="53975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0" name="Line 102"/>
          <p:cNvSpPr>
            <a:spLocks noChangeShapeType="1"/>
          </p:cNvSpPr>
          <p:nvPr/>
        </p:nvSpPr>
        <p:spPr bwMode="auto">
          <a:xfrm>
            <a:off x="6710890" y="1543050"/>
            <a:ext cx="55562" cy="777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1" name="Line 103"/>
          <p:cNvSpPr>
            <a:spLocks noChangeShapeType="1"/>
          </p:cNvSpPr>
          <p:nvPr/>
        </p:nvSpPr>
        <p:spPr bwMode="auto">
          <a:xfrm>
            <a:off x="6431490" y="1663700"/>
            <a:ext cx="55562" cy="777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2" name="Line 104"/>
          <p:cNvSpPr>
            <a:spLocks noChangeShapeType="1"/>
          </p:cNvSpPr>
          <p:nvPr/>
        </p:nvSpPr>
        <p:spPr bwMode="auto">
          <a:xfrm>
            <a:off x="6472765" y="1646238"/>
            <a:ext cx="53975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3" name="Line 105"/>
          <p:cNvSpPr>
            <a:spLocks noChangeShapeType="1"/>
          </p:cNvSpPr>
          <p:nvPr/>
        </p:nvSpPr>
        <p:spPr bwMode="auto">
          <a:xfrm>
            <a:off x="6552140" y="1611313"/>
            <a:ext cx="53975" cy="777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4" name="Line 106"/>
          <p:cNvSpPr>
            <a:spLocks noChangeShapeType="1"/>
          </p:cNvSpPr>
          <p:nvPr/>
        </p:nvSpPr>
        <p:spPr bwMode="auto">
          <a:xfrm>
            <a:off x="6631515" y="1576388"/>
            <a:ext cx="55562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5" name="Line 107"/>
          <p:cNvSpPr>
            <a:spLocks noChangeShapeType="1"/>
          </p:cNvSpPr>
          <p:nvPr/>
        </p:nvSpPr>
        <p:spPr bwMode="auto">
          <a:xfrm>
            <a:off x="6671202" y="1560513"/>
            <a:ext cx="55563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6" name="Line 108"/>
          <p:cNvSpPr>
            <a:spLocks noChangeShapeType="1"/>
          </p:cNvSpPr>
          <p:nvPr/>
        </p:nvSpPr>
        <p:spPr bwMode="auto">
          <a:xfrm>
            <a:off x="5571065" y="2608263"/>
            <a:ext cx="1587" cy="8890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7" name="Line 109"/>
          <p:cNvSpPr>
            <a:spLocks noChangeShapeType="1"/>
          </p:cNvSpPr>
          <p:nvPr/>
        </p:nvSpPr>
        <p:spPr bwMode="auto">
          <a:xfrm>
            <a:off x="5298015" y="2608263"/>
            <a:ext cx="1587" cy="8890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8" name="Line 110"/>
          <p:cNvSpPr>
            <a:spLocks noChangeShapeType="1"/>
          </p:cNvSpPr>
          <p:nvPr/>
        </p:nvSpPr>
        <p:spPr bwMode="auto">
          <a:xfrm>
            <a:off x="5388502" y="2608263"/>
            <a:ext cx="1588" cy="8890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9" name="Line 111"/>
          <p:cNvSpPr>
            <a:spLocks noChangeShapeType="1"/>
          </p:cNvSpPr>
          <p:nvPr/>
        </p:nvSpPr>
        <p:spPr bwMode="auto">
          <a:xfrm>
            <a:off x="4524902" y="2608263"/>
            <a:ext cx="1588" cy="88900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0" name="Line 112"/>
          <p:cNvSpPr>
            <a:spLocks noChangeShapeType="1"/>
          </p:cNvSpPr>
          <p:nvPr/>
        </p:nvSpPr>
        <p:spPr bwMode="auto">
          <a:xfrm>
            <a:off x="4478865" y="2608263"/>
            <a:ext cx="1587" cy="88900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1" name="Line 113"/>
          <p:cNvSpPr>
            <a:spLocks noChangeShapeType="1"/>
          </p:cNvSpPr>
          <p:nvPr/>
        </p:nvSpPr>
        <p:spPr bwMode="auto">
          <a:xfrm>
            <a:off x="4842402" y="2608263"/>
            <a:ext cx="1588" cy="88900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2" name="Line 114"/>
          <p:cNvSpPr>
            <a:spLocks noChangeShapeType="1"/>
          </p:cNvSpPr>
          <p:nvPr/>
        </p:nvSpPr>
        <p:spPr bwMode="auto">
          <a:xfrm>
            <a:off x="4978927" y="2608263"/>
            <a:ext cx="1588" cy="88900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3" name="Line 115"/>
          <p:cNvSpPr>
            <a:spLocks noChangeShapeType="1"/>
          </p:cNvSpPr>
          <p:nvPr/>
        </p:nvSpPr>
        <p:spPr bwMode="auto">
          <a:xfrm>
            <a:off x="4751915" y="2608263"/>
            <a:ext cx="1587" cy="88900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4" name="Line 116"/>
          <p:cNvSpPr>
            <a:spLocks noChangeShapeType="1"/>
          </p:cNvSpPr>
          <p:nvPr/>
        </p:nvSpPr>
        <p:spPr bwMode="auto">
          <a:xfrm flipV="1">
            <a:off x="5750452" y="3170238"/>
            <a:ext cx="1588" cy="38735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5" name="Line 117"/>
          <p:cNvSpPr>
            <a:spLocks noChangeShapeType="1"/>
          </p:cNvSpPr>
          <p:nvPr/>
        </p:nvSpPr>
        <p:spPr bwMode="auto">
          <a:xfrm flipV="1">
            <a:off x="5391677" y="3170238"/>
            <a:ext cx="1588" cy="38735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6" name="Freeform 118"/>
          <p:cNvSpPr>
            <a:spLocks/>
          </p:cNvSpPr>
          <p:nvPr/>
        </p:nvSpPr>
        <p:spPr bwMode="auto">
          <a:xfrm>
            <a:off x="7357002" y="4068763"/>
            <a:ext cx="15875" cy="4762"/>
          </a:xfrm>
          <a:custGeom>
            <a:avLst/>
            <a:gdLst>
              <a:gd name="T0" fmla="*/ 0 w 10"/>
              <a:gd name="T1" fmla="*/ 0 h 3"/>
              <a:gd name="T2" fmla="*/ 0 w 10"/>
              <a:gd name="T3" fmla="*/ 3 h 3"/>
              <a:gd name="T4" fmla="*/ 10 w 10"/>
              <a:gd name="T5" fmla="*/ 1 h 3"/>
              <a:gd name="T6" fmla="*/ 0 w 10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3">
                <a:moveTo>
                  <a:pt x="0" y="0"/>
                </a:moveTo>
                <a:lnTo>
                  <a:pt x="0" y="3"/>
                </a:lnTo>
                <a:lnTo>
                  <a:pt x="10" y="1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7" name="Freeform 119"/>
          <p:cNvSpPr>
            <a:spLocks/>
          </p:cNvSpPr>
          <p:nvPr/>
        </p:nvSpPr>
        <p:spPr bwMode="auto">
          <a:xfrm>
            <a:off x="7357002" y="4068763"/>
            <a:ext cx="15875" cy="4762"/>
          </a:xfrm>
          <a:custGeom>
            <a:avLst/>
            <a:gdLst>
              <a:gd name="T0" fmla="*/ 0 w 10"/>
              <a:gd name="T1" fmla="*/ 0 h 3"/>
              <a:gd name="T2" fmla="*/ 0 w 10"/>
              <a:gd name="T3" fmla="*/ 3 h 3"/>
              <a:gd name="T4" fmla="*/ 10 w 10"/>
              <a:gd name="T5" fmla="*/ 1 h 3"/>
              <a:gd name="T6" fmla="*/ 0 w 10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3">
                <a:moveTo>
                  <a:pt x="0" y="0"/>
                </a:moveTo>
                <a:lnTo>
                  <a:pt x="0" y="3"/>
                </a:lnTo>
                <a:lnTo>
                  <a:pt x="10" y="1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8" name="Freeform 120"/>
          <p:cNvSpPr>
            <a:spLocks/>
          </p:cNvSpPr>
          <p:nvPr/>
        </p:nvSpPr>
        <p:spPr bwMode="auto">
          <a:xfrm>
            <a:off x="3339040" y="4068763"/>
            <a:ext cx="15875" cy="4762"/>
          </a:xfrm>
          <a:custGeom>
            <a:avLst/>
            <a:gdLst>
              <a:gd name="T0" fmla="*/ 10 w 10"/>
              <a:gd name="T1" fmla="*/ 0 h 3"/>
              <a:gd name="T2" fmla="*/ 10 w 10"/>
              <a:gd name="T3" fmla="*/ 3 h 3"/>
              <a:gd name="T4" fmla="*/ 0 w 10"/>
              <a:gd name="T5" fmla="*/ 1 h 3"/>
              <a:gd name="T6" fmla="*/ 10 w 10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3">
                <a:moveTo>
                  <a:pt x="10" y="0"/>
                </a:moveTo>
                <a:lnTo>
                  <a:pt x="10" y="3"/>
                </a:lnTo>
                <a:lnTo>
                  <a:pt x="0" y="1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9" name="Freeform 121"/>
          <p:cNvSpPr>
            <a:spLocks/>
          </p:cNvSpPr>
          <p:nvPr/>
        </p:nvSpPr>
        <p:spPr bwMode="auto">
          <a:xfrm>
            <a:off x="3339040" y="4068763"/>
            <a:ext cx="15875" cy="4762"/>
          </a:xfrm>
          <a:custGeom>
            <a:avLst/>
            <a:gdLst>
              <a:gd name="T0" fmla="*/ 10 w 10"/>
              <a:gd name="T1" fmla="*/ 0 h 3"/>
              <a:gd name="T2" fmla="*/ 10 w 10"/>
              <a:gd name="T3" fmla="*/ 3 h 3"/>
              <a:gd name="T4" fmla="*/ 0 w 10"/>
              <a:gd name="T5" fmla="*/ 1 h 3"/>
              <a:gd name="T6" fmla="*/ 10 w 10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3">
                <a:moveTo>
                  <a:pt x="10" y="0"/>
                </a:moveTo>
                <a:lnTo>
                  <a:pt x="10" y="3"/>
                </a:lnTo>
                <a:lnTo>
                  <a:pt x="0" y="1"/>
                </a:lnTo>
                <a:lnTo>
                  <a:pt x="10" y="0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0" name="Line 122"/>
          <p:cNvSpPr>
            <a:spLocks noChangeShapeType="1"/>
          </p:cNvSpPr>
          <p:nvPr/>
        </p:nvSpPr>
        <p:spPr bwMode="auto">
          <a:xfrm>
            <a:off x="3354915" y="4070350"/>
            <a:ext cx="4002087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1" name="Line 123"/>
          <p:cNvSpPr>
            <a:spLocks noChangeShapeType="1"/>
          </p:cNvSpPr>
          <p:nvPr/>
        </p:nvSpPr>
        <p:spPr bwMode="auto">
          <a:xfrm>
            <a:off x="7372877" y="3781425"/>
            <a:ext cx="1588" cy="296863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2" name="Line 124"/>
          <p:cNvSpPr>
            <a:spLocks noChangeShapeType="1"/>
          </p:cNvSpPr>
          <p:nvPr/>
        </p:nvSpPr>
        <p:spPr bwMode="auto">
          <a:xfrm>
            <a:off x="3339040" y="3781425"/>
            <a:ext cx="1587" cy="296863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3" name="Freeform 125"/>
          <p:cNvSpPr>
            <a:spLocks/>
          </p:cNvSpPr>
          <p:nvPr/>
        </p:nvSpPr>
        <p:spPr bwMode="auto">
          <a:xfrm>
            <a:off x="3339040" y="3170238"/>
            <a:ext cx="15875" cy="6350"/>
          </a:xfrm>
          <a:custGeom>
            <a:avLst/>
            <a:gdLst>
              <a:gd name="T0" fmla="*/ 10 w 10"/>
              <a:gd name="T1" fmla="*/ 0 h 4"/>
              <a:gd name="T2" fmla="*/ 10 w 10"/>
              <a:gd name="T3" fmla="*/ 4 h 4"/>
              <a:gd name="T4" fmla="*/ 0 w 10"/>
              <a:gd name="T5" fmla="*/ 2 h 4"/>
              <a:gd name="T6" fmla="*/ 10 w 10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4">
                <a:moveTo>
                  <a:pt x="10" y="0"/>
                </a:moveTo>
                <a:lnTo>
                  <a:pt x="10" y="4"/>
                </a:lnTo>
                <a:lnTo>
                  <a:pt x="0" y="2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4" name="Line 126"/>
          <p:cNvSpPr>
            <a:spLocks noChangeShapeType="1"/>
          </p:cNvSpPr>
          <p:nvPr/>
        </p:nvSpPr>
        <p:spPr bwMode="auto">
          <a:xfrm flipV="1">
            <a:off x="3329515" y="3194050"/>
            <a:ext cx="1587" cy="57785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5" name="Line 127"/>
          <p:cNvSpPr>
            <a:spLocks noChangeShapeType="1"/>
          </p:cNvSpPr>
          <p:nvPr/>
        </p:nvSpPr>
        <p:spPr bwMode="auto">
          <a:xfrm>
            <a:off x="33390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6" name="Line 128"/>
          <p:cNvSpPr>
            <a:spLocks noChangeShapeType="1"/>
          </p:cNvSpPr>
          <p:nvPr/>
        </p:nvSpPr>
        <p:spPr bwMode="auto">
          <a:xfrm flipH="1">
            <a:off x="3339040" y="3773488"/>
            <a:ext cx="30162" cy="15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7" name="Line 129"/>
          <p:cNvSpPr>
            <a:spLocks noChangeShapeType="1"/>
          </p:cNvSpPr>
          <p:nvPr/>
        </p:nvSpPr>
        <p:spPr bwMode="auto">
          <a:xfrm flipV="1">
            <a:off x="737287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8" name="Line 130"/>
          <p:cNvSpPr>
            <a:spLocks noChangeShapeType="1"/>
          </p:cNvSpPr>
          <p:nvPr/>
        </p:nvSpPr>
        <p:spPr bwMode="auto">
          <a:xfrm flipV="1">
            <a:off x="734112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9" name="Line 131"/>
          <p:cNvSpPr>
            <a:spLocks noChangeShapeType="1"/>
          </p:cNvSpPr>
          <p:nvPr/>
        </p:nvSpPr>
        <p:spPr bwMode="auto">
          <a:xfrm>
            <a:off x="575997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0" name="Line 132"/>
          <p:cNvSpPr>
            <a:spLocks noChangeShapeType="1"/>
          </p:cNvSpPr>
          <p:nvPr/>
        </p:nvSpPr>
        <p:spPr bwMode="auto">
          <a:xfrm>
            <a:off x="582189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1" name="Line 133"/>
          <p:cNvSpPr>
            <a:spLocks noChangeShapeType="1"/>
          </p:cNvSpPr>
          <p:nvPr/>
        </p:nvSpPr>
        <p:spPr bwMode="auto">
          <a:xfrm>
            <a:off x="579014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2" name="Line 134"/>
          <p:cNvSpPr>
            <a:spLocks noChangeShapeType="1"/>
          </p:cNvSpPr>
          <p:nvPr/>
        </p:nvSpPr>
        <p:spPr bwMode="auto">
          <a:xfrm>
            <a:off x="610129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3" name="Line 135"/>
          <p:cNvSpPr>
            <a:spLocks noChangeShapeType="1"/>
          </p:cNvSpPr>
          <p:nvPr/>
        </p:nvSpPr>
        <p:spPr bwMode="auto">
          <a:xfrm>
            <a:off x="613145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4" name="Line 136"/>
          <p:cNvSpPr>
            <a:spLocks noChangeShapeType="1"/>
          </p:cNvSpPr>
          <p:nvPr/>
        </p:nvSpPr>
        <p:spPr bwMode="auto">
          <a:xfrm>
            <a:off x="619336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5" name="Line 137"/>
          <p:cNvSpPr>
            <a:spLocks noChangeShapeType="1"/>
          </p:cNvSpPr>
          <p:nvPr/>
        </p:nvSpPr>
        <p:spPr bwMode="auto">
          <a:xfrm>
            <a:off x="61632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6" name="Line 138"/>
          <p:cNvSpPr>
            <a:spLocks noChangeShapeType="1"/>
          </p:cNvSpPr>
          <p:nvPr/>
        </p:nvSpPr>
        <p:spPr bwMode="auto">
          <a:xfrm>
            <a:off x="628702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7" name="Line 139"/>
          <p:cNvSpPr>
            <a:spLocks noChangeShapeType="1"/>
          </p:cNvSpPr>
          <p:nvPr/>
        </p:nvSpPr>
        <p:spPr bwMode="auto">
          <a:xfrm>
            <a:off x="631719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8" name="Line 140"/>
          <p:cNvSpPr>
            <a:spLocks noChangeShapeType="1"/>
          </p:cNvSpPr>
          <p:nvPr/>
        </p:nvSpPr>
        <p:spPr bwMode="auto">
          <a:xfrm>
            <a:off x="625527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9" name="Line 141"/>
          <p:cNvSpPr>
            <a:spLocks noChangeShapeType="1"/>
          </p:cNvSpPr>
          <p:nvPr/>
        </p:nvSpPr>
        <p:spPr bwMode="auto">
          <a:xfrm>
            <a:off x="622511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0" name="Line 142"/>
          <p:cNvSpPr>
            <a:spLocks noChangeShapeType="1"/>
          </p:cNvSpPr>
          <p:nvPr/>
        </p:nvSpPr>
        <p:spPr bwMode="auto">
          <a:xfrm>
            <a:off x="597587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1" name="Line 143"/>
          <p:cNvSpPr>
            <a:spLocks noChangeShapeType="1"/>
          </p:cNvSpPr>
          <p:nvPr/>
        </p:nvSpPr>
        <p:spPr bwMode="auto">
          <a:xfrm>
            <a:off x="600762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2" name="Line 144"/>
          <p:cNvSpPr>
            <a:spLocks noChangeShapeType="1"/>
          </p:cNvSpPr>
          <p:nvPr/>
        </p:nvSpPr>
        <p:spPr bwMode="auto">
          <a:xfrm>
            <a:off x="606954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3" name="Line 145"/>
          <p:cNvSpPr>
            <a:spLocks noChangeShapeType="1"/>
          </p:cNvSpPr>
          <p:nvPr/>
        </p:nvSpPr>
        <p:spPr bwMode="auto">
          <a:xfrm>
            <a:off x="603779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4" name="Line 146"/>
          <p:cNvSpPr>
            <a:spLocks noChangeShapeType="1"/>
          </p:cNvSpPr>
          <p:nvPr/>
        </p:nvSpPr>
        <p:spPr bwMode="auto">
          <a:xfrm>
            <a:off x="591396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5" name="Line 147"/>
          <p:cNvSpPr>
            <a:spLocks noChangeShapeType="1"/>
          </p:cNvSpPr>
          <p:nvPr/>
        </p:nvSpPr>
        <p:spPr bwMode="auto">
          <a:xfrm>
            <a:off x="594571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6" name="Line 148"/>
          <p:cNvSpPr>
            <a:spLocks noChangeShapeType="1"/>
          </p:cNvSpPr>
          <p:nvPr/>
        </p:nvSpPr>
        <p:spPr bwMode="auto">
          <a:xfrm>
            <a:off x="58838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7" name="Line 149"/>
          <p:cNvSpPr>
            <a:spLocks noChangeShapeType="1"/>
          </p:cNvSpPr>
          <p:nvPr/>
        </p:nvSpPr>
        <p:spPr bwMode="auto">
          <a:xfrm>
            <a:off x="585205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8" name="Line 150"/>
          <p:cNvSpPr>
            <a:spLocks noChangeShapeType="1"/>
          </p:cNvSpPr>
          <p:nvPr/>
        </p:nvSpPr>
        <p:spPr bwMode="auto">
          <a:xfrm>
            <a:off x="684582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9" name="Line 151"/>
          <p:cNvSpPr>
            <a:spLocks noChangeShapeType="1"/>
          </p:cNvSpPr>
          <p:nvPr/>
        </p:nvSpPr>
        <p:spPr bwMode="auto">
          <a:xfrm>
            <a:off x="687599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0" name="Line 152"/>
          <p:cNvSpPr>
            <a:spLocks noChangeShapeType="1"/>
          </p:cNvSpPr>
          <p:nvPr/>
        </p:nvSpPr>
        <p:spPr bwMode="auto">
          <a:xfrm>
            <a:off x="69379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1" name="Line 153"/>
          <p:cNvSpPr>
            <a:spLocks noChangeShapeType="1"/>
          </p:cNvSpPr>
          <p:nvPr/>
        </p:nvSpPr>
        <p:spPr bwMode="auto">
          <a:xfrm>
            <a:off x="690774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2" name="Line 154"/>
          <p:cNvSpPr>
            <a:spLocks noChangeShapeType="1"/>
          </p:cNvSpPr>
          <p:nvPr/>
        </p:nvSpPr>
        <p:spPr bwMode="auto">
          <a:xfrm>
            <a:off x="703156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3" name="Line 155"/>
          <p:cNvSpPr>
            <a:spLocks noChangeShapeType="1"/>
          </p:cNvSpPr>
          <p:nvPr/>
        </p:nvSpPr>
        <p:spPr bwMode="auto">
          <a:xfrm flipV="1">
            <a:off x="706172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4" name="Line 156"/>
          <p:cNvSpPr>
            <a:spLocks noChangeShapeType="1"/>
          </p:cNvSpPr>
          <p:nvPr/>
        </p:nvSpPr>
        <p:spPr bwMode="auto">
          <a:xfrm>
            <a:off x="699981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5" name="Line 157"/>
          <p:cNvSpPr>
            <a:spLocks noChangeShapeType="1"/>
          </p:cNvSpPr>
          <p:nvPr/>
        </p:nvSpPr>
        <p:spPr bwMode="auto">
          <a:xfrm>
            <a:off x="696965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6" name="Line 158"/>
          <p:cNvSpPr>
            <a:spLocks noChangeShapeType="1"/>
          </p:cNvSpPr>
          <p:nvPr/>
        </p:nvSpPr>
        <p:spPr bwMode="auto">
          <a:xfrm>
            <a:off x="72173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7" name="Line 159"/>
          <p:cNvSpPr>
            <a:spLocks noChangeShapeType="1"/>
          </p:cNvSpPr>
          <p:nvPr/>
        </p:nvSpPr>
        <p:spPr bwMode="auto">
          <a:xfrm flipV="1">
            <a:off x="724905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8" name="Line 160"/>
          <p:cNvSpPr>
            <a:spLocks noChangeShapeType="1"/>
          </p:cNvSpPr>
          <p:nvPr/>
        </p:nvSpPr>
        <p:spPr bwMode="auto">
          <a:xfrm flipV="1">
            <a:off x="731096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9" name="Line 161"/>
          <p:cNvSpPr>
            <a:spLocks noChangeShapeType="1"/>
          </p:cNvSpPr>
          <p:nvPr/>
        </p:nvSpPr>
        <p:spPr bwMode="auto">
          <a:xfrm flipV="1">
            <a:off x="727921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0" name="Line 162"/>
          <p:cNvSpPr>
            <a:spLocks noChangeShapeType="1"/>
          </p:cNvSpPr>
          <p:nvPr/>
        </p:nvSpPr>
        <p:spPr bwMode="auto">
          <a:xfrm flipV="1">
            <a:off x="715539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1" name="Line 163"/>
          <p:cNvSpPr>
            <a:spLocks noChangeShapeType="1"/>
          </p:cNvSpPr>
          <p:nvPr/>
        </p:nvSpPr>
        <p:spPr bwMode="auto">
          <a:xfrm flipV="1">
            <a:off x="718714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2" name="Line 164"/>
          <p:cNvSpPr>
            <a:spLocks noChangeShapeType="1"/>
          </p:cNvSpPr>
          <p:nvPr/>
        </p:nvSpPr>
        <p:spPr bwMode="auto">
          <a:xfrm>
            <a:off x="712522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3" name="Line 165"/>
          <p:cNvSpPr>
            <a:spLocks noChangeShapeType="1"/>
          </p:cNvSpPr>
          <p:nvPr/>
        </p:nvSpPr>
        <p:spPr bwMode="auto">
          <a:xfrm>
            <a:off x="709347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4" name="Line 166"/>
          <p:cNvSpPr>
            <a:spLocks noChangeShapeType="1"/>
          </p:cNvSpPr>
          <p:nvPr/>
        </p:nvSpPr>
        <p:spPr bwMode="auto">
          <a:xfrm>
            <a:off x="659659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5" name="Line 167"/>
          <p:cNvSpPr>
            <a:spLocks noChangeShapeType="1"/>
          </p:cNvSpPr>
          <p:nvPr/>
        </p:nvSpPr>
        <p:spPr bwMode="auto">
          <a:xfrm>
            <a:off x="662834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6" name="Line 168"/>
          <p:cNvSpPr>
            <a:spLocks noChangeShapeType="1"/>
          </p:cNvSpPr>
          <p:nvPr/>
        </p:nvSpPr>
        <p:spPr bwMode="auto">
          <a:xfrm>
            <a:off x="669025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7" name="Line 169"/>
          <p:cNvSpPr>
            <a:spLocks noChangeShapeType="1"/>
          </p:cNvSpPr>
          <p:nvPr/>
        </p:nvSpPr>
        <p:spPr bwMode="auto">
          <a:xfrm>
            <a:off x="66585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8" name="Line 170"/>
          <p:cNvSpPr>
            <a:spLocks noChangeShapeType="1"/>
          </p:cNvSpPr>
          <p:nvPr/>
        </p:nvSpPr>
        <p:spPr bwMode="auto">
          <a:xfrm>
            <a:off x="678391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9" name="Line 171"/>
          <p:cNvSpPr>
            <a:spLocks noChangeShapeType="1"/>
          </p:cNvSpPr>
          <p:nvPr/>
        </p:nvSpPr>
        <p:spPr bwMode="auto">
          <a:xfrm>
            <a:off x="681407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0" name="Line 172"/>
          <p:cNvSpPr>
            <a:spLocks noChangeShapeType="1"/>
          </p:cNvSpPr>
          <p:nvPr/>
        </p:nvSpPr>
        <p:spPr bwMode="auto">
          <a:xfrm>
            <a:off x="675216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1" name="Line 173"/>
          <p:cNvSpPr>
            <a:spLocks noChangeShapeType="1"/>
          </p:cNvSpPr>
          <p:nvPr/>
        </p:nvSpPr>
        <p:spPr bwMode="auto">
          <a:xfrm>
            <a:off x="67220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2" name="Line 174"/>
          <p:cNvSpPr>
            <a:spLocks noChangeShapeType="1"/>
          </p:cNvSpPr>
          <p:nvPr/>
        </p:nvSpPr>
        <p:spPr bwMode="auto">
          <a:xfrm>
            <a:off x="647276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3" name="Line 175"/>
          <p:cNvSpPr>
            <a:spLocks noChangeShapeType="1"/>
          </p:cNvSpPr>
          <p:nvPr/>
        </p:nvSpPr>
        <p:spPr bwMode="auto">
          <a:xfrm>
            <a:off x="650451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4" name="Line 176"/>
          <p:cNvSpPr>
            <a:spLocks noChangeShapeType="1"/>
          </p:cNvSpPr>
          <p:nvPr/>
        </p:nvSpPr>
        <p:spPr bwMode="auto">
          <a:xfrm>
            <a:off x="656642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5" name="Line 177"/>
          <p:cNvSpPr>
            <a:spLocks noChangeShapeType="1"/>
          </p:cNvSpPr>
          <p:nvPr/>
        </p:nvSpPr>
        <p:spPr bwMode="auto">
          <a:xfrm>
            <a:off x="653467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6" name="Line 178"/>
          <p:cNvSpPr>
            <a:spLocks noChangeShapeType="1"/>
          </p:cNvSpPr>
          <p:nvPr/>
        </p:nvSpPr>
        <p:spPr bwMode="auto">
          <a:xfrm>
            <a:off x="641085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7" name="Line 179"/>
          <p:cNvSpPr>
            <a:spLocks noChangeShapeType="1"/>
          </p:cNvSpPr>
          <p:nvPr/>
        </p:nvSpPr>
        <p:spPr bwMode="auto">
          <a:xfrm>
            <a:off x="64426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8" name="Line 180"/>
          <p:cNvSpPr>
            <a:spLocks noChangeShapeType="1"/>
          </p:cNvSpPr>
          <p:nvPr/>
        </p:nvSpPr>
        <p:spPr bwMode="auto">
          <a:xfrm>
            <a:off x="63791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9" name="Line 181"/>
          <p:cNvSpPr>
            <a:spLocks noChangeShapeType="1"/>
          </p:cNvSpPr>
          <p:nvPr/>
        </p:nvSpPr>
        <p:spPr bwMode="auto">
          <a:xfrm>
            <a:off x="634894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0" name="Line 182"/>
          <p:cNvSpPr>
            <a:spLocks noChangeShapeType="1"/>
          </p:cNvSpPr>
          <p:nvPr/>
        </p:nvSpPr>
        <p:spPr bwMode="auto">
          <a:xfrm>
            <a:off x="436297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1" name="Line 183"/>
          <p:cNvSpPr>
            <a:spLocks noChangeShapeType="1"/>
          </p:cNvSpPr>
          <p:nvPr/>
        </p:nvSpPr>
        <p:spPr bwMode="auto">
          <a:xfrm>
            <a:off x="43931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2" name="Line 184"/>
          <p:cNvSpPr>
            <a:spLocks noChangeShapeType="1"/>
          </p:cNvSpPr>
          <p:nvPr/>
        </p:nvSpPr>
        <p:spPr bwMode="auto">
          <a:xfrm>
            <a:off x="44566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3" name="Line 185"/>
          <p:cNvSpPr>
            <a:spLocks noChangeShapeType="1"/>
          </p:cNvSpPr>
          <p:nvPr/>
        </p:nvSpPr>
        <p:spPr bwMode="auto">
          <a:xfrm>
            <a:off x="44248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4" name="Line 186"/>
          <p:cNvSpPr>
            <a:spLocks noChangeShapeType="1"/>
          </p:cNvSpPr>
          <p:nvPr/>
        </p:nvSpPr>
        <p:spPr bwMode="auto">
          <a:xfrm>
            <a:off x="45487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5" name="Line 187"/>
          <p:cNvSpPr>
            <a:spLocks noChangeShapeType="1"/>
          </p:cNvSpPr>
          <p:nvPr/>
        </p:nvSpPr>
        <p:spPr bwMode="auto">
          <a:xfrm>
            <a:off x="458046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6" name="Line 188"/>
          <p:cNvSpPr>
            <a:spLocks noChangeShapeType="1"/>
          </p:cNvSpPr>
          <p:nvPr/>
        </p:nvSpPr>
        <p:spPr bwMode="auto">
          <a:xfrm>
            <a:off x="45185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7" name="Line 189"/>
          <p:cNvSpPr>
            <a:spLocks noChangeShapeType="1"/>
          </p:cNvSpPr>
          <p:nvPr/>
        </p:nvSpPr>
        <p:spPr bwMode="auto">
          <a:xfrm>
            <a:off x="44868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8" name="Line 190"/>
          <p:cNvSpPr>
            <a:spLocks noChangeShapeType="1"/>
          </p:cNvSpPr>
          <p:nvPr/>
        </p:nvSpPr>
        <p:spPr bwMode="auto">
          <a:xfrm>
            <a:off x="47360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9" name="Line 191"/>
          <p:cNvSpPr>
            <a:spLocks noChangeShapeType="1"/>
          </p:cNvSpPr>
          <p:nvPr/>
        </p:nvSpPr>
        <p:spPr bwMode="auto">
          <a:xfrm>
            <a:off x="47662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0" name="Line 192"/>
          <p:cNvSpPr>
            <a:spLocks noChangeShapeType="1"/>
          </p:cNvSpPr>
          <p:nvPr/>
        </p:nvSpPr>
        <p:spPr bwMode="auto">
          <a:xfrm>
            <a:off x="48281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1" name="Line 193"/>
          <p:cNvSpPr>
            <a:spLocks noChangeShapeType="1"/>
          </p:cNvSpPr>
          <p:nvPr/>
        </p:nvSpPr>
        <p:spPr bwMode="auto">
          <a:xfrm>
            <a:off x="47979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2" name="Line 194"/>
          <p:cNvSpPr>
            <a:spLocks noChangeShapeType="1"/>
          </p:cNvSpPr>
          <p:nvPr/>
        </p:nvSpPr>
        <p:spPr bwMode="auto">
          <a:xfrm>
            <a:off x="46741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3" name="Line 195"/>
          <p:cNvSpPr>
            <a:spLocks noChangeShapeType="1"/>
          </p:cNvSpPr>
          <p:nvPr/>
        </p:nvSpPr>
        <p:spPr bwMode="auto">
          <a:xfrm>
            <a:off x="47042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4" name="Line 196"/>
          <p:cNvSpPr>
            <a:spLocks noChangeShapeType="1"/>
          </p:cNvSpPr>
          <p:nvPr/>
        </p:nvSpPr>
        <p:spPr bwMode="auto">
          <a:xfrm>
            <a:off x="464237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5" name="Line 197"/>
          <p:cNvSpPr>
            <a:spLocks noChangeShapeType="1"/>
          </p:cNvSpPr>
          <p:nvPr/>
        </p:nvSpPr>
        <p:spPr bwMode="auto">
          <a:xfrm>
            <a:off x="46106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6" name="Line 198"/>
          <p:cNvSpPr>
            <a:spLocks noChangeShapeType="1"/>
          </p:cNvSpPr>
          <p:nvPr/>
        </p:nvSpPr>
        <p:spPr bwMode="auto">
          <a:xfrm>
            <a:off x="51075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7" name="Line 199"/>
          <p:cNvSpPr>
            <a:spLocks noChangeShapeType="1"/>
          </p:cNvSpPr>
          <p:nvPr/>
        </p:nvSpPr>
        <p:spPr bwMode="auto">
          <a:xfrm>
            <a:off x="513926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8" name="Line 200"/>
          <p:cNvSpPr>
            <a:spLocks noChangeShapeType="1"/>
          </p:cNvSpPr>
          <p:nvPr/>
        </p:nvSpPr>
        <p:spPr bwMode="auto">
          <a:xfrm>
            <a:off x="520117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9" name="Line 201"/>
          <p:cNvSpPr>
            <a:spLocks noChangeShapeType="1"/>
          </p:cNvSpPr>
          <p:nvPr/>
        </p:nvSpPr>
        <p:spPr bwMode="auto">
          <a:xfrm>
            <a:off x="51694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0" name="Line 202"/>
          <p:cNvSpPr>
            <a:spLocks noChangeShapeType="1"/>
          </p:cNvSpPr>
          <p:nvPr/>
        </p:nvSpPr>
        <p:spPr bwMode="auto">
          <a:xfrm>
            <a:off x="52932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1" name="Line 203"/>
          <p:cNvSpPr>
            <a:spLocks noChangeShapeType="1"/>
          </p:cNvSpPr>
          <p:nvPr/>
        </p:nvSpPr>
        <p:spPr bwMode="auto">
          <a:xfrm>
            <a:off x="53250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2" name="Line 204"/>
          <p:cNvSpPr>
            <a:spLocks noChangeShapeType="1"/>
          </p:cNvSpPr>
          <p:nvPr/>
        </p:nvSpPr>
        <p:spPr bwMode="auto">
          <a:xfrm>
            <a:off x="52630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3" name="Line 205"/>
          <p:cNvSpPr>
            <a:spLocks noChangeShapeType="1"/>
          </p:cNvSpPr>
          <p:nvPr/>
        </p:nvSpPr>
        <p:spPr bwMode="auto">
          <a:xfrm>
            <a:off x="52313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4" name="Line 206"/>
          <p:cNvSpPr>
            <a:spLocks noChangeShapeType="1"/>
          </p:cNvSpPr>
          <p:nvPr/>
        </p:nvSpPr>
        <p:spPr bwMode="auto">
          <a:xfrm>
            <a:off x="49836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5" name="Line 207"/>
          <p:cNvSpPr>
            <a:spLocks noChangeShapeType="1"/>
          </p:cNvSpPr>
          <p:nvPr/>
        </p:nvSpPr>
        <p:spPr bwMode="auto">
          <a:xfrm>
            <a:off x="50138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6" name="Line 208"/>
          <p:cNvSpPr>
            <a:spLocks noChangeShapeType="1"/>
          </p:cNvSpPr>
          <p:nvPr/>
        </p:nvSpPr>
        <p:spPr bwMode="auto">
          <a:xfrm>
            <a:off x="50773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7" name="Line 209"/>
          <p:cNvSpPr>
            <a:spLocks noChangeShapeType="1"/>
          </p:cNvSpPr>
          <p:nvPr/>
        </p:nvSpPr>
        <p:spPr bwMode="auto">
          <a:xfrm>
            <a:off x="50456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8" name="Line 210"/>
          <p:cNvSpPr>
            <a:spLocks noChangeShapeType="1"/>
          </p:cNvSpPr>
          <p:nvPr/>
        </p:nvSpPr>
        <p:spPr bwMode="auto">
          <a:xfrm>
            <a:off x="492177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9" name="Line 211"/>
          <p:cNvSpPr>
            <a:spLocks noChangeShapeType="1"/>
          </p:cNvSpPr>
          <p:nvPr/>
        </p:nvSpPr>
        <p:spPr bwMode="auto">
          <a:xfrm>
            <a:off x="49519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0" name="Line 212"/>
          <p:cNvSpPr>
            <a:spLocks noChangeShapeType="1"/>
          </p:cNvSpPr>
          <p:nvPr/>
        </p:nvSpPr>
        <p:spPr bwMode="auto">
          <a:xfrm>
            <a:off x="48900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1" name="Line 213"/>
          <p:cNvSpPr>
            <a:spLocks noChangeShapeType="1"/>
          </p:cNvSpPr>
          <p:nvPr/>
        </p:nvSpPr>
        <p:spPr bwMode="auto">
          <a:xfrm>
            <a:off x="485986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2" name="Line 214"/>
          <p:cNvSpPr>
            <a:spLocks noChangeShapeType="1"/>
          </p:cNvSpPr>
          <p:nvPr/>
        </p:nvSpPr>
        <p:spPr bwMode="auto">
          <a:xfrm>
            <a:off x="38660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3" name="Line 215"/>
          <p:cNvSpPr>
            <a:spLocks noChangeShapeType="1"/>
          </p:cNvSpPr>
          <p:nvPr/>
        </p:nvSpPr>
        <p:spPr bwMode="auto">
          <a:xfrm>
            <a:off x="38978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4" name="Line 216"/>
          <p:cNvSpPr>
            <a:spLocks noChangeShapeType="1"/>
          </p:cNvSpPr>
          <p:nvPr/>
        </p:nvSpPr>
        <p:spPr bwMode="auto">
          <a:xfrm>
            <a:off x="39597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5" name="Line 217"/>
          <p:cNvSpPr>
            <a:spLocks noChangeShapeType="1"/>
          </p:cNvSpPr>
          <p:nvPr/>
        </p:nvSpPr>
        <p:spPr bwMode="auto">
          <a:xfrm>
            <a:off x="39280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6" name="Line 218"/>
          <p:cNvSpPr>
            <a:spLocks noChangeShapeType="1"/>
          </p:cNvSpPr>
          <p:nvPr/>
        </p:nvSpPr>
        <p:spPr bwMode="auto">
          <a:xfrm>
            <a:off x="40534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7" name="Line 219"/>
          <p:cNvSpPr>
            <a:spLocks noChangeShapeType="1"/>
          </p:cNvSpPr>
          <p:nvPr/>
        </p:nvSpPr>
        <p:spPr bwMode="auto">
          <a:xfrm>
            <a:off x="408357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8" name="Line 220"/>
          <p:cNvSpPr>
            <a:spLocks noChangeShapeType="1"/>
          </p:cNvSpPr>
          <p:nvPr/>
        </p:nvSpPr>
        <p:spPr bwMode="auto">
          <a:xfrm>
            <a:off x="402166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9" name="Line 221"/>
          <p:cNvSpPr>
            <a:spLocks noChangeShapeType="1"/>
          </p:cNvSpPr>
          <p:nvPr/>
        </p:nvSpPr>
        <p:spPr bwMode="auto">
          <a:xfrm>
            <a:off x="39899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0" name="Line 222"/>
          <p:cNvSpPr>
            <a:spLocks noChangeShapeType="1"/>
          </p:cNvSpPr>
          <p:nvPr/>
        </p:nvSpPr>
        <p:spPr bwMode="auto">
          <a:xfrm>
            <a:off x="42391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1" name="Line 223"/>
          <p:cNvSpPr>
            <a:spLocks noChangeShapeType="1"/>
          </p:cNvSpPr>
          <p:nvPr/>
        </p:nvSpPr>
        <p:spPr bwMode="auto">
          <a:xfrm>
            <a:off x="42693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2" name="Line 224"/>
          <p:cNvSpPr>
            <a:spLocks noChangeShapeType="1"/>
          </p:cNvSpPr>
          <p:nvPr/>
        </p:nvSpPr>
        <p:spPr bwMode="auto">
          <a:xfrm>
            <a:off x="43312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3" name="Line 225"/>
          <p:cNvSpPr>
            <a:spLocks noChangeShapeType="1"/>
          </p:cNvSpPr>
          <p:nvPr/>
        </p:nvSpPr>
        <p:spPr bwMode="auto">
          <a:xfrm>
            <a:off x="430106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4" name="Line 226"/>
          <p:cNvSpPr>
            <a:spLocks noChangeShapeType="1"/>
          </p:cNvSpPr>
          <p:nvPr/>
        </p:nvSpPr>
        <p:spPr bwMode="auto">
          <a:xfrm>
            <a:off x="41772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5" name="Line 227"/>
          <p:cNvSpPr>
            <a:spLocks noChangeShapeType="1"/>
          </p:cNvSpPr>
          <p:nvPr/>
        </p:nvSpPr>
        <p:spPr bwMode="auto">
          <a:xfrm>
            <a:off x="42074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6" name="Line 228"/>
          <p:cNvSpPr>
            <a:spLocks noChangeShapeType="1"/>
          </p:cNvSpPr>
          <p:nvPr/>
        </p:nvSpPr>
        <p:spPr bwMode="auto">
          <a:xfrm>
            <a:off x="41454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7" name="Line 229"/>
          <p:cNvSpPr>
            <a:spLocks noChangeShapeType="1"/>
          </p:cNvSpPr>
          <p:nvPr/>
        </p:nvSpPr>
        <p:spPr bwMode="auto">
          <a:xfrm>
            <a:off x="41153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8" name="Line 230"/>
          <p:cNvSpPr>
            <a:spLocks noChangeShapeType="1"/>
          </p:cNvSpPr>
          <p:nvPr/>
        </p:nvSpPr>
        <p:spPr bwMode="auto">
          <a:xfrm>
            <a:off x="36184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9" name="Line 231"/>
          <p:cNvSpPr>
            <a:spLocks noChangeShapeType="1"/>
          </p:cNvSpPr>
          <p:nvPr/>
        </p:nvSpPr>
        <p:spPr bwMode="auto">
          <a:xfrm>
            <a:off x="36501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0" name="Line 232"/>
          <p:cNvSpPr>
            <a:spLocks noChangeShapeType="1"/>
          </p:cNvSpPr>
          <p:nvPr/>
        </p:nvSpPr>
        <p:spPr bwMode="auto">
          <a:xfrm>
            <a:off x="37121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1" name="Line 233"/>
          <p:cNvSpPr>
            <a:spLocks noChangeShapeType="1"/>
          </p:cNvSpPr>
          <p:nvPr/>
        </p:nvSpPr>
        <p:spPr bwMode="auto">
          <a:xfrm>
            <a:off x="36803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2" name="Line 234"/>
          <p:cNvSpPr>
            <a:spLocks noChangeShapeType="1"/>
          </p:cNvSpPr>
          <p:nvPr/>
        </p:nvSpPr>
        <p:spPr bwMode="auto">
          <a:xfrm>
            <a:off x="380417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3" name="Line 235"/>
          <p:cNvSpPr>
            <a:spLocks noChangeShapeType="1"/>
          </p:cNvSpPr>
          <p:nvPr/>
        </p:nvSpPr>
        <p:spPr bwMode="auto">
          <a:xfrm>
            <a:off x="38359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4" name="Line 236"/>
          <p:cNvSpPr>
            <a:spLocks noChangeShapeType="1"/>
          </p:cNvSpPr>
          <p:nvPr/>
        </p:nvSpPr>
        <p:spPr bwMode="auto">
          <a:xfrm>
            <a:off x="37740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5" name="Line 237"/>
          <p:cNvSpPr>
            <a:spLocks noChangeShapeType="1"/>
          </p:cNvSpPr>
          <p:nvPr/>
        </p:nvSpPr>
        <p:spPr bwMode="auto">
          <a:xfrm>
            <a:off x="374226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6" name="Line 238"/>
          <p:cNvSpPr>
            <a:spLocks noChangeShapeType="1"/>
          </p:cNvSpPr>
          <p:nvPr/>
        </p:nvSpPr>
        <p:spPr bwMode="auto">
          <a:xfrm>
            <a:off x="34946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7" name="Line 239"/>
          <p:cNvSpPr>
            <a:spLocks noChangeShapeType="1"/>
          </p:cNvSpPr>
          <p:nvPr/>
        </p:nvSpPr>
        <p:spPr bwMode="auto">
          <a:xfrm>
            <a:off x="352477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8" name="Line 240"/>
          <p:cNvSpPr>
            <a:spLocks noChangeShapeType="1"/>
          </p:cNvSpPr>
          <p:nvPr/>
        </p:nvSpPr>
        <p:spPr bwMode="auto">
          <a:xfrm>
            <a:off x="35866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9" name="Line 241"/>
          <p:cNvSpPr>
            <a:spLocks noChangeShapeType="1"/>
          </p:cNvSpPr>
          <p:nvPr/>
        </p:nvSpPr>
        <p:spPr bwMode="auto">
          <a:xfrm>
            <a:off x="35565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0" name="Line 242"/>
          <p:cNvSpPr>
            <a:spLocks noChangeShapeType="1"/>
          </p:cNvSpPr>
          <p:nvPr/>
        </p:nvSpPr>
        <p:spPr bwMode="auto">
          <a:xfrm>
            <a:off x="34327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1" name="Line 243"/>
          <p:cNvSpPr>
            <a:spLocks noChangeShapeType="1"/>
          </p:cNvSpPr>
          <p:nvPr/>
        </p:nvSpPr>
        <p:spPr bwMode="auto">
          <a:xfrm>
            <a:off x="346286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2" name="Line 244"/>
          <p:cNvSpPr>
            <a:spLocks noChangeShapeType="1"/>
          </p:cNvSpPr>
          <p:nvPr/>
        </p:nvSpPr>
        <p:spPr bwMode="auto">
          <a:xfrm>
            <a:off x="34009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3" name="Line 245"/>
          <p:cNvSpPr>
            <a:spLocks noChangeShapeType="1"/>
          </p:cNvSpPr>
          <p:nvPr/>
        </p:nvSpPr>
        <p:spPr bwMode="auto">
          <a:xfrm>
            <a:off x="33692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4" name="Freeform 246"/>
          <p:cNvSpPr>
            <a:spLocks/>
          </p:cNvSpPr>
          <p:nvPr/>
        </p:nvSpPr>
        <p:spPr bwMode="auto">
          <a:xfrm rot="10800000">
            <a:off x="3016777" y="3730625"/>
            <a:ext cx="163513" cy="50800"/>
          </a:xfrm>
          <a:custGeom>
            <a:avLst/>
            <a:gdLst>
              <a:gd name="T0" fmla="*/ 0 w 88"/>
              <a:gd name="T1" fmla="*/ 2 h 34"/>
              <a:gd name="T2" fmla="*/ 4 w 88"/>
              <a:gd name="T3" fmla="*/ 17 h 34"/>
              <a:gd name="T4" fmla="*/ 6 w 88"/>
              <a:gd name="T5" fmla="*/ 24 h 34"/>
              <a:gd name="T6" fmla="*/ 7 w 88"/>
              <a:gd name="T7" fmla="*/ 29 h 34"/>
              <a:gd name="T8" fmla="*/ 9 w 88"/>
              <a:gd name="T9" fmla="*/ 33 h 34"/>
              <a:gd name="T10" fmla="*/ 10 w 88"/>
              <a:gd name="T11" fmla="*/ 34 h 34"/>
              <a:gd name="T12" fmla="*/ 11 w 88"/>
              <a:gd name="T13" fmla="*/ 34 h 34"/>
              <a:gd name="T14" fmla="*/ 12 w 88"/>
              <a:gd name="T15" fmla="*/ 33 h 34"/>
              <a:gd name="T16" fmla="*/ 12 w 88"/>
              <a:gd name="T17" fmla="*/ 32 h 34"/>
              <a:gd name="T18" fmla="*/ 14 w 88"/>
              <a:gd name="T19" fmla="*/ 28 h 34"/>
              <a:gd name="T20" fmla="*/ 16 w 88"/>
              <a:gd name="T21" fmla="*/ 22 h 34"/>
              <a:gd name="T22" fmla="*/ 17 w 88"/>
              <a:gd name="T23" fmla="*/ 15 h 34"/>
              <a:gd name="T24" fmla="*/ 19 w 88"/>
              <a:gd name="T25" fmla="*/ 9 h 34"/>
              <a:gd name="T26" fmla="*/ 21 w 88"/>
              <a:gd name="T27" fmla="*/ 4 h 34"/>
              <a:gd name="T28" fmla="*/ 22 w 88"/>
              <a:gd name="T29" fmla="*/ 1 h 34"/>
              <a:gd name="T30" fmla="*/ 23 w 88"/>
              <a:gd name="T31" fmla="*/ 0 h 34"/>
              <a:gd name="T32" fmla="*/ 24 w 88"/>
              <a:gd name="T33" fmla="*/ 0 h 34"/>
              <a:gd name="T34" fmla="*/ 25 w 88"/>
              <a:gd name="T35" fmla="*/ 0 h 34"/>
              <a:gd name="T36" fmla="*/ 26 w 88"/>
              <a:gd name="T37" fmla="*/ 2 h 34"/>
              <a:gd name="T38" fmla="*/ 27 w 88"/>
              <a:gd name="T39" fmla="*/ 4 h 34"/>
              <a:gd name="T40" fmla="*/ 30 w 88"/>
              <a:gd name="T41" fmla="*/ 9 h 34"/>
              <a:gd name="T42" fmla="*/ 33 w 88"/>
              <a:gd name="T43" fmla="*/ 15 h 34"/>
              <a:gd name="T44" fmla="*/ 34 w 88"/>
              <a:gd name="T45" fmla="*/ 16 h 34"/>
              <a:gd name="T46" fmla="*/ 36 w 88"/>
              <a:gd name="T47" fmla="*/ 17 h 34"/>
              <a:gd name="T48" fmla="*/ 37 w 88"/>
              <a:gd name="T49" fmla="*/ 17 h 34"/>
              <a:gd name="T50" fmla="*/ 39 w 88"/>
              <a:gd name="T51" fmla="*/ 16 h 34"/>
              <a:gd name="T52" fmla="*/ 42 w 88"/>
              <a:gd name="T53" fmla="*/ 12 h 34"/>
              <a:gd name="T54" fmla="*/ 44 w 88"/>
              <a:gd name="T55" fmla="*/ 10 h 34"/>
              <a:gd name="T56" fmla="*/ 45 w 88"/>
              <a:gd name="T57" fmla="*/ 9 h 34"/>
              <a:gd name="T58" fmla="*/ 47 w 88"/>
              <a:gd name="T59" fmla="*/ 9 h 34"/>
              <a:gd name="T60" fmla="*/ 49 w 88"/>
              <a:gd name="T61" fmla="*/ 10 h 34"/>
              <a:gd name="T62" fmla="*/ 52 w 88"/>
              <a:gd name="T63" fmla="*/ 15 h 34"/>
              <a:gd name="T64" fmla="*/ 55 w 88"/>
              <a:gd name="T65" fmla="*/ 19 h 34"/>
              <a:gd name="T66" fmla="*/ 57 w 88"/>
              <a:gd name="T67" fmla="*/ 20 h 34"/>
              <a:gd name="T68" fmla="*/ 59 w 88"/>
              <a:gd name="T69" fmla="*/ 20 h 34"/>
              <a:gd name="T70" fmla="*/ 63 w 88"/>
              <a:gd name="T71" fmla="*/ 17 h 34"/>
              <a:gd name="T72" fmla="*/ 67 w 88"/>
              <a:gd name="T73" fmla="*/ 14 h 34"/>
              <a:gd name="T74" fmla="*/ 71 w 88"/>
              <a:gd name="T75" fmla="*/ 12 h 34"/>
              <a:gd name="T76" fmla="*/ 76 w 88"/>
              <a:gd name="T77" fmla="*/ 11 h 34"/>
              <a:gd name="T78" fmla="*/ 80 w 88"/>
              <a:gd name="T79" fmla="*/ 11 h 34"/>
              <a:gd name="T80" fmla="*/ 84 w 88"/>
              <a:gd name="T81" fmla="*/ 12 h 34"/>
              <a:gd name="T82" fmla="*/ 88 w 88"/>
              <a:gd name="T83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8" h="34">
                <a:moveTo>
                  <a:pt x="0" y="2"/>
                </a:moveTo>
                <a:lnTo>
                  <a:pt x="4" y="17"/>
                </a:lnTo>
                <a:lnTo>
                  <a:pt x="6" y="24"/>
                </a:lnTo>
                <a:lnTo>
                  <a:pt x="7" y="29"/>
                </a:lnTo>
                <a:lnTo>
                  <a:pt x="9" y="33"/>
                </a:lnTo>
                <a:lnTo>
                  <a:pt x="10" y="34"/>
                </a:lnTo>
                <a:lnTo>
                  <a:pt x="11" y="34"/>
                </a:lnTo>
                <a:lnTo>
                  <a:pt x="12" y="33"/>
                </a:lnTo>
                <a:lnTo>
                  <a:pt x="12" y="32"/>
                </a:lnTo>
                <a:lnTo>
                  <a:pt x="14" y="28"/>
                </a:lnTo>
                <a:lnTo>
                  <a:pt x="16" y="22"/>
                </a:lnTo>
                <a:lnTo>
                  <a:pt x="17" y="15"/>
                </a:lnTo>
                <a:lnTo>
                  <a:pt x="19" y="9"/>
                </a:lnTo>
                <a:lnTo>
                  <a:pt x="21" y="4"/>
                </a:lnTo>
                <a:lnTo>
                  <a:pt x="22" y="1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6" y="2"/>
                </a:lnTo>
                <a:lnTo>
                  <a:pt x="27" y="4"/>
                </a:lnTo>
                <a:lnTo>
                  <a:pt x="30" y="9"/>
                </a:lnTo>
                <a:lnTo>
                  <a:pt x="33" y="15"/>
                </a:lnTo>
                <a:lnTo>
                  <a:pt x="34" y="16"/>
                </a:lnTo>
                <a:lnTo>
                  <a:pt x="36" y="17"/>
                </a:lnTo>
                <a:lnTo>
                  <a:pt x="37" y="17"/>
                </a:lnTo>
                <a:lnTo>
                  <a:pt x="39" y="16"/>
                </a:lnTo>
                <a:lnTo>
                  <a:pt x="42" y="12"/>
                </a:lnTo>
                <a:lnTo>
                  <a:pt x="44" y="10"/>
                </a:lnTo>
                <a:lnTo>
                  <a:pt x="45" y="9"/>
                </a:lnTo>
                <a:lnTo>
                  <a:pt x="47" y="9"/>
                </a:lnTo>
                <a:lnTo>
                  <a:pt x="49" y="10"/>
                </a:lnTo>
                <a:lnTo>
                  <a:pt x="52" y="15"/>
                </a:lnTo>
                <a:lnTo>
                  <a:pt x="55" y="19"/>
                </a:lnTo>
                <a:lnTo>
                  <a:pt x="57" y="20"/>
                </a:lnTo>
                <a:lnTo>
                  <a:pt x="59" y="20"/>
                </a:lnTo>
                <a:lnTo>
                  <a:pt x="63" y="17"/>
                </a:lnTo>
                <a:lnTo>
                  <a:pt x="67" y="14"/>
                </a:lnTo>
                <a:lnTo>
                  <a:pt x="71" y="12"/>
                </a:lnTo>
                <a:lnTo>
                  <a:pt x="76" y="11"/>
                </a:lnTo>
                <a:lnTo>
                  <a:pt x="80" y="11"/>
                </a:lnTo>
                <a:lnTo>
                  <a:pt x="84" y="12"/>
                </a:lnTo>
                <a:lnTo>
                  <a:pt x="88" y="1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5" name="Line 247"/>
          <p:cNvSpPr>
            <a:spLocks noChangeShapeType="1"/>
          </p:cNvSpPr>
          <p:nvPr/>
        </p:nvSpPr>
        <p:spPr bwMode="auto">
          <a:xfrm>
            <a:off x="5672665" y="3476625"/>
            <a:ext cx="49212" cy="2905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6" name="Line 248"/>
          <p:cNvSpPr>
            <a:spLocks noChangeShapeType="1"/>
          </p:cNvSpPr>
          <p:nvPr/>
        </p:nvSpPr>
        <p:spPr bwMode="auto">
          <a:xfrm>
            <a:off x="3339040" y="3441700"/>
            <a:ext cx="2046287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7" name="Line 249"/>
          <p:cNvSpPr>
            <a:spLocks noChangeShapeType="1"/>
          </p:cNvSpPr>
          <p:nvPr/>
        </p:nvSpPr>
        <p:spPr bwMode="auto">
          <a:xfrm flipH="1">
            <a:off x="3185052" y="3451225"/>
            <a:ext cx="150813" cy="3238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8" name="Rectangle 250"/>
          <p:cNvSpPr>
            <a:spLocks noChangeArrowheads="1"/>
          </p:cNvSpPr>
          <p:nvPr/>
        </p:nvSpPr>
        <p:spPr bwMode="auto">
          <a:xfrm>
            <a:off x="2315102" y="3068638"/>
            <a:ext cx="101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a)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39" name="Rectangle 251"/>
          <p:cNvSpPr>
            <a:spLocks noChangeArrowheads="1"/>
          </p:cNvSpPr>
          <p:nvPr/>
        </p:nvSpPr>
        <p:spPr bwMode="auto">
          <a:xfrm>
            <a:off x="5232927" y="3946525"/>
            <a:ext cx="311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650us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40" name="Rectangle 252"/>
          <p:cNvSpPr>
            <a:spLocks noChangeArrowheads="1"/>
          </p:cNvSpPr>
          <p:nvPr/>
        </p:nvSpPr>
        <p:spPr bwMode="auto">
          <a:xfrm>
            <a:off x="2475440" y="1762125"/>
            <a:ext cx="13350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Gun                Linac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41" name="Rectangle 253"/>
          <p:cNvSpPr>
            <a:spLocks noChangeArrowheads="1"/>
          </p:cNvSpPr>
          <p:nvPr/>
        </p:nvSpPr>
        <p:spPr bwMode="auto">
          <a:xfrm>
            <a:off x="5567890" y="2236788"/>
            <a:ext cx="14144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FF"/>
                </a:solidFill>
              </a:rPr>
              <a:t>Flat Top Kicker (pulse width 290 </a:t>
            </a:r>
            <a:r>
              <a:rPr lang="en-US" sz="120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sz="1200">
                <a:solidFill>
                  <a:srgbClr val="0000FF"/>
                </a:solidFill>
                <a:latin typeface="Arial Unicode MS" pitchFamily="34" charset="-128"/>
              </a:rPr>
              <a:t>s)</a:t>
            </a:r>
            <a:r>
              <a:rPr lang="en-US" sz="1200">
                <a:solidFill>
                  <a:srgbClr val="0000FF"/>
                </a:solidFill>
              </a:rPr>
              <a:t>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42" name="Rectangle 254"/>
          <p:cNvSpPr>
            <a:spLocks noChangeArrowheads="1"/>
          </p:cNvSpPr>
          <p:nvPr/>
        </p:nvSpPr>
        <p:spPr bwMode="auto">
          <a:xfrm>
            <a:off x="4612215" y="2359025"/>
            <a:ext cx="4048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Dump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43" name="Rectangle 255"/>
          <p:cNvSpPr>
            <a:spLocks noChangeArrowheads="1"/>
          </p:cNvSpPr>
          <p:nvPr/>
        </p:nvSpPr>
        <p:spPr bwMode="auto">
          <a:xfrm>
            <a:off x="4039127" y="3194050"/>
            <a:ext cx="5016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290 </a:t>
            </a: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120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44" name="Rectangle 256"/>
          <p:cNvSpPr>
            <a:spLocks noChangeArrowheads="1"/>
          </p:cNvSpPr>
          <p:nvPr/>
        </p:nvSpPr>
        <p:spPr bwMode="auto">
          <a:xfrm>
            <a:off x="2227790" y="3036888"/>
            <a:ext cx="234950" cy="234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45" name="Line 257"/>
          <p:cNvSpPr>
            <a:spLocks noChangeShapeType="1"/>
          </p:cNvSpPr>
          <p:nvPr/>
        </p:nvSpPr>
        <p:spPr bwMode="auto">
          <a:xfrm>
            <a:off x="3332690" y="3186113"/>
            <a:ext cx="2436812" cy="1587"/>
          </a:xfrm>
          <a:prstGeom prst="line">
            <a:avLst/>
          </a:prstGeom>
          <a:noFill/>
          <a:ln w="11113" cap="rnd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46" name="Rectangle 258"/>
          <p:cNvSpPr>
            <a:spLocks noChangeArrowheads="1"/>
          </p:cNvSpPr>
          <p:nvPr/>
        </p:nvSpPr>
        <p:spPr bwMode="auto">
          <a:xfrm>
            <a:off x="4359802" y="1741488"/>
            <a:ext cx="1201738" cy="249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47" name="Rectangle 259"/>
          <p:cNvSpPr>
            <a:spLocks noChangeArrowheads="1"/>
          </p:cNvSpPr>
          <p:nvPr/>
        </p:nvSpPr>
        <p:spPr bwMode="auto">
          <a:xfrm>
            <a:off x="4636027" y="1639888"/>
            <a:ext cx="147955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4.5 MHz Dump Kicker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48" name="Rectangle 260"/>
          <p:cNvSpPr>
            <a:spLocks noChangeArrowheads="1"/>
          </p:cNvSpPr>
          <p:nvPr/>
        </p:nvSpPr>
        <p:spPr bwMode="auto">
          <a:xfrm>
            <a:off x="4664602" y="1824038"/>
            <a:ext cx="9794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(pulse pattern)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49" name="Rectangle 261"/>
          <p:cNvSpPr>
            <a:spLocks noChangeArrowheads="1"/>
          </p:cNvSpPr>
          <p:nvPr/>
        </p:nvSpPr>
        <p:spPr bwMode="auto">
          <a:xfrm>
            <a:off x="5182127" y="3948113"/>
            <a:ext cx="357188" cy="103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50" name="Rectangle 262"/>
          <p:cNvSpPr>
            <a:spLocks noChangeArrowheads="1"/>
          </p:cNvSpPr>
          <p:nvPr/>
        </p:nvSpPr>
        <p:spPr bwMode="auto">
          <a:xfrm>
            <a:off x="5191652" y="3905250"/>
            <a:ext cx="295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600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51" name="Rectangle 263"/>
          <p:cNvSpPr>
            <a:spLocks noChangeArrowheads="1"/>
          </p:cNvSpPr>
          <p:nvPr/>
        </p:nvSpPr>
        <p:spPr bwMode="auto">
          <a:xfrm>
            <a:off x="5488515" y="3890963"/>
            <a:ext cx="873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m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52" name="Rectangle 264"/>
          <p:cNvSpPr>
            <a:spLocks noChangeArrowheads="1"/>
          </p:cNvSpPr>
          <p:nvPr/>
        </p:nvSpPr>
        <p:spPr bwMode="auto">
          <a:xfrm>
            <a:off x="5558365" y="3905250"/>
            <a:ext cx="76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s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53" name="Line 265"/>
          <p:cNvSpPr>
            <a:spLocks noChangeShapeType="1"/>
          </p:cNvSpPr>
          <p:nvPr/>
        </p:nvSpPr>
        <p:spPr bwMode="auto">
          <a:xfrm>
            <a:off x="2731027" y="2157413"/>
            <a:ext cx="5040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54" name="Line 266"/>
          <p:cNvSpPr>
            <a:spLocks noChangeShapeType="1"/>
          </p:cNvSpPr>
          <p:nvPr/>
        </p:nvSpPr>
        <p:spPr bwMode="auto">
          <a:xfrm>
            <a:off x="2470677" y="3773488"/>
            <a:ext cx="5316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55" name="Line 267"/>
          <p:cNvSpPr>
            <a:spLocks noChangeShapeType="1"/>
          </p:cNvSpPr>
          <p:nvPr/>
        </p:nvSpPr>
        <p:spPr bwMode="auto">
          <a:xfrm>
            <a:off x="5355165" y="3562350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56" name="Line 268"/>
          <p:cNvSpPr>
            <a:spLocks noChangeShapeType="1"/>
          </p:cNvSpPr>
          <p:nvPr/>
        </p:nvSpPr>
        <p:spPr bwMode="auto">
          <a:xfrm>
            <a:off x="5634565" y="3562350"/>
            <a:ext cx="1587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57" name="Line 269"/>
          <p:cNvSpPr>
            <a:spLocks noChangeShapeType="1"/>
          </p:cNvSpPr>
          <p:nvPr/>
        </p:nvSpPr>
        <p:spPr bwMode="auto">
          <a:xfrm>
            <a:off x="5510740" y="3562350"/>
            <a:ext cx="1587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58" name="Line 270"/>
          <p:cNvSpPr>
            <a:spLocks noChangeShapeType="1"/>
          </p:cNvSpPr>
          <p:nvPr/>
        </p:nvSpPr>
        <p:spPr bwMode="auto">
          <a:xfrm>
            <a:off x="5540902" y="3562350"/>
            <a:ext cx="1588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59" name="Line 271"/>
          <p:cNvSpPr>
            <a:spLocks noChangeShapeType="1"/>
          </p:cNvSpPr>
          <p:nvPr/>
        </p:nvSpPr>
        <p:spPr bwMode="auto">
          <a:xfrm>
            <a:off x="5602815" y="3562350"/>
            <a:ext cx="1587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0" name="Line 272"/>
          <p:cNvSpPr>
            <a:spLocks noChangeShapeType="1"/>
          </p:cNvSpPr>
          <p:nvPr/>
        </p:nvSpPr>
        <p:spPr bwMode="auto">
          <a:xfrm>
            <a:off x="5572652" y="3562350"/>
            <a:ext cx="1588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1" name="Line 273"/>
          <p:cNvSpPr>
            <a:spLocks noChangeShapeType="1"/>
          </p:cNvSpPr>
          <p:nvPr/>
        </p:nvSpPr>
        <p:spPr bwMode="auto">
          <a:xfrm>
            <a:off x="5448827" y="3562350"/>
            <a:ext cx="1588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2" name="Line 274"/>
          <p:cNvSpPr>
            <a:spLocks noChangeShapeType="1"/>
          </p:cNvSpPr>
          <p:nvPr/>
        </p:nvSpPr>
        <p:spPr bwMode="auto">
          <a:xfrm>
            <a:off x="5478990" y="3562350"/>
            <a:ext cx="1587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3" name="Line 275"/>
          <p:cNvSpPr>
            <a:spLocks noChangeShapeType="1"/>
          </p:cNvSpPr>
          <p:nvPr/>
        </p:nvSpPr>
        <p:spPr bwMode="auto">
          <a:xfrm>
            <a:off x="5417077" y="3562350"/>
            <a:ext cx="1588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4" name="Line 276"/>
          <p:cNvSpPr>
            <a:spLocks noChangeShapeType="1"/>
          </p:cNvSpPr>
          <p:nvPr/>
        </p:nvSpPr>
        <p:spPr bwMode="auto">
          <a:xfrm>
            <a:off x="5385327" y="3562350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5" name="Line 277"/>
          <p:cNvSpPr>
            <a:spLocks noChangeShapeType="1"/>
          </p:cNvSpPr>
          <p:nvPr/>
        </p:nvSpPr>
        <p:spPr bwMode="auto">
          <a:xfrm>
            <a:off x="5666315" y="3559175"/>
            <a:ext cx="1587" cy="2095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6" name="Line 278"/>
          <p:cNvSpPr>
            <a:spLocks noChangeShapeType="1"/>
          </p:cNvSpPr>
          <p:nvPr/>
        </p:nvSpPr>
        <p:spPr bwMode="auto">
          <a:xfrm>
            <a:off x="5728227" y="3559175"/>
            <a:ext cx="1588" cy="2095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7" name="Line 279"/>
          <p:cNvSpPr>
            <a:spLocks noChangeShapeType="1"/>
          </p:cNvSpPr>
          <p:nvPr/>
        </p:nvSpPr>
        <p:spPr bwMode="auto">
          <a:xfrm>
            <a:off x="5696477" y="3559175"/>
            <a:ext cx="1588" cy="2095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4968" name="Group 280"/>
          <p:cNvGrpSpPr>
            <a:grpSpLocks/>
          </p:cNvGrpSpPr>
          <p:nvPr/>
        </p:nvGrpSpPr>
        <p:grpSpPr bwMode="auto">
          <a:xfrm>
            <a:off x="5040840" y="2605088"/>
            <a:ext cx="182562" cy="90487"/>
            <a:chOff x="2659" y="1399"/>
            <a:chExt cx="115" cy="61"/>
          </a:xfrm>
        </p:grpSpPr>
        <p:sp>
          <p:nvSpPr>
            <p:cNvPr id="114969" name="Line 281"/>
            <p:cNvSpPr>
              <a:spLocks noChangeShapeType="1"/>
            </p:cNvSpPr>
            <p:nvPr/>
          </p:nvSpPr>
          <p:spPr bwMode="auto">
            <a:xfrm>
              <a:off x="2716" y="1399"/>
              <a:ext cx="1" cy="6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70" name="Line 282"/>
            <p:cNvSpPr>
              <a:spLocks noChangeShapeType="1"/>
            </p:cNvSpPr>
            <p:nvPr/>
          </p:nvSpPr>
          <p:spPr bwMode="auto">
            <a:xfrm>
              <a:off x="2687" y="1399"/>
              <a:ext cx="1" cy="6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71" name="Line 283"/>
            <p:cNvSpPr>
              <a:spLocks noChangeShapeType="1"/>
            </p:cNvSpPr>
            <p:nvPr/>
          </p:nvSpPr>
          <p:spPr bwMode="auto">
            <a:xfrm>
              <a:off x="2687" y="1399"/>
              <a:ext cx="1" cy="6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72" name="Line 284"/>
            <p:cNvSpPr>
              <a:spLocks noChangeShapeType="1"/>
            </p:cNvSpPr>
            <p:nvPr/>
          </p:nvSpPr>
          <p:spPr bwMode="auto">
            <a:xfrm>
              <a:off x="2659" y="1399"/>
              <a:ext cx="1" cy="6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73" name="Line 285"/>
            <p:cNvSpPr>
              <a:spLocks noChangeShapeType="1"/>
            </p:cNvSpPr>
            <p:nvPr/>
          </p:nvSpPr>
          <p:spPr bwMode="auto">
            <a:xfrm>
              <a:off x="2659" y="1399"/>
              <a:ext cx="1" cy="6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74" name="Line 286"/>
            <p:cNvSpPr>
              <a:spLocks noChangeShapeType="1"/>
            </p:cNvSpPr>
            <p:nvPr/>
          </p:nvSpPr>
          <p:spPr bwMode="auto">
            <a:xfrm>
              <a:off x="2773" y="1399"/>
              <a:ext cx="1" cy="6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75" name="Line 287"/>
            <p:cNvSpPr>
              <a:spLocks noChangeShapeType="1"/>
            </p:cNvSpPr>
            <p:nvPr/>
          </p:nvSpPr>
          <p:spPr bwMode="auto">
            <a:xfrm>
              <a:off x="2745" y="1399"/>
              <a:ext cx="1" cy="6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4976" name="Freeform 288"/>
          <p:cNvSpPr>
            <a:spLocks/>
          </p:cNvSpPr>
          <p:nvPr/>
        </p:nvSpPr>
        <p:spPr bwMode="auto">
          <a:xfrm>
            <a:off x="5375802" y="3265488"/>
            <a:ext cx="295275" cy="334962"/>
          </a:xfrm>
          <a:custGeom>
            <a:avLst/>
            <a:gdLst>
              <a:gd name="T0" fmla="*/ 216 w 216"/>
              <a:gd name="T1" fmla="*/ 144 h 226"/>
              <a:gd name="T2" fmla="*/ 174 w 216"/>
              <a:gd name="T3" fmla="*/ 12 h 226"/>
              <a:gd name="T4" fmla="*/ 138 w 216"/>
              <a:gd name="T5" fmla="*/ 216 h 226"/>
              <a:gd name="T6" fmla="*/ 96 w 216"/>
              <a:gd name="T7" fmla="*/ 72 h 226"/>
              <a:gd name="T8" fmla="*/ 66 w 216"/>
              <a:gd name="T9" fmla="*/ 162 h 226"/>
              <a:gd name="T10" fmla="*/ 36 w 216"/>
              <a:gd name="T11" fmla="*/ 120 h 226"/>
              <a:gd name="T12" fmla="*/ 0 w 216"/>
              <a:gd name="T13" fmla="*/ 12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226">
                <a:moveTo>
                  <a:pt x="216" y="144"/>
                </a:moveTo>
                <a:cubicBezTo>
                  <a:pt x="201" y="72"/>
                  <a:pt x="187" y="0"/>
                  <a:pt x="174" y="12"/>
                </a:cubicBezTo>
                <a:cubicBezTo>
                  <a:pt x="161" y="24"/>
                  <a:pt x="151" y="206"/>
                  <a:pt x="138" y="216"/>
                </a:cubicBezTo>
                <a:cubicBezTo>
                  <a:pt x="125" y="226"/>
                  <a:pt x="108" y="81"/>
                  <a:pt x="96" y="72"/>
                </a:cubicBezTo>
                <a:cubicBezTo>
                  <a:pt x="84" y="63"/>
                  <a:pt x="76" y="154"/>
                  <a:pt x="66" y="162"/>
                </a:cubicBezTo>
                <a:cubicBezTo>
                  <a:pt x="56" y="170"/>
                  <a:pt x="47" y="127"/>
                  <a:pt x="36" y="120"/>
                </a:cubicBezTo>
                <a:cubicBezTo>
                  <a:pt x="25" y="113"/>
                  <a:pt x="6" y="119"/>
                  <a:pt x="0" y="12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77" name="Line 289"/>
          <p:cNvSpPr>
            <a:spLocks noChangeShapeType="1"/>
          </p:cNvSpPr>
          <p:nvPr/>
        </p:nvSpPr>
        <p:spPr bwMode="auto">
          <a:xfrm flipV="1">
            <a:off x="2470677" y="3194050"/>
            <a:ext cx="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78" name="Rectangle 290"/>
          <p:cNvSpPr>
            <a:spLocks noChangeArrowheads="1"/>
          </p:cNvSpPr>
          <p:nvPr/>
        </p:nvSpPr>
        <p:spPr bwMode="auto">
          <a:xfrm>
            <a:off x="5232927" y="2954338"/>
            <a:ext cx="7350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Dump Gap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 &lt; 20 </a:t>
            </a: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200">
                <a:solidFill>
                  <a:srgbClr val="FF0000"/>
                </a:solidFill>
                <a:latin typeface="Arial Unicode MS" pitchFamily="34" charset="-128"/>
              </a:rPr>
              <a:t>s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4979" name="Rectangle 291"/>
          <p:cNvSpPr>
            <a:spLocks noChangeArrowheads="1"/>
          </p:cNvSpPr>
          <p:nvPr/>
        </p:nvSpPr>
        <p:spPr bwMode="auto">
          <a:xfrm>
            <a:off x="2194452" y="1111250"/>
            <a:ext cx="5762625" cy="174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980" name="Rectangle 292"/>
          <p:cNvSpPr>
            <a:spLocks noChangeArrowheads="1"/>
          </p:cNvSpPr>
          <p:nvPr/>
        </p:nvSpPr>
        <p:spPr bwMode="auto">
          <a:xfrm>
            <a:off x="2200802" y="2941638"/>
            <a:ext cx="5762625" cy="1246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95" name="Picture 4" descr="PICT59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/>
          <a:stretch>
            <a:fillRect/>
          </a:stretch>
        </p:blipFill>
        <p:spPr bwMode="auto">
          <a:xfrm>
            <a:off x="61965" y="1061850"/>
            <a:ext cx="2142019" cy="14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" y="2608263"/>
            <a:ext cx="1522327" cy="199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6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2400" b="1" dirty="0" smtClean="0"/>
              <a:t>Pulse Pattern: Subsequent undulators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6"/>
          <a:stretch>
            <a:fillRect/>
          </a:stretch>
        </p:blipFill>
        <p:spPr bwMode="auto">
          <a:xfrm>
            <a:off x="260350" y="1524000"/>
            <a:ext cx="477361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4964113" y="2000250"/>
            <a:ext cx="2638425" cy="0"/>
          </a:xfrm>
          <a:prstGeom prst="line">
            <a:avLst/>
          </a:prstGeom>
          <a:noFill/>
          <a:ln w="28575">
            <a:solidFill>
              <a:srgbClr val="7EFD0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5026025" y="2728913"/>
            <a:ext cx="2565400" cy="0"/>
          </a:xfrm>
          <a:prstGeom prst="line">
            <a:avLst/>
          </a:prstGeom>
          <a:noFill/>
          <a:ln w="28575">
            <a:solidFill>
              <a:srgbClr val="FDB80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5010150" y="3508375"/>
            <a:ext cx="2478088" cy="0"/>
          </a:xfrm>
          <a:prstGeom prst="line">
            <a:avLst/>
          </a:prstGeom>
          <a:noFill/>
          <a:ln w="28575">
            <a:solidFill>
              <a:srgbClr val="FF09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3" name="Rectangle 7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7475" y="4870450"/>
            <a:ext cx="9026525" cy="1401763"/>
          </a:xfrm>
        </p:spPr>
        <p:txBody>
          <a:bodyPr/>
          <a:lstStyle/>
          <a:p>
            <a:r>
              <a:rPr lang="en-US" sz="1800" smtClean="0"/>
              <a:t>Reasonable in one undulator only if L</a:t>
            </a:r>
            <a:r>
              <a:rPr lang="en-US" sz="1800" baseline="-25000" smtClean="0"/>
              <a:t>und</a:t>
            </a:r>
            <a:r>
              <a:rPr lang="en-US" sz="1800" smtClean="0"/>
              <a:t>&gt;L</a:t>
            </a:r>
            <a:r>
              <a:rPr lang="en-US" sz="1800" baseline="-25000" smtClean="0"/>
              <a:t>sat</a:t>
            </a:r>
            <a:endParaRPr lang="en-US" sz="1800" smtClean="0"/>
          </a:p>
          <a:p>
            <a:r>
              <a:rPr lang="en-US" sz="1800" smtClean="0"/>
              <a:t>Bunch to bunch switching possible</a:t>
            </a:r>
          </a:p>
          <a:p>
            <a:r>
              <a:rPr lang="en-US" sz="1800" smtClean="0"/>
              <a:t>Separate beam lines (</a:t>
            </a:r>
            <a:r>
              <a:rPr lang="en-US" sz="1800" smtClean="0">
                <a:latin typeface="Symbol" pitchFamily="18" charset="2"/>
              </a:rPr>
              <a:t>q </a:t>
            </a:r>
            <a:r>
              <a:rPr lang="en-US" sz="1800" smtClean="0">
                <a:cs typeface="Arial" charset="0"/>
              </a:rPr>
              <a:t>≈ 10 </a:t>
            </a:r>
            <a:r>
              <a:rPr lang="en-US" sz="1800" smtClean="0">
                <a:latin typeface="Symbol" pitchFamily="18" charset="2"/>
                <a:cs typeface="Arial" charset="0"/>
              </a:rPr>
              <a:t>m</a:t>
            </a:r>
            <a:r>
              <a:rPr lang="en-US" sz="1800" smtClean="0">
                <a:cs typeface="Arial" charset="0"/>
              </a:rPr>
              <a:t>rad) possible ?</a:t>
            </a:r>
          </a:p>
          <a:p>
            <a:r>
              <a:rPr lang="en-US" sz="1800" smtClean="0">
                <a:cs typeface="Arial" charset="0"/>
              </a:rPr>
              <a:t>‘De-coupled’ operation of SASE1 and SASE3 obviously possible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914400" y="1276350"/>
            <a:ext cx="1892300" cy="209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2830513" y="1301750"/>
            <a:ext cx="982662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3816350" y="1317625"/>
            <a:ext cx="941388" cy="10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2127250" y="1011238"/>
            <a:ext cx="1841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/>
              <a:t>SASE 1 / 2 undulator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431800" y="4554538"/>
            <a:ext cx="10715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/>
              <a:t>Fast Kicker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2581275" y="4579938"/>
            <a:ext cx="9223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/>
              <a:t>Corrector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3854450" y="4586288"/>
            <a:ext cx="9223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/>
              <a:t>Corrector</a:t>
            </a:r>
          </a:p>
        </p:txBody>
      </p:sp>
    </p:spTree>
    <p:extLst>
      <p:ext uri="{BB962C8B-B14F-4D97-AF65-F5344CB8AC3E}">
        <p14:creationId xmlns:p14="http://schemas.microsoft.com/office/powerpoint/2010/main" val="127602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Pulse Pattern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Laser pulse frequency defines bunch distance (benefits if similar requests from experiments to relax burden on fast kicker)</a:t>
            </a:r>
          </a:p>
          <a:p>
            <a:r>
              <a:rPr lang="en-US" dirty="0" smtClean="0"/>
              <a:t>Laser pulse length defines pulse length</a:t>
            </a:r>
          </a:p>
          <a:p>
            <a:r>
              <a:rPr lang="en-US" dirty="0" smtClean="0"/>
              <a:t>Distribution into two beam lines</a:t>
            </a:r>
          </a:p>
          <a:p>
            <a:r>
              <a:rPr lang="en-US" dirty="0" smtClean="0"/>
              <a:t>Individualization of pulse with fast kickers</a:t>
            </a:r>
          </a:p>
          <a:p>
            <a:r>
              <a:rPr lang="en-US" dirty="0" smtClean="0"/>
              <a:t>Fate of each bunch coded into the timing system, hardware extracts info and acts accordingly (session this afternoon)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6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Property Variation within </a:t>
            </a:r>
            <a:r>
              <a:rPr lang="en-US" dirty="0" smtClean="0"/>
              <a:t>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to five independent experiments require individual bunch properties</a:t>
            </a:r>
          </a:p>
          <a:p>
            <a:r>
              <a:rPr lang="en-US" dirty="0" smtClean="0"/>
              <a:t>Split pulse into three (five) sections with similar properties within each section</a:t>
            </a:r>
          </a:p>
          <a:p>
            <a:r>
              <a:rPr lang="en-US" dirty="0" smtClean="0"/>
              <a:t>Allow settling time in between for transients and intra-train feedbacks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99" y="3791445"/>
            <a:ext cx="64404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226612"/>
      </p:ext>
    </p:extLst>
  </p:cSld>
  <p:clrMapOvr>
    <a:masterClrMapping/>
  </p:clrMapOvr>
</p:sld>
</file>

<file path=ppt/theme/theme1.xml><?xml version="1.0" encoding="utf-8"?>
<a:theme xmlns:a="http://schemas.openxmlformats.org/drawingml/2006/main" name="XFELGmBH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XFELGmBH</Template>
  <TotalTime>0</TotalTime>
  <Words>718</Words>
  <Application>Microsoft Office PowerPoint</Application>
  <PresentationFormat>On-screen Show (4:3)</PresentationFormat>
  <Paragraphs>137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XFELGmBH</vt:lpstr>
      <vt:lpstr>XFEL Pulse Pattern Options</vt:lpstr>
      <vt:lpstr>Basics</vt:lpstr>
      <vt:lpstr>Pulse Patterns: Linac Operation Baseline </vt:lpstr>
      <vt:lpstr>Pulse Patterns: Laser Operation </vt:lpstr>
      <vt:lpstr>Pulse Pattern: Beam Distribution</vt:lpstr>
      <vt:lpstr>Pulse pattern: Fast kickers</vt:lpstr>
      <vt:lpstr>Pulse Pattern: Subsequent undulators</vt:lpstr>
      <vt:lpstr>Summary: Pulse Pattern Baseline</vt:lpstr>
      <vt:lpstr>Bunch Property Variation within Pulse</vt:lpstr>
      <vt:lpstr>Bunch Property Variation within Pulse: Energy</vt:lpstr>
      <vt:lpstr>Bunch Property Variation within Pulse: Charge</vt:lpstr>
      <vt:lpstr>Bunch Property Variation within Pulse: Compression</vt:lpstr>
      <vt:lpstr>Summary: Bunch Property Variations within train</vt:lpstr>
      <vt:lpstr>Customer Interaction Needed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XFEL Operation Modes</dc:title>
  <dc:creator>wdecking</dc:creator>
  <cp:lastModifiedBy>wdecking</cp:lastModifiedBy>
  <cp:revision>20</cp:revision>
  <cp:lastPrinted>2008-09-01T15:04:16Z</cp:lastPrinted>
  <dcterms:created xsi:type="dcterms:W3CDTF">2010-11-24T14:22:02Z</dcterms:created>
  <dcterms:modified xsi:type="dcterms:W3CDTF">2012-04-16T23:13:36Z</dcterms:modified>
</cp:coreProperties>
</file>