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3" r:id="rId2"/>
    <p:sldId id="312" r:id="rId3"/>
    <p:sldId id="313" r:id="rId4"/>
    <p:sldId id="359" r:id="rId5"/>
    <p:sldId id="315" r:id="rId6"/>
    <p:sldId id="358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30" r:id="rId20"/>
    <p:sldId id="336" r:id="rId21"/>
    <p:sldId id="337" r:id="rId22"/>
    <p:sldId id="348" r:id="rId23"/>
    <p:sldId id="342" r:id="rId24"/>
    <p:sldId id="344" r:id="rId25"/>
    <p:sldId id="351" r:id="rId26"/>
    <p:sldId id="346" r:id="rId27"/>
    <p:sldId id="347" r:id="rId28"/>
    <p:sldId id="349" r:id="rId29"/>
    <p:sldId id="352" r:id="rId30"/>
    <p:sldId id="331" r:id="rId31"/>
    <p:sldId id="353" r:id="rId32"/>
    <p:sldId id="354" r:id="rId33"/>
    <p:sldId id="355" r:id="rId34"/>
    <p:sldId id="357" r:id="rId35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86E00"/>
    <a:srgbClr val="BC7000"/>
    <a:srgbClr val="9C9E9F"/>
    <a:srgbClr val="FFFFFF"/>
    <a:srgbClr val="DDDDDD"/>
    <a:srgbClr val="00A5EB"/>
    <a:srgbClr val="FFCC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6370" autoAdjust="0"/>
  </p:normalViewPr>
  <p:slideViewPr>
    <p:cSldViewPr snapToGrid="0">
      <p:cViewPr varScale="1">
        <p:scale>
          <a:sx n="80" d="100"/>
          <a:sy n="80" d="100"/>
        </p:scale>
        <p:origin x="-840" y="-84"/>
      </p:cViewPr>
      <p:guideLst>
        <p:guide orient="horz" pos="3787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5.wmf"/><Relationship Id="rId7" Type="http://schemas.openxmlformats.org/officeDocument/2006/relationships/image" Target="../media/image5.wmf"/><Relationship Id="rId2" Type="http://schemas.openxmlformats.org/officeDocument/2006/relationships/image" Target="../media/image65.wmf"/><Relationship Id="rId1" Type="http://schemas.openxmlformats.org/officeDocument/2006/relationships/image" Target="../media/image7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76.wmf"/><Relationship Id="rId9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3.wmf"/><Relationship Id="rId7" Type="http://schemas.openxmlformats.org/officeDocument/2006/relationships/image" Target="../media/image84.wmf"/><Relationship Id="rId2" Type="http://schemas.openxmlformats.org/officeDocument/2006/relationships/image" Target="../media/image82.wmf"/><Relationship Id="rId1" Type="http://schemas.openxmlformats.org/officeDocument/2006/relationships/image" Target="../media/image65.wmf"/><Relationship Id="rId6" Type="http://schemas.openxmlformats.org/officeDocument/2006/relationships/image" Target="../media/image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5.wmf"/><Relationship Id="rId1" Type="http://schemas.openxmlformats.org/officeDocument/2006/relationships/image" Target="../media/image87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8.wmf"/><Relationship Id="rId7" Type="http://schemas.openxmlformats.org/officeDocument/2006/relationships/image" Target="../media/image99.wmf"/><Relationship Id="rId2" Type="http://schemas.openxmlformats.org/officeDocument/2006/relationships/image" Target="../media/image97.wmf"/><Relationship Id="rId1" Type="http://schemas.openxmlformats.org/officeDocument/2006/relationships/image" Target="../media/image65.wmf"/><Relationship Id="rId6" Type="http://schemas.openxmlformats.org/officeDocument/2006/relationships/image" Target="../media/image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05.wmf"/><Relationship Id="rId1" Type="http://schemas.openxmlformats.org/officeDocument/2006/relationships/image" Target="../media/image6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64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127.wmf"/><Relationship Id="rId5" Type="http://schemas.openxmlformats.org/officeDocument/2006/relationships/image" Target="../media/image121.wmf"/><Relationship Id="rId4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4.wmf"/><Relationship Id="rId5" Type="http://schemas.openxmlformats.org/officeDocument/2006/relationships/image" Target="../media/image140.wmf"/><Relationship Id="rId4" Type="http://schemas.openxmlformats.org/officeDocument/2006/relationships/image" Target="../media/image12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37.wmf"/><Relationship Id="rId1" Type="http://schemas.openxmlformats.org/officeDocument/2006/relationships/image" Target="../media/image145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26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5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6" Type="http://schemas.openxmlformats.org/officeDocument/2006/relationships/image" Target="../media/image6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6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634200F-54F3-456B-879C-F134CFC7AD4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5" y="9721243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572C722-C5AB-4A6F-8A47-996F24FE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900" b="1" noProof="0" smtClean="0">
                <a:solidFill>
                  <a:schemeClr val="bg2"/>
                </a:solidFill>
              </a:rPr>
              <a:t>Igor Zagorodnov</a:t>
            </a:r>
            <a:r>
              <a:rPr lang="en-US" sz="900" noProof="0" smtClean="0">
                <a:solidFill>
                  <a:schemeClr val="bg2"/>
                </a:solidFill>
              </a:rPr>
              <a:t>|  1st  Meeting of  EXFEL Accelerator Consortium |  17.</a:t>
            </a:r>
            <a:r>
              <a:rPr lang="en-US" sz="900" baseline="0" noProof="0" smtClean="0">
                <a:solidFill>
                  <a:schemeClr val="bg2"/>
                </a:solidFill>
              </a:rPr>
              <a:t> April 2012</a:t>
            </a:r>
            <a:r>
              <a:rPr lang="en-US" sz="900" noProof="0" smtClean="0">
                <a:solidFill>
                  <a:schemeClr val="bg2"/>
                </a:solidFill>
              </a:rPr>
              <a:t>  |  </a:t>
            </a:r>
            <a:r>
              <a:rPr lang="en-US" sz="900" b="1" noProof="0" smtClean="0">
                <a:solidFill>
                  <a:schemeClr val="bg2"/>
                </a:solidFill>
              </a:rPr>
              <a:t>Seite </a:t>
            </a:r>
            <a:fld id="{9CF3698C-BB6B-42E9-B529-3BCF46D40F1F}" type="slidenum">
              <a:rPr lang="en-US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US" sz="900" b="1" noProof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68.wmf"/><Relationship Id="rId25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5.wmf"/><Relationship Id="rId24" Type="http://schemas.openxmlformats.org/officeDocument/2006/relationships/image" Target="../media/image70.wmf"/><Relationship Id="rId5" Type="http://schemas.openxmlformats.org/officeDocument/2006/relationships/image" Target="../media/image72.e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92.bin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69.wmf"/><Relationship Id="rId4" Type="http://schemas.openxmlformats.org/officeDocument/2006/relationships/image" Target="../media/image71.e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99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01.bin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69.wmf"/><Relationship Id="rId25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75.wmf"/><Relationship Id="rId24" Type="http://schemas.openxmlformats.org/officeDocument/2006/relationships/image" Target="../media/image78.wmf"/><Relationship Id="rId5" Type="http://schemas.openxmlformats.org/officeDocument/2006/relationships/image" Target="../media/image80.emf"/><Relationship Id="rId15" Type="http://schemas.openxmlformats.org/officeDocument/2006/relationships/image" Target="../media/image68.wmf"/><Relationship Id="rId23" Type="http://schemas.openxmlformats.org/officeDocument/2006/relationships/oleObject" Target="../embeddings/oleObject102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5.wmf"/><Relationship Id="rId4" Type="http://schemas.openxmlformats.org/officeDocument/2006/relationships/image" Target="../media/image79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7.bin"/><Relationship Id="rId22" Type="http://schemas.openxmlformats.org/officeDocument/2006/relationships/image" Target="../media/image7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84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6.emf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109.bin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106.bin"/><Relationship Id="rId24" Type="http://schemas.openxmlformats.org/officeDocument/2006/relationships/oleObject" Target="../embeddings/oleObject112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23" Type="http://schemas.openxmlformats.org/officeDocument/2006/relationships/image" Target="../media/image74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85.e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69.wmf"/><Relationship Id="rId22" Type="http://schemas.openxmlformats.org/officeDocument/2006/relationships/oleObject" Target="../embeddings/oleObject1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88.wmf"/><Relationship Id="rId5" Type="http://schemas.openxmlformats.org/officeDocument/2006/relationships/image" Target="../media/image91.emf"/><Relationship Id="rId10" Type="http://schemas.openxmlformats.org/officeDocument/2006/relationships/oleObject" Target="../embeddings/oleObject115.bin"/><Relationship Id="rId4" Type="http://schemas.openxmlformats.org/officeDocument/2006/relationships/image" Target="../media/image90.emf"/><Relationship Id="rId9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94.wmf"/><Relationship Id="rId5" Type="http://schemas.openxmlformats.org/officeDocument/2006/relationships/image" Target="../media/image96.emf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95.emf"/><Relationship Id="rId9" Type="http://schemas.openxmlformats.org/officeDocument/2006/relationships/image" Target="../media/image9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127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29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5.wmf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130.bin"/><Relationship Id="rId5" Type="http://schemas.openxmlformats.org/officeDocument/2006/relationships/image" Target="../media/image102.png"/><Relationship Id="rId15" Type="http://schemas.openxmlformats.org/officeDocument/2006/relationships/image" Target="../media/image69.wmf"/><Relationship Id="rId23" Type="http://schemas.openxmlformats.org/officeDocument/2006/relationships/image" Target="../media/image103.emf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01.emf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25.bin"/><Relationship Id="rId22" Type="http://schemas.openxmlformats.org/officeDocument/2006/relationships/image" Target="../media/image10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5.wmf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68.wmf"/><Relationship Id="rId5" Type="http://schemas.openxmlformats.org/officeDocument/2006/relationships/image" Target="../media/image107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44.bin"/><Relationship Id="rId4" Type="http://schemas.openxmlformats.org/officeDocument/2006/relationships/image" Target="../media/image106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4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68.wmf"/><Relationship Id="rId5" Type="http://schemas.openxmlformats.org/officeDocument/2006/relationships/image" Target="../media/image109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50.bin"/><Relationship Id="rId4" Type="http://schemas.openxmlformats.org/officeDocument/2006/relationships/image" Target="../media/image108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5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5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1.emf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oleObject" Target="../embeddings/oleObject156.bin"/><Relationship Id="rId4" Type="http://schemas.openxmlformats.org/officeDocument/2006/relationships/image" Target="../media/image110.emf"/><Relationship Id="rId9" Type="http://schemas.openxmlformats.org/officeDocument/2006/relationships/image" Target="../media/image105.wmf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68.wmf"/><Relationship Id="rId5" Type="http://schemas.openxmlformats.org/officeDocument/2006/relationships/image" Target="../media/image113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63.bin"/><Relationship Id="rId4" Type="http://schemas.openxmlformats.org/officeDocument/2006/relationships/image" Target="../media/image112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6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68.wmf"/><Relationship Id="rId5" Type="http://schemas.openxmlformats.org/officeDocument/2006/relationships/image" Target="../media/image115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69.bin"/><Relationship Id="rId4" Type="http://schemas.openxmlformats.org/officeDocument/2006/relationships/image" Target="../media/image114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7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8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68.wmf"/><Relationship Id="rId5" Type="http://schemas.openxmlformats.org/officeDocument/2006/relationships/image" Target="../media/image117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75.bin"/><Relationship Id="rId4" Type="http://schemas.openxmlformats.org/officeDocument/2006/relationships/image" Target="../media/image116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7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84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187.bin"/><Relationship Id="rId7" Type="http://schemas.openxmlformats.org/officeDocument/2006/relationships/image" Target="../media/image126.emf"/><Relationship Id="rId12" Type="http://schemas.openxmlformats.org/officeDocument/2006/relationships/oleObject" Target="../embeddings/oleObject181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6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5.emf"/><Relationship Id="rId11" Type="http://schemas.openxmlformats.org/officeDocument/2006/relationships/image" Target="../media/image118.wmf"/><Relationship Id="rId5" Type="http://schemas.openxmlformats.org/officeDocument/2006/relationships/image" Target="../media/image124.e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80.bin"/><Relationship Id="rId19" Type="http://schemas.openxmlformats.org/officeDocument/2006/relationships/oleObject" Target="../embeddings/oleObject185.bin"/><Relationship Id="rId4" Type="http://schemas.openxmlformats.org/officeDocument/2006/relationships/image" Target="../media/image123.e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82.bin"/><Relationship Id="rId22" Type="http://schemas.openxmlformats.org/officeDocument/2006/relationships/image" Target="../media/image12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193.bin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196.bin"/><Relationship Id="rId7" Type="http://schemas.openxmlformats.org/officeDocument/2006/relationships/image" Target="../media/image123.e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5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0.emf"/><Relationship Id="rId11" Type="http://schemas.openxmlformats.org/officeDocument/2006/relationships/image" Target="../media/image65.wmf"/><Relationship Id="rId5" Type="http://schemas.openxmlformats.org/officeDocument/2006/relationships/image" Target="../media/image129.e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89.bin"/><Relationship Id="rId19" Type="http://schemas.openxmlformats.org/officeDocument/2006/relationships/oleObject" Target="../embeddings/oleObject194.bin"/><Relationship Id="rId4" Type="http://schemas.openxmlformats.org/officeDocument/2006/relationships/image" Target="../media/image128.e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91.bin"/><Relationship Id="rId22" Type="http://schemas.openxmlformats.org/officeDocument/2006/relationships/image" Target="../media/image12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9.emf"/><Relationship Id="rId18" Type="http://schemas.openxmlformats.org/officeDocument/2006/relationships/oleObject" Target="../embeddings/oleObject203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21.wmf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34.wmf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4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5" Type="http://schemas.openxmlformats.org/officeDocument/2006/relationships/image" Target="../media/image135.wmf"/><Relationship Id="rId10" Type="http://schemas.openxmlformats.org/officeDocument/2006/relationships/image" Target="../media/image133.wmf"/><Relationship Id="rId19" Type="http://schemas.openxmlformats.org/officeDocument/2006/relationships/image" Target="../media/image137.w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99.bin"/><Relationship Id="rId14" Type="http://schemas.openxmlformats.org/officeDocument/2006/relationships/oleObject" Target="../embeddings/oleObject20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21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2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137.wmf"/><Relationship Id="rId5" Type="http://schemas.openxmlformats.org/officeDocument/2006/relationships/image" Target="../media/image139.emf"/><Relationship Id="rId10" Type="http://schemas.openxmlformats.org/officeDocument/2006/relationships/oleObject" Target="../embeddings/oleObject208.bin"/><Relationship Id="rId4" Type="http://schemas.openxmlformats.org/officeDocument/2006/relationships/image" Target="../media/image142.png"/><Relationship Id="rId9" Type="http://schemas.openxmlformats.org/officeDocument/2006/relationships/image" Target="../media/image13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213.bin"/><Relationship Id="rId17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5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5.wmf"/><Relationship Id="rId11" Type="http://schemas.openxmlformats.org/officeDocument/2006/relationships/image" Target="../media/image137.wmf"/><Relationship Id="rId5" Type="http://schemas.openxmlformats.org/officeDocument/2006/relationships/oleObject" Target="../embeddings/oleObject210.bin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212.bin"/><Relationship Id="rId4" Type="http://schemas.openxmlformats.org/officeDocument/2006/relationships/image" Target="../media/image139.emf"/><Relationship Id="rId9" Type="http://schemas.openxmlformats.org/officeDocument/2006/relationships/image" Target="../media/image142.png"/><Relationship Id="rId14" Type="http://schemas.openxmlformats.org/officeDocument/2006/relationships/oleObject" Target="../embeddings/oleObject2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223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17.bin"/><Relationship Id="rId12" Type="http://schemas.openxmlformats.org/officeDocument/2006/relationships/oleObject" Target="../embeddings/oleObject219.bin"/><Relationship Id="rId17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1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5.wmf"/><Relationship Id="rId11" Type="http://schemas.openxmlformats.org/officeDocument/2006/relationships/image" Target="../media/image149.emf"/><Relationship Id="rId5" Type="http://schemas.openxmlformats.org/officeDocument/2006/relationships/oleObject" Target="../embeddings/oleObject216.bin"/><Relationship Id="rId15" Type="http://schemas.openxmlformats.org/officeDocument/2006/relationships/image" Target="../media/image147.wmf"/><Relationship Id="rId10" Type="http://schemas.openxmlformats.org/officeDocument/2006/relationships/image" Target="../media/image121.w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218.bin"/><Relationship Id="rId14" Type="http://schemas.openxmlformats.org/officeDocument/2006/relationships/oleObject" Target="../embeddings/oleObject22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9.wmf"/><Relationship Id="rId5" Type="http://schemas.openxmlformats.org/officeDocument/2006/relationships/image" Target="../media/image34.e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3.e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7.png"/><Relationship Id="rId5" Type="http://schemas.openxmlformats.org/officeDocument/2006/relationships/image" Target="../media/image43.emf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1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9.wmf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46.wmf"/><Relationship Id="rId10" Type="http://schemas.openxmlformats.org/officeDocument/2006/relationships/image" Target="../media/image45.wmf"/><Relationship Id="rId19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82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79.bin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80.bin"/><Relationship Id="rId35" Type="http://schemas.openxmlformats.org/officeDocument/2006/relationships/image" Target="../media/image6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949"/>
            <a:ext cx="4314787" cy="293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1470541"/>
            <a:ext cx="9144000" cy="952025"/>
          </a:xfrm>
          <a:noFill/>
        </p:spPr>
        <p:txBody>
          <a:bodyPr/>
          <a:lstStyle/>
          <a:p>
            <a:pPr algn="ctr"/>
            <a:r>
              <a:rPr lang="en-US" sz="3000" dirty="0"/>
              <a:t>Compression Scenarios </a:t>
            </a:r>
            <a:r>
              <a:rPr lang="en-US" sz="3000" dirty="0" smtClean="0"/>
              <a:t>for </a:t>
            </a:r>
            <a:r>
              <a:rPr lang="en-US" sz="3000" dirty="0"/>
              <a:t>the European XFEL</a:t>
            </a:r>
          </a:p>
        </p:txBody>
      </p:sp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/>
              <a:t>Charge and </a:t>
            </a:r>
            <a:r>
              <a:rPr lang="en-US" sz="4400" dirty="0" smtClean="0"/>
              <a:t>Bunch Length Scope</a:t>
            </a:r>
            <a:endParaRPr lang="en-US" sz="44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078224" y="2743376"/>
            <a:ext cx="50657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Igor </a:t>
            </a:r>
            <a:r>
              <a:rPr lang="en-US" sz="2400" dirty="0" err="1" smtClean="0"/>
              <a:t>Zagorodnov</a:t>
            </a:r>
            <a:endParaRPr lang="en-US" sz="2400" dirty="0" smtClean="0"/>
          </a:p>
          <a:p>
            <a:pPr algn="ctr"/>
            <a:endParaRPr lang="en-US" sz="2400" dirty="0" smtClean="0">
              <a:solidFill>
                <a:srgbClr val="00A5EB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1st Meeting of the European XFEL Accelerator Consortium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DESY,  MPY</a:t>
            </a:r>
          </a:p>
          <a:p>
            <a:pPr algn="ctr"/>
            <a:r>
              <a:rPr lang="en-US" sz="2400" dirty="0" smtClean="0"/>
              <a:t>14. April 2012</a:t>
            </a:r>
            <a:endParaRPr lang="en-US" sz="2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17161"/>
              </p:ext>
            </p:extLst>
          </p:nvPr>
        </p:nvGraphicFramePr>
        <p:xfrm>
          <a:off x="106878" y="2341513"/>
          <a:ext cx="997526" cy="33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78" y="2341513"/>
                        <a:ext cx="997526" cy="33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85375"/>
              </p:ext>
            </p:extLst>
          </p:nvPr>
        </p:nvGraphicFramePr>
        <p:xfrm>
          <a:off x="3086699" y="5263267"/>
          <a:ext cx="837034" cy="35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6" imgW="368140" imgH="177723" progId="Equation.DSMT4">
                  <p:embed/>
                </p:oleObj>
              </mc:Choice>
              <mc:Fallback>
                <p:oleObj name="Equation" r:id="rId6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699" y="5263267"/>
                        <a:ext cx="837034" cy="35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8546" y="713106"/>
            <a:ext cx="8966562" cy="5439288"/>
            <a:chOff x="0" y="652463"/>
            <a:chExt cx="9227543" cy="5548084"/>
          </a:xfrm>
        </p:grpSpPr>
        <p:pic>
          <p:nvPicPr>
            <p:cNvPr id="23" name="Picture 25" descr="pC1000fig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8925"/>
              <a:ext cx="4765675" cy="380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6" descr="pC1000fig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1546225"/>
              <a:ext cx="4813300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770313" y="652463"/>
              <a:ext cx="1494923" cy="53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Q</a:t>
              </a:r>
              <a:r>
                <a:rPr lang="de-DE" sz="2800" b="1" dirty="0">
                  <a:solidFill>
                    <a:schemeClr val="accent2"/>
                  </a:solidFill>
                  <a:latin typeface="+mj-lt"/>
                </a:rPr>
                <a:t>=1 </a:t>
              </a:r>
              <a:r>
                <a:rPr lang="de-DE" sz="2800" b="1" dirty="0" err="1">
                  <a:solidFill>
                    <a:schemeClr val="accent2"/>
                  </a:solidFill>
                  <a:latin typeface="+mj-lt"/>
                </a:rPr>
                <a:t>nC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811926"/>
                </p:ext>
              </p:extLst>
            </p:nvPr>
          </p:nvGraphicFramePr>
          <p:xfrm>
            <a:off x="0" y="1055987"/>
            <a:ext cx="590679" cy="67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6" name="Equation" r:id="rId6" imgW="164957" imgH="190335" progId="Equation.DSMT4">
                    <p:embed/>
                  </p:oleObj>
                </mc:Choice>
                <mc:Fallback>
                  <p:oleObj name="Equation" r:id="rId6" imgW="164957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55987"/>
                          <a:ext cx="590679" cy="678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911774"/>
                </p:ext>
              </p:extLst>
            </p:nvPr>
          </p:nvGraphicFramePr>
          <p:xfrm>
            <a:off x="6854825" y="2073275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7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4825" y="2073275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631950" y="1060451"/>
              <a:ext cx="1711028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517493"/>
                </p:ext>
              </p:extLst>
            </p:nvPr>
          </p:nvGraphicFramePr>
          <p:xfrm>
            <a:off x="6650038" y="4402138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8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0038" y="4402138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251954"/>
                </p:ext>
              </p:extLst>
            </p:nvPr>
          </p:nvGraphicFramePr>
          <p:xfrm>
            <a:off x="6115050" y="5326315"/>
            <a:ext cx="17446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" name="Equation" r:id="rId12" imgW="825500" imgH="203200" progId="Equation.DSMT4">
                    <p:embed/>
                  </p:oleObj>
                </mc:Choice>
                <mc:Fallback>
                  <p:oleObj name="Equation" r:id="rId12" imgW="825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050" y="5326315"/>
                          <a:ext cx="1744663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191421"/>
                </p:ext>
              </p:extLst>
            </p:nvPr>
          </p:nvGraphicFramePr>
          <p:xfrm>
            <a:off x="6123483" y="5744935"/>
            <a:ext cx="17462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0" name="Equation" r:id="rId14" imgW="825142" imgH="215806" progId="Equation.DSMT4">
                    <p:embed/>
                  </p:oleObj>
                </mc:Choice>
                <mc:Fallback>
                  <p:oleObj name="Equation" r:id="rId14" imgW="825142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483" y="5744935"/>
                          <a:ext cx="1746250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765675" y="1250949"/>
              <a:ext cx="4461868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Current, </a:t>
              </a:r>
              <a:r>
                <a:rPr lang="en-US" sz="2400" dirty="0" err="1">
                  <a:latin typeface="Times New Roman" pitchFamily="18" charset="0"/>
                </a:rPr>
                <a:t>emittance</a:t>
              </a:r>
              <a:r>
                <a:rPr lang="en-US" sz="2400" dirty="0">
                  <a:latin typeface="Times New Roman" pitchFamily="18" charset="0"/>
                </a:rPr>
                <a:t>, energy spread</a:t>
              </a:r>
            </a:p>
          </p:txBody>
        </p:sp>
        <p:graphicFrame>
          <p:nvGraphicFramePr>
            <p:cNvPr id="3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967671"/>
                </p:ext>
              </p:extLst>
            </p:nvPr>
          </p:nvGraphicFramePr>
          <p:xfrm>
            <a:off x="7780338" y="3941763"/>
            <a:ext cx="86042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" name="Equation" r:id="rId16" imgW="406224" imgH="190417" progId="Equation.DSMT4">
                    <p:embed/>
                  </p:oleObj>
                </mc:Choice>
                <mc:Fallback>
                  <p:oleObj name="Equation" r:id="rId16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0338" y="3941763"/>
                          <a:ext cx="860425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520606"/>
                </p:ext>
              </p:extLst>
            </p:nvPr>
          </p:nvGraphicFramePr>
          <p:xfrm>
            <a:off x="7851775" y="3549650"/>
            <a:ext cx="8588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" name="Equation" r:id="rId18" imgW="406048" imgH="203024" progId="Equation.DSMT4">
                    <p:embed/>
                  </p:oleObj>
                </mc:Choice>
                <mc:Fallback>
                  <p:oleObj name="Equation" r:id="rId18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1775" y="3549650"/>
                          <a:ext cx="858838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3045479"/>
                </p:ext>
              </p:extLst>
            </p:nvPr>
          </p:nvGraphicFramePr>
          <p:xfrm>
            <a:off x="3751263" y="5233988"/>
            <a:ext cx="85090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" name="Equation" r:id="rId20" imgW="368140" imgH="177723" progId="Equation.DSMT4">
                    <p:embed/>
                  </p:oleObj>
                </mc:Choice>
                <mc:Fallback>
                  <p:oleObj name="Equation" r:id="rId20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5233988"/>
                          <a:ext cx="85090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848761"/>
                </p:ext>
              </p:extLst>
            </p:nvPr>
          </p:nvGraphicFramePr>
          <p:xfrm>
            <a:off x="8293100" y="51498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4" name="Equation" r:id="rId22" imgW="368140" imgH="177723" progId="Equation.DSMT4">
                    <p:embed/>
                  </p:oleObj>
                </mc:Choice>
                <mc:Fallback>
                  <p:oleObj name="Equation" r:id="rId22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3100" y="51498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5772150" y="3409950"/>
              <a:ext cx="1528763" cy="952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27979"/>
                </p:ext>
              </p:extLst>
            </p:nvPr>
          </p:nvGraphicFramePr>
          <p:xfrm>
            <a:off x="6297613" y="3052763"/>
            <a:ext cx="6350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5" name="Equation" r:id="rId23" imgW="330120" imgH="190440" progId="Equation.DSMT4">
                    <p:embed/>
                  </p:oleObj>
                </mc:Choice>
                <mc:Fallback>
                  <p:oleObj name="Equation" r:id="rId23" imgW="330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7613" y="3052763"/>
                          <a:ext cx="63500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522931" y="4461853"/>
              <a:ext cx="1640093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bunch head</a:t>
              </a:r>
            </a:p>
          </p:txBody>
        </p:sp>
        <p:pic>
          <p:nvPicPr>
            <p:cNvPr id="40" name="Picture 27" descr="pC1000fig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1446213"/>
              <a:ext cx="2554288" cy="206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658216"/>
            <a:ext cx="4529062" cy="365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97" y="1603390"/>
            <a:ext cx="4606932" cy="34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88109"/>
              </p:ext>
            </p:extLst>
          </p:nvPr>
        </p:nvGraphicFramePr>
        <p:xfrm>
          <a:off x="433599" y="1074226"/>
          <a:ext cx="563927" cy="61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" name="Equation" r:id="rId6" imgW="164957" imgH="190335" progId="Equation.DSMT4">
                  <p:embed/>
                </p:oleObj>
              </mc:Choice>
              <mc:Fallback>
                <p:oleObj name="Equation" r:id="rId6" imgW="164957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99" y="1074226"/>
                        <a:ext cx="563927" cy="615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516341" y="1304624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68810"/>
              </p:ext>
            </p:extLst>
          </p:nvPr>
        </p:nvGraphicFramePr>
        <p:xfrm>
          <a:off x="7576141" y="3860541"/>
          <a:ext cx="811755" cy="27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Equation" r:id="rId8" imgW="533169" imgH="190417" progId="Equation.DSMT4">
                  <p:embed/>
                </p:oleObj>
              </mc:Choice>
              <mc:Fallback>
                <p:oleObj name="Equation" r:id="rId8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141" y="3860541"/>
                        <a:ext cx="811755" cy="276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262175"/>
              </p:ext>
            </p:extLst>
          </p:nvPr>
        </p:nvGraphicFramePr>
        <p:xfrm>
          <a:off x="5955627" y="5336883"/>
          <a:ext cx="1773279" cy="38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" name="Equation" r:id="rId10" imgW="888614" imgH="203112" progId="Equation.DSMT4">
                  <p:embed/>
                </p:oleObj>
              </mc:Choice>
              <mc:Fallback>
                <p:oleObj name="Equation" r:id="rId10" imgW="88861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627" y="5336883"/>
                        <a:ext cx="1773279" cy="384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70454"/>
              </p:ext>
            </p:extLst>
          </p:nvPr>
        </p:nvGraphicFramePr>
        <p:xfrm>
          <a:off x="6046987" y="5757935"/>
          <a:ext cx="1596550" cy="408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Equation" r:id="rId12" imgW="799753" imgH="215806" progId="Equation.DSMT4">
                  <p:embed/>
                </p:oleObj>
              </mc:Choice>
              <mc:Fallback>
                <p:oleObj name="Equation" r:id="rId12" imgW="799753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987" y="5757935"/>
                        <a:ext cx="1596550" cy="408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612190" y="1322592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0250"/>
              </p:ext>
            </p:extLst>
          </p:nvPr>
        </p:nvGraphicFramePr>
        <p:xfrm>
          <a:off x="6112886" y="3923243"/>
          <a:ext cx="811755" cy="36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4" name="Equation" r:id="rId14" imgW="406224" imgH="190417" progId="Equation.DSMT4">
                  <p:embed/>
                </p:oleObj>
              </mc:Choice>
              <mc:Fallback>
                <p:oleObj name="Equation" r:id="rId14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886" y="3923243"/>
                        <a:ext cx="811755" cy="360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82645"/>
              </p:ext>
            </p:extLst>
          </p:nvPr>
        </p:nvGraphicFramePr>
        <p:xfrm>
          <a:off x="5116914" y="2978441"/>
          <a:ext cx="810257" cy="38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" name="Equation" r:id="rId16" imgW="406048" imgH="203024" progId="Equation.DSMT4">
                  <p:embed/>
                </p:oleObj>
              </mc:Choice>
              <mc:Fallback>
                <p:oleObj name="Equation" r:id="rId16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914" y="2978441"/>
                        <a:ext cx="810257" cy="384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97428"/>
              </p:ext>
            </p:extLst>
          </p:nvPr>
        </p:nvGraphicFramePr>
        <p:xfrm>
          <a:off x="3788452" y="5117427"/>
          <a:ext cx="802768" cy="36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452" y="5117427"/>
                        <a:ext cx="802768" cy="369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58742"/>
              </p:ext>
            </p:extLst>
          </p:nvPr>
        </p:nvGraphicFramePr>
        <p:xfrm>
          <a:off x="8051661" y="5091777"/>
          <a:ext cx="802768" cy="36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661" y="5091777"/>
                        <a:ext cx="802768" cy="369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6046987" y="3423053"/>
            <a:ext cx="1007953" cy="7126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14981"/>
              </p:ext>
            </p:extLst>
          </p:nvPr>
        </p:nvGraphicFramePr>
        <p:xfrm>
          <a:off x="6522685" y="3423053"/>
          <a:ext cx="507721" cy="32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Equation" r:id="rId21" imgW="279360" imgH="190440" progId="Equation.DSMT4">
                  <p:embed/>
                </p:oleObj>
              </mc:Choice>
              <mc:Fallback>
                <p:oleObj name="Equation" r:id="rId21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685" y="3423053"/>
                        <a:ext cx="507721" cy="32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626160" y="4194478"/>
            <a:ext cx="15937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bunch head</a:t>
            </a:r>
          </a:p>
        </p:txBody>
      </p:sp>
      <p:graphicFrame>
        <p:nvGraphicFramePr>
          <p:cNvPr id="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95225"/>
              </p:ext>
            </p:extLst>
          </p:nvPr>
        </p:nvGraphicFramePr>
        <p:xfrm>
          <a:off x="6882705" y="2053590"/>
          <a:ext cx="551154" cy="65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" name="Equation" r:id="rId23" imgW="304668" imgH="380835" progId="Equation.DSMT4">
                  <p:embed/>
                </p:oleObj>
              </mc:Choice>
              <mc:Fallback>
                <p:oleObj name="Equation" r:id="rId23" imgW="304668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05" y="2053590"/>
                        <a:ext cx="551154" cy="65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8" y="1700180"/>
            <a:ext cx="2080308" cy="14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78474" y="713106"/>
            <a:ext cx="1853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=250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0" y="1607055"/>
            <a:ext cx="4706481" cy="38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50893"/>
              </p:ext>
            </p:extLst>
          </p:nvPr>
        </p:nvGraphicFramePr>
        <p:xfrm>
          <a:off x="7194763" y="2707574"/>
          <a:ext cx="965579" cy="33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" name="Equation" r:id="rId5" imgW="533169" imgH="190417" progId="Equation.DSMT4">
                  <p:embed/>
                </p:oleObj>
              </mc:Choice>
              <mc:Fallback>
                <p:oleObj name="Equation" r:id="rId5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763" y="2707574"/>
                        <a:ext cx="965579" cy="33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69715"/>
              </p:ext>
            </p:extLst>
          </p:nvPr>
        </p:nvGraphicFramePr>
        <p:xfrm>
          <a:off x="5766420" y="5469975"/>
          <a:ext cx="1836541" cy="4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6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420" y="5469975"/>
                        <a:ext cx="1836541" cy="4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0628"/>
              </p:ext>
            </p:extLst>
          </p:nvPr>
        </p:nvGraphicFramePr>
        <p:xfrm>
          <a:off x="5792790" y="5881052"/>
          <a:ext cx="1836541" cy="4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" name="Equation" r:id="rId9" imgW="888840" imgH="215640" progId="Equation.DSMT4">
                  <p:embed/>
                </p:oleObj>
              </mc:Choice>
              <mc:Fallback>
                <p:oleObj name="Equation" r:id="rId9" imgW="888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90" y="5881052"/>
                        <a:ext cx="1836541" cy="433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533141" y="1225468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453676"/>
              </p:ext>
            </p:extLst>
          </p:nvPr>
        </p:nvGraphicFramePr>
        <p:xfrm>
          <a:off x="7837064" y="3972888"/>
          <a:ext cx="840714" cy="38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8" name="Equation" r:id="rId11" imgW="406224" imgH="190417" progId="Equation.DSMT4">
                  <p:embed/>
                </p:oleObj>
              </mc:Choice>
              <mc:Fallback>
                <p:oleObj name="Equation" r:id="rId11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64" y="3972888"/>
                        <a:ext cx="840714" cy="38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22207"/>
              </p:ext>
            </p:extLst>
          </p:nvPr>
        </p:nvGraphicFramePr>
        <p:xfrm>
          <a:off x="5011909" y="3658985"/>
          <a:ext cx="839163" cy="4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9" name="Equation" r:id="rId13" imgW="406048" imgH="203024" progId="Equation.DSMT4">
                  <p:embed/>
                </p:oleObj>
              </mc:Choice>
              <mc:Fallback>
                <p:oleObj name="Equation" r:id="rId13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909" y="3658985"/>
                        <a:ext cx="839163" cy="4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15540"/>
              </p:ext>
            </p:extLst>
          </p:nvPr>
        </p:nvGraphicFramePr>
        <p:xfrm>
          <a:off x="7786579" y="5284471"/>
          <a:ext cx="831407" cy="39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0" name="Equation" r:id="rId15" imgW="368140" imgH="177723" progId="Equation.DSMT4">
                  <p:embed/>
                </p:oleObj>
              </mc:Choice>
              <mc:Fallback>
                <p:oleObj name="Equation" r:id="rId15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579" y="5284471"/>
                        <a:ext cx="831407" cy="391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6385322" y="3661965"/>
            <a:ext cx="631311" cy="1511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13991"/>
              </p:ext>
            </p:extLst>
          </p:nvPr>
        </p:nvGraphicFramePr>
        <p:xfrm>
          <a:off x="6610237" y="3792593"/>
          <a:ext cx="406397" cy="34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" name="Equation" r:id="rId17" imgW="215640" imgH="190440" progId="Equation.DSMT4">
                  <p:embed/>
                </p:oleObj>
              </mc:Choice>
              <mc:Fallback>
                <p:oleObj name="Equation" r:id="rId17" imgW="215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237" y="3792593"/>
                        <a:ext cx="406397" cy="347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214"/>
              </p:ext>
            </p:extLst>
          </p:nvPr>
        </p:nvGraphicFramePr>
        <p:xfrm>
          <a:off x="5712032" y="2276445"/>
          <a:ext cx="695008" cy="8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" name="Equation" r:id="rId19" imgW="304668" imgH="380835" progId="Equation.DSMT4">
                  <p:embed/>
                </p:oleObj>
              </mc:Choice>
              <mc:Fallback>
                <p:oleObj name="Equation" r:id="rId19" imgW="304668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032" y="2276445"/>
                        <a:ext cx="695008" cy="84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292" y="1023781"/>
            <a:ext cx="4617308" cy="4604881"/>
            <a:chOff x="44292" y="1023781"/>
            <a:chExt cx="4617308" cy="4604881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2" y="1649373"/>
              <a:ext cx="4617308" cy="3830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430898"/>
                </p:ext>
              </p:extLst>
            </p:nvPr>
          </p:nvGraphicFramePr>
          <p:xfrm>
            <a:off x="288204" y="1023781"/>
            <a:ext cx="615071" cy="687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3" name="Equation" r:id="rId22" imgW="164957" imgH="190335" progId="Equation.DSMT4">
                    <p:embed/>
                  </p:oleObj>
                </mc:Choice>
                <mc:Fallback>
                  <p:oleObj name="Equation" r:id="rId22" imgW="164957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04" y="1023781"/>
                          <a:ext cx="615071" cy="687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759768"/>
                </p:ext>
              </p:extLst>
            </p:nvPr>
          </p:nvGraphicFramePr>
          <p:xfrm>
            <a:off x="3521932" y="5237232"/>
            <a:ext cx="831407" cy="391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4" name="Equation" r:id="rId24" imgW="368140" imgH="177723" progId="Equation.DSMT4">
                    <p:embed/>
                  </p:oleObj>
                </mc:Choice>
                <mc:Fallback>
                  <p:oleObj name="Equation" r:id="rId2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932" y="5237232"/>
                          <a:ext cx="831407" cy="391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269" y="1437789"/>
              <a:ext cx="1952877" cy="145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152414" y="1225468"/>
              <a:ext cx="16626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78474" y="713106"/>
            <a:ext cx="165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=20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aphicFrame>
        <p:nvGraphicFramePr>
          <p:cNvPr id="3" name="Group 4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05676"/>
              </p:ext>
            </p:extLst>
          </p:nvPr>
        </p:nvGraphicFramePr>
        <p:xfrm>
          <a:off x="80673" y="1104405"/>
          <a:ext cx="8094662" cy="5120640"/>
        </p:xfrm>
        <a:graphic>
          <a:graphicData uri="http://schemas.openxmlformats.org/drawingml/2006/table">
            <a:tbl>
              <a:tblPr/>
              <a:tblGrid>
                <a:gridCol w="3213100"/>
                <a:gridCol w="787400"/>
                <a:gridCol w="742950"/>
                <a:gridCol w="844550"/>
                <a:gridCol w="1047750"/>
                <a:gridCol w="766762"/>
                <a:gridCol w="692150"/>
              </a:tblGrid>
              <a:tr h="38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Peak current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Bunch length (gun, FWHM)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Slice emittance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Projected emittance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length (FWHM)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energy spread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laser heater off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1456603" y="655411"/>
            <a:ext cx="6001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Beam parameters from S2E simulations</a:t>
            </a: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Charges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830233"/>
            <a:ext cx="8945562" cy="4600358"/>
            <a:chOff x="26988" y="719396"/>
            <a:chExt cx="8945562" cy="4600358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88" y="1524000"/>
              <a:ext cx="4430712" cy="357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1524000"/>
              <a:ext cx="4406900" cy="353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3"/>
            <p:cNvSpPr txBox="1">
              <a:spLocks noChangeArrowheads="1"/>
            </p:cNvSpPr>
            <p:nvPr/>
          </p:nvSpPr>
          <p:spPr bwMode="auto">
            <a:xfrm>
              <a:off x="2379491" y="719396"/>
              <a:ext cx="42659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Radiation Q=1nC. SASE</a:t>
              </a:r>
            </a:p>
          </p:txBody>
        </p:sp>
        <p:graphicFrame>
          <p:nvGraphicFramePr>
            <p:cNvPr id="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883027"/>
                </p:ext>
              </p:extLst>
            </p:nvPr>
          </p:nvGraphicFramePr>
          <p:xfrm>
            <a:off x="4883151" y="1317913"/>
            <a:ext cx="109537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0" name="Equation" r:id="rId6" imgW="571320" imgH="215640" progId="Equation.DSMT4">
                    <p:embed/>
                  </p:oleObj>
                </mc:Choice>
                <mc:Fallback>
                  <p:oleObj name="Equation" r:id="rId6" imgW="5713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3151" y="1317913"/>
                          <a:ext cx="1095375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926456"/>
                </p:ext>
              </p:extLst>
            </p:nvPr>
          </p:nvGraphicFramePr>
          <p:xfrm>
            <a:off x="8121650" y="4908591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1" name="Equation" r:id="rId8" imgW="368140" imgH="177723" progId="Equation.DSMT4">
                    <p:embed/>
                  </p:oleObj>
                </mc:Choice>
                <mc:Fallback>
                  <p:oleObj name="Equation" r:id="rId8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1650" y="4908591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590825"/>
                </p:ext>
              </p:extLst>
            </p:nvPr>
          </p:nvGraphicFramePr>
          <p:xfrm>
            <a:off x="452438" y="1354138"/>
            <a:ext cx="8032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2" name="Equation" r:id="rId10" imgW="418918" imgH="177723" progId="Equation.DSMT4">
                    <p:embed/>
                  </p:oleObj>
                </mc:Choice>
                <mc:Fallback>
                  <p:oleObj name="Equation" r:id="rId10" imgW="418918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38" y="1354138"/>
                          <a:ext cx="8032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527539"/>
                </p:ext>
              </p:extLst>
            </p:nvPr>
          </p:nvGraphicFramePr>
          <p:xfrm>
            <a:off x="3523760" y="4850606"/>
            <a:ext cx="73342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3" name="Equation" r:id="rId12" imgW="317087" imgH="177569" progId="Equation.DSMT4">
                    <p:embed/>
                  </p:oleObj>
                </mc:Choice>
                <mc:Fallback>
                  <p:oleObj name="Equation" r:id="rId12" imgW="317087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3760" y="4850606"/>
                          <a:ext cx="733425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731181" y="3417517"/>
              <a:ext cx="11592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Genesis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012950" y="2674938"/>
              <a:ext cx="109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ALICE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419520" y="3573114"/>
              <a:ext cx="11592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Genesis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538738" y="2687907"/>
              <a:ext cx="109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ALICE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45141" y="5549344"/>
            <a:ext cx="7306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I.,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M.,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Numerical FEL studies with a new code ALICE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in </a:t>
            </a:r>
            <a:r>
              <a:rPr lang="en-GB" sz="2000" dirty="0" smtClean="0">
                <a:solidFill>
                  <a:schemeClr val="accent1"/>
                </a:solidFill>
                <a:cs typeface="Times New Roman" pitchFamily="18" charset="0"/>
              </a:rPr>
              <a:t>P</a:t>
            </a:r>
            <a:r>
              <a:rPr lang="en-US" sz="2000" dirty="0" err="1">
                <a:solidFill>
                  <a:schemeClr val="accent1"/>
                </a:solidFill>
                <a:cs typeface="Times New Roman" pitchFamily="18" charset="0"/>
              </a:rPr>
              <a:t>roceedings</a:t>
            </a:r>
            <a:r>
              <a:rPr lang="en-US" sz="2000" dirty="0">
                <a:solidFill>
                  <a:schemeClr val="accent1"/>
                </a:solidFill>
                <a:cs typeface="Times New Roman" pitchFamily="18" charset="0"/>
              </a:rPr>
              <a:t> of </a:t>
            </a:r>
            <a:r>
              <a:rPr lang="en-GB" sz="2000" dirty="0" smtClean="0">
                <a:solidFill>
                  <a:schemeClr val="accent1"/>
                </a:solidFill>
                <a:cs typeface="Times New Roman" pitchFamily="18" charset="0"/>
              </a:rPr>
              <a:t>FEL09, Liverpool, 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2009.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01" y="1648113"/>
            <a:ext cx="41433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3" y="1624301"/>
            <a:ext cx="42481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41349" y="825874"/>
            <a:ext cx="7423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Radiation energy statistics (1-25-120 runs)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55985"/>
              </p:ext>
            </p:extLst>
          </p:nvPr>
        </p:nvGraphicFramePr>
        <p:xfrm>
          <a:off x="43822" y="1338973"/>
          <a:ext cx="1083160" cy="48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6" imgW="482181" imgH="215713" progId="Equation.DSMT4">
                  <p:embed/>
                </p:oleObj>
              </mc:Choice>
              <mc:Fallback>
                <p:oleObj name="Equation" r:id="rId6" imgW="48218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" y="1338973"/>
                        <a:ext cx="1083160" cy="481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87157"/>
              </p:ext>
            </p:extLst>
          </p:nvPr>
        </p:nvGraphicFramePr>
        <p:xfrm>
          <a:off x="4018251" y="4549269"/>
          <a:ext cx="5397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251" y="4549269"/>
                        <a:ext cx="5397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670338" y="1898938"/>
            <a:ext cx="1103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de-DE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endParaRPr lang="en-GB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214851" y="2716501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nC</a:t>
            </a:r>
            <a:endParaRPr lang="en-GB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670338" y="1349094"/>
            <a:ext cx="1793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 energy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405226" y="3930938"/>
            <a:ext cx="920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pC</a:t>
            </a:r>
            <a:endParaRPr lang="en-GB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076747"/>
              </p:ext>
            </p:extLst>
          </p:nvPr>
        </p:nvGraphicFramePr>
        <p:xfrm>
          <a:off x="4987636" y="1194321"/>
          <a:ext cx="392690" cy="68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36" y="1194321"/>
                        <a:ext cx="392690" cy="680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400963" y="1393468"/>
            <a:ext cx="3815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Radiation pulse width (RMS)</a:t>
            </a:r>
          </a:p>
        </p:txBody>
      </p:sp>
      <p:graphicFrame>
        <p:nvGraphicFramePr>
          <p:cNvPr id="29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77094"/>
              </p:ext>
            </p:extLst>
          </p:nvPr>
        </p:nvGraphicFramePr>
        <p:xfrm>
          <a:off x="410261" y="4894757"/>
          <a:ext cx="7511709" cy="1371432"/>
        </p:xfrm>
        <a:graphic>
          <a:graphicData uri="http://schemas.openxmlformats.org/drawingml/2006/table">
            <a:tbl>
              <a:tblPr/>
              <a:tblGrid>
                <a:gridCol w="4448487"/>
                <a:gridCol w="970274"/>
                <a:gridCol w="970274"/>
                <a:gridCol w="1122674"/>
              </a:tblGrid>
              <a:tr h="39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7" marR="91437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91437" marR="91437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radiation energy,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mJ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0.1-0.4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radiation width (FWHM), fs</a:t>
                      </a:r>
                    </a:p>
                  </a:txBody>
                  <a:tcPr marL="91437" marR="91437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25-50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918613" y="3264188"/>
            <a:ext cx="1103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250 pC</a:t>
            </a:r>
            <a:endParaRPr lang="en-GB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45601" y="2295813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nC</a:t>
            </a:r>
            <a:endParaRPr lang="en-GB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6550313" y="3846801"/>
            <a:ext cx="920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pC</a:t>
            </a:r>
            <a:endParaRPr lang="en-GB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67059"/>
              </p:ext>
            </p:extLst>
          </p:nvPr>
        </p:nvGraphicFramePr>
        <p:xfrm>
          <a:off x="8135751" y="4509262"/>
          <a:ext cx="661301" cy="37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751" y="4509262"/>
                        <a:ext cx="661301" cy="37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aphicFrame>
        <p:nvGraphicFramePr>
          <p:cNvPr id="3" name="Group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24068"/>
              </p:ext>
            </p:extLst>
          </p:nvPr>
        </p:nvGraphicFramePr>
        <p:xfrm>
          <a:off x="358528" y="1281545"/>
          <a:ext cx="8152063" cy="4776740"/>
        </p:xfrm>
        <a:graphic>
          <a:graphicData uri="http://schemas.openxmlformats.org/drawingml/2006/table">
            <a:tbl>
              <a:tblPr/>
              <a:tblGrid>
                <a:gridCol w="4647225"/>
                <a:gridCol w="960438"/>
                <a:gridCol w="1272200"/>
                <a:gridCol w="1272200"/>
              </a:tblGrid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charge,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Wavelength, nm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9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Beam energy,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1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current, kA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 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emmitance,mm-mrad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Saturation length, m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Energy in the rad. pulse,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mJ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1-4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0.1-0.4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Radiation pulse duration FWHM,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25-50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10-20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Averaged peak power, GW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10-50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10-100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50-150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Spectrum width, %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0.15-0.3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0.18-0.5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98251" y="701722"/>
            <a:ext cx="5375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Radiation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Properties from S2E</a:t>
            </a:r>
            <a:endParaRPr lang="en-US" sz="28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Compression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70" y="1917479"/>
            <a:ext cx="4423930" cy="3570080"/>
          </a:xfrm>
          <a:prstGeom prst="rect">
            <a:avLst/>
          </a:prstGeom>
        </p:spPr>
      </p:pic>
      <p:pic>
        <p:nvPicPr>
          <p:cNvPr id="5" name="Picture 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7" y="1547699"/>
            <a:ext cx="5008605" cy="39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56803" y="711212"/>
            <a:ext cx="2821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=1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nC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, I=10kA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88810" y="1086033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193"/>
              </p:ext>
            </p:extLst>
          </p:nvPr>
        </p:nvGraphicFramePr>
        <p:xfrm>
          <a:off x="6276159" y="4326017"/>
          <a:ext cx="8604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Equation" r:id="rId6" imgW="533169" imgH="190417" progId="Equation.DSMT4">
                  <p:embed/>
                </p:oleObj>
              </mc:Choice>
              <mc:Fallback>
                <p:oleObj name="Equation" r:id="rId6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159" y="4326017"/>
                        <a:ext cx="8604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911996"/>
              </p:ext>
            </p:extLst>
          </p:nvPr>
        </p:nvGraphicFramePr>
        <p:xfrm>
          <a:off x="6108805" y="5345793"/>
          <a:ext cx="17446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8" name="Equation" r:id="rId8" imgW="825480" imgH="203040" progId="Equation.DSMT4">
                  <p:embed/>
                </p:oleObj>
              </mc:Choice>
              <mc:Fallback>
                <p:oleObj name="Equation" r:id="rId8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805" y="5345793"/>
                        <a:ext cx="17446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49531"/>
              </p:ext>
            </p:extLst>
          </p:nvPr>
        </p:nvGraphicFramePr>
        <p:xfrm>
          <a:off x="6166860" y="5774418"/>
          <a:ext cx="15303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9"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860" y="5774418"/>
                        <a:ext cx="15303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64198" y="130499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18515"/>
              </p:ext>
            </p:extLst>
          </p:nvPr>
        </p:nvGraphicFramePr>
        <p:xfrm>
          <a:off x="8283575" y="4639828"/>
          <a:ext cx="8604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" name="Equation" r:id="rId12" imgW="406224" imgH="190417" progId="Equation.DSMT4">
                  <p:embed/>
                </p:oleObj>
              </mc:Choice>
              <mc:Fallback>
                <p:oleObj name="Equation" r:id="rId12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575" y="4639828"/>
                        <a:ext cx="8604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2797"/>
              </p:ext>
            </p:extLst>
          </p:nvPr>
        </p:nvGraphicFramePr>
        <p:xfrm>
          <a:off x="7665598" y="4181555"/>
          <a:ext cx="858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" name="Equation" r:id="rId14" imgW="406048" imgH="203024" progId="Equation.DSMT4">
                  <p:embed/>
                </p:oleObj>
              </mc:Choice>
              <mc:Fallback>
                <p:oleObj name="Equation" r:id="rId14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598" y="4181555"/>
                        <a:ext cx="8588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99197"/>
              </p:ext>
            </p:extLst>
          </p:nvPr>
        </p:nvGraphicFramePr>
        <p:xfrm>
          <a:off x="3868050" y="5347381"/>
          <a:ext cx="850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050" y="5347381"/>
                        <a:ext cx="850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27446"/>
              </p:ext>
            </p:extLst>
          </p:nvPr>
        </p:nvGraphicFramePr>
        <p:xfrm>
          <a:off x="8193987" y="5281977"/>
          <a:ext cx="850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987" y="5281977"/>
                        <a:ext cx="850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237539" y="3644402"/>
            <a:ext cx="74359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67734"/>
              </p:ext>
            </p:extLst>
          </p:nvPr>
        </p:nvGraphicFramePr>
        <p:xfrm>
          <a:off x="6346137" y="3278868"/>
          <a:ext cx="5857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" name="Equation" r:id="rId19" imgW="304560" imgH="190440" progId="Equation.DSMT4">
                  <p:embed/>
                </p:oleObj>
              </mc:Choice>
              <mc:Fallback>
                <p:oleObj name="Equation" r:id="rId19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137" y="3278868"/>
                        <a:ext cx="5857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5861"/>
              </p:ext>
            </p:extLst>
          </p:nvPr>
        </p:nvGraphicFramePr>
        <p:xfrm>
          <a:off x="6882283" y="2491597"/>
          <a:ext cx="657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" name="Equation" r:id="rId21" imgW="342720" imgH="190440" progId="Equation.DSMT4">
                  <p:embed/>
                </p:oleObj>
              </mc:Choice>
              <mc:Fallback>
                <p:oleObj name="Equation" r:id="rId21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283" y="2491597"/>
                        <a:ext cx="6572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02" y="1446462"/>
            <a:ext cx="2505289" cy="1969751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76939"/>
              </p:ext>
            </p:extLst>
          </p:nvPr>
        </p:nvGraphicFramePr>
        <p:xfrm>
          <a:off x="193675" y="976313"/>
          <a:ext cx="6143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name="Equation" r:id="rId24" imgW="164957" imgH="190335" progId="Equation.DSMT4">
                  <p:embed/>
                </p:oleObj>
              </mc:Choice>
              <mc:Fallback>
                <p:oleObj name="Equation" r:id="rId24" imgW="164957" imgH="1903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976313"/>
                        <a:ext cx="6143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4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</a:t>
            </a:r>
          </a:p>
        </p:txBody>
      </p:sp>
      <p:graphicFrame>
        <p:nvGraphicFramePr>
          <p:cNvPr id="4" name="Group 4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96372"/>
              </p:ext>
            </p:extLst>
          </p:nvPr>
        </p:nvGraphicFramePr>
        <p:xfrm>
          <a:off x="1611088" y="1465717"/>
          <a:ext cx="5667572" cy="4556887"/>
        </p:xfrm>
        <a:graphic>
          <a:graphicData uri="http://schemas.openxmlformats.org/drawingml/2006/table">
            <a:tbl>
              <a:tblPr/>
              <a:tblGrid>
                <a:gridCol w="3272669"/>
                <a:gridCol w="886143"/>
                <a:gridCol w="792480"/>
                <a:gridCol w="71628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Peak current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length (FWHM)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energy spread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laser heater off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39930" y="779808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=1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nC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4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smtClean="0"/>
              <a:t>Compression for 250 </a:t>
            </a:r>
            <a:r>
              <a:rPr lang="en-US" dirty="0" err="1" smtClean="0"/>
              <a:t>pC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787051"/>
            <a:ext cx="9039225" cy="5427003"/>
            <a:chOff x="0" y="505032"/>
            <a:chExt cx="9039225" cy="5709021"/>
          </a:xfrm>
        </p:grpSpPr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64" y="826385"/>
              <a:ext cx="7713663" cy="513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574474"/>
                </p:ext>
              </p:extLst>
            </p:nvPr>
          </p:nvGraphicFramePr>
          <p:xfrm>
            <a:off x="0" y="1022928"/>
            <a:ext cx="1033462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3" name="Equation" r:id="rId5" imgW="596880" imgH="203040" progId="Equation.DSMT4">
                    <p:embed/>
                  </p:oleObj>
                </mc:Choice>
                <mc:Fallback>
                  <p:oleObj name="Equation" r:id="rId5" imgW="596880" imgH="203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22928"/>
                          <a:ext cx="1033462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313373"/>
                </p:ext>
              </p:extLst>
            </p:nvPr>
          </p:nvGraphicFramePr>
          <p:xfrm>
            <a:off x="306779" y="3675584"/>
            <a:ext cx="8985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4" name="Equation" r:id="rId7" imgW="368280" imgH="190440" progId="Equation.DSMT4">
                    <p:embed/>
                  </p:oleObj>
                </mc:Choice>
                <mc:Fallback>
                  <p:oleObj name="Equation" r:id="rId7" imgW="368280" imgH="1904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79" y="3675584"/>
                          <a:ext cx="8985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20217"/>
                </p:ext>
              </p:extLst>
            </p:nvPr>
          </p:nvGraphicFramePr>
          <p:xfrm>
            <a:off x="4189412" y="5887028"/>
            <a:ext cx="677863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5" name="Equation" r:id="rId9" imgW="368140" imgH="177723" progId="Equation.DSMT4">
                    <p:embed/>
                  </p:oleObj>
                </mc:Choice>
                <mc:Fallback>
                  <p:oleObj name="Equation" r:id="rId9" imgW="368140" imgH="177723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9412" y="5887028"/>
                          <a:ext cx="677863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7046797"/>
                </p:ext>
              </p:extLst>
            </p:nvPr>
          </p:nvGraphicFramePr>
          <p:xfrm>
            <a:off x="4064000" y="3359728"/>
            <a:ext cx="6762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6" name="Equation" r:id="rId11" imgW="368140" imgH="177723" progId="Equation.DSMT4">
                    <p:embed/>
                  </p:oleObj>
                </mc:Choice>
                <mc:Fallback>
                  <p:oleObj name="Equation" r:id="rId11" imgW="368140" imgH="17772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4000" y="3359728"/>
                          <a:ext cx="676275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504117"/>
                </p:ext>
              </p:extLst>
            </p:nvPr>
          </p:nvGraphicFramePr>
          <p:xfrm>
            <a:off x="8361362" y="3359728"/>
            <a:ext cx="677863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7" name="Equation" r:id="rId12" imgW="368140" imgH="177723" progId="Equation.DSMT4">
                    <p:embed/>
                  </p:oleObj>
                </mc:Choice>
                <mc:Fallback>
                  <p:oleObj name="Equation" r:id="rId12" imgW="368140" imgH="17772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1362" y="3359728"/>
                          <a:ext cx="677863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224588"/>
                </p:ext>
              </p:extLst>
            </p:nvPr>
          </p:nvGraphicFramePr>
          <p:xfrm>
            <a:off x="8334375" y="5887028"/>
            <a:ext cx="677862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8" name="Equation" r:id="rId13" imgW="368140" imgH="177723" progId="Equation.DSMT4">
                    <p:embed/>
                  </p:oleObj>
                </mc:Choice>
                <mc:Fallback>
                  <p:oleObj name="Equation" r:id="rId13" imgW="368140" imgH="177723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4375" y="5887028"/>
                          <a:ext cx="677862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708304"/>
                </p:ext>
              </p:extLst>
            </p:nvPr>
          </p:nvGraphicFramePr>
          <p:xfrm>
            <a:off x="5401293" y="1056575"/>
            <a:ext cx="1033462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9" name="Equation" r:id="rId14" imgW="596641" imgH="203112" progId="Equation.DSMT4">
                    <p:embed/>
                  </p:oleObj>
                </mc:Choice>
                <mc:Fallback>
                  <p:oleObj name="Equation" r:id="rId14" imgW="596641" imgH="203112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1293" y="1056575"/>
                          <a:ext cx="1033462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3696260"/>
                </p:ext>
              </p:extLst>
            </p:nvPr>
          </p:nvGraphicFramePr>
          <p:xfrm>
            <a:off x="5327669" y="3907167"/>
            <a:ext cx="8985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0" name="Equation" r:id="rId15" imgW="368300" imgH="190500" progId="Equation.DSMT4">
                    <p:embed/>
                  </p:oleObj>
                </mc:Choice>
                <mc:Fallback>
                  <p:oleObj name="Equation" r:id="rId15" imgW="368300" imgH="1905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669" y="3907167"/>
                          <a:ext cx="8985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660492" y="505032"/>
              <a:ext cx="2476960" cy="55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8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lang="de-DE" sz="2800" b="1" baseline="-25000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56,3</a:t>
              </a:r>
              <a:r>
                <a:rPr lang="de-DE" sz="28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= -20 mm</a:t>
              </a:r>
              <a:endPara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5290976" y="515429"/>
              <a:ext cx="2776722" cy="55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8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lang="de-DE" sz="2800" b="1" baseline="-25000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56,3</a:t>
              </a:r>
              <a:r>
                <a:rPr lang="de-DE" sz="28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= -23.8 mm</a:t>
              </a:r>
              <a:endPara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688769" y="1441544"/>
            <a:ext cx="7938965" cy="42407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Analytical and Numerical </a:t>
            </a:r>
            <a:r>
              <a:rPr lang="en-US" dirty="0" smtClean="0"/>
              <a:t>A</a:t>
            </a:r>
            <a:r>
              <a:rPr lang="en-US" sz="2800" dirty="0" smtClean="0"/>
              <a:t>pproaches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Compression Scenarios for Different </a:t>
            </a:r>
            <a:r>
              <a:rPr lang="en-US" dirty="0"/>
              <a:t>C</a:t>
            </a:r>
            <a:r>
              <a:rPr lang="en-US" sz="2800" dirty="0" smtClean="0"/>
              <a:t>harges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Strong Compression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aphicFrame>
        <p:nvGraphicFramePr>
          <p:cNvPr id="3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01348"/>
              </p:ext>
            </p:extLst>
          </p:nvPr>
        </p:nvGraphicFramePr>
        <p:xfrm>
          <a:off x="166254" y="1666548"/>
          <a:ext cx="8894619" cy="2499440"/>
        </p:xfrm>
        <a:graphic>
          <a:graphicData uri="http://schemas.openxmlformats.org/drawingml/2006/table">
            <a:tbl>
              <a:tblPr/>
              <a:tblGrid>
                <a:gridCol w="1436915"/>
                <a:gridCol w="1045028"/>
                <a:gridCol w="1496291"/>
                <a:gridCol w="1235034"/>
                <a:gridCol w="1508166"/>
                <a:gridCol w="890650"/>
                <a:gridCol w="1282535"/>
              </a:tblGrid>
              <a:tr h="1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Momentum compaction factor in BC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[mm]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BC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Momentum compaction factor in BC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[mm]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BC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Momentum compaction factor in BC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[mm]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</a:t>
                      </a:r>
                      <a:r>
                        <a:rPr kumimoji="0" lang="de-DE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''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-78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-50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-20,…,-24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385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375993" y="881718"/>
            <a:ext cx="3304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Macro-parameters</a:t>
            </a:r>
          </a:p>
        </p:txBody>
      </p:sp>
      <p:graphicFrame>
        <p:nvGraphicFramePr>
          <p:cNvPr id="6" name="Objec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32962"/>
              </p:ext>
            </p:extLst>
          </p:nvPr>
        </p:nvGraphicFramePr>
        <p:xfrm>
          <a:off x="717809" y="4987636"/>
          <a:ext cx="1955273" cy="49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4" imgW="901309" imgH="228501" progId="Equation.DSMT4">
                  <p:embed/>
                </p:oleObj>
              </mc:Choice>
              <mc:Fallback>
                <p:oleObj name="Equation" r:id="rId4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09" y="4987636"/>
                        <a:ext cx="1955273" cy="494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12666"/>
              </p:ext>
            </p:extLst>
          </p:nvPr>
        </p:nvGraphicFramePr>
        <p:xfrm>
          <a:off x="3158938" y="4963886"/>
          <a:ext cx="2079647" cy="51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6" imgW="927100" imgH="228600" progId="Equation.DSMT4">
                  <p:embed/>
                </p:oleObj>
              </mc:Choice>
              <mc:Fallback>
                <p:oleObj name="Equation" r:id="rId6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938" y="4963886"/>
                        <a:ext cx="2079647" cy="51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53201"/>
              </p:ext>
            </p:extLst>
          </p:nvPr>
        </p:nvGraphicFramePr>
        <p:xfrm>
          <a:off x="5680103" y="5011387"/>
          <a:ext cx="2122306" cy="48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8" imgW="1002865" imgH="228501" progId="Equation.DSMT4">
                  <p:embed/>
                </p:oleObj>
              </mc:Choice>
              <mc:Fallback>
                <p:oleObj name="Equation" r:id="rId8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103" y="5011387"/>
                        <a:ext cx="2122306" cy="48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1" y="771896"/>
            <a:ext cx="9025248" cy="5081766"/>
            <a:chOff x="255587" y="652463"/>
            <a:chExt cx="8769275" cy="462915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" y="1250950"/>
              <a:ext cx="4327525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50950"/>
              <a:ext cx="4314825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89325" y="652463"/>
              <a:ext cx="2213574" cy="47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en-US" sz="2800" b="1" baseline="-25000" dirty="0">
                  <a:solidFill>
                    <a:schemeClr val="accent2"/>
                  </a:solidFill>
                  <a:latin typeface="+mj-lt"/>
                </a:rPr>
                <a:t>56,3</a:t>
              </a:r>
              <a:r>
                <a:rPr lang="de-DE" sz="2800" b="1" dirty="0">
                  <a:solidFill>
                    <a:schemeClr val="accent2"/>
                  </a:solidFill>
                  <a:latin typeface="+mj-lt"/>
                </a:rPr>
                <a:t>=-20mm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143588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8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24609" y="1059507"/>
              <a:ext cx="1615479" cy="420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000763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9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812156" y="1040676"/>
              <a:ext cx="4212706" cy="420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Current, </a:t>
              </a:r>
              <a:r>
                <a:rPr lang="en-US" sz="2400" dirty="0" err="1">
                  <a:latin typeface="Times New Roman" pitchFamily="18" charset="0"/>
                </a:rPr>
                <a:t>emittance</a:t>
              </a:r>
              <a:r>
                <a:rPr lang="en-US" sz="2400" dirty="0">
                  <a:latin typeface="Times New Roman" pitchFamily="18" charset="0"/>
                </a:rPr>
                <a:t>, energy spread</a:t>
              </a:r>
            </a:p>
          </p:txBody>
        </p:sp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100006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0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977416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1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1111666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2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267393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3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1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3" y="807522"/>
            <a:ext cx="9025247" cy="4972009"/>
            <a:chOff x="298450" y="652463"/>
            <a:chExt cx="8723451" cy="4629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74763"/>
              <a:ext cx="4227512" cy="349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274763"/>
              <a:ext cx="4284663" cy="358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57575" y="652463"/>
              <a:ext cx="2361596" cy="487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en-US" sz="2800" b="1" baseline="-25000" dirty="0">
                  <a:solidFill>
                    <a:schemeClr val="accent2"/>
                  </a:solidFill>
                  <a:latin typeface="+mj-lt"/>
                </a:rPr>
                <a:t>56,3 </a:t>
              </a:r>
              <a:r>
                <a:rPr lang="de-DE" sz="2800" b="1" dirty="0">
                  <a:solidFill>
                    <a:schemeClr val="accent2"/>
                  </a:solidFill>
                  <a:latin typeface="+mj-lt"/>
                </a:rPr>
                <a:t>=-21 mm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23034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0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31949" y="1059848"/>
              <a:ext cx="1607038" cy="42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82178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1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831208" y="1058145"/>
              <a:ext cx="4190693" cy="42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Current, </a:t>
              </a:r>
              <a:r>
                <a:rPr lang="en-US" sz="2400" dirty="0" err="1">
                  <a:latin typeface="Times New Roman" pitchFamily="18" charset="0"/>
                </a:rPr>
                <a:t>emittance</a:t>
              </a:r>
              <a:r>
                <a:rPr lang="en-US" sz="2400" dirty="0">
                  <a:latin typeface="Times New Roman" pitchFamily="18" charset="0"/>
                </a:rPr>
                <a:t>, energy spread</a:t>
              </a:r>
            </a:p>
          </p:txBody>
        </p:sp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928609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2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896645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3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127343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4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939038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5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6878" y="1455968"/>
            <a:ext cx="8953995" cy="4153416"/>
            <a:chOff x="223838" y="1630363"/>
            <a:chExt cx="8640762" cy="39941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13" y="1630363"/>
              <a:ext cx="4306887" cy="358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061532"/>
                </p:ext>
              </p:extLst>
            </p:nvPr>
          </p:nvGraphicFramePr>
          <p:xfrm>
            <a:off x="5978525" y="455612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2" name="Equation" r:id="rId5" imgW="533169" imgH="190417" progId="Equation.DSMT4">
                    <p:embed/>
                  </p:oleObj>
                </mc:Choice>
                <mc:Fallback>
                  <p:oleObj name="Equation" r:id="rId5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8525" y="455612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8" y="1630363"/>
              <a:ext cx="4333875" cy="358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5815010"/>
                </p:ext>
              </p:extLst>
            </p:nvPr>
          </p:nvGraphicFramePr>
          <p:xfrm>
            <a:off x="5661025" y="21510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3" name="Equation" r:id="rId8" imgW="291973" imgH="355446" progId="Equation.DSMT4">
                    <p:embed/>
                  </p:oleObj>
                </mc:Choice>
                <mc:Fallback>
                  <p:oleObj name="Equation" r:id="rId8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1025" y="21510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891860"/>
                </p:ext>
              </p:extLst>
            </p:nvPr>
          </p:nvGraphicFramePr>
          <p:xfrm>
            <a:off x="7766050" y="38258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4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6050" y="38258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465898"/>
                </p:ext>
              </p:extLst>
            </p:nvPr>
          </p:nvGraphicFramePr>
          <p:xfrm>
            <a:off x="7675563" y="25177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5" name="Equation" r:id="rId11" imgW="406224" imgH="190417" progId="Equation.DSMT4">
                    <p:embed/>
                  </p:oleObj>
                </mc:Choice>
                <mc:Fallback>
                  <p:oleObj name="Equation" r:id="rId11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563" y="25177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339845"/>
                </p:ext>
              </p:extLst>
            </p:nvPr>
          </p:nvGraphicFramePr>
          <p:xfrm>
            <a:off x="7615238" y="31892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6" name="Equation" r:id="rId13" imgW="406048" imgH="203024" progId="Equation.DSMT4">
                    <p:embed/>
                  </p:oleObj>
                </mc:Choice>
                <mc:Fallback>
                  <p:oleObj name="Equation" r:id="rId13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5238" y="31892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158412"/>
                </p:ext>
              </p:extLst>
            </p:nvPr>
          </p:nvGraphicFramePr>
          <p:xfrm>
            <a:off x="3706813" y="52133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7" name="Equation" r:id="rId15" imgW="368140" imgH="177723" progId="Equation.DSMT4">
                    <p:embed/>
                  </p:oleObj>
                </mc:Choice>
                <mc:Fallback>
                  <p:oleObj name="Equation" r:id="rId15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6813" y="52133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285495"/>
                </p:ext>
              </p:extLst>
            </p:nvPr>
          </p:nvGraphicFramePr>
          <p:xfrm>
            <a:off x="8004175" y="52133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8" name="Equation" r:id="rId17" imgW="368140" imgH="177723" progId="Equation.DSMT4">
                    <p:embed/>
                  </p:oleObj>
                </mc:Choice>
                <mc:Fallback>
                  <p:oleObj name="Equation" r:id="rId17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4175" y="52133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2743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21.9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mm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811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405" y="1515052"/>
            <a:ext cx="8953994" cy="3997325"/>
            <a:chOff x="280988" y="1284288"/>
            <a:chExt cx="8616950" cy="399732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84288"/>
              <a:ext cx="4314825" cy="352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8" y="1284288"/>
              <a:ext cx="4302125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229224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6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9244632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7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590202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8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893145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9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506097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0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616774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1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2743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22.6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mm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3" y="1514897"/>
            <a:ext cx="8941342" cy="4024905"/>
            <a:chOff x="246063" y="1292225"/>
            <a:chExt cx="8634412" cy="39893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92225"/>
              <a:ext cx="4270375" cy="34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3" y="1292225"/>
              <a:ext cx="4337050" cy="355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02660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0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844228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1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757490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2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712464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3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617343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590646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5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5820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22.6 mm (70%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of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particles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836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5003" y="1500435"/>
            <a:ext cx="8965870" cy="4035064"/>
            <a:chOff x="263525" y="1247775"/>
            <a:chExt cx="8616950" cy="4033838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47775"/>
              <a:ext cx="4217987" cy="36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1247775"/>
              <a:ext cx="4319588" cy="36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01360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58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347057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59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573289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0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707141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1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101981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2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147912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3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5820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23.2 mm (70%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of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particles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4379" y="711749"/>
            <a:ext cx="8075741" cy="5678104"/>
            <a:chOff x="252413" y="-35760"/>
            <a:chExt cx="8691562" cy="6676273"/>
          </a:xfrm>
        </p:grpSpPr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018806" y="-35760"/>
              <a:ext cx="5690191" cy="615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Beam core parameters vs. R</a:t>
              </a:r>
              <a:r>
                <a:rPr lang="en-US" sz="2800" b="1" baseline="-25000" dirty="0">
                  <a:solidFill>
                    <a:schemeClr val="accent2"/>
                  </a:solidFill>
                  <a:latin typeface="+mj-lt"/>
                </a:rPr>
                <a:t>56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579438"/>
              <a:ext cx="4329112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579438"/>
              <a:ext cx="4237038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3405188"/>
              <a:ext cx="4329112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3405188"/>
              <a:ext cx="4237038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618977"/>
                </p:ext>
              </p:extLst>
            </p:nvPr>
          </p:nvGraphicFramePr>
          <p:xfrm>
            <a:off x="1104900" y="876300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2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900" y="876300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354021"/>
                </p:ext>
              </p:extLst>
            </p:nvPr>
          </p:nvGraphicFramePr>
          <p:xfrm>
            <a:off x="1025525" y="3630613"/>
            <a:ext cx="10763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3" name="Equation" r:id="rId10" imgW="507780" imgH="203112" progId="Equation.DSMT4">
                    <p:embed/>
                  </p:oleObj>
                </mc:Choice>
                <mc:Fallback>
                  <p:oleObj name="Equation" r:id="rId10" imgW="507780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25" y="3630613"/>
                          <a:ext cx="1076325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591314"/>
                </p:ext>
              </p:extLst>
            </p:nvPr>
          </p:nvGraphicFramePr>
          <p:xfrm>
            <a:off x="5186363" y="3676650"/>
            <a:ext cx="10731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4" name="Equation" r:id="rId12" imgW="507780" imgH="215806" progId="Equation.DSMT4">
                    <p:embed/>
                  </p:oleObj>
                </mc:Choice>
                <mc:Fallback>
                  <p:oleObj name="Equation" r:id="rId12" imgW="507780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6363" y="3676650"/>
                          <a:ext cx="1073150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134563"/>
                </p:ext>
              </p:extLst>
            </p:nvPr>
          </p:nvGraphicFramePr>
          <p:xfrm>
            <a:off x="5367338" y="803275"/>
            <a:ext cx="696912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5" name="Equation" r:id="rId14" imgW="330057" imgH="190417" progId="Equation.DSMT4">
                    <p:embed/>
                  </p:oleObj>
                </mc:Choice>
                <mc:Fallback>
                  <p:oleObj name="Equation" r:id="rId14" imgW="330057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7338" y="803275"/>
                          <a:ext cx="696912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13074"/>
                </p:ext>
              </p:extLst>
            </p:nvPr>
          </p:nvGraphicFramePr>
          <p:xfrm>
            <a:off x="7521575" y="6234113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6" name="Equation" r:id="rId16" imgW="647419" imgH="203112" progId="Equation.DSMT4">
                    <p:embed/>
                  </p:oleObj>
                </mc:Choice>
                <mc:Fallback>
                  <p:oleObj name="Equation" r:id="rId16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1575" y="6234113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845475"/>
                </p:ext>
              </p:extLst>
            </p:nvPr>
          </p:nvGraphicFramePr>
          <p:xfrm>
            <a:off x="3092450" y="6175375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7" name="Equation" r:id="rId18" imgW="647419" imgH="203112" progId="Equation.DSMT4">
                    <p:embed/>
                  </p:oleObj>
                </mc:Choice>
                <mc:Fallback>
                  <p:oleObj name="Equation" r:id="rId18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6175375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852207"/>
                </p:ext>
              </p:extLst>
            </p:nvPr>
          </p:nvGraphicFramePr>
          <p:xfrm>
            <a:off x="7646988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" name="Equation" r:id="rId19" imgW="647419" imgH="203112" progId="Equation.DSMT4">
                    <p:embed/>
                  </p:oleObj>
                </mc:Choice>
                <mc:Fallback>
                  <p:oleObj name="Equation" r:id="rId19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6988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478490"/>
                </p:ext>
              </p:extLst>
            </p:nvPr>
          </p:nvGraphicFramePr>
          <p:xfrm>
            <a:off x="3154363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9" name="Equation" r:id="rId20" imgW="647419" imgH="203112" progId="Equation.DSMT4">
                    <p:embed/>
                  </p:oleObj>
                </mc:Choice>
                <mc:Fallback>
                  <p:oleObj name="Equation" r:id="rId20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363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483329"/>
                </p:ext>
              </p:extLst>
            </p:nvPr>
          </p:nvGraphicFramePr>
          <p:xfrm>
            <a:off x="7140575" y="2684463"/>
            <a:ext cx="17795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90" name="Equation" r:id="rId21" imgW="889000" imgH="190500" progId="Equation.DSMT4">
                    <p:embed/>
                  </p:oleObj>
                </mc:Choice>
                <mc:Fallback>
                  <p:oleObj name="Equation" r:id="rId21" imgW="889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575" y="2684463"/>
                          <a:ext cx="17795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 bwMode="auto">
          <a:xfrm>
            <a:off x="503123" y="3317227"/>
            <a:ext cx="349365" cy="321013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5003" y="1241972"/>
            <a:ext cx="8348353" cy="5144541"/>
            <a:chOff x="273050" y="561975"/>
            <a:chExt cx="8870950" cy="607853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088" y="561975"/>
              <a:ext cx="4335462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3446463"/>
              <a:ext cx="4165600" cy="288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3484563"/>
              <a:ext cx="4262437" cy="275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561975"/>
              <a:ext cx="4310063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114610"/>
                </p:ext>
              </p:extLst>
            </p:nvPr>
          </p:nvGraphicFramePr>
          <p:xfrm>
            <a:off x="1104900" y="876300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6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900" y="876300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6964482"/>
                </p:ext>
              </p:extLst>
            </p:nvPr>
          </p:nvGraphicFramePr>
          <p:xfrm>
            <a:off x="6480175" y="896938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7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0175" y="896938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950474"/>
                </p:ext>
              </p:extLst>
            </p:nvPr>
          </p:nvGraphicFramePr>
          <p:xfrm>
            <a:off x="6989763" y="3795713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8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9763" y="3795713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3320"/>
                </p:ext>
              </p:extLst>
            </p:nvPr>
          </p:nvGraphicFramePr>
          <p:xfrm>
            <a:off x="2470150" y="37750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9" name="Equation" r:id="rId14" imgW="406224" imgH="190417" progId="Equation.DSMT4">
                    <p:embed/>
                  </p:oleObj>
                </mc:Choice>
                <mc:Fallback>
                  <p:oleObj name="Equation" r:id="rId14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150" y="37750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059113"/>
                </p:ext>
              </p:extLst>
            </p:nvPr>
          </p:nvGraphicFramePr>
          <p:xfrm>
            <a:off x="3154363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0" name="Equation" r:id="rId16" imgW="647419" imgH="203112" progId="Equation.DSMT4">
                    <p:embed/>
                  </p:oleObj>
                </mc:Choice>
                <mc:Fallback>
                  <p:oleObj name="Equation" r:id="rId16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363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246229"/>
                </p:ext>
              </p:extLst>
            </p:nvPr>
          </p:nvGraphicFramePr>
          <p:xfrm>
            <a:off x="3092450" y="6175375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1" name="Equation" r:id="rId18" imgW="647419" imgH="203112" progId="Equation.DSMT4">
                    <p:embed/>
                  </p:oleObj>
                </mc:Choice>
                <mc:Fallback>
                  <p:oleObj name="Equation" r:id="rId18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6175375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49927"/>
                </p:ext>
              </p:extLst>
            </p:nvPr>
          </p:nvGraphicFramePr>
          <p:xfrm>
            <a:off x="7646988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2" name="Equation" r:id="rId19" imgW="647419" imgH="203112" progId="Equation.DSMT4">
                    <p:embed/>
                  </p:oleObj>
                </mc:Choice>
                <mc:Fallback>
                  <p:oleObj name="Equation" r:id="rId19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6988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503373"/>
                </p:ext>
              </p:extLst>
            </p:nvPr>
          </p:nvGraphicFramePr>
          <p:xfrm>
            <a:off x="7521575" y="6234113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3" name="Equation" r:id="rId20" imgW="647419" imgH="203112" progId="Equation.DSMT4">
                    <p:embed/>
                  </p:oleObj>
                </mc:Choice>
                <mc:Fallback>
                  <p:oleObj name="Equation" r:id="rId20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1575" y="6234113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908635"/>
                </p:ext>
              </p:extLst>
            </p:nvPr>
          </p:nvGraphicFramePr>
          <p:xfrm>
            <a:off x="7364413" y="2376488"/>
            <a:ext cx="17795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4" name="Equation" r:id="rId21" imgW="889000" imgH="190500" progId="Equation.DSMT4">
                    <p:embed/>
                  </p:oleObj>
                </mc:Choice>
                <mc:Fallback>
                  <p:oleObj name="Equation" r:id="rId21" imgW="889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4413" y="2376488"/>
                          <a:ext cx="17795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795618" y="711749"/>
            <a:ext cx="5287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Beam core parameters vs. 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" y="1771853"/>
            <a:ext cx="4863358" cy="36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16337"/>
              </p:ext>
            </p:extLst>
          </p:nvPr>
        </p:nvGraphicFramePr>
        <p:xfrm>
          <a:off x="473137" y="1581355"/>
          <a:ext cx="785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37" y="1581355"/>
                        <a:ext cx="7858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05153"/>
              </p:ext>
            </p:extLst>
          </p:nvPr>
        </p:nvGraphicFramePr>
        <p:xfrm>
          <a:off x="3921432" y="5444129"/>
          <a:ext cx="450768" cy="29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" name="Equation" r:id="rId7" imgW="291847" imgH="177646" progId="Equation.DSMT4">
                  <p:embed/>
                </p:oleObj>
              </mc:Choice>
              <mc:Fallback>
                <p:oleObj name="Equation" r:id="rId7" imgW="29184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432" y="5444129"/>
                        <a:ext cx="450768" cy="293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907718"/>
              </p:ext>
            </p:extLst>
          </p:nvPr>
        </p:nvGraphicFramePr>
        <p:xfrm>
          <a:off x="1369362" y="2879274"/>
          <a:ext cx="1427169" cy="36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" name="Equation" r:id="rId9" imgW="799753" imgH="190417" progId="Equation.DSMT4">
                  <p:embed/>
                </p:oleObj>
              </mc:Choice>
              <mc:Fallback>
                <p:oleObj name="Equation" r:id="rId9" imgW="799753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362" y="2879274"/>
                        <a:ext cx="1427169" cy="364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44639"/>
              </p:ext>
            </p:extLst>
          </p:nvPr>
        </p:nvGraphicFramePr>
        <p:xfrm>
          <a:off x="2755298" y="4433516"/>
          <a:ext cx="1706356" cy="3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" name="Equation" r:id="rId11" imgW="889000" imgH="190500" progId="Equation.DSMT4">
                  <p:embed/>
                </p:oleObj>
              </mc:Choice>
              <mc:Fallback>
                <p:oleObj name="Equation" r:id="rId11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298" y="4433516"/>
                        <a:ext cx="1706356" cy="3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683" y="811063"/>
            <a:ext cx="913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energy vs. 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(with  und.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wake and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taper)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86203" y="1408101"/>
            <a:ext cx="4376664" cy="4387057"/>
            <a:chOff x="118753" y="1528931"/>
            <a:chExt cx="4376664" cy="4551235"/>
          </a:xfrm>
        </p:grpSpPr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53" y="1772268"/>
              <a:ext cx="4307715" cy="394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889845"/>
                </p:ext>
              </p:extLst>
            </p:nvPr>
          </p:nvGraphicFramePr>
          <p:xfrm>
            <a:off x="1637289" y="1528931"/>
            <a:ext cx="971862" cy="322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7" name="Equation" r:id="rId14" imgW="469696" imgH="152334" progId="Equation.DSMT4">
                    <p:embed/>
                  </p:oleObj>
                </mc:Choice>
                <mc:Fallback>
                  <p:oleObj name="Equation" r:id="rId14" imgW="469696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289" y="1528931"/>
                          <a:ext cx="971862" cy="322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242944"/>
                </p:ext>
              </p:extLst>
            </p:nvPr>
          </p:nvGraphicFramePr>
          <p:xfrm>
            <a:off x="918242" y="2930215"/>
            <a:ext cx="761730" cy="37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8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242" y="2930215"/>
                          <a:ext cx="761730" cy="37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8256320"/>
                </p:ext>
              </p:extLst>
            </p:nvPr>
          </p:nvGraphicFramePr>
          <p:xfrm>
            <a:off x="2527068" y="2070985"/>
            <a:ext cx="781430" cy="35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9" name="Equation" r:id="rId18" imgW="393359" imgH="177646" progId="Equation.DSMT4">
                    <p:embed/>
                  </p:oleObj>
                </mc:Choice>
                <mc:Fallback>
                  <p:oleObj name="Equation" r:id="rId18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7068" y="2070985"/>
                          <a:ext cx="781430" cy="359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07363"/>
                </p:ext>
              </p:extLst>
            </p:nvPr>
          </p:nvGraphicFramePr>
          <p:xfrm>
            <a:off x="3154182" y="5650551"/>
            <a:ext cx="1341235" cy="429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0" name="Equation" r:id="rId20" imgW="647419" imgH="203112" progId="Equation.DSMT4">
                    <p:embed/>
                  </p:oleObj>
                </mc:Choice>
                <mc:Fallback>
                  <p:oleObj name="Equation" r:id="rId20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182" y="5650551"/>
                          <a:ext cx="1341235" cy="429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Oval 14"/>
          <p:cNvSpPr/>
          <p:nvPr/>
        </p:nvSpPr>
        <p:spPr bwMode="auto">
          <a:xfrm>
            <a:off x="5336784" y="4951997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pic>
        <p:nvPicPr>
          <p:cNvPr id="5" name="Picture 4" descr="beam_sca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778"/>
            <a:ext cx="9144000" cy="23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554" y="836915"/>
            <a:ext cx="81634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Layout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19662"/>
              </p:ext>
            </p:extLst>
          </p:nvPr>
        </p:nvGraphicFramePr>
        <p:xfrm>
          <a:off x="3163888" y="4399251"/>
          <a:ext cx="11430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4399251"/>
                        <a:ext cx="11430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90525" y="4129376"/>
            <a:ext cx="215900" cy="466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606425" y="4345276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2587625" y="4224626"/>
            <a:ext cx="71438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750888" y="4057938"/>
            <a:ext cx="423862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182688" y="4345276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51396"/>
              </p:ext>
            </p:extLst>
          </p:nvPr>
        </p:nvGraphicFramePr>
        <p:xfrm>
          <a:off x="731838" y="4202401"/>
          <a:ext cx="461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" name="Equation" r:id="rId7" imgW="317160" imgH="241200" progId="Equation.DSMT4">
                  <p:embed/>
                </p:oleObj>
              </mc:Choice>
              <mc:Fallback>
                <p:oleObj name="Equation" r:id="rId7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202401"/>
                        <a:ext cx="4619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65335"/>
              </p:ext>
            </p:extLst>
          </p:nvPr>
        </p:nvGraphicFramePr>
        <p:xfrm>
          <a:off x="282575" y="3719801"/>
          <a:ext cx="47942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Equation" r:id="rId9" imgW="317160" imgH="177480" progId="Equation.DSMT4">
                  <p:embed/>
                </p:oleObj>
              </mc:Choice>
              <mc:Fallback>
                <p:oleObj name="Equation" r:id="rId9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3719801"/>
                        <a:ext cx="479425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1682750" y="4115088"/>
            <a:ext cx="598488" cy="279400"/>
            <a:chOff x="1694" y="1537"/>
            <a:chExt cx="583" cy="378"/>
          </a:xfrm>
        </p:grpSpPr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83"/>
          <p:cNvSpPr>
            <a:spLocks noChangeShapeType="1"/>
          </p:cNvSpPr>
          <p:nvPr/>
        </p:nvSpPr>
        <p:spPr bwMode="auto">
          <a:xfrm>
            <a:off x="2265363" y="4327813"/>
            <a:ext cx="314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86"/>
          <p:cNvSpPr>
            <a:spLocks noChangeArrowheads="1"/>
          </p:cNvSpPr>
          <p:nvPr/>
        </p:nvSpPr>
        <p:spPr bwMode="auto">
          <a:xfrm>
            <a:off x="1254125" y="4057938"/>
            <a:ext cx="423863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7"/>
          <p:cNvSpPr>
            <a:spLocks noChangeShapeType="1"/>
          </p:cNvSpPr>
          <p:nvPr/>
        </p:nvSpPr>
        <p:spPr bwMode="auto">
          <a:xfrm>
            <a:off x="1685925" y="4345276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92654"/>
              </p:ext>
            </p:extLst>
          </p:nvPr>
        </p:nvGraphicFramePr>
        <p:xfrm>
          <a:off x="1235075" y="4202401"/>
          <a:ext cx="457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Equation" r:id="rId11" imgW="317160" imgH="241200" progId="Equation.DSMT4">
                  <p:embed/>
                </p:oleObj>
              </mc:Choice>
              <mc:Fallback>
                <p:oleObj name="Equation" r:id="rId11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202401"/>
                        <a:ext cx="4572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9"/>
          <p:cNvSpPr>
            <a:spLocks noChangeArrowheads="1"/>
          </p:cNvSpPr>
          <p:nvPr/>
        </p:nvSpPr>
        <p:spPr bwMode="auto">
          <a:xfrm>
            <a:off x="3122613" y="5269201"/>
            <a:ext cx="71437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92"/>
          <p:cNvSpPr>
            <a:spLocks noChangeShapeType="1"/>
          </p:cNvSpPr>
          <p:nvPr/>
        </p:nvSpPr>
        <p:spPr bwMode="auto">
          <a:xfrm>
            <a:off x="2663825" y="4343688"/>
            <a:ext cx="452438" cy="103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90"/>
          <p:cNvSpPr>
            <a:spLocks noChangeArrowheads="1"/>
          </p:cNvSpPr>
          <p:nvPr/>
        </p:nvSpPr>
        <p:spPr bwMode="auto">
          <a:xfrm>
            <a:off x="2762250" y="4551651"/>
            <a:ext cx="71438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91"/>
          <p:cNvSpPr>
            <a:spLocks noChangeArrowheads="1"/>
          </p:cNvSpPr>
          <p:nvPr/>
        </p:nvSpPr>
        <p:spPr bwMode="auto">
          <a:xfrm>
            <a:off x="2928938" y="4927888"/>
            <a:ext cx="71437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05"/>
          <p:cNvSpPr>
            <a:spLocks noChangeArrowheads="1"/>
          </p:cNvSpPr>
          <p:nvPr/>
        </p:nvSpPr>
        <p:spPr bwMode="auto">
          <a:xfrm>
            <a:off x="4052888" y="5064413"/>
            <a:ext cx="530225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65110"/>
              </p:ext>
            </p:extLst>
          </p:nvPr>
        </p:nvGraphicFramePr>
        <p:xfrm>
          <a:off x="4138613" y="5210463"/>
          <a:ext cx="3857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5210463"/>
                        <a:ext cx="38576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131"/>
          <p:cNvSpPr>
            <a:spLocks noChangeArrowheads="1"/>
          </p:cNvSpPr>
          <p:nvPr/>
        </p:nvSpPr>
        <p:spPr bwMode="auto">
          <a:xfrm>
            <a:off x="5427663" y="5026313"/>
            <a:ext cx="823912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97917"/>
              </p:ext>
            </p:extLst>
          </p:nvPr>
        </p:nvGraphicFramePr>
        <p:xfrm>
          <a:off x="5661025" y="5181888"/>
          <a:ext cx="3667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15" imgW="241200" imgH="228600" progId="Equation.DSMT4">
                  <p:embed/>
                </p:oleObj>
              </mc:Choice>
              <mc:Fallback>
                <p:oleObj name="Equation" r:id="rId15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5181888"/>
                        <a:ext cx="3667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146"/>
          <p:cNvSpPr>
            <a:spLocks noChangeArrowheads="1"/>
          </p:cNvSpPr>
          <p:nvPr/>
        </p:nvSpPr>
        <p:spPr bwMode="auto">
          <a:xfrm>
            <a:off x="7110413" y="5034251"/>
            <a:ext cx="1141412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47"/>
          <p:cNvSpPr>
            <a:spLocks noChangeShapeType="1"/>
          </p:cNvSpPr>
          <p:nvPr/>
        </p:nvSpPr>
        <p:spPr bwMode="auto">
          <a:xfrm>
            <a:off x="8267700" y="5346988"/>
            <a:ext cx="885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11892"/>
              </p:ext>
            </p:extLst>
          </p:nvPr>
        </p:nvGraphicFramePr>
        <p:xfrm>
          <a:off x="7424738" y="5156488"/>
          <a:ext cx="3841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17" imgW="253800" imgH="228600" progId="Equation.DSMT4">
                  <p:embed/>
                </p:oleObj>
              </mc:Choice>
              <mc:Fallback>
                <p:oleObj name="Equation" r:id="rId17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5156488"/>
                        <a:ext cx="3841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149"/>
          <p:cNvGrpSpPr>
            <a:grpSpLocks/>
          </p:cNvGrpSpPr>
          <p:nvPr/>
        </p:nvGrpSpPr>
        <p:grpSpPr bwMode="auto">
          <a:xfrm>
            <a:off x="6273800" y="5064413"/>
            <a:ext cx="828675" cy="344488"/>
            <a:chOff x="1694" y="1537"/>
            <a:chExt cx="583" cy="378"/>
          </a:xfrm>
        </p:grpSpPr>
        <p:sp>
          <p:nvSpPr>
            <p:cNvPr id="63" name="Rectangle 150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51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53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54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55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56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57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8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59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59574"/>
              </p:ext>
            </p:extLst>
          </p:nvPr>
        </p:nvGraphicFramePr>
        <p:xfrm>
          <a:off x="1824038" y="3781713"/>
          <a:ext cx="3841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3781713"/>
                        <a:ext cx="3841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61778"/>
              </p:ext>
            </p:extLst>
          </p:nvPr>
        </p:nvGraphicFramePr>
        <p:xfrm>
          <a:off x="2368550" y="4821526"/>
          <a:ext cx="3841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821526"/>
                        <a:ext cx="3841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04702"/>
              </p:ext>
            </p:extLst>
          </p:nvPr>
        </p:nvGraphicFramePr>
        <p:xfrm>
          <a:off x="3463925" y="4756438"/>
          <a:ext cx="441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23" imgW="291960" imgH="228600" progId="Equation.DSMT4">
                  <p:embed/>
                </p:oleObj>
              </mc:Choice>
              <mc:Fallback>
                <p:oleObj name="Equation" r:id="rId23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756438"/>
                        <a:ext cx="4413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163"/>
          <p:cNvGrpSpPr>
            <a:grpSpLocks/>
          </p:cNvGrpSpPr>
          <p:nvPr/>
        </p:nvGrpSpPr>
        <p:grpSpPr bwMode="auto">
          <a:xfrm>
            <a:off x="4587875" y="5083463"/>
            <a:ext cx="828675" cy="344488"/>
            <a:chOff x="1694" y="1537"/>
            <a:chExt cx="583" cy="378"/>
          </a:xfrm>
        </p:grpSpPr>
        <p:sp>
          <p:nvSpPr>
            <p:cNvPr id="53" name="Rectangle 164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65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66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8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9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0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71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2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73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74"/>
          <p:cNvGrpSpPr>
            <a:grpSpLocks/>
          </p:cNvGrpSpPr>
          <p:nvPr/>
        </p:nvGrpSpPr>
        <p:grpSpPr bwMode="auto">
          <a:xfrm>
            <a:off x="3211513" y="5102513"/>
            <a:ext cx="828675" cy="344488"/>
            <a:chOff x="1694" y="1537"/>
            <a:chExt cx="583" cy="378"/>
          </a:xfrm>
        </p:grpSpPr>
        <p:sp>
          <p:nvSpPr>
            <p:cNvPr id="43" name="Rectangle 175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76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77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78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9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80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81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82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83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84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8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78977"/>
              </p:ext>
            </p:extLst>
          </p:nvPr>
        </p:nvGraphicFramePr>
        <p:xfrm>
          <a:off x="4811713" y="4762788"/>
          <a:ext cx="4794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25" imgW="317160" imgH="228600" progId="Equation.DSMT4">
                  <p:embed/>
                </p:oleObj>
              </mc:Choice>
              <mc:Fallback>
                <p:oleObj name="Equation" r:id="rId2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762788"/>
                        <a:ext cx="4794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60683"/>
              </p:ext>
            </p:extLst>
          </p:nvPr>
        </p:nvGraphicFramePr>
        <p:xfrm>
          <a:off x="6527800" y="4704051"/>
          <a:ext cx="4603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Equation" r:id="rId27" imgW="304560" imgH="228600" progId="Equation.DSMT4">
                  <p:embed/>
                </p:oleObj>
              </mc:Choice>
              <mc:Fallback>
                <p:oleObj name="Equation" r:id="rId2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704051"/>
                        <a:ext cx="46037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241669"/>
              </p:ext>
            </p:extLst>
          </p:nvPr>
        </p:nvGraphicFramePr>
        <p:xfrm>
          <a:off x="4514850" y="4394488"/>
          <a:ext cx="11747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Equation" r:id="rId29" imgW="927000" imgH="228600" progId="Equation.DSMT4">
                  <p:embed/>
                </p:oleObj>
              </mc:Choice>
              <mc:Fallback>
                <p:oleObj name="Equation" r:id="rId29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394488"/>
                        <a:ext cx="11747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33064"/>
              </p:ext>
            </p:extLst>
          </p:nvPr>
        </p:nvGraphicFramePr>
        <p:xfrm>
          <a:off x="6137275" y="4365913"/>
          <a:ext cx="12715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" name="Equation" r:id="rId31" imgW="1002960" imgH="228600" progId="Equation.DSMT4">
                  <p:embed/>
                </p:oleObj>
              </mc:Choice>
              <mc:Fallback>
                <p:oleObj name="Equation" r:id="rId31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4365913"/>
                        <a:ext cx="12715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77905"/>
              </p:ext>
            </p:extLst>
          </p:nvPr>
        </p:nvGraphicFramePr>
        <p:xfrm>
          <a:off x="7678737" y="4370388"/>
          <a:ext cx="14652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" name="Equation" r:id="rId33" imgW="1155600" imgH="228600" progId="Equation.DSMT4">
                  <p:embed/>
                </p:oleObj>
              </mc:Choice>
              <mc:Fallback>
                <p:oleObj name="Equation" r:id="rId3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737" y="4370388"/>
                        <a:ext cx="14652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smtClean="0"/>
              <a:t>Compression (SLAC)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9400" y="760021"/>
            <a:ext cx="8469313" cy="5621729"/>
            <a:chOff x="0" y="-47679"/>
            <a:chExt cx="8786813" cy="634052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5" y="540503"/>
              <a:ext cx="7345510" cy="123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"/>
            <a:stretch>
              <a:fillRect/>
            </a:stretch>
          </p:blipFill>
          <p:spPr bwMode="auto">
            <a:xfrm>
              <a:off x="1439675" y="1580073"/>
              <a:ext cx="5159564" cy="4712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79"/>
              <a:ext cx="8786813" cy="665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754909" y="2867025"/>
              <a:ext cx="389366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72141" y="4962525"/>
              <a:ext cx="378279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0642792"/>
                </p:ext>
              </p:extLst>
            </p:nvPr>
          </p:nvGraphicFramePr>
          <p:xfrm>
            <a:off x="7609493" y="3461880"/>
            <a:ext cx="961420" cy="675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1" name="Equation" r:id="rId7" imgW="558720" imgH="393480" progId="Equation.DSMT4">
                    <p:embed/>
                  </p:oleObj>
                </mc:Choice>
                <mc:Fallback>
                  <p:oleObj name="Equation" r:id="rId7" imgW="558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9493" y="3461880"/>
                          <a:ext cx="961420" cy="675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7480744" y="3073081"/>
              <a:ext cx="28131" cy="17005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90631" y="2525481"/>
            <a:ext cx="165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=20 </a:t>
            </a:r>
            <a:r>
              <a:rPr lang="de-DE" sz="2800" b="1" dirty="0" err="1">
                <a:solidFill>
                  <a:schemeClr val="accent2"/>
                </a:solidFill>
                <a:latin typeface="+mj-lt"/>
              </a:rPr>
              <a:t>p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798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energy vs. compression rate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"/>
          <a:stretch>
            <a:fillRect/>
          </a:stretch>
        </p:blipFill>
        <p:spPr bwMode="auto">
          <a:xfrm>
            <a:off x="4649733" y="1921626"/>
            <a:ext cx="4411140" cy="41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753" y="1528931"/>
            <a:ext cx="4376664" cy="4551235"/>
            <a:chOff x="118753" y="1528931"/>
            <a:chExt cx="4376664" cy="4551235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53" y="1772268"/>
              <a:ext cx="4307715" cy="394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274840"/>
                </p:ext>
              </p:extLst>
            </p:nvPr>
          </p:nvGraphicFramePr>
          <p:xfrm>
            <a:off x="1637289" y="1528931"/>
            <a:ext cx="971862" cy="322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2" name="Equation" r:id="rId6" imgW="469696" imgH="152334" progId="Equation.DSMT4">
                    <p:embed/>
                  </p:oleObj>
                </mc:Choice>
                <mc:Fallback>
                  <p:oleObj name="Equation" r:id="rId6" imgW="469696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289" y="1528931"/>
                          <a:ext cx="971862" cy="322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965228"/>
                </p:ext>
              </p:extLst>
            </p:nvPr>
          </p:nvGraphicFramePr>
          <p:xfrm>
            <a:off x="918242" y="2930215"/>
            <a:ext cx="761730" cy="37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3" name="Equation" r:id="rId8" imgW="368140" imgH="177723" progId="Equation.DSMT4">
                    <p:embed/>
                  </p:oleObj>
                </mc:Choice>
                <mc:Fallback>
                  <p:oleObj name="Equation" r:id="rId8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242" y="2930215"/>
                          <a:ext cx="761730" cy="37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1622915"/>
                </p:ext>
              </p:extLst>
            </p:nvPr>
          </p:nvGraphicFramePr>
          <p:xfrm>
            <a:off x="2527068" y="2070985"/>
            <a:ext cx="781430" cy="35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4" name="Equation" r:id="rId10" imgW="393359" imgH="177646" progId="Equation.DSMT4">
                    <p:embed/>
                  </p:oleObj>
                </mc:Choice>
                <mc:Fallback>
                  <p:oleObj name="Equation" r:id="rId10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7068" y="2070985"/>
                          <a:ext cx="781430" cy="359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7292203"/>
                </p:ext>
              </p:extLst>
            </p:nvPr>
          </p:nvGraphicFramePr>
          <p:xfrm>
            <a:off x="3154182" y="5650551"/>
            <a:ext cx="1341235" cy="429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5" name="Equation" r:id="rId12" imgW="647419" imgH="203112" progId="Equation.DSMT4">
                    <p:embed/>
                  </p:oleObj>
                </mc:Choice>
                <mc:Fallback>
                  <p:oleObj name="Equation" r:id="rId12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182" y="5650551"/>
                          <a:ext cx="1341235" cy="429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Oval 10"/>
          <p:cNvSpPr/>
          <p:nvPr/>
        </p:nvSpPr>
        <p:spPr bwMode="auto">
          <a:xfrm>
            <a:off x="848692" y="5205366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878" y="1400456"/>
            <a:ext cx="8953995" cy="4572832"/>
            <a:chOff x="485775" y="1219200"/>
            <a:chExt cx="8647113" cy="4305300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1449388"/>
              <a:ext cx="4165600" cy="373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6575793"/>
                </p:ext>
              </p:extLst>
            </p:nvPr>
          </p:nvGraphicFramePr>
          <p:xfrm>
            <a:off x="1954213" y="1219200"/>
            <a:ext cx="939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0" name="Equation" r:id="rId5" imgW="469696" imgH="152334" progId="Equation.DSMT4">
                    <p:embed/>
                  </p:oleObj>
                </mc:Choice>
                <mc:Fallback>
                  <p:oleObj name="Equation" r:id="rId5" imgW="469696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213" y="1219200"/>
                          <a:ext cx="939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207722"/>
                </p:ext>
              </p:extLst>
            </p:nvPr>
          </p:nvGraphicFramePr>
          <p:xfrm>
            <a:off x="1258888" y="2544763"/>
            <a:ext cx="736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1" name="Equation" r:id="rId7" imgW="368140" imgH="177723" progId="Equation.DSMT4">
                    <p:embed/>
                  </p:oleObj>
                </mc:Choice>
                <mc:Fallback>
                  <p:oleObj name="Equation" r:id="rId7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888" y="2544763"/>
                          <a:ext cx="736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"/>
            <a:stretch>
              <a:fillRect/>
            </a:stretch>
          </p:blipFill>
          <p:spPr bwMode="auto">
            <a:xfrm>
              <a:off x="4867275" y="1590675"/>
              <a:ext cx="4265613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115608"/>
                </p:ext>
              </p:extLst>
            </p:nvPr>
          </p:nvGraphicFramePr>
          <p:xfrm>
            <a:off x="2814638" y="1731963"/>
            <a:ext cx="75565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2" name="Equation" r:id="rId10" imgW="393359" imgH="177646" progId="Equation.DSMT4">
                    <p:embed/>
                  </p:oleObj>
                </mc:Choice>
                <mc:Fallback>
                  <p:oleObj name="Equation" r:id="rId10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638" y="1731963"/>
                          <a:ext cx="755650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597104"/>
                </p:ext>
              </p:extLst>
            </p:nvPr>
          </p:nvGraphicFramePr>
          <p:xfrm>
            <a:off x="3421063" y="5118100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3" name="Equation" r:id="rId12" imgW="647419" imgH="203112" progId="Equation.DSMT4">
                    <p:embed/>
                  </p:oleObj>
                </mc:Choice>
                <mc:Fallback>
                  <p:oleObj name="Equation" r:id="rId12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063" y="5118100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>
              <a:off x="6832600" y="2520950"/>
              <a:ext cx="200025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00875" y="4298950"/>
              <a:ext cx="1854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9039418"/>
                </p:ext>
              </p:extLst>
            </p:nvPr>
          </p:nvGraphicFramePr>
          <p:xfrm>
            <a:off x="8185150" y="2801938"/>
            <a:ext cx="92233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4" name="Equation" r:id="rId14" imgW="558720" imgH="393480" progId="Equation.DSMT4">
                    <p:embed/>
                  </p:oleObj>
                </mc:Choice>
                <mc:Fallback>
                  <p:oleObj name="Equation" r:id="rId14" imgW="558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5150" y="2801938"/>
                          <a:ext cx="922338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>
            <a:xfrm>
              <a:off x="8085138" y="2532063"/>
              <a:ext cx="0" cy="17478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57513" y="2532063"/>
              <a:ext cx="14652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68575" y="4468813"/>
              <a:ext cx="1854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133119"/>
                </p:ext>
              </p:extLst>
            </p:nvPr>
          </p:nvGraphicFramePr>
          <p:xfrm>
            <a:off x="3862388" y="2667000"/>
            <a:ext cx="92233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5" name="Equation" r:id="rId16" imgW="558720" imgH="393480" progId="Equation.DSMT4">
                    <p:embed/>
                  </p:oleObj>
                </mc:Choice>
                <mc:Fallback>
                  <p:oleObj name="Equation" r:id="rId16" imgW="558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2667000"/>
                          <a:ext cx="922337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3771900" y="2532063"/>
              <a:ext cx="25400" cy="1936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798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energy vs. compression rate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24037" y="5110363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8" y="1726870"/>
            <a:ext cx="442348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30727"/>
              </p:ext>
            </p:extLst>
          </p:nvPr>
        </p:nvGraphicFramePr>
        <p:xfrm>
          <a:off x="6199188" y="1643063"/>
          <a:ext cx="104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" name="Equation" r:id="rId5" imgW="520560" imgH="152280" progId="Equation.DSMT4">
                  <p:embed/>
                </p:oleObj>
              </mc:Choice>
              <mc:Fallback>
                <p:oleObj name="Equation" r:id="rId5" imgW="520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1643063"/>
                        <a:ext cx="104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24919"/>
              </p:ext>
            </p:extLst>
          </p:nvPr>
        </p:nvGraphicFramePr>
        <p:xfrm>
          <a:off x="6221413" y="4410075"/>
          <a:ext cx="755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" name="Equation" r:id="rId7" imgW="393359" imgH="177646" progId="Equation.DSMT4">
                  <p:embed/>
                </p:oleObj>
              </mc:Choice>
              <mc:Fallback>
                <p:oleObj name="Equation" r:id="rId7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4410075"/>
                        <a:ext cx="755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43001"/>
              </p:ext>
            </p:extLst>
          </p:nvPr>
        </p:nvGraphicFramePr>
        <p:xfrm>
          <a:off x="7392207" y="5561639"/>
          <a:ext cx="1296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" name="Equation" r:id="rId9" imgW="647419" imgH="203112" progId="Equation.DSMT4">
                  <p:embed/>
                </p:oleObj>
              </mc:Choice>
              <mc:Fallback>
                <p:oleObj name="Equation" r:id="rId9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207" y="5561639"/>
                        <a:ext cx="1296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701800"/>
            <a:ext cx="44227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84290"/>
              </p:ext>
            </p:extLst>
          </p:nvPr>
        </p:nvGraphicFramePr>
        <p:xfrm>
          <a:off x="1882775" y="1549400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" name="Equation" r:id="rId12" imgW="469800" imgH="152280" progId="Equation.DSMT4">
                  <p:embed/>
                </p:oleObj>
              </mc:Choice>
              <mc:Fallback>
                <p:oleObj name="Equation" r:id="rId12" imgW="469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549400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29577"/>
              </p:ext>
            </p:extLst>
          </p:nvPr>
        </p:nvGraphicFramePr>
        <p:xfrm>
          <a:off x="2949575" y="226695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8" name="Equation" r:id="rId14" imgW="672840" imgH="215640" progId="Equation.DSMT4">
                  <p:embed/>
                </p:oleObj>
              </mc:Choice>
              <mc:Fallback>
                <p:oleObj name="Equation" r:id="rId14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226695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50059"/>
              </p:ext>
            </p:extLst>
          </p:nvPr>
        </p:nvGraphicFramePr>
        <p:xfrm>
          <a:off x="1463675" y="4649788"/>
          <a:ext cx="755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9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649788"/>
                        <a:ext cx="755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660797"/>
              </p:ext>
            </p:extLst>
          </p:nvPr>
        </p:nvGraphicFramePr>
        <p:xfrm>
          <a:off x="7137400" y="219075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0" name="Equation" r:id="rId17" imgW="672808" imgH="215806" progId="Equation.DSMT4">
                  <p:embed/>
                </p:oleObj>
              </mc:Choice>
              <mc:Fallback>
                <p:oleObj name="Equation" r:id="rId17" imgW="67280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19075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81141"/>
              </p:ext>
            </p:extLst>
          </p:nvPr>
        </p:nvGraphicFramePr>
        <p:xfrm>
          <a:off x="3233738" y="5486400"/>
          <a:ext cx="1296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1" name="Equation" r:id="rId18" imgW="647419" imgH="203112" progId="Equation.DSMT4">
                  <p:embed/>
                </p:oleObj>
              </mc:Choice>
              <mc:Fallback>
                <p:oleObj name="Equation" r:id="rId18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486400"/>
                        <a:ext cx="1296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676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power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vs. compression rate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973777" y="5155211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712" y="5202836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862538" y="1441544"/>
            <a:ext cx="7765196" cy="42407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Bunches with charge 20-1000 </a:t>
            </a:r>
            <a:r>
              <a:rPr lang="en-US" sz="2800" dirty="0" err="1" smtClean="0"/>
              <a:t>pC</a:t>
            </a:r>
            <a:r>
              <a:rPr lang="en-US" sz="2800" dirty="0" smtClean="0"/>
              <a:t> can be compressed to 5 kA and higher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Radiation energy drops down at “full” compression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Overcompression</a:t>
            </a:r>
            <a:r>
              <a:rPr lang="en-US" sz="2800" dirty="0" smtClean="0"/>
              <a:t> scenario can be used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10" y="4587442"/>
            <a:ext cx="7848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Acknowledgements </a:t>
            </a:r>
          </a:p>
          <a:p>
            <a:pPr algn="just">
              <a:tabLst>
                <a:tab pos="228600" algn="l"/>
              </a:tabLst>
            </a:pP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to </a:t>
            </a:r>
            <a:r>
              <a:rPr lang="en-US" sz="2400" dirty="0" err="1" smtClean="0">
                <a:solidFill>
                  <a:schemeClr val="accent1"/>
                </a:solidFill>
                <a:cs typeface="Times New Roman" pitchFamily="18" charset="0"/>
              </a:rPr>
              <a:t>M.Dohlus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chemeClr val="accent1"/>
                </a:solidFill>
                <a:cs typeface="Times New Roman" pitchFamily="18" charset="0"/>
              </a:rPr>
              <a:t>T.Limberg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 for many useful discussions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802088" y="1363729"/>
            <a:ext cx="1246909" cy="758758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4110"/>
              </p:ext>
            </p:extLst>
          </p:nvPr>
        </p:nvGraphicFramePr>
        <p:xfrm>
          <a:off x="2686050" y="3302000"/>
          <a:ext cx="13985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Equation" r:id="rId4" imgW="901440" imgH="698400" progId="Equation.DSMT4">
                  <p:embed/>
                </p:oleObj>
              </mc:Choice>
              <mc:Fallback>
                <p:oleObj name="Equation" r:id="rId4" imgW="9014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302000"/>
                        <a:ext cx="13985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78699"/>
              </p:ext>
            </p:extLst>
          </p:nvPr>
        </p:nvGraphicFramePr>
        <p:xfrm>
          <a:off x="4378325" y="3305175"/>
          <a:ext cx="14382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6" imgW="927000" imgH="698400" progId="Equation.DSMT4">
                  <p:embed/>
                </p:oleObj>
              </mc:Choice>
              <mc:Fallback>
                <p:oleObj name="Equation" r:id="rId6" imgW="927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3305175"/>
                        <a:ext cx="14382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16964"/>
              </p:ext>
            </p:extLst>
          </p:nvPr>
        </p:nvGraphicFramePr>
        <p:xfrm>
          <a:off x="6110288" y="3335338"/>
          <a:ext cx="15573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8" imgW="1002960" imgH="482400" progId="Equation.DSMT4">
                  <p:embed/>
                </p:oleObj>
              </mc:Choice>
              <mc:Fallback>
                <p:oleObj name="Equation" r:id="rId8" imgW="1002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3335338"/>
                        <a:ext cx="1557337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20825" y="840509"/>
            <a:ext cx="6751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</a:rPr>
              <a:t>Working points (11 macro-parameters)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9381" y="4550064"/>
            <a:ext cx="357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What is the optimal choice?</a:t>
            </a:r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 flipH="1">
            <a:off x="6832600" y="1954213"/>
            <a:ext cx="541338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0" y="1290638"/>
            <a:ext cx="8870950" cy="1954212"/>
            <a:chOff x="0" y="813"/>
            <a:chExt cx="5588" cy="1231"/>
          </a:xfrm>
        </p:grpSpPr>
        <p:sp>
          <p:nvSpPr>
            <p:cNvPr id="13" name="AutoShape 107"/>
            <p:cNvSpPr>
              <a:spLocks noChangeArrowheads="1"/>
            </p:cNvSpPr>
            <p:nvPr/>
          </p:nvSpPr>
          <p:spPr bwMode="auto">
            <a:xfrm>
              <a:off x="68" y="1071"/>
              <a:ext cx="136" cy="29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 flipV="1">
              <a:off x="204" y="120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09"/>
            <p:cNvSpPr>
              <a:spLocks noChangeArrowheads="1"/>
            </p:cNvSpPr>
            <p:nvPr/>
          </p:nvSpPr>
          <p:spPr bwMode="auto">
            <a:xfrm>
              <a:off x="295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0"/>
            <p:cNvSpPr>
              <a:spLocks noChangeShapeType="1"/>
            </p:cNvSpPr>
            <p:nvPr/>
          </p:nvSpPr>
          <p:spPr bwMode="auto">
            <a:xfrm>
              <a:off x="567" y="1207"/>
              <a:ext cx="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" name="Object 111"/>
            <p:cNvGraphicFramePr>
              <a:graphicFrameLocks noChangeAspect="1"/>
            </p:cNvGraphicFramePr>
            <p:nvPr/>
          </p:nvGraphicFramePr>
          <p:xfrm>
            <a:off x="283" y="1117"/>
            <a:ext cx="2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0" name="Equation" r:id="rId10" imgW="317160" imgH="241200" progId="Equation.DSMT4">
                    <p:embed/>
                  </p:oleObj>
                </mc:Choice>
                <mc:Fallback>
                  <p:oleObj name="Equation" r:id="rId10" imgW="3171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1117"/>
                          <a:ext cx="291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12"/>
            <p:cNvGraphicFramePr>
              <a:graphicFrameLocks noChangeAspect="1"/>
            </p:cNvGraphicFramePr>
            <p:nvPr/>
          </p:nvGraphicFramePr>
          <p:xfrm>
            <a:off x="0" y="813"/>
            <a:ext cx="302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1" name="Equation" r:id="rId12" imgW="317160" imgH="177480" progId="Equation.DSMT4">
                    <p:embed/>
                  </p:oleObj>
                </mc:Choice>
                <mc:Fallback>
                  <p:oleObj name="Equation" r:id="rId12" imgW="3171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13"/>
                          <a:ext cx="302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utoShape 113"/>
            <p:cNvSpPr>
              <a:spLocks noChangeArrowheads="1"/>
            </p:cNvSpPr>
            <p:nvPr/>
          </p:nvSpPr>
          <p:spPr bwMode="auto">
            <a:xfrm>
              <a:off x="612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14"/>
            <p:cNvGraphicFramePr>
              <a:graphicFrameLocks noChangeAspect="1"/>
            </p:cNvGraphicFramePr>
            <p:nvPr/>
          </p:nvGraphicFramePr>
          <p:xfrm>
            <a:off x="600" y="1117"/>
            <a:ext cx="28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2" name="Equation" r:id="rId14" imgW="317160" imgH="241200" progId="Equation.DSMT4">
                    <p:embed/>
                  </p:oleObj>
                </mc:Choice>
                <mc:Fallback>
                  <p:oleObj name="Equation" r:id="rId14" imgW="3171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1117"/>
                          <a:ext cx="28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115"/>
            <p:cNvSpPr>
              <a:spLocks noChangeArrowheads="1"/>
            </p:cNvSpPr>
            <p:nvPr/>
          </p:nvSpPr>
          <p:spPr bwMode="auto">
            <a:xfrm>
              <a:off x="2375" y="1660"/>
              <a:ext cx="334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" name="Object 116"/>
            <p:cNvGraphicFramePr>
              <a:graphicFrameLocks noChangeAspect="1"/>
            </p:cNvGraphicFramePr>
            <p:nvPr/>
          </p:nvGraphicFramePr>
          <p:xfrm>
            <a:off x="2429" y="1752"/>
            <a:ext cx="24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3" name="Equation" r:id="rId16" imgW="253800" imgH="228600" progId="Equation.DSMT4">
                    <p:embed/>
                  </p:oleObj>
                </mc:Choice>
                <mc:Fallback>
                  <p:oleObj name="Equation" r:id="rId16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752"/>
                          <a:ext cx="24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117"/>
            <p:cNvSpPr>
              <a:spLocks noChangeArrowheads="1"/>
            </p:cNvSpPr>
            <p:nvPr/>
          </p:nvSpPr>
          <p:spPr bwMode="auto">
            <a:xfrm>
              <a:off x="3241" y="1636"/>
              <a:ext cx="5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118"/>
            <p:cNvGraphicFramePr>
              <a:graphicFrameLocks noChangeAspect="1"/>
            </p:cNvGraphicFramePr>
            <p:nvPr/>
          </p:nvGraphicFramePr>
          <p:xfrm>
            <a:off x="3388" y="1734"/>
            <a:ext cx="231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4" name="Equation" r:id="rId18" imgW="241200" imgH="228600" progId="Equation.DSMT4">
                    <p:embed/>
                  </p:oleObj>
                </mc:Choice>
                <mc:Fallback>
                  <p:oleObj name="Equation" r:id="rId1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" y="1734"/>
                          <a:ext cx="231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AutoShape 119"/>
            <p:cNvSpPr>
              <a:spLocks noChangeArrowheads="1"/>
            </p:cNvSpPr>
            <p:nvPr/>
          </p:nvSpPr>
          <p:spPr bwMode="auto">
            <a:xfrm>
              <a:off x="4301" y="1641"/>
              <a:ext cx="7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0"/>
            <p:cNvSpPr>
              <a:spLocks noChangeShapeType="1"/>
            </p:cNvSpPr>
            <p:nvPr/>
          </p:nvSpPr>
          <p:spPr bwMode="auto">
            <a:xfrm>
              <a:off x="5030" y="1838"/>
              <a:ext cx="55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121"/>
            <p:cNvGraphicFramePr>
              <a:graphicFrameLocks noChangeAspect="1"/>
            </p:cNvGraphicFramePr>
            <p:nvPr/>
          </p:nvGraphicFramePr>
          <p:xfrm>
            <a:off x="4499" y="1718"/>
            <a:ext cx="24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5" name="Equation" r:id="rId20" imgW="253800" imgH="228600" progId="Equation.DSMT4">
                    <p:embed/>
                  </p:oleObj>
                </mc:Choice>
                <mc:Fallback>
                  <p:oleObj name="Equation" r:id="rId20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" y="1718"/>
                          <a:ext cx="24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122"/>
            <p:cNvGrpSpPr>
              <a:grpSpLocks/>
            </p:cNvGrpSpPr>
            <p:nvPr/>
          </p:nvGrpSpPr>
          <p:grpSpPr bwMode="auto">
            <a:xfrm>
              <a:off x="3774" y="1660"/>
              <a:ext cx="522" cy="217"/>
              <a:chOff x="1694" y="1537"/>
              <a:chExt cx="583" cy="378"/>
            </a:xfrm>
          </p:grpSpPr>
          <p:sp>
            <p:nvSpPr>
              <p:cNvPr id="75" name="Rectangle 123"/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4"/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5"/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126"/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32"/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33"/>
            <p:cNvGrpSpPr>
              <a:grpSpLocks/>
            </p:cNvGrpSpPr>
            <p:nvPr/>
          </p:nvGrpSpPr>
          <p:grpSpPr bwMode="auto">
            <a:xfrm>
              <a:off x="2712" y="1672"/>
              <a:ext cx="522" cy="217"/>
              <a:chOff x="1694" y="1537"/>
              <a:chExt cx="583" cy="378"/>
            </a:xfrm>
          </p:grpSpPr>
          <p:sp>
            <p:nvSpPr>
              <p:cNvPr id="65" name="Rectangle 134"/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35"/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36"/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137"/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38"/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9"/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40"/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41"/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42"/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43"/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44"/>
            <p:cNvGrpSpPr>
              <a:grpSpLocks/>
            </p:cNvGrpSpPr>
            <p:nvPr/>
          </p:nvGrpSpPr>
          <p:grpSpPr bwMode="auto">
            <a:xfrm>
              <a:off x="882" y="852"/>
              <a:ext cx="1485" cy="1067"/>
              <a:chOff x="882" y="852"/>
              <a:chExt cx="1485" cy="1067"/>
            </a:xfrm>
          </p:grpSpPr>
          <p:sp>
            <p:nvSpPr>
              <p:cNvPr id="33" name="Rectangle 145"/>
              <p:cNvSpPr>
                <a:spLocks noChangeArrowheads="1"/>
              </p:cNvSpPr>
              <p:nvPr/>
            </p:nvSpPr>
            <p:spPr bwMode="auto">
              <a:xfrm>
                <a:off x="1452" y="1131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46"/>
              <p:cNvGrpSpPr>
                <a:grpSpLocks/>
              </p:cNvGrpSpPr>
              <p:nvPr/>
            </p:nvGrpSpPr>
            <p:grpSpPr bwMode="auto">
              <a:xfrm>
                <a:off x="882" y="1062"/>
                <a:ext cx="377" cy="176"/>
                <a:chOff x="1694" y="1537"/>
                <a:chExt cx="583" cy="378"/>
              </a:xfrm>
            </p:grpSpPr>
            <p:sp>
              <p:nvSpPr>
                <p:cNvPr id="55" name="Rectangle 147"/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148"/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149"/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150"/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51"/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53"/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54"/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55"/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56"/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Line 157"/>
              <p:cNvSpPr>
                <a:spLocks noChangeShapeType="1"/>
              </p:cNvSpPr>
              <p:nvPr/>
            </p:nvSpPr>
            <p:spPr bwMode="auto">
              <a:xfrm>
                <a:off x="1249" y="1196"/>
                <a:ext cx="198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58"/>
              <p:cNvSpPr>
                <a:spLocks noChangeShapeType="1"/>
              </p:cNvSpPr>
              <p:nvPr/>
            </p:nvSpPr>
            <p:spPr bwMode="auto">
              <a:xfrm>
                <a:off x="884" y="1207"/>
                <a:ext cx="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59"/>
              <p:cNvSpPr>
                <a:spLocks noChangeArrowheads="1"/>
              </p:cNvSpPr>
              <p:nvPr/>
            </p:nvSpPr>
            <p:spPr bwMode="auto">
              <a:xfrm>
                <a:off x="1789" y="1789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60"/>
              <p:cNvSpPr>
                <a:spLocks noChangeShapeType="1"/>
              </p:cNvSpPr>
              <p:nvPr/>
            </p:nvSpPr>
            <p:spPr bwMode="auto">
              <a:xfrm>
                <a:off x="1500" y="1206"/>
                <a:ext cx="285" cy="6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161"/>
              <p:cNvSpPr>
                <a:spLocks noChangeArrowheads="1"/>
              </p:cNvSpPr>
              <p:nvPr/>
            </p:nvSpPr>
            <p:spPr bwMode="auto">
              <a:xfrm>
                <a:off x="1562" y="1337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62"/>
              <p:cNvSpPr>
                <a:spLocks noChangeArrowheads="1"/>
              </p:cNvSpPr>
              <p:nvPr/>
            </p:nvSpPr>
            <p:spPr bwMode="auto">
              <a:xfrm>
                <a:off x="1667" y="1574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" name="Object 163"/>
              <p:cNvGraphicFramePr>
                <a:graphicFrameLocks noChangeAspect="1"/>
              </p:cNvGraphicFramePr>
              <p:nvPr/>
            </p:nvGraphicFramePr>
            <p:xfrm>
              <a:off x="971" y="852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86" name="Equation" r:id="rId22" imgW="253800" imgH="164880" progId="Equation.DSMT4">
                      <p:embed/>
                    </p:oleObj>
                  </mc:Choice>
                  <mc:Fallback>
                    <p:oleObj name="Equation" r:id="rId22" imgW="25380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1" y="852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64"/>
              <p:cNvGraphicFramePr>
                <a:graphicFrameLocks noChangeAspect="1"/>
              </p:cNvGraphicFramePr>
              <p:nvPr/>
            </p:nvGraphicFramePr>
            <p:xfrm>
              <a:off x="1314" y="1507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87" name="Equation" r:id="rId24" imgW="253800" imgH="164880" progId="Equation.DSMT4">
                      <p:embed/>
                    </p:oleObj>
                  </mc:Choice>
                  <mc:Fallback>
                    <p:oleObj name="Equation" r:id="rId24" imgW="25380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1507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165"/>
              <p:cNvGraphicFramePr>
                <a:graphicFrameLocks noChangeAspect="1"/>
              </p:cNvGraphicFramePr>
              <p:nvPr/>
            </p:nvGraphicFramePr>
            <p:xfrm>
              <a:off x="2004" y="1466"/>
              <a:ext cx="278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88" name="Equation" r:id="rId26" imgW="291960" imgH="228600" progId="Equation.DSMT4">
                      <p:embed/>
                    </p:oleObj>
                  </mc:Choice>
                  <mc:Fallback>
                    <p:oleObj name="Equation" r:id="rId26" imgW="29196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466"/>
                            <a:ext cx="278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4" name="Group 166"/>
              <p:cNvGrpSpPr>
                <a:grpSpLocks/>
              </p:cNvGrpSpPr>
              <p:nvPr/>
            </p:nvGrpSpPr>
            <p:grpSpPr bwMode="auto">
              <a:xfrm>
                <a:off x="1845" y="1684"/>
                <a:ext cx="522" cy="217"/>
                <a:chOff x="1694" y="1537"/>
                <a:chExt cx="583" cy="378"/>
              </a:xfrm>
            </p:grpSpPr>
            <p:sp>
              <p:nvSpPr>
                <p:cNvPr id="4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Rectangle 168"/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69"/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70"/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71"/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73"/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74"/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75"/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76"/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31" name="Object 177"/>
            <p:cNvGraphicFramePr>
              <a:graphicFrameLocks noChangeAspect="1"/>
            </p:cNvGraphicFramePr>
            <p:nvPr/>
          </p:nvGraphicFramePr>
          <p:xfrm>
            <a:off x="2853" y="1470"/>
            <a:ext cx="30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9" name="Equation" r:id="rId28" imgW="317160" imgH="228600" progId="Equation.DSMT4">
                    <p:embed/>
                  </p:oleObj>
                </mc:Choice>
                <mc:Fallback>
                  <p:oleObj name="Equation" r:id="rId28" imgW="3171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" y="1470"/>
                          <a:ext cx="30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78"/>
            <p:cNvGraphicFramePr>
              <a:graphicFrameLocks noChangeAspect="1"/>
            </p:cNvGraphicFramePr>
            <p:nvPr/>
          </p:nvGraphicFramePr>
          <p:xfrm>
            <a:off x="3934" y="1433"/>
            <a:ext cx="290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0" name="Equation" r:id="rId30" imgW="304560" imgH="228600" progId="Equation.DSMT4">
                    <p:embed/>
                  </p:oleObj>
                </mc:Choice>
                <mc:Fallback>
                  <p:oleObj name="Equation" r:id="rId30" imgW="304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1433"/>
                          <a:ext cx="290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80445"/>
              </p:ext>
            </p:extLst>
          </p:nvPr>
        </p:nvGraphicFramePr>
        <p:xfrm>
          <a:off x="7288459" y="1515239"/>
          <a:ext cx="17605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1" name="Equation" r:id="rId32" imgW="596880" imgH="203040" progId="Equation.DSMT4">
                  <p:embed/>
                </p:oleObj>
              </mc:Choice>
              <mc:Fallback>
                <p:oleObj name="Equation" r:id="rId3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459" y="1515239"/>
                        <a:ext cx="17605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183"/>
          <p:cNvSpPr txBox="1">
            <a:spLocks noChangeArrowheads="1"/>
          </p:cNvSpPr>
          <p:nvPr/>
        </p:nvSpPr>
        <p:spPr bwMode="auto">
          <a:xfrm>
            <a:off x="176214" y="5294024"/>
            <a:ext cx="84333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I.,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M.,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A Semi-Analytical Modelling of Multistage Bunch Compression with Collective Effects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Phys. Rev.  ST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Accel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. Beams, 2011.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72" y="1706504"/>
            <a:ext cx="4608301" cy="34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" y="1706504"/>
            <a:ext cx="4608301" cy="34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44825"/>
              </p:ext>
            </p:extLst>
          </p:nvPr>
        </p:nvGraphicFramePr>
        <p:xfrm>
          <a:off x="3717816" y="5031273"/>
          <a:ext cx="861626" cy="3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Equation" r:id="rId6" imgW="469696" imgH="203112" progId="Equation.DSMT4">
                  <p:embed/>
                </p:oleObj>
              </mc:Choice>
              <mc:Fallback>
                <p:oleObj name="Equation" r:id="rId6" imgW="46969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816" y="5031273"/>
                        <a:ext cx="861626" cy="3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08634"/>
              </p:ext>
            </p:extLst>
          </p:nvPr>
        </p:nvGraphicFramePr>
        <p:xfrm>
          <a:off x="834323" y="1138856"/>
          <a:ext cx="659865" cy="82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8" imgW="355320" imgH="419040" progId="Equation.DSMT4">
                  <p:embed/>
                </p:oleObj>
              </mc:Choice>
              <mc:Fallback>
                <p:oleObj name="Equation" r:id="rId8" imgW="355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23" y="1138856"/>
                        <a:ext cx="659865" cy="826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48920"/>
              </p:ext>
            </p:extLst>
          </p:nvPr>
        </p:nvGraphicFramePr>
        <p:xfrm>
          <a:off x="7937500" y="5011738"/>
          <a:ext cx="8493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10" imgW="482400" imgH="228600" progId="Equation.DSMT4">
                  <p:embed/>
                </p:oleObj>
              </mc:Choice>
              <mc:Fallback>
                <p:oleObj name="Equation" r:id="rId10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5011738"/>
                        <a:ext cx="84931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6637"/>
              </p:ext>
            </p:extLst>
          </p:nvPr>
        </p:nvGraphicFramePr>
        <p:xfrm>
          <a:off x="5172031" y="1553649"/>
          <a:ext cx="808676" cy="42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12" imgW="406048" imgH="203024" progId="Equation.DSMT4">
                  <p:embed/>
                </p:oleObj>
              </mc:Choice>
              <mc:Fallback>
                <p:oleObj name="Equation" r:id="rId12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31" y="1553649"/>
                        <a:ext cx="808676" cy="429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42093"/>
              </p:ext>
            </p:extLst>
          </p:nvPr>
        </p:nvGraphicFramePr>
        <p:xfrm>
          <a:off x="2052638" y="2327275"/>
          <a:ext cx="13446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Equation" r:id="rId14" imgW="609480" imgH="203040" progId="Equation.DSMT4">
                  <p:embed/>
                </p:oleObj>
              </mc:Choice>
              <mc:Fallback>
                <p:oleObj name="Equation" r:id="rId14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327275"/>
                        <a:ext cx="13446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Line 106"/>
          <p:cNvSpPr>
            <a:spLocks noChangeShapeType="1"/>
          </p:cNvSpPr>
          <p:nvPr/>
        </p:nvSpPr>
        <p:spPr bwMode="auto">
          <a:xfrm flipV="1">
            <a:off x="1631869" y="3197930"/>
            <a:ext cx="154341" cy="163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7"/>
          <p:cNvSpPr>
            <a:spLocks noChangeShapeType="1"/>
          </p:cNvSpPr>
          <p:nvPr/>
        </p:nvSpPr>
        <p:spPr bwMode="auto">
          <a:xfrm flipH="1">
            <a:off x="1957740" y="2688980"/>
            <a:ext cx="163987" cy="133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1494188" y="782243"/>
            <a:ext cx="5878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</a:rPr>
              <a:t>Choosing of machine parameters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2719449" y="3609891"/>
            <a:ext cx="647487" cy="1722129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939364" y="5445384"/>
            <a:ext cx="45232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very strong </a:t>
            </a:r>
            <a:r>
              <a:rPr lang="en-US" sz="2400" dirty="0" smtClean="0">
                <a:latin typeface="+mn-lt"/>
              </a:rPr>
              <a:t>compression 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at the bunch  </a:t>
            </a:r>
            <a:r>
              <a:rPr lang="en-US" sz="2400" dirty="0" smtClean="0">
                <a:latin typeface="+mn-lt"/>
              </a:rPr>
              <a:t>head (spike</a:t>
            </a:r>
            <a:r>
              <a:rPr lang="en-US" sz="2400" dirty="0">
                <a:latin typeface="+mn-lt"/>
              </a:rPr>
              <a:t>)</a:t>
            </a:r>
          </a:p>
        </p:txBody>
      </p:sp>
      <p:graphicFrame>
        <p:nvGraphicFramePr>
          <p:cNvPr id="2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21079"/>
              </p:ext>
            </p:extLst>
          </p:nvPr>
        </p:nvGraphicFramePr>
        <p:xfrm>
          <a:off x="1081088" y="3403600"/>
          <a:ext cx="1536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Equation" r:id="rId16" imgW="609480" imgH="203040" progId="Equation.DSMT4">
                  <p:embed/>
                </p:oleObj>
              </mc:Choice>
              <mc:Fallback>
                <p:oleObj name="Equation" r:id="rId16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403600"/>
                        <a:ext cx="1536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grpSp>
        <p:nvGrpSpPr>
          <p:cNvPr id="83" name="Group 82"/>
          <p:cNvGrpSpPr/>
          <p:nvPr/>
        </p:nvGrpSpPr>
        <p:grpSpPr>
          <a:xfrm>
            <a:off x="151403" y="771974"/>
            <a:ext cx="8927943" cy="5360971"/>
            <a:chOff x="0" y="227330"/>
            <a:chExt cx="9043988" cy="6500495"/>
          </a:xfrm>
        </p:grpSpPr>
        <p:pic>
          <p:nvPicPr>
            <p:cNvPr id="8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877888"/>
              <a:ext cx="8094663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5388"/>
              <a:ext cx="8980488" cy="123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8634391"/>
                </p:ext>
              </p:extLst>
            </p:nvPr>
          </p:nvGraphicFramePr>
          <p:xfrm>
            <a:off x="6732588" y="2152650"/>
            <a:ext cx="1922462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2" name="Photo Editor Photo" r:id="rId6" imgW="2742857" imgH="2048161" progId="MSPhotoEd.3">
                    <p:embed/>
                  </p:oleObj>
                </mc:Choice>
                <mc:Fallback>
                  <p:oleObj name="Photo Editor Photo" r:id="rId6" imgW="2742857" imgH="204816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588" y="2152650"/>
                          <a:ext cx="1922462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401064"/>
                </p:ext>
              </p:extLst>
            </p:nvPr>
          </p:nvGraphicFramePr>
          <p:xfrm>
            <a:off x="4511675" y="2162175"/>
            <a:ext cx="1943100" cy="141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3" name="Photo Editor Photo" r:id="rId8" imgW="2771429" imgH="2019048" progId="MSPhotoEd.3">
                    <p:embed/>
                  </p:oleObj>
                </mc:Choice>
                <mc:Fallback>
                  <p:oleObj name="Photo Editor Photo" r:id="rId8" imgW="2771429" imgH="201904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1675" y="2162175"/>
                          <a:ext cx="1943100" cy="1416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870583"/>
                </p:ext>
              </p:extLst>
            </p:nvPr>
          </p:nvGraphicFramePr>
          <p:xfrm>
            <a:off x="2397125" y="2168525"/>
            <a:ext cx="1838325" cy="1404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4" name="Photo Editor Photo" r:id="rId10" imgW="2629267" imgH="2010056" progId="MSPhotoEd.3">
                    <p:embed/>
                  </p:oleObj>
                </mc:Choice>
                <mc:Fallback>
                  <p:oleObj name="Photo Editor Photo" r:id="rId10" imgW="2629267" imgH="201005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7125" y="2168525"/>
                          <a:ext cx="1838325" cy="1404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332273"/>
                </p:ext>
              </p:extLst>
            </p:nvPr>
          </p:nvGraphicFramePr>
          <p:xfrm>
            <a:off x="285750" y="2170113"/>
            <a:ext cx="1835150" cy="140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5" name="Photo Editor Photo" r:id="rId12" imgW="2619048" imgH="2000000" progId="MSPhotoEd.3">
                    <p:embed/>
                  </p:oleObj>
                </mc:Choice>
                <mc:Fallback>
                  <p:oleObj name="Photo Editor Photo" r:id="rId12" imgW="2619048" imgH="200000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0" y="2170113"/>
                          <a:ext cx="1835150" cy="1400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9"/>
            <p:cNvSpPr txBox="1">
              <a:spLocks noChangeArrowheads="1"/>
            </p:cNvSpPr>
            <p:nvPr/>
          </p:nvSpPr>
          <p:spPr bwMode="auto">
            <a:xfrm>
              <a:off x="658813" y="595313"/>
              <a:ext cx="7961312" cy="47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sz="2400" dirty="0"/>
            </a:p>
          </p:txBody>
        </p:sp>
        <p:sp>
          <p:nvSpPr>
            <p:cNvPr id="91" name="Text Box 22"/>
            <p:cNvSpPr txBox="1">
              <a:spLocks noChangeArrowheads="1"/>
            </p:cNvSpPr>
            <p:nvPr/>
          </p:nvSpPr>
          <p:spPr bwMode="auto">
            <a:xfrm>
              <a:off x="7504113" y="1890713"/>
              <a:ext cx="8096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1400">
                  <a:solidFill>
                    <a:srgbClr val="CC00CC"/>
                  </a:solidFill>
                </a:rPr>
                <a:t>~ 1.5 kA</a:t>
              </a:r>
              <a:endParaRPr lang="en-GB"/>
            </a:p>
          </p:txBody>
        </p:sp>
        <p:graphicFrame>
          <p:nvGraphicFramePr>
            <p:cNvPr id="9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083248"/>
                </p:ext>
              </p:extLst>
            </p:nvPr>
          </p:nvGraphicFramePr>
          <p:xfrm>
            <a:off x="346075" y="4968875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6" name="Photo Editor Photo" r:id="rId14" imgW="2572109" imgH="1971950" progId="MSPhotoEd.3">
                    <p:embed/>
                  </p:oleObj>
                </mc:Choice>
                <mc:Fallback>
                  <p:oleObj name="Photo Editor Photo" r:id="rId14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5" y="4968875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975127"/>
                </p:ext>
              </p:extLst>
            </p:nvPr>
          </p:nvGraphicFramePr>
          <p:xfrm>
            <a:off x="2535238" y="4968875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7" name="Photo Editor Photo" r:id="rId16" imgW="2572109" imgH="1971950" progId="MSPhotoEd.3">
                    <p:embed/>
                  </p:oleObj>
                </mc:Choice>
                <mc:Fallback>
                  <p:oleObj name="Photo Editor Photo" r:id="rId16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238" y="4968875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0590318"/>
                </p:ext>
              </p:extLst>
            </p:nvPr>
          </p:nvGraphicFramePr>
          <p:xfrm>
            <a:off x="4724400" y="4967288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8" name="Photo Editor Photo" r:id="rId18" imgW="2572109" imgH="1971950" progId="MSPhotoEd.3">
                    <p:embed/>
                  </p:oleObj>
                </mc:Choice>
                <mc:Fallback>
                  <p:oleObj name="Photo Editor Photo" r:id="rId18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967288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218146"/>
                </p:ext>
              </p:extLst>
            </p:nvPr>
          </p:nvGraphicFramePr>
          <p:xfrm>
            <a:off x="6915150" y="4967288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9" name="Photo Editor Photo" r:id="rId20" imgW="2572109" imgH="1971950" progId="MSPhotoEd.3">
                    <p:embed/>
                  </p:oleObj>
                </mc:Choice>
                <mc:Fallback>
                  <p:oleObj name="Photo Editor Photo" r:id="rId20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150" y="4967288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7639050" y="4649788"/>
              <a:ext cx="790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de-DE" sz="1400">
                  <a:solidFill>
                    <a:srgbClr val="CC00CC"/>
                  </a:solidFill>
                  <a:latin typeface="Arial" charset="0"/>
                </a:rPr>
                <a:t>~</a:t>
              </a:r>
              <a:r>
                <a:rPr lang="en-US" sz="1400">
                  <a:solidFill>
                    <a:srgbClr val="CC00CC"/>
                  </a:solidFill>
                  <a:latin typeface="Arial" charset="0"/>
                </a:rPr>
                <a:t>2.5 kA</a:t>
              </a:r>
              <a:endParaRPr lang="en-US" sz="1400">
                <a:solidFill>
                  <a:srgbClr val="CC00CC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6743700" y="3532188"/>
              <a:ext cx="2174875" cy="3619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slice emittance &gt; 2</a:t>
              </a: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1600">
                  <a:solidFill>
                    <a:srgbClr val="FF0000"/>
                  </a:solidFill>
                </a:rPr>
                <a:t>m</a:t>
              </a:r>
              <a:endParaRPr lang="en-U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Text Box 42"/>
            <p:cNvSpPr txBox="1">
              <a:spLocks noChangeArrowheads="1"/>
            </p:cNvSpPr>
            <p:nvPr/>
          </p:nvSpPr>
          <p:spPr bwMode="auto">
            <a:xfrm>
              <a:off x="6403975" y="6365875"/>
              <a:ext cx="2640013" cy="3619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slice emittance ~ 0.3 - 1</a:t>
              </a: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1600">
                  <a:solidFill>
                    <a:srgbClr val="FF0000"/>
                  </a:solidFill>
                </a:rPr>
                <a:t>m</a:t>
              </a:r>
              <a:endParaRPr lang="en-U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227013" y="4557713"/>
              <a:ext cx="9159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/>
                <a:t>Q=1 nC</a:t>
              </a:r>
              <a:endParaRPr lang="en-GB"/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150813" y="1762125"/>
              <a:ext cx="10874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/>
                <a:t>Q=</a:t>
              </a:r>
              <a:r>
                <a:rPr lang="ru-RU"/>
                <a:t>0</a:t>
              </a:r>
              <a:r>
                <a:rPr lang="en-US"/>
                <a:t>.</a:t>
              </a:r>
              <a:r>
                <a:rPr lang="ru-RU"/>
                <a:t>5</a:t>
              </a:r>
              <a:r>
                <a:rPr lang="de-DE"/>
                <a:t> nC</a:t>
              </a:r>
              <a:endParaRPr lang="en-GB"/>
            </a:p>
          </p:txBody>
        </p:sp>
        <p:sp>
          <p:nvSpPr>
            <p:cNvPr id="101" name="Text Box 47"/>
            <p:cNvSpPr txBox="1">
              <a:spLocks noChangeArrowheads="1"/>
            </p:cNvSpPr>
            <p:nvPr/>
          </p:nvSpPr>
          <p:spPr bwMode="auto">
            <a:xfrm>
              <a:off x="421554" y="227330"/>
              <a:ext cx="8137380" cy="634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ollover </a:t>
              </a:r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C</a:t>
              </a:r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ompression </a:t>
              </a:r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vs. </a:t>
              </a:r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Linearized (FLASH)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00" y="750060"/>
            <a:ext cx="766603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18456"/>
              </p:ext>
            </p:extLst>
          </p:nvPr>
        </p:nvGraphicFramePr>
        <p:xfrm>
          <a:off x="132547" y="939865"/>
          <a:ext cx="1033153" cy="34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47" y="939865"/>
                        <a:ext cx="1033153" cy="34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75767"/>
              </p:ext>
            </p:extLst>
          </p:nvPr>
        </p:nvGraphicFramePr>
        <p:xfrm>
          <a:off x="4321360" y="3277219"/>
          <a:ext cx="677358" cy="32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" name="Equation" r:id="rId7" imgW="368140" imgH="177723" progId="Equation.DSMT4">
                  <p:embed/>
                </p:oleObj>
              </mc:Choice>
              <mc:Fallback>
                <p:oleObj name="Equation" r:id="rId7" imgW="368140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360" y="3277219"/>
                        <a:ext cx="677358" cy="327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20147"/>
              </p:ext>
            </p:extLst>
          </p:nvPr>
        </p:nvGraphicFramePr>
        <p:xfrm>
          <a:off x="486043" y="3656775"/>
          <a:ext cx="898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" name="Equation" r:id="rId9" imgW="368280" imgH="190440" progId="Equation.DSMT4">
                  <p:embed/>
                </p:oleObj>
              </mc:Choice>
              <mc:Fallback>
                <p:oleObj name="Equation" r:id="rId9" imgW="3682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3" y="3656775"/>
                        <a:ext cx="898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10473"/>
              </p:ext>
            </p:extLst>
          </p:nvPr>
        </p:nvGraphicFramePr>
        <p:xfrm>
          <a:off x="8492806" y="3277359"/>
          <a:ext cx="677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8" name="Equation" r:id="rId11" imgW="368140" imgH="177723" progId="Equation.DSMT4">
                  <p:embed/>
                </p:oleObj>
              </mc:Choice>
              <mc:Fallback>
                <p:oleObj name="Equation" r:id="rId11" imgW="36814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2806" y="3277359"/>
                        <a:ext cx="6778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51749"/>
              </p:ext>
            </p:extLst>
          </p:nvPr>
        </p:nvGraphicFramePr>
        <p:xfrm>
          <a:off x="8466138" y="5804660"/>
          <a:ext cx="677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" name="Equation" r:id="rId12" imgW="368140" imgH="177723" progId="Equation.DSMT4">
                  <p:embed/>
                </p:oleObj>
              </mc:Choice>
              <mc:Fallback>
                <p:oleObj name="Equation" r:id="rId12" imgW="36814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38" y="5804660"/>
                        <a:ext cx="6778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98348"/>
              </p:ext>
            </p:extLst>
          </p:nvPr>
        </p:nvGraphicFramePr>
        <p:xfrm>
          <a:off x="4415859" y="5804660"/>
          <a:ext cx="677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Equation" r:id="rId13" imgW="368140" imgH="177723" progId="Equation.DSMT4">
                  <p:embed/>
                </p:oleObj>
              </mc:Choice>
              <mc:Fallback>
                <p:oleObj name="Equation" r:id="rId13" imgW="36814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59" y="5804660"/>
                        <a:ext cx="6778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40035"/>
              </p:ext>
            </p:extLst>
          </p:nvPr>
        </p:nvGraphicFramePr>
        <p:xfrm>
          <a:off x="7194468" y="973570"/>
          <a:ext cx="10334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"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468" y="973570"/>
                        <a:ext cx="10334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43192"/>
              </p:ext>
            </p:extLst>
          </p:nvPr>
        </p:nvGraphicFramePr>
        <p:xfrm>
          <a:off x="5554827" y="3702297"/>
          <a:ext cx="898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2" name="Equation" r:id="rId16" imgW="368280" imgH="190440" progId="Equation.DSMT4">
                  <p:embed/>
                </p:oleObj>
              </mc:Choice>
              <mc:Fallback>
                <p:oleObj name="Equation" r:id="rId16" imgW="3682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827" y="3702297"/>
                        <a:ext cx="898525" cy="46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8798"/>
              </p:ext>
            </p:extLst>
          </p:nvPr>
        </p:nvGraphicFramePr>
        <p:xfrm>
          <a:off x="1815564" y="2449698"/>
          <a:ext cx="10874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" name="Equation" r:id="rId18" imgW="431640" imgH="177480" progId="Equation.DSMT4">
                  <p:embed/>
                </p:oleObj>
              </mc:Choice>
              <mc:Fallback>
                <p:oleObj name="Equation" r:id="rId18" imgW="431640" imgH="17748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564" y="2449698"/>
                        <a:ext cx="10874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201168"/>
              </p:ext>
            </p:extLst>
          </p:nvPr>
        </p:nvGraphicFramePr>
        <p:xfrm>
          <a:off x="5786744" y="2410691"/>
          <a:ext cx="1047743" cy="45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" name="Equation" r:id="rId20" imgW="431640" imgH="177480" progId="Equation.DSMT4">
                  <p:embed/>
                </p:oleObj>
              </mc:Choice>
              <mc:Fallback>
                <p:oleObj name="Equation" r:id="rId20" imgW="431640" imgH="17748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44" y="2410691"/>
                        <a:ext cx="1047743" cy="459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04697" y="1485002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=1 </a:t>
            </a:r>
            <a:r>
              <a:rPr lang="de-DE" sz="2800" b="1" dirty="0" err="1">
                <a:solidFill>
                  <a:schemeClr val="accent2"/>
                </a:solidFill>
                <a:latin typeface="+mj-lt"/>
              </a:rPr>
              <a:t>nC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66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3911" y="4482370"/>
            <a:ext cx="3620150" cy="68111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3684" y="3124199"/>
            <a:ext cx="3447677" cy="88694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3586" y="1172927"/>
            <a:ext cx="2341500" cy="68111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4074" y="3874376"/>
            <a:ext cx="2285082" cy="155180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8130" y="783772"/>
            <a:ext cx="4307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Analytical solution without self-fields 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13382"/>
              </p:ext>
            </p:extLst>
          </p:nvPr>
        </p:nvGraphicFramePr>
        <p:xfrm>
          <a:off x="1016471" y="1304275"/>
          <a:ext cx="1857357" cy="47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" name="Equation" r:id="rId4" imgW="888614" imgH="266584" progId="Equation.DSMT4">
                  <p:embed/>
                </p:oleObj>
              </mc:Choice>
              <mc:Fallback>
                <p:oleObj name="Equation" r:id="rId4" imgW="88861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71" y="1304275"/>
                        <a:ext cx="1857357" cy="476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4134" y="1854044"/>
            <a:ext cx="2807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Solution with self-fields 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71522"/>
              </p:ext>
            </p:extLst>
          </p:nvPr>
        </p:nvGraphicFramePr>
        <p:xfrm>
          <a:off x="1215219" y="2257569"/>
          <a:ext cx="1176697" cy="37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219" y="2257569"/>
                        <a:ext cx="1176697" cy="377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3037"/>
              </p:ext>
            </p:extLst>
          </p:nvPr>
        </p:nvGraphicFramePr>
        <p:xfrm>
          <a:off x="5035506" y="4976621"/>
          <a:ext cx="1383988" cy="34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" name="Equation" r:id="rId8" imgW="926698" imgH="266584" progId="Equation.DSMT4">
                  <p:embed/>
                </p:oleObj>
              </mc:Choice>
              <mc:Fallback>
                <p:oleObj name="Equation" r:id="rId8" imgW="92669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06" y="4976621"/>
                        <a:ext cx="1383988" cy="342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85304" y="2174152"/>
            <a:ext cx="2861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nonlinear operator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(tracking with self-fields) 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17406"/>
              </p:ext>
            </p:extLst>
          </p:nvPr>
        </p:nvGraphicFramePr>
        <p:xfrm>
          <a:off x="5103364" y="4676009"/>
          <a:ext cx="1451847" cy="2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" name="Equation" r:id="rId10" imgW="1066800" imgH="228600" progId="Equation.DSMT4">
                  <p:embed/>
                </p:oleObj>
              </mc:Choice>
              <mc:Fallback>
                <p:oleObj name="Equation" r:id="rId10" imgW="106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364" y="4676009"/>
                        <a:ext cx="1451847" cy="26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02426"/>
              </p:ext>
            </p:extLst>
          </p:nvPr>
        </p:nvGraphicFramePr>
        <p:xfrm>
          <a:off x="806211" y="3269088"/>
          <a:ext cx="3137755" cy="5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2" name="Equation" r:id="rId12" imgW="1727200" imgH="330200" progId="Equation.DSMT4">
                  <p:embed/>
                </p:oleObj>
              </mc:Choice>
              <mc:Fallback>
                <p:oleObj name="Equation" r:id="rId12" imgW="1727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11" y="3269088"/>
                        <a:ext cx="3137755" cy="5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4269"/>
              </p:ext>
            </p:extLst>
          </p:nvPr>
        </p:nvGraphicFramePr>
        <p:xfrm>
          <a:off x="283861" y="4535181"/>
          <a:ext cx="3394482" cy="44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" name="Equation" r:id="rId14" imgW="2171700" imgH="330200" progId="Equation.DSMT4">
                  <p:embed/>
                </p:oleObj>
              </mc:Choice>
              <mc:Fallback>
                <p:oleObj name="Equation" r:id="rId14" imgW="2171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61" y="4535181"/>
                        <a:ext cx="3394482" cy="442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644180" y="2635365"/>
            <a:ext cx="258808" cy="41435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674164" y="4039577"/>
            <a:ext cx="258808" cy="41435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946621" y="4604379"/>
            <a:ext cx="599676" cy="258635"/>
          </a:xfrm>
          <a:prstGeom prst="rightArrow">
            <a:avLst>
              <a:gd name="adj1" fmla="val 50000"/>
              <a:gd name="adj2" fmla="val 49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5805616" y="3732194"/>
            <a:ext cx="200417" cy="2789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85101" y="3393666"/>
            <a:ext cx="2458672" cy="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numerical tracking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5856115" y="5237963"/>
            <a:ext cx="501834" cy="385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980272" y="5525034"/>
            <a:ext cx="2734839" cy="70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analytical correction 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of RF parameters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37265"/>
              </p:ext>
            </p:extLst>
          </p:nvPr>
        </p:nvGraphicFramePr>
        <p:xfrm>
          <a:off x="5122301" y="4030098"/>
          <a:ext cx="1243538" cy="26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Equation" r:id="rId16" imgW="914400" imgH="228600" progId="Equation.DSMT4">
                  <p:embed/>
                </p:oleObj>
              </mc:Choice>
              <mc:Fallback>
                <p:oleObj name="Equation" r:id="rId16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301" y="4030098"/>
                        <a:ext cx="1243538" cy="266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40694"/>
              </p:ext>
            </p:extLst>
          </p:nvPr>
        </p:nvGraphicFramePr>
        <p:xfrm>
          <a:off x="5078114" y="4359147"/>
          <a:ext cx="1365052" cy="2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tion" r:id="rId18" imgW="1002865" imgH="228501" progId="Equation.DSMT4">
                  <p:embed/>
                </p:oleObj>
              </mc:Choice>
              <mc:Fallback>
                <p:oleObj name="Equation" r:id="rId18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14" y="4359147"/>
                        <a:ext cx="1365052" cy="26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6462104" y="4338834"/>
            <a:ext cx="692783" cy="143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142262" y="4051763"/>
            <a:ext cx="1787982" cy="10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residual in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macroscopic 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parameters</a:t>
            </a: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4370"/>
              </p:ext>
            </p:extLst>
          </p:nvPr>
        </p:nvGraphicFramePr>
        <p:xfrm>
          <a:off x="7530811" y="827159"/>
          <a:ext cx="1010883" cy="247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Equation" r:id="rId20" imgW="647700" imgH="1854200" progId="Equation.DSMT4">
                  <p:embed/>
                </p:oleObj>
              </mc:Choice>
              <mc:Fallback>
                <p:oleObj name="Equation" r:id="rId20" imgW="647700" imgH="18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811" y="827159"/>
                        <a:ext cx="1010883" cy="247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47363"/>
              </p:ext>
            </p:extLst>
          </p:nvPr>
        </p:nvGraphicFramePr>
        <p:xfrm>
          <a:off x="5473984" y="790947"/>
          <a:ext cx="1022233" cy="254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tion" r:id="rId22" imgW="634680" imgH="1854000" progId="Equation.DSMT4">
                  <p:embed/>
                </p:oleObj>
              </mc:Choice>
              <mc:Fallback>
                <p:oleObj name="Equation" r:id="rId22" imgW="63468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984" y="790947"/>
                        <a:ext cx="1022233" cy="254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31"/>
          <p:cNvSpPr>
            <a:spLocks noChangeArrowheads="1"/>
          </p:cNvSpPr>
          <p:nvPr/>
        </p:nvSpPr>
        <p:spPr bwMode="auto">
          <a:xfrm rot="16200000">
            <a:off x="6901822" y="1823837"/>
            <a:ext cx="222074" cy="482897"/>
          </a:xfrm>
          <a:prstGeom prst="downArrow">
            <a:avLst>
              <a:gd name="adj1" fmla="val 50000"/>
              <a:gd name="adj2" fmla="val 466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248894" y="783772"/>
            <a:ext cx="3539323" cy="260989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83"/>
          <p:cNvSpPr txBox="1">
            <a:spLocks noChangeArrowheads="1"/>
          </p:cNvSpPr>
          <p:nvPr/>
        </p:nvSpPr>
        <p:spPr bwMode="auto">
          <a:xfrm>
            <a:off x="176214" y="5294024"/>
            <a:ext cx="44907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 I., </a:t>
            </a:r>
            <a:r>
              <a:rPr lang="en-GB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 M., </a:t>
            </a:r>
            <a:r>
              <a:rPr lang="en-GB" i="1" dirty="0">
                <a:solidFill>
                  <a:schemeClr val="accent1"/>
                </a:solidFill>
                <a:cs typeface="Times New Roman" pitchFamily="18" charset="0"/>
              </a:rPr>
              <a:t>A Semi-Analytical Modelling of Multistage Bunch Compression with Collective Effects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, Phys. Rev.  ST </a:t>
            </a:r>
            <a:r>
              <a:rPr lang="en-GB" dirty="0" err="1">
                <a:solidFill>
                  <a:schemeClr val="accent1"/>
                </a:solidFill>
                <a:cs typeface="Times New Roman" pitchFamily="18" charset="0"/>
              </a:rPr>
              <a:t>Accel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. Beams, 2011.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35551"/>
              </p:ext>
            </p:extLst>
          </p:nvPr>
        </p:nvGraphicFramePr>
        <p:xfrm>
          <a:off x="2828397" y="2309683"/>
          <a:ext cx="1041400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" name="Equation" r:id="rId4" imgW="901309" imgH="228501" progId="Equation.DSMT4">
                  <p:embed/>
                </p:oleObj>
              </mc:Choice>
              <mc:Fallback>
                <p:oleObj name="Equation" r:id="rId4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97" y="2309683"/>
                        <a:ext cx="1041400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09510" y="740036"/>
            <a:ext cx="4818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Beam dynamics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simulation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01555" y="2080188"/>
            <a:ext cx="196709" cy="39689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498264" y="2263784"/>
            <a:ext cx="131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2303357" y="2161186"/>
            <a:ext cx="65088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29886" y="2019439"/>
            <a:ext cx="386185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023304" y="2263784"/>
            <a:ext cx="49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53945"/>
              </p:ext>
            </p:extLst>
          </p:nvPr>
        </p:nvGraphicFramePr>
        <p:xfrm>
          <a:off x="612529" y="2142286"/>
          <a:ext cx="420899" cy="29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" name="Equation" r:id="rId6" imgW="317225" imgH="241091" progId="Equation.DSMT4">
                  <p:embed/>
                </p:oleObj>
              </mc:Choice>
              <mc:Fallback>
                <p:oleObj name="Equation" r:id="rId6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29" y="2142286"/>
                        <a:ext cx="420899" cy="296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641363"/>
              </p:ext>
            </p:extLst>
          </p:nvPr>
        </p:nvGraphicFramePr>
        <p:xfrm>
          <a:off x="203201" y="1731896"/>
          <a:ext cx="436809" cy="22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1" y="1731896"/>
                        <a:ext cx="436809" cy="228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72"/>
          <p:cNvGrpSpPr>
            <a:grpSpLocks/>
          </p:cNvGrpSpPr>
          <p:nvPr/>
        </p:nvGrpSpPr>
        <p:grpSpPr bwMode="auto">
          <a:xfrm>
            <a:off x="1478916" y="2068038"/>
            <a:ext cx="545289" cy="237595"/>
            <a:chOff x="1694" y="1537"/>
            <a:chExt cx="583" cy="378"/>
          </a:xfrm>
        </p:grpSpPr>
        <p:sp>
          <p:nvSpPr>
            <p:cNvPr id="106" name="Rectangle 73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74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75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6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77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8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79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0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81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82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2009741" y="2248934"/>
            <a:ext cx="286385" cy="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86"/>
          <p:cNvSpPr>
            <a:spLocks noChangeArrowheads="1"/>
          </p:cNvSpPr>
          <p:nvPr/>
        </p:nvSpPr>
        <p:spPr bwMode="auto">
          <a:xfrm>
            <a:off x="1088391" y="2019439"/>
            <a:ext cx="386186" cy="518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7"/>
          <p:cNvSpPr>
            <a:spLocks noChangeShapeType="1"/>
          </p:cNvSpPr>
          <p:nvPr/>
        </p:nvSpPr>
        <p:spPr bwMode="auto">
          <a:xfrm>
            <a:off x="1481809" y="2263784"/>
            <a:ext cx="49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20608"/>
              </p:ext>
            </p:extLst>
          </p:nvPr>
        </p:nvGraphicFramePr>
        <p:xfrm>
          <a:off x="1071034" y="2142286"/>
          <a:ext cx="416560" cy="29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7" name="Equation" r:id="rId10" imgW="317225" imgH="241091" progId="Equation.DSMT4">
                  <p:embed/>
                </p:oleObj>
              </mc:Choice>
              <mc:Fallback>
                <p:oleObj name="Equation" r:id="rId10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34" y="2142286"/>
                        <a:ext cx="416560" cy="29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9"/>
          <p:cNvSpPr>
            <a:spLocks noChangeArrowheads="1"/>
          </p:cNvSpPr>
          <p:nvPr/>
        </p:nvSpPr>
        <p:spPr bwMode="auto">
          <a:xfrm>
            <a:off x="2790791" y="3049466"/>
            <a:ext cx="65087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>
            <a:off x="2372784" y="2262433"/>
            <a:ext cx="412221" cy="8788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90"/>
          <p:cNvSpPr>
            <a:spLocks noChangeArrowheads="1"/>
          </p:cNvSpPr>
          <p:nvPr/>
        </p:nvSpPr>
        <p:spPr bwMode="auto">
          <a:xfrm>
            <a:off x="2462460" y="2439280"/>
            <a:ext cx="65088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91"/>
          <p:cNvSpPr>
            <a:spLocks noChangeArrowheads="1"/>
          </p:cNvSpPr>
          <p:nvPr/>
        </p:nvSpPr>
        <p:spPr bwMode="auto">
          <a:xfrm>
            <a:off x="2614331" y="2759222"/>
            <a:ext cx="65087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05"/>
          <p:cNvSpPr>
            <a:spLocks noChangeArrowheads="1"/>
          </p:cNvSpPr>
          <p:nvPr/>
        </p:nvSpPr>
        <p:spPr bwMode="auto">
          <a:xfrm>
            <a:off x="3638375" y="2875319"/>
            <a:ext cx="483094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20415"/>
              </p:ext>
            </p:extLst>
          </p:nvPr>
        </p:nvGraphicFramePr>
        <p:xfrm>
          <a:off x="3716480" y="2999517"/>
          <a:ext cx="351472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8" name="Equation" r:id="rId12" imgW="253890" imgH="228501" progId="Equation.DSMT4">
                  <p:embed/>
                </p:oleObj>
              </mc:Choice>
              <mc:Fallback>
                <p:oleObj name="Equation" r:id="rId12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480" y="2999517"/>
                        <a:ext cx="351472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31"/>
          <p:cNvSpPr>
            <a:spLocks noChangeArrowheads="1"/>
          </p:cNvSpPr>
          <p:nvPr/>
        </p:nvSpPr>
        <p:spPr bwMode="auto">
          <a:xfrm>
            <a:off x="4890947" y="2842920"/>
            <a:ext cx="750675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1531"/>
              </p:ext>
            </p:extLst>
          </p:nvPr>
        </p:nvGraphicFramePr>
        <p:xfrm>
          <a:off x="5103566" y="2975217"/>
          <a:ext cx="33411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" name="Equation" r:id="rId14" imgW="241300" imgH="228600" progId="Equation.DSMT4">
                  <p:embed/>
                </p:oleObj>
              </mc:Choice>
              <mc:Fallback>
                <p:oleObj name="Equation" r:id="rId14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566" y="2975217"/>
                        <a:ext cx="33411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146"/>
          <p:cNvSpPr>
            <a:spLocks noChangeArrowheads="1"/>
          </p:cNvSpPr>
          <p:nvPr/>
        </p:nvSpPr>
        <p:spPr bwMode="auto">
          <a:xfrm>
            <a:off x="6424119" y="2849670"/>
            <a:ext cx="1039953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47"/>
          <p:cNvSpPr>
            <a:spLocks noChangeShapeType="1"/>
          </p:cNvSpPr>
          <p:nvPr/>
        </p:nvSpPr>
        <p:spPr bwMode="auto">
          <a:xfrm>
            <a:off x="7478536" y="3115614"/>
            <a:ext cx="807085" cy="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31301"/>
              </p:ext>
            </p:extLst>
          </p:nvPr>
        </p:nvGraphicFramePr>
        <p:xfrm>
          <a:off x="6710504" y="2953618"/>
          <a:ext cx="35002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0" name="Equation" r:id="rId16" imgW="253890" imgH="228501" progId="Equation.DSMT4">
                  <p:embed/>
                </p:oleObj>
              </mc:Choice>
              <mc:Fallback>
                <p:oleObj name="Equation" r:id="rId16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04" y="2953618"/>
                        <a:ext cx="35002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149"/>
          <p:cNvGrpSpPr>
            <a:grpSpLocks/>
          </p:cNvGrpSpPr>
          <p:nvPr/>
        </p:nvGrpSpPr>
        <p:grpSpPr bwMode="auto">
          <a:xfrm>
            <a:off x="5661872" y="2875319"/>
            <a:ext cx="755015" cy="292944"/>
            <a:chOff x="1694" y="1537"/>
            <a:chExt cx="583" cy="378"/>
          </a:xfrm>
        </p:grpSpPr>
        <p:sp>
          <p:nvSpPr>
            <p:cNvPr id="96" name="Rectangle 150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51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52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153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54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5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56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57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8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59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370984"/>
              </p:ext>
            </p:extLst>
          </p:nvPr>
        </p:nvGraphicFramePr>
        <p:xfrm>
          <a:off x="1607645" y="1784544"/>
          <a:ext cx="350026" cy="21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1" name="Equation" r:id="rId18" imgW="253780" imgH="164957" progId="Equation.DSMT4">
                  <p:embed/>
                </p:oleObj>
              </mc:Choice>
              <mc:Fallback>
                <p:oleObj name="Equation" r:id="rId18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645" y="1784544"/>
                        <a:ext cx="350026" cy="21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63223"/>
              </p:ext>
            </p:extLst>
          </p:nvPr>
        </p:nvGraphicFramePr>
        <p:xfrm>
          <a:off x="2103756" y="2668775"/>
          <a:ext cx="350026" cy="21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2" name="Equation" r:id="rId20" imgW="253780" imgH="164957" progId="Equation.DSMT4">
                  <p:embed/>
                </p:oleObj>
              </mc:Choice>
              <mc:Fallback>
                <p:oleObj name="Equation" r:id="rId20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756" y="2668775"/>
                        <a:ext cx="350026" cy="21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85110"/>
              </p:ext>
            </p:extLst>
          </p:nvPr>
        </p:nvGraphicFramePr>
        <p:xfrm>
          <a:off x="3101764" y="2613425"/>
          <a:ext cx="40209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3" name="Equation" r:id="rId22" imgW="291973" imgH="228501" progId="Equation.DSMT4">
                  <p:embed/>
                </p:oleObj>
              </mc:Choice>
              <mc:Fallback>
                <p:oleObj name="Equation" r:id="rId22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64" y="2613425"/>
                        <a:ext cx="40209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4125807" y="2891519"/>
            <a:ext cx="755015" cy="292944"/>
            <a:chOff x="1694" y="1537"/>
            <a:chExt cx="583" cy="378"/>
          </a:xfrm>
        </p:grpSpPr>
        <p:sp>
          <p:nvSpPr>
            <p:cNvPr id="86" name="Rectangle 164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65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66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67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68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69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70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71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72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73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174"/>
          <p:cNvGrpSpPr>
            <a:grpSpLocks/>
          </p:cNvGrpSpPr>
          <p:nvPr/>
        </p:nvGrpSpPr>
        <p:grpSpPr bwMode="auto">
          <a:xfrm>
            <a:off x="2871789" y="2907719"/>
            <a:ext cx="755015" cy="292944"/>
            <a:chOff x="1694" y="1537"/>
            <a:chExt cx="583" cy="378"/>
          </a:xfrm>
        </p:grpSpPr>
        <p:sp>
          <p:nvSpPr>
            <p:cNvPr id="76" name="Rectangle 175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76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77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79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80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81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82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83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84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73406"/>
              </p:ext>
            </p:extLst>
          </p:nvPr>
        </p:nvGraphicFramePr>
        <p:xfrm>
          <a:off x="4329748" y="2618825"/>
          <a:ext cx="436809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" name="Equation" r:id="rId24" imgW="317362" imgH="228501" progId="Equation.DSMT4">
                  <p:embed/>
                </p:oleObj>
              </mc:Choice>
              <mc:Fallback>
                <p:oleObj name="Equation" r:id="rId24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748" y="2618825"/>
                        <a:ext cx="436809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35544"/>
              </p:ext>
            </p:extLst>
          </p:nvPr>
        </p:nvGraphicFramePr>
        <p:xfrm>
          <a:off x="5893294" y="2568877"/>
          <a:ext cx="419453" cy="2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" name="Equation" r:id="rId26" imgW="304668" imgH="228501" progId="Equation.DSMT4">
                  <p:embed/>
                </p:oleObj>
              </mc:Choice>
              <mc:Fallback>
                <p:oleObj name="Equation" r:id="rId26" imgW="30466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294" y="2568877"/>
                        <a:ext cx="419453" cy="29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82425"/>
              </p:ext>
            </p:extLst>
          </p:nvPr>
        </p:nvGraphicFramePr>
        <p:xfrm>
          <a:off x="4059273" y="2305632"/>
          <a:ext cx="1070328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" name="Equation" r:id="rId28" imgW="927100" imgH="228600" progId="Equation.DSMT4">
                  <p:embed/>
                </p:oleObj>
              </mc:Choice>
              <mc:Fallback>
                <p:oleObj name="Equation" r:id="rId28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73" y="2305632"/>
                        <a:ext cx="1070328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35186"/>
              </p:ext>
            </p:extLst>
          </p:nvPr>
        </p:nvGraphicFramePr>
        <p:xfrm>
          <a:off x="5537482" y="2281333"/>
          <a:ext cx="1158558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" name="Equation" r:id="rId30" imgW="1002865" imgH="228501" progId="Equation.DSMT4">
                  <p:embed/>
                </p:oleObj>
              </mc:Choice>
              <mc:Fallback>
                <p:oleObj name="Equation" r:id="rId30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482" y="2281333"/>
                        <a:ext cx="1158558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58295"/>
              </p:ext>
            </p:extLst>
          </p:nvPr>
        </p:nvGraphicFramePr>
        <p:xfrm>
          <a:off x="7352701" y="2285383"/>
          <a:ext cx="938706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" name="Equation" r:id="rId32" imgW="812447" imgH="228501" progId="Equation.DSMT4">
                  <p:embed/>
                </p:oleObj>
              </mc:Choice>
              <mc:Fallback>
                <p:oleObj name="Equation" r:id="rId32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2701" y="2285383"/>
                        <a:ext cx="938706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207"/>
          <p:cNvSpPr>
            <a:spLocks noChangeShapeType="1"/>
          </p:cNvSpPr>
          <p:nvPr/>
        </p:nvSpPr>
        <p:spPr bwMode="auto">
          <a:xfrm>
            <a:off x="763164" y="4676685"/>
            <a:ext cx="656660" cy="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8"/>
          <p:cNvSpPr>
            <a:spLocks noChangeShapeType="1"/>
          </p:cNvSpPr>
          <p:nvPr/>
        </p:nvSpPr>
        <p:spPr bwMode="auto">
          <a:xfrm>
            <a:off x="793538" y="5029027"/>
            <a:ext cx="590127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09"/>
          <p:cNvSpPr txBox="1">
            <a:spLocks noChangeArrowheads="1"/>
          </p:cNvSpPr>
          <p:nvPr/>
        </p:nvSpPr>
        <p:spPr bwMode="auto">
          <a:xfrm>
            <a:off x="1550000" y="4494439"/>
            <a:ext cx="6747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ASTRA</a:t>
            </a:r>
            <a:r>
              <a:rPr lang="en-US" sz="2000" dirty="0">
                <a:latin typeface="Times New Roman" pitchFamily="18" charset="0"/>
              </a:rPr>
              <a:t> ( tracking with </a:t>
            </a:r>
            <a:r>
              <a:rPr lang="en-US" sz="2000" b="1" dirty="0">
                <a:latin typeface="Times New Roman" pitchFamily="18" charset="0"/>
              </a:rPr>
              <a:t>3D space charge</a:t>
            </a:r>
            <a:r>
              <a:rPr lang="en-US" sz="2000" dirty="0">
                <a:latin typeface="Times New Roman" pitchFamily="18" charset="0"/>
              </a:rPr>
              <a:t>, DESY, K. </a:t>
            </a:r>
            <a:r>
              <a:rPr lang="en-US" sz="2000" dirty="0" err="1">
                <a:latin typeface="Times New Roman" pitchFamily="18" charset="0"/>
              </a:rPr>
              <a:t>Flötmann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47" name="Text Box 210"/>
          <p:cNvSpPr txBox="1">
            <a:spLocks noChangeArrowheads="1"/>
          </p:cNvSpPr>
          <p:nvPr/>
        </p:nvSpPr>
        <p:spPr bwMode="auto">
          <a:xfrm>
            <a:off x="619971" y="5304421"/>
            <a:ext cx="8237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W1</a:t>
            </a:r>
            <a:r>
              <a:rPr lang="en-US" sz="2000">
                <a:latin typeface="Times New Roman" pitchFamily="18" charset="0"/>
              </a:rPr>
              <a:t> -TESLA cryomodule wake (TESLA Report 2003-19, DESY, 2003)</a:t>
            </a:r>
          </a:p>
        </p:txBody>
      </p:sp>
      <p:sp>
        <p:nvSpPr>
          <p:cNvPr id="48" name="Text Box 211"/>
          <p:cNvSpPr txBox="1">
            <a:spLocks noChangeArrowheads="1"/>
          </p:cNvSpPr>
          <p:nvPr/>
        </p:nvSpPr>
        <p:spPr bwMode="auto">
          <a:xfrm>
            <a:off x="619971" y="5671613"/>
            <a:ext cx="72521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W3</a:t>
            </a:r>
            <a:r>
              <a:rPr lang="en-US" sz="2000" dirty="0">
                <a:latin typeface="Times New Roman" pitchFamily="18" charset="0"/>
              </a:rPr>
              <a:t> - ACC39 wake (TESLA Report 2004-01, DESY, 2004)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  <p:sp>
        <p:nvSpPr>
          <p:cNvPr id="49" name="Text Box 212"/>
          <p:cNvSpPr txBox="1">
            <a:spLocks noChangeArrowheads="1"/>
          </p:cNvSpPr>
          <p:nvPr/>
        </p:nvSpPr>
        <p:spPr bwMode="auto">
          <a:xfrm>
            <a:off x="583812" y="5983455"/>
            <a:ext cx="7590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smtClean="0">
                <a:latin typeface="Times New Roman" pitchFamily="18" charset="0"/>
              </a:rPr>
              <a:t>TM </a:t>
            </a:r>
            <a:r>
              <a:rPr lang="en-US" sz="2000" smtClean="0">
                <a:latin typeface="Times New Roman" pitchFamily="18" charset="0"/>
              </a:rPr>
              <a:t>- transverse matching to the design optics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0" name="Group 225"/>
          <p:cNvGrpSpPr>
            <a:grpSpLocks/>
          </p:cNvGrpSpPr>
          <p:nvPr/>
        </p:nvGrpSpPr>
        <p:grpSpPr bwMode="auto">
          <a:xfrm>
            <a:off x="489586" y="3513855"/>
            <a:ext cx="8044814" cy="876130"/>
            <a:chOff x="116" y="2571"/>
            <a:chExt cx="5562" cy="649"/>
          </a:xfrm>
        </p:grpSpPr>
        <p:sp>
          <p:nvSpPr>
            <p:cNvPr id="54" name="Line 190"/>
            <p:cNvSpPr>
              <a:spLocks noChangeShapeType="1"/>
            </p:cNvSpPr>
            <p:nvPr/>
          </p:nvSpPr>
          <p:spPr bwMode="auto">
            <a:xfrm>
              <a:off x="116" y="2585"/>
              <a:ext cx="258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91"/>
            <p:cNvSpPr>
              <a:spLocks noChangeShapeType="1"/>
            </p:cNvSpPr>
            <p:nvPr/>
          </p:nvSpPr>
          <p:spPr bwMode="auto">
            <a:xfrm>
              <a:off x="374" y="2585"/>
              <a:ext cx="227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92"/>
            <p:cNvSpPr>
              <a:spLocks noChangeShapeType="1"/>
            </p:cNvSpPr>
            <p:nvPr/>
          </p:nvSpPr>
          <p:spPr bwMode="auto">
            <a:xfrm>
              <a:off x="925" y="2590"/>
              <a:ext cx="26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3"/>
            <p:cNvSpPr>
              <a:spLocks noChangeShapeType="1"/>
            </p:cNvSpPr>
            <p:nvPr/>
          </p:nvSpPr>
          <p:spPr bwMode="auto">
            <a:xfrm>
              <a:off x="1864" y="2585"/>
              <a:ext cx="459" cy="5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94"/>
            <p:cNvSpPr>
              <a:spLocks noChangeShapeType="1"/>
            </p:cNvSpPr>
            <p:nvPr/>
          </p:nvSpPr>
          <p:spPr bwMode="auto">
            <a:xfrm>
              <a:off x="2857" y="2585"/>
              <a:ext cx="400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95"/>
            <p:cNvSpPr>
              <a:spLocks noChangeShapeType="1"/>
            </p:cNvSpPr>
            <p:nvPr/>
          </p:nvSpPr>
          <p:spPr bwMode="auto">
            <a:xfrm>
              <a:off x="1178" y="2595"/>
              <a:ext cx="238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6"/>
            <p:cNvSpPr>
              <a:spLocks noChangeShapeType="1"/>
            </p:cNvSpPr>
            <p:nvPr/>
          </p:nvSpPr>
          <p:spPr bwMode="auto">
            <a:xfrm>
              <a:off x="2333" y="2585"/>
              <a:ext cx="536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97"/>
            <p:cNvSpPr>
              <a:spLocks noChangeShapeType="1"/>
            </p:cNvSpPr>
            <p:nvPr/>
          </p:nvSpPr>
          <p:spPr bwMode="auto">
            <a:xfrm>
              <a:off x="3263" y="2585"/>
              <a:ext cx="520" cy="5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98"/>
            <p:cNvSpPr>
              <a:spLocks noChangeShapeType="1"/>
            </p:cNvSpPr>
            <p:nvPr/>
          </p:nvSpPr>
          <p:spPr bwMode="auto">
            <a:xfrm>
              <a:off x="828" y="263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01"/>
            <p:cNvSpPr txBox="1">
              <a:spLocks noChangeArrowheads="1"/>
            </p:cNvSpPr>
            <p:nvPr/>
          </p:nvSpPr>
          <p:spPr bwMode="auto">
            <a:xfrm>
              <a:off x="828" y="2853"/>
              <a:ext cx="3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W</a:t>
              </a:r>
              <a:r>
                <a:rPr lang="de-DE" sz="1600" b="1" baseline="-25000">
                  <a:latin typeface="Times New Roman" pitchFamily="18" charset="0"/>
                </a:rPr>
                <a:t>3</a:t>
              </a:r>
              <a:endParaRPr lang="en-GB" sz="1600" b="1">
                <a:latin typeface="Times New Roman" pitchFamily="18" charset="0"/>
              </a:endParaRPr>
            </a:p>
          </p:txBody>
        </p:sp>
        <p:sp>
          <p:nvSpPr>
            <p:cNvPr id="64" name="Line 204"/>
            <p:cNvSpPr>
              <a:spLocks noChangeShapeType="1"/>
            </p:cNvSpPr>
            <p:nvPr/>
          </p:nvSpPr>
          <p:spPr bwMode="auto">
            <a:xfrm>
              <a:off x="601" y="2585"/>
              <a:ext cx="315" cy="5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5"/>
            <p:cNvSpPr>
              <a:spLocks noChangeShapeType="1"/>
            </p:cNvSpPr>
            <p:nvPr/>
          </p:nvSpPr>
          <p:spPr bwMode="auto">
            <a:xfrm>
              <a:off x="601" y="263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06"/>
            <p:cNvSpPr txBox="1">
              <a:spLocks noChangeArrowheads="1"/>
            </p:cNvSpPr>
            <p:nvPr/>
          </p:nvSpPr>
          <p:spPr bwMode="auto">
            <a:xfrm>
              <a:off x="279" y="2786"/>
              <a:ext cx="36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</a:p>
            <a:p>
              <a:pPr eaLnBrk="1" hangingPunct="1"/>
              <a:r>
                <a:rPr lang="de-DE" sz="1600" b="1">
                  <a:latin typeface="Times New Roman" pitchFamily="18" charset="0"/>
                </a:rPr>
                <a:t>TM</a:t>
              </a:r>
              <a:endParaRPr lang="en-GB" sz="1600" b="1">
                <a:latin typeface="Times New Roman" pitchFamily="18" charset="0"/>
              </a:endParaRPr>
            </a:p>
          </p:txBody>
        </p:sp>
        <p:sp>
          <p:nvSpPr>
            <p:cNvPr id="67" name="Line 216"/>
            <p:cNvSpPr>
              <a:spLocks noChangeShapeType="1"/>
            </p:cNvSpPr>
            <p:nvPr/>
          </p:nvSpPr>
          <p:spPr bwMode="auto">
            <a:xfrm>
              <a:off x="1421" y="2592"/>
              <a:ext cx="404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17"/>
            <p:cNvSpPr>
              <a:spLocks noChangeShapeType="1"/>
            </p:cNvSpPr>
            <p:nvPr/>
          </p:nvSpPr>
          <p:spPr bwMode="auto">
            <a:xfrm>
              <a:off x="3796" y="2583"/>
              <a:ext cx="400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18"/>
            <p:cNvSpPr>
              <a:spLocks noChangeShapeType="1"/>
            </p:cNvSpPr>
            <p:nvPr/>
          </p:nvSpPr>
          <p:spPr bwMode="auto">
            <a:xfrm flipV="1">
              <a:off x="4222" y="2571"/>
              <a:ext cx="1456" cy="11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19"/>
            <p:cNvSpPr>
              <a:spLocks noChangeShapeType="1"/>
            </p:cNvSpPr>
            <p:nvPr/>
          </p:nvSpPr>
          <p:spPr bwMode="auto">
            <a:xfrm>
              <a:off x="2858" y="2581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0"/>
            <p:cNvSpPr>
              <a:spLocks noChangeShapeType="1"/>
            </p:cNvSpPr>
            <p:nvPr/>
          </p:nvSpPr>
          <p:spPr bwMode="auto">
            <a:xfrm>
              <a:off x="3779" y="2601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1"/>
            <p:cNvSpPr>
              <a:spLocks noChangeShapeType="1"/>
            </p:cNvSpPr>
            <p:nvPr/>
          </p:nvSpPr>
          <p:spPr bwMode="auto">
            <a:xfrm>
              <a:off x="5645" y="2591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222"/>
            <p:cNvSpPr txBox="1">
              <a:spLocks noChangeArrowheads="1"/>
            </p:cNvSpPr>
            <p:nvPr/>
          </p:nvSpPr>
          <p:spPr bwMode="auto">
            <a:xfrm>
              <a:off x="2869" y="2793"/>
              <a:ext cx="4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4W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  <a:endParaRPr lang="de-DE" sz="1600" b="1">
                <a:latin typeface="Times New Roman" pitchFamily="18" charset="0"/>
              </a:endParaRPr>
            </a:p>
            <a:p>
              <a:pPr eaLnBrk="1" hangingPunct="1"/>
              <a:r>
                <a:rPr lang="de-DE" sz="1600" b="1">
                  <a:latin typeface="Times New Roman" pitchFamily="18" charset="0"/>
                </a:rPr>
                <a:t>TM</a:t>
              </a:r>
              <a:endParaRPr lang="de-DE" sz="1600" b="1" baseline="-25000">
                <a:latin typeface="Times New Roman" pitchFamily="18" charset="0"/>
              </a:endParaRPr>
            </a:p>
          </p:txBody>
        </p:sp>
        <p:sp>
          <p:nvSpPr>
            <p:cNvPr id="74" name="Text Box 223"/>
            <p:cNvSpPr txBox="1">
              <a:spLocks noChangeArrowheads="1"/>
            </p:cNvSpPr>
            <p:nvPr/>
          </p:nvSpPr>
          <p:spPr bwMode="auto">
            <a:xfrm>
              <a:off x="5199" y="2798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64W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  <a:endParaRPr lang="de-DE" sz="1600" b="1">
                <a:latin typeface="Times New Roman" pitchFamily="18" charset="0"/>
              </a:endParaRPr>
            </a:p>
          </p:txBody>
        </p:sp>
        <p:sp>
          <p:nvSpPr>
            <p:cNvPr id="75" name="Text Box 224"/>
            <p:cNvSpPr txBox="1">
              <a:spLocks noChangeArrowheads="1"/>
            </p:cNvSpPr>
            <p:nvPr/>
          </p:nvSpPr>
          <p:spPr bwMode="auto">
            <a:xfrm>
              <a:off x="3784" y="2773"/>
              <a:ext cx="48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12W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  <a:endParaRPr lang="de-DE" sz="1600" b="1">
                <a:latin typeface="Times New Roman" pitchFamily="18" charset="0"/>
              </a:endParaRPr>
            </a:p>
            <a:p>
              <a:pPr eaLnBrk="1" hangingPunct="1"/>
              <a:r>
                <a:rPr lang="de-DE" sz="1600" b="1">
                  <a:latin typeface="Times New Roman" pitchFamily="18" charset="0"/>
                </a:rPr>
                <a:t>TM</a:t>
              </a:r>
              <a:endParaRPr lang="de-DE" sz="1600" b="1" baseline="-25000">
                <a:latin typeface="Times New Roman" pitchFamily="18" charset="0"/>
              </a:endParaRPr>
            </a:p>
          </p:txBody>
        </p:sp>
      </p:grpSp>
      <p:sp>
        <p:nvSpPr>
          <p:cNvPr id="51" name="Text Box 226"/>
          <p:cNvSpPr txBox="1">
            <a:spLocks noChangeArrowheads="1"/>
          </p:cNvSpPr>
          <p:nvPr/>
        </p:nvSpPr>
        <p:spPr bwMode="auto">
          <a:xfrm>
            <a:off x="872153" y="1243207"/>
            <a:ext cx="5817375" cy="32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</a:rPr>
              <a:t>Full</a:t>
            </a:r>
            <a:r>
              <a:rPr lang="en-US" sz="2400" dirty="0">
                <a:latin typeface="Times New Roman" pitchFamily="18" charset="0"/>
              </a:rPr>
              <a:t> 3D simulation method (</a:t>
            </a:r>
            <a:r>
              <a:rPr lang="en-US" sz="2400" b="1" dirty="0">
                <a:latin typeface="Times New Roman" pitchFamily="18" charset="0"/>
              </a:rPr>
              <a:t>200 CPU, ~10 hours</a:t>
            </a:r>
            <a:r>
              <a:rPr lang="en-US" sz="2400" dirty="0">
                <a:latin typeface="Times New Roman" pitchFamily="18" charset="0"/>
              </a:rPr>
              <a:t>)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52" name="Text Box 227"/>
          <p:cNvSpPr txBox="1">
            <a:spLocks noChangeArrowheads="1"/>
          </p:cNvSpPr>
          <p:nvPr/>
        </p:nvSpPr>
        <p:spPr bwMode="auto">
          <a:xfrm>
            <a:off x="1603515" y="4852181"/>
            <a:ext cx="7254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err="1">
                <a:latin typeface="Times New Roman" pitchFamily="18" charset="0"/>
              </a:rPr>
              <a:t>CSRtrack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(tracking through dipoles, DESY, M. Dohlus, T. Limberg)</a:t>
            </a:r>
            <a:endParaRPr lang="en-US" sz="2000" dirty="0">
              <a:latin typeface="Times New Roman" pitchFamily="18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53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43055"/>
              </p:ext>
            </p:extLst>
          </p:nvPr>
        </p:nvGraphicFramePr>
        <p:xfrm>
          <a:off x="7498996" y="4268994"/>
          <a:ext cx="986437" cy="27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" name="Equation" r:id="rId34" imgW="672808" imgH="203112" progId="Equation.DSMT4">
                  <p:embed/>
                </p:oleObj>
              </mc:Choice>
              <mc:Fallback>
                <p:oleObj name="Equation" r:id="rId34" imgW="67280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996" y="4268994"/>
                        <a:ext cx="986437" cy="275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On-screen Show (4:3)</PresentationFormat>
  <Paragraphs>369</Paragraphs>
  <Slides>34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PPT-Vorlage_de</vt:lpstr>
      <vt:lpstr>Equation</vt:lpstr>
      <vt:lpstr>Photo Editor Photo</vt:lpstr>
      <vt:lpstr>Charge and Bunch Length Scope</vt:lpstr>
      <vt:lpstr>Inhalt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Compression for Different Charges</vt:lpstr>
      <vt:lpstr>Compression for Different Charges</vt:lpstr>
      <vt:lpstr>Compression for Different Charges</vt:lpstr>
      <vt:lpstr>Compression for Different Charges</vt:lpstr>
      <vt:lpstr>Compression for Different Charges</vt:lpstr>
      <vt:lpstr>Compression for Different Charges</vt:lpstr>
      <vt:lpstr>Compression for Different Charges</vt:lpstr>
      <vt:lpstr>Strong Compression</vt:lpstr>
      <vt:lpstr>Strong Compression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(SLAC)</vt:lpstr>
      <vt:lpstr>Strong Compression for 250 pC</vt:lpstr>
      <vt:lpstr>Strong Compression for 250 pC</vt:lpstr>
      <vt:lpstr>Strong Compression for 250 pC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Zagorodnov, Igor</dc:creator>
  <cp:lastModifiedBy>zagor</cp:lastModifiedBy>
  <cp:revision>531</cp:revision>
  <cp:lastPrinted>2012-02-05T17:30:39Z</cp:lastPrinted>
  <dcterms:created xsi:type="dcterms:W3CDTF">2012-01-18T19:29:16Z</dcterms:created>
  <dcterms:modified xsi:type="dcterms:W3CDTF">2012-04-17T05:16:45Z</dcterms:modified>
</cp:coreProperties>
</file>