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57" r:id="rId3"/>
    <p:sldId id="355" r:id="rId4"/>
    <p:sldId id="353" r:id="rId5"/>
    <p:sldId id="358" r:id="rId6"/>
    <p:sldId id="359" r:id="rId7"/>
    <p:sldId id="360" r:id="rId8"/>
    <p:sldId id="361" r:id="rId9"/>
    <p:sldId id="349" r:id="rId10"/>
    <p:sldId id="356" r:id="rId11"/>
    <p:sldId id="362" r:id="rId12"/>
    <p:sldId id="363" r:id="rId13"/>
    <p:sldId id="364" r:id="rId14"/>
    <p:sldId id="366" r:id="rId15"/>
    <p:sldId id="367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59" autoAdjust="0"/>
    <p:restoredTop sz="95752" autoAdjust="0"/>
  </p:normalViewPr>
  <p:slideViewPr>
    <p:cSldViewPr snapToGrid="0">
      <p:cViewPr>
        <p:scale>
          <a:sx n="71" d="100"/>
          <a:sy n="71" d="100"/>
        </p:scale>
        <p:origin x="-1666" y="-864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218" y="470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280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F035CA18-3BB8-4B0E-90A0-E53A41CDF4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4364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A8DEB5-212A-4CAF-9880-70E92CE7410A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/>
              <a:t>  Upper 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518E81-CA98-483E-BA30-586BB5DF9225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17DB07-F910-4CAF-9890-D556C9E95020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72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A67E70-BF59-4BB7-B294-AE2BA67D4E8E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5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9C896-DA6A-4400-8C14-50907EB4EF50}" type="slidenum">
              <a:rPr lang="en-GB"/>
              <a:pPr/>
              <a:t>‹Nr.›</a:t>
            </a:fld>
            <a:endParaRPr lang="en-GB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3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C01219B-1E0C-4AD5-9BA5-31ADD492874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53F5AD-B768-4BD1-BFC6-9F80796D57FA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79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D640F77-37AB-4F36-92C1-082969522608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51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C3509B-1322-4700-A9E7-C322F900FDE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5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BA1EBF86-6A8F-4A06-BB51-46337A5CF2A5}" type="slidenum">
              <a:rPr lang="en-GB"/>
              <a:pPr/>
              <a:t>‹Nr.›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b="1" kern="1200" baseline="0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1st XFEL </a:t>
            </a:r>
            <a:r>
              <a:rPr lang="de-DE" sz="1000" b="1" kern="1200" baseline="0" dirty="0" err="1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Accelerator</a:t>
            </a:r>
            <a:r>
              <a:rPr lang="de-DE" sz="1000" b="1" kern="1200" baseline="0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 </a:t>
            </a:r>
            <a:r>
              <a:rPr lang="de-DE" sz="1000" b="1" kern="1200" baseline="0" dirty="0" err="1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Construction</a:t>
            </a:r>
            <a:r>
              <a:rPr lang="de-DE" sz="1000" b="1" kern="1200" baseline="0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 </a:t>
            </a:r>
            <a:r>
              <a:rPr lang="de-DE" sz="1000" b="1" kern="1200" baseline="0" dirty="0" err="1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Consortium</a:t>
            </a:r>
            <a:r>
              <a:rPr lang="de-DE" sz="1000" b="1" kern="1200" baseline="0" dirty="0" smtClean="0">
                <a:solidFill>
                  <a:schemeClr val="bg1"/>
                </a:solidFill>
                <a:latin typeface="Arial" charset="0"/>
                <a:ea typeface="ＭＳ Ｐゴシック" pitchFamily="112" charset="-128"/>
                <a:cs typeface="+mn-cs"/>
              </a:rPr>
              <a:t> Meeting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text format – don’t edit!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20" name="Text Box 123"/>
          <p:cNvSpPr txBox="1">
            <a:spLocks noChangeArrowheads="1"/>
          </p:cNvSpPr>
          <p:nvPr userDrawn="1"/>
        </p:nvSpPr>
        <p:spPr bwMode="auto">
          <a:xfrm>
            <a:off x="82762" y="6398503"/>
            <a:ext cx="3663070" cy="45844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de-DE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Dirk Nölle, WP-17, DESY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3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0461" y="2915044"/>
            <a:ext cx="8113281" cy="2214251"/>
          </a:xfrm>
        </p:spPr>
        <p:txBody>
          <a:bodyPr/>
          <a:lstStyle/>
          <a:p>
            <a:r>
              <a:rPr lang="en-US" sz="2400" dirty="0" smtClean="0"/>
              <a:t>Dirk </a:t>
            </a:r>
            <a:r>
              <a:rPr lang="en-US" sz="2400" dirty="0" err="1" smtClean="0"/>
              <a:t>Nölle</a:t>
            </a:r>
            <a:endParaRPr lang="en-US" sz="2400" dirty="0" smtClean="0"/>
          </a:p>
          <a:p>
            <a:r>
              <a:rPr lang="en-US" sz="2400" dirty="0" smtClean="0"/>
              <a:t>DESY, MDI</a:t>
            </a:r>
          </a:p>
          <a:p>
            <a:r>
              <a:rPr lang="en-US" sz="2400" dirty="0" smtClean="0"/>
              <a:t>XFEL, WP-17</a:t>
            </a:r>
          </a:p>
          <a:p>
            <a:r>
              <a:rPr lang="en-US" sz="2400" b="1" dirty="0" smtClean="0"/>
              <a:t>XFEL Accelerator Construction Consortium Meeting</a:t>
            </a:r>
            <a:endParaRPr lang="en-US" sz="2400" dirty="0" smtClean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88686" y="1246625"/>
            <a:ext cx="8839199" cy="1844675"/>
          </a:xfrm>
          <a:ln/>
        </p:spPr>
        <p:txBody>
          <a:bodyPr/>
          <a:lstStyle/>
          <a:p>
            <a:r>
              <a:rPr lang="en-GB" sz="3600" dirty="0" smtClean="0"/>
              <a:t>Vacuum Components for Standard Beam Diagnostics</a:t>
            </a:r>
            <a:endParaRPr lang="en-GB" sz="3600" dirty="0"/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6217921" y="1423988"/>
            <a:ext cx="2651760" cy="4459287"/>
          </a:xfrm>
        </p:spPr>
        <p:txBody>
          <a:bodyPr/>
          <a:lstStyle/>
          <a:p>
            <a:r>
              <a:rPr lang="en-US" sz="2000" dirty="0" smtClean="0"/>
              <a:t>Design for ISO5 (CRC100)</a:t>
            </a:r>
          </a:p>
          <a:p>
            <a:r>
              <a:rPr lang="en-US" sz="2000" dirty="0" smtClean="0"/>
              <a:t>Separated </a:t>
            </a:r>
            <a:r>
              <a:rPr lang="en-US" sz="2000" dirty="0" err="1" smtClean="0"/>
              <a:t>vakuum</a:t>
            </a:r>
            <a:r>
              <a:rPr lang="en-US" sz="2000" dirty="0" smtClean="0"/>
              <a:t>/motor part</a:t>
            </a:r>
          </a:p>
          <a:p>
            <a:r>
              <a:rPr lang="en-US" sz="2000" dirty="0" smtClean="0"/>
              <a:t>Easy to adapt to different stroke</a:t>
            </a:r>
          </a:p>
          <a:p>
            <a:r>
              <a:rPr lang="en-US" sz="2000" dirty="0" smtClean="0"/>
              <a:t>Connection to MPS </a:t>
            </a:r>
          </a:p>
          <a:p>
            <a:r>
              <a:rPr lang="en-US" sz="2000" dirty="0" smtClean="0"/>
              <a:t>Pre Series under Production</a:t>
            </a:r>
            <a:endParaRPr lang="en-US" sz="20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93788" y="350520"/>
            <a:ext cx="7283450" cy="671830"/>
          </a:xfrm>
        </p:spPr>
        <p:txBody>
          <a:bodyPr/>
          <a:lstStyle/>
          <a:p>
            <a:r>
              <a:rPr lang="en-US" smtClean="0"/>
              <a:t>Screen Systems: Screen Mover for low particle installations</a:t>
            </a:r>
            <a:endParaRPr lang="en-US"/>
          </a:p>
        </p:txBody>
      </p:sp>
      <p:pic>
        <p:nvPicPr>
          <p:cNvPr id="7170" name="Picture 2" descr="C:\Users\dnoelle\Desktop\ESS Vortrag\20120206-IMG_18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4" t="5867" b="5867"/>
          <a:stretch/>
        </p:blipFill>
        <p:spPr bwMode="auto">
          <a:xfrm>
            <a:off x="198843" y="1104900"/>
            <a:ext cx="2062163" cy="344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noelle\Desktop\ESS Vortrag\20120206-IMG_186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0"/>
          <a:stretch/>
        </p:blipFill>
        <p:spPr bwMode="auto">
          <a:xfrm>
            <a:off x="2415804" y="1104900"/>
            <a:ext cx="3634475" cy="20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dnoelle\Desktop\ESS Vortrag\20110415-IMG_79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1" b="10561"/>
          <a:stretch/>
        </p:blipFill>
        <p:spPr bwMode="auto">
          <a:xfrm>
            <a:off x="198843" y="4709161"/>
            <a:ext cx="2415223" cy="165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dnoelle\Desktop\ESS Vortrag\20110415-IMG_80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391" y="3416266"/>
            <a:ext cx="1964690" cy="29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2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N:\4all\intern\wiebers\XFEL I-deas\OTR-A,B und C\VK\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4" r="20465" b="6729"/>
          <a:stretch/>
        </p:blipFill>
        <p:spPr bwMode="auto">
          <a:xfrm>
            <a:off x="4498223" y="2382517"/>
            <a:ext cx="2485021" cy="2436909"/>
          </a:xfrm>
          <a:prstGeom prst="snip2DiagRect">
            <a:avLst>
              <a:gd name="adj1" fmla="val 0"/>
              <a:gd name="adj2" fmla="val 37879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OTR A/C</a:t>
            </a:r>
            <a:endParaRPr lang="de-DE" dirty="0"/>
          </a:p>
        </p:txBody>
      </p:sp>
      <p:pic>
        <p:nvPicPr>
          <p:cNvPr id="3074" name="Picture 2" descr="N:\4all\intern\wiebers\XFEL I-deas\OTR-A,B und C\Alles 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5"/>
          <a:stretch/>
        </p:blipFill>
        <p:spPr bwMode="auto">
          <a:xfrm>
            <a:off x="256653" y="2382517"/>
            <a:ext cx="4562774" cy="411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84357" y="1151384"/>
            <a:ext cx="5702300" cy="4459287"/>
          </a:xfrm>
        </p:spPr>
        <p:txBody>
          <a:bodyPr/>
          <a:lstStyle/>
          <a:p>
            <a:r>
              <a:rPr lang="en-US" sz="1800" dirty="0" smtClean="0"/>
              <a:t>Short Screen </a:t>
            </a:r>
            <a:r>
              <a:rPr lang="en-US" sz="1800" dirty="0" smtClean="0"/>
              <a:t>Chamber (200 mm)</a:t>
            </a:r>
            <a:endParaRPr lang="en-US" sz="1800" dirty="0" smtClean="0"/>
          </a:p>
          <a:p>
            <a:r>
              <a:rPr lang="en-US" sz="1800" dirty="0" smtClean="0"/>
              <a:t>Can be used with 0°and 90°Rotation</a:t>
            </a:r>
          </a:p>
          <a:p>
            <a:r>
              <a:rPr lang="en-US" sz="1800" dirty="0" smtClean="0"/>
              <a:t>View Port 45° to the beam axis</a:t>
            </a:r>
          </a:p>
          <a:p>
            <a:r>
              <a:rPr lang="en-US" sz="1800" dirty="0" smtClean="0"/>
              <a:t>Use </a:t>
            </a:r>
            <a:r>
              <a:rPr lang="en-US" sz="1800" dirty="0" err="1" smtClean="0"/>
              <a:t>Scheimpflug</a:t>
            </a:r>
            <a:r>
              <a:rPr lang="en-US" sz="1800" dirty="0" smtClean="0"/>
              <a:t> Optics to get entire Screen </a:t>
            </a:r>
            <a:r>
              <a:rPr lang="en-US" sz="1800" dirty="0" err="1" smtClean="0"/>
              <a:t>focussed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651" y="2557097"/>
            <a:ext cx="1818042" cy="170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N:\4all\intern\wiebers\XFEL I-deas\OTR-A,B und C\VK\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7" t="11396" r="26734" b="5863"/>
          <a:stretch/>
        </p:blipFill>
        <p:spPr bwMode="auto">
          <a:xfrm>
            <a:off x="6655131" y="4151398"/>
            <a:ext cx="2349019" cy="261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39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/>
          <a:srcRect l="28557" t="4029" r="17936" b="1834"/>
          <a:stretch/>
        </p:blipFill>
        <p:spPr bwMode="auto">
          <a:xfrm>
            <a:off x="178471" y="1393428"/>
            <a:ext cx="5028229" cy="492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84357" y="1323512"/>
            <a:ext cx="5702300" cy="4459287"/>
          </a:xfrm>
        </p:spPr>
        <p:txBody>
          <a:bodyPr/>
          <a:lstStyle/>
          <a:p>
            <a:r>
              <a:rPr lang="en-US" sz="1800" dirty="0" smtClean="0"/>
              <a:t>Long Screen </a:t>
            </a:r>
            <a:r>
              <a:rPr lang="en-US" sz="1800" dirty="0" smtClean="0"/>
              <a:t>Chamber (400 mm)</a:t>
            </a:r>
            <a:endParaRPr lang="en-US" sz="1800" dirty="0" smtClean="0"/>
          </a:p>
          <a:p>
            <a:r>
              <a:rPr lang="en-US" sz="1800" dirty="0" smtClean="0"/>
              <a:t>Can be equipped with </a:t>
            </a:r>
            <a:r>
              <a:rPr lang="en-US" sz="1800" dirty="0" err="1" smtClean="0"/>
              <a:t>addtional</a:t>
            </a:r>
            <a:r>
              <a:rPr lang="en-US" sz="1800" dirty="0" smtClean="0"/>
              <a:t> Wire scanners</a:t>
            </a:r>
          </a:p>
          <a:p>
            <a:r>
              <a:rPr lang="en-US" sz="1800" dirty="0" smtClean="0"/>
              <a:t>View Port 45° to the beam axis</a:t>
            </a:r>
          </a:p>
          <a:p>
            <a:r>
              <a:rPr lang="en-US" sz="1800" dirty="0" smtClean="0"/>
              <a:t>Use </a:t>
            </a:r>
            <a:r>
              <a:rPr lang="en-US" sz="1800" dirty="0" err="1" smtClean="0"/>
              <a:t>Scheimpflug</a:t>
            </a:r>
            <a:r>
              <a:rPr lang="en-US" sz="1800" dirty="0" smtClean="0"/>
              <a:t> Optics to get entire Screen </a:t>
            </a:r>
            <a:r>
              <a:rPr lang="en-US" sz="1800" dirty="0" err="1" smtClean="0"/>
              <a:t>focussed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Wire scanners need to be exchangeable in the machine.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OTR B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53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84357" y="1323512"/>
            <a:ext cx="5702300" cy="4459287"/>
          </a:xfrm>
        </p:spPr>
        <p:txBody>
          <a:bodyPr/>
          <a:lstStyle/>
          <a:p>
            <a:r>
              <a:rPr lang="en-US" sz="1800" dirty="0" smtClean="0"/>
              <a:t>Screen Chamber for Dump Septum Regions</a:t>
            </a:r>
          </a:p>
          <a:p>
            <a:r>
              <a:rPr lang="en-US" sz="1800" dirty="0" smtClean="0"/>
              <a:t>Large field of view with modest performance requirements.</a:t>
            </a:r>
          </a:p>
          <a:p>
            <a:r>
              <a:rPr lang="en-US" sz="1800" dirty="0" smtClean="0"/>
              <a:t>View Port 90° to the beam axis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OTR D</a:t>
            </a:r>
            <a:endParaRPr lang="de-DE" dirty="0"/>
          </a:p>
        </p:txBody>
      </p:sp>
      <p:pic>
        <p:nvPicPr>
          <p:cNvPr id="4098" name="Picture 2" descr="N:\4all\intern\wiebers\XFEL I-deas\OTR-D und E\VK und Mover\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2" r="24647"/>
          <a:stretch/>
        </p:blipFill>
        <p:spPr bwMode="auto">
          <a:xfrm>
            <a:off x="355010" y="1142082"/>
            <a:ext cx="2884923" cy="526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4all\intern\wiebers\XFEL I-deas\OTR-D und E\Mover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65" y="2797437"/>
            <a:ext cx="4572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168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84357" y="1323512"/>
            <a:ext cx="5702300" cy="4459287"/>
          </a:xfrm>
        </p:spPr>
        <p:txBody>
          <a:bodyPr/>
          <a:lstStyle/>
          <a:p>
            <a:r>
              <a:rPr lang="en-US" sz="1800" smtClean="0"/>
              <a:t>Screen Chamber for the Schicanes</a:t>
            </a:r>
          </a:p>
          <a:p>
            <a:r>
              <a:rPr lang="en-US" sz="1800" smtClean="0"/>
              <a:t>40 x 400 mm chamber </a:t>
            </a:r>
          </a:p>
          <a:p>
            <a:r>
              <a:rPr lang="en-US" sz="1800" smtClean="0">
                <a:solidFill>
                  <a:srgbClr val="FF0000"/>
                </a:solidFill>
              </a:rPr>
              <a:t>Up to now only conceptual design</a:t>
            </a:r>
            <a:r>
              <a:rPr lang="en-US" sz="1800" smtClean="0"/>
              <a:t>.</a:t>
            </a:r>
          </a:p>
          <a:p>
            <a:endParaRPr lang="en-US" sz="1800" smtClean="0"/>
          </a:p>
          <a:p>
            <a:endParaRPr lang="en-US" sz="1800" smtClean="0"/>
          </a:p>
          <a:p>
            <a:endParaRPr lang="en-US" sz="180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OTR S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05" y="1051964"/>
            <a:ext cx="2057985" cy="539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10" y="3763501"/>
            <a:ext cx="4442275" cy="25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16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BAM</a:t>
            </a:r>
          </a:p>
          <a:p>
            <a:pPr lvl="1"/>
            <a:r>
              <a:rPr lang="de-DE" dirty="0" smtClean="0"/>
              <a:t>RF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highly</a:t>
            </a:r>
            <a:r>
              <a:rPr lang="de-DE" dirty="0" smtClean="0"/>
              <a:t> </a:t>
            </a:r>
            <a:r>
              <a:rPr lang="de-DE" dirty="0" err="1" smtClean="0"/>
              <a:t>increases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respect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FLASH</a:t>
            </a:r>
          </a:p>
          <a:p>
            <a:pPr lvl="1"/>
            <a:r>
              <a:rPr lang="de-DE" dirty="0" smtClean="0"/>
              <a:t>RF design </a:t>
            </a:r>
            <a:r>
              <a:rPr lang="de-DE" dirty="0" err="1" smtClean="0"/>
              <a:t>ready</a:t>
            </a:r>
            <a:endParaRPr lang="de-DE" dirty="0" smtClean="0"/>
          </a:p>
          <a:p>
            <a:pPr lvl="1"/>
            <a:r>
              <a:rPr lang="de-DE" dirty="0" err="1" smtClean="0"/>
              <a:t>Prototypes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prepared</a:t>
            </a:r>
            <a:endParaRPr lang="de-DE" dirty="0" smtClean="0"/>
          </a:p>
          <a:p>
            <a:r>
              <a:rPr lang="de-DE" dirty="0" smtClean="0"/>
              <a:t>E-BPM</a:t>
            </a:r>
          </a:p>
          <a:p>
            <a:pPr lvl="1"/>
            <a:r>
              <a:rPr lang="de-DE" dirty="0" smtClean="0"/>
              <a:t>RF design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started</a:t>
            </a:r>
            <a:endParaRPr lang="de-DE" dirty="0" smtClean="0"/>
          </a:p>
          <a:p>
            <a:pPr lvl="1"/>
            <a:r>
              <a:rPr lang="de-DE" dirty="0" smtClean="0"/>
              <a:t>First </a:t>
            </a:r>
            <a:r>
              <a:rPr lang="de-DE" dirty="0" err="1" smtClean="0"/>
              <a:t>conceptual</a:t>
            </a:r>
            <a:r>
              <a:rPr lang="de-DE" dirty="0" smtClean="0"/>
              <a:t> </a:t>
            </a:r>
            <a:r>
              <a:rPr lang="de-DE" dirty="0" err="1" smtClean="0"/>
              <a:t>ideas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endParaRPr lang="de-DE" dirty="0" smtClean="0"/>
          </a:p>
          <a:p>
            <a:pPr lvl="1"/>
            <a:r>
              <a:rPr lang="de-DE" dirty="0" err="1" smtClean="0"/>
              <a:t>Getting</a:t>
            </a:r>
            <a:r>
              <a:rPr lang="de-DE" dirty="0" smtClean="0"/>
              <a:t> </a:t>
            </a:r>
            <a:r>
              <a:rPr lang="de-DE" dirty="0" err="1" smtClean="0"/>
              <a:t>tight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BAM </a:t>
            </a:r>
            <a:r>
              <a:rPr lang="de-DE" dirty="0" err="1" smtClean="0"/>
              <a:t>and</a:t>
            </a:r>
            <a:r>
              <a:rPr lang="de-DE" dirty="0" smtClean="0"/>
              <a:t> E-BPM for WP-18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805" y="1338221"/>
            <a:ext cx="24955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46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r>
              <a:rPr lang="de-DE" dirty="0" smtClean="0"/>
              <a:t> Components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delivered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WP-17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8630015" cy="5093472"/>
          </a:xfrm>
        </p:spPr>
        <p:txBody>
          <a:bodyPr/>
          <a:lstStyle/>
          <a:p>
            <a:r>
              <a:rPr lang="en-US" sz="2000" smtClean="0"/>
              <a:t>BPMs</a:t>
            </a:r>
          </a:p>
          <a:p>
            <a:pPr lvl="1"/>
            <a:r>
              <a:rPr lang="en-US" sz="2000" smtClean="0"/>
              <a:t>250 Standard Button BPMs (BPMA, BPMB, BPMD, BPMW)</a:t>
            </a:r>
          </a:p>
          <a:p>
            <a:pPr lvl="1"/>
            <a:r>
              <a:rPr lang="en-US" sz="2000" smtClean="0"/>
              <a:t>101 Cold BPMs for Cryo-modules (BPMC, BPMR)</a:t>
            </a:r>
          </a:p>
          <a:p>
            <a:pPr lvl="1"/>
            <a:r>
              <a:rPr lang="en-US" sz="2000" smtClean="0"/>
              <a:t>30 Cavity BPMs Beamline Type (BPMF/I)</a:t>
            </a:r>
          </a:p>
          <a:p>
            <a:pPr lvl="1"/>
            <a:r>
              <a:rPr lang="en-US" sz="2000" smtClean="0"/>
              <a:t>118 Cavity BPMs for Undulator Intersections (BPME)</a:t>
            </a:r>
          </a:p>
          <a:p>
            <a:r>
              <a:rPr lang="en-US" sz="2000" smtClean="0"/>
              <a:t>36 Toroids (TORA, TORB, TORC)</a:t>
            </a:r>
          </a:p>
          <a:p>
            <a:r>
              <a:rPr lang="en-US" sz="2000" smtClean="0"/>
              <a:t>Dark Current Monitors (DCM)</a:t>
            </a:r>
          </a:p>
          <a:p>
            <a:r>
              <a:rPr lang="en-US" sz="2000" smtClean="0"/>
              <a:t>Screens/Wire Scanners</a:t>
            </a:r>
          </a:p>
          <a:p>
            <a:pPr lvl="1"/>
            <a:r>
              <a:rPr lang="en-US" sz="2000" smtClean="0"/>
              <a:t>20 Standard Screen Station (OTRA/C)</a:t>
            </a:r>
          </a:p>
          <a:p>
            <a:pPr lvl="1"/>
            <a:r>
              <a:rPr lang="en-US" sz="2000" smtClean="0"/>
              <a:t>20 Long Screen Stations with Wirescanner Option (OTRB)</a:t>
            </a:r>
          </a:p>
          <a:p>
            <a:pPr lvl="1"/>
            <a:r>
              <a:rPr lang="en-US" sz="2000" smtClean="0"/>
              <a:t>Screen Stations for Dump and Septum Areas (OTRD)</a:t>
            </a:r>
          </a:p>
          <a:p>
            <a:r>
              <a:rPr lang="en-US" sz="2000" smtClean="0"/>
              <a:t>Stuff for WP-18</a:t>
            </a:r>
          </a:p>
          <a:p>
            <a:pPr lvl="1"/>
            <a:r>
              <a:rPr lang="en-US" sz="2000" smtClean="0"/>
              <a:t>BAM</a:t>
            </a:r>
          </a:p>
          <a:p>
            <a:pPr lvl="1"/>
            <a:r>
              <a:rPr lang="en-US" sz="2000" smtClean="0"/>
              <a:t>E-BPM</a:t>
            </a:r>
            <a:endParaRPr lang="en-US" sz="20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509B-1322-4700-A9E7-C322F900FDE9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94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Standard Button BPMs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04" y="1124043"/>
            <a:ext cx="8965976" cy="4459287"/>
          </a:xfrm>
        </p:spPr>
        <p:txBody>
          <a:bodyPr/>
          <a:lstStyle/>
          <a:p>
            <a:r>
              <a:rPr lang="en-US" sz="1800" dirty="0" smtClean="0"/>
              <a:t>Based on an In-house Feed-through Development </a:t>
            </a:r>
          </a:p>
          <a:p>
            <a:pPr marL="0" indent="0">
              <a:buNone/>
            </a:pPr>
            <a:r>
              <a:rPr lang="en-US" sz="1800" dirty="0" smtClean="0"/>
              <a:t>     (build by Industry, 50% delivered)</a:t>
            </a:r>
          </a:p>
          <a:p>
            <a:r>
              <a:rPr lang="en-US" sz="1800" dirty="0" smtClean="0"/>
              <a:t>BPM Housings produced in the DESY Workshop</a:t>
            </a:r>
          </a:p>
          <a:p>
            <a:r>
              <a:rPr lang="en-US" sz="1800" dirty="0" smtClean="0"/>
              <a:t>BPMA: 40.5 mm beam pipe, </a:t>
            </a:r>
            <a:r>
              <a:rPr lang="en-US" sz="1800" dirty="0" smtClean="0"/>
              <a:t>150 </a:t>
            </a:r>
            <a:r>
              <a:rPr lang="en-US" sz="1800" dirty="0" smtClean="0"/>
              <a:t>mm long, </a:t>
            </a:r>
            <a:r>
              <a:rPr lang="en-US" sz="1800" dirty="0"/>
              <a:t>f</a:t>
            </a:r>
            <a:r>
              <a:rPr lang="en-US" sz="1800" dirty="0" smtClean="0"/>
              <a:t>langed,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main working horse</a:t>
            </a:r>
          </a:p>
          <a:p>
            <a:r>
              <a:rPr lang="en-US" sz="1800" dirty="0" smtClean="0"/>
              <a:t>BPMB: 40.5 mm, </a:t>
            </a:r>
            <a:r>
              <a:rPr lang="en-US" sz="1800" dirty="0" smtClean="0"/>
              <a:t>80  </a:t>
            </a:r>
            <a:r>
              <a:rPr lang="en-US" sz="1800" dirty="0" smtClean="0"/>
              <a:t>mm long, weld in version of BPMA</a:t>
            </a:r>
          </a:p>
          <a:p>
            <a:r>
              <a:rPr lang="en-US" sz="1800" dirty="0" smtClean="0"/>
              <a:t>BPMD: 96 mm beam pipe, flanged</a:t>
            </a:r>
          </a:p>
          <a:p>
            <a:r>
              <a:rPr lang="en-US" sz="1800" dirty="0" smtClean="0"/>
              <a:t>BPMW: 200 mm beam pipe, flanged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509B-1322-4700-A9E7-C322F900FDE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42" name="Picture 2" descr="C:\Users\dnoelle\Desktop\ESS Vortrag\20120112-IMG_17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05" y="3920173"/>
            <a:ext cx="3355451" cy="223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dnoelle\Desktop\ESS Vortrag\20111031-IMG_06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6" r="18698"/>
          <a:stretch/>
        </p:blipFill>
        <p:spPr bwMode="auto">
          <a:xfrm>
            <a:off x="205740" y="3929347"/>
            <a:ext cx="2103120" cy="222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dnoelle\Desktop\ESS Vortrag\20110505-IMG_81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5470"/>
          <a:stretch/>
        </p:blipFill>
        <p:spPr bwMode="auto">
          <a:xfrm>
            <a:off x="6455299" y="4015492"/>
            <a:ext cx="2415540" cy="22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84" y="109588"/>
            <a:ext cx="1754707" cy="1918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84" y="2184850"/>
            <a:ext cx="1805325" cy="157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248555" y="1557271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BPMA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8373991" y="3422462"/>
            <a:ext cx="7761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dirty="0" smtClean="0"/>
              <a:t>BPMD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5137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F7F049-3EF9-4ABD-8D93-AB405BE8CF7C}" type="slidenum">
              <a:rPr lang="en-GB"/>
              <a:pPr/>
              <a:t>4</a:t>
            </a:fld>
            <a:endParaRPr lang="en-GB"/>
          </a:p>
        </p:txBody>
      </p:sp>
      <p:pic>
        <p:nvPicPr>
          <p:cNvPr id="65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1339850"/>
            <a:ext cx="8566150" cy="92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2292" name="Picture 4" descr="20100219-IMG_56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265" y="3076575"/>
            <a:ext cx="3135313" cy="31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294" name="Picture 6" descr="20100318-IMG_79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97" y="2365375"/>
            <a:ext cx="265588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2295" name="Picture 7" descr="20100217-IMG_478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8" r="16559"/>
          <a:stretch/>
        </p:blipFill>
        <p:spPr bwMode="auto">
          <a:xfrm>
            <a:off x="4167883" y="2303463"/>
            <a:ext cx="180334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2296" name="Text Box 8"/>
          <p:cNvSpPr txBox="1">
            <a:spLocks noChangeArrowheads="1"/>
          </p:cNvSpPr>
          <p:nvPr/>
        </p:nvSpPr>
        <p:spPr bwMode="auto">
          <a:xfrm>
            <a:off x="2411426" y="4189413"/>
            <a:ext cx="3390013" cy="2529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/>
              <a:t>2 Types of Cold BPM (Button, Re-entrant Cavity)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/>
              <a:t>Modest Resolution: 50 µm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/>
              <a:t>Operation at </a:t>
            </a:r>
            <a:r>
              <a:rPr lang="en-US" sz="1800" dirty="0" smtClean="0"/>
              <a:t>few k Level (connected to cold quad)</a:t>
            </a:r>
            <a:endParaRPr lang="en-US" sz="1800" dirty="0"/>
          </a:p>
          <a:p>
            <a:pPr eaLnBrk="1" hangingPunct="1">
              <a:spcBef>
                <a:spcPct val="20000"/>
              </a:spcBef>
            </a:pPr>
            <a:r>
              <a:rPr lang="en-US" sz="1800" dirty="0"/>
              <a:t>Close to the Cavities -&gt; Clean room Class 10</a:t>
            </a:r>
            <a:r>
              <a:rPr lang="en-US" sz="1800" dirty="0" smtClean="0"/>
              <a:t>!</a:t>
            </a:r>
          </a:p>
          <a:p>
            <a:pPr eaLnBrk="1" hangingPunct="1">
              <a:spcBef>
                <a:spcPct val="20000"/>
              </a:spcBef>
            </a:pPr>
            <a:r>
              <a:rPr lang="en-US" sz="1800" dirty="0" smtClean="0"/>
              <a:t>Series Production running</a:t>
            </a:r>
            <a:endParaRPr lang="en-US" sz="1800" dirty="0"/>
          </a:p>
        </p:txBody>
      </p:sp>
      <p:sp>
        <p:nvSpPr>
          <p:cNvPr id="652297" name="Text Box 9"/>
          <p:cNvSpPr txBox="1">
            <a:spLocks noChangeArrowheads="1"/>
          </p:cNvSpPr>
          <p:nvPr/>
        </p:nvSpPr>
        <p:spPr bwMode="auto">
          <a:xfrm>
            <a:off x="5797550" y="2492375"/>
            <a:ext cx="696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de-DE" sz="1400"/>
              <a:t>Button</a:t>
            </a:r>
          </a:p>
        </p:txBody>
      </p:sp>
      <p:sp>
        <p:nvSpPr>
          <p:cNvPr id="652299" name="Line 11"/>
          <p:cNvSpPr>
            <a:spLocks noChangeShapeType="1"/>
          </p:cNvSpPr>
          <p:nvPr/>
        </p:nvSpPr>
        <p:spPr bwMode="auto">
          <a:xfrm>
            <a:off x="5489258" y="3204369"/>
            <a:ext cx="1330642" cy="2221071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2301" name="Line 13"/>
          <p:cNvSpPr>
            <a:spLocks noChangeShapeType="1"/>
          </p:cNvSpPr>
          <p:nvPr/>
        </p:nvSpPr>
        <p:spPr bwMode="auto">
          <a:xfrm flipH="1" flipV="1">
            <a:off x="2133598" y="3363912"/>
            <a:ext cx="1556369" cy="129936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52303" name="Picture 15" descr="20100420-IMG_88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38" b="17041"/>
          <a:stretch>
            <a:fillRect/>
          </a:stretch>
        </p:blipFill>
        <p:spPr bwMode="auto">
          <a:xfrm>
            <a:off x="5611813" y="0"/>
            <a:ext cx="3532187" cy="139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2304" name="Text Box 16"/>
          <p:cNvSpPr txBox="1">
            <a:spLocks noChangeArrowheads="1"/>
          </p:cNvSpPr>
          <p:nvPr/>
        </p:nvSpPr>
        <p:spPr bwMode="auto">
          <a:xfrm>
            <a:off x="5616575" y="1101725"/>
            <a:ext cx="13604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de-DE" sz="1200">
                <a:solidFill>
                  <a:srgbClr val="FF3300"/>
                </a:solidFill>
              </a:rPr>
              <a:t>String of PXFEL3</a:t>
            </a:r>
          </a:p>
        </p:txBody>
      </p:sp>
      <p:sp>
        <p:nvSpPr>
          <p:cNvPr id="652305" name="Line 17"/>
          <p:cNvSpPr>
            <a:spLocks noChangeShapeType="1"/>
          </p:cNvSpPr>
          <p:nvPr/>
        </p:nvSpPr>
        <p:spPr bwMode="auto">
          <a:xfrm>
            <a:off x="6615113" y="900113"/>
            <a:ext cx="1503362" cy="11430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9218" name="Picture 2" descr="C:\Users\dnoelle\Desktop\XFEL Fotos\20120106-IMG_133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70" r="28519"/>
          <a:stretch/>
        </p:blipFill>
        <p:spPr bwMode="auto">
          <a:xfrm>
            <a:off x="7882781" y="2428081"/>
            <a:ext cx="1261219" cy="170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H="1">
            <a:off x="7574280" y="3929855"/>
            <a:ext cx="1005840" cy="1091725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52293" name="Line 5"/>
          <p:cNvSpPr>
            <a:spLocks noChangeShapeType="1"/>
          </p:cNvSpPr>
          <p:nvPr/>
        </p:nvSpPr>
        <p:spPr bwMode="auto">
          <a:xfrm flipV="1">
            <a:off x="7283450" y="2173288"/>
            <a:ext cx="871538" cy="23558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26156" y="628495"/>
            <a:ext cx="7283450" cy="930275"/>
          </a:xfrm>
        </p:spPr>
        <p:txBody>
          <a:bodyPr/>
          <a:lstStyle/>
          <a:p>
            <a:r>
              <a:rPr lang="de-DE" sz="1800" dirty="0" err="1" smtClean="0"/>
              <a:t>Cold</a:t>
            </a:r>
            <a:r>
              <a:rPr lang="de-DE" sz="1800" dirty="0" smtClean="0"/>
              <a:t> BPM:</a:t>
            </a:r>
            <a:br>
              <a:rPr lang="de-DE" sz="1800" dirty="0" smtClean="0"/>
            </a:br>
            <a:r>
              <a:rPr lang="de-DE" sz="1800" dirty="0" smtClean="0">
                <a:solidFill>
                  <a:schemeClr val="tx1"/>
                </a:solidFill>
              </a:rPr>
              <a:t>Buttons (BPMC); </a:t>
            </a:r>
            <a:br>
              <a:rPr lang="de-DE" sz="1800" dirty="0" smtClean="0">
                <a:solidFill>
                  <a:schemeClr val="tx1"/>
                </a:solidFill>
              </a:rPr>
            </a:br>
            <a:r>
              <a:rPr lang="de-DE" sz="1800" dirty="0" err="1" smtClean="0">
                <a:solidFill>
                  <a:schemeClr val="tx1"/>
                </a:solidFill>
              </a:rPr>
              <a:t>Reentrant</a:t>
            </a:r>
            <a:r>
              <a:rPr lang="de-DE" sz="1800" dirty="0" smtClean="0">
                <a:solidFill>
                  <a:schemeClr val="tx1"/>
                </a:solidFill>
              </a:rPr>
              <a:t> </a:t>
            </a:r>
            <a:r>
              <a:rPr lang="de-DE" sz="1800" dirty="0" err="1" smtClean="0">
                <a:solidFill>
                  <a:schemeClr val="tx1"/>
                </a:solidFill>
              </a:rPr>
              <a:t>Cavity</a:t>
            </a:r>
            <a:r>
              <a:rPr lang="de-DE" sz="1800" dirty="0" smtClean="0">
                <a:solidFill>
                  <a:schemeClr val="tx1"/>
                </a:solidFill>
              </a:rPr>
              <a:t> BPM (BPMR)</a:t>
            </a:r>
            <a:endParaRPr lang="de-DE" sz="1800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dnoelle\Desktop\XFEL Fotos\dmp\20090513-IMG_084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8" b="7696"/>
          <a:stretch/>
        </p:blipFill>
        <p:spPr bwMode="auto">
          <a:xfrm>
            <a:off x="115471" y="4002682"/>
            <a:ext cx="2256988" cy="26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2300" name="Line 12"/>
          <p:cNvSpPr>
            <a:spLocks noChangeShapeType="1"/>
          </p:cNvSpPr>
          <p:nvPr/>
        </p:nvSpPr>
        <p:spPr bwMode="auto">
          <a:xfrm flipH="1" flipV="1">
            <a:off x="1325563" y="3554411"/>
            <a:ext cx="1517650" cy="1108869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5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7475" y="1347788"/>
            <a:ext cx="6161944" cy="4459287"/>
          </a:xfrm>
        </p:spPr>
        <p:txBody>
          <a:bodyPr/>
          <a:lstStyle/>
          <a:p>
            <a:r>
              <a:rPr lang="en-US" sz="1800" dirty="0" smtClean="0"/>
              <a:t>Cavity BPM for 40.5 mm Beam Pipe, </a:t>
            </a:r>
            <a:r>
              <a:rPr lang="en-US" sz="1800" dirty="0" smtClean="0"/>
              <a:t>255</a:t>
            </a:r>
            <a:r>
              <a:rPr lang="en-US" sz="1800" dirty="0" smtClean="0"/>
              <a:t> </a:t>
            </a:r>
            <a:r>
              <a:rPr lang="en-US" sz="1800" dirty="0" smtClean="0"/>
              <a:t>mm long</a:t>
            </a:r>
          </a:p>
          <a:p>
            <a:r>
              <a:rPr lang="en-US" sz="1800" dirty="0" smtClean="0"/>
              <a:t>Resolution below 10 µm</a:t>
            </a:r>
          </a:p>
          <a:p>
            <a:r>
              <a:rPr lang="en-US" sz="1800" dirty="0" smtClean="0"/>
              <a:t>To be used </a:t>
            </a:r>
          </a:p>
          <a:p>
            <a:pPr lvl="1"/>
            <a:r>
              <a:rPr lang="en-US" sz="1800" dirty="0" smtClean="0"/>
              <a:t>for precision measurements</a:t>
            </a:r>
          </a:p>
          <a:p>
            <a:pPr lvl="1"/>
            <a:r>
              <a:rPr lang="en-US" sz="1800" dirty="0" smtClean="0"/>
              <a:t>For the Intra Bunch Train Orbit Feedback System</a:t>
            </a:r>
          </a:p>
          <a:p>
            <a:r>
              <a:rPr lang="en-US" sz="1800" dirty="0" smtClean="0"/>
              <a:t>Tender to be started soon (30 components).</a:t>
            </a:r>
          </a:p>
          <a:p>
            <a:endParaRPr 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BPM </a:t>
            </a:r>
            <a:r>
              <a:rPr lang="de-DE" dirty="0" err="1" smtClean="0"/>
              <a:t>Beamline</a:t>
            </a:r>
            <a:r>
              <a:rPr lang="de-DE" dirty="0" smtClean="0"/>
              <a:t> Type; BPMF/I</a:t>
            </a:r>
            <a:endParaRPr lang="de-DE" dirty="0"/>
          </a:p>
        </p:txBody>
      </p:sp>
      <p:pic>
        <p:nvPicPr>
          <p:cNvPr id="5" name="Picture 6" descr="C:\Users\dnoelle\Desktop\ESS Vortrag\20091029-IMG_8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4" y="3778945"/>
            <a:ext cx="2976905" cy="198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noelle\Desktop\XFEL Fotos\dmp\20100318-IMG_7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064" y="3778945"/>
            <a:ext cx="3023192" cy="20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719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4" t="7339" r="30535" b="32728"/>
          <a:stretch/>
        </p:blipFill>
        <p:spPr bwMode="auto">
          <a:xfrm>
            <a:off x="3078956" y="2985139"/>
            <a:ext cx="3271838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7474" y="1347788"/>
            <a:ext cx="6663652" cy="4459287"/>
          </a:xfrm>
        </p:spPr>
        <p:txBody>
          <a:bodyPr/>
          <a:lstStyle/>
          <a:p>
            <a:r>
              <a:rPr lang="en-US" sz="1800" dirty="0"/>
              <a:t>Cavity BPM for </a:t>
            </a:r>
            <a:r>
              <a:rPr lang="en-US" sz="1800" dirty="0" smtClean="0"/>
              <a:t>10 </a:t>
            </a:r>
            <a:r>
              <a:rPr lang="en-US" sz="1800" dirty="0"/>
              <a:t>mm Beam Pipe, </a:t>
            </a:r>
            <a:r>
              <a:rPr lang="en-US" sz="1800" dirty="0" smtClean="0"/>
              <a:t>100 </a:t>
            </a:r>
            <a:r>
              <a:rPr lang="en-US" sz="1800" dirty="0"/>
              <a:t>mm long</a:t>
            </a:r>
          </a:p>
          <a:p>
            <a:r>
              <a:rPr lang="en-US" sz="1800" dirty="0"/>
              <a:t>Resolution below </a:t>
            </a:r>
            <a:r>
              <a:rPr lang="en-US" sz="1800" dirty="0" smtClean="0"/>
              <a:t>1 </a:t>
            </a:r>
            <a:r>
              <a:rPr lang="en-US" sz="1800" dirty="0"/>
              <a:t>µm</a:t>
            </a:r>
          </a:p>
          <a:p>
            <a:r>
              <a:rPr lang="en-US" sz="1800" dirty="0"/>
              <a:t>To be used </a:t>
            </a:r>
            <a:r>
              <a:rPr lang="en-US" sz="1800" dirty="0" smtClean="0"/>
              <a:t>in the </a:t>
            </a:r>
            <a:r>
              <a:rPr lang="en-US" sz="1800" dirty="0" err="1" smtClean="0"/>
              <a:t>undulator</a:t>
            </a:r>
            <a:r>
              <a:rPr lang="en-US" sz="1800" dirty="0" smtClean="0"/>
              <a:t> intersections</a:t>
            </a:r>
            <a:endParaRPr lang="en-US" sz="1800" dirty="0"/>
          </a:p>
          <a:p>
            <a:r>
              <a:rPr lang="en-US" sz="1800" dirty="0" smtClean="0"/>
              <a:t>Production for Pre-Series (18 devices) finished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in Summer.</a:t>
            </a:r>
          </a:p>
          <a:p>
            <a:r>
              <a:rPr lang="en-US" sz="1800" dirty="0" smtClean="0"/>
              <a:t>Series Production to be contracted depending on Pre-Series Results.</a:t>
            </a:r>
            <a:endParaRPr lang="en-US" sz="1800" dirty="0"/>
          </a:p>
          <a:p>
            <a:endParaRPr lang="en-US" sz="18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3509B-1322-4700-A9E7-C322F900FDE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5" name="Picture 5" descr="C:\Users\dnoelle\Desktop\ESS Vortrag\20100426-IMG_92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3" t="4235" r="4196" b="8666"/>
          <a:stretch/>
        </p:blipFill>
        <p:spPr bwMode="auto">
          <a:xfrm>
            <a:off x="275130" y="4269989"/>
            <a:ext cx="2492346" cy="212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Cavity</a:t>
            </a:r>
            <a:r>
              <a:rPr lang="de-DE" dirty="0" smtClean="0"/>
              <a:t> BPM </a:t>
            </a:r>
            <a:r>
              <a:rPr lang="de-DE" dirty="0" err="1" smtClean="0"/>
              <a:t>Beamline</a:t>
            </a:r>
            <a:r>
              <a:rPr lang="de-DE" dirty="0" smtClean="0"/>
              <a:t> Type; BPME</a:t>
            </a:r>
            <a:endParaRPr lang="de-DE" dirty="0"/>
          </a:p>
        </p:txBody>
      </p:sp>
      <p:pic>
        <p:nvPicPr>
          <p:cNvPr id="9218" name="Picture 2" descr="C:\Users\dnoelle\Desktop\XFEL Fotos\dmp\20110531-IMG_91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44" y="1089545"/>
            <a:ext cx="2601913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noelle\Desktop\XFEL Fotos\dmp\20091007-IMG_406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r="12557"/>
          <a:stretch/>
        </p:blipFill>
        <p:spPr bwMode="auto">
          <a:xfrm>
            <a:off x="6425073" y="4515038"/>
            <a:ext cx="2594891" cy="227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rade Verbindung mit Pfeil 5"/>
          <p:cNvCxnSpPr/>
          <p:nvPr/>
        </p:nvCxnSpPr>
        <p:spPr bwMode="auto">
          <a:xfrm>
            <a:off x="4893469" y="3443288"/>
            <a:ext cx="328613" cy="535781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363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17475" y="1186418"/>
            <a:ext cx="5702300" cy="4459287"/>
          </a:xfrm>
        </p:spPr>
        <p:txBody>
          <a:bodyPr/>
          <a:lstStyle/>
          <a:p>
            <a:r>
              <a:rPr lang="en-US" sz="1800" dirty="0" err="1" smtClean="0"/>
              <a:t>Toroids</a:t>
            </a:r>
            <a:r>
              <a:rPr lang="en-US" sz="1800" dirty="0" smtClean="0"/>
              <a:t>: Current Transformers</a:t>
            </a:r>
          </a:p>
          <a:p>
            <a:r>
              <a:rPr lang="en-US" sz="1800" dirty="0" smtClean="0"/>
              <a:t>Vacuum Part: Chamber with Ceramic Gap</a:t>
            </a:r>
          </a:p>
          <a:p>
            <a:r>
              <a:rPr lang="en-US" sz="1800" dirty="0" smtClean="0"/>
              <a:t>Chamber in production</a:t>
            </a:r>
          </a:p>
          <a:p>
            <a:r>
              <a:rPr lang="en-US" sz="1800" dirty="0" smtClean="0"/>
              <a:t>Delivery in March</a:t>
            </a:r>
            <a:endParaRPr lang="en-US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Toroids</a:t>
            </a:r>
            <a:r>
              <a:rPr lang="de-DE" dirty="0" smtClean="0"/>
              <a:t> – Charge Monitors (TORA, TORB, TORC)</a:t>
            </a:r>
            <a:endParaRPr lang="de-DE" dirty="0"/>
          </a:p>
        </p:txBody>
      </p:sp>
      <p:pic>
        <p:nvPicPr>
          <p:cNvPr id="10242" name="Picture 2" descr="C:\Users\dnoelle\Desktop\XFEL Fotos\dmp\20120307-IMG_223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0" r="19494"/>
          <a:stretch/>
        </p:blipFill>
        <p:spPr bwMode="auto">
          <a:xfrm>
            <a:off x="6489811" y="1196665"/>
            <a:ext cx="2540901" cy="260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:\4all\intern\Siemens\public\XFEL\Toroide\TORA_Keramikkammer-3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3" t="8739" r="18137" b="8739"/>
          <a:stretch/>
        </p:blipFill>
        <p:spPr bwMode="auto">
          <a:xfrm>
            <a:off x="6472653" y="4157454"/>
            <a:ext cx="2671347" cy="19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6" y="2497621"/>
            <a:ext cx="3372453" cy="210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2" y="2260598"/>
            <a:ext cx="2667371" cy="289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2" y="4381036"/>
            <a:ext cx="3248809" cy="2175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40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321921" y="1274960"/>
            <a:ext cx="5702300" cy="4459287"/>
          </a:xfrm>
        </p:spPr>
        <p:txBody>
          <a:bodyPr/>
          <a:lstStyle/>
          <a:p>
            <a:r>
              <a:rPr lang="de-DE" sz="1800" dirty="0" smtClean="0"/>
              <a:t>1.3 GHz Low Q </a:t>
            </a:r>
            <a:r>
              <a:rPr lang="de-DE" sz="1800" dirty="0" err="1" smtClean="0"/>
              <a:t>Cavity</a:t>
            </a:r>
            <a:endParaRPr lang="de-DE" sz="1800" dirty="0" smtClean="0"/>
          </a:p>
          <a:p>
            <a:r>
              <a:rPr lang="de-DE" sz="1800" dirty="0" err="1" smtClean="0"/>
              <a:t>Measure</a:t>
            </a:r>
            <a:r>
              <a:rPr lang="de-DE" sz="1800" dirty="0" smtClean="0"/>
              <a:t> Dark </a:t>
            </a:r>
            <a:r>
              <a:rPr lang="de-DE" sz="1800" dirty="0" err="1" smtClean="0"/>
              <a:t>Currents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O(</a:t>
            </a:r>
            <a:r>
              <a:rPr lang="de-DE" sz="1800" dirty="0" err="1" smtClean="0"/>
              <a:t>nA</a:t>
            </a:r>
            <a:r>
              <a:rPr lang="de-DE" sz="1800" dirty="0" smtClean="0"/>
              <a:t>)</a:t>
            </a:r>
          </a:p>
          <a:p>
            <a:r>
              <a:rPr lang="de-DE" sz="1800" dirty="0" smtClean="0"/>
              <a:t>Charge Monitor for Low Charge Operation</a:t>
            </a:r>
            <a:endParaRPr lang="de-DE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18E81-CA98-483E-BA30-586BB5DF922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Dark </a:t>
            </a:r>
            <a:r>
              <a:rPr lang="de-DE" dirty="0" err="1" smtClean="0"/>
              <a:t>Current</a:t>
            </a:r>
            <a:r>
              <a:rPr lang="de-DE" dirty="0" smtClean="0"/>
              <a:t> Monitor</a:t>
            </a:r>
            <a:endParaRPr lang="de-DE" dirty="0"/>
          </a:p>
        </p:txBody>
      </p:sp>
      <p:pic>
        <p:nvPicPr>
          <p:cNvPr id="1026" name="Picture 2" descr="C:\Users\dnoelle\Desktop\XFEL Fotos\dmp\20100112-IMG_3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5" y="2947511"/>
            <a:ext cx="3902075" cy="340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92" y="2826803"/>
            <a:ext cx="3397180" cy="3527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01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9" name="Picture 7"/>
          <p:cNvPicPr>
            <a:picLocks noChangeAspect="1" noChangeArrowheads="1"/>
          </p:cNvPicPr>
          <p:nvPr/>
        </p:nvPicPr>
        <p:blipFill rotWithShape="1">
          <a:blip r:embed="rId2"/>
          <a:srcRect l="28557" t="4029" r="17936" b="1834"/>
          <a:stretch/>
        </p:blipFill>
        <p:spPr bwMode="auto">
          <a:xfrm>
            <a:off x="554990" y="1163638"/>
            <a:ext cx="3373438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>
                <a:solidFill>
                  <a:schemeClr val="folHlink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2060575" y="954088"/>
            <a:ext cx="6958013" cy="1865312"/>
            <a:chOff x="249" y="482"/>
            <a:chExt cx="5966" cy="1678"/>
          </a:xfrm>
        </p:grpSpPr>
        <p:pic>
          <p:nvPicPr>
            <p:cNvPr id="30739" name="Picture 4" descr="XFEL beam_scaled_10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19"/>
              <a:ext cx="5307" cy="1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Line 5"/>
            <p:cNvSpPr>
              <a:spLocks noChangeShapeType="1"/>
            </p:cNvSpPr>
            <p:nvPr/>
          </p:nvSpPr>
          <p:spPr bwMode="auto">
            <a:xfrm>
              <a:off x="748" y="482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1" name="Line 6"/>
            <p:cNvSpPr>
              <a:spLocks noChangeShapeType="1"/>
            </p:cNvSpPr>
            <p:nvPr/>
          </p:nvSpPr>
          <p:spPr bwMode="auto">
            <a:xfrm>
              <a:off x="884" y="527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2" name="Line 7"/>
            <p:cNvSpPr>
              <a:spLocks noChangeShapeType="1"/>
            </p:cNvSpPr>
            <p:nvPr/>
          </p:nvSpPr>
          <p:spPr bwMode="auto">
            <a:xfrm>
              <a:off x="1111" y="572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3" name="Line 8"/>
            <p:cNvSpPr>
              <a:spLocks noChangeShapeType="1"/>
            </p:cNvSpPr>
            <p:nvPr/>
          </p:nvSpPr>
          <p:spPr bwMode="auto">
            <a:xfrm>
              <a:off x="2608" y="890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4" name="Line 9"/>
            <p:cNvSpPr>
              <a:spLocks noChangeShapeType="1"/>
            </p:cNvSpPr>
            <p:nvPr/>
          </p:nvSpPr>
          <p:spPr bwMode="auto">
            <a:xfrm>
              <a:off x="3016" y="936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5" name="Line 10"/>
            <p:cNvSpPr>
              <a:spLocks noChangeShapeType="1"/>
            </p:cNvSpPr>
            <p:nvPr/>
          </p:nvSpPr>
          <p:spPr bwMode="auto">
            <a:xfrm flipV="1">
              <a:off x="3016" y="1570"/>
              <a:ext cx="0" cy="363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6" name="Line 11"/>
            <p:cNvSpPr>
              <a:spLocks noChangeShapeType="1"/>
            </p:cNvSpPr>
            <p:nvPr/>
          </p:nvSpPr>
          <p:spPr bwMode="auto">
            <a:xfrm>
              <a:off x="3787" y="709"/>
              <a:ext cx="0" cy="40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747" name="Text Box 12"/>
            <p:cNvSpPr txBox="1">
              <a:spLocks noChangeArrowheads="1"/>
            </p:cNvSpPr>
            <p:nvPr/>
          </p:nvSpPr>
          <p:spPr bwMode="auto">
            <a:xfrm>
              <a:off x="3878" y="799"/>
              <a:ext cx="2337" cy="6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8B323"/>
                </a:buClr>
                <a:buFont typeface="Wingdings" pitchFamily="2" charset="2"/>
                <a:buChar char="n"/>
                <a:defRPr sz="900">
                  <a:solidFill>
                    <a:schemeClr val="tx1"/>
                  </a:solidFill>
                  <a:latin typeface="Arial" charset="0"/>
                  <a:ea typeface="ＭＳ Ｐゴシック" pitchFamily="112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400" b="1"/>
                <a:t>Hotspots  for Screens/WS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/>
                <a:t>4 stations with known phase advance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sz="1200"/>
                <a:t>for optics characterization</a:t>
              </a:r>
            </a:p>
          </p:txBody>
        </p:sp>
      </p:grpSp>
      <p:sp>
        <p:nvSpPr>
          <p:cNvPr id="3072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Size Measurements</a:t>
            </a: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3566160" y="3034102"/>
            <a:ext cx="5532120" cy="3387725"/>
          </a:xfrm>
        </p:spPr>
        <p:txBody>
          <a:bodyPr/>
          <a:lstStyle/>
          <a:p>
            <a:pPr>
              <a:lnSpc>
                <a:spcPts val="1600"/>
              </a:lnSpc>
              <a:defRPr/>
            </a:pPr>
            <a:r>
              <a:rPr lang="en-US" sz="1600" dirty="0" smtClean="0"/>
              <a:t>Two systems:</a:t>
            </a:r>
          </a:p>
          <a:p>
            <a:pPr lvl="1">
              <a:lnSpc>
                <a:spcPts val="1600"/>
              </a:lnSpc>
              <a:defRPr/>
            </a:pPr>
            <a:r>
              <a:rPr lang="en-US" sz="1600" dirty="0" smtClean="0"/>
              <a:t>~ 50 Screens </a:t>
            </a:r>
          </a:p>
          <a:p>
            <a:pPr lvl="1">
              <a:lnSpc>
                <a:spcPts val="1600"/>
              </a:lnSpc>
              <a:defRPr/>
            </a:pPr>
            <a:r>
              <a:rPr lang="en-US" sz="1600" dirty="0" smtClean="0"/>
              <a:t>12 (fast) Wire scanners</a:t>
            </a:r>
          </a:p>
          <a:p>
            <a:pPr lvl="1">
              <a:lnSpc>
                <a:spcPts val="1600"/>
              </a:lnSpc>
              <a:defRPr/>
            </a:pPr>
            <a:r>
              <a:rPr lang="en-US" sz="1600" dirty="0"/>
              <a:t>S</a:t>
            </a:r>
            <a:r>
              <a:rPr lang="en-US" sz="1600" dirty="0" smtClean="0"/>
              <a:t>ome installed at the “same” place</a:t>
            </a:r>
          </a:p>
          <a:p>
            <a:pPr>
              <a:lnSpc>
                <a:spcPts val="1600"/>
              </a:lnSpc>
              <a:defRPr/>
            </a:pPr>
            <a:r>
              <a:rPr lang="en-US" sz="1600" dirty="0" smtClean="0"/>
              <a:t>FLASH result -&gt; OTR not usable for compressed Beams,  =&gt; extensive R&amp;D Program for luminescent Screens</a:t>
            </a:r>
          </a:p>
          <a:p>
            <a:pPr>
              <a:lnSpc>
                <a:spcPts val="1600"/>
              </a:lnSpc>
              <a:defRPr/>
            </a:pPr>
            <a:r>
              <a:rPr lang="en-US" sz="1600" dirty="0" smtClean="0"/>
              <a:t>Wire scanners </a:t>
            </a:r>
          </a:p>
          <a:p>
            <a:pPr lvl="1">
              <a:lnSpc>
                <a:spcPts val="1600"/>
              </a:lnSpc>
              <a:defRPr/>
            </a:pPr>
            <a:r>
              <a:rPr lang="en-US" sz="1600" dirty="0" smtClean="0"/>
              <a:t>Triggered, Fast scans within a bunch train (1 m/s)</a:t>
            </a:r>
          </a:p>
          <a:p>
            <a:pPr lvl="1">
              <a:lnSpc>
                <a:spcPts val="1600"/>
              </a:lnSpc>
              <a:defRPr/>
            </a:pPr>
            <a:r>
              <a:rPr lang="en-US" sz="1600" dirty="0" smtClean="0"/>
              <a:t>Also Slow Scans</a:t>
            </a:r>
          </a:p>
          <a:p>
            <a:pPr lvl="1">
              <a:lnSpc>
                <a:spcPts val="1600"/>
              </a:lnSpc>
              <a:defRPr/>
            </a:pPr>
            <a:r>
              <a:rPr lang="en-US" sz="1600" dirty="0" smtClean="0"/>
              <a:t>Will be compatible to ISO5 (CRC 100)</a:t>
            </a:r>
          </a:p>
          <a:p>
            <a:pPr>
              <a:lnSpc>
                <a:spcPts val="1600"/>
              </a:lnSpc>
              <a:defRPr/>
            </a:pPr>
            <a:r>
              <a:rPr lang="en-US" sz="1600" dirty="0" smtClean="0"/>
              <a:t>Both DESY In-House developments, parts purchased from industry</a:t>
            </a:r>
          </a:p>
          <a:p>
            <a:pPr marL="300037" lvl="1" indent="0">
              <a:lnSpc>
                <a:spcPts val="1600"/>
              </a:lnSpc>
              <a:buFont typeface="Wingdings" pitchFamily="2" charset="2"/>
              <a:buNone/>
              <a:defRPr/>
            </a:pPr>
            <a:endParaRPr lang="en-US" sz="1600" dirty="0" smtClean="0"/>
          </a:p>
        </p:txBody>
      </p:sp>
      <p:sp>
        <p:nvSpPr>
          <p:cNvPr id="307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fld id="{E2E636E8-2FC5-4CB1-9E7F-39F38175BA67}" type="slidenum">
              <a:rPr lang="en-GB" sz="1000" smtClean="0">
                <a:solidFill>
                  <a:schemeClr val="bg1"/>
                </a:solidFill>
                <a:ea typeface="Geneva" pitchFamily="1" charset="-128"/>
              </a:rPr>
              <a:pPr/>
              <a:t>9</a:t>
            </a:fld>
            <a:endParaRPr lang="en-GB" sz="100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0728" name="Textfeld 2"/>
          <p:cNvSpPr txBox="1">
            <a:spLocks noChangeArrowheads="1"/>
          </p:cNvSpPr>
          <p:nvPr/>
        </p:nvSpPr>
        <p:spPr bwMode="auto">
          <a:xfrm>
            <a:off x="2854325" y="4467225"/>
            <a:ext cx="9032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/>
              <a:t>Screen Mover</a:t>
            </a:r>
          </a:p>
        </p:txBody>
      </p:sp>
      <p:sp>
        <p:nvSpPr>
          <p:cNvPr id="30729" name="Textfeld 8"/>
          <p:cNvSpPr txBox="1">
            <a:spLocks noChangeArrowheads="1"/>
          </p:cNvSpPr>
          <p:nvPr/>
        </p:nvSpPr>
        <p:spPr bwMode="auto">
          <a:xfrm>
            <a:off x="2241709" y="2133524"/>
            <a:ext cx="1141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/>
              <a:t>Vert. Wire scanner</a:t>
            </a:r>
          </a:p>
        </p:txBody>
      </p:sp>
      <p:sp>
        <p:nvSpPr>
          <p:cNvPr id="30730" name="Textfeld 9"/>
          <p:cNvSpPr txBox="1">
            <a:spLocks noChangeArrowheads="1"/>
          </p:cNvSpPr>
          <p:nvPr/>
        </p:nvSpPr>
        <p:spPr bwMode="auto">
          <a:xfrm>
            <a:off x="2611438" y="2565400"/>
            <a:ext cx="1146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Hor.  Wire scanner</a:t>
            </a:r>
          </a:p>
        </p:txBody>
      </p:sp>
      <p:cxnSp>
        <p:nvCxnSpPr>
          <p:cNvPr id="5" name="Gerade Verbindung mit Pfeil 4"/>
          <p:cNvCxnSpPr/>
          <p:nvPr/>
        </p:nvCxnSpPr>
        <p:spPr bwMode="auto">
          <a:xfrm flipV="1">
            <a:off x="609600" y="3584575"/>
            <a:ext cx="490538" cy="496888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H="1">
            <a:off x="877888" y="3830638"/>
            <a:ext cx="244475" cy="503237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733" name="Textfeld 11"/>
          <p:cNvSpPr txBox="1">
            <a:spLocks noChangeArrowheads="1"/>
          </p:cNvSpPr>
          <p:nvPr/>
        </p:nvSpPr>
        <p:spPr bwMode="auto">
          <a:xfrm>
            <a:off x="942975" y="4064000"/>
            <a:ext cx="434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Light</a:t>
            </a:r>
          </a:p>
        </p:txBody>
      </p:sp>
      <p:sp>
        <p:nvSpPr>
          <p:cNvPr id="30734" name="Textfeld 18"/>
          <p:cNvSpPr txBox="1">
            <a:spLocks noChangeArrowheads="1"/>
          </p:cNvSpPr>
          <p:nvPr/>
        </p:nvSpPr>
        <p:spPr bwMode="auto">
          <a:xfrm>
            <a:off x="-7938" y="4038600"/>
            <a:ext cx="5191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  <a:defRPr sz="900">
                <a:solidFill>
                  <a:schemeClr val="tx1"/>
                </a:solidFill>
                <a:latin typeface="Arial" charset="0"/>
                <a:ea typeface="ＭＳ Ｐゴシック" pitchFamily="112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/>
              <a:t> Beam</a:t>
            </a:r>
          </a:p>
        </p:txBody>
      </p:sp>
      <p:cxnSp>
        <p:nvCxnSpPr>
          <p:cNvPr id="15" name="Gerade Verbindung mit Pfeil 14"/>
          <p:cNvCxnSpPr/>
          <p:nvPr/>
        </p:nvCxnSpPr>
        <p:spPr bwMode="auto">
          <a:xfrm flipH="1" flipV="1">
            <a:off x="1863726" y="1817688"/>
            <a:ext cx="445134" cy="232604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Gerade Verbindung mit Pfeil 19"/>
          <p:cNvCxnSpPr>
            <a:stCxn id="30730" idx="1"/>
          </p:cNvCxnSpPr>
          <p:nvPr/>
        </p:nvCxnSpPr>
        <p:spPr bwMode="auto">
          <a:xfrm flipH="1">
            <a:off x="2427288" y="2681288"/>
            <a:ext cx="184150" cy="2159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Gerade Verbindung mit Pfeil 21"/>
          <p:cNvCxnSpPr>
            <a:stCxn id="30728" idx="0"/>
          </p:cNvCxnSpPr>
          <p:nvPr/>
        </p:nvCxnSpPr>
        <p:spPr bwMode="auto">
          <a:xfrm flipH="1" flipV="1">
            <a:off x="2962276" y="3948113"/>
            <a:ext cx="343693" cy="51911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pic>
        <p:nvPicPr>
          <p:cNvPr id="11266" name="Picture 2" descr="C:\Users\dnoelle\Desktop\ESS Vortrag\20110511-IMG_81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4"/>
          <a:stretch/>
        </p:blipFill>
        <p:spPr bwMode="auto">
          <a:xfrm>
            <a:off x="32782" y="1074773"/>
            <a:ext cx="1004412" cy="195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dnoelle\Desktop\ESS Vortrag\20110511-IMG_81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1" r="12134" b="21816"/>
          <a:stretch/>
        </p:blipFill>
        <p:spPr bwMode="auto">
          <a:xfrm>
            <a:off x="131903" y="4371685"/>
            <a:ext cx="2044854" cy="24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-with-partner-logos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buNone/>
          <a:defRPr sz="2000" dirty="0"/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template-european-xfel-gmbh_presentation-with-partner-logos</Template>
  <TotalTime>0</TotalTime>
  <Words>717</Words>
  <Application>Microsoft Office PowerPoint</Application>
  <PresentationFormat>Bildschirmpräsentation (4:3)</PresentationFormat>
  <Paragraphs>137</Paragraphs>
  <Slides>15</Slides>
  <Notes>1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template-european-xfel-gmbh_presentation-with-partner-logos</vt:lpstr>
      <vt:lpstr>Vacuum Components for Standard Beam Diagnostics</vt:lpstr>
      <vt:lpstr>Vacuum Components to be delivered by WP-17</vt:lpstr>
      <vt:lpstr>Standard Button BPMs</vt:lpstr>
      <vt:lpstr>Cold BPM: Buttons (BPMC);  Reentrant Cavity BPM (BPMR)</vt:lpstr>
      <vt:lpstr>Cavity BPM Beamline Type; BPMF/I</vt:lpstr>
      <vt:lpstr>Cavity BPM Beamline Type; BPME</vt:lpstr>
      <vt:lpstr>Toroids – Charge Monitors (TORA, TORB, TORC)</vt:lpstr>
      <vt:lpstr>Dark Current Monitor</vt:lpstr>
      <vt:lpstr>Beam Size Measurements</vt:lpstr>
      <vt:lpstr>Screen Systems: Screen Mover for low particle installations</vt:lpstr>
      <vt:lpstr>OTR A/C</vt:lpstr>
      <vt:lpstr>OTR B</vt:lpstr>
      <vt:lpstr>OTR D</vt:lpstr>
      <vt:lpstr>OTR S</vt:lpstr>
      <vt:lpstr>BAM and E-BPM for WP-18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wdecking</dc:creator>
  <cp:lastModifiedBy>dnoelle</cp:lastModifiedBy>
  <cp:revision>171</cp:revision>
  <cp:lastPrinted>2008-09-01T15:04:16Z</cp:lastPrinted>
  <dcterms:created xsi:type="dcterms:W3CDTF">2012-01-19T12:29:51Z</dcterms:created>
  <dcterms:modified xsi:type="dcterms:W3CDTF">2012-04-17T06:40:00Z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2102634888</vt:i4>
  </property>
  <property fmtid="{D5CDD505-2E9C-101B-9397-08002B2CF9AE}" pid="3" name="_NewReviewCycle">
    <vt:lpwstr/>
  </property>
  <property fmtid="{D5CDD505-2E9C-101B-9397-08002B2CF9AE}" pid="4" name="_EmailSubject">
    <vt:lpwstr>Status Vortrag XFEL</vt:lpwstr>
  </property>
  <property fmtid="{D5CDD505-2E9C-101B-9397-08002B2CF9AE}" pid="5" name="_AuthorEmail">
    <vt:lpwstr>winfried.decking@desy.de</vt:lpwstr>
  </property>
  <property fmtid="{D5CDD505-2E9C-101B-9397-08002B2CF9AE}" pid="6" name="_AuthorEmailDisplayName">
    <vt:lpwstr>Decking, Winfried</vt:lpwstr>
  </property>
</Properties>
</file>