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604" r:id="rId3"/>
    <p:sldId id="626" r:id="rId4"/>
    <p:sldId id="629" r:id="rId5"/>
    <p:sldId id="615" r:id="rId6"/>
    <p:sldId id="422" r:id="rId7"/>
    <p:sldId id="442" r:id="rId8"/>
    <p:sldId id="548" r:id="rId9"/>
    <p:sldId id="549" r:id="rId10"/>
    <p:sldId id="638" r:id="rId11"/>
    <p:sldId id="639" r:id="rId12"/>
    <p:sldId id="623" r:id="rId13"/>
    <p:sldId id="631" r:id="rId14"/>
    <p:sldId id="632" r:id="rId15"/>
    <p:sldId id="633" r:id="rId16"/>
    <p:sldId id="636" r:id="rId17"/>
    <p:sldId id="572" r:id="rId18"/>
    <p:sldId id="610" r:id="rId19"/>
    <p:sldId id="637" r:id="rId20"/>
    <p:sldId id="635" r:id="rId21"/>
    <p:sldId id="586" r:id="rId22"/>
    <p:sldId id="634" r:id="rId23"/>
    <p:sldId id="640" r:id="rId24"/>
    <p:sldId id="644" r:id="rId25"/>
    <p:sldId id="645" r:id="rId26"/>
    <p:sldId id="646" r:id="rId27"/>
    <p:sldId id="647" r:id="rId28"/>
    <p:sldId id="648" r:id="rId29"/>
    <p:sldId id="649" r:id="rId30"/>
    <p:sldId id="641" r:id="rId31"/>
    <p:sldId id="614" r:id="rId3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44A8"/>
    <a:srgbClr val="FF5050"/>
    <a:srgbClr val="261748"/>
    <a:srgbClr val="223FBC"/>
    <a:srgbClr val="FF9B9B"/>
    <a:srgbClr val="C0C0C0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86" autoAdjust="0"/>
    <p:restoredTop sz="96148" autoAdjust="0"/>
  </p:normalViewPr>
  <p:slideViewPr>
    <p:cSldViewPr snapToGrid="0">
      <p:cViewPr>
        <p:scale>
          <a:sx n="75" d="100"/>
          <a:sy n="75" d="100"/>
        </p:scale>
        <p:origin x="-324" y="-7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3084"/>
    </p:cViewPr>
  </p:sorterViewPr>
  <p:notesViewPr>
    <p:cSldViewPr snapToGrid="0">
      <p:cViewPr>
        <p:scale>
          <a:sx n="100" d="100"/>
          <a:sy n="100" d="100"/>
        </p:scale>
        <p:origin x="-1476" y="468"/>
      </p:cViewPr>
      <p:guideLst>
        <p:guide orient="horz" pos="3224"/>
        <p:guide pos="223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03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spcBef>
                <a:spcPct val="0"/>
              </a:spcBef>
              <a:buClrTx/>
              <a:buFontTx/>
              <a:buNone/>
              <a:defRPr b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FontTx/>
              <a:buNone/>
              <a:defRPr b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spcBef>
                <a:spcPct val="0"/>
              </a:spcBef>
              <a:buClrTx/>
              <a:buFontTx/>
              <a:buNone/>
              <a:defRPr b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FontTx/>
              <a:buNone/>
              <a:defRPr b="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DB740C9-3A35-40DD-AA95-B8B5689FF3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403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66625C5-B03E-42F4-8AD3-F2660A43D415}" type="slidenum">
              <a:rPr lang="de-DE" b="0" smtClean="0"/>
              <a:pPr/>
              <a:t>1</a:t>
            </a:fld>
            <a:endParaRPr lang="de-DE" b="0" smtClean="0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44" tIns="47373" rIns="94744" bIns="47373"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latin typeface="Arial" charset="0"/>
                <a:ea typeface="ＭＳ Ｐゴシック" pitchFamily="34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latin typeface="Arial" charset="0"/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latin typeface="Arial" charset="0"/>
                <a:ea typeface="ＭＳ Ｐゴシック" pitchFamily="34" charset="-128"/>
              </a:rPr>
              <a:t>  Upper area: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Title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latin typeface="Arial" charset="0"/>
                <a:ea typeface="ＭＳ Ｐゴシック" pitchFamily="34" charset="-128"/>
              </a:rPr>
              <a:t>  Lower area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(subtitle):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Conference/meeting/workshop, location, date,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your name and affiliation,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latin typeface="Arial" charset="0"/>
                <a:ea typeface="ＭＳ Ｐゴシック" pitchFamily="34" charset="-128"/>
              </a:rPr>
              <a:t> Change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2F41967-2FF0-46E8-B614-04D0CE08FF54}" type="slidenum">
              <a:rPr lang="de-DE" sz="1300"/>
              <a:pPr/>
              <a:t>11</a:t>
            </a:fld>
            <a:endParaRPr lang="de-DE" sz="13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b="1">
                <a:ea typeface="ＭＳ Ｐゴシック" pitchFamily="34" charset="-128"/>
              </a:rPr>
              <a:t>Before you start</a:t>
            </a:r>
            <a:r>
              <a:rPr lang="en-GB">
                <a:ea typeface="ＭＳ Ｐゴシック" pitchFamily="34" charset="-128"/>
              </a:rPr>
              <a:t> editing the slides of your talk change to the </a:t>
            </a:r>
            <a:r>
              <a:rPr lang="en-GB" b="1">
                <a:ea typeface="ＭＳ Ｐゴシック" pitchFamily="34" charset="-128"/>
              </a:rPr>
              <a:t>Master Slide view</a:t>
            </a:r>
            <a:r>
              <a:rPr lang="en-GB">
                <a:ea typeface="ＭＳ Ｐゴシック" pitchFamily="34" charset="-128"/>
              </a:rPr>
              <a:t>:   </a:t>
            </a:r>
            <a:br>
              <a:rPr lang="en-GB">
                <a:ea typeface="ＭＳ Ｐゴシック" pitchFamily="34" charset="-128"/>
              </a:rPr>
            </a:br>
            <a:r>
              <a:rPr lang="en-GB">
                <a:ea typeface="ＭＳ Ｐゴシック" pitchFamily="34" charset="-128"/>
              </a:rPr>
              <a:t>   Menu button “View”,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b="1">
              <a:ea typeface="ＭＳ Ｐゴシック" pitchFamily="34" charset="-128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0AC1A9D-DE23-4932-B0CC-5AF17B13FDF3}" type="slidenum">
              <a:rPr lang="de-DE" b="0" smtClean="0"/>
              <a:pPr/>
              <a:t>12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13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14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15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16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83279-C468-4402-8C0E-0C95980339D1}" type="slidenum">
              <a:rPr lang="en-GB" b="0" smtClean="0"/>
              <a:pPr/>
              <a:t>17</a:t>
            </a:fld>
            <a:endParaRPr lang="en-GB" b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6" tIns="47443" rIns="94886" bIns="47443"/>
          <a:lstStyle/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19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20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B84863-42FE-4B16-80F3-5202D51515CD}" type="slidenum">
              <a:rPr lang="en-GB" b="0" smtClean="0"/>
              <a:pPr/>
              <a:t>21</a:t>
            </a:fld>
            <a:endParaRPr lang="en-GB" b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98" tIns="47450" rIns="94898" bIns="47450"/>
          <a:lstStyle/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522A96F-2C6E-4E70-AD60-6D1C51F89A36}" type="slidenum">
              <a:rPr lang="en-GB" b="0" smtClean="0"/>
              <a:pPr/>
              <a:t>3</a:t>
            </a:fld>
            <a:endParaRPr lang="en-GB" b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6" tIns="47443" rIns="94886" bIns="47443"/>
          <a:lstStyle/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22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23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7984796-12EA-4471-B5D7-A85FF613F8F7}" type="slidenum">
              <a:rPr lang="de-DE" sz="1300"/>
              <a:pPr/>
              <a:t>24</a:t>
            </a:fld>
            <a:endParaRPr lang="de-DE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b="1">
                <a:ea typeface="ＭＳ Ｐゴシック" pitchFamily="34" charset="-128"/>
              </a:rPr>
              <a:t>Before you start</a:t>
            </a:r>
            <a:r>
              <a:rPr lang="en-GB">
                <a:ea typeface="ＭＳ Ｐゴシック" pitchFamily="34" charset="-128"/>
              </a:rPr>
              <a:t> editing the slides of your talk change to the </a:t>
            </a:r>
            <a:r>
              <a:rPr lang="en-GB" b="1">
                <a:ea typeface="ＭＳ Ｐゴシック" pitchFamily="34" charset="-128"/>
              </a:rPr>
              <a:t>Master Slide view</a:t>
            </a:r>
            <a:r>
              <a:rPr lang="en-GB">
                <a:ea typeface="ＭＳ Ｐゴシック" pitchFamily="34" charset="-128"/>
              </a:rPr>
              <a:t>:   </a:t>
            </a:r>
            <a:br>
              <a:rPr lang="en-GB">
                <a:ea typeface="ＭＳ Ｐゴシック" pitchFamily="34" charset="-128"/>
              </a:rPr>
            </a:br>
            <a:r>
              <a:rPr lang="en-GB">
                <a:ea typeface="ＭＳ Ｐゴシック" pitchFamily="34" charset="-128"/>
              </a:rPr>
              <a:t>   Menu button “View”,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b="1">
              <a:ea typeface="ＭＳ Ｐゴシック" pitchFamily="34" charset="-128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F4E53D-7DF8-4EC6-9A5B-88955272CBD1}" type="slidenum">
              <a:rPr lang="de-DE" sz="1300"/>
              <a:pPr/>
              <a:t>25</a:t>
            </a:fld>
            <a:endParaRPr 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b="1">
                <a:ea typeface="ＭＳ Ｐゴシック" pitchFamily="34" charset="-128"/>
              </a:rPr>
              <a:t>Before you start</a:t>
            </a:r>
            <a:r>
              <a:rPr lang="en-GB">
                <a:ea typeface="ＭＳ Ｐゴシック" pitchFamily="34" charset="-128"/>
              </a:rPr>
              <a:t> editing the slides of your talk change to the </a:t>
            </a:r>
            <a:r>
              <a:rPr lang="en-GB" b="1">
                <a:ea typeface="ＭＳ Ｐゴシック" pitchFamily="34" charset="-128"/>
              </a:rPr>
              <a:t>Master Slide view</a:t>
            </a:r>
            <a:r>
              <a:rPr lang="en-GB">
                <a:ea typeface="ＭＳ Ｐゴシック" pitchFamily="34" charset="-128"/>
              </a:rPr>
              <a:t>:   </a:t>
            </a:r>
            <a:br>
              <a:rPr lang="en-GB">
                <a:ea typeface="ＭＳ Ｐゴシック" pitchFamily="34" charset="-128"/>
              </a:rPr>
            </a:br>
            <a:r>
              <a:rPr lang="en-GB">
                <a:ea typeface="ＭＳ Ｐゴシック" pitchFamily="34" charset="-128"/>
              </a:rPr>
              <a:t>   Menu button “View”,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b="1">
              <a:ea typeface="ＭＳ Ｐゴシック" pitchFamily="34" charset="-128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E15308-05A8-410F-A57B-0141C5DEBB46}" type="slidenum">
              <a:rPr lang="de-DE" sz="1300"/>
              <a:pPr/>
              <a:t>26</a:t>
            </a:fld>
            <a:endParaRPr lang="de-DE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b="1">
                <a:ea typeface="ＭＳ Ｐゴシック" pitchFamily="34" charset="-128"/>
              </a:rPr>
              <a:t>Before you start</a:t>
            </a:r>
            <a:r>
              <a:rPr lang="en-GB">
                <a:ea typeface="ＭＳ Ｐゴシック" pitchFamily="34" charset="-128"/>
              </a:rPr>
              <a:t> editing the slides of your talk change to the </a:t>
            </a:r>
            <a:r>
              <a:rPr lang="en-GB" b="1">
                <a:ea typeface="ＭＳ Ｐゴシック" pitchFamily="34" charset="-128"/>
              </a:rPr>
              <a:t>Master Slide view</a:t>
            </a:r>
            <a:r>
              <a:rPr lang="en-GB">
                <a:ea typeface="ＭＳ Ｐゴシック" pitchFamily="34" charset="-128"/>
              </a:rPr>
              <a:t>:   </a:t>
            </a:r>
            <a:br>
              <a:rPr lang="en-GB">
                <a:ea typeface="ＭＳ Ｐゴシック" pitchFamily="34" charset="-128"/>
              </a:rPr>
            </a:br>
            <a:r>
              <a:rPr lang="en-GB">
                <a:ea typeface="ＭＳ Ｐゴシック" pitchFamily="34" charset="-128"/>
              </a:rPr>
              <a:t>   Menu button “View”,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b="1">
              <a:ea typeface="ＭＳ Ｐゴシック" pitchFamily="34" charset="-128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792400-4401-454A-89C1-6CEB107F2E7B}" type="slidenum">
              <a:rPr lang="de-DE" sz="1300"/>
              <a:pPr/>
              <a:t>27</a:t>
            </a:fld>
            <a:endParaRPr lang="de-DE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b="1">
                <a:ea typeface="ＭＳ Ｐゴシック" pitchFamily="34" charset="-128"/>
              </a:rPr>
              <a:t>Before you start</a:t>
            </a:r>
            <a:r>
              <a:rPr lang="en-GB">
                <a:ea typeface="ＭＳ Ｐゴシック" pitchFamily="34" charset="-128"/>
              </a:rPr>
              <a:t> editing the slides of your talk change to the </a:t>
            </a:r>
            <a:r>
              <a:rPr lang="en-GB" b="1">
                <a:ea typeface="ＭＳ Ｐゴシック" pitchFamily="34" charset="-128"/>
              </a:rPr>
              <a:t>Master Slide view</a:t>
            </a:r>
            <a:r>
              <a:rPr lang="en-GB">
                <a:ea typeface="ＭＳ Ｐゴシック" pitchFamily="34" charset="-128"/>
              </a:rPr>
              <a:t>:   </a:t>
            </a:r>
            <a:br>
              <a:rPr lang="en-GB">
                <a:ea typeface="ＭＳ Ｐゴシック" pitchFamily="34" charset="-128"/>
              </a:rPr>
            </a:br>
            <a:r>
              <a:rPr lang="en-GB">
                <a:ea typeface="ＭＳ Ｐゴシック" pitchFamily="34" charset="-128"/>
              </a:rPr>
              <a:t>   Menu button “View”,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b="1">
              <a:ea typeface="ＭＳ Ｐゴシック" pitchFamily="34" charset="-128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792400-4401-454A-89C1-6CEB107F2E7B}" type="slidenum">
              <a:rPr lang="de-DE" sz="1300"/>
              <a:pPr/>
              <a:t>28</a:t>
            </a:fld>
            <a:endParaRPr lang="de-DE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b="1">
                <a:ea typeface="ＭＳ Ｐゴシック" pitchFamily="34" charset="-128"/>
              </a:rPr>
              <a:t>Before you start</a:t>
            </a:r>
            <a:r>
              <a:rPr lang="en-GB">
                <a:ea typeface="ＭＳ Ｐゴシック" pitchFamily="34" charset="-128"/>
              </a:rPr>
              <a:t> editing the slides of your talk change to the </a:t>
            </a:r>
            <a:r>
              <a:rPr lang="en-GB" b="1">
                <a:ea typeface="ＭＳ Ｐゴシック" pitchFamily="34" charset="-128"/>
              </a:rPr>
              <a:t>Master Slide view</a:t>
            </a:r>
            <a:r>
              <a:rPr lang="en-GB">
                <a:ea typeface="ＭＳ Ｐゴシック" pitchFamily="34" charset="-128"/>
              </a:rPr>
              <a:t>:   </a:t>
            </a:r>
            <a:br>
              <a:rPr lang="en-GB">
                <a:ea typeface="ＭＳ Ｐゴシック" pitchFamily="34" charset="-128"/>
              </a:rPr>
            </a:br>
            <a:r>
              <a:rPr lang="en-GB">
                <a:ea typeface="ＭＳ Ｐゴシック" pitchFamily="34" charset="-128"/>
              </a:rPr>
              <a:t>   Menu button “View”,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b="1">
              <a:ea typeface="ＭＳ Ｐゴシック" pitchFamily="34" charset="-128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792400-4401-454A-89C1-6CEB107F2E7B}" type="slidenum">
              <a:rPr lang="de-DE" sz="1300"/>
              <a:pPr/>
              <a:t>29</a:t>
            </a:fld>
            <a:endParaRPr lang="de-DE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b="1">
                <a:ea typeface="ＭＳ Ｐゴシック" pitchFamily="34" charset="-128"/>
              </a:rPr>
              <a:t>Before you start</a:t>
            </a:r>
            <a:r>
              <a:rPr lang="en-GB">
                <a:ea typeface="ＭＳ Ｐゴシック" pitchFamily="34" charset="-128"/>
              </a:rPr>
              <a:t> editing the slides of your talk change to the </a:t>
            </a:r>
            <a:r>
              <a:rPr lang="en-GB" b="1">
                <a:ea typeface="ＭＳ Ｐゴシック" pitchFamily="34" charset="-128"/>
              </a:rPr>
              <a:t>Master Slide view</a:t>
            </a:r>
            <a:r>
              <a:rPr lang="en-GB">
                <a:ea typeface="ＭＳ Ｐゴシック" pitchFamily="34" charset="-128"/>
              </a:rPr>
              <a:t>:   </a:t>
            </a:r>
            <a:br>
              <a:rPr lang="en-GB">
                <a:ea typeface="ＭＳ Ｐゴシック" pitchFamily="34" charset="-128"/>
              </a:rPr>
            </a:br>
            <a:r>
              <a:rPr lang="en-GB">
                <a:ea typeface="ＭＳ Ｐゴシック" pitchFamily="34" charset="-128"/>
              </a:rPr>
              <a:t>   Menu button “View”,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b="1">
              <a:ea typeface="ＭＳ Ｐゴシック" pitchFamily="34" charset="-128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/>
              <a:pPr/>
              <a:t>30</a:t>
            </a:fld>
            <a:endParaRPr lang="de-DE" b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9711560-1A84-48D6-A2BC-5F2D2D464052}" type="slidenum">
              <a:rPr lang="de-DE" b="0" smtClean="0"/>
              <a:pPr/>
              <a:t>31</a:t>
            </a:fld>
            <a:endParaRPr lang="de-DE" b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CCC446C-8923-40D1-9BA7-13ABB40547CC}" type="slidenum">
              <a:rPr lang="en-GB" b="0" smtClean="0"/>
              <a:pPr/>
              <a:t>4</a:t>
            </a:fld>
            <a:endParaRPr lang="en-GB" b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6" tIns="47443" rIns="94886" bIns="47443"/>
          <a:lstStyle/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E80BAB-5A97-413B-AFE2-AD8E5E080F68}" type="slidenum">
              <a:rPr lang="en-GB" b="0" smtClean="0"/>
              <a:pPr/>
              <a:t>5</a:t>
            </a:fld>
            <a:endParaRPr lang="en-GB" b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6" tIns="47443" rIns="94886" bIns="47443"/>
          <a:lstStyle/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6538" indent="-236538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359F126-354C-4FE1-A774-D3D3ACC83911}" type="slidenum">
              <a:rPr lang="de-DE" b="0" smtClean="0"/>
              <a:pPr/>
              <a:t>6</a:t>
            </a:fld>
            <a:endParaRPr lang="de-DE" b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D8780C5-698F-4CD8-A6CF-8A418A905F8F}" type="slidenum">
              <a:rPr lang="de-DE" b="0" smtClean="0"/>
              <a:pPr/>
              <a:t>7</a:t>
            </a:fld>
            <a:endParaRPr lang="de-DE" b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155C3B3-27BD-4844-93A4-B0DE1AD6F10E}" type="slidenum">
              <a:rPr lang="de-DE" b="0" smtClean="0"/>
              <a:pPr/>
              <a:t>8</a:t>
            </a:fld>
            <a:endParaRPr lang="de-DE" b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CC99CA-8C6E-4CD6-B6EA-80A3233FAD63}" type="slidenum">
              <a:rPr lang="de-DE" b="0" smtClean="0"/>
              <a:pPr/>
              <a:t>9</a:t>
            </a:fld>
            <a:endParaRPr lang="de-DE" b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D3FBC6-98AB-446E-B6B5-CFCF85CA50F7}" type="slidenum">
              <a:rPr lang="de-DE" sz="1300"/>
              <a:pPr/>
              <a:t>10</a:t>
            </a:fld>
            <a:endParaRPr lang="de-DE" sz="13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  <a:ea typeface="ＭＳ Ｐゴシック" pitchFamily="34" charset="-128"/>
              </a:rPr>
              <a:t>   </a:t>
            </a:r>
            <a:r>
              <a:rPr lang="en-GB" b="1">
                <a:ea typeface="ＭＳ Ｐゴシック" pitchFamily="34" charset="-128"/>
              </a:rPr>
              <a:t>Before you start</a:t>
            </a:r>
            <a:r>
              <a:rPr lang="en-GB">
                <a:ea typeface="ＭＳ Ｐゴシック" pitchFamily="34" charset="-128"/>
              </a:rPr>
              <a:t> editing the slides of your talk change to the </a:t>
            </a:r>
            <a:r>
              <a:rPr lang="en-GB" b="1">
                <a:ea typeface="ＭＳ Ｐゴシック" pitchFamily="34" charset="-128"/>
              </a:rPr>
              <a:t>Master Slide view</a:t>
            </a:r>
            <a:r>
              <a:rPr lang="en-GB">
                <a:ea typeface="ＭＳ Ｐゴシック" pitchFamily="34" charset="-128"/>
              </a:rPr>
              <a:t>:   </a:t>
            </a:r>
            <a:br>
              <a:rPr lang="en-GB">
                <a:ea typeface="ＭＳ Ｐゴシック" pitchFamily="34" charset="-128"/>
              </a:rPr>
            </a:br>
            <a:r>
              <a:rPr lang="en-GB">
                <a:ea typeface="ＭＳ Ｐゴシック" pitchFamily="34" charset="-128"/>
              </a:rPr>
              <a:t>   Menu button “View”,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endParaRPr lang="en-GB">
              <a:ea typeface="ＭＳ Ｐゴシック" pitchFamily="34" charset="-128"/>
              <a:sym typeface="Wingdings" pitchFamily="2" charset="2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>
                <a:ea typeface="ＭＳ Ｐゴシック" pitchFamily="34" charset="-128"/>
                <a:sym typeface="Wingdings" pitchFamily="2" charset="2"/>
              </a:rPr>
            </a:br>
            <a:r>
              <a:rPr lang="en-GB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b="1">
              <a:ea typeface="ＭＳ Ｐゴシック" pitchFamily="34" charset="-128"/>
            </a:endParaRPr>
          </a:p>
          <a:p>
            <a:pPr marL="247620" indent="-24762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sp>
        <p:nvSpPr>
          <p:cNvPr id="8" name="Picture 87" descr="Undulator_final_nurh#50DE97_links4-1"/>
          <p:cNvSpPr>
            <a:spLocks noChangeAspect="1" noChangeArrowheads="1"/>
          </p:cNvSpPr>
          <p:nvPr userDrawn="1"/>
        </p:nvSpPr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pic>
        <p:nvPicPr>
          <p:cNvPr id="10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8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12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13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7" descr="logo_ise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887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7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91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014" y="396980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169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1960" y="409139"/>
            <a:ext cx="7283450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00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469900"/>
            <a:ext cx="8229600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7075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7075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12200" y="6619875"/>
            <a:ext cx="46831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A5FB-2FED-4666-A62D-193B0C492E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8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9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79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fld id="{DE0BC32D-ADB5-4089-A79B-0553525E9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sp>
        <p:nvSpPr>
          <p:cNvPr id="19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sp>
        <p:nvSpPr>
          <p:cNvPr id="22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b="0" dirty="0" smtClean="0">
                <a:solidFill>
                  <a:schemeClr val="bg1"/>
                </a:solidFill>
              </a:rPr>
              <a:t>LLRF capabilities</a:t>
            </a: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192213" y="436563"/>
            <a:ext cx="69516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9" name="Text Box 135"/>
          <p:cNvSpPr txBox="1">
            <a:spLocks noChangeArrowheads="1"/>
          </p:cNvSpPr>
          <p:nvPr userDrawn="1"/>
        </p:nvSpPr>
        <p:spPr bwMode="auto">
          <a:xfrm>
            <a:off x="8143875" y="863600"/>
            <a:ext cx="4841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600" b="0" smtClean="0">
                <a:solidFill>
                  <a:schemeClr val="bg1"/>
                </a:solidFill>
                <a:latin typeface="Times New Roman" pitchFamily="18" charset="0"/>
              </a:rPr>
              <a:t>FIL</a:t>
            </a:r>
            <a:endParaRPr lang="en-GB" sz="600" b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038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1039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37" descr="logo_ise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28638" y="1231900"/>
            <a:ext cx="8101012" cy="172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b="1" dirty="0" smtClean="0"/>
              <a:t>LLRF Capabilities of the</a:t>
            </a:r>
            <a:br>
              <a:rPr lang="en-US" sz="3600" b="1" dirty="0" smtClean="0"/>
            </a:br>
            <a:r>
              <a:rPr lang="en-US" sz="3600" b="1" dirty="0" smtClean="0"/>
              <a:t>European-XFEL</a:t>
            </a:r>
            <a:br>
              <a:rPr lang="en-US" sz="3600" b="1" dirty="0" smtClean="0"/>
            </a:br>
            <a:endParaRPr lang="en-GB" sz="3600" b="1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5651500"/>
            <a:ext cx="7572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0" descr="Helmholtz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608638"/>
            <a:ext cx="1795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6" descr="TUL_DMC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888038"/>
            <a:ext cx="4667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8" descr="logo_i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888038"/>
            <a:ext cx="603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9" descr="obrazek z krpokam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859463"/>
            <a:ext cx="5445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2757488" y="2819400"/>
            <a:ext cx="34020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400" b="0"/>
              <a:t>Holger Schlarb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0"/>
              <a:t>on behalf of LLRF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1133475"/>
            <a:ext cx="39147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577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85DCEA6-3FE4-4ECD-8E9E-E1026D2A949A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10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881" y="177800"/>
            <a:ext cx="82296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LLRF Stability</a:t>
            </a:r>
            <a:endParaRPr lang="en-GB" dirty="0" smtClean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2528888"/>
            <a:ext cx="51403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94063"/>
            <a:ext cx="55943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" y="5497513"/>
            <a:ext cx="1874838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2813" y="5411788"/>
            <a:ext cx="12985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22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4425" y="5283200"/>
            <a:ext cx="17176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22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38788" y="3390900"/>
            <a:ext cx="3605212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474913" y="1592263"/>
            <a:ext cx="1341437" cy="9461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162050" y="1720850"/>
            <a:ext cx="10191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5789" name="TextBox 11"/>
          <p:cNvSpPr txBox="1">
            <a:spLocks noChangeArrowheads="1"/>
          </p:cNvSpPr>
          <p:nvPr/>
        </p:nvSpPr>
        <p:spPr bwMode="auto">
          <a:xfrm>
            <a:off x="5424488" y="1133475"/>
            <a:ext cx="353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/>
              <a:t>Mixer preserves phase noise 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384675" y="1343025"/>
            <a:ext cx="102076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7" name="Oval 36"/>
          <p:cNvSpPr/>
          <p:nvPr/>
        </p:nvSpPr>
        <p:spPr bwMode="auto">
          <a:xfrm>
            <a:off x="4471988" y="1700213"/>
            <a:ext cx="671512" cy="3444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75792" name="Picture 65" descr="Sampling of demodul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541463"/>
            <a:ext cx="27543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3" name="TextBox 37"/>
          <p:cNvSpPr txBox="1">
            <a:spLocks noChangeArrowheads="1"/>
          </p:cNvSpPr>
          <p:nvPr/>
        </p:nvSpPr>
        <p:spPr bwMode="auto">
          <a:xfrm>
            <a:off x="6991350" y="1641475"/>
            <a:ext cx="1812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100" b="1"/>
              <a:t>Digital down conversion</a:t>
            </a:r>
          </a:p>
        </p:txBody>
      </p:sp>
    </p:spTree>
    <p:extLst>
      <p:ext uri="{BB962C8B-B14F-4D97-AF65-F5344CB8AC3E}">
        <p14:creationId xmlns:p14="http://schemas.microsoft.com/office/powerpoint/2010/main" val="32654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471D3F-9DB6-4BF3-BCB9-2B5EF02A6F00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11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190500"/>
            <a:ext cx="82296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LLRF stability</a:t>
            </a:r>
            <a:endParaRPr lang="en-GB" dirty="0" smtClean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976563"/>
            <a:ext cx="4773613" cy="38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1606550"/>
            <a:ext cx="3035300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6806" name="TextBox 1"/>
          <p:cNvSpPr txBox="1">
            <a:spLocks noChangeArrowheads="1"/>
          </p:cNvSpPr>
          <p:nvPr/>
        </p:nvSpPr>
        <p:spPr bwMode="auto">
          <a:xfrm>
            <a:off x="508000" y="1146175"/>
            <a:ext cx="6176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Reference tracking for mixer drift removal</a:t>
            </a:r>
          </a:p>
        </p:txBody>
      </p:sp>
      <p:sp>
        <p:nvSpPr>
          <p:cNvPr id="76807" name="TextBox 9"/>
          <p:cNvSpPr txBox="1">
            <a:spLocks noChangeArrowheads="1"/>
          </p:cNvSpPr>
          <p:nvPr/>
        </p:nvSpPr>
        <p:spPr bwMode="auto">
          <a:xfrm>
            <a:off x="508000" y="1595438"/>
            <a:ext cx="499268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Mixer phase drifts ~ 0.2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/K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Mixer amplitude drifts ~ 0.2%/K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+ dependence on humidity on PCBs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>
                <a:sym typeface="Symbol" pitchFamily="18" charset="2"/>
              </a:rPr>
              <a:t>Remark: mixer drift not equal (one PCB, temp.)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48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Variation of gradient and phase</a:t>
            </a:r>
            <a:endParaRPr lang="en-GB" sz="2800" dirty="0" smtClean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162050"/>
            <a:ext cx="90773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4838700" y="2362200"/>
            <a:ext cx="939800" cy="7874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3098800" y="1905000"/>
            <a:ext cx="5600700" cy="45719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Collimator limits energy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 slope to </a:t>
            </a:r>
            <a:r>
              <a:rPr lang="en-US" sz="2000" baseline="0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~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 3%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pkpk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Multiple – gradient/phase operation</a:t>
            </a:r>
            <a:endParaRPr lang="en-GB" sz="2800" dirty="0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439347"/>
            <a:ext cx="72866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832" y="1111934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Preparation of software for FLASH 1 &amp; 2 &amp; 3 operation!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908144"/>
            <a:ext cx="622667" cy="1412390"/>
          </a:xfrm>
          <a:prstGeom prst="rect">
            <a:avLst/>
          </a:prstGeom>
          <a:solidFill>
            <a:srgbClr val="FF5050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300" y="21203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1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635500" y="1948847"/>
            <a:ext cx="723900" cy="1368000"/>
          </a:xfrm>
          <a:prstGeom prst="rect">
            <a:avLst/>
          </a:prstGeom>
          <a:solidFill>
            <a:srgbClr val="0044A8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86400" y="1889034"/>
            <a:ext cx="566066" cy="1422000"/>
          </a:xfrm>
          <a:prstGeom prst="rect">
            <a:avLst/>
          </a:prstGeom>
          <a:solidFill>
            <a:srgbClr val="008000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467" y="21203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2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435600" y="21203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3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2232" y="5804456"/>
            <a:ext cx="686598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Used gradient steps -2% and + 3% with 40us transient time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Setting up time &lt; 10 sec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9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433513"/>
            <a:ext cx="72866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Multiple – gradient/phase operation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9832" y="1111934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Preparation of software for FLASH 1 &amp; 2 &amp; 3 operation!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86200" y="2247900"/>
            <a:ext cx="622667" cy="1072634"/>
          </a:xfrm>
          <a:prstGeom prst="rect">
            <a:avLst/>
          </a:prstGeom>
          <a:solidFill>
            <a:srgbClr val="FF5050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5600" y="28188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1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635500" y="2818821"/>
            <a:ext cx="723900" cy="498026"/>
          </a:xfrm>
          <a:prstGeom prst="rect">
            <a:avLst/>
          </a:prstGeom>
          <a:solidFill>
            <a:srgbClr val="0044A8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86400" y="2044700"/>
            <a:ext cx="566066" cy="1266334"/>
          </a:xfrm>
          <a:prstGeom prst="rect">
            <a:avLst/>
          </a:prstGeom>
          <a:solidFill>
            <a:srgbClr val="008000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7767" y="28188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2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422900" y="28188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3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2232" y="5804456"/>
            <a:ext cx="686598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Used gradient steps -2% and + 3% with 40us transient time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Setting up time &lt; 10 sec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3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2" y="1444930"/>
            <a:ext cx="7257684" cy="448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Multiple – gradient/phase operation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9832" y="1111934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Preparation of software for FLASH 1 &amp; 2 &amp; 3 operation!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105203" y="2782781"/>
            <a:ext cx="622667" cy="536317"/>
          </a:xfrm>
          <a:prstGeom prst="rect">
            <a:avLst/>
          </a:prstGeom>
          <a:solidFill>
            <a:srgbClr val="FF5050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4603" y="2817386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1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854503" y="2782781"/>
            <a:ext cx="723900" cy="532631"/>
          </a:xfrm>
          <a:prstGeom prst="rect">
            <a:avLst/>
          </a:prstGeom>
          <a:solidFill>
            <a:srgbClr val="0044A8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05403" y="2782781"/>
            <a:ext cx="566066" cy="526818"/>
          </a:xfrm>
          <a:prstGeom prst="rect">
            <a:avLst/>
          </a:prstGeom>
          <a:solidFill>
            <a:srgbClr val="008000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770" y="2817386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2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641903" y="2817386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FLASH 3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2232" y="5804456"/>
            <a:ext cx="686598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Used gradient steps -2% and + 3% with 40us transient time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Setting up time &lt; 10 sec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861203" y="1483030"/>
            <a:ext cx="3150221" cy="424731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Klystron forward power </a:t>
            </a:r>
            <a:r>
              <a:rPr lang="en-US" sz="1600" dirty="0" smtClean="0"/>
              <a:t>for</a:t>
            </a:r>
          </a:p>
          <a:p>
            <a:pPr>
              <a:buNone/>
            </a:pPr>
            <a:r>
              <a:rPr lang="en-US" sz="1600" dirty="0" err="1" smtClean="0"/>
              <a:t>dA</a:t>
            </a:r>
            <a:r>
              <a:rPr lang="en-US" sz="1600" dirty="0" smtClean="0"/>
              <a:t>/</a:t>
            </a:r>
            <a:r>
              <a:rPr lang="en-US" sz="1600" dirty="0" err="1" smtClean="0"/>
              <a:t>dt</a:t>
            </a:r>
            <a:r>
              <a:rPr lang="en-US" sz="1600" dirty="0" smtClean="0"/>
              <a:t> ~ 1.5%/20us </a:t>
            </a:r>
          </a:p>
          <a:p>
            <a:pPr>
              <a:buNone/>
            </a:pPr>
            <a:r>
              <a:rPr lang="en-US" sz="1600" dirty="0" smtClean="0"/>
              <a:t>Approx. 70% for cavity filling </a:t>
            </a:r>
          </a:p>
          <a:p>
            <a:pPr marL="171450" indent="-171450">
              <a:buFont typeface="Symbol" pitchFamily="18" charset="2"/>
              <a:buChar char="Þ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1%/10us </a:t>
            </a:r>
            <a:r>
              <a:rPr lang="en-US" sz="1600" dirty="0" smtClean="0"/>
              <a:t>is approx. limit</a:t>
            </a:r>
          </a:p>
          <a:p>
            <a:pPr marL="171450" indent="-171450">
              <a:buFont typeface="Symbol" pitchFamily="18" charset="2"/>
              <a:buChar char="Þ"/>
            </a:pPr>
            <a:r>
              <a:rPr lang="en-US" sz="1600" dirty="0" smtClean="0"/>
              <a:t> transient can be improved </a:t>
            </a:r>
          </a:p>
          <a:p>
            <a:pPr>
              <a:buNone/>
            </a:pPr>
            <a:r>
              <a:rPr lang="en-US" sz="1600" dirty="0" smtClean="0"/>
              <a:t>(only LLF used) by addition </a:t>
            </a:r>
          </a:p>
          <a:p>
            <a:pPr>
              <a:buNone/>
            </a:pPr>
            <a:r>
              <a:rPr lang="en-US" sz="1600" dirty="0" smtClean="0"/>
              <a:t>calc. FF tables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Slow slopes in phase &amp; </a:t>
            </a:r>
            <a:r>
              <a:rPr lang="en-US" sz="1600" dirty="0" err="1" smtClean="0"/>
              <a:t>ampl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is none issue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Main point: </a:t>
            </a:r>
          </a:p>
          <a:p>
            <a:pPr>
              <a:buNone/>
            </a:pPr>
            <a:r>
              <a:rPr lang="en-US" sz="1600" dirty="0" smtClean="0"/>
              <a:t>Appropriate operator interface</a:t>
            </a:r>
          </a:p>
          <a:p>
            <a:pPr>
              <a:buNone/>
            </a:pPr>
            <a:r>
              <a:rPr lang="en-US" sz="1600" dirty="0" smtClean="0"/>
              <a:t>Selective Exception handling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05000" y="1930400"/>
            <a:ext cx="3455369" cy="127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Oval 9"/>
          <p:cNvSpPr/>
          <p:nvPr/>
        </p:nvSpPr>
        <p:spPr bwMode="auto">
          <a:xfrm>
            <a:off x="3454636" y="2616200"/>
            <a:ext cx="400234" cy="251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305169" y="2642607"/>
            <a:ext cx="400234" cy="251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15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Beam loading and varying beam loading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282700"/>
            <a:ext cx="8175636" cy="5558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Gradient flatness </a:t>
            </a:r>
          </a:p>
          <a:p>
            <a:pPr lvl="1">
              <a:buNone/>
            </a:pPr>
            <a:r>
              <a:rPr lang="en-US" sz="2400" dirty="0" smtClean="0"/>
              <a:t>-&gt; orbit variation across macro-pulse</a:t>
            </a:r>
          </a:p>
          <a:p>
            <a:pPr lvl="1">
              <a:buNone/>
            </a:pPr>
            <a:r>
              <a:rPr lang="en-US" sz="2400" dirty="0" smtClean="0"/>
              <a:t>-&gt; achievable gradient</a:t>
            </a:r>
          </a:p>
          <a:p>
            <a:pPr marL="342900" indent="-342900"/>
            <a:r>
              <a:rPr lang="en-US" sz="2400" dirty="0" smtClean="0"/>
              <a:t>Stability</a:t>
            </a:r>
            <a:endParaRPr lang="en-US" sz="2400" dirty="0"/>
          </a:p>
          <a:p>
            <a:pPr lvl="1">
              <a:buNone/>
            </a:pPr>
            <a:r>
              <a:rPr lang="en-US" sz="2400" dirty="0" smtClean="0"/>
              <a:t>-&gt; Single bunch loading 1nC: </a:t>
            </a:r>
            <a:r>
              <a:rPr lang="en-US" sz="2400" dirty="0" err="1" smtClean="0"/>
              <a:t>dA</a:t>
            </a:r>
            <a:r>
              <a:rPr lang="en-US" sz="2400" dirty="0" smtClean="0"/>
              <a:t>/A ~ 1.4e-4</a:t>
            </a:r>
          </a:p>
          <a:p>
            <a:pPr lvl="1">
              <a:buNone/>
            </a:pPr>
            <a:r>
              <a:rPr lang="en-US" sz="2400" dirty="0" smtClean="0"/>
              <a:t>-&gt; variable pattern requires single bunch correction</a:t>
            </a:r>
          </a:p>
          <a:p>
            <a:pPr marL="342900" indent="-342900"/>
            <a:r>
              <a:rPr lang="en-US" sz="2400" dirty="0" smtClean="0"/>
              <a:t>Coupler kicks due to varying </a:t>
            </a:r>
            <a:r>
              <a:rPr lang="en-US" sz="2400" dirty="0" err="1" smtClean="0"/>
              <a:t>Pfor</a:t>
            </a:r>
            <a:r>
              <a:rPr lang="en-US" sz="2400" dirty="0" smtClean="0"/>
              <a:t>/</a:t>
            </a:r>
            <a:r>
              <a:rPr lang="en-US" sz="2400" dirty="0" err="1" smtClean="0"/>
              <a:t>Pref</a:t>
            </a:r>
            <a:r>
              <a:rPr lang="en-US" sz="2400" dirty="0" smtClean="0"/>
              <a:t> at coupler</a:t>
            </a:r>
          </a:p>
          <a:p>
            <a:pPr marL="342900" indent="-342900"/>
            <a:endParaRPr lang="en-US" sz="2400" dirty="0"/>
          </a:p>
          <a:p>
            <a:pPr>
              <a:buNone/>
            </a:pPr>
            <a:r>
              <a:rPr lang="en-US" sz="2400" dirty="0" smtClean="0"/>
              <a:t>Beam loading &amp; high gradient (at quench limit) &amp;</a:t>
            </a:r>
          </a:p>
          <a:p>
            <a:pPr>
              <a:buNone/>
            </a:pPr>
            <a:r>
              <a:rPr lang="en-US" sz="2400" dirty="0" smtClean="0"/>
              <a:t>High stability is most challenging operation mode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400" dirty="0" smtClean="0"/>
              <a:t>Fundamental for LLRF system is 9 MHz readout 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271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475" y="6477000"/>
            <a:ext cx="5702300" cy="333375"/>
          </a:xfrm>
          <a:noFill/>
        </p:spPr>
        <p:txBody>
          <a:bodyPr lIns="0" tIns="0" rIns="0" bIns="0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10000"/>
              </a:lnSpc>
            </a:pPr>
            <a:fld id="{3202B6A5-2D5D-4064-8EEE-831569B49A53}" type="slidenum">
              <a:rPr lang="en-GB" sz="900" b="0" smtClean="0">
                <a:solidFill>
                  <a:srgbClr val="000000"/>
                </a:solidFill>
              </a:rPr>
              <a:pPr algn="l">
                <a:lnSpc>
                  <a:spcPct val="110000"/>
                </a:lnSpc>
              </a:pPr>
              <a:t>17</a:t>
            </a:fld>
            <a:endParaRPr lang="en-GB" sz="900" b="0" smtClean="0">
              <a:solidFill>
                <a:srgbClr val="000000"/>
              </a:solidFill>
            </a:endParaRP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149225" y="1141413"/>
            <a:ext cx="7153275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969696"/>
                </a:solidFill>
                <a:ea typeface="ＭＳ Ｐゴシック" pitchFamily="112" charset="-128"/>
              </a:rPr>
              <a:t>Upgrade of all RF stations using </a:t>
            </a:r>
            <a:r>
              <a:rPr lang="en-US" sz="1400" dirty="0" err="1" smtClean="0">
                <a:solidFill>
                  <a:srgbClr val="969696"/>
                </a:solidFill>
                <a:ea typeface="ＭＳ Ｐゴシック" pitchFamily="112" charset="-128"/>
              </a:rPr>
              <a:t>SimconDSP</a:t>
            </a:r>
            <a:r>
              <a:rPr lang="en-US" sz="1400" dirty="0" smtClean="0">
                <a:solidFill>
                  <a:srgbClr val="969696"/>
                </a:solidFill>
                <a:ea typeface="ＭＳ Ｐゴシック" pitchFamily="112" charset="-128"/>
              </a:rPr>
              <a:t> controller</a:t>
            </a:r>
          </a:p>
          <a:p>
            <a:pPr>
              <a:defRPr/>
            </a:pPr>
            <a:r>
              <a:rPr lang="en-US" sz="1400" dirty="0" smtClean="0">
                <a:solidFill>
                  <a:srgbClr val="969696"/>
                </a:solidFill>
                <a:ea typeface="ＭＳ Ｐゴシック" pitchFamily="112" charset="-128"/>
              </a:rPr>
              <a:t>RF control for 3.9GHz </a:t>
            </a:r>
          </a:p>
          <a:p>
            <a:pPr>
              <a:defRPr/>
            </a:pPr>
            <a:r>
              <a:rPr lang="en-US" sz="1400" dirty="0" smtClean="0">
                <a:solidFill>
                  <a:srgbClr val="969696"/>
                </a:solidFill>
                <a:ea typeface="ＭＳ Ｐゴシック" pitchFamily="112" charset="-128"/>
              </a:rPr>
              <a:t>New cabling in injector racks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112" charset="-128"/>
              </a:rPr>
              <a:t>Upgrade &amp; unified FPGA controller firmware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112" charset="-128"/>
              </a:rPr>
              <a:t> </a:t>
            </a:r>
            <a:r>
              <a:rPr lang="en-US" sz="1600" dirty="0" smtClean="0">
                <a:ea typeface="ＭＳ Ｐゴシック" pitchFamily="112" charset="-128"/>
              </a:rPr>
              <a:t>Multiple feed forward table (main/beam loading/correction)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12" charset="-128"/>
              </a:rPr>
              <a:t> Multiple set-point table (main/beam based correction)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12" charset="-128"/>
              </a:rPr>
              <a:t> Model based Multiple In Multiple Out (MIMO) controller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12" charset="-128"/>
              </a:rPr>
              <a:t> Charge correction &amp; intra-train beam based feedback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12" charset="-128"/>
              </a:rPr>
              <a:t> Exception &amp; Error handling, limiters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112" charset="-128"/>
              </a:rPr>
              <a:t> Error and status displays</a:t>
            </a:r>
            <a:endParaRPr lang="en-US" sz="1400" dirty="0" smtClean="0">
              <a:ea typeface="ＭＳ Ｐゴシック" pitchFamily="112" charset="-128"/>
            </a:endParaRPr>
          </a:p>
        </p:txBody>
      </p:sp>
      <p:pic>
        <p:nvPicPr>
          <p:cNvPr id="604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440238"/>
            <a:ext cx="3571875" cy="2268537"/>
          </a:xfrm>
          <a:noFill/>
        </p:spPr>
      </p:pic>
      <p:sp>
        <p:nvSpPr>
          <p:cNvPr id="804870" name="Text Box 6"/>
          <p:cNvSpPr txBox="1">
            <a:spLocks noChangeArrowheads="1"/>
          </p:cNvSpPr>
          <p:nvPr/>
        </p:nvSpPr>
        <p:spPr bwMode="auto">
          <a:xfrm>
            <a:off x="1150938" y="4264025"/>
            <a:ext cx="206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1000" dirty="0" smtClean="0">
                <a:ea typeface="ＭＳ Ｐゴシック" pitchFamily="112" charset="-128"/>
              </a:rPr>
              <a:t>Feed forward table architecture</a:t>
            </a:r>
            <a:endParaRPr lang="en-GB" sz="1000" dirty="0" smtClean="0">
              <a:ea typeface="ＭＳ Ｐゴシック" pitchFamily="112" charset="-128"/>
            </a:endParaRPr>
          </a:p>
        </p:txBody>
      </p:sp>
      <p:sp>
        <p:nvSpPr>
          <p:cNvPr id="604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520700"/>
            <a:ext cx="7253288" cy="508000"/>
          </a:xfrm>
        </p:spPr>
        <p:txBody>
          <a:bodyPr/>
          <a:lstStyle/>
          <a:p>
            <a:r>
              <a:rPr lang="en-US" smtClean="0"/>
              <a:t>Upgrade of LLRF system (2010-2011)</a:t>
            </a:r>
            <a:endParaRPr lang="en-GB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1600" y="3997325"/>
            <a:ext cx="5211763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04871" name="Text Box 7"/>
          <p:cNvSpPr txBox="1">
            <a:spLocks noChangeArrowheads="1"/>
          </p:cNvSpPr>
          <p:nvPr/>
        </p:nvSpPr>
        <p:spPr bwMode="auto">
          <a:xfrm>
            <a:off x="5688013" y="3844925"/>
            <a:ext cx="2043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1000" dirty="0" smtClean="0">
                <a:ea typeface="ＭＳ Ｐゴシック" pitchFamily="112" charset="-128"/>
              </a:rPr>
              <a:t>Scheme of LLRF RF controller </a:t>
            </a:r>
            <a:endParaRPr lang="en-GB" sz="1000" dirty="0" smtClean="0"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0" y="552450"/>
            <a:ext cx="7151688" cy="481013"/>
          </a:xfrm>
          <a:noFill/>
        </p:spPr>
        <p:txBody>
          <a:bodyPr/>
          <a:lstStyle/>
          <a:p>
            <a:r>
              <a:rPr lang="en-US" smtClean="0"/>
              <a:t>Performance of LLRF system after upgrade</a:t>
            </a:r>
            <a:endParaRPr lang="en-GB" smtClean="0"/>
          </a:p>
        </p:txBody>
      </p:sp>
      <p:sp>
        <p:nvSpPr>
          <p:cNvPr id="69635" name="Title 1"/>
          <p:cNvSpPr txBox="1">
            <a:spLocks/>
          </p:cNvSpPr>
          <p:nvPr/>
        </p:nvSpPr>
        <p:spPr bwMode="auto">
          <a:xfrm>
            <a:off x="315913" y="1023938"/>
            <a:ext cx="90551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223FBC"/>
                </a:solidFill>
              </a:rPr>
              <a:t>ILC studies: </a:t>
            </a:r>
            <a:r>
              <a:rPr lang="en-US" sz="2400"/>
              <a:t>3 MHz, 1.5 nC = 4.5mA </a:t>
            </a:r>
            <a:r>
              <a:rPr lang="en-US" sz="2400">
                <a:solidFill>
                  <a:srgbClr val="FF0000"/>
                </a:solidFill>
              </a:rPr>
              <a:t>XFEL Parameters</a:t>
            </a:r>
          </a:p>
        </p:txBody>
      </p:sp>
      <p:pic>
        <p:nvPicPr>
          <p:cNvPr id="28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997" r="8344" b="4095"/>
          <a:stretch>
            <a:fillRect/>
          </a:stretch>
        </p:blipFill>
        <p:spPr>
          <a:xfrm>
            <a:off x="4629150" y="3279775"/>
            <a:ext cx="4514850" cy="3457575"/>
          </a:xfrm>
        </p:spPr>
      </p:pic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242888" y="1677988"/>
            <a:ext cx="4984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800"/>
              <a:t>All field control applications are turned 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/>
              <a:t>LFF, MIMO FB, BLC</a:t>
            </a:r>
          </a:p>
        </p:txBody>
      </p:sp>
      <p:sp>
        <p:nvSpPr>
          <p:cNvPr id="33" name="Textfeld 2"/>
          <p:cNvSpPr txBox="1">
            <a:spLocks noChangeArrowheads="1"/>
          </p:cNvSpPr>
          <p:nvPr/>
        </p:nvSpPr>
        <p:spPr bwMode="auto">
          <a:xfrm>
            <a:off x="5092700" y="5408613"/>
            <a:ext cx="2732088" cy="904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sz="2400"/>
              <a:t>dA / A &lt; 10</a:t>
            </a:r>
            <a:r>
              <a:rPr lang="de-DE" sz="2400" baseline="30000"/>
              <a:t>-4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2400"/>
              <a:t>dP      = 0.011 deg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5508625" y="3087688"/>
            <a:ext cx="288448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/>
              <a:t>Acceleration Phase ACC1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676400"/>
            <a:ext cx="2316163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829300" y="2767013"/>
            <a:ext cx="787400" cy="128587"/>
          </a:xfrm>
          <a:prstGeom prst="rect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pitchFamily="34" charset="0"/>
              <a:ea typeface="ＭＳ Ｐゴシック"/>
            </a:endParaRPr>
          </a:p>
        </p:txBody>
      </p:sp>
      <p:cxnSp>
        <p:nvCxnSpPr>
          <p:cNvPr id="824321" name="Straight Arrow Connector 824320"/>
          <p:cNvCxnSpPr>
            <a:stCxn id="8" idx="0"/>
          </p:cNvCxnSpPr>
          <p:nvPr/>
        </p:nvCxnSpPr>
        <p:spPr bwMode="auto">
          <a:xfrm flipH="1" flipV="1">
            <a:off x="6223000" y="2392363"/>
            <a:ext cx="0" cy="374650"/>
          </a:xfrm>
          <a:prstGeom prst="straightConnector1">
            <a:avLst/>
          </a:prstGeom>
          <a:noFill/>
          <a:ln w="28575" cap="flat" cmpd="sng" algn="ctr">
            <a:solidFill>
              <a:srgbClr val="223FB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5227638" y="2773363"/>
            <a:ext cx="842962" cy="134937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9644" name="TextBox 52"/>
          <p:cNvSpPr txBox="1">
            <a:spLocks noChangeArrowheads="1"/>
          </p:cNvSpPr>
          <p:nvPr/>
        </p:nvSpPr>
        <p:spPr bwMode="auto">
          <a:xfrm>
            <a:off x="4406900" y="2773363"/>
            <a:ext cx="874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/>
              <a:t>BLC 1mA</a:t>
            </a:r>
          </a:p>
        </p:txBody>
      </p:sp>
      <p:sp>
        <p:nvSpPr>
          <p:cNvPr id="69645" name="TextBox 53"/>
          <p:cNvSpPr txBox="1">
            <a:spLocks noChangeArrowheads="1"/>
          </p:cNvSpPr>
          <p:nvPr/>
        </p:nvSpPr>
        <p:spPr bwMode="auto">
          <a:xfrm>
            <a:off x="6230938" y="2428875"/>
            <a:ext cx="267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>
                <a:solidFill>
                  <a:srgbClr val="223FBC"/>
                </a:solidFill>
              </a:rPr>
              <a:t>x charge x rep. rate =&gt; 4.5mA</a:t>
            </a:r>
          </a:p>
        </p:txBody>
      </p:sp>
      <p:grpSp>
        <p:nvGrpSpPr>
          <p:cNvPr id="824334" name="Group 824333"/>
          <p:cNvGrpSpPr>
            <a:grpSpLocks/>
          </p:cNvGrpSpPr>
          <p:nvPr/>
        </p:nvGrpSpPr>
        <p:grpSpPr bwMode="auto">
          <a:xfrm>
            <a:off x="536575" y="2373313"/>
            <a:ext cx="8372475" cy="636587"/>
            <a:chOff x="537191" y="2372990"/>
            <a:chExt cx="8371104" cy="636834"/>
          </a:xfrm>
        </p:grpSpPr>
        <p:grpSp>
          <p:nvGrpSpPr>
            <p:cNvPr id="69653" name="Group 824332"/>
            <p:cNvGrpSpPr>
              <a:grpSpLocks/>
            </p:cNvGrpSpPr>
            <p:nvPr/>
          </p:nvGrpSpPr>
          <p:grpSpPr bwMode="auto">
            <a:xfrm>
              <a:off x="6615927" y="2719239"/>
              <a:ext cx="2292368" cy="276999"/>
              <a:chOff x="6615927" y="2719239"/>
              <a:chExt cx="2292368" cy="276999"/>
            </a:xfrm>
          </p:grpSpPr>
          <p:sp>
            <p:nvSpPr>
              <p:cNvPr id="69659" name="Rectangle 39"/>
              <p:cNvSpPr>
                <a:spLocks noChangeArrowheads="1"/>
              </p:cNvSpPr>
              <p:nvPr/>
            </p:nvSpPr>
            <p:spPr bwMode="auto">
              <a:xfrm>
                <a:off x="6615927" y="2772794"/>
                <a:ext cx="50801" cy="13550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 flipH="1" flipV="1">
                <a:off x="6641716" y="2827191"/>
                <a:ext cx="1371376" cy="317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9661" name="TextBox 57"/>
              <p:cNvSpPr txBox="1">
                <a:spLocks noChangeArrowheads="1"/>
              </p:cNvSpPr>
              <p:nvPr/>
            </p:nvSpPr>
            <p:spPr bwMode="auto">
              <a:xfrm>
                <a:off x="7988300" y="2719239"/>
                <a:ext cx="91999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/>
                  <a:t>Truncated</a:t>
                </a:r>
              </a:p>
            </p:txBody>
          </p:sp>
        </p:grpSp>
        <p:sp>
          <p:nvSpPr>
            <p:cNvPr id="69654" name="TextBox 58"/>
            <p:cNvSpPr txBox="1">
              <a:spLocks noChangeArrowheads="1"/>
            </p:cNvSpPr>
            <p:nvPr/>
          </p:nvSpPr>
          <p:spPr bwMode="auto">
            <a:xfrm>
              <a:off x="537191" y="2671270"/>
              <a:ext cx="38988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Remark: single bunch transient &gt; 1e-4</a:t>
              </a:r>
            </a:p>
          </p:txBody>
        </p:sp>
        <p:grpSp>
          <p:nvGrpSpPr>
            <p:cNvPr id="69655" name="Group 824331"/>
            <p:cNvGrpSpPr>
              <a:grpSpLocks/>
            </p:cNvGrpSpPr>
            <p:nvPr/>
          </p:nvGrpSpPr>
          <p:grpSpPr bwMode="auto">
            <a:xfrm>
              <a:off x="4436015" y="2372990"/>
              <a:ext cx="1444085" cy="535310"/>
              <a:chOff x="4436015" y="2372990"/>
              <a:chExt cx="1444085" cy="535310"/>
            </a:xfrm>
          </p:grpSpPr>
          <p:cxnSp>
            <p:nvCxnSpPr>
              <p:cNvPr id="824323" name="Straight Arrow Connector 824322"/>
              <p:cNvCxnSpPr>
                <a:stCxn id="69657" idx="3"/>
                <a:endCxn id="69658" idx="1"/>
              </p:cNvCxnSpPr>
              <p:nvPr/>
            </p:nvCxnSpPr>
            <p:spPr bwMode="auto">
              <a:xfrm>
                <a:off x="5227485" y="2511156"/>
                <a:ext cx="601563" cy="13816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9657" name="TextBox 824325"/>
              <p:cNvSpPr txBox="1">
                <a:spLocks noChangeArrowheads="1"/>
              </p:cNvSpPr>
              <p:nvPr/>
            </p:nvSpPr>
            <p:spPr bwMode="auto">
              <a:xfrm>
                <a:off x="4436015" y="2372990"/>
                <a:ext cx="7922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/>
                  <a:t>Forward</a:t>
                </a:r>
              </a:p>
            </p:txBody>
          </p:sp>
          <p:sp>
            <p:nvSpPr>
              <p:cNvPr id="69658" name="Rectangle 6"/>
              <p:cNvSpPr>
                <a:spLocks noChangeArrowheads="1"/>
              </p:cNvSpPr>
              <p:nvPr/>
            </p:nvSpPr>
            <p:spPr bwMode="auto">
              <a:xfrm>
                <a:off x="5829300" y="2391679"/>
                <a:ext cx="50800" cy="516621"/>
              </a:xfrm>
              <a:prstGeom prst="rect">
                <a:avLst/>
              </a:prstGeom>
              <a:solidFill>
                <a:srgbClr val="FF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/>
                <a:endParaRPr lang="en-US"/>
              </a:p>
            </p:txBody>
          </p:sp>
        </p:grpSp>
      </p:grpSp>
      <p:pic>
        <p:nvPicPr>
          <p:cNvPr id="2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2550" r="8696" b="2808"/>
          <a:stretch>
            <a:fillRect/>
          </a:stretch>
        </p:blipFill>
        <p:spPr>
          <a:xfrm>
            <a:off x="0" y="3294063"/>
            <a:ext cx="4524375" cy="3533775"/>
          </a:xfrm>
        </p:spPr>
      </p:pic>
      <p:cxnSp>
        <p:nvCxnSpPr>
          <p:cNvPr id="31" name="Straight Arrow Connector 9"/>
          <p:cNvCxnSpPr>
            <a:cxnSpLocks noChangeShapeType="1"/>
          </p:cNvCxnSpPr>
          <p:nvPr/>
        </p:nvCxnSpPr>
        <p:spPr bwMode="auto">
          <a:xfrm flipH="1" flipV="1">
            <a:off x="552450" y="5656263"/>
            <a:ext cx="247650" cy="5270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800100" y="6145213"/>
            <a:ext cx="1593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/>
              <a:t>1</a:t>
            </a:r>
            <a:r>
              <a:rPr lang="en-US" sz="1600" baseline="30000"/>
              <a:t>st</a:t>
            </a:r>
            <a:r>
              <a:rPr lang="en-US" sz="1600"/>
              <a:t> bunch start</a:t>
            </a:r>
          </a:p>
        </p:txBody>
      </p:sp>
      <p:cxnSp>
        <p:nvCxnSpPr>
          <p:cNvPr id="34" name="Gerade Verbindung mit Pfeil 4"/>
          <p:cNvCxnSpPr>
            <a:cxnSpLocks noChangeShapeType="1"/>
          </p:cNvCxnSpPr>
          <p:nvPr/>
        </p:nvCxnSpPr>
        <p:spPr bwMode="auto">
          <a:xfrm flipV="1">
            <a:off x="3390900" y="4891088"/>
            <a:ext cx="895350" cy="1292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2789238" y="6145213"/>
            <a:ext cx="1049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/>
              <a:t>LFF stop</a:t>
            </a: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874713" y="3113088"/>
            <a:ext cx="28844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/>
              <a:t>Acceleration Voltage ACC1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2" grpId="0"/>
      <p:bldP spid="35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Beam loading and varying beam loading</a:t>
            </a:r>
            <a:endParaRPr lang="en-GB" sz="2800" dirty="0" smtClean="0"/>
          </a:p>
        </p:txBody>
      </p:sp>
      <p:pic>
        <p:nvPicPr>
          <p:cNvPr id="140292" name="Picture 4" descr="http://ttfinfo.desy.de/TTFelog/data/2012/08/23.02_n/2012-02-24T01:30:47-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436812"/>
            <a:ext cx="68580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700" y="1254323"/>
            <a:ext cx="7688323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Beam loading table to short (almost no effect on energy but orbit changes)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9 MHz measurement and 81 MHz DAC output for smoothing of </a:t>
            </a:r>
            <a:r>
              <a:rPr lang="en-US" sz="1600" dirty="0" err="1" smtClean="0"/>
              <a:t>kly</a:t>
            </a:r>
            <a:r>
              <a:rPr lang="en-US" sz="1600" dirty="0" smtClean="0"/>
              <a:t> input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Signal temporal alignment in LLRF ~ few 10 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27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475" y="6477000"/>
            <a:ext cx="5702300" cy="333375"/>
          </a:xfrm>
          <a:noFill/>
        </p:spPr>
        <p:txBody>
          <a:bodyPr lIns="0" tIns="0" rIns="0" bIns="0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10000"/>
              </a:lnSpc>
            </a:pPr>
            <a:fld id="{818EACEC-11E7-42D8-A188-FF98E5CA5150}" type="slidenum">
              <a:rPr lang="en-GB" sz="900" b="0" smtClean="0">
                <a:solidFill>
                  <a:srgbClr val="000000"/>
                </a:solidFill>
              </a:rPr>
              <a:pPr algn="l">
                <a:lnSpc>
                  <a:spcPct val="110000"/>
                </a:lnSpc>
              </a:pPr>
              <a:t>2</a:t>
            </a:fld>
            <a:endParaRPr lang="en-GB" sz="900" b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Requests: operation flexibility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23900" y="1341447"/>
            <a:ext cx="615905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Questions: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Gradient and phase changes over macro-pulse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Beam loading / beam loading variations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Small charge operation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 smtClean="0"/>
              <a:t>Related issues:</a:t>
            </a:r>
          </a:p>
          <a:p>
            <a:pPr marL="342900" indent="-342900"/>
            <a:r>
              <a:rPr lang="en-US" sz="2000" dirty="0" smtClean="0"/>
              <a:t>General stability achievements</a:t>
            </a:r>
          </a:p>
          <a:p>
            <a:pPr marL="342900" indent="-342900"/>
            <a:r>
              <a:rPr lang="en-US" sz="2000" dirty="0" smtClean="0"/>
              <a:t>Multimode operation</a:t>
            </a:r>
          </a:p>
          <a:p>
            <a:pPr marL="342900" indent="-342900"/>
            <a:r>
              <a:rPr lang="en-US" sz="2000" dirty="0" smtClean="0"/>
              <a:t>Intra-train Feedbacks systems &amp; Diagnostics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Beam loading and varying beam loading</a:t>
            </a:r>
            <a:endParaRPr lang="en-GB" sz="2800" dirty="0" smtClean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95940"/>
            <a:ext cx="6756400" cy="478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9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0" y="552450"/>
            <a:ext cx="7151688" cy="481013"/>
          </a:xfrm>
          <a:noFill/>
        </p:spPr>
        <p:txBody>
          <a:bodyPr/>
          <a:lstStyle/>
          <a:p>
            <a:r>
              <a:rPr lang="en-US" smtClean="0"/>
              <a:t>Performance of LLRF system after upgrade</a:t>
            </a:r>
            <a:endParaRPr lang="en-GB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1865313"/>
            <a:ext cx="4370388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660" name="Title 1"/>
          <p:cNvSpPr txBox="1">
            <a:spLocks/>
          </p:cNvSpPr>
          <p:nvPr/>
        </p:nvSpPr>
        <p:spPr bwMode="auto">
          <a:xfrm>
            <a:off x="74613" y="960438"/>
            <a:ext cx="92090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223FBC"/>
                </a:solidFill>
              </a:rPr>
              <a:t>ILC studies: </a:t>
            </a:r>
            <a:r>
              <a:rPr lang="en-US" sz="2400"/>
              <a:t>energy stability / gradient flatness / gradient limit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5900" y="1841500"/>
            <a:ext cx="3198813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0025" y="4135438"/>
            <a:ext cx="3292475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75780" idx="0"/>
          </p:cNvCxnSpPr>
          <p:nvPr/>
        </p:nvCxnSpPr>
        <p:spPr bwMode="auto">
          <a:xfrm>
            <a:off x="6926263" y="3149600"/>
            <a:ext cx="0" cy="985838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Rounded Rectangle 6"/>
          <p:cNvSpPr/>
          <p:nvPr/>
        </p:nvSpPr>
        <p:spPr bwMode="auto">
          <a:xfrm>
            <a:off x="6642100" y="2209800"/>
            <a:ext cx="533400" cy="939800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pitchFamily="34" charset="0"/>
              <a:ea typeface="ＭＳ Ｐゴシック"/>
            </a:endParaRPr>
          </a:p>
        </p:txBody>
      </p:sp>
      <p:sp>
        <p:nvSpPr>
          <p:cNvPr id="70665" name="TextBox 8"/>
          <p:cNvSpPr txBox="1">
            <a:spLocks noChangeArrowheads="1"/>
          </p:cNvSpPr>
          <p:nvPr/>
        </p:nvSpPr>
        <p:spPr bwMode="auto">
          <a:xfrm>
            <a:off x="5295900" y="1552575"/>
            <a:ext cx="3275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/>
              <a:t>Minimizing slopes by QL tuning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5073650"/>
            <a:ext cx="4319588" cy="1225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223FBC"/>
                </a:solidFill>
                <a:ea typeface="ＭＳ Ｐゴシック" pitchFamily="112" charset="-128"/>
              </a:rPr>
              <a:t>Important studies for FLASH &amp; XFEL</a:t>
            </a:r>
          </a:p>
          <a:p>
            <a:pPr marL="285750" indent="-285750">
              <a:defRPr/>
            </a:pPr>
            <a:r>
              <a:rPr lang="en-US" sz="1600" dirty="0">
                <a:ea typeface="ＭＳ Ｐゴシック" pitchFamily="112" charset="-128"/>
              </a:rPr>
              <a:t>Impacts orbit variation and orbit slopes</a:t>
            </a:r>
          </a:p>
          <a:p>
            <a:pPr marL="285750" indent="-285750">
              <a:defRPr/>
            </a:pPr>
            <a:r>
              <a:rPr lang="en-US" sz="1600" dirty="0">
                <a:ea typeface="ＭＳ Ｐゴシック" pitchFamily="112" charset="-128"/>
              </a:rPr>
              <a:t>Achievable energy gain</a:t>
            </a:r>
          </a:p>
          <a:p>
            <a:pPr>
              <a:buFont typeface="Wingdings" pitchFamily="2" charset="2"/>
              <a:buNone/>
              <a:defRPr/>
            </a:pPr>
            <a:endParaRPr lang="en-US" sz="1600" dirty="0">
              <a:ea typeface="ＭＳ Ｐゴシック" pitchFamily="112" charset="-128"/>
            </a:endParaRPr>
          </a:p>
        </p:txBody>
      </p:sp>
      <p:sp>
        <p:nvSpPr>
          <p:cNvPr id="70667" name="TextBox 35"/>
          <p:cNvSpPr txBox="1">
            <a:spLocks noChangeArrowheads="1"/>
          </p:cNvSpPr>
          <p:nvPr/>
        </p:nvSpPr>
        <p:spPr bwMode="auto">
          <a:xfrm>
            <a:off x="6888163" y="3303588"/>
            <a:ext cx="960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/>
              <a:t>flatness</a:t>
            </a:r>
          </a:p>
        </p:txBody>
      </p:sp>
      <p:sp>
        <p:nvSpPr>
          <p:cNvPr id="70669" name="TextBox 37"/>
          <p:cNvSpPr txBox="1">
            <a:spLocks noChangeArrowheads="1"/>
          </p:cNvSpPr>
          <p:nvPr/>
        </p:nvSpPr>
        <p:spPr bwMode="auto">
          <a:xfrm>
            <a:off x="622300" y="1563688"/>
            <a:ext cx="353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/>
              <a:t>Energy stability exit of accelerator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Beam loading and varying beam loading</a:t>
            </a:r>
            <a:endParaRPr lang="en-GB" sz="2800" dirty="0" smtClean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1245024"/>
            <a:ext cx="6791325" cy="505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Beam loading and varying beam loading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1" y="1498600"/>
            <a:ext cx="82931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open points: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Set stable SASE operation for 4.5 MHz repetition rate (in conjunction with ILC studies)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Develop interface to new timing system providing the corresponding bunch pattern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Develop tools to deal with rapid varying beam load</a:t>
            </a:r>
          </a:p>
          <a:p>
            <a:pPr>
              <a:buNone/>
            </a:pPr>
            <a:endParaRPr lang="en-US" sz="2000" dirty="0"/>
          </a:p>
          <a:p>
            <a:pPr marL="285750" indent="-285750">
              <a:buFont typeface="Symbol" pitchFamily="18" charset="2"/>
              <a:buChar char="Þ"/>
            </a:pPr>
            <a:r>
              <a:rPr lang="en-US" sz="2000" dirty="0" smtClean="0"/>
              <a:t>Developed at FLASH for operation FLASH1/2/3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sz="2000" dirty="0" smtClean="0"/>
              <a:t>Preferable if FLASH is operated within the next 3 years with XFEL bunch pattern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69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24"/>
          <p:cNvSpPr>
            <a:spLocks noChangeShapeType="1"/>
          </p:cNvSpPr>
          <p:nvPr/>
        </p:nvSpPr>
        <p:spPr bwMode="auto">
          <a:xfrm>
            <a:off x="5313363" y="5270500"/>
            <a:ext cx="2487612" cy="1968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033838" y="5160963"/>
            <a:ext cx="191135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31748" name="Group 49"/>
          <p:cNvGrpSpPr>
            <a:grpSpLocks/>
          </p:cNvGrpSpPr>
          <p:nvPr/>
        </p:nvGrpSpPr>
        <p:grpSpPr bwMode="auto">
          <a:xfrm>
            <a:off x="6951663" y="2179638"/>
            <a:ext cx="1366837" cy="107950"/>
            <a:chOff x="3363405" y="2582136"/>
            <a:chExt cx="1366837" cy="107950"/>
          </a:xfrm>
        </p:grpSpPr>
        <p:sp>
          <p:nvSpPr>
            <p:cNvPr id="51" name="Line 3"/>
            <p:cNvSpPr>
              <a:spLocks noChangeShapeType="1"/>
            </p:cNvSpPr>
            <p:nvPr/>
          </p:nvSpPr>
          <p:spPr bwMode="auto">
            <a:xfrm>
              <a:off x="3363405" y="2690086"/>
              <a:ext cx="2524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2" name="Line 4"/>
            <p:cNvSpPr>
              <a:spLocks noChangeShapeType="1"/>
            </p:cNvSpPr>
            <p:nvPr/>
          </p:nvSpPr>
          <p:spPr bwMode="auto">
            <a:xfrm flipV="1">
              <a:off x="3615817" y="2582136"/>
              <a:ext cx="144463" cy="10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>
              <a:off x="3761867" y="2582136"/>
              <a:ext cx="288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4050792" y="2582136"/>
              <a:ext cx="142875" cy="10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4190492" y="2690086"/>
              <a:ext cx="539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646113" y="2111375"/>
            <a:ext cx="1271587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29A8FB-4CAE-4CCF-8870-5414AD793606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24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184150"/>
            <a:ext cx="82296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Layout longitudinal FBs for European XFEL</a:t>
            </a:r>
            <a:endParaRPr lang="en-GB" dirty="0" smtClean="0"/>
          </a:p>
        </p:txBody>
      </p:sp>
      <p:grpSp>
        <p:nvGrpSpPr>
          <p:cNvPr id="31752" name="Group 3"/>
          <p:cNvGrpSpPr>
            <a:grpSpLocks/>
          </p:cNvGrpSpPr>
          <p:nvPr/>
        </p:nvGrpSpPr>
        <p:grpSpPr bwMode="auto">
          <a:xfrm>
            <a:off x="3481388" y="2184400"/>
            <a:ext cx="1366837" cy="107950"/>
            <a:chOff x="3363405" y="2582136"/>
            <a:chExt cx="1366837" cy="10795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3363405" y="2690086"/>
              <a:ext cx="2524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615817" y="2582136"/>
              <a:ext cx="144463" cy="10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761867" y="2582136"/>
              <a:ext cx="288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050792" y="2582136"/>
              <a:ext cx="142875" cy="10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190492" y="2690086"/>
              <a:ext cx="539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31753" name="AutoShape 8"/>
          <p:cNvSpPr>
            <a:spLocks noChangeArrowheads="1"/>
          </p:cNvSpPr>
          <p:nvPr/>
        </p:nvSpPr>
        <p:spPr bwMode="auto">
          <a:xfrm>
            <a:off x="358775" y="1974850"/>
            <a:ext cx="287338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Gun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31754" name="AutoShape 9"/>
          <p:cNvSpPr>
            <a:spLocks noChangeArrowheads="1"/>
          </p:cNvSpPr>
          <p:nvPr/>
        </p:nvSpPr>
        <p:spPr bwMode="auto">
          <a:xfrm>
            <a:off x="709613" y="1974850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I1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31755" name="AutoShape 10"/>
          <p:cNvSpPr>
            <a:spLocks noChangeArrowheads="1"/>
          </p:cNvSpPr>
          <p:nvPr/>
        </p:nvSpPr>
        <p:spPr bwMode="auto">
          <a:xfrm>
            <a:off x="1255713" y="2011363"/>
            <a:ext cx="317500" cy="215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3</a:t>
            </a:r>
            <a:r>
              <a:rPr lang="en-US" sz="1000" b="1" baseline="30000">
                <a:solidFill>
                  <a:srgbClr val="000000"/>
                </a:solidFill>
              </a:rPr>
              <a:t>rd</a:t>
            </a:r>
            <a:endParaRPr lang="en-GB" sz="1000" b="1" baseline="30000">
              <a:solidFill>
                <a:srgbClr val="000000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6875" y="4981575"/>
            <a:ext cx="208280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31757" name="Group 4"/>
          <p:cNvGrpSpPr>
            <a:grpSpLocks/>
          </p:cNvGrpSpPr>
          <p:nvPr/>
        </p:nvGrpSpPr>
        <p:grpSpPr bwMode="auto">
          <a:xfrm>
            <a:off x="-1588" y="4767263"/>
            <a:ext cx="635001" cy="314325"/>
            <a:chOff x="1018905" y="3425481"/>
            <a:chExt cx="634091" cy="314669"/>
          </a:xfrm>
        </p:grpSpPr>
        <p:sp>
          <p:nvSpPr>
            <p:cNvPr id="31924" name="Text Box 20"/>
            <p:cNvSpPr txBox="1">
              <a:spLocks noChangeArrowheads="1"/>
            </p:cNvSpPr>
            <p:nvPr/>
          </p:nvSpPr>
          <p:spPr bwMode="auto">
            <a:xfrm rot="5400000">
              <a:off x="1209289" y="3289750"/>
              <a:ext cx="3079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3200">
                  <a:solidFill>
                    <a:srgbClr val="000000"/>
                  </a:solidFill>
                </a:rPr>
                <a:t>~</a:t>
              </a: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31925" name="Text Box 21"/>
            <p:cNvSpPr txBox="1">
              <a:spLocks noChangeArrowheads="1"/>
            </p:cNvSpPr>
            <p:nvPr/>
          </p:nvSpPr>
          <p:spPr bwMode="auto">
            <a:xfrm rot="5400000">
              <a:off x="1154636" y="3296444"/>
              <a:ext cx="3079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3200">
                  <a:solidFill>
                    <a:srgbClr val="000000"/>
                  </a:solidFill>
                </a:rPr>
                <a:t>~</a:t>
              </a:r>
              <a:endParaRPr lang="en-GB" sz="3200">
                <a:solidFill>
                  <a:srgbClr val="000000"/>
                </a:solidFill>
              </a:endParaRPr>
            </a:p>
          </p:txBody>
        </p:sp>
      </p:grp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479675" y="4981575"/>
            <a:ext cx="811213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3290888" y="5160963"/>
            <a:ext cx="742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31760" name="Group 97293"/>
          <p:cNvGrpSpPr>
            <a:grpSpLocks/>
          </p:cNvGrpSpPr>
          <p:nvPr/>
        </p:nvGrpSpPr>
        <p:grpSpPr bwMode="auto">
          <a:xfrm rot="278437">
            <a:off x="5005388" y="5216525"/>
            <a:ext cx="681037" cy="107950"/>
            <a:chOff x="5319130" y="4810106"/>
            <a:chExt cx="681037" cy="107950"/>
          </a:xfrm>
        </p:grpSpPr>
        <p:sp>
          <p:nvSpPr>
            <p:cNvPr id="28" name="Rectangle 25" descr="Dark vertical"/>
            <p:cNvSpPr>
              <a:spLocks noChangeArrowheads="1"/>
            </p:cNvSpPr>
            <p:nvPr/>
          </p:nvSpPr>
          <p:spPr bwMode="auto">
            <a:xfrm>
              <a:off x="5318303" y="4807150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9" name="Rectangle 26" descr="Dark vertical"/>
            <p:cNvSpPr>
              <a:spLocks noChangeArrowheads="1"/>
            </p:cNvSpPr>
            <p:nvPr/>
          </p:nvSpPr>
          <p:spPr bwMode="auto">
            <a:xfrm>
              <a:off x="5673594" y="4808572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1785938" y="2116138"/>
            <a:ext cx="0" cy="176212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2700338" y="5443538"/>
            <a:ext cx="4762" cy="1270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763" name="AutoShape 46"/>
          <p:cNvSpPr>
            <a:spLocks noChangeArrowheads="1"/>
          </p:cNvSpPr>
          <p:nvPr/>
        </p:nvSpPr>
        <p:spPr bwMode="auto">
          <a:xfrm>
            <a:off x="69850" y="1581150"/>
            <a:ext cx="360363" cy="276225"/>
          </a:xfrm>
          <a:prstGeom prst="roundRect">
            <a:avLst>
              <a:gd name="adj" fmla="val 16667"/>
            </a:avLst>
          </a:prstGeom>
          <a:solidFill>
            <a:srgbClr val="689DF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Laser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>
            <a:off x="430213" y="1749425"/>
            <a:ext cx="144462" cy="0"/>
          </a:xfrm>
          <a:prstGeom prst="line">
            <a:avLst/>
          </a:prstGeom>
          <a:noFill/>
          <a:ln w="19050">
            <a:solidFill>
              <a:schemeClr val="accent4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>
            <a:off x="576263" y="1751013"/>
            <a:ext cx="0" cy="214312"/>
          </a:xfrm>
          <a:prstGeom prst="line">
            <a:avLst/>
          </a:prstGeom>
          <a:noFill/>
          <a:ln w="19050">
            <a:solidFill>
              <a:schemeClr val="accent4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2244725" y="2001838"/>
            <a:ext cx="4905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BC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0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1917700" y="2111375"/>
            <a:ext cx="252413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31768" name="Group 2"/>
          <p:cNvGrpSpPr>
            <a:grpSpLocks/>
          </p:cNvGrpSpPr>
          <p:nvPr/>
        </p:nvGrpSpPr>
        <p:grpSpPr bwMode="auto">
          <a:xfrm>
            <a:off x="2155825" y="2227263"/>
            <a:ext cx="827088" cy="65087"/>
            <a:chOff x="2037613" y="2582136"/>
            <a:chExt cx="1366837" cy="107950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2037613" y="2690086"/>
              <a:ext cx="2518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 flipV="1">
              <a:off x="2289468" y="2582136"/>
              <a:ext cx="144293" cy="10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2436383" y="2582136"/>
              <a:ext cx="2885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2724966" y="2582136"/>
              <a:ext cx="141668" cy="10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2864012" y="2690086"/>
              <a:ext cx="5404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31769" name="AutoShape 11"/>
          <p:cNvSpPr>
            <a:spLocks noChangeArrowheads="1"/>
          </p:cNvSpPr>
          <p:nvPr/>
        </p:nvSpPr>
        <p:spPr bwMode="auto">
          <a:xfrm>
            <a:off x="2798763" y="2146300"/>
            <a:ext cx="804862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L1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31770" name="AutoShape 11"/>
          <p:cNvSpPr>
            <a:spLocks noChangeArrowheads="1"/>
          </p:cNvSpPr>
          <p:nvPr/>
        </p:nvSpPr>
        <p:spPr bwMode="auto">
          <a:xfrm>
            <a:off x="4646613" y="2138363"/>
            <a:ext cx="804862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L2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31771" name="AutoShape 11"/>
          <p:cNvSpPr>
            <a:spLocks noChangeArrowheads="1"/>
          </p:cNvSpPr>
          <p:nvPr/>
        </p:nvSpPr>
        <p:spPr bwMode="auto">
          <a:xfrm>
            <a:off x="5451475" y="2138363"/>
            <a:ext cx="8064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L2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31772" name="AutoShape 11"/>
          <p:cNvSpPr>
            <a:spLocks noChangeArrowheads="1"/>
          </p:cNvSpPr>
          <p:nvPr/>
        </p:nvSpPr>
        <p:spPr bwMode="auto">
          <a:xfrm>
            <a:off x="6257925" y="2138363"/>
            <a:ext cx="804863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L2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31773" name="AutoShape 11"/>
          <p:cNvSpPr>
            <a:spLocks noChangeArrowheads="1"/>
          </p:cNvSpPr>
          <p:nvPr/>
        </p:nvSpPr>
        <p:spPr bwMode="auto">
          <a:xfrm>
            <a:off x="8112125" y="2147888"/>
            <a:ext cx="8064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L3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58" name="Text Box 78"/>
          <p:cNvSpPr txBox="1">
            <a:spLocks noChangeArrowheads="1"/>
          </p:cNvSpPr>
          <p:nvPr/>
        </p:nvSpPr>
        <p:spPr bwMode="auto">
          <a:xfrm>
            <a:off x="3767138" y="1965325"/>
            <a:ext cx="492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BC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1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59" name="Text Box 78"/>
          <p:cNvSpPr txBox="1">
            <a:spLocks noChangeArrowheads="1"/>
          </p:cNvSpPr>
          <p:nvPr/>
        </p:nvSpPr>
        <p:spPr bwMode="auto">
          <a:xfrm>
            <a:off x="7254875" y="1965325"/>
            <a:ext cx="4905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BC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2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31776" name="AutoShape 11"/>
          <p:cNvSpPr>
            <a:spLocks noChangeArrowheads="1"/>
          </p:cNvSpPr>
          <p:nvPr/>
        </p:nvSpPr>
        <p:spPr bwMode="auto">
          <a:xfrm>
            <a:off x="396875" y="4837113"/>
            <a:ext cx="8064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L3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31777" name="AutoShape 11"/>
          <p:cNvSpPr>
            <a:spLocks noChangeArrowheads="1"/>
          </p:cNvSpPr>
          <p:nvPr/>
        </p:nvSpPr>
        <p:spPr bwMode="auto">
          <a:xfrm>
            <a:off x="1203325" y="4837113"/>
            <a:ext cx="804863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L3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 flipV="1">
            <a:off x="4294188" y="4792663"/>
            <a:ext cx="1611312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7" name="Text Box 78"/>
          <p:cNvSpPr txBox="1">
            <a:spLocks noChangeArrowheads="1"/>
          </p:cNvSpPr>
          <p:nvPr/>
        </p:nvSpPr>
        <p:spPr bwMode="auto">
          <a:xfrm>
            <a:off x="2574925" y="4792663"/>
            <a:ext cx="6048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  <a:sym typeface="Symbol" pitchFamily="18" charset="2"/>
              </a:rPr>
              <a:t>COLL</a:t>
            </a:r>
          </a:p>
        </p:txBody>
      </p:sp>
      <p:sp>
        <p:nvSpPr>
          <p:cNvPr id="31780" name="Rectangle 27"/>
          <p:cNvSpPr>
            <a:spLocks noChangeArrowheads="1"/>
          </p:cNvSpPr>
          <p:nvPr/>
        </p:nvSpPr>
        <p:spPr bwMode="auto">
          <a:xfrm>
            <a:off x="1643063" y="2298700"/>
            <a:ext cx="287337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1781" name="Rectangle 28"/>
          <p:cNvSpPr>
            <a:spLocks noChangeArrowheads="1"/>
          </p:cNvSpPr>
          <p:nvPr/>
        </p:nvSpPr>
        <p:spPr bwMode="auto">
          <a:xfrm>
            <a:off x="2524125" y="5194300"/>
            <a:ext cx="287338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BPMs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1782" name="Rectangle 29"/>
          <p:cNvSpPr>
            <a:spLocks noChangeArrowheads="1"/>
          </p:cNvSpPr>
          <p:nvPr/>
        </p:nvSpPr>
        <p:spPr bwMode="auto">
          <a:xfrm>
            <a:off x="2576513" y="2506663"/>
            <a:ext cx="327025" cy="250825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EO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835025" y="2757488"/>
            <a:ext cx="287338" cy="128587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 dirty="0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73" name="Line 50"/>
          <p:cNvSpPr>
            <a:spLocks noChangeShapeType="1"/>
          </p:cNvSpPr>
          <p:nvPr/>
        </p:nvSpPr>
        <p:spPr bwMode="auto">
          <a:xfrm flipV="1">
            <a:off x="971550" y="2263775"/>
            <a:ext cx="0" cy="4937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270000" y="2741613"/>
            <a:ext cx="287338" cy="144462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75" name="Line 52"/>
          <p:cNvSpPr>
            <a:spLocks noChangeShapeType="1"/>
          </p:cNvSpPr>
          <p:nvPr/>
        </p:nvSpPr>
        <p:spPr bwMode="auto">
          <a:xfrm flipV="1">
            <a:off x="1414463" y="2227263"/>
            <a:ext cx="0" cy="51435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58775" y="2932113"/>
            <a:ext cx="287338" cy="144462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 dirty="0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78" name="Text Box 60"/>
          <p:cNvSpPr txBox="1">
            <a:spLocks noChangeArrowheads="1"/>
          </p:cNvSpPr>
          <p:nvPr/>
        </p:nvSpPr>
        <p:spPr bwMode="auto">
          <a:xfrm>
            <a:off x="990600" y="2365375"/>
            <a:ext cx="419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/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81" name="Line 65"/>
          <p:cNvSpPr>
            <a:spLocks noChangeShapeType="1"/>
          </p:cNvSpPr>
          <p:nvPr/>
        </p:nvSpPr>
        <p:spPr bwMode="auto">
          <a:xfrm flipH="1">
            <a:off x="1557338" y="2830513"/>
            <a:ext cx="211455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2" name="Line 66"/>
          <p:cNvSpPr>
            <a:spLocks noChangeShapeType="1"/>
          </p:cNvSpPr>
          <p:nvPr/>
        </p:nvSpPr>
        <p:spPr bwMode="auto">
          <a:xfrm flipH="1">
            <a:off x="646113" y="3005138"/>
            <a:ext cx="1131887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3" name="Line 67"/>
          <p:cNvSpPr>
            <a:spLocks noChangeShapeType="1"/>
          </p:cNvSpPr>
          <p:nvPr/>
        </p:nvSpPr>
        <p:spPr bwMode="auto">
          <a:xfrm flipH="1">
            <a:off x="1787525" y="2451100"/>
            <a:ext cx="0" cy="55403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4" name="Line 68"/>
          <p:cNvSpPr>
            <a:spLocks noChangeShapeType="1"/>
          </p:cNvSpPr>
          <p:nvPr/>
        </p:nvSpPr>
        <p:spPr bwMode="auto">
          <a:xfrm flipH="1">
            <a:off x="2740025" y="2757488"/>
            <a:ext cx="0" cy="71437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6" name="Line 70"/>
          <p:cNvSpPr>
            <a:spLocks noChangeShapeType="1"/>
          </p:cNvSpPr>
          <p:nvPr/>
        </p:nvSpPr>
        <p:spPr bwMode="auto">
          <a:xfrm flipH="1">
            <a:off x="1122363" y="2814638"/>
            <a:ext cx="136525" cy="7937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7" name="Line 40"/>
          <p:cNvSpPr>
            <a:spLocks noChangeShapeType="1"/>
          </p:cNvSpPr>
          <p:nvPr/>
        </p:nvSpPr>
        <p:spPr bwMode="auto">
          <a:xfrm>
            <a:off x="3671888" y="2303463"/>
            <a:ext cx="0" cy="1746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795" name="Rectangle 27"/>
          <p:cNvSpPr>
            <a:spLocks noChangeArrowheads="1"/>
          </p:cNvSpPr>
          <p:nvPr/>
        </p:nvSpPr>
        <p:spPr bwMode="auto">
          <a:xfrm>
            <a:off x="3530600" y="2486025"/>
            <a:ext cx="287338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89" name="Line 67"/>
          <p:cNvSpPr>
            <a:spLocks noChangeShapeType="1"/>
          </p:cNvSpPr>
          <p:nvPr/>
        </p:nvSpPr>
        <p:spPr bwMode="auto">
          <a:xfrm flipH="1">
            <a:off x="3673475" y="2636838"/>
            <a:ext cx="0" cy="193675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0" name="Line 50"/>
          <p:cNvSpPr>
            <a:spLocks noChangeShapeType="1"/>
          </p:cNvSpPr>
          <p:nvPr/>
        </p:nvSpPr>
        <p:spPr bwMode="auto">
          <a:xfrm flipV="1">
            <a:off x="490538" y="2259013"/>
            <a:ext cx="9525" cy="646112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1" name="Line 40"/>
          <p:cNvSpPr>
            <a:spLocks noChangeShapeType="1"/>
          </p:cNvSpPr>
          <p:nvPr/>
        </p:nvSpPr>
        <p:spPr bwMode="auto">
          <a:xfrm>
            <a:off x="2735263" y="2303463"/>
            <a:ext cx="0" cy="1746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799" name="Rectangle 29"/>
          <p:cNvSpPr>
            <a:spLocks noChangeArrowheads="1"/>
          </p:cNvSpPr>
          <p:nvPr/>
        </p:nvSpPr>
        <p:spPr bwMode="auto">
          <a:xfrm>
            <a:off x="4491038" y="2509838"/>
            <a:ext cx="325437" cy="250825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EO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93" name="Line 68"/>
          <p:cNvSpPr>
            <a:spLocks noChangeShapeType="1"/>
          </p:cNvSpPr>
          <p:nvPr/>
        </p:nvSpPr>
        <p:spPr bwMode="auto">
          <a:xfrm flipH="1">
            <a:off x="4654550" y="2760663"/>
            <a:ext cx="0" cy="225425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>
            <a:off x="4573588" y="2305050"/>
            <a:ext cx="0" cy="1762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02" name="Rectangle 27"/>
          <p:cNvSpPr>
            <a:spLocks noChangeArrowheads="1"/>
          </p:cNvSpPr>
          <p:nvPr/>
        </p:nvSpPr>
        <p:spPr bwMode="auto">
          <a:xfrm>
            <a:off x="4171950" y="2509838"/>
            <a:ext cx="287338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96" name="Line 40"/>
          <p:cNvSpPr>
            <a:spLocks noChangeShapeType="1"/>
          </p:cNvSpPr>
          <p:nvPr/>
        </p:nvSpPr>
        <p:spPr bwMode="auto">
          <a:xfrm>
            <a:off x="4378325" y="2305050"/>
            <a:ext cx="0" cy="1762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7" name="Line 65"/>
          <p:cNvSpPr>
            <a:spLocks noChangeShapeType="1"/>
          </p:cNvSpPr>
          <p:nvPr/>
        </p:nvSpPr>
        <p:spPr bwMode="auto">
          <a:xfrm flipH="1">
            <a:off x="3390900" y="2986088"/>
            <a:ext cx="1255713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097213" y="2914650"/>
            <a:ext cx="287337" cy="144463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99" name="Line 67"/>
          <p:cNvSpPr>
            <a:spLocks noChangeShapeType="1"/>
          </p:cNvSpPr>
          <p:nvPr/>
        </p:nvSpPr>
        <p:spPr bwMode="auto">
          <a:xfrm flipH="1">
            <a:off x="3733800" y="2647950"/>
            <a:ext cx="0" cy="33813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0" name="Line 67"/>
          <p:cNvSpPr>
            <a:spLocks noChangeShapeType="1"/>
          </p:cNvSpPr>
          <p:nvPr/>
        </p:nvSpPr>
        <p:spPr bwMode="auto">
          <a:xfrm>
            <a:off x="4370388" y="2673350"/>
            <a:ext cx="0" cy="31273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1" name="Line 50"/>
          <p:cNvSpPr>
            <a:spLocks noChangeShapeType="1"/>
          </p:cNvSpPr>
          <p:nvPr/>
        </p:nvSpPr>
        <p:spPr bwMode="auto">
          <a:xfrm flipV="1">
            <a:off x="3222625" y="2454275"/>
            <a:ext cx="0" cy="4540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" name="Text Box 60"/>
          <p:cNvSpPr txBox="1">
            <a:spLocks noChangeArrowheads="1"/>
          </p:cNvSpPr>
          <p:nvPr/>
        </p:nvSpPr>
        <p:spPr bwMode="auto">
          <a:xfrm>
            <a:off x="3005138" y="2535238"/>
            <a:ext cx="419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/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103" name="Text Box 60"/>
          <p:cNvSpPr txBox="1">
            <a:spLocks noChangeArrowheads="1"/>
          </p:cNvSpPr>
          <p:nvPr/>
        </p:nvSpPr>
        <p:spPr bwMode="auto">
          <a:xfrm>
            <a:off x="280988" y="2493963"/>
            <a:ext cx="419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/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111" name="Line 40"/>
          <p:cNvSpPr>
            <a:spLocks noChangeShapeType="1"/>
          </p:cNvSpPr>
          <p:nvPr/>
        </p:nvSpPr>
        <p:spPr bwMode="auto">
          <a:xfrm>
            <a:off x="7134225" y="2303463"/>
            <a:ext cx="0" cy="1746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12" name="Rectangle 27"/>
          <p:cNvSpPr>
            <a:spLocks noChangeArrowheads="1"/>
          </p:cNvSpPr>
          <p:nvPr/>
        </p:nvSpPr>
        <p:spPr bwMode="auto">
          <a:xfrm>
            <a:off x="6992938" y="2486025"/>
            <a:ext cx="287337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1813" name="Rectangle 29"/>
          <p:cNvSpPr>
            <a:spLocks noChangeArrowheads="1"/>
          </p:cNvSpPr>
          <p:nvPr/>
        </p:nvSpPr>
        <p:spPr bwMode="auto">
          <a:xfrm>
            <a:off x="7953375" y="2509838"/>
            <a:ext cx="325438" cy="250825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SPEC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115" name="Line 68"/>
          <p:cNvSpPr>
            <a:spLocks noChangeShapeType="1"/>
          </p:cNvSpPr>
          <p:nvPr/>
        </p:nvSpPr>
        <p:spPr bwMode="auto">
          <a:xfrm flipH="1">
            <a:off x="8116888" y="2760663"/>
            <a:ext cx="0" cy="225425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16" name="Line 40"/>
          <p:cNvSpPr>
            <a:spLocks noChangeShapeType="1"/>
          </p:cNvSpPr>
          <p:nvPr/>
        </p:nvSpPr>
        <p:spPr bwMode="auto">
          <a:xfrm>
            <a:off x="8035925" y="2305050"/>
            <a:ext cx="0" cy="1762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16" name="Rectangle 27"/>
          <p:cNvSpPr>
            <a:spLocks noChangeArrowheads="1"/>
          </p:cNvSpPr>
          <p:nvPr/>
        </p:nvSpPr>
        <p:spPr bwMode="auto">
          <a:xfrm>
            <a:off x="7634288" y="2509838"/>
            <a:ext cx="287337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118" name="Line 40"/>
          <p:cNvSpPr>
            <a:spLocks noChangeShapeType="1"/>
          </p:cNvSpPr>
          <p:nvPr/>
        </p:nvSpPr>
        <p:spPr bwMode="auto">
          <a:xfrm>
            <a:off x="7840663" y="2305050"/>
            <a:ext cx="0" cy="1762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19" name="Line 65"/>
          <p:cNvSpPr>
            <a:spLocks noChangeShapeType="1"/>
          </p:cNvSpPr>
          <p:nvPr/>
        </p:nvSpPr>
        <p:spPr bwMode="auto">
          <a:xfrm flipH="1">
            <a:off x="6853238" y="2986088"/>
            <a:ext cx="1255712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6559550" y="2914650"/>
            <a:ext cx="287338" cy="144463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21" name="Line 67"/>
          <p:cNvSpPr>
            <a:spLocks noChangeShapeType="1"/>
          </p:cNvSpPr>
          <p:nvPr/>
        </p:nvSpPr>
        <p:spPr bwMode="auto">
          <a:xfrm flipH="1">
            <a:off x="7142163" y="2647950"/>
            <a:ext cx="0" cy="33813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2" name="Line 67"/>
          <p:cNvSpPr>
            <a:spLocks noChangeShapeType="1"/>
          </p:cNvSpPr>
          <p:nvPr/>
        </p:nvSpPr>
        <p:spPr bwMode="auto">
          <a:xfrm>
            <a:off x="7832725" y="2673350"/>
            <a:ext cx="0" cy="31273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3" name="Line 50"/>
          <p:cNvSpPr>
            <a:spLocks noChangeShapeType="1"/>
          </p:cNvSpPr>
          <p:nvPr/>
        </p:nvSpPr>
        <p:spPr bwMode="auto">
          <a:xfrm flipV="1">
            <a:off x="6684963" y="2454275"/>
            <a:ext cx="0" cy="4540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24" name="Text Box 60"/>
          <p:cNvSpPr txBox="1">
            <a:spLocks noChangeArrowheads="1"/>
          </p:cNvSpPr>
          <p:nvPr/>
        </p:nvSpPr>
        <p:spPr bwMode="auto">
          <a:xfrm>
            <a:off x="6467475" y="2535238"/>
            <a:ext cx="419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/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5776913" y="2905125"/>
            <a:ext cx="287337" cy="144463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29" name="Line 50"/>
          <p:cNvSpPr>
            <a:spLocks noChangeShapeType="1"/>
          </p:cNvSpPr>
          <p:nvPr/>
        </p:nvSpPr>
        <p:spPr bwMode="auto">
          <a:xfrm flipV="1">
            <a:off x="5900738" y="2444750"/>
            <a:ext cx="0" cy="4540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30" name="Text Box 60"/>
          <p:cNvSpPr txBox="1">
            <a:spLocks noChangeArrowheads="1"/>
          </p:cNvSpPr>
          <p:nvPr/>
        </p:nvSpPr>
        <p:spPr bwMode="auto">
          <a:xfrm>
            <a:off x="5684838" y="2525713"/>
            <a:ext cx="4175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/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4940300" y="2897188"/>
            <a:ext cx="287338" cy="144462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32" name="Line 50"/>
          <p:cNvSpPr>
            <a:spLocks noChangeShapeType="1"/>
          </p:cNvSpPr>
          <p:nvPr/>
        </p:nvSpPr>
        <p:spPr bwMode="auto">
          <a:xfrm flipV="1">
            <a:off x="5065713" y="2436813"/>
            <a:ext cx="0" cy="4540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33" name="Text Box 60"/>
          <p:cNvSpPr txBox="1">
            <a:spLocks noChangeArrowheads="1"/>
          </p:cNvSpPr>
          <p:nvPr/>
        </p:nvSpPr>
        <p:spPr bwMode="auto">
          <a:xfrm>
            <a:off x="4848225" y="2517775"/>
            <a:ext cx="419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+mn-ea"/>
              </a:rPr>
              <a:t>/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1011238" y="2886075"/>
            <a:ext cx="0" cy="3667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3200400" y="3049588"/>
            <a:ext cx="0" cy="2032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1832" name="Group 97286"/>
          <p:cNvGrpSpPr>
            <a:grpSpLocks/>
          </p:cNvGrpSpPr>
          <p:nvPr/>
        </p:nvGrpSpPr>
        <p:grpSpPr bwMode="auto">
          <a:xfrm>
            <a:off x="3294063" y="3051175"/>
            <a:ext cx="1754187" cy="201613"/>
            <a:chOff x="3549888" y="3311927"/>
            <a:chExt cx="2263142" cy="202668"/>
          </a:xfrm>
        </p:grpSpPr>
        <p:cxnSp>
          <p:nvCxnSpPr>
            <p:cNvPr id="147" name="Straight Connector 146"/>
            <p:cNvCxnSpPr/>
            <p:nvPr/>
          </p:nvCxnSpPr>
          <p:spPr bwMode="auto">
            <a:xfrm>
              <a:off x="5813030" y="3311927"/>
              <a:ext cx="0" cy="20266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8" name="Straight Connector 147"/>
            <p:cNvCxnSpPr/>
            <p:nvPr/>
          </p:nvCxnSpPr>
          <p:spPr bwMode="auto">
            <a:xfrm>
              <a:off x="3551935" y="3514595"/>
              <a:ext cx="225904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3549888" y="3311927"/>
              <a:ext cx="0" cy="20266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1833" name="Group 151"/>
          <p:cNvGrpSpPr>
            <a:grpSpLocks/>
          </p:cNvGrpSpPr>
          <p:nvPr/>
        </p:nvGrpSpPr>
        <p:grpSpPr bwMode="auto">
          <a:xfrm>
            <a:off x="5132388" y="3051175"/>
            <a:ext cx="722312" cy="201613"/>
            <a:chOff x="3549888" y="3311927"/>
            <a:chExt cx="2263142" cy="202668"/>
          </a:xfrm>
        </p:grpSpPr>
        <p:cxnSp>
          <p:nvCxnSpPr>
            <p:cNvPr id="153" name="Straight Connector 152"/>
            <p:cNvCxnSpPr/>
            <p:nvPr/>
          </p:nvCxnSpPr>
          <p:spPr bwMode="auto">
            <a:xfrm>
              <a:off x="5813030" y="3311927"/>
              <a:ext cx="0" cy="20266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3549888" y="3514595"/>
              <a:ext cx="2263142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3549888" y="3311927"/>
              <a:ext cx="0" cy="20266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1834" name="Group 155"/>
          <p:cNvGrpSpPr>
            <a:grpSpLocks/>
          </p:cNvGrpSpPr>
          <p:nvPr/>
        </p:nvGrpSpPr>
        <p:grpSpPr bwMode="auto">
          <a:xfrm>
            <a:off x="5938838" y="3052763"/>
            <a:ext cx="720725" cy="201612"/>
            <a:chOff x="3549888" y="3311927"/>
            <a:chExt cx="2263142" cy="202668"/>
          </a:xfrm>
        </p:grpSpPr>
        <p:cxnSp>
          <p:nvCxnSpPr>
            <p:cNvPr id="157" name="Straight Connector 156"/>
            <p:cNvCxnSpPr/>
            <p:nvPr/>
          </p:nvCxnSpPr>
          <p:spPr bwMode="auto">
            <a:xfrm>
              <a:off x="5813030" y="3311927"/>
              <a:ext cx="0" cy="20266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3549888" y="3514595"/>
              <a:ext cx="2263142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3549888" y="3311927"/>
              <a:ext cx="0" cy="20266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161" name="Straight Connector 160"/>
          <p:cNvCxnSpPr/>
          <p:nvPr/>
        </p:nvCxnSpPr>
        <p:spPr bwMode="auto">
          <a:xfrm>
            <a:off x="915988" y="2887663"/>
            <a:ext cx="0" cy="36671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>
            <a:stCxn id="76" idx="2"/>
          </p:cNvCxnSpPr>
          <p:nvPr/>
        </p:nvCxnSpPr>
        <p:spPr bwMode="auto">
          <a:xfrm>
            <a:off x="503238" y="3076575"/>
            <a:ext cx="0" cy="1873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837" name="Rectangle 27"/>
          <p:cNvSpPr>
            <a:spLocks noChangeArrowheads="1"/>
          </p:cNvSpPr>
          <p:nvPr/>
        </p:nvSpPr>
        <p:spPr bwMode="auto">
          <a:xfrm>
            <a:off x="598488" y="1719263"/>
            <a:ext cx="287337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OXC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1465263" y="5580063"/>
            <a:ext cx="287337" cy="144462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72" name="Line 50"/>
          <p:cNvSpPr>
            <a:spLocks noChangeShapeType="1"/>
          </p:cNvSpPr>
          <p:nvPr/>
        </p:nvSpPr>
        <p:spPr bwMode="auto">
          <a:xfrm flipV="1">
            <a:off x="1590675" y="5119688"/>
            <a:ext cx="0" cy="4540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40" name="Text Box 60"/>
          <p:cNvSpPr txBox="1">
            <a:spLocks noChangeArrowheads="1"/>
          </p:cNvSpPr>
          <p:nvPr/>
        </p:nvSpPr>
        <p:spPr bwMode="auto">
          <a:xfrm>
            <a:off x="1373188" y="5199063"/>
            <a:ext cx="2952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681038" y="5570538"/>
            <a:ext cx="287337" cy="144462"/>
          </a:xfrm>
          <a:prstGeom prst="rect">
            <a:avLst/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75" name="Line 50"/>
          <p:cNvSpPr>
            <a:spLocks noChangeShapeType="1"/>
          </p:cNvSpPr>
          <p:nvPr/>
        </p:nvSpPr>
        <p:spPr bwMode="auto">
          <a:xfrm flipV="1">
            <a:off x="806450" y="5110163"/>
            <a:ext cx="0" cy="45402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43" name="Text Box 60"/>
          <p:cNvSpPr txBox="1">
            <a:spLocks noChangeArrowheads="1"/>
          </p:cNvSpPr>
          <p:nvPr/>
        </p:nvSpPr>
        <p:spPr bwMode="auto">
          <a:xfrm>
            <a:off x="588963" y="5191125"/>
            <a:ext cx="295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31844" name="Group 176"/>
          <p:cNvGrpSpPr>
            <a:grpSpLocks/>
          </p:cNvGrpSpPr>
          <p:nvPr/>
        </p:nvGrpSpPr>
        <p:grpSpPr bwMode="auto">
          <a:xfrm>
            <a:off x="842963" y="5718175"/>
            <a:ext cx="722312" cy="201613"/>
            <a:chOff x="3549888" y="3311927"/>
            <a:chExt cx="2263142" cy="202668"/>
          </a:xfrm>
        </p:grpSpPr>
        <p:cxnSp>
          <p:nvCxnSpPr>
            <p:cNvPr id="178" name="Straight Connector 177"/>
            <p:cNvCxnSpPr/>
            <p:nvPr/>
          </p:nvCxnSpPr>
          <p:spPr bwMode="auto">
            <a:xfrm>
              <a:off x="5813030" y="3311927"/>
              <a:ext cx="0" cy="20266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3549888" y="3514595"/>
              <a:ext cx="2263142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179"/>
            <p:cNvCxnSpPr/>
            <p:nvPr/>
          </p:nvCxnSpPr>
          <p:spPr bwMode="auto">
            <a:xfrm>
              <a:off x="3549888" y="3311927"/>
              <a:ext cx="0" cy="20266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181" name="Line 40"/>
          <p:cNvSpPr>
            <a:spLocks noChangeShapeType="1"/>
          </p:cNvSpPr>
          <p:nvPr/>
        </p:nvSpPr>
        <p:spPr bwMode="auto">
          <a:xfrm flipH="1">
            <a:off x="2574925" y="4994275"/>
            <a:ext cx="6350" cy="2016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46" name="Rectangle 28"/>
          <p:cNvSpPr>
            <a:spLocks noChangeArrowheads="1"/>
          </p:cNvSpPr>
          <p:nvPr/>
        </p:nvSpPr>
        <p:spPr bwMode="auto">
          <a:xfrm>
            <a:off x="2568575" y="5227638"/>
            <a:ext cx="287338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BPMs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1847" name="Rectangle 28"/>
          <p:cNvSpPr>
            <a:spLocks noChangeArrowheads="1"/>
          </p:cNvSpPr>
          <p:nvPr/>
        </p:nvSpPr>
        <p:spPr bwMode="auto">
          <a:xfrm>
            <a:off x="2614613" y="5270500"/>
            <a:ext cx="287337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BPMs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1848" name="Rectangle 28"/>
          <p:cNvSpPr>
            <a:spLocks noChangeArrowheads="1"/>
          </p:cNvSpPr>
          <p:nvPr/>
        </p:nvSpPr>
        <p:spPr bwMode="auto">
          <a:xfrm>
            <a:off x="2668588" y="5299075"/>
            <a:ext cx="287337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BPMs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188" name="Line 40"/>
          <p:cNvSpPr>
            <a:spLocks noChangeShapeType="1"/>
          </p:cNvSpPr>
          <p:nvPr/>
        </p:nvSpPr>
        <p:spPr bwMode="auto">
          <a:xfrm flipH="1">
            <a:off x="2662238" y="5019675"/>
            <a:ext cx="6350" cy="2016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89" name="Line 40"/>
          <p:cNvSpPr>
            <a:spLocks noChangeShapeType="1"/>
          </p:cNvSpPr>
          <p:nvPr/>
        </p:nvSpPr>
        <p:spPr bwMode="auto">
          <a:xfrm flipH="1">
            <a:off x="2759075" y="5051425"/>
            <a:ext cx="6350" cy="2016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90" name="Line 40"/>
          <p:cNvSpPr>
            <a:spLocks noChangeShapeType="1"/>
          </p:cNvSpPr>
          <p:nvPr/>
        </p:nvSpPr>
        <p:spPr bwMode="auto">
          <a:xfrm flipH="1">
            <a:off x="2857500" y="5084763"/>
            <a:ext cx="6350" cy="201612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52" name="Rectangle 29"/>
          <p:cNvSpPr>
            <a:spLocks noChangeArrowheads="1"/>
          </p:cNvSpPr>
          <p:nvPr/>
        </p:nvSpPr>
        <p:spPr bwMode="auto">
          <a:xfrm>
            <a:off x="2528888" y="5584825"/>
            <a:ext cx="325437" cy="125413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uTCA</a:t>
            </a:r>
          </a:p>
        </p:txBody>
      </p:sp>
      <p:sp>
        <p:nvSpPr>
          <p:cNvPr id="193" name="Line 44"/>
          <p:cNvSpPr>
            <a:spLocks noChangeShapeType="1"/>
          </p:cNvSpPr>
          <p:nvPr/>
        </p:nvSpPr>
        <p:spPr bwMode="auto">
          <a:xfrm>
            <a:off x="2787650" y="5445125"/>
            <a:ext cx="6350" cy="1270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94" name="Line 44"/>
          <p:cNvSpPr>
            <a:spLocks noChangeShapeType="1"/>
          </p:cNvSpPr>
          <p:nvPr/>
        </p:nvSpPr>
        <p:spPr bwMode="auto">
          <a:xfrm>
            <a:off x="2644775" y="5370513"/>
            <a:ext cx="0" cy="2032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95" name="Line 44"/>
          <p:cNvSpPr>
            <a:spLocks noChangeShapeType="1"/>
          </p:cNvSpPr>
          <p:nvPr/>
        </p:nvSpPr>
        <p:spPr bwMode="auto">
          <a:xfrm>
            <a:off x="2581275" y="5373688"/>
            <a:ext cx="0" cy="201612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96" name="Line 65"/>
          <p:cNvSpPr>
            <a:spLocks noChangeShapeType="1"/>
          </p:cNvSpPr>
          <p:nvPr/>
        </p:nvSpPr>
        <p:spPr bwMode="auto">
          <a:xfrm flipH="1">
            <a:off x="1739900" y="5651500"/>
            <a:ext cx="788988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31857" name="Group 197"/>
          <p:cNvGrpSpPr>
            <a:grpSpLocks/>
          </p:cNvGrpSpPr>
          <p:nvPr/>
        </p:nvGrpSpPr>
        <p:grpSpPr bwMode="auto">
          <a:xfrm rot="-688861">
            <a:off x="5041900" y="4857750"/>
            <a:ext cx="681038" cy="107950"/>
            <a:chOff x="5319130" y="4810106"/>
            <a:chExt cx="681037" cy="107950"/>
          </a:xfrm>
        </p:grpSpPr>
        <p:sp>
          <p:nvSpPr>
            <p:cNvPr id="199" name="Rectangle 25" descr="Dark vertical"/>
            <p:cNvSpPr>
              <a:spLocks noChangeArrowheads="1"/>
            </p:cNvSpPr>
            <p:nvPr/>
          </p:nvSpPr>
          <p:spPr bwMode="auto">
            <a:xfrm>
              <a:off x="5318863" y="4809416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00" name="Rectangle 26" descr="Dark vertical"/>
            <p:cNvSpPr>
              <a:spLocks noChangeArrowheads="1"/>
            </p:cNvSpPr>
            <p:nvPr/>
          </p:nvSpPr>
          <p:spPr bwMode="auto">
            <a:xfrm>
              <a:off x="5674105" y="4807052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01" name="Line 24"/>
          <p:cNvSpPr>
            <a:spLocks noChangeShapeType="1"/>
          </p:cNvSpPr>
          <p:nvPr/>
        </p:nvSpPr>
        <p:spPr bwMode="auto">
          <a:xfrm>
            <a:off x="5889625" y="4803775"/>
            <a:ext cx="1193800" cy="15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06" name="Line 24"/>
          <p:cNvSpPr>
            <a:spLocks noChangeShapeType="1"/>
          </p:cNvSpPr>
          <p:nvPr/>
        </p:nvSpPr>
        <p:spPr bwMode="auto">
          <a:xfrm>
            <a:off x="5992813" y="4819650"/>
            <a:ext cx="1808162" cy="2317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07" name="Line 24"/>
          <p:cNvSpPr>
            <a:spLocks noChangeShapeType="1"/>
          </p:cNvSpPr>
          <p:nvPr/>
        </p:nvSpPr>
        <p:spPr bwMode="auto">
          <a:xfrm flipV="1">
            <a:off x="5916613" y="4451350"/>
            <a:ext cx="1884362" cy="3492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31861" name="Group 201"/>
          <p:cNvGrpSpPr>
            <a:grpSpLocks/>
          </p:cNvGrpSpPr>
          <p:nvPr/>
        </p:nvGrpSpPr>
        <p:grpSpPr bwMode="auto">
          <a:xfrm rot="446330">
            <a:off x="6157913" y="4827588"/>
            <a:ext cx="681037" cy="107950"/>
            <a:chOff x="5319130" y="4810106"/>
            <a:chExt cx="681037" cy="107950"/>
          </a:xfrm>
        </p:grpSpPr>
        <p:sp>
          <p:nvSpPr>
            <p:cNvPr id="203" name="Rectangle 25" descr="Dark vertical"/>
            <p:cNvSpPr>
              <a:spLocks noChangeArrowheads="1"/>
            </p:cNvSpPr>
            <p:nvPr/>
          </p:nvSpPr>
          <p:spPr bwMode="auto">
            <a:xfrm>
              <a:off x="5315975" y="4809821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04" name="Rectangle 26" descr="Dark vertical"/>
            <p:cNvSpPr>
              <a:spLocks noChangeArrowheads="1"/>
            </p:cNvSpPr>
            <p:nvPr/>
          </p:nvSpPr>
          <p:spPr bwMode="auto">
            <a:xfrm>
              <a:off x="5675912" y="4807653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grpSp>
        <p:nvGrpSpPr>
          <p:cNvPr id="31862" name="Group 208"/>
          <p:cNvGrpSpPr>
            <a:grpSpLocks/>
          </p:cNvGrpSpPr>
          <p:nvPr/>
        </p:nvGrpSpPr>
        <p:grpSpPr bwMode="auto">
          <a:xfrm>
            <a:off x="8682038" y="2076450"/>
            <a:ext cx="633412" cy="312738"/>
            <a:chOff x="1018905" y="3421417"/>
            <a:chExt cx="634091" cy="312039"/>
          </a:xfrm>
        </p:grpSpPr>
        <p:sp>
          <p:nvSpPr>
            <p:cNvPr id="31899" name="Text Box 20"/>
            <p:cNvSpPr txBox="1">
              <a:spLocks noChangeArrowheads="1"/>
            </p:cNvSpPr>
            <p:nvPr/>
          </p:nvSpPr>
          <p:spPr bwMode="auto">
            <a:xfrm rot="5400000">
              <a:off x="1209289" y="3289750"/>
              <a:ext cx="3079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3200">
                  <a:solidFill>
                    <a:srgbClr val="000000"/>
                  </a:solidFill>
                </a:rPr>
                <a:t>~</a:t>
              </a: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31900" name="Text Box 21"/>
            <p:cNvSpPr txBox="1">
              <a:spLocks noChangeArrowheads="1"/>
            </p:cNvSpPr>
            <p:nvPr/>
          </p:nvSpPr>
          <p:spPr bwMode="auto">
            <a:xfrm rot="5400000">
              <a:off x="1154636" y="3285686"/>
              <a:ext cx="3079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3200">
                  <a:solidFill>
                    <a:srgbClr val="000000"/>
                  </a:solidFill>
                </a:rPr>
                <a:t>~</a:t>
              </a:r>
              <a:endParaRPr lang="en-GB" sz="3200">
                <a:solidFill>
                  <a:srgbClr val="000000"/>
                </a:solidFill>
              </a:endParaRPr>
            </a:p>
          </p:txBody>
        </p:sp>
      </p:grpSp>
      <p:sp>
        <p:nvSpPr>
          <p:cNvPr id="212" name="Line 40"/>
          <p:cNvSpPr>
            <a:spLocks noChangeShapeType="1"/>
          </p:cNvSpPr>
          <p:nvPr/>
        </p:nvSpPr>
        <p:spPr bwMode="auto">
          <a:xfrm>
            <a:off x="5773738" y="5330825"/>
            <a:ext cx="0" cy="1762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64" name="Rectangle 27"/>
          <p:cNvSpPr>
            <a:spLocks noChangeArrowheads="1"/>
          </p:cNvSpPr>
          <p:nvPr/>
        </p:nvSpPr>
        <p:spPr bwMode="auto">
          <a:xfrm>
            <a:off x="5630863" y="5514975"/>
            <a:ext cx="287337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14" name="Line 40"/>
          <p:cNvSpPr>
            <a:spLocks noChangeShapeType="1"/>
          </p:cNvSpPr>
          <p:nvPr/>
        </p:nvSpPr>
        <p:spPr bwMode="auto">
          <a:xfrm>
            <a:off x="5799138" y="4826000"/>
            <a:ext cx="0" cy="17621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66" name="Rectangle 27"/>
          <p:cNvSpPr>
            <a:spLocks noChangeArrowheads="1"/>
          </p:cNvSpPr>
          <p:nvPr/>
        </p:nvSpPr>
        <p:spPr bwMode="auto">
          <a:xfrm>
            <a:off x="5657850" y="5010150"/>
            <a:ext cx="287338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16" name="Line 40"/>
          <p:cNvSpPr>
            <a:spLocks noChangeShapeType="1"/>
          </p:cNvSpPr>
          <p:nvPr/>
        </p:nvSpPr>
        <p:spPr bwMode="auto">
          <a:xfrm>
            <a:off x="6894513" y="4957763"/>
            <a:ext cx="0" cy="176212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1868" name="Rectangle 27"/>
          <p:cNvSpPr>
            <a:spLocks noChangeArrowheads="1"/>
          </p:cNvSpPr>
          <p:nvPr/>
        </p:nvSpPr>
        <p:spPr bwMode="auto">
          <a:xfrm>
            <a:off x="6753225" y="5140325"/>
            <a:ext cx="287338" cy="1444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1869" name="Rectangle 39"/>
          <p:cNvSpPr>
            <a:spLocks noChangeArrowheads="1"/>
          </p:cNvSpPr>
          <p:nvPr/>
        </p:nvSpPr>
        <p:spPr bwMode="auto">
          <a:xfrm>
            <a:off x="1512888" y="1619250"/>
            <a:ext cx="338137" cy="136525"/>
          </a:xfrm>
          <a:prstGeom prst="rect">
            <a:avLst/>
          </a:prstGeom>
          <a:solidFill>
            <a:srgbClr val="009900"/>
          </a:solidFill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Toroid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30" name="Line 40"/>
          <p:cNvSpPr>
            <a:spLocks noChangeShapeType="1"/>
          </p:cNvSpPr>
          <p:nvPr/>
        </p:nvSpPr>
        <p:spPr bwMode="auto">
          <a:xfrm flipV="1">
            <a:off x="1681163" y="1790700"/>
            <a:ext cx="0" cy="28575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97300" name="Group 97299"/>
          <p:cNvGrpSpPr>
            <a:grpSpLocks/>
          </p:cNvGrpSpPr>
          <p:nvPr/>
        </p:nvGrpSpPr>
        <p:grpSpPr bwMode="auto">
          <a:xfrm>
            <a:off x="-52388" y="1025525"/>
            <a:ext cx="8509001" cy="652463"/>
            <a:chOff x="-52175" y="1025553"/>
            <a:chExt cx="8508866" cy="651711"/>
          </a:xfrm>
        </p:grpSpPr>
        <p:grpSp>
          <p:nvGrpSpPr>
            <p:cNvPr id="31889" name="Group 97298"/>
            <p:cNvGrpSpPr>
              <a:grpSpLocks/>
            </p:cNvGrpSpPr>
            <p:nvPr/>
          </p:nvGrpSpPr>
          <p:grpSpPr bwMode="auto">
            <a:xfrm>
              <a:off x="-52175" y="1025553"/>
              <a:ext cx="1712323" cy="651711"/>
              <a:chOff x="-52175" y="1025553"/>
              <a:chExt cx="1712323" cy="651711"/>
            </a:xfrm>
          </p:grpSpPr>
          <p:sp>
            <p:nvSpPr>
              <p:cNvPr id="31891" name="Rectangle 27"/>
              <p:cNvSpPr>
                <a:spLocks noChangeArrowheads="1"/>
              </p:cNvSpPr>
              <p:nvPr/>
            </p:nvSpPr>
            <p:spPr bwMode="auto">
              <a:xfrm>
                <a:off x="50686" y="1509130"/>
                <a:ext cx="287337" cy="14446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800" b="1">
                    <a:solidFill>
                      <a:srgbClr val="FFFFFF"/>
                    </a:solidFill>
                  </a:rPr>
                  <a:t>OXC</a:t>
                </a:r>
                <a:endParaRPr lang="en-GB" sz="8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Line 65"/>
              <p:cNvSpPr>
                <a:spLocks noChangeShapeType="1"/>
              </p:cNvSpPr>
              <p:nvPr/>
            </p:nvSpPr>
            <p:spPr bwMode="auto">
              <a:xfrm flipH="1">
                <a:off x="430418" y="1664579"/>
                <a:ext cx="1058845" cy="0"/>
              </a:xfrm>
              <a:prstGeom prst="line">
                <a:avLst/>
              </a:prstGeom>
              <a:noFill/>
              <a:ln w="12700">
                <a:solidFill>
                  <a:srgbClr val="9900FF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800" dirty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525667" y="1025553"/>
                <a:ext cx="1001696" cy="2537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050" b="1" dirty="0">
                    <a:solidFill>
                      <a:srgbClr val="7030A0"/>
                    </a:solidFill>
                    <a:ea typeface="ＭＳ Ｐゴシック" pitchFamily="112" charset="-128"/>
                  </a:rPr>
                  <a:t>BBF Charge </a:t>
                </a:r>
              </a:p>
            </p:txBody>
          </p:sp>
          <p:sp>
            <p:nvSpPr>
              <p:cNvPr id="233" name="Right Brace 232"/>
              <p:cNvSpPr/>
              <p:nvPr/>
            </p:nvSpPr>
            <p:spPr bwMode="auto">
              <a:xfrm rot="5400000" flipH="1">
                <a:off x="933717" y="609351"/>
                <a:ext cx="122096" cy="133189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defRPr/>
                </a:pPr>
                <a:endParaRPr lang="en-US" dirty="0"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34" name="Right Brace 233"/>
              <p:cNvSpPr/>
              <p:nvPr/>
            </p:nvSpPr>
            <p:spPr bwMode="auto">
              <a:xfrm rot="5400000" flipH="1">
                <a:off x="197931" y="1290900"/>
                <a:ext cx="136368" cy="446080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defRPr/>
                </a:pPr>
                <a:endParaRPr lang="en-US" dirty="0"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-52175" y="1263404"/>
                <a:ext cx="827075" cy="2537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050" b="1" dirty="0">
                    <a:solidFill>
                      <a:srgbClr val="7030A0"/>
                    </a:solidFill>
                    <a:ea typeface="ＭＳ Ｐゴシック" pitchFamily="112" charset="-128"/>
                  </a:rPr>
                  <a:t>BBF </a:t>
                </a:r>
                <a:r>
                  <a:rPr lang="en-US" sz="1050" b="1" dirty="0" err="1">
                    <a:solidFill>
                      <a:srgbClr val="7030A0"/>
                    </a:solidFill>
                    <a:ea typeface="ＭＳ Ｐゴシック" pitchFamily="112" charset="-128"/>
                  </a:rPr>
                  <a:t>Osc</a:t>
                </a:r>
                <a:r>
                  <a:rPr lang="en-US" sz="1050" b="1" dirty="0">
                    <a:solidFill>
                      <a:srgbClr val="7030A0"/>
                    </a:solidFill>
                    <a:ea typeface="ＭＳ Ｐゴシック" pitchFamily="112" charset="-128"/>
                  </a:rPr>
                  <a:t>. </a:t>
                </a:r>
              </a:p>
            </p:txBody>
          </p:sp>
          <p:sp>
            <p:nvSpPr>
              <p:cNvPr id="236" name="Right Brace 235"/>
              <p:cNvSpPr/>
              <p:nvPr/>
            </p:nvSpPr>
            <p:spPr bwMode="auto">
              <a:xfrm rot="5400000" flipH="1">
                <a:off x="594791" y="1374919"/>
                <a:ext cx="122097" cy="482592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defRPr/>
                </a:pPr>
                <a:endParaRPr lang="en-US" dirty="0"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74878" y="1410871"/>
                <a:ext cx="836600" cy="2537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050" b="1" dirty="0">
                    <a:solidFill>
                      <a:srgbClr val="7030A0"/>
                    </a:solidFill>
                    <a:ea typeface="ＭＳ Ｐゴシック" pitchFamily="112" charset="-128"/>
                  </a:rPr>
                  <a:t>BBF BBO </a:t>
                </a:r>
              </a:p>
            </p:txBody>
          </p:sp>
        </p:grpSp>
        <p:sp>
          <p:nvSpPr>
            <p:cNvPr id="31890" name="TextBox 97297"/>
            <p:cNvSpPr txBox="1">
              <a:spLocks noChangeArrowheads="1"/>
            </p:cNvSpPr>
            <p:nvPr/>
          </p:nvSpPr>
          <p:spPr bwMode="auto">
            <a:xfrm>
              <a:off x="2148554" y="1172609"/>
              <a:ext cx="6308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3 feedback loops to stabilize photoinjector laser &amp; charge</a:t>
              </a:r>
            </a:p>
          </p:txBody>
        </p:sp>
      </p:grpSp>
      <p:sp>
        <p:nvSpPr>
          <p:cNvPr id="239" name="Line 67"/>
          <p:cNvSpPr>
            <a:spLocks noChangeShapeType="1"/>
          </p:cNvSpPr>
          <p:nvPr/>
        </p:nvSpPr>
        <p:spPr bwMode="auto">
          <a:xfrm>
            <a:off x="681038" y="1863725"/>
            <a:ext cx="0" cy="1122363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cxnSp>
        <p:nvCxnSpPr>
          <p:cNvPr id="142" name="Straight Connector 141"/>
          <p:cNvCxnSpPr/>
          <p:nvPr/>
        </p:nvCxnSpPr>
        <p:spPr bwMode="auto">
          <a:xfrm flipV="1">
            <a:off x="1011238" y="3252788"/>
            <a:ext cx="2189162" cy="158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/>
          <p:nvPr/>
        </p:nvCxnSpPr>
        <p:spPr bwMode="auto">
          <a:xfrm>
            <a:off x="503238" y="3255963"/>
            <a:ext cx="41275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97303" name="Group 97302"/>
          <p:cNvGrpSpPr>
            <a:grpSpLocks/>
          </p:cNvGrpSpPr>
          <p:nvPr/>
        </p:nvGrpSpPr>
        <p:grpSpPr bwMode="auto">
          <a:xfrm>
            <a:off x="430213" y="3314700"/>
            <a:ext cx="7954962" cy="822325"/>
            <a:chOff x="430583" y="3315048"/>
            <a:chExt cx="7954992" cy="821709"/>
          </a:xfrm>
        </p:grpSpPr>
        <p:sp>
          <p:nvSpPr>
            <p:cNvPr id="97296" name="Right Brace 97295"/>
            <p:cNvSpPr/>
            <p:nvPr/>
          </p:nvSpPr>
          <p:spPr bwMode="auto">
            <a:xfrm rot="5400000">
              <a:off x="1008510" y="2770434"/>
              <a:ext cx="198288" cy="1354142"/>
            </a:xfrm>
            <a:prstGeom prst="rightBrac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7297" name="TextBox 97296"/>
            <p:cNvSpPr txBox="1"/>
            <p:nvPr/>
          </p:nvSpPr>
          <p:spPr>
            <a:xfrm>
              <a:off x="738559" y="3499060"/>
              <a:ext cx="803278" cy="253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rgbClr val="7030A0"/>
                  </a:solidFill>
                  <a:ea typeface="ＭＳ Ｐゴシック" pitchFamily="112" charset="-128"/>
                </a:rPr>
                <a:t>BBF Gun </a:t>
              </a:r>
            </a:p>
          </p:txBody>
        </p:sp>
        <p:sp>
          <p:nvSpPr>
            <p:cNvPr id="221" name="Right Brace 220"/>
            <p:cNvSpPr/>
            <p:nvPr/>
          </p:nvSpPr>
          <p:spPr bwMode="auto">
            <a:xfrm rot="5400000">
              <a:off x="2220570" y="1998138"/>
              <a:ext cx="196703" cy="2830523"/>
            </a:xfrm>
            <a:prstGeom prst="rightBrac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922839" y="3510165"/>
              <a:ext cx="611189" cy="253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rgbClr val="7030A0"/>
                  </a:solidFill>
                  <a:ea typeface="ＭＳ Ｐゴシック" pitchFamily="112" charset="-128"/>
                </a:rPr>
                <a:t>BBF I1</a:t>
              </a:r>
            </a:p>
          </p:txBody>
        </p:sp>
        <p:sp>
          <p:nvSpPr>
            <p:cNvPr id="223" name="Right Brace 222"/>
            <p:cNvSpPr/>
            <p:nvPr/>
          </p:nvSpPr>
          <p:spPr bwMode="auto">
            <a:xfrm rot="5400000">
              <a:off x="3815221" y="2629146"/>
              <a:ext cx="199875" cy="1635131"/>
            </a:xfrm>
            <a:prstGeom prst="rightBrac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624645" y="3513337"/>
              <a:ext cx="657227" cy="253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rgbClr val="7030A0"/>
                  </a:solidFill>
                  <a:ea typeface="ＭＳ Ｐゴシック" pitchFamily="112" charset="-128"/>
                </a:rPr>
                <a:t>BBF L1</a:t>
              </a:r>
            </a:p>
          </p:txBody>
        </p:sp>
        <p:sp>
          <p:nvSpPr>
            <p:cNvPr id="225" name="Right Brace 224"/>
            <p:cNvSpPr/>
            <p:nvPr/>
          </p:nvSpPr>
          <p:spPr bwMode="auto">
            <a:xfrm rot="5400000">
              <a:off x="6456036" y="1772711"/>
              <a:ext cx="196703" cy="3284550"/>
            </a:xfrm>
            <a:prstGeom prst="rightBrac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6240855" y="3478439"/>
              <a:ext cx="655639" cy="253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rgbClr val="7030A0"/>
                  </a:solidFill>
                  <a:ea typeface="ＭＳ Ｐゴシック" pitchFamily="112" charset="-128"/>
                </a:rPr>
                <a:t>BBF L2</a:t>
              </a:r>
            </a:p>
          </p:txBody>
        </p:sp>
        <p:sp>
          <p:nvSpPr>
            <p:cNvPr id="31888" name="TextBox 239"/>
            <p:cNvSpPr txBox="1">
              <a:spLocks noChangeArrowheads="1"/>
            </p:cNvSpPr>
            <p:nvPr/>
          </p:nvSpPr>
          <p:spPr bwMode="auto">
            <a:xfrm>
              <a:off x="525731" y="3767425"/>
              <a:ext cx="78598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4 feedback loops to stabilize arrival times, compression, shape &amp; energy</a:t>
              </a:r>
            </a:p>
          </p:txBody>
        </p:sp>
      </p:grpSp>
      <p:grpSp>
        <p:nvGrpSpPr>
          <p:cNvPr id="97302" name="Group 97301"/>
          <p:cNvGrpSpPr>
            <a:grpSpLocks/>
          </p:cNvGrpSpPr>
          <p:nvPr/>
        </p:nvGrpSpPr>
        <p:grpSpPr bwMode="auto">
          <a:xfrm>
            <a:off x="473075" y="5919788"/>
            <a:ext cx="7161213" cy="512762"/>
            <a:chOff x="473045" y="5920389"/>
            <a:chExt cx="7161015" cy="511424"/>
          </a:xfrm>
        </p:grpSpPr>
        <p:sp>
          <p:nvSpPr>
            <p:cNvPr id="227" name="Right Brace 226"/>
            <p:cNvSpPr/>
            <p:nvPr/>
          </p:nvSpPr>
          <p:spPr bwMode="auto">
            <a:xfrm rot="5400000">
              <a:off x="1631352" y="4762082"/>
              <a:ext cx="199503" cy="2516118"/>
            </a:xfrm>
            <a:prstGeom prst="rightBrac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endParaRPr lang="en-US" dirty="0"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1389008" y="6119892"/>
              <a:ext cx="657207" cy="254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rgbClr val="7030A0"/>
                  </a:solidFill>
                  <a:ea typeface="ＭＳ Ｐゴシック" pitchFamily="112" charset="-128"/>
                </a:rPr>
                <a:t>BBF L3</a:t>
              </a:r>
            </a:p>
          </p:txBody>
        </p:sp>
        <p:sp>
          <p:nvSpPr>
            <p:cNvPr id="31879" name="TextBox 240"/>
            <p:cNvSpPr txBox="1">
              <a:spLocks noChangeArrowheads="1"/>
            </p:cNvSpPr>
            <p:nvPr/>
          </p:nvSpPr>
          <p:spPr bwMode="auto">
            <a:xfrm>
              <a:off x="2480085" y="6062481"/>
              <a:ext cx="5153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1 feedback loop to stabilize final beam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9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646EDE2-AC84-4652-9743-EC24B41D351A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25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 based feedback</a:t>
            </a:r>
            <a:endParaRPr lang="en-GB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8638" y="1817688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051050" y="1709738"/>
            <a:ext cx="144463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197100" y="17097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486025" y="1709738"/>
            <a:ext cx="14287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625725" y="1817688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3561" name="AutoShape 8"/>
          <p:cNvSpPr>
            <a:spLocks noChangeArrowheads="1"/>
          </p:cNvSpPr>
          <p:nvPr/>
        </p:nvSpPr>
        <p:spPr bwMode="auto">
          <a:xfrm>
            <a:off x="466725" y="1673225"/>
            <a:ext cx="287338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Gun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3562" name="AutoShape 9"/>
          <p:cNvSpPr>
            <a:spLocks noChangeArrowheads="1"/>
          </p:cNvSpPr>
          <p:nvPr/>
        </p:nvSpPr>
        <p:spPr bwMode="auto">
          <a:xfrm>
            <a:off x="935038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ACC1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3563" name="AutoShape 10"/>
          <p:cNvSpPr>
            <a:spLocks noChangeArrowheads="1"/>
          </p:cNvSpPr>
          <p:nvPr/>
        </p:nvSpPr>
        <p:spPr bwMode="auto">
          <a:xfrm>
            <a:off x="1481138" y="1709738"/>
            <a:ext cx="317500" cy="215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3</a:t>
            </a:r>
            <a:r>
              <a:rPr lang="en-US" sz="1000" b="1" baseline="30000">
                <a:solidFill>
                  <a:srgbClr val="000000"/>
                </a:solidFill>
              </a:rPr>
              <a:t>rd</a:t>
            </a:r>
            <a:endParaRPr lang="en-GB" sz="1000" b="1" baseline="30000">
              <a:solidFill>
                <a:srgbClr val="000000"/>
              </a:solidFill>
            </a:endParaRPr>
          </a:p>
        </p:txBody>
      </p:sp>
      <p:sp>
        <p:nvSpPr>
          <p:cNvPr id="23564" name="AutoShape 11"/>
          <p:cNvSpPr>
            <a:spLocks noChangeArrowheads="1"/>
          </p:cNvSpPr>
          <p:nvPr/>
        </p:nvSpPr>
        <p:spPr bwMode="auto">
          <a:xfrm>
            <a:off x="316706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ACC2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3565" name="AutoShape 12"/>
          <p:cNvSpPr>
            <a:spLocks noChangeArrowheads="1"/>
          </p:cNvSpPr>
          <p:nvPr/>
        </p:nvSpPr>
        <p:spPr bwMode="auto">
          <a:xfrm>
            <a:off x="370681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ACC3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46563" y="1817688"/>
            <a:ext cx="107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354513" y="1709738"/>
            <a:ext cx="252412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606925" y="1709738"/>
            <a:ext cx="32385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930775" y="1817688"/>
            <a:ext cx="21590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146675" y="1817688"/>
            <a:ext cx="2341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3571" name="AutoShape 18"/>
          <p:cNvSpPr>
            <a:spLocks noChangeArrowheads="1"/>
          </p:cNvSpPr>
          <p:nvPr/>
        </p:nvSpPr>
        <p:spPr bwMode="auto">
          <a:xfrm>
            <a:off x="5699125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ACC4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3572" name="AutoShape 19"/>
          <p:cNvSpPr>
            <a:spLocks noChangeArrowheads="1"/>
          </p:cNvSpPr>
          <p:nvPr/>
        </p:nvSpPr>
        <p:spPr bwMode="auto">
          <a:xfrm>
            <a:off x="645636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ACC7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 rot="5400000">
            <a:off x="6158706" y="1466057"/>
            <a:ext cx="307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~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 rot="5400000">
            <a:off x="6242844" y="1475582"/>
            <a:ext cx="307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~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754063" y="18176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7486650" y="1817688"/>
            <a:ext cx="252413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739063" y="1997075"/>
            <a:ext cx="1189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" name="Rectangle 25" descr="Dark vertical"/>
          <p:cNvSpPr>
            <a:spLocks noChangeArrowheads="1"/>
          </p:cNvSpPr>
          <p:nvPr/>
        </p:nvSpPr>
        <p:spPr bwMode="auto">
          <a:xfrm>
            <a:off x="8243888" y="1935163"/>
            <a:ext cx="323850" cy="107950"/>
          </a:xfrm>
          <a:prstGeom prst="rect">
            <a:avLst/>
          </a:prstGeom>
          <a:pattFill prst="dkVert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8" name="Rectangle 26" descr="Dark vertical"/>
          <p:cNvSpPr>
            <a:spLocks noChangeArrowheads="1"/>
          </p:cNvSpPr>
          <p:nvPr/>
        </p:nvSpPr>
        <p:spPr bwMode="auto">
          <a:xfrm>
            <a:off x="8601075" y="1935163"/>
            <a:ext cx="323850" cy="107950"/>
          </a:xfrm>
          <a:prstGeom prst="rect">
            <a:avLst/>
          </a:prstGeom>
          <a:pattFill prst="dkVert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2625725" y="2246313"/>
            <a:ext cx="287338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2986088" y="2246313"/>
            <a:ext cx="292100" cy="147637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3582" name="Rectangle 33"/>
          <p:cNvSpPr>
            <a:spLocks noChangeArrowheads="1"/>
          </p:cNvSpPr>
          <p:nvPr/>
        </p:nvSpPr>
        <p:spPr bwMode="auto">
          <a:xfrm>
            <a:off x="5432425" y="2265363"/>
            <a:ext cx="292100" cy="147637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3583" name="Rectangle 36"/>
          <p:cNvSpPr>
            <a:spLocks noChangeArrowheads="1"/>
          </p:cNvSpPr>
          <p:nvPr/>
        </p:nvSpPr>
        <p:spPr bwMode="auto">
          <a:xfrm>
            <a:off x="6942138" y="2443163"/>
            <a:ext cx="287337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7085013" y="1870075"/>
            <a:ext cx="0" cy="573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3585" name="Rectangle 38"/>
          <p:cNvSpPr>
            <a:spLocks noChangeArrowheads="1"/>
          </p:cNvSpPr>
          <p:nvPr/>
        </p:nvSpPr>
        <p:spPr bwMode="auto">
          <a:xfrm>
            <a:off x="5072063" y="2265363"/>
            <a:ext cx="287337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3586" name="AutoShape 46"/>
          <p:cNvSpPr>
            <a:spLocks noChangeArrowheads="1"/>
          </p:cNvSpPr>
          <p:nvPr/>
        </p:nvSpPr>
        <p:spPr bwMode="auto">
          <a:xfrm>
            <a:off x="177800" y="1376363"/>
            <a:ext cx="360363" cy="179387"/>
          </a:xfrm>
          <a:prstGeom prst="roundRect">
            <a:avLst>
              <a:gd name="adj" fmla="val 16667"/>
            </a:avLst>
          </a:prstGeom>
          <a:solidFill>
            <a:srgbClr val="689DF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Laser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538163" y="1447800"/>
            <a:ext cx="1444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84213" y="1449388"/>
            <a:ext cx="0" cy="2143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152525" y="2492375"/>
            <a:ext cx="287338" cy="144463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476375" y="2493963"/>
            <a:ext cx="287338" cy="144462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 dirty="0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23591" name="Group 10"/>
          <p:cNvGrpSpPr>
            <a:grpSpLocks/>
          </p:cNvGrpSpPr>
          <p:nvPr/>
        </p:nvGrpSpPr>
        <p:grpSpPr bwMode="auto">
          <a:xfrm>
            <a:off x="1296988" y="1879600"/>
            <a:ext cx="1797050" cy="576263"/>
            <a:chOff x="1296988" y="1879600"/>
            <a:chExt cx="1797050" cy="973138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770188" y="1879600"/>
              <a:ext cx="0" cy="557610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094038" y="1879600"/>
              <a:ext cx="0" cy="549569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1296988" y="1986833"/>
              <a:ext cx="0" cy="8659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1620838" y="1986833"/>
              <a:ext cx="0" cy="8659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563938" y="2513013"/>
            <a:ext cx="287337" cy="144462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23593" name="Group 11"/>
          <p:cNvGrpSpPr>
            <a:grpSpLocks/>
          </p:cNvGrpSpPr>
          <p:nvPr/>
        </p:nvGrpSpPr>
        <p:grpSpPr bwMode="auto">
          <a:xfrm>
            <a:off x="3708400" y="1931988"/>
            <a:ext cx="1831975" cy="533400"/>
            <a:chOff x="3708400" y="1878013"/>
            <a:chExt cx="1831975" cy="939800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216525" y="1878013"/>
              <a:ext cx="0" cy="5594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5540375" y="1878013"/>
              <a:ext cx="0" cy="548217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V="1">
              <a:off x="3708400" y="1953532"/>
              <a:ext cx="0" cy="864281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1258888" y="2106613"/>
            <a:ext cx="41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pl-PL" sz="1200" b="1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3492500" y="2090738"/>
            <a:ext cx="41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H="1">
            <a:off x="1763713" y="2519363"/>
            <a:ext cx="971550" cy="1587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>
            <a:off x="1763713" y="2590800"/>
            <a:ext cx="1331912" cy="1588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3598" name="Group 12"/>
          <p:cNvGrpSpPr>
            <a:grpSpLocks/>
          </p:cNvGrpSpPr>
          <p:nvPr/>
        </p:nvGrpSpPr>
        <p:grpSpPr bwMode="auto">
          <a:xfrm>
            <a:off x="2746375" y="2405063"/>
            <a:ext cx="360363" cy="165100"/>
            <a:chOff x="2735263" y="2349947"/>
            <a:chExt cx="360362" cy="395288"/>
          </a:xfrm>
        </p:grpSpPr>
        <p:sp>
          <p:nvSpPr>
            <p:cNvPr id="68" name="Line 67"/>
            <p:cNvSpPr>
              <a:spLocks noChangeShapeType="1"/>
            </p:cNvSpPr>
            <p:nvPr/>
          </p:nvSpPr>
          <p:spPr bwMode="auto">
            <a:xfrm flipH="1">
              <a:off x="2735263" y="2349947"/>
              <a:ext cx="0" cy="323071"/>
            </a:xfrm>
            <a:prstGeom prst="line">
              <a:avLst/>
            </a:prstGeom>
            <a:noFill/>
            <a:ln w="1905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H="1">
              <a:off x="3095625" y="2349947"/>
              <a:ext cx="0" cy="395288"/>
            </a:xfrm>
            <a:prstGeom prst="line">
              <a:avLst/>
            </a:prstGeom>
            <a:noFill/>
            <a:ln w="1905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3851275" y="2536825"/>
            <a:ext cx="1368425" cy="7938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>
            <a:off x="3851275" y="2611438"/>
            <a:ext cx="1692275" cy="317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3601" name="Group 13"/>
          <p:cNvGrpSpPr>
            <a:grpSpLocks/>
          </p:cNvGrpSpPr>
          <p:nvPr/>
        </p:nvGrpSpPr>
        <p:grpSpPr bwMode="auto">
          <a:xfrm>
            <a:off x="5219700" y="2393950"/>
            <a:ext cx="323850" cy="196850"/>
            <a:chOff x="5219700" y="2360833"/>
            <a:chExt cx="323850" cy="360363"/>
          </a:xfrm>
        </p:grpSpPr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H="1">
              <a:off x="5219700" y="2360833"/>
              <a:ext cx="0" cy="28771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flipH="1">
              <a:off x="5543550" y="2360833"/>
              <a:ext cx="0" cy="36036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93700" y="2835275"/>
            <a:ext cx="8281988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Tx/>
              <a:buFontTx/>
              <a:buNone/>
              <a:defRPr/>
            </a:pPr>
            <a:r>
              <a:rPr lang="pl-PL" sz="1800" dirty="0">
                <a:solidFill>
                  <a:srgbClr val="000000"/>
                </a:solidFill>
                <a:latin typeface="Arial" charset="0"/>
                <a:ea typeface="+mn-ea"/>
              </a:rPr>
              <a:t>Beam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</a:rPr>
              <a:t> B</a:t>
            </a:r>
            <a:r>
              <a:rPr lang="pl-PL" sz="1800" dirty="0">
                <a:solidFill>
                  <a:srgbClr val="000000"/>
                </a:solidFill>
                <a:latin typeface="Arial" charset="0"/>
                <a:ea typeface="+mn-ea"/>
              </a:rPr>
              <a:t>ased Feedbacks:</a:t>
            </a:r>
          </a:p>
          <a:p>
            <a:pPr marL="342900" indent="-342900">
              <a:lnSpc>
                <a:spcPct val="90000"/>
              </a:lnSpc>
              <a:buClrTx/>
              <a:buFontTx/>
              <a:buChar char="•"/>
              <a:defRPr/>
            </a:pP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</a:rPr>
              <a:t>BAM and BCM after BC2 </a:t>
            </a: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  <a:sym typeface="Symbol"/>
              </a:rPr>
              <a:t></a:t>
            </a: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</a:rPr>
              <a:t> amplitude and phase in ACC1 and </a:t>
            </a:r>
            <a:r>
              <a:rPr lang="en-US" sz="1800" dirty="0">
                <a:solidFill>
                  <a:srgbClr val="9900FF"/>
                </a:solidFill>
                <a:latin typeface="Arial" charset="0"/>
                <a:ea typeface="+mn-ea"/>
              </a:rPr>
              <a:t>ACC39</a:t>
            </a:r>
            <a:endParaRPr lang="pl-PL" sz="1800" dirty="0">
              <a:solidFill>
                <a:srgbClr val="9900FF"/>
              </a:solidFill>
              <a:latin typeface="Arial" charset="0"/>
              <a:ea typeface="+mn-ea"/>
            </a:endParaRPr>
          </a:p>
          <a:p>
            <a:pPr marL="342900" indent="-342900">
              <a:lnSpc>
                <a:spcPct val="90000"/>
              </a:lnSpc>
              <a:buClrTx/>
              <a:buFontTx/>
              <a:buChar char="•"/>
              <a:defRPr/>
            </a:pP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</a:rPr>
              <a:t>BAM and BCM after BC3 </a:t>
            </a: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  <a:sym typeface="Symbol"/>
              </a:rPr>
              <a:t></a:t>
            </a: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</a:rPr>
              <a:t> amplitude and phase in ACC23</a:t>
            </a:r>
            <a:endParaRPr lang="en-US" sz="1800" dirty="0">
              <a:solidFill>
                <a:srgbClr val="33CC33"/>
              </a:solidFill>
              <a:latin typeface="Arial" charset="0"/>
              <a:ea typeface="+mn-ea"/>
            </a:endParaRPr>
          </a:p>
        </p:txBody>
      </p:sp>
      <p:sp>
        <p:nvSpPr>
          <p:cNvPr id="79" name="Text Box 78"/>
          <p:cNvSpPr txBox="1">
            <a:spLocks noChangeArrowheads="1"/>
          </p:cNvSpPr>
          <p:nvPr/>
        </p:nvSpPr>
        <p:spPr bwMode="auto">
          <a:xfrm>
            <a:off x="2087563" y="1663700"/>
            <a:ext cx="487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BC2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4643438" y="1592263"/>
            <a:ext cx="487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>
                <a:solidFill>
                  <a:srgbClr val="FF0000"/>
                </a:solidFill>
                <a:latin typeface="Arial" charset="0"/>
                <a:ea typeface="+mn-ea"/>
              </a:rPr>
              <a:t>BC3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>
            <a:off x="7272338" y="1828800"/>
            <a:ext cx="652462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3606" name="Group 1"/>
          <p:cNvGrpSpPr>
            <a:grpSpLocks/>
          </p:cNvGrpSpPr>
          <p:nvPr/>
        </p:nvGrpSpPr>
        <p:grpSpPr bwMode="auto">
          <a:xfrm rot="769262">
            <a:off x="7670800" y="2217738"/>
            <a:ext cx="1189038" cy="107950"/>
            <a:chOff x="7728173" y="2087563"/>
            <a:chExt cx="1189037" cy="107950"/>
          </a:xfrm>
        </p:grpSpPr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7726134" y="2146886"/>
              <a:ext cx="11890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7" name="Rectangle 25" descr="Dark vertical"/>
            <p:cNvSpPr>
              <a:spLocks noChangeArrowheads="1"/>
            </p:cNvSpPr>
            <p:nvPr/>
          </p:nvSpPr>
          <p:spPr bwMode="auto">
            <a:xfrm>
              <a:off x="8230919" y="2084622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8" name="Rectangle 26" descr="Dark vertical"/>
            <p:cNvSpPr>
              <a:spLocks noChangeArrowheads="1"/>
            </p:cNvSpPr>
            <p:nvPr/>
          </p:nvSpPr>
          <p:spPr bwMode="auto">
            <a:xfrm>
              <a:off x="8589075" y="2084518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1" name="Down Arrow 20"/>
          <p:cNvSpPr/>
          <p:nvPr/>
        </p:nvSpPr>
        <p:spPr bwMode="auto">
          <a:xfrm>
            <a:off x="2852738" y="1470025"/>
            <a:ext cx="133350" cy="280988"/>
          </a:xfrm>
          <a:prstGeom prst="downArrow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 dirty="0"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8" name="Down Arrow 107"/>
          <p:cNvSpPr/>
          <p:nvPr/>
        </p:nvSpPr>
        <p:spPr bwMode="auto">
          <a:xfrm>
            <a:off x="5365750" y="1460500"/>
            <a:ext cx="133350" cy="280988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 dirty="0"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609" name="TextBox 109567"/>
          <p:cNvSpPr txBox="1">
            <a:spLocks noChangeArrowheads="1"/>
          </p:cNvSpPr>
          <p:nvPr/>
        </p:nvSpPr>
        <p:spPr bwMode="auto">
          <a:xfrm>
            <a:off x="1900238" y="1393825"/>
            <a:ext cx="933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R56=180mm</a:t>
            </a:r>
          </a:p>
        </p:txBody>
      </p:sp>
      <p:sp>
        <p:nvSpPr>
          <p:cNvPr id="23610" name="TextBox 123"/>
          <p:cNvSpPr txBox="1">
            <a:spLocks noChangeArrowheads="1"/>
          </p:cNvSpPr>
          <p:nvPr/>
        </p:nvSpPr>
        <p:spPr bwMode="auto">
          <a:xfrm>
            <a:off x="4240213" y="140811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R56=43mm</a:t>
            </a:r>
          </a:p>
        </p:txBody>
      </p:sp>
      <p:sp>
        <p:nvSpPr>
          <p:cNvPr id="23611" name="TextBox 124"/>
          <p:cNvSpPr txBox="1">
            <a:spLocks noChangeArrowheads="1"/>
          </p:cNvSpPr>
          <p:nvPr/>
        </p:nvSpPr>
        <p:spPr bwMode="auto">
          <a:xfrm>
            <a:off x="7308850" y="1592263"/>
            <a:ext cx="898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R56=0.8mm</a:t>
            </a:r>
          </a:p>
        </p:txBody>
      </p:sp>
      <p:sp>
        <p:nvSpPr>
          <p:cNvPr id="23612" name="TextBox 125"/>
          <p:cNvSpPr txBox="1">
            <a:spLocks noChangeArrowheads="1"/>
          </p:cNvSpPr>
          <p:nvPr/>
        </p:nvSpPr>
        <p:spPr bwMode="auto">
          <a:xfrm>
            <a:off x="8183563" y="1679575"/>
            <a:ext cx="719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1</a:t>
            </a:r>
          </a:p>
        </p:txBody>
      </p:sp>
      <p:sp>
        <p:nvSpPr>
          <p:cNvPr id="23613" name="TextBox 126"/>
          <p:cNvSpPr txBox="1">
            <a:spLocks noChangeArrowheads="1"/>
          </p:cNvSpPr>
          <p:nvPr/>
        </p:nvSpPr>
        <p:spPr bwMode="auto">
          <a:xfrm>
            <a:off x="8264525" y="2441575"/>
            <a:ext cx="717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2</a:t>
            </a:r>
          </a:p>
        </p:txBody>
      </p:sp>
      <p:sp>
        <p:nvSpPr>
          <p:cNvPr id="23614" name="TextBox 127"/>
          <p:cNvSpPr txBox="1">
            <a:spLocks noChangeArrowheads="1"/>
          </p:cNvSpPr>
          <p:nvPr/>
        </p:nvSpPr>
        <p:spPr bwMode="auto">
          <a:xfrm>
            <a:off x="7466013" y="2417763"/>
            <a:ext cx="717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3</a:t>
            </a:r>
          </a:p>
        </p:txBody>
      </p:sp>
      <p:pic>
        <p:nvPicPr>
          <p:cNvPr id="101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1366" r="33525" b="31224"/>
          <a:stretch>
            <a:fillRect/>
          </a:stretch>
        </p:blipFill>
        <p:spPr>
          <a:xfrm>
            <a:off x="4356100" y="3940175"/>
            <a:ext cx="4321175" cy="2524125"/>
          </a:xfrm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2" name="Down Arrow 101"/>
          <p:cNvSpPr/>
          <p:nvPr/>
        </p:nvSpPr>
        <p:spPr bwMode="auto">
          <a:xfrm>
            <a:off x="7018338" y="1473200"/>
            <a:ext cx="133350" cy="282575"/>
          </a:xfrm>
          <a:prstGeom prst="downArrow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 dirty="0"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468938" y="5878513"/>
            <a:ext cx="2662237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03788" y="3962400"/>
            <a:ext cx="37258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b="1"/>
              <a:t>LLF + BLC + MIMO + BBF at ACC1/ACC23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b="1"/>
              <a:t>(act still on setpoint)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5919788" y="5497513"/>
            <a:ext cx="21018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b="1"/>
              <a:t>&lt; 20fs rms arrival jitter</a:t>
            </a:r>
          </a:p>
        </p:txBody>
      </p:sp>
      <p:pic>
        <p:nvPicPr>
          <p:cNvPr id="107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3" y="3940175"/>
            <a:ext cx="4141787" cy="2547938"/>
          </a:xfrm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1358900" y="4918075"/>
            <a:ext cx="2584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b="1"/>
              <a:t>+ beam based SP correction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785813" y="4167188"/>
            <a:ext cx="116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b="1"/>
              <a:t>&lt; 75fs pkpk</a:t>
            </a:r>
          </a:p>
        </p:txBody>
      </p:sp>
    </p:spTree>
    <p:extLst>
      <p:ext uri="{BB962C8B-B14F-4D97-AF65-F5344CB8AC3E}">
        <p14:creationId xmlns:p14="http://schemas.microsoft.com/office/powerpoint/2010/main" val="15471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6" grpId="0"/>
      <p:bldP spid="113" grpId="0"/>
      <p:bldP spid="1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BD0E26-126B-423C-A557-B8E385FB8198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26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931" y="190500"/>
            <a:ext cx="82296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Beam based feedback</a:t>
            </a:r>
            <a:endParaRPr lang="en-GB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8638" y="1817688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051050" y="1709738"/>
            <a:ext cx="144463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197100" y="17097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486025" y="1709738"/>
            <a:ext cx="14287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625725" y="1817688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>
            <a:off x="466725" y="1673225"/>
            <a:ext cx="287338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Gun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935038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ACC1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4587" name="AutoShape 10"/>
          <p:cNvSpPr>
            <a:spLocks noChangeArrowheads="1"/>
          </p:cNvSpPr>
          <p:nvPr/>
        </p:nvSpPr>
        <p:spPr bwMode="auto">
          <a:xfrm>
            <a:off x="1481138" y="1709738"/>
            <a:ext cx="317500" cy="215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3</a:t>
            </a:r>
            <a:r>
              <a:rPr lang="en-US" sz="1000" b="1" baseline="30000">
                <a:solidFill>
                  <a:srgbClr val="000000"/>
                </a:solidFill>
              </a:rPr>
              <a:t>rd</a:t>
            </a:r>
            <a:endParaRPr lang="en-GB" sz="1000" b="1" baseline="30000">
              <a:solidFill>
                <a:srgbClr val="000000"/>
              </a:solidFill>
            </a:endParaRP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316706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ACC2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4589" name="AutoShape 12"/>
          <p:cNvSpPr>
            <a:spLocks noChangeArrowheads="1"/>
          </p:cNvSpPr>
          <p:nvPr/>
        </p:nvSpPr>
        <p:spPr bwMode="auto">
          <a:xfrm>
            <a:off x="370681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ACC3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46563" y="1817688"/>
            <a:ext cx="107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354513" y="1709738"/>
            <a:ext cx="252412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606925" y="1709738"/>
            <a:ext cx="32385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930775" y="1817688"/>
            <a:ext cx="21590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146675" y="1817688"/>
            <a:ext cx="2341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>
            <a:off x="5699125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ACC4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4596" name="AutoShape 19"/>
          <p:cNvSpPr>
            <a:spLocks noChangeArrowheads="1"/>
          </p:cNvSpPr>
          <p:nvPr/>
        </p:nvSpPr>
        <p:spPr bwMode="auto">
          <a:xfrm>
            <a:off x="645636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ACC7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4597" name="Text Box 20"/>
          <p:cNvSpPr txBox="1">
            <a:spLocks noChangeArrowheads="1"/>
          </p:cNvSpPr>
          <p:nvPr/>
        </p:nvSpPr>
        <p:spPr bwMode="auto">
          <a:xfrm rot="5400000">
            <a:off x="6158706" y="1466057"/>
            <a:ext cx="307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~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24598" name="Text Box 21"/>
          <p:cNvSpPr txBox="1">
            <a:spLocks noChangeArrowheads="1"/>
          </p:cNvSpPr>
          <p:nvPr/>
        </p:nvSpPr>
        <p:spPr bwMode="auto">
          <a:xfrm rot="5400000">
            <a:off x="6242844" y="1475582"/>
            <a:ext cx="307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~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754063" y="18176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7486650" y="1817688"/>
            <a:ext cx="252413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739063" y="1997075"/>
            <a:ext cx="1189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" name="Rectangle 25" descr="Dark vertical"/>
          <p:cNvSpPr>
            <a:spLocks noChangeArrowheads="1"/>
          </p:cNvSpPr>
          <p:nvPr/>
        </p:nvSpPr>
        <p:spPr bwMode="auto">
          <a:xfrm>
            <a:off x="8243888" y="1935163"/>
            <a:ext cx="323850" cy="107950"/>
          </a:xfrm>
          <a:prstGeom prst="rect">
            <a:avLst/>
          </a:prstGeom>
          <a:pattFill prst="dkVert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8" name="Rectangle 26" descr="Dark vertical"/>
          <p:cNvSpPr>
            <a:spLocks noChangeArrowheads="1"/>
          </p:cNvSpPr>
          <p:nvPr/>
        </p:nvSpPr>
        <p:spPr bwMode="auto">
          <a:xfrm>
            <a:off x="8601075" y="1935163"/>
            <a:ext cx="323850" cy="107950"/>
          </a:xfrm>
          <a:prstGeom prst="rect">
            <a:avLst/>
          </a:prstGeom>
          <a:pattFill prst="dkVert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2625725" y="2246313"/>
            <a:ext cx="287338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2986088" y="2246313"/>
            <a:ext cx="292100" cy="147637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4606" name="Rectangle 33"/>
          <p:cNvSpPr>
            <a:spLocks noChangeArrowheads="1"/>
          </p:cNvSpPr>
          <p:nvPr/>
        </p:nvSpPr>
        <p:spPr bwMode="auto">
          <a:xfrm>
            <a:off x="5432425" y="2265363"/>
            <a:ext cx="292100" cy="147637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4607" name="Rectangle 36"/>
          <p:cNvSpPr>
            <a:spLocks noChangeArrowheads="1"/>
          </p:cNvSpPr>
          <p:nvPr/>
        </p:nvSpPr>
        <p:spPr bwMode="auto">
          <a:xfrm>
            <a:off x="6942138" y="2443163"/>
            <a:ext cx="287337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7085013" y="1870075"/>
            <a:ext cx="0" cy="573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4609" name="Rectangle 38"/>
          <p:cNvSpPr>
            <a:spLocks noChangeArrowheads="1"/>
          </p:cNvSpPr>
          <p:nvPr/>
        </p:nvSpPr>
        <p:spPr bwMode="auto">
          <a:xfrm>
            <a:off x="5072063" y="2265363"/>
            <a:ext cx="287337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4610" name="AutoShape 46"/>
          <p:cNvSpPr>
            <a:spLocks noChangeArrowheads="1"/>
          </p:cNvSpPr>
          <p:nvPr/>
        </p:nvSpPr>
        <p:spPr bwMode="auto">
          <a:xfrm>
            <a:off x="177800" y="1376363"/>
            <a:ext cx="360363" cy="179387"/>
          </a:xfrm>
          <a:prstGeom prst="roundRect">
            <a:avLst>
              <a:gd name="adj" fmla="val 16667"/>
            </a:avLst>
          </a:prstGeom>
          <a:solidFill>
            <a:srgbClr val="689DF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Laser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538163" y="1447800"/>
            <a:ext cx="1444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84213" y="1449388"/>
            <a:ext cx="0" cy="2143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152525" y="2492375"/>
            <a:ext cx="287338" cy="144463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476375" y="2493963"/>
            <a:ext cx="287338" cy="144462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 dirty="0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24615" name="Group 10"/>
          <p:cNvGrpSpPr>
            <a:grpSpLocks/>
          </p:cNvGrpSpPr>
          <p:nvPr/>
        </p:nvGrpSpPr>
        <p:grpSpPr bwMode="auto">
          <a:xfrm>
            <a:off x="1296988" y="1879600"/>
            <a:ext cx="1797050" cy="576263"/>
            <a:chOff x="1296988" y="1879600"/>
            <a:chExt cx="1797050" cy="973138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770188" y="1879600"/>
              <a:ext cx="0" cy="557610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094038" y="1879600"/>
              <a:ext cx="0" cy="549569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1296988" y="1986833"/>
              <a:ext cx="0" cy="8659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1620838" y="1986833"/>
              <a:ext cx="0" cy="8659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563938" y="2513013"/>
            <a:ext cx="287337" cy="144462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24617" name="Group 11"/>
          <p:cNvGrpSpPr>
            <a:grpSpLocks/>
          </p:cNvGrpSpPr>
          <p:nvPr/>
        </p:nvGrpSpPr>
        <p:grpSpPr bwMode="auto">
          <a:xfrm>
            <a:off x="3708400" y="1931988"/>
            <a:ext cx="1831975" cy="533400"/>
            <a:chOff x="3708400" y="1878013"/>
            <a:chExt cx="1831975" cy="939800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216525" y="1878013"/>
              <a:ext cx="0" cy="5594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5540375" y="1878013"/>
              <a:ext cx="0" cy="548217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V="1">
              <a:off x="3708400" y="1953532"/>
              <a:ext cx="0" cy="864281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1258888" y="2106613"/>
            <a:ext cx="41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pl-PL" sz="1200" b="1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3492500" y="2090738"/>
            <a:ext cx="41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H="1">
            <a:off x="1763713" y="2519363"/>
            <a:ext cx="971550" cy="1587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>
            <a:off x="1763713" y="2590800"/>
            <a:ext cx="1331912" cy="1588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4622" name="Group 12"/>
          <p:cNvGrpSpPr>
            <a:grpSpLocks/>
          </p:cNvGrpSpPr>
          <p:nvPr/>
        </p:nvGrpSpPr>
        <p:grpSpPr bwMode="auto">
          <a:xfrm>
            <a:off x="2746375" y="2405063"/>
            <a:ext cx="360363" cy="165100"/>
            <a:chOff x="2735263" y="2349947"/>
            <a:chExt cx="360362" cy="395288"/>
          </a:xfrm>
        </p:grpSpPr>
        <p:sp>
          <p:nvSpPr>
            <p:cNvPr id="68" name="Line 67"/>
            <p:cNvSpPr>
              <a:spLocks noChangeShapeType="1"/>
            </p:cNvSpPr>
            <p:nvPr/>
          </p:nvSpPr>
          <p:spPr bwMode="auto">
            <a:xfrm flipH="1">
              <a:off x="2735263" y="2349947"/>
              <a:ext cx="0" cy="323071"/>
            </a:xfrm>
            <a:prstGeom prst="line">
              <a:avLst/>
            </a:prstGeom>
            <a:noFill/>
            <a:ln w="1905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H="1">
              <a:off x="3095625" y="2349947"/>
              <a:ext cx="0" cy="395288"/>
            </a:xfrm>
            <a:prstGeom prst="line">
              <a:avLst/>
            </a:prstGeom>
            <a:noFill/>
            <a:ln w="1905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3851275" y="2536825"/>
            <a:ext cx="1368425" cy="7938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>
            <a:off x="3851275" y="2611438"/>
            <a:ext cx="1692275" cy="317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4625" name="Group 13"/>
          <p:cNvGrpSpPr>
            <a:grpSpLocks/>
          </p:cNvGrpSpPr>
          <p:nvPr/>
        </p:nvGrpSpPr>
        <p:grpSpPr bwMode="auto">
          <a:xfrm>
            <a:off x="5219700" y="2393950"/>
            <a:ext cx="323850" cy="196850"/>
            <a:chOff x="5219700" y="2360833"/>
            <a:chExt cx="323850" cy="360363"/>
          </a:xfrm>
        </p:grpSpPr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H="1">
              <a:off x="5219700" y="2360833"/>
              <a:ext cx="0" cy="28771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flipH="1">
              <a:off x="5543550" y="2360833"/>
              <a:ext cx="0" cy="36036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93700" y="2835275"/>
            <a:ext cx="8281988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Tx/>
              <a:buFontTx/>
              <a:buNone/>
              <a:defRPr/>
            </a:pPr>
            <a:r>
              <a:rPr lang="pl-PL" sz="1800" dirty="0">
                <a:solidFill>
                  <a:srgbClr val="000000"/>
                </a:solidFill>
                <a:latin typeface="Arial" charset="0"/>
                <a:ea typeface="+mn-ea"/>
              </a:rPr>
              <a:t>Beam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</a:rPr>
              <a:t> B</a:t>
            </a:r>
            <a:r>
              <a:rPr lang="pl-PL" sz="1800" dirty="0">
                <a:solidFill>
                  <a:srgbClr val="000000"/>
                </a:solidFill>
                <a:latin typeface="Arial" charset="0"/>
                <a:ea typeface="+mn-ea"/>
              </a:rPr>
              <a:t>ased Feedbacks:</a:t>
            </a:r>
          </a:p>
          <a:p>
            <a:pPr marL="342900" indent="-342900">
              <a:lnSpc>
                <a:spcPct val="90000"/>
              </a:lnSpc>
              <a:buClrTx/>
              <a:buFontTx/>
              <a:buChar char="•"/>
              <a:defRPr/>
            </a:pP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</a:rPr>
              <a:t>BAM and BCM after BC2 </a:t>
            </a: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  <a:sym typeface="Symbol"/>
              </a:rPr>
              <a:t></a:t>
            </a: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</a:rPr>
              <a:t> amplitude and phase in ACC1 and </a:t>
            </a:r>
            <a:r>
              <a:rPr lang="en-US" sz="1800" dirty="0">
                <a:solidFill>
                  <a:srgbClr val="9900FF"/>
                </a:solidFill>
                <a:latin typeface="Arial" charset="0"/>
                <a:ea typeface="+mn-ea"/>
              </a:rPr>
              <a:t>ACC39</a:t>
            </a:r>
            <a:endParaRPr lang="pl-PL" sz="1800" dirty="0">
              <a:solidFill>
                <a:srgbClr val="9900FF"/>
              </a:solidFill>
              <a:latin typeface="Arial" charset="0"/>
              <a:ea typeface="+mn-ea"/>
            </a:endParaRPr>
          </a:p>
          <a:p>
            <a:pPr marL="342900" indent="-342900">
              <a:lnSpc>
                <a:spcPct val="90000"/>
              </a:lnSpc>
              <a:buClrTx/>
              <a:buFontTx/>
              <a:buChar char="•"/>
              <a:defRPr/>
            </a:pP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</a:rPr>
              <a:t>BAM and BCM after BC3 </a:t>
            </a: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  <a:sym typeface="Symbol"/>
              </a:rPr>
              <a:t></a:t>
            </a: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</a:rPr>
              <a:t> amplitude and phase in ACC23</a:t>
            </a:r>
            <a:endParaRPr lang="en-US" sz="1800" dirty="0">
              <a:solidFill>
                <a:srgbClr val="33CC33"/>
              </a:solidFill>
              <a:latin typeface="Arial" charset="0"/>
              <a:ea typeface="+mn-ea"/>
            </a:endParaRPr>
          </a:p>
        </p:txBody>
      </p:sp>
      <p:sp>
        <p:nvSpPr>
          <p:cNvPr id="79" name="Text Box 78"/>
          <p:cNvSpPr txBox="1">
            <a:spLocks noChangeArrowheads="1"/>
          </p:cNvSpPr>
          <p:nvPr/>
        </p:nvSpPr>
        <p:spPr bwMode="auto">
          <a:xfrm>
            <a:off x="2087563" y="1663700"/>
            <a:ext cx="487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BC2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4643438" y="1592263"/>
            <a:ext cx="487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>
                <a:solidFill>
                  <a:srgbClr val="FF0000"/>
                </a:solidFill>
                <a:latin typeface="Arial" charset="0"/>
                <a:ea typeface="+mn-ea"/>
              </a:rPr>
              <a:t>BC3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grpSp>
        <p:nvGrpSpPr>
          <p:cNvPr id="109569" name="Group 109568"/>
          <p:cNvGrpSpPr>
            <a:grpSpLocks/>
          </p:cNvGrpSpPr>
          <p:nvPr/>
        </p:nvGrpSpPr>
        <p:grpSpPr bwMode="auto">
          <a:xfrm>
            <a:off x="92075" y="3849688"/>
            <a:ext cx="8428038" cy="1458912"/>
            <a:chOff x="92189" y="3849905"/>
            <a:chExt cx="8427147" cy="1459396"/>
          </a:xfrm>
        </p:grpSpPr>
        <p:sp>
          <p:nvSpPr>
            <p:cNvPr id="24654" name="Text Box 87"/>
            <p:cNvSpPr txBox="1">
              <a:spLocks noChangeArrowheads="1"/>
            </p:cNvSpPr>
            <p:nvPr/>
          </p:nvSpPr>
          <p:spPr bwMode="auto">
            <a:xfrm>
              <a:off x="92189" y="4203014"/>
              <a:ext cx="1319592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rgbClr val="7030A0"/>
                  </a:solidFill>
                  <a:latin typeface="Lucida Sans Unicode" pitchFamily="34" charset="0"/>
                </a:rPr>
                <a:t>Timing jitter </a:t>
              </a:r>
            </a:p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rgbClr val="7030A0"/>
                  </a:solidFill>
                  <a:latin typeface="Lucida Sans Unicode" pitchFamily="34" charset="0"/>
                </a:rPr>
                <a:t>behind BC2</a:t>
              </a:r>
            </a:p>
          </p:txBody>
        </p:sp>
        <p:sp>
          <p:nvSpPr>
            <p:cNvPr id="24655" name="Text Box 88"/>
            <p:cNvSpPr txBox="1">
              <a:spLocks noChangeArrowheads="1"/>
            </p:cNvSpPr>
            <p:nvPr/>
          </p:nvSpPr>
          <p:spPr bwMode="auto">
            <a:xfrm>
              <a:off x="2505081" y="3849905"/>
              <a:ext cx="842963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 b="1">
                  <a:latin typeface="Lucida Sans Unicode" pitchFamily="34" charset="0"/>
                </a:rPr>
                <a:t>Voltage</a:t>
              </a:r>
            </a:p>
          </p:txBody>
        </p:sp>
        <p:sp>
          <p:nvSpPr>
            <p:cNvPr id="24656" name="Text Box 94"/>
            <p:cNvSpPr txBox="1">
              <a:spLocks noChangeArrowheads="1"/>
            </p:cNvSpPr>
            <p:nvPr/>
          </p:nvSpPr>
          <p:spPr bwMode="auto">
            <a:xfrm>
              <a:off x="2044706" y="4999937"/>
              <a:ext cx="1510350" cy="264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sz="1400" b="1">
                  <a:latin typeface="Times New Roman" pitchFamily="18" charset="0"/>
                </a:rPr>
                <a:t>FLASH: 7.0ps/%</a:t>
              </a:r>
            </a:p>
          </p:txBody>
        </p:sp>
        <p:sp>
          <p:nvSpPr>
            <p:cNvPr id="24657" name="Text Box 95"/>
            <p:cNvSpPr txBox="1">
              <a:spLocks noChangeArrowheads="1"/>
            </p:cNvSpPr>
            <p:nvPr/>
          </p:nvSpPr>
          <p:spPr bwMode="auto">
            <a:xfrm>
              <a:off x="4157663" y="4960249"/>
              <a:ext cx="142058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 b="1">
                  <a:latin typeface="Times New Roman" pitchFamily="18" charset="0"/>
                </a:rPr>
                <a:t>2 ps/deg L-band</a:t>
              </a:r>
            </a:p>
          </p:txBody>
        </p:sp>
        <p:sp>
          <p:nvSpPr>
            <p:cNvPr id="24658" name="AutoShape 96"/>
            <p:cNvSpPr>
              <a:spLocks/>
            </p:cNvSpPr>
            <p:nvPr/>
          </p:nvSpPr>
          <p:spPr bwMode="auto">
            <a:xfrm rot="-5400000">
              <a:off x="2973394" y="4566549"/>
              <a:ext cx="112712" cy="719138"/>
            </a:xfrm>
            <a:prstGeom prst="leftBrace">
              <a:avLst>
                <a:gd name="adj1" fmla="val 53169"/>
                <a:gd name="adj2" fmla="val 50083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659" name="AutoShape 97"/>
            <p:cNvSpPr>
              <a:spLocks/>
            </p:cNvSpPr>
            <p:nvPr/>
          </p:nvSpPr>
          <p:spPr bwMode="auto">
            <a:xfrm rot="-5400000">
              <a:off x="4781556" y="4082362"/>
              <a:ext cx="146050" cy="1727200"/>
            </a:xfrm>
            <a:prstGeom prst="leftBrace">
              <a:avLst>
                <a:gd name="adj1" fmla="val 98551"/>
                <a:gd name="adj2" fmla="val 50083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660" name="AutoShape 98"/>
            <p:cNvSpPr>
              <a:spLocks/>
            </p:cNvSpPr>
            <p:nvPr/>
          </p:nvSpPr>
          <p:spPr bwMode="auto">
            <a:xfrm rot="-5400000">
              <a:off x="6438906" y="4515750"/>
              <a:ext cx="142875" cy="863600"/>
            </a:xfrm>
            <a:prstGeom prst="leftBrace">
              <a:avLst>
                <a:gd name="adj1" fmla="val 50370"/>
                <a:gd name="adj2" fmla="val 50083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661" name="Text Box 99"/>
            <p:cNvSpPr txBox="1">
              <a:spLocks noChangeArrowheads="1"/>
            </p:cNvSpPr>
            <p:nvPr/>
          </p:nvSpPr>
          <p:spPr bwMode="auto">
            <a:xfrm>
              <a:off x="5814335" y="5001524"/>
              <a:ext cx="139012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 b="1">
                  <a:latin typeface="Times New Roman" pitchFamily="18" charset="0"/>
                </a:rPr>
                <a:t>0.05 ps/ps C=20</a:t>
              </a:r>
            </a:p>
          </p:txBody>
        </p:sp>
        <p:sp>
          <p:nvSpPr>
            <p:cNvPr id="24662" name="Text Box 103"/>
            <p:cNvSpPr txBox="1">
              <a:spLocks noChangeArrowheads="1"/>
            </p:cNvSpPr>
            <p:nvPr/>
          </p:nvSpPr>
          <p:spPr bwMode="auto">
            <a:xfrm>
              <a:off x="4341819" y="3849905"/>
              <a:ext cx="687387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 b="1">
                  <a:latin typeface="Lucida Sans Unicode" pitchFamily="34" charset="0"/>
                </a:rPr>
                <a:t>Phase</a:t>
              </a:r>
            </a:p>
          </p:txBody>
        </p:sp>
        <p:sp>
          <p:nvSpPr>
            <p:cNvPr id="24663" name="Text Box 104"/>
            <p:cNvSpPr txBox="1">
              <a:spLocks noChangeArrowheads="1"/>
            </p:cNvSpPr>
            <p:nvPr/>
          </p:nvSpPr>
          <p:spPr bwMode="auto">
            <a:xfrm>
              <a:off x="5948369" y="3849905"/>
              <a:ext cx="995362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 b="1">
                  <a:latin typeface="Lucida Sans Unicode" pitchFamily="34" charset="0"/>
                </a:rPr>
                <a:t>Incoming</a:t>
              </a:r>
            </a:p>
          </p:txBody>
        </p:sp>
        <p:sp>
          <p:nvSpPr>
            <p:cNvPr id="24664" name="Text Box 110"/>
            <p:cNvSpPr txBox="1">
              <a:spLocks noChangeArrowheads="1"/>
            </p:cNvSpPr>
            <p:nvPr/>
          </p:nvSpPr>
          <p:spPr bwMode="auto">
            <a:xfrm>
              <a:off x="7319969" y="4045400"/>
              <a:ext cx="1199367" cy="824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1400"/>
                <a:t>compression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sz="1400"/>
                <a:t>factor 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sz="1400"/>
                <a:t>C ~5 … 20</a:t>
              </a:r>
            </a:p>
          </p:txBody>
        </p:sp>
        <p:sp>
          <p:nvSpPr>
            <p:cNvPr id="24665" name="Rectangle 114"/>
            <p:cNvSpPr>
              <a:spLocks noChangeArrowheads="1"/>
            </p:cNvSpPr>
            <p:nvPr/>
          </p:nvSpPr>
          <p:spPr bwMode="auto">
            <a:xfrm>
              <a:off x="1803406" y="4388749"/>
              <a:ext cx="144463" cy="1444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4666" name="Rectangle 115"/>
            <p:cNvSpPr>
              <a:spLocks noChangeArrowheads="1"/>
            </p:cNvSpPr>
            <p:nvPr/>
          </p:nvSpPr>
          <p:spPr bwMode="auto">
            <a:xfrm>
              <a:off x="6672269" y="4388749"/>
              <a:ext cx="144462" cy="1444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en-US"/>
            </a:p>
          </p:txBody>
        </p:sp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0000" y="4132574"/>
              <a:ext cx="5409628" cy="714612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95" name="Line 23"/>
          <p:cNvSpPr>
            <a:spLocks noChangeShapeType="1"/>
          </p:cNvSpPr>
          <p:nvPr/>
        </p:nvSpPr>
        <p:spPr bwMode="auto">
          <a:xfrm>
            <a:off x="7272338" y="1828800"/>
            <a:ext cx="652462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4631" name="Group 1"/>
          <p:cNvGrpSpPr>
            <a:grpSpLocks/>
          </p:cNvGrpSpPr>
          <p:nvPr/>
        </p:nvGrpSpPr>
        <p:grpSpPr bwMode="auto">
          <a:xfrm rot="769262">
            <a:off x="7670800" y="2217738"/>
            <a:ext cx="1189038" cy="107950"/>
            <a:chOff x="7728173" y="2087563"/>
            <a:chExt cx="1189037" cy="107950"/>
          </a:xfrm>
        </p:grpSpPr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7726134" y="2146886"/>
              <a:ext cx="11890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7" name="Rectangle 25" descr="Dark vertical"/>
            <p:cNvSpPr>
              <a:spLocks noChangeArrowheads="1"/>
            </p:cNvSpPr>
            <p:nvPr/>
          </p:nvSpPr>
          <p:spPr bwMode="auto">
            <a:xfrm>
              <a:off x="8230919" y="2084622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8" name="Rectangle 26" descr="Dark vertical"/>
            <p:cNvSpPr>
              <a:spLocks noChangeArrowheads="1"/>
            </p:cNvSpPr>
            <p:nvPr/>
          </p:nvSpPr>
          <p:spPr bwMode="auto">
            <a:xfrm>
              <a:off x="8589075" y="2084518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1" name="Down Arrow 20"/>
          <p:cNvSpPr/>
          <p:nvPr/>
        </p:nvSpPr>
        <p:spPr bwMode="auto">
          <a:xfrm>
            <a:off x="2852738" y="1470025"/>
            <a:ext cx="133350" cy="280988"/>
          </a:xfrm>
          <a:prstGeom prst="downArrow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8" name="Down Arrow 107"/>
          <p:cNvSpPr/>
          <p:nvPr/>
        </p:nvSpPr>
        <p:spPr bwMode="auto">
          <a:xfrm>
            <a:off x="5365750" y="1460500"/>
            <a:ext cx="133350" cy="280988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3851275" y="4926013"/>
            <a:ext cx="139700" cy="8001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109572" name="Group 109571"/>
          <p:cNvGrpSpPr>
            <a:grpSpLocks/>
          </p:cNvGrpSpPr>
          <p:nvPr/>
        </p:nvGrpSpPr>
        <p:grpSpPr bwMode="auto">
          <a:xfrm>
            <a:off x="104775" y="5335588"/>
            <a:ext cx="8942388" cy="1504950"/>
            <a:chOff x="104434" y="5335130"/>
            <a:chExt cx="8942966" cy="1505660"/>
          </a:xfrm>
        </p:grpSpPr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0886" y="5335130"/>
              <a:ext cx="7566514" cy="1107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4643" name="Rectangle 114"/>
            <p:cNvSpPr>
              <a:spLocks noChangeArrowheads="1"/>
            </p:cNvSpPr>
            <p:nvPr/>
          </p:nvSpPr>
          <p:spPr bwMode="auto">
            <a:xfrm>
              <a:off x="2852976" y="5584368"/>
              <a:ext cx="144463" cy="130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4644" name="Rectangle 115"/>
            <p:cNvSpPr>
              <a:spLocks noChangeArrowheads="1"/>
            </p:cNvSpPr>
            <p:nvPr/>
          </p:nvSpPr>
          <p:spPr bwMode="auto">
            <a:xfrm>
              <a:off x="7721839" y="5584368"/>
              <a:ext cx="144462" cy="130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4645" name="TextBox 111"/>
            <p:cNvSpPr txBox="1">
              <a:spLocks noChangeArrowheads="1"/>
            </p:cNvSpPr>
            <p:nvPr/>
          </p:nvSpPr>
          <p:spPr bwMode="auto">
            <a:xfrm>
              <a:off x="4115193" y="5343543"/>
              <a:ext cx="44470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Jitter from BC2 largely remains + additive jitter!</a:t>
              </a:r>
            </a:p>
          </p:txBody>
        </p:sp>
        <p:sp>
          <p:nvSpPr>
            <p:cNvPr id="24646" name="Text Box 87"/>
            <p:cNvSpPr txBox="1">
              <a:spLocks noChangeArrowheads="1"/>
            </p:cNvSpPr>
            <p:nvPr/>
          </p:nvSpPr>
          <p:spPr bwMode="auto">
            <a:xfrm>
              <a:off x="104434" y="5748327"/>
              <a:ext cx="1319592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rgbClr val="00B050"/>
                  </a:solidFill>
                  <a:latin typeface="Lucida Sans Unicode" pitchFamily="34" charset="0"/>
                </a:rPr>
                <a:t>Timing jitter </a:t>
              </a:r>
            </a:p>
            <a:p>
              <a:pPr>
                <a:buFont typeface="Wingdings" pitchFamily="2" charset="2"/>
                <a:buNone/>
              </a:pPr>
              <a:r>
                <a:rPr lang="en-US" sz="1400" b="1">
                  <a:solidFill>
                    <a:srgbClr val="00B050"/>
                  </a:solidFill>
                  <a:latin typeface="Lucida Sans Unicode" pitchFamily="34" charset="0"/>
                </a:rPr>
                <a:t>behind BC3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439608" y="5651191"/>
              <a:ext cx="7607792" cy="7909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endParaRPr lang="en-US"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3554295" y="5725839"/>
              <a:ext cx="4057912" cy="660712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endParaRPr lang="en-US"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49" name="AutoShape 96"/>
            <p:cNvSpPr>
              <a:spLocks/>
            </p:cNvSpPr>
            <p:nvPr/>
          </p:nvSpPr>
          <p:spPr bwMode="auto">
            <a:xfrm rot="-5400000">
              <a:off x="2613825" y="6144180"/>
              <a:ext cx="112712" cy="719138"/>
            </a:xfrm>
            <a:prstGeom prst="leftBrace">
              <a:avLst>
                <a:gd name="adj1" fmla="val 53169"/>
                <a:gd name="adj2" fmla="val 50083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650" name="Text Box 94"/>
            <p:cNvSpPr txBox="1">
              <a:spLocks noChangeArrowheads="1"/>
            </p:cNvSpPr>
            <p:nvPr/>
          </p:nvSpPr>
          <p:spPr bwMode="auto">
            <a:xfrm>
              <a:off x="2034957" y="6576102"/>
              <a:ext cx="4890762" cy="264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sz="1400" b="1">
                  <a:latin typeface="Times New Roman" pitchFamily="18" charset="0"/>
                </a:rPr>
                <a:t>FLASH: 0.9ps/%   for </a:t>
              </a:r>
              <a:r>
                <a:rPr lang="en-US" sz="1400" b="1">
                  <a:latin typeface="Times New Roman" pitchFamily="18" charset="0"/>
                  <a:sym typeface="Symbol" pitchFamily="18" charset="2"/>
                </a:rPr>
                <a:t>dV</a:t>
              </a:r>
              <a:r>
                <a:rPr lang="en-US" sz="1400" b="1" baseline="-2500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US" sz="1400" b="1">
                  <a:latin typeface="Times New Roman" pitchFamily="18" charset="0"/>
                  <a:sym typeface="Symbol" pitchFamily="18" charset="2"/>
                </a:rPr>
                <a:t>/V</a:t>
              </a:r>
              <a:r>
                <a:rPr lang="en-US" sz="1400" b="1" baseline="-2500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US" sz="1400" b="1">
                  <a:latin typeface="Times New Roman" pitchFamily="18" charset="0"/>
                  <a:sym typeface="Symbol" pitchFamily="18" charset="2"/>
                </a:rPr>
                <a:t> &lt; 2.5e-5 with uTCA =&gt; 2fs rms </a:t>
              </a: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24636" name="TextBox 109567"/>
          <p:cNvSpPr txBox="1">
            <a:spLocks noChangeArrowheads="1"/>
          </p:cNvSpPr>
          <p:nvPr/>
        </p:nvSpPr>
        <p:spPr bwMode="auto">
          <a:xfrm>
            <a:off x="1900238" y="1393825"/>
            <a:ext cx="933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R56=180mm</a:t>
            </a:r>
          </a:p>
        </p:txBody>
      </p:sp>
      <p:sp>
        <p:nvSpPr>
          <p:cNvPr id="24637" name="TextBox 123"/>
          <p:cNvSpPr txBox="1">
            <a:spLocks noChangeArrowheads="1"/>
          </p:cNvSpPr>
          <p:nvPr/>
        </p:nvSpPr>
        <p:spPr bwMode="auto">
          <a:xfrm>
            <a:off x="4240213" y="140811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R56=43mm</a:t>
            </a:r>
          </a:p>
        </p:txBody>
      </p:sp>
      <p:sp>
        <p:nvSpPr>
          <p:cNvPr id="24638" name="TextBox 124"/>
          <p:cNvSpPr txBox="1">
            <a:spLocks noChangeArrowheads="1"/>
          </p:cNvSpPr>
          <p:nvPr/>
        </p:nvSpPr>
        <p:spPr bwMode="auto">
          <a:xfrm>
            <a:off x="7308850" y="1592263"/>
            <a:ext cx="898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R56=0.8mm</a:t>
            </a:r>
          </a:p>
        </p:txBody>
      </p:sp>
      <p:sp>
        <p:nvSpPr>
          <p:cNvPr id="24639" name="TextBox 125"/>
          <p:cNvSpPr txBox="1">
            <a:spLocks noChangeArrowheads="1"/>
          </p:cNvSpPr>
          <p:nvPr/>
        </p:nvSpPr>
        <p:spPr bwMode="auto">
          <a:xfrm>
            <a:off x="8183563" y="1679575"/>
            <a:ext cx="719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1</a:t>
            </a:r>
          </a:p>
        </p:txBody>
      </p:sp>
      <p:sp>
        <p:nvSpPr>
          <p:cNvPr id="24640" name="TextBox 126"/>
          <p:cNvSpPr txBox="1">
            <a:spLocks noChangeArrowheads="1"/>
          </p:cNvSpPr>
          <p:nvPr/>
        </p:nvSpPr>
        <p:spPr bwMode="auto">
          <a:xfrm>
            <a:off x="8264525" y="2441575"/>
            <a:ext cx="717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2</a:t>
            </a:r>
          </a:p>
        </p:txBody>
      </p:sp>
      <p:sp>
        <p:nvSpPr>
          <p:cNvPr id="24641" name="TextBox 127"/>
          <p:cNvSpPr txBox="1">
            <a:spLocks noChangeArrowheads="1"/>
          </p:cNvSpPr>
          <p:nvPr/>
        </p:nvSpPr>
        <p:spPr bwMode="auto">
          <a:xfrm>
            <a:off x="7466013" y="2417763"/>
            <a:ext cx="717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3</a:t>
            </a:r>
          </a:p>
        </p:txBody>
      </p:sp>
    </p:spTree>
    <p:extLst>
      <p:ext uri="{BB962C8B-B14F-4D97-AF65-F5344CB8AC3E}">
        <p14:creationId xmlns:p14="http://schemas.microsoft.com/office/powerpoint/2010/main" val="41926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78CCACE-1D84-4DFD-80B3-0556B62AEF8A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27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931" y="190500"/>
            <a:ext cx="82296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Beam based feedback: new topology</a:t>
            </a:r>
            <a:endParaRPr lang="en-GB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051050" y="1709738"/>
            <a:ext cx="144463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197100" y="17097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486025" y="1709738"/>
            <a:ext cx="14287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625725" y="1817688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66725" y="1673225"/>
            <a:ext cx="287338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Gun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935038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ACC1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1481138" y="1709738"/>
            <a:ext cx="317500" cy="215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3</a:t>
            </a:r>
            <a:r>
              <a:rPr lang="en-US" sz="1000" b="1" baseline="30000">
                <a:solidFill>
                  <a:srgbClr val="000000"/>
                </a:solidFill>
              </a:rPr>
              <a:t>rd</a:t>
            </a:r>
            <a:endParaRPr lang="en-GB" sz="1000" b="1" baseline="30000">
              <a:solidFill>
                <a:srgbClr val="000000"/>
              </a:solidFill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16706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ACC2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70681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ACC3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46563" y="1817688"/>
            <a:ext cx="107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354513" y="1709738"/>
            <a:ext cx="252412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606925" y="1709738"/>
            <a:ext cx="32385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930775" y="1817688"/>
            <a:ext cx="21590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146675" y="1817688"/>
            <a:ext cx="2341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5699125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ACC4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6456363" y="1673225"/>
            <a:ext cx="539750" cy="2889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ACC7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 rot="5400000">
            <a:off x="6158706" y="1466057"/>
            <a:ext cx="307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~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 rot="5400000">
            <a:off x="6242844" y="1475582"/>
            <a:ext cx="307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~</a:t>
            </a: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754063" y="18176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7486650" y="1817688"/>
            <a:ext cx="252413" cy="179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739063" y="1997075"/>
            <a:ext cx="1189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" name="Rectangle 25" descr="Dark vertical"/>
          <p:cNvSpPr>
            <a:spLocks noChangeArrowheads="1"/>
          </p:cNvSpPr>
          <p:nvPr/>
        </p:nvSpPr>
        <p:spPr bwMode="auto">
          <a:xfrm>
            <a:off x="8243888" y="1935163"/>
            <a:ext cx="323850" cy="107950"/>
          </a:xfrm>
          <a:prstGeom prst="rect">
            <a:avLst/>
          </a:prstGeom>
          <a:pattFill prst="dkVert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8" name="Rectangle 26" descr="Dark vertical"/>
          <p:cNvSpPr>
            <a:spLocks noChangeArrowheads="1"/>
          </p:cNvSpPr>
          <p:nvPr/>
        </p:nvSpPr>
        <p:spPr bwMode="auto">
          <a:xfrm>
            <a:off x="8601075" y="1935163"/>
            <a:ext cx="323850" cy="107950"/>
          </a:xfrm>
          <a:prstGeom prst="rect">
            <a:avLst/>
          </a:prstGeom>
          <a:pattFill prst="dkVert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2625725" y="2246313"/>
            <a:ext cx="287338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2986088" y="2246313"/>
            <a:ext cx="292100" cy="147637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7677" name="Rectangle 33"/>
          <p:cNvSpPr>
            <a:spLocks noChangeArrowheads="1"/>
          </p:cNvSpPr>
          <p:nvPr/>
        </p:nvSpPr>
        <p:spPr bwMode="auto">
          <a:xfrm>
            <a:off x="5432425" y="2265363"/>
            <a:ext cx="292100" cy="147637"/>
          </a:xfrm>
          <a:prstGeom prst="rect">
            <a:avLst/>
          </a:prstGeom>
          <a:solidFill>
            <a:srgbClr val="CC0000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BCM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7678" name="Rectangle 36"/>
          <p:cNvSpPr>
            <a:spLocks noChangeArrowheads="1"/>
          </p:cNvSpPr>
          <p:nvPr/>
        </p:nvSpPr>
        <p:spPr bwMode="auto">
          <a:xfrm>
            <a:off x="6942138" y="2443163"/>
            <a:ext cx="287337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7085013" y="1870075"/>
            <a:ext cx="0" cy="573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7680" name="Rectangle 38"/>
          <p:cNvSpPr>
            <a:spLocks noChangeArrowheads="1"/>
          </p:cNvSpPr>
          <p:nvPr/>
        </p:nvSpPr>
        <p:spPr bwMode="auto">
          <a:xfrm>
            <a:off x="5072063" y="2265363"/>
            <a:ext cx="287337" cy="14446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800" b="1">
                <a:solidFill>
                  <a:srgbClr val="FFFFFF"/>
                </a:solidFill>
              </a:rPr>
              <a:t>BAM</a:t>
            </a:r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7681" name="AutoShape 46"/>
          <p:cNvSpPr>
            <a:spLocks noChangeArrowheads="1"/>
          </p:cNvSpPr>
          <p:nvPr/>
        </p:nvSpPr>
        <p:spPr bwMode="auto">
          <a:xfrm>
            <a:off x="177800" y="1376363"/>
            <a:ext cx="360363" cy="179387"/>
          </a:xfrm>
          <a:prstGeom prst="roundRect">
            <a:avLst>
              <a:gd name="adj" fmla="val 16667"/>
            </a:avLst>
          </a:prstGeom>
          <a:solidFill>
            <a:srgbClr val="689DF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solidFill>
                  <a:srgbClr val="000000"/>
                </a:solidFill>
              </a:rPr>
              <a:t>Laser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538163" y="1447800"/>
            <a:ext cx="1444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84213" y="1449388"/>
            <a:ext cx="0" cy="2143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152525" y="2492375"/>
            <a:ext cx="287338" cy="144463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476375" y="2493963"/>
            <a:ext cx="287338" cy="144462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 dirty="0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27686" name="Group 10"/>
          <p:cNvGrpSpPr>
            <a:grpSpLocks/>
          </p:cNvGrpSpPr>
          <p:nvPr/>
        </p:nvGrpSpPr>
        <p:grpSpPr bwMode="auto">
          <a:xfrm>
            <a:off x="1296988" y="1879600"/>
            <a:ext cx="1797050" cy="576263"/>
            <a:chOff x="1296988" y="1879600"/>
            <a:chExt cx="1797050" cy="973138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770188" y="1879600"/>
              <a:ext cx="0" cy="557610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094038" y="1879600"/>
              <a:ext cx="0" cy="549569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V="1">
              <a:off x="1296988" y="1986833"/>
              <a:ext cx="0" cy="8659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1620838" y="1986833"/>
              <a:ext cx="0" cy="8659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563938" y="2513013"/>
            <a:ext cx="287337" cy="144462"/>
          </a:xfrm>
          <a:prstGeom prst="rect">
            <a:avLst/>
          </a:prstGeom>
          <a:solidFill>
            <a:srgbClr val="FF6600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pl-PL" sz="800" b="1">
                <a:solidFill>
                  <a:srgbClr val="FFFFFF"/>
                </a:solidFill>
                <a:latin typeface="Arial" charset="0"/>
                <a:ea typeface="+mn-ea"/>
              </a:rPr>
              <a:t>LLRF</a:t>
            </a:r>
            <a:endParaRPr lang="en-GB" sz="800" b="1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27688" name="Group 11"/>
          <p:cNvGrpSpPr>
            <a:grpSpLocks/>
          </p:cNvGrpSpPr>
          <p:nvPr/>
        </p:nvGrpSpPr>
        <p:grpSpPr bwMode="auto">
          <a:xfrm>
            <a:off x="3708400" y="1931988"/>
            <a:ext cx="1831975" cy="533400"/>
            <a:chOff x="3708400" y="1878013"/>
            <a:chExt cx="1831975" cy="939800"/>
          </a:xfrm>
        </p:grpSpPr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216525" y="1878013"/>
              <a:ext cx="0" cy="559405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5540375" y="1878013"/>
              <a:ext cx="0" cy="548217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V="1">
              <a:off x="3708400" y="1953532"/>
              <a:ext cx="0" cy="864281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1258888" y="2106613"/>
            <a:ext cx="41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pl-PL" sz="1200" b="1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3492500" y="2090738"/>
            <a:ext cx="41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</a:rPr>
              <a:t>A</a:t>
            </a: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pitchFamily="112" charset="-128"/>
                <a:sym typeface="Symbol" pitchFamily="18" charset="2"/>
              </a:rPr>
              <a:t>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H="1">
            <a:off x="1763713" y="2519363"/>
            <a:ext cx="971550" cy="1587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>
            <a:off x="1763713" y="2590800"/>
            <a:ext cx="1331912" cy="1588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7693" name="Group 12"/>
          <p:cNvGrpSpPr>
            <a:grpSpLocks/>
          </p:cNvGrpSpPr>
          <p:nvPr/>
        </p:nvGrpSpPr>
        <p:grpSpPr bwMode="auto">
          <a:xfrm>
            <a:off x="2746375" y="2405063"/>
            <a:ext cx="360363" cy="165100"/>
            <a:chOff x="2735263" y="2349947"/>
            <a:chExt cx="360362" cy="395288"/>
          </a:xfrm>
        </p:grpSpPr>
        <p:sp>
          <p:nvSpPr>
            <p:cNvPr id="68" name="Line 67"/>
            <p:cNvSpPr>
              <a:spLocks noChangeShapeType="1"/>
            </p:cNvSpPr>
            <p:nvPr/>
          </p:nvSpPr>
          <p:spPr bwMode="auto">
            <a:xfrm flipH="1">
              <a:off x="2735263" y="2349947"/>
              <a:ext cx="0" cy="323071"/>
            </a:xfrm>
            <a:prstGeom prst="line">
              <a:avLst/>
            </a:prstGeom>
            <a:noFill/>
            <a:ln w="1905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H="1">
              <a:off x="3095625" y="2349947"/>
              <a:ext cx="0" cy="395288"/>
            </a:xfrm>
            <a:prstGeom prst="line">
              <a:avLst/>
            </a:prstGeom>
            <a:noFill/>
            <a:ln w="19050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3851275" y="2536825"/>
            <a:ext cx="1368425" cy="7938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>
            <a:off x="3851275" y="2611438"/>
            <a:ext cx="1692275" cy="317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7696" name="Group 13"/>
          <p:cNvGrpSpPr>
            <a:grpSpLocks/>
          </p:cNvGrpSpPr>
          <p:nvPr/>
        </p:nvGrpSpPr>
        <p:grpSpPr bwMode="auto">
          <a:xfrm>
            <a:off x="5219700" y="2393950"/>
            <a:ext cx="323850" cy="196850"/>
            <a:chOff x="5219700" y="2360833"/>
            <a:chExt cx="323850" cy="360363"/>
          </a:xfrm>
        </p:grpSpPr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H="1">
              <a:off x="5219700" y="2360833"/>
              <a:ext cx="0" cy="28771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flipH="1">
              <a:off x="5543550" y="2360833"/>
              <a:ext cx="0" cy="36036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79" name="Text Box 78"/>
          <p:cNvSpPr txBox="1">
            <a:spLocks noChangeArrowheads="1"/>
          </p:cNvSpPr>
          <p:nvPr/>
        </p:nvSpPr>
        <p:spPr bwMode="auto">
          <a:xfrm>
            <a:off x="2087563" y="1663700"/>
            <a:ext cx="487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 dirty="0">
                <a:solidFill>
                  <a:srgbClr val="FF0000"/>
                </a:solidFill>
                <a:latin typeface="Arial" charset="0"/>
                <a:ea typeface="+mn-ea"/>
              </a:rPr>
              <a:t>BC2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4643438" y="1592263"/>
            <a:ext cx="487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l-PL" sz="1200" b="1">
                <a:solidFill>
                  <a:srgbClr val="FF0000"/>
                </a:solidFill>
                <a:latin typeface="Arial" charset="0"/>
                <a:ea typeface="+mn-ea"/>
              </a:rPr>
              <a:t>BC3</a:t>
            </a:r>
            <a:endParaRPr lang="en-US" sz="1200" b="1" dirty="0">
              <a:solidFill>
                <a:srgbClr val="FF0000"/>
              </a:solidFill>
              <a:latin typeface="Arial" charset="0"/>
              <a:ea typeface="+mn-ea"/>
              <a:sym typeface="Symbol" pitchFamily="18" charset="2"/>
            </a:endParaRP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>
            <a:off x="7272338" y="1828800"/>
            <a:ext cx="652462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7700" name="Group 1"/>
          <p:cNvGrpSpPr>
            <a:grpSpLocks/>
          </p:cNvGrpSpPr>
          <p:nvPr/>
        </p:nvGrpSpPr>
        <p:grpSpPr bwMode="auto">
          <a:xfrm rot="769262">
            <a:off x="7670800" y="2217738"/>
            <a:ext cx="1189038" cy="107950"/>
            <a:chOff x="7728173" y="2087563"/>
            <a:chExt cx="1189037" cy="107950"/>
          </a:xfrm>
        </p:grpSpPr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7726134" y="2146886"/>
              <a:ext cx="11890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7" name="Rectangle 25" descr="Dark vertical"/>
            <p:cNvSpPr>
              <a:spLocks noChangeArrowheads="1"/>
            </p:cNvSpPr>
            <p:nvPr/>
          </p:nvSpPr>
          <p:spPr bwMode="auto">
            <a:xfrm>
              <a:off x="8230919" y="2084622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8" name="Rectangle 26" descr="Dark vertical"/>
            <p:cNvSpPr>
              <a:spLocks noChangeArrowheads="1"/>
            </p:cNvSpPr>
            <p:nvPr/>
          </p:nvSpPr>
          <p:spPr bwMode="auto">
            <a:xfrm>
              <a:off x="8589075" y="2084518"/>
              <a:ext cx="323850" cy="1079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1" name="Down Arrow 20"/>
          <p:cNvSpPr/>
          <p:nvPr/>
        </p:nvSpPr>
        <p:spPr bwMode="auto">
          <a:xfrm>
            <a:off x="2852738" y="1470025"/>
            <a:ext cx="133350" cy="280988"/>
          </a:xfrm>
          <a:prstGeom prst="downArrow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8" name="Down Arrow 107"/>
          <p:cNvSpPr/>
          <p:nvPr/>
        </p:nvSpPr>
        <p:spPr bwMode="auto">
          <a:xfrm>
            <a:off x="5365750" y="1460500"/>
            <a:ext cx="133350" cy="280988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7703" name="TextBox 109567"/>
          <p:cNvSpPr txBox="1">
            <a:spLocks noChangeArrowheads="1"/>
          </p:cNvSpPr>
          <p:nvPr/>
        </p:nvSpPr>
        <p:spPr bwMode="auto">
          <a:xfrm>
            <a:off x="1900238" y="1393825"/>
            <a:ext cx="933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R56=180mm</a:t>
            </a:r>
          </a:p>
        </p:txBody>
      </p:sp>
      <p:sp>
        <p:nvSpPr>
          <p:cNvPr id="27704" name="TextBox 123"/>
          <p:cNvSpPr txBox="1">
            <a:spLocks noChangeArrowheads="1"/>
          </p:cNvSpPr>
          <p:nvPr/>
        </p:nvSpPr>
        <p:spPr bwMode="auto">
          <a:xfrm>
            <a:off x="4240213" y="140811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R56=43mm</a:t>
            </a:r>
          </a:p>
        </p:txBody>
      </p:sp>
      <p:sp>
        <p:nvSpPr>
          <p:cNvPr id="27705" name="TextBox 124"/>
          <p:cNvSpPr txBox="1">
            <a:spLocks noChangeArrowheads="1"/>
          </p:cNvSpPr>
          <p:nvPr/>
        </p:nvSpPr>
        <p:spPr bwMode="auto">
          <a:xfrm>
            <a:off x="7308850" y="1592263"/>
            <a:ext cx="898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R56=0.8mm</a:t>
            </a:r>
          </a:p>
        </p:txBody>
      </p:sp>
      <p:sp>
        <p:nvSpPr>
          <p:cNvPr id="27706" name="TextBox 125"/>
          <p:cNvSpPr txBox="1">
            <a:spLocks noChangeArrowheads="1"/>
          </p:cNvSpPr>
          <p:nvPr/>
        </p:nvSpPr>
        <p:spPr bwMode="auto">
          <a:xfrm>
            <a:off x="8183563" y="1679575"/>
            <a:ext cx="719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1</a:t>
            </a:r>
          </a:p>
        </p:txBody>
      </p:sp>
      <p:sp>
        <p:nvSpPr>
          <p:cNvPr id="27707" name="TextBox 126"/>
          <p:cNvSpPr txBox="1">
            <a:spLocks noChangeArrowheads="1"/>
          </p:cNvSpPr>
          <p:nvPr/>
        </p:nvSpPr>
        <p:spPr bwMode="auto">
          <a:xfrm>
            <a:off x="8264525" y="2441575"/>
            <a:ext cx="717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2</a:t>
            </a:r>
          </a:p>
        </p:txBody>
      </p:sp>
      <p:sp>
        <p:nvSpPr>
          <p:cNvPr id="27708" name="TextBox 127"/>
          <p:cNvSpPr txBox="1">
            <a:spLocks noChangeArrowheads="1"/>
          </p:cNvSpPr>
          <p:nvPr/>
        </p:nvSpPr>
        <p:spPr bwMode="auto">
          <a:xfrm>
            <a:off x="7466013" y="2417763"/>
            <a:ext cx="717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000" b="1"/>
              <a:t>FLASH 3</a:t>
            </a:r>
          </a:p>
        </p:txBody>
      </p:sp>
      <p:sp>
        <p:nvSpPr>
          <p:cNvPr id="102" name="Down Arrow 101"/>
          <p:cNvSpPr/>
          <p:nvPr/>
        </p:nvSpPr>
        <p:spPr bwMode="auto">
          <a:xfrm>
            <a:off x="7018338" y="1473200"/>
            <a:ext cx="133350" cy="282575"/>
          </a:xfrm>
          <a:prstGeom prst="downArrow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09572" name="Group 109571"/>
          <p:cNvGrpSpPr>
            <a:grpSpLocks/>
          </p:cNvGrpSpPr>
          <p:nvPr/>
        </p:nvGrpSpPr>
        <p:grpSpPr bwMode="auto">
          <a:xfrm>
            <a:off x="1798638" y="1679575"/>
            <a:ext cx="252412" cy="854075"/>
            <a:chOff x="1798638" y="1679417"/>
            <a:chExt cx="252412" cy="85399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1798638" y="1817518"/>
              <a:ext cx="2524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7713" name="Rectangle 22"/>
            <p:cNvSpPr>
              <a:spLocks noChangeArrowheads="1"/>
            </p:cNvSpPr>
            <p:nvPr/>
          </p:nvSpPr>
          <p:spPr bwMode="auto">
            <a:xfrm>
              <a:off x="1856564" y="1774599"/>
              <a:ext cx="150942" cy="74771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27714" name="Isosceles Triangle 28"/>
            <p:cNvSpPr>
              <a:spLocks noChangeArrowheads="1"/>
            </p:cNvSpPr>
            <p:nvPr/>
          </p:nvSpPr>
          <p:spPr bwMode="auto">
            <a:xfrm>
              <a:off x="1816535" y="2106154"/>
              <a:ext cx="187455" cy="1598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1919288" y="1860376"/>
              <a:ext cx="0" cy="2571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4" name="Line 68"/>
            <p:cNvSpPr>
              <a:spLocks noChangeShapeType="1"/>
            </p:cNvSpPr>
            <p:nvPr/>
          </p:nvSpPr>
          <p:spPr bwMode="auto">
            <a:xfrm>
              <a:off x="1914525" y="2276263"/>
              <a:ext cx="6350" cy="257152"/>
            </a:xfrm>
            <a:prstGeom prst="line">
              <a:avLst/>
            </a:prstGeom>
            <a:noFill/>
            <a:ln w="19050">
              <a:solidFill>
                <a:srgbClr val="9900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9569" name="Rounded Rectangle 109568"/>
            <p:cNvSpPr/>
            <p:nvPr/>
          </p:nvSpPr>
          <p:spPr bwMode="auto">
            <a:xfrm>
              <a:off x="1804988" y="1679417"/>
              <a:ext cx="246062" cy="761931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defRPr/>
              </a:pPr>
              <a:endParaRPr lang="en-US"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93700" y="2835275"/>
            <a:ext cx="8459788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buClrTx/>
              <a:buFontTx/>
              <a:buNone/>
              <a:defRPr/>
            </a:pPr>
            <a:r>
              <a:rPr lang="pl-PL" sz="1800" dirty="0">
                <a:solidFill>
                  <a:srgbClr val="000000"/>
                </a:solidFill>
                <a:latin typeface="Arial" charset="0"/>
                <a:ea typeface="+mn-ea"/>
              </a:rPr>
              <a:t>Beam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</a:rPr>
              <a:t> B</a:t>
            </a:r>
            <a:r>
              <a:rPr lang="pl-PL" sz="1800" dirty="0">
                <a:solidFill>
                  <a:srgbClr val="000000"/>
                </a:solidFill>
                <a:latin typeface="Arial" charset="0"/>
                <a:ea typeface="+mn-ea"/>
              </a:rPr>
              <a:t>ased Feedbacks:</a:t>
            </a:r>
          </a:p>
          <a:p>
            <a:pPr marL="342900" indent="-342900">
              <a:lnSpc>
                <a:spcPct val="90000"/>
              </a:lnSpc>
              <a:buClrTx/>
              <a:buFontTx/>
              <a:buChar char="•"/>
              <a:defRPr/>
            </a:pP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</a:rPr>
              <a:t>BAM and BCM after BC2 </a:t>
            </a: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  <a:sym typeface="Symbol"/>
              </a:rPr>
              <a:t></a:t>
            </a:r>
            <a:r>
              <a:rPr lang="pl-PL" sz="1800" dirty="0">
                <a:solidFill>
                  <a:srgbClr val="9900FF"/>
                </a:solidFill>
                <a:latin typeface="Arial" charset="0"/>
                <a:ea typeface="+mn-ea"/>
              </a:rPr>
              <a:t> amplitude and phase in ACC1 and </a:t>
            </a:r>
            <a:r>
              <a:rPr lang="en-US" sz="1800" dirty="0">
                <a:solidFill>
                  <a:srgbClr val="9900FF"/>
                </a:solidFill>
                <a:latin typeface="Arial" charset="0"/>
                <a:ea typeface="+mn-ea"/>
              </a:rPr>
              <a:t>ACC39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9900FF"/>
                </a:solidFill>
                <a:latin typeface="Arial" charset="0"/>
                <a:ea typeface="+mn-ea"/>
              </a:rPr>
              <a:t>	</a:t>
            </a:r>
            <a:r>
              <a:rPr lang="en-US" sz="1800" b="1" dirty="0">
                <a:solidFill>
                  <a:srgbClr val="9900FF"/>
                </a:solidFill>
                <a:latin typeface="Arial" charset="0"/>
                <a:ea typeface="+mn-ea"/>
              </a:rPr>
              <a:t>but mainly slow variations, systematic &amp; repetitive errors </a:t>
            </a:r>
            <a:r>
              <a:rPr lang="en-US" sz="1800" b="1" dirty="0">
                <a:solidFill>
                  <a:srgbClr val="9900FF"/>
                </a:solidFill>
                <a:latin typeface="Arial" charset="0"/>
                <a:ea typeface="ＭＳ Ｐゴシック" pitchFamily="112" charset="-128"/>
              </a:rPr>
              <a:t>&lt;~20kHz</a:t>
            </a:r>
            <a:endParaRPr lang="pl-PL" sz="1800" b="1" dirty="0">
              <a:solidFill>
                <a:srgbClr val="9900FF"/>
              </a:solidFill>
              <a:latin typeface="Arial" charset="0"/>
              <a:ea typeface="+mn-ea"/>
            </a:endParaRPr>
          </a:p>
          <a:p>
            <a:pPr marL="342900" indent="-342900">
              <a:lnSpc>
                <a:spcPct val="90000"/>
              </a:lnSpc>
              <a:buClrTx/>
              <a:buFontTx/>
              <a:buChar char="•"/>
              <a:defRPr/>
            </a:pP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</a:rPr>
              <a:t>BAM and BCM after BC3 </a:t>
            </a: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  <a:sym typeface="Symbol"/>
              </a:rPr>
              <a:t></a:t>
            </a:r>
            <a:r>
              <a:rPr lang="pl-PL" sz="1800" dirty="0">
                <a:solidFill>
                  <a:srgbClr val="33CC33"/>
                </a:solidFill>
                <a:latin typeface="Arial" charset="0"/>
                <a:ea typeface="+mn-ea"/>
              </a:rPr>
              <a:t> amplitude and phase in ACC23</a:t>
            </a:r>
            <a:endParaRPr lang="en-US" sz="1800" dirty="0">
              <a:solidFill>
                <a:srgbClr val="33CC33"/>
              </a:solidFill>
              <a:latin typeface="Arial" charset="0"/>
              <a:ea typeface="+mn-ea"/>
            </a:endParaRPr>
          </a:p>
          <a:p>
            <a:pPr marL="342900" indent="-342900">
              <a:lnSpc>
                <a:spcPct val="90000"/>
              </a:lnSpc>
              <a:buClrTx/>
              <a:buFontTx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+mn-ea"/>
              </a:rPr>
              <a:t>BAM after BC2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+mn-ea"/>
                <a:sym typeface="Symbol"/>
              </a:rPr>
              <a:t> feed forward drive for normal conduction cavity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r>
              <a:rPr lang="en-US" sz="1800" dirty="0">
                <a:latin typeface="Arial" charset="0"/>
                <a:ea typeface="+mn-ea"/>
                <a:sym typeface="Symbol"/>
              </a:rPr>
              <a:t>Remark to fast long FB: </a:t>
            </a:r>
          </a:p>
          <a:p>
            <a:pPr marL="285750" indent="-285750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Arial" charset="0"/>
                <a:ea typeface="+mn-ea"/>
                <a:sym typeface="Symbol"/>
              </a:rPr>
              <a:t>Only location possible prior to BC2: large R56 at small energy (150MeV) </a:t>
            </a:r>
          </a:p>
          <a:p>
            <a:pPr marL="285750" indent="-285750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Arial" charset="0"/>
                <a:ea typeface="+mn-ea"/>
                <a:sym typeface="Symbol"/>
              </a:rPr>
              <a:t>Typically ~ 50-100 kV @ 1000 x large cavity bandwidth</a:t>
            </a:r>
          </a:p>
          <a:p>
            <a:pPr marL="285750" indent="-285750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Arial" charset="0"/>
                <a:ea typeface="+mn-ea"/>
                <a:sym typeface="Symbol"/>
              </a:rPr>
              <a:t>Short cables, fast processing time, only semi-conducting amplifier</a:t>
            </a:r>
          </a:p>
          <a:p>
            <a:pPr marL="285750" indent="-285750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Arial" charset="0"/>
                <a:ea typeface="+mn-ea"/>
                <a:sym typeface="Symbol"/>
              </a:rPr>
              <a:t>Latency &lt; 1 us </a:t>
            </a:r>
          </a:p>
          <a:p>
            <a:pPr marL="285750" indent="-285750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1800" dirty="0">
                <a:latin typeface="Arial" charset="0"/>
                <a:ea typeface="+mn-ea"/>
                <a:sym typeface="Symbol"/>
              </a:rPr>
              <a:t>Shoot for FB bandwidth &gt; 100 kHz </a:t>
            </a:r>
            <a:endParaRPr lang="en-US" sz="18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98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203200"/>
            <a:ext cx="82296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Beam based feedback: new topology</a:t>
            </a:r>
            <a:endParaRPr lang="en-GB" dirty="0" smtClean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144186"/>
            <a:ext cx="6986587" cy="52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190500"/>
            <a:ext cx="8229600" cy="841375"/>
          </a:xfrm>
        </p:spPr>
        <p:txBody>
          <a:bodyPr/>
          <a:lstStyle/>
          <a:p>
            <a:pPr eaLnBrk="1" hangingPunct="1"/>
            <a:r>
              <a:rPr lang="en-US" dirty="0" smtClean="0"/>
              <a:t>Beam based feedback: new topology</a:t>
            </a:r>
            <a:endParaRPr lang="en-GB" dirty="0" smtClean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168620"/>
            <a:ext cx="6981825" cy="511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520700"/>
            <a:ext cx="7253288" cy="508000"/>
          </a:xfrm>
        </p:spPr>
        <p:txBody>
          <a:bodyPr/>
          <a:lstStyle/>
          <a:p>
            <a:r>
              <a:rPr lang="en-US" smtClean="0"/>
              <a:t>Parameter overview LLRF system</a:t>
            </a:r>
            <a:endParaRPr lang="en-GB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50900" y="1050925"/>
          <a:ext cx="74041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425"/>
                <a:gridCol w="1588225"/>
                <a:gridCol w="1862450"/>
              </a:tblGrid>
              <a:tr h="26592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nominal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Min/max</a:t>
                      </a:r>
                      <a:endParaRPr lang="en-US" sz="1200" dirty="0"/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RF</a:t>
                      </a:r>
                      <a:r>
                        <a:rPr lang="en-US" sz="1200" baseline="0" dirty="0" smtClean="0"/>
                        <a:t> channels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3000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# of LLRF stations 1.3 GHz SRF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# of LLRF stations 3.9 GHz SRF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# of LLRF stations 1.3 GHz NRF (RF Gun)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Field amplitude stability </a:t>
                      </a:r>
                      <a:r>
                        <a:rPr lang="en-US" sz="1200" dirty="0" err="1" smtClean="0"/>
                        <a:t>dA</a:t>
                      </a:r>
                      <a:r>
                        <a:rPr lang="en-US" sz="1200" dirty="0" smtClean="0"/>
                        <a:t>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1e-4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3e-5/2e-4</a:t>
                      </a:r>
                      <a:endParaRPr lang="en-US" sz="1200" dirty="0"/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Field phase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0.01deg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0.003deg/ 0.05deg</a:t>
                      </a:r>
                      <a:endParaRPr lang="en-US" sz="1200" dirty="0"/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</a:t>
                      </a:r>
                      <a:r>
                        <a:rPr lang="en-US" sz="1200" baseline="0" dirty="0" err="1" smtClean="0"/>
                        <a:t>piezo</a:t>
                      </a:r>
                      <a:r>
                        <a:rPr lang="en-US" sz="1200" baseline="0" dirty="0" smtClean="0"/>
                        <a:t> driver/sensors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800/800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MTCA crates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NA</a:t>
                      </a:r>
                    </a:p>
                  </a:txBody>
                  <a:tcPr/>
                </a:tc>
              </a:tr>
              <a:tr h="2659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RF channels per station (32 cavities)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53" name="TextBox 2"/>
          <p:cNvSpPr txBox="1">
            <a:spLocks noChangeArrowheads="1"/>
          </p:cNvSpPr>
          <p:nvPr/>
        </p:nvSpPr>
        <p:spPr bwMode="auto">
          <a:xfrm>
            <a:off x="444500" y="3825875"/>
            <a:ext cx="85582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>
                <a:solidFill>
                  <a:srgbClr val="0070C0"/>
                </a:solidFill>
              </a:rPr>
              <a:t>Fully automated system with high flexibility and high precision</a:t>
            </a:r>
            <a:r>
              <a:rPr lang="en-US" sz="1800">
                <a:solidFill>
                  <a:srgbClr val="0070C0"/>
                </a:solidFill>
              </a:rPr>
              <a:t>:</a:t>
            </a:r>
          </a:p>
          <a:p>
            <a:pPr lvl="1" eaLnBrk="1" hangingPunct="1"/>
            <a:r>
              <a:rPr lang="en-US" sz="1800"/>
              <a:t> varying beam load: beam current, bunch spacing, bunch pattern </a:t>
            </a:r>
          </a:p>
          <a:p>
            <a:pPr lvl="1" eaLnBrk="1" hangingPunct="1"/>
            <a:r>
              <a:rPr lang="en-US" sz="1800"/>
              <a:t> macro-pulse to macro-pulse structure variations </a:t>
            </a:r>
          </a:p>
          <a:p>
            <a:pPr lvl="1" eaLnBrk="1" hangingPunct="1"/>
            <a:r>
              <a:rPr lang="en-US" sz="1800"/>
              <a:t> changes in gradient, phase, gradient slopes, phase slopes</a:t>
            </a:r>
          </a:p>
          <a:p>
            <a:pPr lvl="1" eaLnBrk="1" hangingPunct="1"/>
            <a:r>
              <a:rPr lang="en-US" sz="1800"/>
              <a:t> incorporate beam based signals (arrival time, compression, energy)</a:t>
            </a:r>
          </a:p>
          <a:p>
            <a:pPr lvl="1" eaLnBrk="1" hangingPunct="1"/>
            <a:r>
              <a:rPr lang="en-US" sz="1800"/>
              <a:t> local and global energy management</a:t>
            </a:r>
          </a:p>
          <a:p>
            <a:pPr lvl="1" eaLnBrk="1" hangingPunct="1"/>
            <a:r>
              <a:rPr lang="en-US" sz="1800"/>
              <a:t> very robust and reliable system with high availability (downtime &lt; 1%)</a:t>
            </a:r>
          </a:p>
          <a:p>
            <a:pPr lvl="1" eaLnBrk="1" hangingPunct="1"/>
            <a:r>
              <a:rPr lang="en-US" sz="1800"/>
              <a:t> ultra-high precision for 20% of RF stations (&lt;&lt;0.01%, &lt;&lt;0.01deg)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723606" y="1257300"/>
            <a:ext cx="2388394" cy="4191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495006" y="2349500"/>
            <a:ext cx="3620294" cy="749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Other issues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168400"/>
            <a:ext cx="8686799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Detection of soft quench 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1400" dirty="0" smtClean="0"/>
              <a:t>specs Q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  &gt; 1e10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	likely   Q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 ~ 2e10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load    Q</a:t>
            </a:r>
            <a:r>
              <a:rPr lang="en-US" sz="1400" baseline="-25000" dirty="0" smtClean="0"/>
              <a:t>L </a:t>
            </a:r>
            <a:r>
              <a:rPr lang="en-US" sz="1400" dirty="0" smtClean="0"/>
              <a:t>  ~ 3e6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	soft quenched cavity ~ 2e7 =&gt; eats up same power at entire </a:t>
            </a:r>
            <a:r>
              <a:rPr lang="en-US" sz="1400" dirty="0" err="1" smtClean="0"/>
              <a:t>linac</a:t>
            </a:r>
            <a:r>
              <a:rPr lang="en-US" sz="1400" dirty="0" smtClean="0"/>
              <a:t>!!!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	but Q</a:t>
            </a:r>
            <a:r>
              <a:rPr lang="en-US" sz="1400" baseline="-25000" dirty="0" smtClean="0"/>
              <a:t>L </a:t>
            </a:r>
            <a:r>
              <a:rPr lang="en-US" sz="1400" dirty="0" smtClean="0"/>
              <a:t>  drops 3.0e6 -&gt; 2.6e6 (~ 10%)</a:t>
            </a:r>
            <a:endParaRPr lang="en-US" sz="1400" dirty="0"/>
          </a:p>
          <a:p>
            <a:pPr>
              <a:buNone/>
            </a:pPr>
            <a:endParaRPr lang="en-US" sz="1800" dirty="0"/>
          </a:p>
          <a:p>
            <a:r>
              <a:rPr lang="en-US" sz="2000" dirty="0" smtClean="0"/>
              <a:t> Operation recovery</a:t>
            </a:r>
          </a:p>
          <a:p>
            <a:pPr>
              <a:buNone/>
            </a:pPr>
            <a:endParaRPr lang="en-US" dirty="0"/>
          </a:p>
          <a:p>
            <a:r>
              <a:rPr lang="en-US" sz="2000" dirty="0" smtClean="0"/>
              <a:t> At level  </a:t>
            </a:r>
            <a:r>
              <a:rPr lang="en-US" sz="2000" dirty="0" err="1" smtClean="0"/>
              <a:t>dA</a:t>
            </a:r>
            <a:r>
              <a:rPr lang="en-US" sz="2000" dirty="0" smtClean="0"/>
              <a:t>/A &lt; 1e-4 other </a:t>
            </a:r>
            <a:r>
              <a:rPr lang="en-US" sz="2000" dirty="0" err="1" smtClean="0"/>
              <a:t>passband</a:t>
            </a:r>
            <a:r>
              <a:rPr lang="en-US" sz="2000" dirty="0" smtClean="0"/>
              <a:t> modes have to be considered</a:t>
            </a:r>
          </a:p>
          <a:p>
            <a:pPr>
              <a:buNone/>
            </a:pPr>
            <a:r>
              <a:rPr lang="en-US" sz="1400" dirty="0" smtClean="0"/>
              <a:t>	8/9pi mode (instabilities)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7/9pi mode (contributes to </a:t>
            </a:r>
            <a:r>
              <a:rPr lang="en-US" sz="1400" dirty="0" err="1" smtClean="0"/>
              <a:t>dE</a:t>
            </a:r>
            <a:r>
              <a:rPr lang="en-US" sz="1400" dirty="0" smtClean="0"/>
              <a:t> of beam)</a:t>
            </a:r>
          </a:p>
          <a:p>
            <a:pPr>
              <a:buNone/>
            </a:pPr>
            <a:endParaRPr lang="en-US" sz="1400" dirty="0"/>
          </a:p>
          <a:p>
            <a:r>
              <a:rPr lang="en-US" sz="2000" dirty="0" smtClean="0"/>
              <a:t> Diagnostics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Arrival time monitors e.g. dynamic range ~ 3 </a:t>
            </a:r>
            <a:r>
              <a:rPr lang="en-US" sz="2000" dirty="0" err="1" smtClean="0"/>
              <a:t>ps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605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7475" y="6477000"/>
            <a:ext cx="5702300" cy="333375"/>
          </a:xfrm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800" b="0" smtClean="0">
                <a:solidFill>
                  <a:srgbClr val="000000"/>
                </a:solidFill>
              </a:rPr>
              <a:t>Libera Workshop 2011, 30.09.11</a:t>
            </a:r>
          </a:p>
          <a:p>
            <a:r>
              <a:rPr lang="en-GB" sz="800" b="0" smtClean="0">
                <a:solidFill>
                  <a:srgbClr val="000000"/>
                </a:solidFill>
              </a:rPr>
              <a:t>Frank Ludwig, DESY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533400"/>
            <a:ext cx="7262813" cy="485775"/>
          </a:xfrm>
        </p:spPr>
        <p:txBody>
          <a:bodyPr/>
          <a:lstStyle/>
          <a:p>
            <a:endParaRPr lang="en-GB" sz="2800" dirty="0" smtClean="0"/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1917700" y="2540000"/>
            <a:ext cx="511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/>
              <a:t>Thanks for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520700"/>
            <a:ext cx="7253288" cy="508000"/>
          </a:xfrm>
        </p:spPr>
        <p:txBody>
          <a:bodyPr/>
          <a:lstStyle/>
          <a:p>
            <a:r>
              <a:rPr lang="en-US" smtClean="0"/>
              <a:t>LLRF system layout &amp; functionalities</a:t>
            </a:r>
            <a:endParaRPr lang="en-GB" smtClean="0"/>
          </a:p>
        </p:txBody>
      </p:sp>
      <p:sp>
        <p:nvSpPr>
          <p:cNvPr id="3" name="TextBox 2"/>
          <p:cNvSpPr txBox="1"/>
          <p:nvPr/>
        </p:nvSpPr>
        <p:spPr>
          <a:xfrm>
            <a:off x="344488" y="1054100"/>
            <a:ext cx="8327921" cy="54230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ea typeface="ＭＳ Ｐゴシック" pitchFamily="112" charset="-128"/>
              </a:rPr>
              <a:t>Reliability / Availability / Maintenance</a:t>
            </a:r>
            <a:r>
              <a:rPr lang="en-US" sz="1800" dirty="0">
                <a:solidFill>
                  <a:srgbClr val="0070C0"/>
                </a:solidFill>
                <a:ea typeface="ＭＳ Ｐゴシック" pitchFamily="112" charset="-128"/>
              </a:rPr>
              <a:t>:</a:t>
            </a:r>
          </a:p>
          <a:p>
            <a:pPr marL="800100" lvl="1" indent="-342900">
              <a:defRPr/>
            </a:pPr>
            <a:r>
              <a:rPr lang="en-US" sz="1800" dirty="0">
                <a:ea typeface="ＭＳ Ｐゴシック" pitchFamily="112" charset="-128"/>
              </a:rPr>
              <a:t>Use industrial standard as bases</a:t>
            </a:r>
          </a:p>
          <a:p>
            <a:pPr marL="800100" lvl="1" indent="-342900">
              <a:defRPr/>
            </a:pPr>
            <a:r>
              <a:rPr lang="en-US" sz="1800" dirty="0">
                <a:ea typeface="ＭＳ Ｐゴシック" pitchFamily="112" charset="-128"/>
              </a:rPr>
              <a:t>Sufficient diagnostics to identify failures &amp; errors</a:t>
            </a:r>
          </a:p>
          <a:p>
            <a:pPr marL="800100" lvl="1" indent="-342900">
              <a:defRPr/>
            </a:pPr>
            <a:r>
              <a:rPr lang="en-US" sz="1800" dirty="0">
                <a:ea typeface="ＭＳ Ｐゴシック" pitchFamily="112" charset="-128"/>
              </a:rPr>
              <a:t>Redundancy in DAQ system (Probe/Virtual Probe/Cavity model)</a:t>
            </a:r>
          </a:p>
          <a:p>
            <a:pPr marL="800100" lvl="1" indent="-342900">
              <a:defRPr/>
            </a:pPr>
            <a:r>
              <a:rPr lang="en-US" sz="1800" dirty="0">
                <a:ea typeface="ＭＳ Ｐゴシック" pitchFamily="112" charset="-128"/>
              </a:rPr>
              <a:t>Redundancy in critical hardware components (Power supply)</a:t>
            </a:r>
          </a:p>
          <a:p>
            <a:pPr marL="800100" lvl="1" indent="-342900">
              <a:defRPr/>
            </a:pPr>
            <a:r>
              <a:rPr lang="en-US" sz="1800" dirty="0">
                <a:ea typeface="ＭＳ Ｐゴシック" pitchFamily="112" charset="-128"/>
              </a:rPr>
              <a:t>Excellent remote access and controllability</a:t>
            </a:r>
          </a:p>
          <a:p>
            <a:pPr marL="800100" lvl="1" indent="-342900">
              <a:defRPr/>
            </a:pPr>
            <a:r>
              <a:rPr lang="en-US" sz="1800" dirty="0">
                <a:ea typeface="ＭＳ Ｐゴシック" pitchFamily="112" charset="-128"/>
              </a:rPr>
              <a:t>Handle large number of systems simultaneously</a:t>
            </a:r>
          </a:p>
          <a:p>
            <a:pPr marL="800100" lvl="1" indent="-342900">
              <a:defRPr/>
            </a:pPr>
            <a:r>
              <a:rPr lang="en-US" sz="1800" dirty="0">
                <a:ea typeface="ＭＳ Ｐゴシック" pitchFamily="112" charset="-128"/>
              </a:rPr>
              <a:t>Data acquisition system for off-line analysis / failure identification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ea typeface="ＭＳ Ｐゴシック" pitchFamily="112" charset="-128"/>
              </a:rPr>
              <a:t>Precision / Flexibility / Automation</a:t>
            </a:r>
            <a:endParaRPr lang="en-US" sz="1800" dirty="0">
              <a:solidFill>
                <a:srgbClr val="0070C0"/>
              </a:solidFill>
              <a:ea typeface="ＭＳ Ｐゴシック" pitchFamily="112" charset="-128"/>
            </a:endParaRPr>
          </a:p>
          <a:p>
            <a:pPr marL="742950" lvl="1" indent="-285750">
              <a:defRPr/>
            </a:pPr>
            <a:r>
              <a:rPr lang="en-US" sz="1800" dirty="0">
                <a:ea typeface="ＭＳ Ｐゴシック" pitchFamily="112" charset="-128"/>
              </a:rPr>
              <a:t>Complex controller with FF, LFF, MIMO-FB, BBF-FB </a:t>
            </a:r>
          </a:p>
          <a:p>
            <a:pPr lvl="1">
              <a:defRPr/>
            </a:pPr>
            <a:r>
              <a:rPr lang="en-US" sz="1800" dirty="0">
                <a:ea typeface="ＭＳ Ｐゴシック" pitchFamily="112" charset="-128"/>
              </a:rPr>
              <a:t>  System identification, calibration of parameters</a:t>
            </a:r>
          </a:p>
          <a:p>
            <a:pPr lvl="1">
              <a:defRPr/>
            </a:pPr>
            <a:r>
              <a:rPr lang="en-US" sz="1800" dirty="0">
                <a:ea typeface="ＭＳ Ｐゴシック" pitchFamily="112" charset="-128"/>
              </a:rPr>
              <a:t>  Loop-phase / Frequency Control/ Q</a:t>
            </a:r>
            <a:r>
              <a:rPr lang="en-US" sz="1800" baseline="-25000" dirty="0">
                <a:ea typeface="ＭＳ Ｐゴシック" pitchFamily="112" charset="-128"/>
              </a:rPr>
              <a:t>L</a:t>
            </a:r>
            <a:r>
              <a:rPr lang="en-US" sz="1800" dirty="0">
                <a:ea typeface="ＭＳ Ｐゴシック" pitchFamily="112" charset="-128"/>
              </a:rPr>
              <a:t> control / Cavity phase control</a:t>
            </a:r>
          </a:p>
          <a:p>
            <a:pPr lvl="1">
              <a:defRPr/>
            </a:pPr>
            <a:r>
              <a:rPr lang="en-US" sz="1800" dirty="0">
                <a:ea typeface="ＭＳ Ｐゴシック" pitchFamily="112" charset="-128"/>
              </a:rPr>
              <a:t>  Quench detection, cavity gradient control and tuning </a:t>
            </a:r>
          </a:p>
          <a:p>
            <a:pPr lvl="1">
              <a:defRPr/>
            </a:pPr>
            <a:r>
              <a:rPr lang="en-US" sz="1800" dirty="0">
                <a:ea typeface="ＭＳ Ｐゴシック" pitchFamily="112" charset="-128"/>
              </a:rPr>
              <a:t>  Local and global energy </a:t>
            </a:r>
            <a:r>
              <a:rPr lang="en-US" sz="1800" dirty="0" smtClean="0">
                <a:ea typeface="ＭＳ Ｐゴシック" pitchFamily="112" charset="-128"/>
              </a:rPr>
              <a:t>management</a:t>
            </a:r>
          </a:p>
          <a:p>
            <a:pPr lvl="1">
              <a:defRPr/>
            </a:pPr>
            <a:r>
              <a:rPr lang="en-US" sz="1800" dirty="0">
                <a:ea typeface="ＭＳ Ｐゴシック" pitchFamily="112" charset="-128"/>
              </a:rPr>
              <a:t> </a:t>
            </a:r>
            <a:r>
              <a:rPr lang="en-US" sz="1800" dirty="0" smtClean="0">
                <a:ea typeface="ＭＳ Ｐゴシック" pitchFamily="112" charset="-128"/>
              </a:rPr>
              <a:t> Accommodate various beam based FBs</a:t>
            </a:r>
            <a:endParaRPr lang="en-US" sz="1800" dirty="0">
              <a:ea typeface="ＭＳ Ｐゴシック" pitchFamily="112" charset="-128"/>
            </a:endParaRPr>
          </a:p>
          <a:p>
            <a:pPr lvl="1">
              <a:buNone/>
              <a:defRPr/>
            </a:pPr>
            <a:endParaRPr lang="en-US" sz="1800" dirty="0"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71" name="Text Box 7"/>
          <p:cNvSpPr txBox="1">
            <a:spLocks noChangeArrowheads="1"/>
          </p:cNvSpPr>
          <p:nvPr/>
        </p:nvSpPr>
        <p:spPr bwMode="auto">
          <a:xfrm>
            <a:off x="5688013" y="3752850"/>
            <a:ext cx="2043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1000" dirty="0" smtClean="0">
                <a:ea typeface="ＭＳ Ｐゴシック" pitchFamily="112" charset="-128"/>
              </a:rPr>
              <a:t>Scheme of LLRF RF controller </a:t>
            </a:r>
            <a:endParaRPr lang="en-GB" sz="1000" dirty="0" smtClean="0">
              <a:ea typeface="ＭＳ Ｐゴシック" pitchFamily="112" charset="-128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520700"/>
            <a:ext cx="7253288" cy="508000"/>
          </a:xfrm>
        </p:spPr>
        <p:txBody>
          <a:bodyPr/>
          <a:lstStyle/>
          <a:p>
            <a:r>
              <a:rPr lang="en-US" smtClean="0"/>
              <a:t>LLRF system overview</a:t>
            </a:r>
            <a:endParaRPr lang="en-GB" smtClean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333500"/>
            <a:ext cx="9080500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533400"/>
            <a:ext cx="7151688" cy="481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en-US" smtClean="0"/>
              <a:t>Consequences from FLASH operation</a:t>
            </a:r>
            <a:endParaRPr lang="en-GB" smtClean="0"/>
          </a:p>
        </p:txBody>
      </p:sp>
      <p:sp>
        <p:nvSpPr>
          <p:cNvPr id="25603" name="Rectangle 3"/>
          <p:cNvSpPr>
            <a:spLocks noChangeAspect="1" noChangeArrowheads="1"/>
          </p:cNvSpPr>
          <p:nvPr/>
        </p:nvSpPr>
        <p:spPr bwMode="auto">
          <a:xfrm>
            <a:off x="209550" y="1314450"/>
            <a:ext cx="84375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de-DE" sz="1800">
                <a:solidFill>
                  <a:schemeClr val="hlink"/>
                </a:solidFill>
              </a:rPr>
              <a:t>2 semi-distributed uTCA stations (25 RF stations)</a:t>
            </a:r>
            <a:endParaRPr lang="en-GB" sz="1800">
              <a:solidFill>
                <a:schemeClr val="hlink"/>
              </a:solidFill>
            </a:endParaRP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431800" y="5634038"/>
            <a:ext cx="8215313" cy="720725"/>
            <a:chOff x="192" y="3553"/>
            <a:chExt cx="5175" cy="454"/>
          </a:xfrm>
        </p:grpSpPr>
        <p:sp>
          <p:nvSpPr>
            <p:cNvPr id="25606" name="Rectangle 5"/>
            <p:cNvSpPr>
              <a:spLocks noChangeArrowheads="1"/>
            </p:cNvSpPr>
            <p:nvPr/>
          </p:nvSpPr>
          <p:spPr bwMode="auto">
            <a:xfrm>
              <a:off x="192" y="3553"/>
              <a:ext cx="5175" cy="4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90000" anchor="b"/>
            <a:lstStyle/>
            <a:p>
              <a:pPr marL="268288" indent="-268288" defTabSz="593725">
                <a:spcBef>
                  <a:spcPct val="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de-DE" sz="2000" b="0">
                  <a:solidFill>
                    <a:schemeClr val="hlink"/>
                  </a:solidFill>
                </a:rPr>
                <a:t>Driving Argument          Short pickup cables for low drifts (10fs/m/K)</a:t>
              </a:r>
            </a:p>
            <a:p>
              <a:pPr marL="268288" indent="-268288" defTabSz="593725">
                <a:spcBef>
                  <a:spcPct val="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de-DE" sz="2000" b="0">
                  <a:solidFill>
                    <a:schemeClr val="hlink"/>
                  </a:solidFill>
                </a:rPr>
                <a:t>					    and prevent crosstalk from high power cables</a:t>
              </a:r>
              <a:r>
                <a:rPr lang="de-DE" b="0">
                  <a:solidFill>
                    <a:schemeClr val="hlink"/>
                  </a:solidFill>
                </a:rPr>
                <a:t>                                                                                 </a:t>
              </a:r>
              <a:endParaRPr lang="en-GB" b="0">
                <a:solidFill>
                  <a:schemeClr val="hlink"/>
                </a:solidFill>
              </a:endParaRPr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flipV="1">
              <a:off x="1689" y="3691"/>
              <a:ext cx="284" cy="6"/>
            </a:xfrm>
            <a:prstGeom prst="line">
              <a:avLst/>
            </a:prstGeom>
            <a:noFill/>
            <a:ln w="635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5605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727075" y="1809750"/>
          <a:ext cx="7934325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Bitmap Image" r:id="rId4" imgW="10050278" imgH="4409524" progId="PBrush">
                  <p:embed/>
                </p:oleObj>
              </mc:Choice>
              <mc:Fallback>
                <p:oleObj name="Bitmap Image" r:id="rId4" imgW="10050278" imgH="4409524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1809750"/>
                        <a:ext cx="7934325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>
                            <a:solidFill>
                              <a:schemeClr val="folHlink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536575"/>
            <a:ext cx="7151688" cy="481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en-US" smtClean="0"/>
              <a:t>uTCA LLRF hardware platform</a:t>
            </a:r>
            <a:endParaRPr lang="en-GB" smtClean="0"/>
          </a:p>
        </p:txBody>
      </p:sp>
      <p:sp>
        <p:nvSpPr>
          <p:cNvPr id="26627" name="Rectangle 3"/>
          <p:cNvSpPr>
            <a:spLocks noChangeAspect="1" noChangeArrowheads="1"/>
          </p:cNvSpPr>
          <p:nvPr/>
        </p:nvSpPr>
        <p:spPr bwMode="auto">
          <a:xfrm>
            <a:off x="393700" y="1333500"/>
            <a:ext cx="7567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de-DE" sz="1800">
                <a:solidFill>
                  <a:schemeClr val="hlink"/>
                </a:solidFill>
              </a:rPr>
              <a:t>How will a LLRF System look like inside . . . 19“ modules . . . </a:t>
            </a:r>
            <a:endParaRPr lang="en-GB" sz="1800">
              <a:solidFill>
                <a:schemeClr val="hlink"/>
              </a:solidFill>
            </a:endParaRPr>
          </a:p>
        </p:txBody>
      </p:sp>
      <p:graphicFrame>
        <p:nvGraphicFramePr>
          <p:cNvPr id="26628" name="Object 19"/>
          <p:cNvGraphicFramePr>
            <a:graphicFrameLocks noChangeAspect="1"/>
          </p:cNvGraphicFramePr>
          <p:nvPr/>
        </p:nvGraphicFramePr>
        <p:xfrm>
          <a:off x="0" y="3114675"/>
          <a:ext cx="1935163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Photo Editor Photo" r:id="rId4" imgW="3285714" imgH="5401429" progId="MSPhotoEd.3">
                  <p:embed/>
                </p:oleObj>
              </mc:Choice>
              <mc:Fallback>
                <p:oleObj name="Photo Editor Photo" r:id="rId4" imgW="3285714" imgH="5401429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14675"/>
                        <a:ext cx="1935163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29" name="Group 36"/>
          <p:cNvGrpSpPr>
            <a:grpSpLocks/>
          </p:cNvGrpSpPr>
          <p:nvPr/>
        </p:nvGrpSpPr>
        <p:grpSpPr bwMode="auto">
          <a:xfrm>
            <a:off x="2698750" y="1719263"/>
            <a:ext cx="6464300" cy="4610100"/>
            <a:chOff x="1700" y="1374"/>
            <a:chExt cx="4072" cy="2616"/>
          </a:xfrm>
        </p:grpSpPr>
        <p:pic>
          <p:nvPicPr>
            <p:cNvPr id="1186832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14" y="1374"/>
              <a:ext cx="71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86839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00" y="1667"/>
              <a:ext cx="2498" cy="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86841" name="Line 25"/>
            <p:cNvSpPr>
              <a:spLocks noChangeShapeType="1"/>
            </p:cNvSpPr>
            <p:nvPr/>
          </p:nvSpPr>
          <p:spPr bwMode="auto">
            <a:xfrm flipV="1">
              <a:off x="3181" y="2299"/>
              <a:ext cx="2579" cy="6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86842" name="Line 26"/>
            <p:cNvSpPr>
              <a:spLocks noChangeShapeType="1"/>
            </p:cNvSpPr>
            <p:nvPr/>
          </p:nvSpPr>
          <p:spPr bwMode="auto">
            <a:xfrm>
              <a:off x="3210" y="3443"/>
              <a:ext cx="2562" cy="1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86843" name="Rectangle 27"/>
            <p:cNvSpPr>
              <a:spLocks noChangeArrowheads="1"/>
            </p:cNvSpPr>
            <p:nvPr/>
          </p:nvSpPr>
          <p:spPr bwMode="auto">
            <a:xfrm>
              <a:off x="1772" y="2915"/>
              <a:ext cx="1438" cy="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86844" name="Text Box 28"/>
            <p:cNvSpPr txBox="1">
              <a:spLocks noChangeArrowheads="1"/>
            </p:cNvSpPr>
            <p:nvPr/>
          </p:nvSpPr>
          <p:spPr bwMode="auto">
            <a:xfrm>
              <a:off x="3635" y="2054"/>
              <a:ext cx="191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buFont typeface="Wingdings" pitchFamily="2" charset="2"/>
                <a:buNone/>
                <a:defRPr/>
              </a:pPr>
              <a:r>
                <a:rPr lang="de-DE" sz="1200" u="sng" dirty="0" err="1" smtClean="0"/>
                <a:t>DCM</a:t>
              </a:r>
              <a:r>
                <a:rPr lang="de-DE" sz="1200" dirty="0" err="1" smtClean="0"/>
                <a:t>odule</a:t>
              </a:r>
              <a:r>
                <a:rPr lang="de-DE" sz="1200" b="0" dirty="0" smtClean="0"/>
                <a:t> (</a:t>
              </a:r>
              <a:r>
                <a:rPr lang="de-DE" sz="1200" b="0" dirty="0" err="1" smtClean="0"/>
                <a:t>no</a:t>
              </a:r>
              <a:r>
                <a:rPr lang="de-DE" sz="1200" b="0" dirty="0" smtClean="0"/>
                <a:t> </a:t>
              </a:r>
              <a:r>
                <a:rPr lang="de-DE" sz="1200" b="0" dirty="0" err="1" smtClean="0"/>
                <a:t>drifts</a:t>
              </a:r>
              <a:r>
                <a:rPr lang="de-DE" sz="1200" b="0" dirty="0" smtClean="0"/>
                <a:t> </a:t>
              </a:r>
              <a:r>
                <a:rPr lang="de-DE" sz="1200" b="0" dirty="0" err="1" smtClean="0"/>
                <a:t>within</a:t>
              </a:r>
              <a:r>
                <a:rPr lang="de-DE" sz="1200" b="0" dirty="0" smtClean="0"/>
                <a:t> </a:t>
              </a:r>
              <a:r>
                <a:rPr lang="de-DE" sz="1200" b="0" dirty="0" err="1" smtClean="0"/>
                <a:t>the</a:t>
              </a:r>
              <a:r>
                <a:rPr lang="de-DE" sz="1200" b="0" dirty="0" smtClean="0"/>
                <a:t> </a:t>
              </a:r>
              <a:r>
                <a:rPr lang="de-DE" sz="1200" b="0" dirty="0" err="1" smtClean="0"/>
                <a:t>rack</a:t>
              </a:r>
              <a:r>
                <a:rPr lang="de-DE" sz="1200" b="0" dirty="0" smtClean="0"/>
                <a:t>)</a:t>
              </a:r>
            </a:p>
            <a:p>
              <a:pPr eaLnBrk="1" hangingPunct="1">
                <a:buFont typeface="Wingdings" pitchFamily="2" charset="2"/>
                <a:buNone/>
                <a:defRPr/>
              </a:pPr>
              <a:r>
                <a:rPr lang="de-DE" sz="1000" b="0" dirty="0" smtClean="0"/>
                <a:t>ISE, DMCS, MSK</a:t>
              </a:r>
              <a:endParaRPr lang="en-GB" sz="1000" b="0" dirty="0" smtClean="0"/>
            </a:p>
          </p:txBody>
        </p:sp>
        <p:sp>
          <p:nvSpPr>
            <p:cNvPr id="1186845" name="Line 29"/>
            <p:cNvSpPr>
              <a:spLocks noChangeShapeType="1"/>
            </p:cNvSpPr>
            <p:nvPr/>
          </p:nvSpPr>
          <p:spPr bwMode="auto">
            <a:xfrm>
              <a:off x="2983" y="2139"/>
              <a:ext cx="652" cy="0"/>
            </a:xfrm>
            <a:prstGeom prst="line">
              <a:avLst/>
            </a:prstGeom>
            <a:noFill/>
            <a:ln w="28575">
              <a:solidFill>
                <a:srgbClr val="2C1A54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86846" name="Text Box 30"/>
            <p:cNvSpPr txBox="1">
              <a:spLocks noChangeArrowheads="1"/>
            </p:cNvSpPr>
            <p:nvPr/>
          </p:nvSpPr>
          <p:spPr bwMode="auto">
            <a:xfrm>
              <a:off x="3635" y="2337"/>
              <a:ext cx="157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de-DE" sz="1200" u="sng" dirty="0" err="1" smtClean="0"/>
                <a:t>LOGM</a:t>
              </a:r>
              <a:r>
                <a:rPr lang="de-DE" sz="1200" dirty="0" err="1" smtClean="0"/>
                <a:t>odule</a:t>
              </a:r>
              <a:r>
                <a:rPr lang="de-DE" sz="1200" b="0" dirty="0" smtClean="0"/>
                <a:t> (</a:t>
              </a:r>
              <a:r>
                <a:rPr lang="de-DE" sz="1200" b="0" dirty="0" err="1" smtClean="0"/>
                <a:t>Local</a:t>
              </a:r>
              <a:r>
                <a:rPr lang="de-DE" sz="1200" b="0" dirty="0" smtClean="0"/>
                <a:t> </a:t>
              </a:r>
              <a:r>
                <a:rPr lang="de-DE" sz="1200" b="0" dirty="0" err="1" smtClean="0"/>
                <a:t>Oscillators</a:t>
              </a:r>
              <a:r>
                <a:rPr lang="de-DE" sz="1200" b="0" dirty="0" smtClean="0"/>
                <a:t>)</a:t>
              </a:r>
            </a:p>
            <a:p>
              <a:pPr eaLnBrk="1" hangingPunct="1">
                <a:buFont typeface="Wingdings" pitchFamily="2" charset="2"/>
                <a:buNone/>
                <a:defRPr/>
              </a:pPr>
              <a:r>
                <a:rPr lang="de-DE" sz="1000" b="0" dirty="0" smtClean="0"/>
                <a:t>ISE, MSK</a:t>
              </a:r>
              <a:endParaRPr lang="en-GB" sz="1000" b="0" dirty="0" smtClean="0"/>
            </a:p>
          </p:txBody>
        </p:sp>
        <p:sp>
          <p:nvSpPr>
            <p:cNvPr id="1186847" name="Line 31"/>
            <p:cNvSpPr>
              <a:spLocks noChangeShapeType="1"/>
            </p:cNvSpPr>
            <p:nvPr/>
          </p:nvSpPr>
          <p:spPr bwMode="auto">
            <a:xfrm>
              <a:off x="2983" y="2422"/>
              <a:ext cx="652" cy="0"/>
            </a:xfrm>
            <a:prstGeom prst="line">
              <a:avLst/>
            </a:prstGeom>
            <a:noFill/>
            <a:ln w="28575">
              <a:solidFill>
                <a:srgbClr val="2C1A54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86848" name="Text Box 32"/>
            <p:cNvSpPr txBox="1">
              <a:spLocks noChangeArrowheads="1"/>
            </p:cNvSpPr>
            <p:nvPr/>
          </p:nvSpPr>
          <p:spPr bwMode="auto">
            <a:xfrm>
              <a:off x="3649" y="3573"/>
              <a:ext cx="157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de-DE" sz="1200" u="sng" smtClean="0"/>
                <a:t>PIEZOM</a:t>
              </a:r>
              <a:r>
                <a:rPr lang="de-DE" sz="1200" smtClean="0"/>
                <a:t>odule</a:t>
              </a:r>
              <a:r>
                <a:rPr lang="de-DE" sz="1200" b="0" smtClean="0"/>
                <a:t> (Piezo driver)</a:t>
              </a:r>
              <a:endParaRPr lang="en-GB" sz="1200" b="0" smtClean="0"/>
            </a:p>
          </p:txBody>
        </p:sp>
        <p:sp>
          <p:nvSpPr>
            <p:cNvPr id="1186849" name="Line 33"/>
            <p:cNvSpPr>
              <a:spLocks noChangeShapeType="1"/>
            </p:cNvSpPr>
            <p:nvPr/>
          </p:nvSpPr>
          <p:spPr bwMode="auto">
            <a:xfrm>
              <a:off x="2997" y="3658"/>
              <a:ext cx="652" cy="0"/>
            </a:xfrm>
            <a:prstGeom prst="line">
              <a:avLst/>
            </a:prstGeom>
            <a:noFill/>
            <a:ln w="28575">
              <a:solidFill>
                <a:srgbClr val="2C1A54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86850" name="Text Box 34"/>
            <p:cNvSpPr txBox="1">
              <a:spLocks noChangeArrowheads="1"/>
            </p:cNvSpPr>
            <p:nvPr/>
          </p:nvSpPr>
          <p:spPr bwMode="auto">
            <a:xfrm>
              <a:off x="3645" y="3748"/>
              <a:ext cx="129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de-DE" sz="1200" dirty="0" smtClean="0"/>
                <a:t>Power </a:t>
              </a:r>
              <a:r>
                <a:rPr lang="de-DE" sz="1200" dirty="0" err="1" smtClean="0"/>
                <a:t>Supply</a:t>
              </a:r>
              <a:r>
                <a:rPr lang="de-DE" sz="1200" b="0" dirty="0" smtClean="0"/>
                <a:t> (redundant)</a:t>
              </a:r>
            </a:p>
            <a:p>
              <a:pPr eaLnBrk="1" hangingPunct="1">
                <a:buFont typeface="Wingdings" pitchFamily="2" charset="2"/>
                <a:buNone/>
                <a:defRPr/>
              </a:pPr>
              <a:r>
                <a:rPr lang="de-DE" sz="1000" b="0" dirty="0" err="1" smtClean="0"/>
                <a:t>industry</a:t>
              </a:r>
              <a:endParaRPr lang="en-GB" sz="1000" b="0" dirty="0" smtClean="0"/>
            </a:p>
          </p:txBody>
        </p:sp>
        <p:sp>
          <p:nvSpPr>
            <p:cNvPr id="1186851" name="Line 35"/>
            <p:cNvSpPr>
              <a:spLocks noChangeShapeType="1"/>
            </p:cNvSpPr>
            <p:nvPr/>
          </p:nvSpPr>
          <p:spPr bwMode="auto">
            <a:xfrm>
              <a:off x="2993" y="3833"/>
              <a:ext cx="652" cy="0"/>
            </a:xfrm>
            <a:prstGeom prst="line">
              <a:avLst/>
            </a:prstGeom>
            <a:noFill/>
            <a:ln w="28575">
              <a:solidFill>
                <a:srgbClr val="2C1A54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1186836" name="Line 20"/>
          <p:cNvSpPr>
            <a:spLocks noChangeShapeType="1"/>
          </p:cNvSpPr>
          <p:nvPr/>
        </p:nvSpPr>
        <p:spPr bwMode="auto">
          <a:xfrm flipV="1">
            <a:off x="1692275" y="2933700"/>
            <a:ext cx="107950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sp>
        <p:nvSpPr>
          <p:cNvPr id="1186837" name="Line 21"/>
          <p:cNvSpPr>
            <a:spLocks noChangeShapeType="1"/>
          </p:cNvSpPr>
          <p:nvPr/>
        </p:nvSpPr>
        <p:spPr bwMode="auto">
          <a:xfrm>
            <a:off x="1692275" y="5454650"/>
            <a:ext cx="1035050" cy="765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sp>
        <p:nvSpPr>
          <p:cNvPr id="1186853" name="Line 37"/>
          <p:cNvSpPr>
            <a:spLocks noChangeShapeType="1"/>
          </p:cNvSpPr>
          <p:nvPr/>
        </p:nvSpPr>
        <p:spPr bwMode="auto">
          <a:xfrm flipV="1">
            <a:off x="482600" y="2273300"/>
            <a:ext cx="8377238" cy="1588"/>
          </a:xfrm>
          <a:prstGeom prst="line">
            <a:avLst/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ea typeface="ＭＳ Ｐゴシック"/>
            </a:endParaRPr>
          </a:p>
        </p:txBody>
      </p:sp>
      <p:pic>
        <p:nvPicPr>
          <p:cNvPr id="26633" name="Picture 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1513" y="3960813"/>
            <a:ext cx="2092325" cy="155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>
            <a:off x="6911975" y="4378325"/>
            <a:ext cx="1654175" cy="3175"/>
          </a:xfrm>
          <a:prstGeom prst="straightConnector1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/>
          <p:nvPr/>
        </p:nvCxnSpPr>
        <p:spPr bwMode="auto">
          <a:xfrm rot="10800000" flipV="1">
            <a:off x="8045450" y="4378325"/>
            <a:ext cx="520700" cy="457200"/>
          </a:xfrm>
          <a:prstGeom prst="bentConnector3">
            <a:avLst>
              <a:gd name="adj1" fmla="val -34756"/>
            </a:avLst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spect="1" noChangeArrowheads="1"/>
          </p:cNvSpPr>
          <p:nvPr/>
        </p:nvSpPr>
        <p:spPr bwMode="auto">
          <a:xfrm>
            <a:off x="169863" y="1119188"/>
            <a:ext cx="65452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de-DE" sz="1800">
                <a:solidFill>
                  <a:schemeClr val="hlink"/>
                </a:solidFill>
              </a:rPr>
              <a:t>Short-term stability in a uTCA crate (laboratory) : </a:t>
            </a:r>
            <a:endParaRPr lang="en-GB" sz="1400" b="0"/>
          </a:p>
        </p:txBody>
      </p:sp>
      <p:pic>
        <p:nvPicPr>
          <p:cNvPr id="36867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49400"/>
            <a:ext cx="4006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Grafi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549400"/>
            <a:ext cx="416401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265488"/>
            <a:ext cx="27876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21"/>
          <p:cNvSpPr>
            <a:spLocks noChangeArrowheads="1"/>
          </p:cNvSpPr>
          <p:nvPr/>
        </p:nvSpPr>
        <p:spPr bwMode="auto">
          <a:xfrm>
            <a:off x="449263" y="5380038"/>
            <a:ext cx="8242300" cy="10398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90000" anchor="b"/>
          <a:lstStyle/>
          <a:p>
            <a:pPr indent="-628650" defTabSz="593725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de-DE" sz="2000" b="0">
                <a:solidFill>
                  <a:schemeClr val="hlink"/>
                </a:solidFill>
              </a:rPr>
              <a:t>       Single cavity resolution improved by a factor of 5 to dA/A=2.8E-5.</a:t>
            </a:r>
          </a:p>
          <a:p>
            <a:pPr indent="-628650" defTabSz="593725">
              <a:spcBef>
                <a:spcPct val="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de-DE" sz="2000" b="0">
                <a:solidFill>
                  <a:schemeClr val="hlink"/>
                </a:solidFill>
              </a:rPr>
              <a:t>       Signal integrity in uTCA crate achieved Eval board performance.</a:t>
            </a:r>
          </a:p>
          <a:p>
            <a:pPr indent="-628650" defTabSz="593725">
              <a:spcBef>
                <a:spcPct val="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de-DE" sz="2000" b="0">
                <a:solidFill>
                  <a:schemeClr val="hlink"/>
                </a:solidFill>
              </a:rPr>
              <a:t>       </a:t>
            </a:r>
            <a:r>
              <a:rPr lang="de-DE" b="0">
                <a:solidFill>
                  <a:schemeClr val="hlink"/>
                </a:solidFill>
              </a:rPr>
              <a:t>(using a Power-Entry-Module, Ericsson BMR911483)                                                            </a:t>
            </a:r>
            <a:endParaRPr lang="en-GB" b="0">
              <a:solidFill>
                <a:schemeClr val="hlink"/>
              </a:solidFill>
            </a:endParaRPr>
          </a:p>
        </p:txBody>
      </p:sp>
      <p:sp>
        <p:nvSpPr>
          <p:cNvPr id="36871" name="Line 22"/>
          <p:cNvSpPr>
            <a:spLocks noChangeShapeType="1"/>
          </p:cNvSpPr>
          <p:nvPr/>
        </p:nvSpPr>
        <p:spPr bwMode="auto">
          <a:xfrm>
            <a:off x="588963" y="5588000"/>
            <a:ext cx="454025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588963" y="5900738"/>
            <a:ext cx="454025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Freeform 115"/>
          <p:cNvSpPr>
            <a:spLocks/>
          </p:cNvSpPr>
          <p:nvPr/>
        </p:nvSpPr>
        <p:spPr bwMode="auto">
          <a:xfrm>
            <a:off x="4143375" y="1922463"/>
            <a:ext cx="284163" cy="322262"/>
          </a:xfrm>
          <a:custGeom>
            <a:avLst/>
            <a:gdLst>
              <a:gd name="T0" fmla="*/ 0 w 460"/>
              <a:gd name="T1" fmla="*/ 2147483647 h 444"/>
              <a:gd name="T2" fmla="*/ 2147483647 w 460"/>
              <a:gd name="T3" fmla="*/ 2147483647 h 444"/>
              <a:gd name="T4" fmla="*/ 2147483647 w 460"/>
              <a:gd name="T5" fmla="*/ 2147483647 h 444"/>
              <a:gd name="T6" fmla="*/ 2147483647 w 460"/>
              <a:gd name="T7" fmla="*/ 0 h 444"/>
              <a:gd name="T8" fmla="*/ 2147483647 w 460"/>
              <a:gd name="T9" fmla="*/ 2147483647 h 444"/>
              <a:gd name="T10" fmla="*/ 2147483647 w 460"/>
              <a:gd name="T11" fmla="*/ 2147483647 h 444"/>
              <a:gd name="T12" fmla="*/ 0 w 460"/>
              <a:gd name="T13" fmla="*/ 2147483647 h 4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0" h="444">
                <a:moveTo>
                  <a:pt x="0" y="308"/>
                </a:moveTo>
                <a:lnTo>
                  <a:pt x="152" y="444"/>
                </a:lnTo>
                <a:lnTo>
                  <a:pt x="460" y="12"/>
                </a:lnTo>
                <a:lnTo>
                  <a:pt x="432" y="0"/>
                </a:lnTo>
                <a:lnTo>
                  <a:pt x="156" y="308"/>
                </a:lnTo>
                <a:lnTo>
                  <a:pt x="28" y="264"/>
                </a:lnTo>
                <a:lnTo>
                  <a:pt x="0" y="304"/>
                </a:lnTo>
              </a:path>
            </a:pathLst>
          </a:cu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Freeform 115"/>
          <p:cNvSpPr>
            <a:spLocks/>
          </p:cNvSpPr>
          <p:nvPr/>
        </p:nvSpPr>
        <p:spPr bwMode="auto">
          <a:xfrm>
            <a:off x="8278813" y="1922463"/>
            <a:ext cx="284162" cy="322262"/>
          </a:xfrm>
          <a:custGeom>
            <a:avLst/>
            <a:gdLst>
              <a:gd name="T0" fmla="*/ 0 w 460"/>
              <a:gd name="T1" fmla="*/ 2147483647 h 444"/>
              <a:gd name="T2" fmla="*/ 2147483647 w 460"/>
              <a:gd name="T3" fmla="*/ 2147483647 h 444"/>
              <a:gd name="T4" fmla="*/ 2147483647 w 460"/>
              <a:gd name="T5" fmla="*/ 2147483647 h 444"/>
              <a:gd name="T6" fmla="*/ 2147483647 w 460"/>
              <a:gd name="T7" fmla="*/ 0 h 444"/>
              <a:gd name="T8" fmla="*/ 2147483647 w 460"/>
              <a:gd name="T9" fmla="*/ 2147483647 h 444"/>
              <a:gd name="T10" fmla="*/ 2147483647 w 460"/>
              <a:gd name="T11" fmla="*/ 2147483647 h 444"/>
              <a:gd name="T12" fmla="*/ 0 w 460"/>
              <a:gd name="T13" fmla="*/ 2147483647 h 4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0" h="444">
                <a:moveTo>
                  <a:pt x="0" y="308"/>
                </a:moveTo>
                <a:lnTo>
                  <a:pt x="152" y="444"/>
                </a:lnTo>
                <a:lnTo>
                  <a:pt x="460" y="12"/>
                </a:lnTo>
                <a:lnTo>
                  <a:pt x="432" y="0"/>
                </a:lnTo>
                <a:lnTo>
                  <a:pt x="156" y="308"/>
                </a:lnTo>
                <a:lnTo>
                  <a:pt x="28" y="264"/>
                </a:lnTo>
                <a:lnTo>
                  <a:pt x="0" y="304"/>
                </a:lnTo>
              </a:path>
            </a:pathLst>
          </a:cu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4"/>
          <p:cNvSpPr>
            <a:spLocks noChangeAspect="1" noChangeArrowheads="1"/>
          </p:cNvSpPr>
          <p:nvPr/>
        </p:nvSpPr>
        <p:spPr bwMode="auto">
          <a:xfrm>
            <a:off x="3062288" y="4646613"/>
            <a:ext cx="32432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defTabSz="593725">
              <a:spcBef>
                <a:spcPct val="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r>
              <a:rPr lang="de-DE" sz="1100" b="0">
                <a:solidFill>
                  <a:srgbClr val="008000"/>
                </a:solidFill>
              </a:rPr>
              <a:t>Power-Entry-Modules: &lt; 110dB spurious free</a:t>
            </a:r>
          </a:p>
          <a:p>
            <a:pPr defTabSz="593725">
              <a:spcBef>
                <a:spcPct val="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r>
              <a:rPr lang="de-DE" sz="1100" b="0">
                <a:solidFill>
                  <a:srgbClr val="FF0000"/>
                </a:solidFill>
              </a:rPr>
              <a:t>Poor Power Supplies :  &lt; 80dB   SFDR</a:t>
            </a:r>
          </a:p>
          <a:p>
            <a:pPr defTabSz="593725">
              <a:spcBef>
                <a:spcPct val="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r>
              <a:rPr lang="de-DE" sz="1100" b="0">
                <a:solidFill>
                  <a:schemeClr val="accent2"/>
                </a:solidFill>
              </a:rPr>
              <a:t>VS-Scaling                 :  &lt; 120dB SFDR</a:t>
            </a:r>
            <a:endParaRPr lang="en-GB" sz="1100" b="0">
              <a:solidFill>
                <a:schemeClr val="accent2"/>
              </a:solidFill>
            </a:endParaRPr>
          </a:p>
          <a:p>
            <a:pPr defTabSz="593725">
              <a:spcBef>
                <a:spcPts val="2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GB" sz="1100" b="0">
              <a:solidFill>
                <a:srgbClr val="FF0000"/>
              </a:solidFill>
            </a:endParaRPr>
          </a:p>
        </p:txBody>
      </p:sp>
      <p:sp>
        <p:nvSpPr>
          <p:cNvPr id="36876" name="Text Box 6"/>
          <p:cNvSpPr txBox="1">
            <a:spLocks noChangeArrowheads="1"/>
          </p:cNvSpPr>
          <p:nvPr/>
        </p:nvSpPr>
        <p:spPr bwMode="auto">
          <a:xfrm>
            <a:off x="449263" y="4397375"/>
            <a:ext cx="251142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700" b="0" u="sng">
                <a:solidFill>
                  <a:srgbClr val="26004D"/>
                </a:solidFill>
              </a:rPr>
              <a:t>Testconfguration:</a:t>
            </a:r>
            <a:r>
              <a:rPr lang="de-DE" sz="700" b="0">
                <a:solidFill>
                  <a:srgbClr val="26004D"/>
                </a:solidFill>
              </a:rPr>
              <a:t>  </a:t>
            </a:r>
          </a:p>
          <a:p>
            <a:pPr eaLnBrk="1" hangingPunct="1">
              <a:lnSpc>
                <a:spcPct val="5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de-DE" sz="700" b="0">
              <a:solidFill>
                <a:srgbClr val="26004D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700" b="0">
                <a:solidFill>
                  <a:srgbClr val="26004D"/>
                </a:solidFill>
              </a:rPr>
              <a:t>- DWC8300 R1.0, SIS8300_V2, MCH, CPU, uTCA crate</a:t>
            </a:r>
          </a:p>
          <a:p>
            <a:pPr eaLnBrk="1" hangingPunct="1">
              <a:lnSpc>
                <a:spcPct val="5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700" b="0">
                <a:solidFill>
                  <a:srgbClr val="26004D"/>
                </a:solidFill>
              </a:rPr>
              <a:t>- DRO 1.3GHz (PSI), 1354 MHz LO, 54MHz IF, 81MHz SR</a:t>
            </a:r>
          </a:p>
          <a:p>
            <a:pPr eaLnBrk="1" hangingPunct="1">
              <a:lnSpc>
                <a:spcPct val="5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700" b="0">
                <a:solidFill>
                  <a:srgbClr val="26004D"/>
                </a:solidFill>
              </a:rPr>
              <a:t>- LO-Generation Module (19“, FL, PM version)</a:t>
            </a:r>
          </a:p>
          <a:p>
            <a:pPr eaLnBrk="1" hangingPunct="1">
              <a:lnSpc>
                <a:spcPct val="5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700" b="0">
                <a:solidFill>
                  <a:srgbClr val="26004D"/>
                </a:solidFill>
              </a:rPr>
              <a:t>- Offline Matlab non-iq analysis (N=65K), 1MHz Bandwidth </a:t>
            </a:r>
            <a:endParaRPr lang="de-DE" sz="700" b="0">
              <a:solidFill>
                <a:srgbClr val="3D007A"/>
              </a:solidFill>
            </a:endParaRPr>
          </a:p>
        </p:txBody>
      </p:sp>
      <p:sp>
        <p:nvSpPr>
          <p:cNvPr id="36877" name="Rectangle 4"/>
          <p:cNvSpPr>
            <a:spLocks noChangeAspect="1" noChangeArrowheads="1"/>
          </p:cNvSpPr>
          <p:nvPr/>
        </p:nvSpPr>
        <p:spPr bwMode="auto">
          <a:xfrm>
            <a:off x="6305550" y="3497263"/>
            <a:ext cx="22955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defTabSz="593725">
              <a:spcBef>
                <a:spcPts val="2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r>
              <a:rPr lang="de-DE" sz="1400" b="0">
                <a:solidFill>
                  <a:schemeClr val="hlink"/>
                </a:solidFill>
              </a:rPr>
              <a:t>Raw-Data IF Spectrum</a:t>
            </a:r>
          </a:p>
          <a:p>
            <a:pPr defTabSz="593725">
              <a:spcBef>
                <a:spcPts val="2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r>
              <a:rPr lang="de-DE" sz="1400" b="0">
                <a:solidFill>
                  <a:schemeClr val="hlink"/>
                </a:solidFill>
              </a:rPr>
              <a:t>(no RF-signal)</a:t>
            </a:r>
            <a:endParaRPr lang="en-GB" sz="1400" b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172200" y="4791075"/>
            <a:ext cx="1281113" cy="0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172200" y="4432300"/>
            <a:ext cx="128111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172200" y="4948238"/>
            <a:ext cx="1281113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68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488" y="520700"/>
            <a:ext cx="7151687" cy="481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smtClean="0"/>
              <a:t>Signal integrity: Single channel performance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1206500"/>
            <a:ext cx="887412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1" name="Rectangle 4"/>
          <p:cNvSpPr>
            <a:spLocks noChangeAspect="1" noChangeArrowheads="1"/>
          </p:cNvSpPr>
          <p:nvPr/>
        </p:nvSpPr>
        <p:spPr bwMode="auto">
          <a:xfrm>
            <a:off x="169863" y="1119188"/>
            <a:ext cx="28114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de-DE" sz="1800">
                <a:solidFill>
                  <a:schemeClr val="hlink"/>
                </a:solidFill>
              </a:rPr>
              <a:t>FLASH operation : </a:t>
            </a:r>
            <a:endParaRPr lang="en-GB" sz="1400" b="0"/>
          </a:p>
        </p:txBody>
      </p:sp>
      <p:sp>
        <p:nvSpPr>
          <p:cNvPr id="37892" name="Rectangle 21"/>
          <p:cNvSpPr>
            <a:spLocks noChangeArrowheads="1"/>
          </p:cNvSpPr>
          <p:nvPr/>
        </p:nvSpPr>
        <p:spPr bwMode="auto">
          <a:xfrm>
            <a:off x="4791075" y="5886450"/>
            <a:ext cx="4121150" cy="438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90000" anchor="b"/>
          <a:lstStyle/>
          <a:p>
            <a:pPr indent="-628650" defTabSz="593725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de-DE" sz="2000" b="0">
                <a:solidFill>
                  <a:schemeClr val="hlink"/>
                </a:solidFill>
              </a:rPr>
              <a:t>      Energy stability dE/E=5E-5.</a:t>
            </a:r>
          </a:p>
        </p:txBody>
      </p:sp>
      <p:sp>
        <p:nvSpPr>
          <p:cNvPr id="37893" name="Line 22"/>
          <p:cNvSpPr>
            <a:spLocks noChangeShapeType="1"/>
          </p:cNvSpPr>
          <p:nvPr/>
        </p:nvSpPr>
        <p:spPr bwMode="auto">
          <a:xfrm>
            <a:off x="4930775" y="6119813"/>
            <a:ext cx="454025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71500"/>
            <a:ext cx="7151688" cy="481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smtClean="0"/>
              <a:t>Beam operation using the uTCA-platform</a:t>
            </a:r>
            <a:endParaRPr lang="en-GB" smtClean="0"/>
          </a:p>
        </p:txBody>
      </p:sp>
      <p:pic>
        <p:nvPicPr>
          <p:cNvPr id="37895" name="Inhaltsplatzhalter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6329" r="38846"/>
          <a:stretch>
            <a:fillRect/>
          </a:stretch>
        </p:blipFill>
        <p:spPr>
          <a:xfrm>
            <a:off x="450850" y="1479550"/>
            <a:ext cx="3956050" cy="4930775"/>
          </a:xfrm>
        </p:spPr>
      </p:pic>
      <p:sp>
        <p:nvSpPr>
          <p:cNvPr id="37896" name="Rectangle 4"/>
          <p:cNvSpPr>
            <a:spLocks noChangeAspect="1" noChangeArrowheads="1"/>
          </p:cNvSpPr>
          <p:nvPr/>
        </p:nvSpPr>
        <p:spPr bwMode="auto">
          <a:xfrm>
            <a:off x="4570413" y="1143000"/>
            <a:ext cx="39449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90000"/>
            </a:pPr>
            <a:r>
              <a:rPr lang="de-DE" sz="1800">
                <a:solidFill>
                  <a:schemeClr val="hlink"/>
                </a:solidFill>
              </a:rPr>
              <a:t>On-crest energy stability : </a:t>
            </a:r>
            <a:endParaRPr lang="en-GB" sz="1400" b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075" y="2446338"/>
            <a:ext cx="4041775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8" name="Freeform 115"/>
          <p:cNvSpPr>
            <a:spLocks/>
          </p:cNvSpPr>
          <p:nvPr/>
        </p:nvSpPr>
        <p:spPr bwMode="auto">
          <a:xfrm>
            <a:off x="8574088" y="2930525"/>
            <a:ext cx="284162" cy="322263"/>
          </a:xfrm>
          <a:custGeom>
            <a:avLst/>
            <a:gdLst>
              <a:gd name="T0" fmla="*/ 0 w 460"/>
              <a:gd name="T1" fmla="*/ 2147483647 h 444"/>
              <a:gd name="T2" fmla="*/ 2147483647 w 460"/>
              <a:gd name="T3" fmla="*/ 2147483647 h 444"/>
              <a:gd name="T4" fmla="*/ 2147483647 w 460"/>
              <a:gd name="T5" fmla="*/ 2147483647 h 444"/>
              <a:gd name="T6" fmla="*/ 2147483647 w 460"/>
              <a:gd name="T7" fmla="*/ 0 h 444"/>
              <a:gd name="T8" fmla="*/ 2147483647 w 460"/>
              <a:gd name="T9" fmla="*/ 2147483647 h 444"/>
              <a:gd name="T10" fmla="*/ 2147483647 w 460"/>
              <a:gd name="T11" fmla="*/ 2147483647 h 444"/>
              <a:gd name="T12" fmla="*/ 0 w 460"/>
              <a:gd name="T13" fmla="*/ 2147483647 h 4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0" h="444">
                <a:moveTo>
                  <a:pt x="0" y="308"/>
                </a:moveTo>
                <a:lnTo>
                  <a:pt x="152" y="444"/>
                </a:lnTo>
                <a:lnTo>
                  <a:pt x="460" y="12"/>
                </a:lnTo>
                <a:lnTo>
                  <a:pt x="432" y="0"/>
                </a:lnTo>
                <a:lnTo>
                  <a:pt x="156" y="308"/>
                </a:lnTo>
                <a:lnTo>
                  <a:pt x="28" y="264"/>
                </a:lnTo>
                <a:lnTo>
                  <a:pt x="0" y="304"/>
                </a:lnTo>
              </a:path>
            </a:pathLst>
          </a:cu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4"/>
          <p:cNvSpPr>
            <a:spLocks noChangeAspect="1" noChangeArrowheads="1"/>
          </p:cNvSpPr>
          <p:nvPr/>
        </p:nvSpPr>
        <p:spPr bwMode="auto">
          <a:xfrm>
            <a:off x="5729288" y="3627438"/>
            <a:ext cx="2738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defTabSz="593725">
              <a:spcBef>
                <a:spcPts val="2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r>
              <a:rPr lang="de-DE" sz="1400" b="0">
                <a:solidFill>
                  <a:schemeClr val="hlink"/>
                </a:solidFill>
              </a:rPr>
              <a:t>SR-camera resolution limit</a:t>
            </a:r>
            <a:endParaRPr lang="en-GB" sz="1400" b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5729288" y="3549650"/>
            <a:ext cx="169862" cy="18891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7901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7475" y="6477000"/>
            <a:ext cx="5702300" cy="333375"/>
          </a:xfrm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800" b="0" smtClean="0">
                <a:solidFill>
                  <a:srgbClr val="000000"/>
                </a:solidFill>
              </a:rPr>
              <a:t>Libera Workshop 2011, 30.09.11 </a:t>
            </a:r>
          </a:p>
          <a:p>
            <a:r>
              <a:rPr lang="en-GB" sz="800" b="0" smtClean="0">
                <a:solidFill>
                  <a:srgbClr val="000000"/>
                </a:solidFill>
              </a:rPr>
              <a:t>Frank Ludwig, DESY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2026</Words>
  <Application>Microsoft Office PowerPoint</Application>
  <PresentationFormat>On-screen Show (4:3)</PresentationFormat>
  <Paragraphs>528</Paragraphs>
  <Slides>31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DESY European XFEL</vt:lpstr>
      <vt:lpstr>Bitmap Image</vt:lpstr>
      <vt:lpstr>Photo Editor Photo</vt:lpstr>
      <vt:lpstr>LLRF Capabilities of the European-XFEL </vt:lpstr>
      <vt:lpstr>Requests: operation flexibility</vt:lpstr>
      <vt:lpstr>Parameter overview LLRF system</vt:lpstr>
      <vt:lpstr>LLRF system layout &amp; functionalities</vt:lpstr>
      <vt:lpstr>LLRF system overview</vt:lpstr>
      <vt:lpstr>Consequences from FLASH operation</vt:lpstr>
      <vt:lpstr>uTCA LLRF hardware platform</vt:lpstr>
      <vt:lpstr>Signal integrity: Single channel performance</vt:lpstr>
      <vt:lpstr>Beam operation using the uTCA-platform</vt:lpstr>
      <vt:lpstr>LLRF Stability</vt:lpstr>
      <vt:lpstr>LLRF stability</vt:lpstr>
      <vt:lpstr>Variation of gradient and phase</vt:lpstr>
      <vt:lpstr>Multiple – gradient/phase operation</vt:lpstr>
      <vt:lpstr>Multiple – gradient/phase operation</vt:lpstr>
      <vt:lpstr>Multiple – gradient/phase operation</vt:lpstr>
      <vt:lpstr>Beam loading and varying beam loading</vt:lpstr>
      <vt:lpstr>Upgrade of LLRF system (2010-2011)</vt:lpstr>
      <vt:lpstr>Performance of LLRF system after upgrade</vt:lpstr>
      <vt:lpstr>Beam loading and varying beam loading</vt:lpstr>
      <vt:lpstr>Beam loading and varying beam loading</vt:lpstr>
      <vt:lpstr>Performance of LLRF system after upgrade</vt:lpstr>
      <vt:lpstr>Beam loading and varying beam loading</vt:lpstr>
      <vt:lpstr>Beam loading and varying beam loading</vt:lpstr>
      <vt:lpstr>Layout longitudinal FBs for European XFEL</vt:lpstr>
      <vt:lpstr>Beam based feedback</vt:lpstr>
      <vt:lpstr>Beam based feedback</vt:lpstr>
      <vt:lpstr>Beam based feedback: new topology</vt:lpstr>
      <vt:lpstr>Beam based feedback: new topology</vt:lpstr>
      <vt:lpstr>Beam based feedback: new topology</vt:lpstr>
      <vt:lpstr>Other issues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wdecking</cp:lastModifiedBy>
  <cp:revision>1559</cp:revision>
  <cp:lastPrinted>2011-09-26T09:08:30Z</cp:lastPrinted>
  <dcterms:created xsi:type="dcterms:W3CDTF">2008-08-31T12:56:32Z</dcterms:created>
  <dcterms:modified xsi:type="dcterms:W3CDTF">2012-04-17T09:49:23Z</dcterms:modified>
</cp:coreProperties>
</file>