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1" r:id="rId6"/>
    <p:sldMasterId id="2147483713" r:id="rId7"/>
    <p:sldMasterId id="2147483725" r:id="rId8"/>
  </p:sldMasterIdLst>
  <p:notesMasterIdLst>
    <p:notesMasterId r:id="rId36"/>
  </p:notesMasterIdLst>
  <p:handoutMasterIdLst>
    <p:handoutMasterId r:id="rId37"/>
  </p:handoutMasterIdLst>
  <p:sldIdLst>
    <p:sldId id="256" r:id="rId9"/>
    <p:sldId id="287" r:id="rId10"/>
    <p:sldId id="290" r:id="rId11"/>
    <p:sldId id="374" r:id="rId12"/>
    <p:sldId id="301" r:id="rId13"/>
    <p:sldId id="371" r:id="rId14"/>
    <p:sldId id="372" r:id="rId15"/>
    <p:sldId id="299" r:id="rId16"/>
    <p:sldId id="311" r:id="rId17"/>
    <p:sldId id="313" r:id="rId18"/>
    <p:sldId id="280" r:id="rId19"/>
    <p:sldId id="271" r:id="rId20"/>
    <p:sldId id="265" r:id="rId21"/>
    <p:sldId id="281" r:id="rId22"/>
    <p:sldId id="314" r:id="rId23"/>
    <p:sldId id="323" r:id="rId24"/>
    <p:sldId id="325" r:id="rId25"/>
    <p:sldId id="328" r:id="rId26"/>
    <p:sldId id="346" r:id="rId27"/>
    <p:sldId id="347" r:id="rId28"/>
    <p:sldId id="348" r:id="rId29"/>
    <p:sldId id="349" r:id="rId30"/>
    <p:sldId id="360" r:id="rId31"/>
    <p:sldId id="363" r:id="rId32"/>
    <p:sldId id="365" r:id="rId33"/>
    <p:sldId id="370" r:id="rId34"/>
    <p:sldId id="373" r:id="rId3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1748"/>
    <a:srgbClr val="E0E0E0"/>
    <a:srgbClr val="FD930A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31" autoAdjust="0"/>
    <p:restoredTop sz="95752" autoAdjust="0"/>
  </p:normalViewPr>
  <p:slideViewPr>
    <p:cSldViewPr snapToGrid="0">
      <p:cViewPr>
        <p:scale>
          <a:sx n="78" d="100"/>
          <a:sy n="78" d="100"/>
        </p:scale>
        <p:origin x="-72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Relationship Id="rId9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9.wmf"/><Relationship Id="rId7" Type="http://schemas.openxmlformats.org/officeDocument/2006/relationships/image" Target="../media/image40.wmf"/><Relationship Id="rId2" Type="http://schemas.openxmlformats.org/officeDocument/2006/relationships/image" Target="../media/image38.wmf"/><Relationship Id="rId1" Type="http://schemas.openxmlformats.org/officeDocument/2006/relationships/image" Target="../media/image29.wmf"/><Relationship Id="rId6" Type="http://schemas.openxmlformats.org/officeDocument/2006/relationships/image" Target="../media/image25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Relationship Id="rId9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059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F7EBF87D-F99B-4BE4-8FE5-A1A93E72297A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8142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C8A719-8D43-455F-9F1A-04CD13739090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 Upper area: </a:t>
            </a:r>
            <a:r>
              <a:rPr lang="en-GB" sz="1100" b="1"/>
              <a:t>Title</a:t>
            </a:r>
            <a:r>
              <a:rPr lang="en-GB" sz="1100"/>
              <a:t> of your talk, max. 2 rows of the defined size (55 pt)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 Lower area </a:t>
            </a:r>
            <a:r>
              <a:rPr lang="en-GB" sz="1100" b="1"/>
              <a:t>(subtitle):</a:t>
            </a:r>
            <a:r>
              <a:rPr lang="en-GB" sz="1100"/>
              <a:t> Conference/meeting/workshop, location, date, </a:t>
            </a:r>
            <a:br>
              <a:rPr lang="en-GB" sz="1100"/>
            </a:br>
            <a:r>
              <a:rPr lang="en-GB" sz="1100"/>
              <a:t>  your name and affiliation, </a:t>
            </a:r>
            <a:br>
              <a:rPr lang="en-GB" sz="1100"/>
            </a:br>
            <a:r>
              <a:rPr lang="en-GB" sz="1100"/>
              <a:t>  max. 4 rows of the defined size (32 pt)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Change the </a:t>
            </a:r>
            <a:r>
              <a:rPr lang="en-GB" sz="1100" b="1"/>
              <a:t>partner logos</a:t>
            </a:r>
            <a:r>
              <a:rPr lang="en-GB" sz="1100"/>
              <a:t> or add others in the last row.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8465" y="686474"/>
            <a:ext cx="4941072" cy="342811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494" y="4342939"/>
            <a:ext cx="5487013" cy="4114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4857" eaLnBrk="0" hangingPunct="0">
              <a:defRPr sz="11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85817" indent="-263776" defTabSz="874857" eaLnBrk="0" hangingPunct="0">
              <a:defRPr sz="11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55103" indent="-211021" defTabSz="874857" eaLnBrk="0" hangingPunct="0">
              <a:defRPr sz="11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477145" indent="-211021" defTabSz="874857" eaLnBrk="0" hangingPunct="0">
              <a:defRPr sz="11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99186" indent="-211021" defTabSz="874857" eaLnBrk="0" hangingPunct="0">
              <a:defRPr sz="11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21227" indent="-211021" defTabSz="87485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1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743269" indent="-211021" defTabSz="87485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1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165310" indent="-211021" defTabSz="87485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1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587351" indent="-211021" defTabSz="87485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1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0708086-2801-4495-9701-DEEDD06CEE7D}" type="slidenum">
              <a:rPr lang="de-DE" b="0" smtClean="0">
                <a:solidFill>
                  <a:prstClr val="black"/>
                </a:solidFill>
              </a:rPr>
              <a:pPr/>
              <a:t>23</a:t>
            </a:fld>
            <a:endParaRPr lang="de-DE" b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8465" y="686474"/>
            <a:ext cx="4941072" cy="342811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494" y="4342939"/>
            <a:ext cx="5487013" cy="4114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4857" eaLnBrk="0" hangingPunct="0">
              <a:defRPr sz="11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85817" indent="-263776" defTabSz="874857" eaLnBrk="0" hangingPunct="0">
              <a:defRPr sz="11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55103" indent="-211021" defTabSz="874857" eaLnBrk="0" hangingPunct="0">
              <a:defRPr sz="11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477145" indent="-211021" defTabSz="874857" eaLnBrk="0" hangingPunct="0">
              <a:defRPr sz="11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99186" indent="-211021" defTabSz="874857" eaLnBrk="0" hangingPunct="0">
              <a:defRPr sz="11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21227" indent="-211021" defTabSz="87485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1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743269" indent="-211021" defTabSz="87485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1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165310" indent="-211021" defTabSz="87485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1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587351" indent="-211021" defTabSz="87485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1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0708086-2801-4495-9701-DEEDD06CEE7D}" type="slidenum">
              <a:rPr lang="de-DE" b="0" smtClean="0">
                <a:solidFill>
                  <a:prstClr val="black"/>
                </a:solidFill>
              </a:rPr>
              <a:pPr/>
              <a:t>24</a:t>
            </a:fld>
            <a:endParaRPr lang="de-DE" b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8465" y="686474"/>
            <a:ext cx="4941072" cy="342811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494" y="4342939"/>
            <a:ext cx="5487013" cy="4114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4857" eaLnBrk="0" hangingPunct="0">
              <a:defRPr sz="11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85817" indent="-263776" defTabSz="874857" eaLnBrk="0" hangingPunct="0">
              <a:defRPr sz="11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55103" indent="-211021" defTabSz="874857" eaLnBrk="0" hangingPunct="0">
              <a:defRPr sz="11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477145" indent="-211021" defTabSz="874857" eaLnBrk="0" hangingPunct="0">
              <a:defRPr sz="11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99186" indent="-211021" defTabSz="874857" eaLnBrk="0" hangingPunct="0">
              <a:defRPr sz="11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21227" indent="-211021" defTabSz="87485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1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743269" indent="-211021" defTabSz="87485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1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165310" indent="-211021" defTabSz="87485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1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587351" indent="-211021" defTabSz="87485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1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0708086-2801-4495-9701-DEEDD06CEE7D}" type="slidenum">
              <a:rPr lang="de-DE" b="0" smtClean="0">
                <a:solidFill>
                  <a:prstClr val="black"/>
                </a:solidFill>
              </a:rPr>
              <a:pPr/>
              <a:t>26</a:t>
            </a:fld>
            <a:endParaRPr lang="de-DE" b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fld id="{9310C3B9-9779-4E9E-A2FA-BC8FE180F2DB}" type="slidenum">
              <a:rPr lang="de-DE" sz="1200" b="0">
                <a:solidFill>
                  <a:prstClr val="black"/>
                </a:solidFill>
              </a:rPr>
              <a:pPr/>
              <a:t>2</a:t>
            </a:fld>
            <a:endParaRPr lang="de-DE" sz="1200" b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r>
              <a:rPr lang="en-GB" sz="1100" b="1" smtClean="0"/>
              <a:t>How to edit the title slide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endParaRPr lang="en-GB" sz="1100" smtClean="0"/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/>
              <a:t>  Upper area: </a:t>
            </a:r>
            <a:r>
              <a:rPr lang="en-GB" sz="1100" b="1" smtClean="0"/>
              <a:t>Title</a:t>
            </a:r>
            <a:r>
              <a:rPr lang="en-GB" sz="1100" smtClean="0"/>
              <a:t> of your talk, max. 2 rows of the defined size (55 pt)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/>
              <a:t>  Lower area </a:t>
            </a:r>
            <a:r>
              <a:rPr lang="en-GB" sz="1100" b="1" smtClean="0"/>
              <a:t>(subtitle):</a:t>
            </a:r>
            <a:r>
              <a:rPr lang="en-GB" sz="1100" smtClean="0"/>
              <a:t> Conference/meeting/workshop, location, date, </a:t>
            </a:r>
            <a:br>
              <a:rPr lang="en-GB" sz="1100" smtClean="0"/>
            </a:br>
            <a:r>
              <a:rPr lang="en-GB" sz="1100" smtClean="0"/>
              <a:t>  your name and affiliation, </a:t>
            </a:r>
            <a:br>
              <a:rPr lang="en-GB" sz="1100" smtClean="0"/>
            </a:br>
            <a:r>
              <a:rPr lang="en-GB" sz="1100" smtClean="0"/>
              <a:t>  max. 4 rows of the defined size (32 pt)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/>
              <a:t> Change the </a:t>
            </a:r>
            <a:r>
              <a:rPr lang="en-GB" sz="1100" b="1" smtClean="0"/>
              <a:t>partner logos</a:t>
            </a:r>
            <a:r>
              <a:rPr lang="en-GB" sz="1100" smtClean="0"/>
              <a:t> or add others in the last row.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C8A719-8D43-455F-9F1A-04CD13739090}" type="slidenum">
              <a:rPr lang="de-DE">
                <a:solidFill>
                  <a:prstClr val="black"/>
                </a:solidFill>
              </a:rPr>
              <a:pPr/>
              <a:t>10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 Upper area: </a:t>
            </a:r>
            <a:r>
              <a:rPr lang="en-GB" sz="1100" b="1"/>
              <a:t>Title</a:t>
            </a:r>
            <a:r>
              <a:rPr lang="en-GB" sz="1100"/>
              <a:t> of your talk, max. 2 rows of the defined size (55 pt)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 Lower area </a:t>
            </a:r>
            <a:r>
              <a:rPr lang="en-GB" sz="1100" b="1"/>
              <a:t>(subtitle):</a:t>
            </a:r>
            <a:r>
              <a:rPr lang="en-GB" sz="1100"/>
              <a:t> Conference/meeting/workshop, location, date, </a:t>
            </a:r>
            <a:br>
              <a:rPr lang="en-GB" sz="1100"/>
            </a:br>
            <a:r>
              <a:rPr lang="en-GB" sz="1100"/>
              <a:t>  your name and affiliation, </a:t>
            </a:r>
            <a:br>
              <a:rPr lang="en-GB" sz="1100"/>
            </a:br>
            <a:r>
              <a:rPr lang="en-GB" sz="1100"/>
              <a:t>  max. 4 rows of the defined size (32 pt)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Change the </a:t>
            </a:r>
            <a:r>
              <a:rPr lang="en-GB" sz="1100" b="1"/>
              <a:t>partner logos</a:t>
            </a:r>
            <a:r>
              <a:rPr lang="en-GB" sz="1100"/>
              <a:t> or add others in the last row.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494" y="4342939"/>
            <a:ext cx="5487013" cy="4114587"/>
          </a:xfrm>
          <a:prstGeom prst="rect">
            <a:avLst/>
          </a:prstGeom>
        </p:spPr>
        <p:txBody>
          <a:bodyPr lIns="84408" tIns="42204" rIns="84408" bIns="4220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494" y="4342939"/>
            <a:ext cx="5487013" cy="4114587"/>
          </a:xfrm>
          <a:prstGeom prst="rect">
            <a:avLst/>
          </a:prstGeom>
        </p:spPr>
        <p:txBody>
          <a:bodyPr lIns="84408" tIns="42204" rIns="84408" bIns="4220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494" y="4342939"/>
            <a:ext cx="5487013" cy="4114587"/>
          </a:xfrm>
          <a:prstGeom prst="rect">
            <a:avLst/>
          </a:prstGeom>
        </p:spPr>
        <p:txBody>
          <a:bodyPr lIns="84408" tIns="42204" rIns="84408" bIns="4220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494" y="4342939"/>
            <a:ext cx="5487013" cy="4114587"/>
          </a:xfrm>
          <a:prstGeom prst="rect">
            <a:avLst/>
          </a:prstGeom>
        </p:spPr>
        <p:txBody>
          <a:bodyPr lIns="84408" tIns="42204" rIns="84408" bIns="4220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494" y="4342939"/>
            <a:ext cx="5487013" cy="4114587"/>
          </a:xfrm>
          <a:prstGeom prst="rect">
            <a:avLst/>
          </a:prstGeom>
        </p:spPr>
        <p:txBody>
          <a:bodyPr lIns="84408" tIns="42204" rIns="84408" bIns="4220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4857" eaLnBrk="0" hangingPunct="0">
              <a:defRPr sz="11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85817" indent="-263776" defTabSz="874857" eaLnBrk="0" hangingPunct="0">
              <a:defRPr sz="11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55103" indent="-211021" defTabSz="874857" eaLnBrk="0" hangingPunct="0">
              <a:defRPr sz="11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477145" indent="-211021" defTabSz="874857" eaLnBrk="0" hangingPunct="0">
              <a:defRPr sz="11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99186" indent="-211021" defTabSz="874857" eaLnBrk="0" hangingPunct="0">
              <a:defRPr sz="11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21227" indent="-211021" defTabSz="87485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1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743269" indent="-211021" defTabSz="87485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1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165310" indent="-211021" defTabSz="87485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1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587351" indent="-211021" defTabSz="87485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1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66625C5-B03E-42F4-8AD3-F2660A43D415}" type="slidenum">
              <a:rPr lang="de-DE" b="0" smtClean="0">
                <a:solidFill>
                  <a:prstClr val="black"/>
                </a:solidFill>
              </a:rPr>
              <a:pPr/>
              <a:t>21</a:t>
            </a:fld>
            <a:endParaRPr lang="de-DE" b="0" smtClean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55397" y="683638"/>
            <a:ext cx="4945673" cy="3430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525" y="4344358"/>
            <a:ext cx="5026951" cy="41160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458" tIns="43730" rIns="87458" bIns="43730"/>
          <a:lstStyle/>
          <a:p>
            <a:pPr marL="211021" indent="-211021">
              <a:spcBef>
                <a:spcPct val="0"/>
              </a:spcBef>
              <a:spcAft>
                <a:spcPct val="20000"/>
              </a:spcAft>
            </a:pPr>
            <a:r>
              <a:rPr lang="en-GB" sz="1000" b="1">
                <a:ea typeface="ＭＳ Ｐゴシック" pitchFamily="34" charset="-128"/>
              </a:rPr>
              <a:t>How to edit the title slide</a:t>
            </a:r>
          </a:p>
          <a:p>
            <a:pPr marL="211021" indent="-211021">
              <a:spcBef>
                <a:spcPct val="0"/>
              </a:spcBef>
              <a:spcAft>
                <a:spcPct val="20000"/>
              </a:spcAft>
            </a:pPr>
            <a:endParaRPr lang="en-GB" sz="1000">
              <a:ea typeface="ＭＳ Ｐゴシック" pitchFamily="34" charset="-128"/>
            </a:endParaRPr>
          </a:p>
          <a:p>
            <a:pPr marL="211021" indent="-21102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000">
                <a:ea typeface="ＭＳ Ｐゴシック" pitchFamily="34" charset="-128"/>
              </a:rPr>
              <a:t>  Upper area: </a:t>
            </a:r>
            <a:r>
              <a:rPr lang="en-GB" sz="1000" b="1">
                <a:ea typeface="ＭＳ Ｐゴシック" pitchFamily="34" charset="-128"/>
              </a:rPr>
              <a:t>Title</a:t>
            </a:r>
            <a:r>
              <a:rPr lang="en-GB" sz="1000">
                <a:ea typeface="ＭＳ Ｐゴシック" pitchFamily="34" charset="-128"/>
              </a:rPr>
              <a:t> of your talk, max. 2 rows of the defined size (55 pt)</a:t>
            </a:r>
          </a:p>
          <a:p>
            <a:pPr marL="211021" indent="-21102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000">
                <a:ea typeface="ＭＳ Ｐゴシック" pitchFamily="34" charset="-128"/>
              </a:rPr>
              <a:t>  Lower area </a:t>
            </a:r>
            <a:r>
              <a:rPr lang="en-GB" sz="1000" b="1">
                <a:ea typeface="ＭＳ Ｐゴシック" pitchFamily="34" charset="-128"/>
              </a:rPr>
              <a:t>(subtitle):</a:t>
            </a:r>
            <a:r>
              <a:rPr lang="en-GB" sz="1000">
                <a:ea typeface="ＭＳ Ｐゴシック" pitchFamily="34" charset="-128"/>
              </a:rPr>
              <a:t> Conference/meeting/workshop, location, date, </a:t>
            </a:r>
            <a:br>
              <a:rPr lang="en-GB" sz="1000">
                <a:ea typeface="ＭＳ Ｐゴシック" pitchFamily="34" charset="-128"/>
              </a:rPr>
            </a:br>
            <a:r>
              <a:rPr lang="en-GB" sz="1000">
                <a:ea typeface="ＭＳ Ｐゴシック" pitchFamily="34" charset="-128"/>
              </a:rPr>
              <a:t>  your name and affiliation, </a:t>
            </a:r>
            <a:br>
              <a:rPr lang="en-GB" sz="1000">
                <a:ea typeface="ＭＳ Ｐゴシック" pitchFamily="34" charset="-128"/>
              </a:rPr>
            </a:br>
            <a:r>
              <a:rPr lang="en-GB" sz="1000">
                <a:ea typeface="ＭＳ Ｐゴシック" pitchFamily="34" charset="-128"/>
              </a:rPr>
              <a:t>  max. 4 rows of the defined size (32 pt)</a:t>
            </a:r>
          </a:p>
          <a:p>
            <a:pPr marL="211021" indent="-21102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000">
                <a:ea typeface="ＭＳ Ｐゴシック" pitchFamily="34" charset="-128"/>
              </a:rPr>
              <a:t> Change the </a:t>
            </a:r>
            <a:r>
              <a:rPr lang="en-GB" sz="1000" b="1">
                <a:ea typeface="ＭＳ Ｐゴシック" pitchFamily="34" charset="-128"/>
              </a:rPr>
              <a:t>partner logos</a:t>
            </a:r>
            <a:r>
              <a:rPr lang="en-GB" sz="1000">
                <a:ea typeface="ＭＳ Ｐゴシック" pitchFamily="34" charset="-128"/>
              </a:rPr>
              <a:t> or add others in the last row.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jpe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jpe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jpe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22" name="Rectangle 82"/>
          <p:cNvSpPr>
            <a:spLocks noChangeArrowheads="1"/>
          </p:cNvSpPr>
          <p:nvPr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28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3600" b="0" baseline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CCCD76-1ECA-430A-9A3E-F99470E98C6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 RF Sync. Users Meeting, 25.11.2010 Winfried Decking, XFEL Machine Layout Coordinator, DESY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962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F0CA58-F2B4-4550-AFC7-8670E158EF2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 RF Sync. Users Meeting, 25.11.2010 Winfried Decking, XFEL Machine Layout Coordinator, DESY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14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827463"/>
            <a:ext cx="7258050" cy="1704975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 anchor="ctr" anchorCtr="1"/>
          <a:lstStyle>
            <a:lvl1pPr marL="0" indent="0" algn="ctr">
              <a:defRPr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Thomas Tschentscher</a:t>
            </a:r>
          </a:p>
          <a:p>
            <a:pPr lvl="0"/>
            <a:r>
              <a:rPr lang="en-GB" noProof="0" smtClean="0"/>
              <a:t>conference, location, date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</p:spTree>
    <p:extLst>
      <p:ext uri="{BB962C8B-B14F-4D97-AF65-F5344CB8AC3E}">
        <p14:creationId xmlns:p14="http://schemas.microsoft.com/office/powerpoint/2010/main" val="3670324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CC73E8-DF49-415E-9DE1-C5C18C4338E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dirty="0"/>
              <a:t>Thomas </a:t>
            </a:r>
            <a:r>
              <a:rPr lang="en-GB" dirty="0" err="1"/>
              <a:t>Tschentscher</a:t>
            </a:r>
            <a:r>
              <a:rPr lang="en-GB" dirty="0"/>
              <a:t>, European XFEL, </a:t>
            </a:r>
          </a:p>
          <a:p>
            <a:pPr>
              <a:defRPr/>
            </a:pPr>
            <a:r>
              <a:rPr lang="en-GB" dirty="0"/>
              <a:t>17 Apr 2012</a:t>
            </a:r>
          </a:p>
        </p:txBody>
      </p:sp>
    </p:spTree>
    <p:extLst>
      <p:ext uri="{BB962C8B-B14F-4D97-AF65-F5344CB8AC3E}">
        <p14:creationId xmlns:p14="http://schemas.microsoft.com/office/powerpoint/2010/main" val="3616082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3CBA89-A3B9-42C2-8787-6A7E3DCA761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3342717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650" y="1347788"/>
            <a:ext cx="4173538" cy="490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588" y="1347788"/>
            <a:ext cx="4175125" cy="490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1C6B4E-1970-422D-8E37-E8BA0A14B22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773834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05420B-603E-4069-88B0-3AB804DB6C3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1047123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FA5BFE-8FA8-4B3B-A2C0-4661196824F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1560785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C12AE6-8E6F-4EE2-816E-3725B0CE439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3057118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B6A0AB-4675-49C6-8294-FD7DC65AAF3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439080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1095154"/>
            <a:ext cx="8898934" cy="52418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33AF60-5751-451B-8F69-D9DE8022EA5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 RF Sync. Users Meeting, 25.11.2010 Winfried Decking, XFEL Machine Layout Coordinator,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34356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B69FD9-5E89-4917-B52F-42870252359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1826103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06D739-989B-4942-BA15-EF5A8D068A2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3078708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541338"/>
            <a:ext cx="2124075" cy="5708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4650" y="541338"/>
            <a:ext cx="6224588" cy="5708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F3856D-CF21-46E3-B73B-C878B37192C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2089742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261748"/>
              </a:solidFill>
            </a:endParaRPr>
          </a:p>
        </p:txBody>
      </p:sp>
      <p:sp>
        <p:nvSpPr>
          <p:cNvPr id="10322" name="Rectangle 82"/>
          <p:cNvSpPr>
            <a:spLocks noChangeArrowheads="1"/>
          </p:cNvSpPr>
          <p:nvPr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261748"/>
              </a:solidFill>
            </a:endParaRPr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28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261748"/>
              </a:solidFill>
            </a:endParaRP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3600" b="0" baseline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9693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1095154"/>
            <a:ext cx="8898934" cy="52418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33AF60-5751-451B-8F69-D9DE8022EA5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261748"/>
                </a:solidFill>
              </a:rPr>
              <a:t>  RF Sync. Users Meeting, 25.11.2010 Winfried Decking, XFEL Machine Layout Coordinator, DESY</a:t>
            </a:r>
            <a:endParaRPr lang="en-GB" dirty="0">
              <a:solidFill>
                <a:srgbClr val="2617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069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88B1DD-BEE5-476C-8BEF-959DC15F28C1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261748"/>
                </a:solidFill>
              </a:rPr>
              <a:t>  RF Sync. Users Meeting, 25.11.2010 Winfried Decking, XFEL Machine Layout Coordinator, DESY</a:t>
            </a:r>
            <a:endParaRPr lang="en-GB">
              <a:solidFill>
                <a:srgbClr val="2617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8050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5B9F39-45BC-4288-A348-75FED8D4BE62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261748"/>
                </a:solidFill>
              </a:rPr>
              <a:t>  RF Sync. Users Meeting, 25.11.2010 Winfried Decking, XFEL Machine Layout Coordinator, DESY</a:t>
            </a:r>
            <a:endParaRPr lang="en-GB">
              <a:solidFill>
                <a:srgbClr val="2617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536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CA8FE2-57BD-47D9-B151-54FC698ED201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261748"/>
                </a:solidFill>
              </a:rPr>
              <a:t>  RF Sync. Users Meeting, 25.11.2010 Winfried Decking, XFEL Machine Layout Coordinator, DESY</a:t>
            </a:r>
            <a:endParaRPr lang="en-GB">
              <a:solidFill>
                <a:srgbClr val="2617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708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F5EC2A-748B-4A3B-B343-B156130C1CF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261748"/>
                </a:solidFill>
              </a:rPr>
              <a:t>  RF Sync. Users Meeting, 25.11.2010 Winfried Decking, XFEL Machine Layout Coordinator, DESY</a:t>
            </a:r>
            <a:endParaRPr lang="en-GB">
              <a:solidFill>
                <a:srgbClr val="2617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734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C602E3-3134-4F49-BFE7-7BCDDF57380D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261748"/>
                </a:solidFill>
              </a:rPr>
              <a:t>  RF Sync. Users Meeting, 25.11.2010 Winfried Decking, XFEL Machine Layout Coordinator, DESY</a:t>
            </a:r>
            <a:endParaRPr lang="en-GB">
              <a:solidFill>
                <a:srgbClr val="2617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64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88B1DD-BEE5-476C-8BEF-959DC15F28C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 RF Sync. Users Meeting, 25.11.2010 Winfried Decking, XFEL Machine Layout Coordinator, DESY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900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99A6D0-07DB-42A3-ACA2-F33D92D64BE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261748"/>
                </a:solidFill>
              </a:rPr>
              <a:t>  RF Sync. Users Meeting, 25.11.2010 Winfried Decking, XFEL Machine Layout Coordinator, DESY</a:t>
            </a:r>
            <a:endParaRPr lang="en-GB">
              <a:solidFill>
                <a:srgbClr val="2617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0733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938A34-1EB8-4BF8-AB4B-B14D377226FB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261748"/>
                </a:solidFill>
              </a:rPr>
              <a:t>  RF Sync. Users Meeting, 25.11.2010 Winfried Decking, XFEL Machine Layout Coordinator, DESY</a:t>
            </a:r>
            <a:endParaRPr lang="en-GB">
              <a:solidFill>
                <a:srgbClr val="2617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858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CCCD76-1ECA-430A-9A3E-F99470E98C67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261748"/>
                </a:solidFill>
              </a:rPr>
              <a:t>  RF Sync. Users Meeting, 25.11.2010 Winfried Decking, XFEL Machine Layout Coordinator, DESY</a:t>
            </a:r>
            <a:endParaRPr lang="en-GB">
              <a:solidFill>
                <a:srgbClr val="2617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9451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F0CA58-F2B4-4550-AFC7-8670E158EF21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261748"/>
                </a:solidFill>
              </a:rPr>
              <a:t>  RF Sync. Users Meeting, 25.11.2010 Winfried Decking, XFEL Machine Layout Coordinator, DESY</a:t>
            </a:r>
            <a:endParaRPr lang="en-GB">
              <a:solidFill>
                <a:srgbClr val="2617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3568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de-DE" sz="1600">
              <a:solidFill>
                <a:srgbClr val="000000"/>
              </a:solidFill>
              <a:ea typeface="+mn-ea"/>
            </a:endParaRP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442" name="Picture 10" descr="Helmholtz-Logo_schwarz_70_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959475"/>
            <a:ext cx="1647825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Tx/>
              <a:buFontTx/>
              <a:buNone/>
            </a:pPr>
            <a:endParaRPr lang="de-DE" sz="160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85820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0072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509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04390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8973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92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5B9F39-45BC-4288-A348-75FED8D4BE6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 RF Sync. Users Meeting, 25.11.2010 Winfried Decking, XFEL Machine Layout Coordinator, DESY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9281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74704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6579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11019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67692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39773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 sz="1200" b="1">
              <a:solidFill>
                <a:srgbClr val="261748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200" b="1">
              <a:solidFill>
                <a:srgbClr val="261748"/>
              </a:solidFill>
              <a:ea typeface="ＭＳ Ｐゴシック" pitchFamily="34" charset="-128"/>
            </a:endParaRPr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 sz="1200" b="1">
              <a:solidFill>
                <a:srgbClr val="261748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8" name="Picture 87" descr="Undulator_final_nurh#50DE97_links4-1"/>
          <p:cNvSpPr>
            <a:spLocks noChangeAspect="1" noChangeArrowheads="1"/>
          </p:cNvSpPr>
          <p:nvPr userDrawn="1"/>
        </p:nvSpPr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 b="1">
              <a:solidFill>
                <a:srgbClr val="261748"/>
              </a:solidFill>
              <a:ea typeface="ＭＳ Ｐゴシック" pitchFamily="34" charset="-128"/>
            </a:endParaRPr>
          </a:p>
        </p:txBody>
      </p:sp>
      <p:sp>
        <p:nvSpPr>
          <p:cNvPr id="9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>
              <a:solidFill>
                <a:srgbClr val="261748"/>
              </a:solidFill>
              <a:ea typeface="ＭＳ Ｐゴシック" pitchFamily="34" charset="-128"/>
            </a:endParaRPr>
          </a:p>
        </p:txBody>
      </p:sp>
      <p:pic>
        <p:nvPicPr>
          <p:cNvPr id="10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Subtitle format (max. 4 lines)</a:t>
            </a:r>
          </a:p>
          <a:p>
            <a:pPr lvl="0"/>
            <a:r>
              <a:rPr lang="en-GB" noProof="0" smtClean="0"/>
              <a:t>(conference, location, name of the speaker, date)</a:t>
            </a:r>
          </a:p>
          <a:p>
            <a:pPr lvl="0"/>
            <a:r>
              <a:rPr lang="en-GB" noProof="0" smtClean="0"/>
              <a:t>You are in the slide master view: Don’t edit here!</a:t>
            </a:r>
          </a:p>
        </p:txBody>
      </p:sp>
      <p:sp>
        <p:nvSpPr>
          <p:cNvPr id="18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  <p:sp>
        <p:nvSpPr>
          <p:cNvPr id="11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477000"/>
            <a:ext cx="57023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900" b="0">
                <a:solidFill>
                  <a:srgbClr val="000000"/>
                </a:solidFill>
                <a:latin typeface="Arial" pitchFamily="34" charset="0"/>
                <a:ea typeface="ＭＳ Ｐゴシック"/>
              </a:defRPr>
            </a:lvl1pPr>
          </a:lstStyle>
          <a:p>
            <a:pPr>
              <a:defRPr/>
            </a:pP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Meeting of the European XFEL Accelerator Consortium, 17.04.2012 </a:t>
            </a:r>
          </a:p>
          <a:p>
            <a:pPr>
              <a:defRPr/>
            </a:pPr>
            <a:r>
              <a:rPr lang="en-GB" sz="1000" dirty="0" err="1" smtClean="0"/>
              <a:t>Holger</a:t>
            </a:r>
            <a:r>
              <a:rPr lang="en-GB" sz="1000" dirty="0" smtClean="0"/>
              <a:t> </a:t>
            </a:r>
            <a:r>
              <a:rPr lang="en-GB" sz="1000" dirty="0" err="1" smtClean="0"/>
              <a:t>Schlarb</a:t>
            </a:r>
            <a:r>
              <a:rPr lang="en-GB" sz="1000" dirty="0" smtClean="0"/>
              <a:t>, DESY</a:t>
            </a:r>
            <a:endParaRPr lang="en-GB" sz="1000" dirty="0"/>
          </a:p>
        </p:txBody>
      </p:sp>
      <p:grpSp>
        <p:nvGrpSpPr>
          <p:cNvPr id="12" name="Group 1"/>
          <p:cNvGrpSpPr>
            <a:grpSpLocks/>
          </p:cNvGrpSpPr>
          <p:nvPr userDrawn="1"/>
        </p:nvGrpSpPr>
        <p:grpSpPr bwMode="auto">
          <a:xfrm>
            <a:off x="4054475" y="6580188"/>
            <a:ext cx="812800" cy="184150"/>
            <a:chOff x="2085975" y="6580188"/>
            <a:chExt cx="812800" cy="184150"/>
          </a:xfrm>
        </p:grpSpPr>
        <p:pic>
          <p:nvPicPr>
            <p:cNvPr id="13" name="Picture 136" descr="TUL_DMCS_logo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9783" y="6589841"/>
              <a:ext cx="190186" cy="161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7" descr="logo_ise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5975" y="6598009"/>
              <a:ext cx="245930" cy="139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38" descr="obrazek z krpokami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4159" y="6580188"/>
              <a:ext cx="224616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291551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3345" y="386932"/>
            <a:ext cx="7152193" cy="481012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7475" y="1347788"/>
            <a:ext cx="5702300" cy="44592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477000"/>
            <a:ext cx="57023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900" b="0">
                <a:solidFill>
                  <a:srgbClr val="000000"/>
                </a:solidFill>
                <a:latin typeface="Arial" pitchFamily="34" charset="0"/>
                <a:ea typeface="ＭＳ Ｐゴシック"/>
              </a:defRPr>
            </a:lvl1pPr>
          </a:lstStyle>
          <a:p>
            <a:pPr>
              <a:defRPr/>
            </a:pP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Meeting of the European XFEL Accelerator Consortium, 17.04.2012 </a:t>
            </a:r>
          </a:p>
          <a:p>
            <a:pPr>
              <a:defRPr/>
            </a:pPr>
            <a:r>
              <a:rPr lang="en-GB" sz="1000" dirty="0" err="1" smtClean="0"/>
              <a:t>Holger</a:t>
            </a:r>
            <a:r>
              <a:rPr lang="en-GB" sz="1000" dirty="0" smtClean="0"/>
              <a:t> </a:t>
            </a:r>
            <a:r>
              <a:rPr lang="en-GB" sz="1000" dirty="0" err="1" smtClean="0"/>
              <a:t>Schlarb</a:t>
            </a:r>
            <a:r>
              <a:rPr lang="en-GB" sz="1000" dirty="0" smtClean="0"/>
              <a:t>, DESY</a:t>
            </a:r>
            <a:endParaRPr lang="en-GB" sz="1000" dirty="0"/>
          </a:p>
        </p:txBody>
      </p:sp>
      <p:grpSp>
        <p:nvGrpSpPr>
          <p:cNvPr id="6" name="Group 1"/>
          <p:cNvGrpSpPr>
            <a:grpSpLocks/>
          </p:cNvGrpSpPr>
          <p:nvPr userDrawn="1"/>
        </p:nvGrpSpPr>
        <p:grpSpPr bwMode="auto">
          <a:xfrm>
            <a:off x="4054475" y="6580188"/>
            <a:ext cx="812800" cy="184150"/>
            <a:chOff x="2085975" y="6580188"/>
            <a:chExt cx="812800" cy="184150"/>
          </a:xfrm>
        </p:grpSpPr>
        <p:pic>
          <p:nvPicPr>
            <p:cNvPr id="7" name="Picture 136" descr="TUL_DMCS_logo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9783" y="6589841"/>
              <a:ext cx="190186" cy="161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37" descr="logo_ise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5975" y="6598009"/>
              <a:ext cx="245930" cy="139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8" descr="obrazek z krpokami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4159" y="6580188"/>
              <a:ext cx="224616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83929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24014" y="396980"/>
            <a:ext cx="7152193" cy="481012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477000"/>
            <a:ext cx="57023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900" b="0">
                <a:solidFill>
                  <a:srgbClr val="000000"/>
                </a:solidFill>
                <a:latin typeface="Arial" pitchFamily="34" charset="0"/>
                <a:ea typeface="ＭＳ Ｐゴシック"/>
              </a:defRPr>
            </a:lvl1pPr>
          </a:lstStyle>
          <a:p>
            <a:pPr>
              <a:defRPr/>
            </a:pP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Meeting of the European XFEL Accelerator Consortium, 17.04.2012 </a:t>
            </a:r>
          </a:p>
          <a:p>
            <a:pPr>
              <a:defRPr/>
            </a:pPr>
            <a:r>
              <a:rPr lang="en-GB" sz="1000" dirty="0" err="1" smtClean="0"/>
              <a:t>Holger</a:t>
            </a:r>
            <a:r>
              <a:rPr lang="en-GB" sz="1000" dirty="0" smtClean="0"/>
              <a:t> </a:t>
            </a:r>
            <a:r>
              <a:rPr lang="en-GB" sz="1000" dirty="0" err="1" smtClean="0"/>
              <a:t>Schlarb</a:t>
            </a:r>
            <a:r>
              <a:rPr lang="en-GB" sz="1000" dirty="0" smtClean="0"/>
              <a:t>, DESY</a:t>
            </a:r>
            <a:endParaRPr lang="en-GB" sz="1000" dirty="0"/>
          </a:p>
        </p:txBody>
      </p:sp>
      <p:grpSp>
        <p:nvGrpSpPr>
          <p:cNvPr id="7" name="Group 1"/>
          <p:cNvGrpSpPr>
            <a:grpSpLocks/>
          </p:cNvGrpSpPr>
          <p:nvPr userDrawn="1"/>
        </p:nvGrpSpPr>
        <p:grpSpPr bwMode="auto">
          <a:xfrm>
            <a:off x="4054475" y="6580188"/>
            <a:ext cx="812800" cy="184150"/>
            <a:chOff x="2085975" y="6580188"/>
            <a:chExt cx="812800" cy="184150"/>
          </a:xfrm>
        </p:grpSpPr>
        <p:pic>
          <p:nvPicPr>
            <p:cNvPr id="8" name="Picture 136" descr="TUL_DMCS_logo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9783" y="6589841"/>
              <a:ext cx="190186" cy="161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7" descr="logo_ise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5975" y="6598009"/>
              <a:ext cx="245930" cy="139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38" descr="obrazek z krpokami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4159" y="6580188"/>
              <a:ext cx="224616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63438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1960" y="409139"/>
            <a:ext cx="7283450" cy="481012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3044825" y="1347788"/>
            <a:ext cx="2774950" cy="2152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477000"/>
            <a:ext cx="57023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900" b="0">
                <a:solidFill>
                  <a:srgbClr val="000000"/>
                </a:solidFill>
                <a:latin typeface="Arial" pitchFamily="34" charset="0"/>
                <a:ea typeface="ＭＳ Ｐゴシック"/>
              </a:defRPr>
            </a:lvl1pPr>
          </a:lstStyle>
          <a:p>
            <a:pPr>
              <a:defRPr/>
            </a:pP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Meeting of the European XFEL Accelerator Consortium, 17.04.2012 </a:t>
            </a:r>
          </a:p>
          <a:p>
            <a:pPr>
              <a:defRPr/>
            </a:pPr>
            <a:r>
              <a:rPr lang="en-GB" sz="1000" dirty="0" err="1" smtClean="0"/>
              <a:t>Holger</a:t>
            </a:r>
            <a:r>
              <a:rPr lang="en-GB" sz="1000" dirty="0" smtClean="0"/>
              <a:t> </a:t>
            </a:r>
            <a:r>
              <a:rPr lang="en-GB" sz="1000" dirty="0" err="1" smtClean="0"/>
              <a:t>Schlarb</a:t>
            </a:r>
            <a:r>
              <a:rPr lang="en-GB" sz="1000" dirty="0" smtClean="0"/>
              <a:t>, DESY</a:t>
            </a:r>
            <a:endParaRPr lang="en-GB" sz="1000" dirty="0"/>
          </a:p>
        </p:txBody>
      </p:sp>
      <p:grpSp>
        <p:nvGrpSpPr>
          <p:cNvPr id="7" name="Group 1"/>
          <p:cNvGrpSpPr>
            <a:grpSpLocks/>
          </p:cNvGrpSpPr>
          <p:nvPr userDrawn="1"/>
        </p:nvGrpSpPr>
        <p:grpSpPr bwMode="auto">
          <a:xfrm>
            <a:off x="4054475" y="6580188"/>
            <a:ext cx="812800" cy="184150"/>
            <a:chOff x="2085975" y="6580188"/>
            <a:chExt cx="812800" cy="184150"/>
          </a:xfrm>
        </p:grpSpPr>
        <p:pic>
          <p:nvPicPr>
            <p:cNvPr id="8" name="Picture 136" descr="TUL_DMCS_logo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9783" y="6589841"/>
              <a:ext cx="190186" cy="161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7" descr="logo_ise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5975" y="6598009"/>
              <a:ext cx="245930" cy="139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38" descr="obrazek z krpokami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4159" y="6580188"/>
              <a:ext cx="224616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6239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827463"/>
            <a:ext cx="7258050" cy="1704975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 anchor="ctr" anchorCtr="1"/>
          <a:lstStyle>
            <a:lvl1pPr marL="0" indent="0" algn="ctr">
              <a:defRPr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Thomas Tschentscher</a:t>
            </a:r>
          </a:p>
          <a:p>
            <a:pPr lvl="0"/>
            <a:r>
              <a:rPr lang="en-GB" noProof="0" smtClean="0"/>
              <a:t>conference, location, date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</p:spTree>
    <p:extLst>
      <p:ext uri="{BB962C8B-B14F-4D97-AF65-F5344CB8AC3E}">
        <p14:creationId xmlns:p14="http://schemas.microsoft.com/office/powerpoint/2010/main" val="1338542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CA8FE2-57BD-47D9-B151-54FC698ED20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 RF Sync. Users Meeting, 25.11.2010 Winfried Decking, XFEL Machine Layout Coordinator, DESY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00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CC73E8-DF49-415E-9DE1-C5C18C4338E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dirty="0"/>
              <a:t>Thomas </a:t>
            </a:r>
            <a:r>
              <a:rPr lang="en-GB" dirty="0" err="1"/>
              <a:t>Tschentscher</a:t>
            </a:r>
            <a:r>
              <a:rPr lang="en-GB" dirty="0"/>
              <a:t>, European XFEL, </a:t>
            </a:r>
          </a:p>
          <a:p>
            <a:pPr>
              <a:defRPr/>
            </a:pPr>
            <a:r>
              <a:rPr lang="en-GB" dirty="0"/>
              <a:t>17 Apr 2012</a:t>
            </a:r>
          </a:p>
        </p:txBody>
      </p:sp>
    </p:spTree>
    <p:extLst>
      <p:ext uri="{BB962C8B-B14F-4D97-AF65-F5344CB8AC3E}">
        <p14:creationId xmlns:p14="http://schemas.microsoft.com/office/powerpoint/2010/main" val="15227522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3CBA89-A3B9-42C2-8787-6A7E3DCA761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4104129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650" y="1347788"/>
            <a:ext cx="4173538" cy="490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588" y="1347788"/>
            <a:ext cx="4175125" cy="490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1C6B4E-1970-422D-8E37-E8BA0A14B22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5723608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05420B-603E-4069-88B0-3AB804DB6C3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29740424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FA5BFE-8FA8-4B3B-A2C0-4661196824F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113165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C12AE6-8E6F-4EE2-816E-3725B0CE439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10910268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B6A0AB-4675-49C6-8294-FD7DC65AAF3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28894357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B69FD9-5E89-4917-B52F-42870252359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16740062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06D739-989B-4942-BA15-EF5A8D068A2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3562095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541338"/>
            <a:ext cx="2124075" cy="5708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4650" y="541338"/>
            <a:ext cx="6224588" cy="5708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F3856D-CF21-46E3-B73B-C878B37192C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170974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F5EC2A-748B-4A3B-B343-B156130C1CF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 RF Sync. Users Meeting, 25.11.2010 Winfried Decking, XFEL Machine Layout Coordinator, DESY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2340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827463"/>
            <a:ext cx="7258050" cy="1704975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 anchor="ctr" anchorCtr="1"/>
          <a:lstStyle>
            <a:lvl1pPr marL="0" indent="0" algn="ctr">
              <a:defRPr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Thomas Tschentscher</a:t>
            </a:r>
          </a:p>
          <a:p>
            <a:pPr lvl="0"/>
            <a:r>
              <a:rPr lang="en-GB" noProof="0" smtClean="0"/>
              <a:t>conference, location, date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</p:spTree>
    <p:extLst>
      <p:ext uri="{BB962C8B-B14F-4D97-AF65-F5344CB8AC3E}">
        <p14:creationId xmlns:p14="http://schemas.microsoft.com/office/powerpoint/2010/main" val="35289610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CC73E8-DF49-415E-9DE1-C5C18C4338E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dirty="0"/>
              <a:t>Thomas </a:t>
            </a:r>
            <a:r>
              <a:rPr lang="en-GB" dirty="0" err="1"/>
              <a:t>Tschentscher</a:t>
            </a:r>
            <a:r>
              <a:rPr lang="en-GB" dirty="0"/>
              <a:t>, European XFEL, </a:t>
            </a:r>
          </a:p>
          <a:p>
            <a:pPr>
              <a:defRPr/>
            </a:pPr>
            <a:r>
              <a:rPr lang="en-GB" dirty="0"/>
              <a:t>17 Apr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58687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3CBA89-A3B9-42C2-8787-6A7E3DCA761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17004959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650" y="1347788"/>
            <a:ext cx="4173538" cy="490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588" y="1347788"/>
            <a:ext cx="4175125" cy="490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1C6B4E-1970-422D-8E37-E8BA0A14B22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30768034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05420B-603E-4069-88B0-3AB804DB6C3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17240678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FA5BFE-8FA8-4B3B-A2C0-4661196824F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19223810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C12AE6-8E6F-4EE2-816E-3725B0CE439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37722729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B6A0AB-4675-49C6-8294-FD7DC65AAF3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29326152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B69FD9-5E89-4917-B52F-42870252359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15527542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06D739-989B-4942-BA15-EF5A8D068A2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2045721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C602E3-3134-4F49-BFE7-7BCDDF57380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 RF Sync. Users Meeting, 25.11.2010 Winfried Decking, XFEL Machine Layout Coordinator, DESY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2147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541338"/>
            <a:ext cx="2124075" cy="5708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4650" y="541338"/>
            <a:ext cx="6224588" cy="5708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F3856D-CF21-46E3-B73B-C878B37192C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30491211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827463"/>
            <a:ext cx="7258050" cy="1704975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 anchor="ctr" anchorCtr="1"/>
          <a:lstStyle>
            <a:lvl1pPr marL="0" indent="0" algn="ctr">
              <a:defRPr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Thomas Tschentscher</a:t>
            </a:r>
          </a:p>
          <a:p>
            <a:pPr lvl="0"/>
            <a:r>
              <a:rPr lang="en-GB" noProof="0" smtClean="0"/>
              <a:t>conference, location, date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</p:spTree>
    <p:extLst>
      <p:ext uri="{BB962C8B-B14F-4D97-AF65-F5344CB8AC3E}">
        <p14:creationId xmlns:p14="http://schemas.microsoft.com/office/powerpoint/2010/main" val="39489848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CC73E8-DF49-415E-9DE1-C5C18C4338E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dirty="0"/>
              <a:t>Thomas </a:t>
            </a:r>
            <a:r>
              <a:rPr lang="en-GB" dirty="0" err="1"/>
              <a:t>Tschentscher</a:t>
            </a:r>
            <a:r>
              <a:rPr lang="en-GB" dirty="0"/>
              <a:t>, European XFEL, </a:t>
            </a:r>
          </a:p>
          <a:p>
            <a:pPr>
              <a:defRPr/>
            </a:pPr>
            <a:r>
              <a:rPr lang="en-GB" dirty="0"/>
              <a:t>17 Apr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88635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3CBA89-A3B9-42C2-8787-6A7E3DCA761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41886698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650" y="1347788"/>
            <a:ext cx="4173538" cy="490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588" y="1347788"/>
            <a:ext cx="4175125" cy="490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1C6B4E-1970-422D-8E37-E8BA0A14B22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42482965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05420B-603E-4069-88B0-3AB804DB6C3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2992940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FA5BFE-8FA8-4B3B-A2C0-4661196824F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24154629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C12AE6-8E6F-4EE2-816E-3725B0CE439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5032771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B6A0AB-4675-49C6-8294-FD7DC65AAF3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17755736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B69FD9-5E89-4917-B52F-42870252359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340270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99A6D0-07DB-42A3-ACA2-F33D92D64BE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 RF Sync. Users Meeting, 25.11.2010 Winfried Decking, XFEL Machine Layout Coordinator, DESY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5494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06D739-989B-4942-BA15-EF5A8D068A2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11721900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541338"/>
            <a:ext cx="2124075" cy="5708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4650" y="541338"/>
            <a:ext cx="6224588" cy="5708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F3856D-CF21-46E3-B73B-C878B37192C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1075165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938A34-1EB8-4BF8-AB4B-B14D377226F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 RF Sync. Users Meeting, 25.11.2010 Winfried Decking, XFEL Machine Layout Coordinator, DESY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283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2.png"/><Relationship Id="rId12" Type="http://schemas.openxmlformats.org/officeDocument/2006/relationships/image" Target="../media/image13.jpe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.jpeg"/><Relationship Id="rId11" Type="http://schemas.openxmlformats.org/officeDocument/2006/relationships/image" Target="../media/image12.png"/><Relationship Id="rId5" Type="http://schemas.openxmlformats.org/officeDocument/2006/relationships/theme" Target="../theme/theme5.xml"/><Relationship Id="rId10" Type="http://schemas.openxmlformats.org/officeDocument/2006/relationships/image" Target="../media/image11.jpeg"/><Relationship Id="rId4" Type="http://schemas.openxmlformats.org/officeDocument/2006/relationships/slideLayout" Target="../slideLayouts/slideLayout48.xml"/><Relationship Id="rId9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fld id="{EBB9FCD0-5D67-46F3-BAAA-45FD88AB9D6A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8902700" cy="502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text format – don’t edit!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3" name="Text Box 123"/>
          <p:cNvSpPr txBox="1">
            <a:spLocks noChangeArrowheads="1"/>
          </p:cNvSpPr>
          <p:nvPr userDrawn="1"/>
        </p:nvSpPr>
        <p:spPr bwMode="auto">
          <a:xfrm>
            <a:off x="1093788" y="117475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dirty="0" smtClean="0">
                <a:solidFill>
                  <a:schemeClr val="bg1"/>
                </a:solidFill>
              </a:rPr>
              <a:t>Pulse Pattern Options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14" name="Text Box 123"/>
          <p:cNvSpPr txBox="1">
            <a:spLocks noChangeArrowheads="1"/>
          </p:cNvSpPr>
          <p:nvPr userDrawn="1"/>
        </p:nvSpPr>
        <p:spPr bwMode="auto">
          <a:xfrm>
            <a:off x="82763" y="6385251"/>
            <a:ext cx="3090744" cy="458443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baseline="0" dirty="0" smtClean="0">
                <a:solidFill>
                  <a:schemeClr val="tx1"/>
                </a:solidFill>
              </a:rPr>
              <a:t>Accelerator Consortium Meeting, 17.04.2012 Winfried Decking, DESY</a:t>
            </a:r>
            <a:endParaRPr lang="en-GB" sz="10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000" smtClean="0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pPr algn="ctr">
              <a:defRPr/>
            </a:pPr>
            <a:fld id="{CCAC5BE7-5012-4A6A-ADAB-C7BF11551168}" type="slidenum">
              <a:rPr lang="en-GB" b="1"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GB" b="1">
              <a:solidFill>
                <a:srgbClr val="FFFFFF"/>
              </a:solidFill>
            </a:endParaRP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b="0" dirty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>
                <a:ea typeface="ＭＳ Ｐゴシック" pitchFamily="116" charset="-128"/>
              </a:rPr>
              <a:t>Thomas </a:t>
            </a:r>
            <a:r>
              <a:rPr lang="en-GB" err="1">
                <a:ea typeface="ＭＳ Ｐゴシック" pitchFamily="116" charset="-128"/>
              </a:rPr>
              <a:t>Tschentscher</a:t>
            </a:r>
            <a:r>
              <a:rPr lang="en-GB">
                <a:ea typeface="ＭＳ Ｐゴシック" pitchFamily="116" charset="-128"/>
              </a:rPr>
              <a:t>, European XFEL, </a:t>
            </a:r>
          </a:p>
          <a:p>
            <a:pPr>
              <a:defRPr/>
            </a:pPr>
            <a:r>
              <a:rPr lang="en-GB">
                <a:ea typeface="ＭＳ Ｐゴシック" pitchFamily="116" charset="-128"/>
              </a:rPr>
              <a:t>16 Apr 2012</a:t>
            </a:r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1030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1031" name="Text Box 123"/>
          <p:cNvSpPr txBox="1">
            <a:spLocks noChangeArrowheads="1"/>
          </p:cNvSpPr>
          <p:nvPr userDrawn="1"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sz="1000" b="0">
                <a:solidFill>
                  <a:srgbClr val="FFFFFF"/>
                </a:solidFill>
              </a:rPr>
              <a:t>Instruments x-ray delivery requests</a:t>
            </a:r>
            <a:endParaRPr lang="en-GB" sz="1000" b="0">
              <a:solidFill>
                <a:srgbClr val="FFFFFF"/>
              </a:solidFill>
            </a:endParaRPr>
          </a:p>
        </p:txBody>
      </p:sp>
      <p:pic>
        <p:nvPicPr>
          <p:cNvPr id="1032" name="Picture 127" descr="logo-XFEL_rg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034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374650" y="1347788"/>
            <a:ext cx="8501063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Fith level</a:t>
            </a:r>
          </a:p>
        </p:txBody>
      </p:sp>
    </p:spTree>
    <p:extLst>
      <p:ext uri="{BB962C8B-B14F-4D97-AF65-F5344CB8AC3E}">
        <p14:creationId xmlns:p14="http://schemas.microsoft.com/office/powerpoint/2010/main" val="420110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defRPr b="1">
          <a:solidFill>
            <a:schemeClr val="tx2"/>
          </a:solidFill>
          <a:latin typeface="+mn-lt"/>
          <a:ea typeface="+mn-ea"/>
          <a:cs typeface="+mn-cs"/>
        </a:defRPr>
      </a:lvl1pPr>
      <a:lvl2pPr marL="492125" indent="-22066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n"/>
        <a:defRPr>
          <a:solidFill>
            <a:schemeClr val="hlink"/>
          </a:solidFill>
          <a:latin typeface="+mn-lt"/>
          <a:ea typeface="+mn-ea"/>
        </a:defRPr>
      </a:lvl2pPr>
      <a:lvl3pPr marL="727075" indent="-233363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60000"/>
        <a:buFont typeface="Wingdings" pitchFamily="2" charset="2"/>
        <a:buChar char="è"/>
        <a:defRPr sz="1600" b="1">
          <a:solidFill>
            <a:srgbClr val="FF3300"/>
          </a:solidFill>
          <a:latin typeface="+mn-lt"/>
          <a:ea typeface="+mn-ea"/>
        </a:defRPr>
      </a:lvl3pPr>
      <a:lvl4pPr marL="927100" indent="-1984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rgbClr val="100F2E"/>
          </a:solidFill>
          <a:latin typeface="+mn-lt"/>
          <a:ea typeface="+mn-ea"/>
        </a:defRPr>
      </a:lvl4pPr>
      <a:lvl5pPr marL="1152525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5pPr>
      <a:lvl6pPr marL="16097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6pPr>
      <a:lvl7pPr marL="20669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7pPr>
      <a:lvl8pPr marL="25241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8pPr>
      <a:lvl9pPr marL="29813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fld id="{EBB9FCD0-5D67-46F3-BAAA-45FD88AB9D6A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261748"/>
              </a:solidFill>
            </a:endParaRPr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>
              <a:solidFill>
                <a:srgbClr val="261748"/>
              </a:solidFill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en-GB" sz="1000" dirty="0">
              <a:solidFill>
                <a:srgbClr val="FFFFFF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8902700" cy="502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text format – don’t edit!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3" name="Text Box 123"/>
          <p:cNvSpPr txBox="1">
            <a:spLocks noChangeArrowheads="1"/>
          </p:cNvSpPr>
          <p:nvPr userDrawn="1"/>
        </p:nvSpPr>
        <p:spPr bwMode="auto">
          <a:xfrm>
            <a:off x="1093788" y="117475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dirty="0" smtClean="0">
                <a:solidFill>
                  <a:srgbClr val="FFFFFF"/>
                </a:solidFill>
              </a:rPr>
              <a:t>Pulse Pattern Options</a:t>
            </a:r>
            <a:endParaRPr lang="en-GB" sz="1000" dirty="0">
              <a:solidFill>
                <a:srgbClr val="FFFFFF"/>
              </a:solidFill>
            </a:endParaRPr>
          </a:p>
        </p:txBody>
      </p:sp>
      <p:sp>
        <p:nvSpPr>
          <p:cNvPr id="14" name="Text Box 123"/>
          <p:cNvSpPr txBox="1">
            <a:spLocks noChangeArrowheads="1"/>
          </p:cNvSpPr>
          <p:nvPr userDrawn="1"/>
        </p:nvSpPr>
        <p:spPr bwMode="auto">
          <a:xfrm>
            <a:off x="82763" y="6385251"/>
            <a:ext cx="3090744" cy="458443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dirty="0" smtClean="0">
                <a:solidFill>
                  <a:srgbClr val="261748"/>
                </a:solidFill>
              </a:rPr>
              <a:t>Accelerator Consortium Meeting, 17.04.2012 Winfried Decking, DESY</a:t>
            </a:r>
            <a:endParaRPr lang="en-GB" sz="1000" dirty="0">
              <a:solidFill>
                <a:srgbClr val="2617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54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de-DE" sz="1600">
              <a:solidFill>
                <a:srgbClr val="000000"/>
              </a:solidFill>
              <a:ea typeface="+mn-ea"/>
            </a:endParaRP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b="1" smtClean="0">
                <a:solidFill>
                  <a:srgbClr val="808080"/>
                </a:solidFill>
                <a:ea typeface="+mn-ea"/>
              </a:rPr>
              <a:t>Igor Zagorodnov</a:t>
            </a:r>
            <a:r>
              <a:rPr lang="en-US" smtClean="0">
                <a:solidFill>
                  <a:srgbClr val="808080"/>
                </a:solidFill>
                <a:ea typeface="+mn-ea"/>
              </a:rPr>
              <a:t>|  1st  Meeting of  EXFEL Accelerator Consortium |  17. April 2012  |  </a:t>
            </a:r>
            <a:r>
              <a:rPr lang="en-US" b="1" smtClean="0">
                <a:solidFill>
                  <a:srgbClr val="808080"/>
                </a:solidFill>
                <a:ea typeface="+mn-ea"/>
              </a:rPr>
              <a:t>Seite </a:t>
            </a:r>
            <a:fld id="{9CF3698C-BB6B-42E9-B529-3BCF46D40F1F}" type="slidenum">
              <a:rPr lang="en-US" b="1" smtClean="0">
                <a:solidFill>
                  <a:srgbClr val="808080"/>
                </a:solidFill>
                <a:ea typeface="+mn-ea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‹#›</a:t>
            </a:fld>
            <a:endParaRPr lang="en-US" b="1">
              <a:solidFill>
                <a:srgbClr val="808080"/>
              </a:solidFill>
              <a:ea typeface="+mn-ea"/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13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>
                <a:solidFill>
                  <a:schemeClr val="bg1"/>
                </a:solidFill>
                <a:latin typeface="Arial" pitchFamily="34" charset="0"/>
                <a:ea typeface="ＭＳ Ｐゴシック"/>
              </a:defRPr>
            </a:lvl1pPr>
          </a:lstStyle>
          <a:p>
            <a:pPr>
              <a:defRPr/>
            </a:pPr>
            <a:fld id="{DE0BC32D-ADB5-4089-A79B-0553525E93DD}" type="slidenum">
              <a:rPr lang="en-GB" b="1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b="1">
              <a:solidFill>
                <a:srgbClr val="FFFFFF"/>
              </a:solidFill>
            </a:endParaRPr>
          </a:p>
        </p:txBody>
      </p:sp>
      <p:pic>
        <p:nvPicPr>
          <p:cNvPr id="1028" name="Picture 37" descr="Helmholtz_Logo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477000"/>
            <a:ext cx="57023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900" b="0">
                <a:solidFill>
                  <a:srgbClr val="000000"/>
                </a:solidFill>
                <a:latin typeface="Arial" pitchFamily="34" charset="0"/>
                <a:ea typeface="ＭＳ Ｐゴシック"/>
              </a:defRPr>
            </a:lvl1pPr>
          </a:lstStyle>
          <a:p>
            <a:pPr>
              <a:defRPr/>
            </a:pP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Meeting of the European XFEL Accelerator Consortium, 17.04.2012 </a:t>
            </a:r>
          </a:p>
          <a:p>
            <a:pPr>
              <a:defRPr/>
            </a:pPr>
            <a:r>
              <a:rPr lang="en-GB" sz="1000" dirty="0" err="1" smtClean="0"/>
              <a:t>Holger</a:t>
            </a:r>
            <a:r>
              <a:rPr lang="en-GB" sz="1000" dirty="0" smtClean="0"/>
              <a:t> </a:t>
            </a:r>
            <a:r>
              <a:rPr lang="en-GB" sz="1000" dirty="0" err="1" smtClean="0"/>
              <a:t>Schlarb</a:t>
            </a:r>
            <a:r>
              <a:rPr lang="en-GB" sz="1000" dirty="0" smtClean="0"/>
              <a:t>, DESY</a:t>
            </a:r>
            <a:endParaRPr lang="en-GB" sz="1000" dirty="0"/>
          </a:p>
        </p:txBody>
      </p:sp>
      <p:sp>
        <p:nvSpPr>
          <p:cNvPr id="19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 sz="1200" b="1">
              <a:solidFill>
                <a:srgbClr val="261748"/>
              </a:solidFill>
              <a:latin typeface="Arial" pitchFamily="34" charset="0"/>
              <a:ea typeface="ＭＳ Ｐゴシック"/>
            </a:endParaRPr>
          </a:p>
        </p:txBody>
      </p:sp>
      <p:pic>
        <p:nvPicPr>
          <p:cNvPr id="1031" name="Picture 121" descr="DESY-Logo-cyan-RGB_Hintergrund weiss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>
              <a:solidFill>
                <a:srgbClr val="261748"/>
              </a:solidFill>
              <a:ea typeface="ＭＳ Ｐゴシック" pitchFamily="34" charset="-128"/>
            </a:endParaRPr>
          </a:p>
        </p:txBody>
      </p:sp>
      <p:sp>
        <p:nvSpPr>
          <p:cNvPr id="22" name="Text Box 123"/>
          <p:cNvSpPr txBox="1">
            <a:spLocks noChangeArrowheads="1"/>
          </p:cNvSpPr>
          <p:nvPr userDrawn="1"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en-GB" sz="1000" b="0" dirty="0" smtClean="0">
                <a:solidFill>
                  <a:srgbClr val="FFFFFF"/>
                </a:solidFill>
              </a:rPr>
              <a:t>LLRF capabilities</a:t>
            </a:r>
          </a:p>
        </p:txBody>
      </p:sp>
      <p:pic>
        <p:nvPicPr>
          <p:cNvPr id="1034" name="Picture 127" descr="logo-XFEL_rgb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192213" y="436563"/>
            <a:ext cx="6951662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03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9" name="Text Box 135"/>
          <p:cNvSpPr txBox="1">
            <a:spLocks noChangeArrowheads="1"/>
          </p:cNvSpPr>
          <p:nvPr userDrawn="1"/>
        </p:nvSpPr>
        <p:spPr bwMode="auto">
          <a:xfrm>
            <a:off x="8143875" y="863600"/>
            <a:ext cx="484188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de-DE" sz="600" smtClean="0">
                <a:solidFill>
                  <a:srgbClr val="FFFFFF"/>
                </a:solidFill>
                <a:latin typeface="Times New Roman" pitchFamily="18" charset="0"/>
              </a:rPr>
              <a:t>FIL</a:t>
            </a:r>
            <a:endParaRPr lang="en-GB" sz="6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1038" name="Group 1"/>
          <p:cNvGrpSpPr>
            <a:grpSpLocks/>
          </p:cNvGrpSpPr>
          <p:nvPr userDrawn="1"/>
        </p:nvGrpSpPr>
        <p:grpSpPr bwMode="auto">
          <a:xfrm>
            <a:off x="4054475" y="6580188"/>
            <a:ext cx="812800" cy="184150"/>
            <a:chOff x="2085975" y="6580188"/>
            <a:chExt cx="812800" cy="184150"/>
          </a:xfrm>
        </p:grpSpPr>
        <p:pic>
          <p:nvPicPr>
            <p:cNvPr id="1039" name="Picture 136" descr="TUL_DMCS_logo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9783" y="6589841"/>
              <a:ext cx="190186" cy="161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137" descr="logo_ise"/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5975" y="6598009"/>
              <a:ext cx="245930" cy="139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138" descr="obrazek z krpokami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4159" y="6580188"/>
              <a:ext cx="224616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2879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  <a:cs typeface="+mn-cs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  <a:cs typeface="+mn-cs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  <a:cs typeface="+mn-cs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  <a:cs typeface="+mn-cs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  <a:cs typeface="+mn-cs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  <a:cs typeface="+mn-cs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  <a:cs typeface="+mn-cs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000" smtClean="0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pPr algn="ctr">
              <a:defRPr/>
            </a:pPr>
            <a:fld id="{CCAC5BE7-5012-4A6A-ADAB-C7BF11551168}" type="slidenum">
              <a:rPr lang="en-GB" b="1"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GB" b="1">
              <a:solidFill>
                <a:srgbClr val="FFFFFF"/>
              </a:solidFill>
            </a:endParaRP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b="0" dirty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>
                <a:ea typeface="ＭＳ Ｐゴシック" pitchFamily="116" charset="-128"/>
              </a:rPr>
              <a:t>Thomas </a:t>
            </a:r>
            <a:r>
              <a:rPr lang="en-GB" err="1">
                <a:ea typeface="ＭＳ Ｐゴシック" pitchFamily="116" charset="-128"/>
              </a:rPr>
              <a:t>Tschentscher</a:t>
            </a:r>
            <a:r>
              <a:rPr lang="en-GB">
                <a:ea typeface="ＭＳ Ｐゴシック" pitchFamily="116" charset="-128"/>
              </a:rPr>
              <a:t>, European XFEL, </a:t>
            </a:r>
          </a:p>
          <a:p>
            <a:pPr>
              <a:defRPr/>
            </a:pPr>
            <a:r>
              <a:rPr lang="en-GB">
                <a:ea typeface="ＭＳ Ｐゴシック" pitchFamily="116" charset="-128"/>
              </a:rPr>
              <a:t>16 Apr 2012</a:t>
            </a:r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1030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1031" name="Text Box 123"/>
          <p:cNvSpPr txBox="1">
            <a:spLocks noChangeArrowheads="1"/>
          </p:cNvSpPr>
          <p:nvPr userDrawn="1"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sz="1000" b="0">
                <a:solidFill>
                  <a:srgbClr val="FFFFFF"/>
                </a:solidFill>
              </a:rPr>
              <a:t>Instruments x-ray delivery requests</a:t>
            </a:r>
            <a:endParaRPr lang="en-GB" sz="1000" b="0">
              <a:solidFill>
                <a:srgbClr val="FFFFFF"/>
              </a:solidFill>
            </a:endParaRPr>
          </a:p>
        </p:txBody>
      </p:sp>
      <p:pic>
        <p:nvPicPr>
          <p:cNvPr id="1032" name="Picture 127" descr="logo-XFEL_rg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034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374650" y="1347788"/>
            <a:ext cx="8501063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Fith level</a:t>
            </a:r>
          </a:p>
        </p:txBody>
      </p:sp>
    </p:spTree>
    <p:extLst>
      <p:ext uri="{BB962C8B-B14F-4D97-AF65-F5344CB8AC3E}">
        <p14:creationId xmlns:p14="http://schemas.microsoft.com/office/powerpoint/2010/main" val="139168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defRPr b="1">
          <a:solidFill>
            <a:schemeClr val="tx2"/>
          </a:solidFill>
          <a:latin typeface="+mn-lt"/>
          <a:ea typeface="+mn-ea"/>
          <a:cs typeface="+mn-cs"/>
        </a:defRPr>
      </a:lvl1pPr>
      <a:lvl2pPr marL="492125" indent="-22066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n"/>
        <a:defRPr>
          <a:solidFill>
            <a:schemeClr val="hlink"/>
          </a:solidFill>
          <a:latin typeface="+mn-lt"/>
          <a:ea typeface="+mn-ea"/>
        </a:defRPr>
      </a:lvl2pPr>
      <a:lvl3pPr marL="727075" indent="-233363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60000"/>
        <a:buFont typeface="Wingdings" pitchFamily="2" charset="2"/>
        <a:buChar char="è"/>
        <a:defRPr sz="1600" b="1">
          <a:solidFill>
            <a:srgbClr val="FF3300"/>
          </a:solidFill>
          <a:latin typeface="+mn-lt"/>
          <a:ea typeface="+mn-ea"/>
        </a:defRPr>
      </a:lvl3pPr>
      <a:lvl4pPr marL="927100" indent="-1984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rgbClr val="100F2E"/>
          </a:solidFill>
          <a:latin typeface="+mn-lt"/>
          <a:ea typeface="+mn-ea"/>
        </a:defRPr>
      </a:lvl4pPr>
      <a:lvl5pPr marL="1152525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5pPr>
      <a:lvl6pPr marL="16097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6pPr>
      <a:lvl7pPr marL="20669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7pPr>
      <a:lvl8pPr marL="25241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8pPr>
      <a:lvl9pPr marL="29813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000" smtClean="0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pPr algn="ctr">
              <a:defRPr/>
            </a:pPr>
            <a:fld id="{CCAC5BE7-5012-4A6A-ADAB-C7BF11551168}" type="slidenum">
              <a:rPr lang="en-GB" b="1"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GB" b="1">
              <a:solidFill>
                <a:srgbClr val="FFFFFF"/>
              </a:solidFill>
            </a:endParaRP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b="0" dirty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>
                <a:ea typeface="ＭＳ Ｐゴシック" pitchFamily="116" charset="-128"/>
              </a:rPr>
              <a:t>Thomas </a:t>
            </a:r>
            <a:r>
              <a:rPr lang="en-GB" err="1">
                <a:ea typeface="ＭＳ Ｐゴシック" pitchFamily="116" charset="-128"/>
              </a:rPr>
              <a:t>Tschentscher</a:t>
            </a:r>
            <a:r>
              <a:rPr lang="en-GB">
                <a:ea typeface="ＭＳ Ｐゴシック" pitchFamily="116" charset="-128"/>
              </a:rPr>
              <a:t>, European XFEL, </a:t>
            </a:r>
          </a:p>
          <a:p>
            <a:pPr>
              <a:defRPr/>
            </a:pPr>
            <a:r>
              <a:rPr lang="en-GB">
                <a:ea typeface="ＭＳ Ｐゴシック" pitchFamily="116" charset="-128"/>
              </a:rPr>
              <a:t>16 Apr 2012</a:t>
            </a:r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1030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1031" name="Text Box 123"/>
          <p:cNvSpPr txBox="1">
            <a:spLocks noChangeArrowheads="1"/>
          </p:cNvSpPr>
          <p:nvPr userDrawn="1"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sz="1000" b="0">
                <a:solidFill>
                  <a:srgbClr val="FFFFFF"/>
                </a:solidFill>
              </a:rPr>
              <a:t>Instruments x-ray delivery requests</a:t>
            </a:r>
            <a:endParaRPr lang="en-GB" sz="1000" b="0">
              <a:solidFill>
                <a:srgbClr val="FFFFFF"/>
              </a:solidFill>
            </a:endParaRPr>
          </a:p>
        </p:txBody>
      </p:sp>
      <p:pic>
        <p:nvPicPr>
          <p:cNvPr id="1032" name="Picture 127" descr="logo-XFEL_rg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034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374650" y="1347788"/>
            <a:ext cx="8501063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Fith level</a:t>
            </a:r>
          </a:p>
        </p:txBody>
      </p:sp>
    </p:spTree>
    <p:extLst>
      <p:ext uri="{BB962C8B-B14F-4D97-AF65-F5344CB8AC3E}">
        <p14:creationId xmlns:p14="http://schemas.microsoft.com/office/powerpoint/2010/main" val="73293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defRPr b="1">
          <a:solidFill>
            <a:schemeClr val="tx2"/>
          </a:solidFill>
          <a:latin typeface="+mn-lt"/>
          <a:ea typeface="+mn-ea"/>
          <a:cs typeface="+mn-cs"/>
        </a:defRPr>
      </a:lvl1pPr>
      <a:lvl2pPr marL="492125" indent="-22066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n"/>
        <a:defRPr>
          <a:solidFill>
            <a:schemeClr val="hlink"/>
          </a:solidFill>
          <a:latin typeface="+mn-lt"/>
          <a:ea typeface="+mn-ea"/>
        </a:defRPr>
      </a:lvl2pPr>
      <a:lvl3pPr marL="727075" indent="-233363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60000"/>
        <a:buFont typeface="Wingdings" pitchFamily="2" charset="2"/>
        <a:buChar char="è"/>
        <a:defRPr sz="1600" b="1">
          <a:solidFill>
            <a:srgbClr val="FF3300"/>
          </a:solidFill>
          <a:latin typeface="+mn-lt"/>
          <a:ea typeface="+mn-ea"/>
        </a:defRPr>
      </a:lvl3pPr>
      <a:lvl4pPr marL="927100" indent="-1984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rgbClr val="100F2E"/>
          </a:solidFill>
          <a:latin typeface="+mn-lt"/>
          <a:ea typeface="+mn-ea"/>
        </a:defRPr>
      </a:lvl4pPr>
      <a:lvl5pPr marL="1152525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5pPr>
      <a:lvl6pPr marL="16097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6pPr>
      <a:lvl7pPr marL="20669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7pPr>
      <a:lvl8pPr marL="25241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8pPr>
      <a:lvl9pPr marL="29813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000" smtClean="0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pPr algn="ctr">
              <a:defRPr/>
            </a:pPr>
            <a:fld id="{CCAC5BE7-5012-4A6A-ADAB-C7BF11551168}" type="slidenum">
              <a:rPr lang="en-GB" b="1"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GB" b="1">
              <a:solidFill>
                <a:srgbClr val="FFFFFF"/>
              </a:solidFill>
            </a:endParaRP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b="0" dirty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>
                <a:ea typeface="ＭＳ Ｐゴシック" pitchFamily="116" charset="-128"/>
              </a:rPr>
              <a:t>Thomas </a:t>
            </a:r>
            <a:r>
              <a:rPr lang="en-GB" err="1">
                <a:ea typeface="ＭＳ Ｐゴシック" pitchFamily="116" charset="-128"/>
              </a:rPr>
              <a:t>Tschentscher</a:t>
            </a:r>
            <a:r>
              <a:rPr lang="en-GB">
                <a:ea typeface="ＭＳ Ｐゴシック" pitchFamily="116" charset="-128"/>
              </a:rPr>
              <a:t>, European XFEL, </a:t>
            </a:r>
          </a:p>
          <a:p>
            <a:pPr>
              <a:defRPr/>
            </a:pPr>
            <a:r>
              <a:rPr lang="en-GB">
                <a:ea typeface="ＭＳ Ｐゴシック" pitchFamily="116" charset="-128"/>
              </a:rPr>
              <a:t>16 Apr 2012</a:t>
            </a:r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1030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1031" name="Text Box 123"/>
          <p:cNvSpPr txBox="1">
            <a:spLocks noChangeArrowheads="1"/>
          </p:cNvSpPr>
          <p:nvPr userDrawn="1"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sz="1000" b="0">
                <a:solidFill>
                  <a:srgbClr val="FFFFFF"/>
                </a:solidFill>
              </a:rPr>
              <a:t>Instruments x-ray delivery requests</a:t>
            </a:r>
            <a:endParaRPr lang="en-GB" sz="1000" b="0">
              <a:solidFill>
                <a:srgbClr val="FFFFFF"/>
              </a:solidFill>
            </a:endParaRPr>
          </a:p>
        </p:txBody>
      </p:sp>
      <p:pic>
        <p:nvPicPr>
          <p:cNvPr id="1032" name="Picture 127" descr="logo-XFEL_rg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034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374650" y="1347788"/>
            <a:ext cx="8501063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Fith level</a:t>
            </a:r>
          </a:p>
        </p:txBody>
      </p:sp>
    </p:spTree>
    <p:extLst>
      <p:ext uri="{BB962C8B-B14F-4D97-AF65-F5344CB8AC3E}">
        <p14:creationId xmlns:p14="http://schemas.microsoft.com/office/powerpoint/2010/main" val="174763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defRPr b="1">
          <a:solidFill>
            <a:schemeClr val="tx2"/>
          </a:solidFill>
          <a:latin typeface="+mn-lt"/>
          <a:ea typeface="+mn-ea"/>
          <a:cs typeface="+mn-cs"/>
        </a:defRPr>
      </a:lvl1pPr>
      <a:lvl2pPr marL="492125" indent="-22066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n"/>
        <a:defRPr>
          <a:solidFill>
            <a:schemeClr val="hlink"/>
          </a:solidFill>
          <a:latin typeface="+mn-lt"/>
          <a:ea typeface="+mn-ea"/>
        </a:defRPr>
      </a:lvl2pPr>
      <a:lvl3pPr marL="727075" indent="-233363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60000"/>
        <a:buFont typeface="Wingdings" pitchFamily="2" charset="2"/>
        <a:buChar char="è"/>
        <a:defRPr sz="1600" b="1">
          <a:solidFill>
            <a:srgbClr val="FF3300"/>
          </a:solidFill>
          <a:latin typeface="+mn-lt"/>
          <a:ea typeface="+mn-ea"/>
        </a:defRPr>
      </a:lvl3pPr>
      <a:lvl4pPr marL="927100" indent="-1984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rgbClr val="100F2E"/>
          </a:solidFill>
          <a:latin typeface="+mn-lt"/>
          <a:ea typeface="+mn-ea"/>
        </a:defRPr>
      </a:lvl4pPr>
      <a:lvl5pPr marL="1152525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5pPr>
      <a:lvl6pPr marL="16097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6pPr>
      <a:lvl7pPr marL="20669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7pPr>
      <a:lvl8pPr marL="25241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8pPr>
      <a:lvl9pPr marL="29813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30.wmf"/><Relationship Id="rId18" Type="http://schemas.openxmlformats.org/officeDocument/2006/relationships/oleObject" Target="../embeddings/oleObject11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25.wmf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32.wmf"/><Relationship Id="rId25" Type="http://schemas.openxmlformats.org/officeDocument/2006/relationships/image" Target="../media/image37.emf"/><Relationship Id="rId2" Type="http://schemas.openxmlformats.org/officeDocument/2006/relationships/slideLayout" Target="../slideLayouts/slideLayout35.xml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2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9.wmf"/><Relationship Id="rId24" Type="http://schemas.openxmlformats.org/officeDocument/2006/relationships/image" Target="../media/image34.wmf"/><Relationship Id="rId5" Type="http://schemas.openxmlformats.org/officeDocument/2006/relationships/image" Target="../media/image36.emf"/><Relationship Id="rId15" Type="http://schemas.openxmlformats.org/officeDocument/2006/relationships/image" Target="../media/image31.wmf"/><Relationship Id="rId23" Type="http://schemas.openxmlformats.org/officeDocument/2006/relationships/oleObject" Target="../embeddings/oleObject14.bin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33.wmf"/><Relationship Id="rId4" Type="http://schemas.openxmlformats.org/officeDocument/2006/relationships/image" Target="../media/image35.emf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40.wmf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44.emf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32.wmf"/><Relationship Id="rId17" Type="http://schemas.openxmlformats.org/officeDocument/2006/relationships/oleObject" Target="../embeddings/oleObject21.bin"/><Relationship Id="rId25" Type="http://schemas.openxmlformats.org/officeDocument/2006/relationships/image" Target="../media/image26.emf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25.wmf"/><Relationship Id="rId20" Type="http://schemas.openxmlformats.org/officeDocument/2006/relationships/image" Target="../media/image41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18.bin"/><Relationship Id="rId24" Type="http://schemas.openxmlformats.org/officeDocument/2006/relationships/oleObject" Target="../embeddings/oleObject24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23" Type="http://schemas.openxmlformats.org/officeDocument/2006/relationships/image" Target="../media/image42.wmf"/><Relationship Id="rId10" Type="http://schemas.openxmlformats.org/officeDocument/2006/relationships/image" Target="../media/image39.wmf"/><Relationship Id="rId19" Type="http://schemas.openxmlformats.org/officeDocument/2006/relationships/oleObject" Target="../embeddings/oleObject22.bin"/><Relationship Id="rId4" Type="http://schemas.openxmlformats.org/officeDocument/2006/relationships/image" Target="../media/image43.e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33.wmf"/><Relationship Id="rId22" Type="http://schemas.openxmlformats.org/officeDocument/2006/relationships/oleObject" Target="../embeddings/oleObject2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47.wmf"/><Relationship Id="rId5" Type="http://schemas.openxmlformats.org/officeDocument/2006/relationships/image" Target="../media/image49.emf"/><Relationship Id="rId10" Type="http://schemas.openxmlformats.org/officeDocument/2006/relationships/oleObject" Target="../embeddings/oleObject27.bin"/><Relationship Id="rId4" Type="http://schemas.openxmlformats.org/officeDocument/2006/relationships/image" Target="../media/image48.emf"/><Relationship Id="rId9" Type="http://schemas.openxmlformats.org/officeDocument/2006/relationships/image" Target="../media/image46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image" Target="../media/image53.wmf"/><Relationship Id="rId18" Type="http://schemas.openxmlformats.org/officeDocument/2006/relationships/oleObject" Target="../embeddings/oleObject36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32.bin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35.xml"/><Relationship Id="rId16" Type="http://schemas.openxmlformats.org/officeDocument/2006/relationships/oleObject" Target="../embeddings/oleObject34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50.wmf"/><Relationship Id="rId11" Type="http://schemas.openxmlformats.org/officeDocument/2006/relationships/image" Target="../media/image56.emf"/><Relationship Id="rId5" Type="http://schemas.openxmlformats.org/officeDocument/2006/relationships/oleObject" Target="../embeddings/oleObject29.bin"/><Relationship Id="rId15" Type="http://schemas.openxmlformats.org/officeDocument/2006/relationships/image" Target="../media/image54.wmf"/><Relationship Id="rId10" Type="http://schemas.openxmlformats.org/officeDocument/2006/relationships/image" Target="../media/image52.wmf"/><Relationship Id="rId4" Type="http://schemas.openxmlformats.org/officeDocument/2006/relationships/image" Target="../media/image55.emf"/><Relationship Id="rId9" Type="http://schemas.openxmlformats.org/officeDocument/2006/relationships/oleObject" Target="../embeddings/oleObject31.bin"/><Relationship Id="rId14" Type="http://schemas.openxmlformats.org/officeDocument/2006/relationships/oleObject" Target="../embeddings/oleObject3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9467" y="2721309"/>
            <a:ext cx="8102009" cy="1814513"/>
          </a:xfrm>
        </p:spPr>
        <p:txBody>
          <a:bodyPr/>
          <a:lstStyle/>
          <a:p>
            <a:r>
              <a:rPr lang="en-GB" sz="2400" dirty="0" smtClean="0"/>
              <a:t>Winni Decking, Torsten Limberg</a:t>
            </a:r>
          </a:p>
        </p:txBody>
      </p:sp>
      <p:sp>
        <p:nvSpPr>
          <p:cNvPr id="83986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947822" y="1102644"/>
            <a:ext cx="7251700" cy="1844675"/>
          </a:xfrm>
          <a:ln/>
        </p:spPr>
        <p:txBody>
          <a:bodyPr/>
          <a:lstStyle/>
          <a:p>
            <a:r>
              <a:rPr lang="en-GB" dirty="0" smtClean="0"/>
              <a:t>Operation Modes</a:t>
            </a:r>
            <a:br>
              <a:rPr lang="en-GB" dirty="0" smtClean="0"/>
            </a:br>
            <a:r>
              <a:rPr lang="en-GB" dirty="0" smtClean="0"/>
              <a:t>Working Group Summary</a:t>
            </a:r>
            <a:endParaRPr lang="en-GB" dirty="0"/>
          </a:p>
        </p:txBody>
      </p:sp>
      <p:pic>
        <p:nvPicPr>
          <p:cNvPr id="83987" name="Picture 19" descr="DESY-Logo-cyan-RGB_Hintergrund wei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8" name="Picture 20" descr="Helmholtz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21406" r="28235" b="58023"/>
          <a:stretch/>
        </p:blipFill>
        <p:spPr bwMode="auto">
          <a:xfrm>
            <a:off x="352926" y="3403075"/>
            <a:ext cx="8695092" cy="182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8586" y="3298825"/>
            <a:ext cx="8102009" cy="1814513"/>
          </a:xfrm>
        </p:spPr>
        <p:txBody>
          <a:bodyPr/>
          <a:lstStyle/>
          <a:p>
            <a:r>
              <a:rPr lang="en-GB" dirty="0" smtClean="0"/>
              <a:t>Winni Decking</a:t>
            </a:r>
          </a:p>
          <a:p>
            <a:r>
              <a:rPr lang="en-GB" dirty="0" smtClean="0"/>
              <a:t>XFEL Machine Layout Coordinator</a:t>
            </a:r>
          </a:p>
          <a:p>
            <a:r>
              <a:rPr lang="en-GB" dirty="0" smtClean="0"/>
              <a:t>Accelerator Consortium Meeting, 17.04.2012</a:t>
            </a:r>
            <a:endParaRPr lang="en-GB" dirty="0"/>
          </a:p>
        </p:txBody>
      </p:sp>
      <p:sp>
        <p:nvSpPr>
          <p:cNvPr id="83986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939800" y="1319213"/>
            <a:ext cx="7251700" cy="1844675"/>
          </a:xfrm>
          <a:ln/>
        </p:spPr>
        <p:txBody>
          <a:bodyPr/>
          <a:lstStyle/>
          <a:p>
            <a:r>
              <a:rPr lang="en-GB" dirty="0" smtClean="0"/>
              <a:t>XFEL Pulse Pattern Options</a:t>
            </a:r>
            <a:endParaRPr lang="en-GB" dirty="0"/>
          </a:p>
        </p:txBody>
      </p:sp>
      <p:pic>
        <p:nvPicPr>
          <p:cNvPr id="83987" name="Picture 19" descr="DESY-Logo-cyan-RGB_Hintergrund wei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8" name="Picture 20" descr="Helmholtz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73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 Patterns: Laser Operation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8450" lvl="1" indent="-298450"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r>
              <a:rPr lang="en-US" dirty="0" smtClean="0"/>
              <a:t>Pulse pattern with laser at </a:t>
            </a:r>
            <a:r>
              <a:rPr lang="en-US" dirty="0"/>
              <a:t>n*111 ns with n ≥ </a:t>
            </a:r>
            <a:r>
              <a:rPr lang="en-US" dirty="0" smtClean="0"/>
              <a:t>2</a:t>
            </a:r>
          </a:p>
          <a:p>
            <a:pPr marL="557213" lvl="2" indent="-298450"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r>
              <a:rPr lang="en-US" dirty="0" smtClean="0"/>
              <a:t>n=2: 2700 bunches, 4.5 MHz</a:t>
            </a:r>
          </a:p>
          <a:p>
            <a:pPr marL="557213" lvl="2" indent="-298450"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r>
              <a:rPr lang="en-US" dirty="0" smtClean="0"/>
              <a:t>n=9:   600 bunches, 1.0 MHz</a:t>
            </a:r>
          </a:p>
          <a:p>
            <a:pPr marL="557213" lvl="2" indent="-298450"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r>
              <a:rPr lang="en-US" dirty="0" smtClean="0"/>
              <a:t>n=90:   60  bunches, 0.1 MHz</a:t>
            </a:r>
          </a:p>
          <a:p>
            <a:pPr marL="557213" lvl="2" indent="-298450"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r>
              <a:rPr lang="en-US" dirty="0" smtClean="0"/>
              <a:t>N=900:   6  bunches, 0.01 MHz</a:t>
            </a:r>
          </a:p>
          <a:p>
            <a:pPr marL="298450" lvl="1" indent="-298450"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r>
              <a:rPr lang="en-US" dirty="0" smtClean="0"/>
              <a:t>Less bunches/pulse at above frequencies: shorten laser pulse</a:t>
            </a:r>
            <a:endParaRPr lang="en-US" dirty="0"/>
          </a:p>
          <a:p>
            <a:r>
              <a:rPr lang="en-US" dirty="0" smtClean="0"/>
              <a:t>Option to pick pulses at laser =&gt; Matthias Gross talk this afternoon</a:t>
            </a:r>
          </a:p>
          <a:p>
            <a:endParaRPr lang="en-US" dirty="0"/>
          </a:p>
          <a:p>
            <a:r>
              <a:rPr lang="en-US" dirty="0" smtClean="0"/>
              <a:t>Baseline </a:t>
            </a:r>
            <a:r>
              <a:rPr lang="en-US" dirty="0" err="1" smtClean="0"/>
              <a:t>linac</a:t>
            </a:r>
            <a:r>
              <a:rPr lang="en-US" dirty="0" smtClean="0"/>
              <a:t> operation: constant </a:t>
            </a:r>
            <a:r>
              <a:rPr lang="en-US" dirty="0" err="1" smtClean="0"/>
              <a:t>beamloading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52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sz="2400" b="1" dirty="0" smtClean="0"/>
              <a:t>Pulse pattern: Fast kickers</a:t>
            </a:r>
            <a:endParaRPr lang="en-GB" sz="2400" b="1" dirty="0" smtClean="0"/>
          </a:p>
        </p:txBody>
      </p:sp>
      <p:pic>
        <p:nvPicPr>
          <p:cNvPr id="114691" name="Picture 3" descr="XFEL2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552" y="4406900"/>
            <a:ext cx="185896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2" name="Line 4"/>
          <p:cNvSpPr>
            <a:spLocks noChangeShapeType="1"/>
          </p:cNvSpPr>
          <p:nvPr/>
        </p:nvSpPr>
        <p:spPr bwMode="auto">
          <a:xfrm>
            <a:off x="7595127" y="5087938"/>
            <a:ext cx="10604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7776102" y="5041900"/>
            <a:ext cx="836613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GB" sz="1400">
                <a:solidFill>
                  <a:srgbClr val="666699"/>
                </a:solidFill>
              </a:rPr>
              <a:t>300 </a:t>
            </a:r>
            <a:r>
              <a:rPr lang="en-GB" sz="1400">
                <a:solidFill>
                  <a:srgbClr val="666699"/>
                </a:solidFill>
                <a:latin typeface="Symbol" pitchFamily="18" charset="2"/>
              </a:rPr>
              <a:t>m</a:t>
            </a:r>
            <a:r>
              <a:rPr lang="en-GB" sz="1400">
                <a:solidFill>
                  <a:srgbClr val="666699"/>
                </a:solidFill>
              </a:rPr>
              <a:t>s</a:t>
            </a:r>
          </a:p>
        </p:txBody>
      </p:sp>
      <p:pic>
        <p:nvPicPr>
          <p:cNvPr id="114694" name="Picture 6" descr="Picture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940" y="4302125"/>
            <a:ext cx="2459037" cy="1571625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3107265" y="4529138"/>
            <a:ext cx="8048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GB" sz="1400">
                <a:solidFill>
                  <a:srgbClr val="666699"/>
                </a:solidFill>
              </a:rPr>
              <a:t>200 ns</a:t>
            </a:r>
          </a:p>
        </p:txBody>
      </p:sp>
      <p:sp>
        <p:nvSpPr>
          <p:cNvPr id="114696" name="Line 8"/>
          <p:cNvSpPr>
            <a:spLocks noChangeShapeType="1"/>
          </p:cNvSpPr>
          <p:nvPr/>
        </p:nvSpPr>
        <p:spPr bwMode="auto">
          <a:xfrm>
            <a:off x="3199340" y="4886325"/>
            <a:ext cx="2190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697" name="Text Box 9"/>
          <p:cNvSpPr txBox="1">
            <a:spLocks noChangeArrowheads="1"/>
          </p:cNvSpPr>
          <p:nvPr/>
        </p:nvSpPr>
        <p:spPr bwMode="auto">
          <a:xfrm>
            <a:off x="5198002" y="4745941"/>
            <a:ext cx="20796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en-US" sz="1800" dirty="0">
                <a:solidFill>
                  <a:schemeClr val="accent2"/>
                </a:solidFill>
              </a:rPr>
              <a:t>high accuracy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solidFill>
                  <a:schemeClr val="accent2"/>
                </a:solidFill>
              </a:rPr>
              <a:t> (&lt; 0.01 %)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en-US" sz="1800" dirty="0">
                <a:solidFill>
                  <a:schemeClr val="accent2"/>
                </a:solidFill>
              </a:rPr>
              <a:t>10 Hz operation</a:t>
            </a:r>
            <a:endParaRPr lang="en-GB" sz="1800" dirty="0">
              <a:solidFill>
                <a:schemeClr val="accent2"/>
              </a:solidFill>
            </a:endParaRPr>
          </a:p>
        </p:txBody>
      </p:sp>
      <p:sp>
        <p:nvSpPr>
          <p:cNvPr id="114698" name="Text Box 10"/>
          <p:cNvSpPr txBox="1">
            <a:spLocks noChangeArrowheads="1"/>
          </p:cNvSpPr>
          <p:nvPr/>
        </p:nvSpPr>
        <p:spPr bwMode="auto">
          <a:xfrm>
            <a:off x="694001" y="4710331"/>
            <a:ext cx="17621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7313" indent="-87313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low accuracy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solidFill>
                  <a:srgbClr val="FF0000"/>
                </a:solidFill>
              </a:rPr>
              <a:t>	(&gt;1 %)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4.5 MHz burst operation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114699" name="Text Box 11"/>
          <p:cNvSpPr txBox="1">
            <a:spLocks noChangeArrowheads="1"/>
          </p:cNvSpPr>
          <p:nvPr/>
        </p:nvSpPr>
        <p:spPr bwMode="auto">
          <a:xfrm>
            <a:off x="2898213" y="5894388"/>
            <a:ext cx="14670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666699"/>
                </a:solidFill>
              </a:rPr>
              <a:t>example: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400" dirty="0" err="1">
                <a:solidFill>
                  <a:srgbClr val="666699"/>
                </a:solidFill>
              </a:rPr>
              <a:t>pulser</a:t>
            </a:r>
            <a:r>
              <a:rPr lang="en-US" sz="1400" dirty="0">
                <a:solidFill>
                  <a:srgbClr val="666699"/>
                </a:solidFill>
              </a:rPr>
              <a:t> </a:t>
            </a:r>
            <a:r>
              <a:rPr lang="en-US" sz="1400" dirty="0" smtClean="0">
                <a:solidFill>
                  <a:srgbClr val="666699"/>
                </a:solidFill>
              </a:rPr>
              <a:t>prototype</a:t>
            </a:r>
            <a:endParaRPr lang="en-GB" sz="1400" dirty="0">
              <a:solidFill>
                <a:srgbClr val="666699"/>
              </a:solidFill>
            </a:endParaRPr>
          </a:p>
        </p:txBody>
      </p:sp>
      <p:sp>
        <p:nvSpPr>
          <p:cNvPr id="114700" name="Text Box 12"/>
          <p:cNvSpPr txBox="1">
            <a:spLocks noChangeArrowheads="1"/>
          </p:cNvSpPr>
          <p:nvPr/>
        </p:nvSpPr>
        <p:spPr bwMode="auto">
          <a:xfrm>
            <a:off x="7357002" y="5908675"/>
            <a:ext cx="15664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666699"/>
                </a:solidFill>
              </a:rPr>
              <a:t>example: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400" dirty="0" err="1">
                <a:solidFill>
                  <a:srgbClr val="666699"/>
                </a:solidFill>
              </a:rPr>
              <a:t>pulser</a:t>
            </a:r>
            <a:r>
              <a:rPr lang="en-US" sz="1400" dirty="0">
                <a:solidFill>
                  <a:srgbClr val="666699"/>
                </a:solidFill>
              </a:rPr>
              <a:t> prototype </a:t>
            </a:r>
            <a:endParaRPr lang="en-GB" sz="1400" dirty="0">
              <a:solidFill>
                <a:srgbClr val="666699"/>
              </a:solidFill>
            </a:endParaRPr>
          </a:p>
        </p:txBody>
      </p:sp>
      <p:sp>
        <p:nvSpPr>
          <p:cNvPr id="114701" name="Freeform 13"/>
          <p:cNvSpPr>
            <a:spLocks/>
          </p:cNvSpPr>
          <p:nvPr/>
        </p:nvSpPr>
        <p:spPr bwMode="auto">
          <a:xfrm>
            <a:off x="1946802" y="1258888"/>
            <a:ext cx="2695575" cy="3113087"/>
          </a:xfrm>
          <a:custGeom>
            <a:avLst/>
            <a:gdLst>
              <a:gd name="T0" fmla="*/ 1698 w 1698"/>
              <a:gd name="T1" fmla="*/ 232 h 1961"/>
              <a:gd name="T2" fmla="*/ 654 w 1698"/>
              <a:gd name="T3" fmla="*/ 17 h 1961"/>
              <a:gd name="T4" fmla="*/ 120 w 1698"/>
              <a:gd name="T5" fmla="*/ 335 h 1961"/>
              <a:gd name="T6" fmla="*/ 0 w 1698"/>
              <a:gd name="T7" fmla="*/ 1961 h 1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8" h="1961">
                <a:moveTo>
                  <a:pt x="1698" y="232"/>
                </a:moveTo>
                <a:cubicBezTo>
                  <a:pt x="1524" y="196"/>
                  <a:pt x="917" y="0"/>
                  <a:pt x="654" y="17"/>
                </a:cubicBezTo>
                <a:cubicBezTo>
                  <a:pt x="391" y="34"/>
                  <a:pt x="229" y="11"/>
                  <a:pt x="120" y="335"/>
                </a:cubicBezTo>
                <a:cubicBezTo>
                  <a:pt x="11" y="659"/>
                  <a:pt x="25" y="1622"/>
                  <a:pt x="0" y="1961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02" name="Freeform 14"/>
          <p:cNvSpPr>
            <a:spLocks/>
          </p:cNvSpPr>
          <p:nvPr/>
        </p:nvSpPr>
        <p:spPr bwMode="auto">
          <a:xfrm>
            <a:off x="5961590" y="2184400"/>
            <a:ext cx="2406650" cy="2230438"/>
          </a:xfrm>
          <a:custGeom>
            <a:avLst/>
            <a:gdLst>
              <a:gd name="T0" fmla="*/ 425 w 1404"/>
              <a:gd name="T1" fmla="*/ 46 h 1405"/>
              <a:gd name="T2" fmla="*/ 1217 w 1404"/>
              <a:gd name="T3" fmla="*/ 196 h 1405"/>
              <a:gd name="T4" fmla="*/ 1235 w 1404"/>
              <a:gd name="T5" fmla="*/ 1222 h 1405"/>
              <a:gd name="T6" fmla="*/ 203 w 1404"/>
              <a:gd name="T7" fmla="*/ 1294 h 1405"/>
              <a:gd name="T8" fmla="*/ 17 w 1404"/>
              <a:gd name="T9" fmla="*/ 1384 h 1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4" h="1405">
                <a:moveTo>
                  <a:pt x="425" y="46"/>
                </a:moveTo>
                <a:cubicBezTo>
                  <a:pt x="556" y="71"/>
                  <a:pt x="1082" y="0"/>
                  <a:pt x="1217" y="196"/>
                </a:cubicBezTo>
                <a:cubicBezTo>
                  <a:pt x="1352" y="392"/>
                  <a:pt x="1404" y="1039"/>
                  <a:pt x="1235" y="1222"/>
                </a:cubicBezTo>
                <a:cubicBezTo>
                  <a:pt x="1066" y="1405"/>
                  <a:pt x="406" y="1267"/>
                  <a:pt x="203" y="1294"/>
                </a:cubicBezTo>
                <a:cubicBezTo>
                  <a:pt x="0" y="1321"/>
                  <a:pt x="56" y="1365"/>
                  <a:pt x="17" y="1384"/>
                </a:cubicBezTo>
              </a:path>
            </a:pathLst>
          </a:custGeom>
          <a:noFill/>
          <a:ln w="158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03" name="Rectangle 15"/>
          <p:cNvSpPr>
            <a:spLocks noChangeArrowheads="1"/>
          </p:cNvSpPr>
          <p:nvPr/>
        </p:nvSpPr>
        <p:spPr bwMode="auto">
          <a:xfrm>
            <a:off x="4890027" y="2559050"/>
            <a:ext cx="355600" cy="117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04" name="Rectangle 16"/>
          <p:cNvSpPr>
            <a:spLocks noChangeArrowheads="1"/>
          </p:cNvSpPr>
          <p:nvPr/>
        </p:nvSpPr>
        <p:spPr bwMode="auto">
          <a:xfrm>
            <a:off x="2227790" y="3036888"/>
            <a:ext cx="234950" cy="234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05" name="Rectangle 17"/>
          <p:cNvSpPr>
            <a:spLocks noChangeArrowheads="1"/>
          </p:cNvSpPr>
          <p:nvPr/>
        </p:nvSpPr>
        <p:spPr bwMode="auto">
          <a:xfrm>
            <a:off x="2180165" y="3779838"/>
            <a:ext cx="741362" cy="165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06" name="Rectangle 18"/>
          <p:cNvSpPr>
            <a:spLocks noChangeArrowheads="1"/>
          </p:cNvSpPr>
          <p:nvPr/>
        </p:nvSpPr>
        <p:spPr bwMode="auto">
          <a:xfrm>
            <a:off x="4359802" y="1741488"/>
            <a:ext cx="1201738" cy="249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07" name="Rectangle 19"/>
          <p:cNvSpPr>
            <a:spLocks noChangeArrowheads="1"/>
          </p:cNvSpPr>
          <p:nvPr/>
        </p:nvSpPr>
        <p:spPr bwMode="auto">
          <a:xfrm>
            <a:off x="4669365" y="1658938"/>
            <a:ext cx="13525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200">
                <a:solidFill>
                  <a:srgbClr val="FF0000"/>
                </a:solidFill>
              </a:rPr>
              <a:t>5 MHz Dump Kicker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14708" name="Rectangle 20"/>
          <p:cNvSpPr>
            <a:spLocks noChangeArrowheads="1"/>
          </p:cNvSpPr>
          <p:nvPr/>
        </p:nvSpPr>
        <p:spPr bwMode="auto">
          <a:xfrm>
            <a:off x="4664602" y="1824038"/>
            <a:ext cx="97948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200">
                <a:solidFill>
                  <a:srgbClr val="FF0000"/>
                </a:solidFill>
              </a:rPr>
              <a:t>(pulse pattern)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14709" name="Rectangle 21"/>
          <p:cNvSpPr>
            <a:spLocks noChangeArrowheads="1"/>
          </p:cNvSpPr>
          <p:nvPr/>
        </p:nvSpPr>
        <p:spPr bwMode="auto">
          <a:xfrm>
            <a:off x="5182127" y="3948113"/>
            <a:ext cx="357188" cy="1031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10" name="Rectangle 22"/>
          <p:cNvSpPr>
            <a:spLocks noChangeArrowheads="1"/>
          </p:cNvSpPr>
          <p:nvPr/>
        </p:nvSpPr>
        <p:spPr bwMode="auto">
          <a:xfrm>
            <a:off x="5191652" y="3905250"/>
            <a:ext cx="295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200">
                <a:solidFill>
                  <a:srgbClr val="000000"/>
                </a:solidFill>
              </a:rPr>
              <a:t>600 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14711" name="Rectangle 23"/>
          <p:cNvSpPr>
            <a:spLocks noChangeArrowheads="1"/>
          </p:cNvSpPr>
          <p:nvPr/>
        </p:nvSpPr>
        <p:spPr bwMode="auto">
          <a:xfrm>
            <a:off x="5488515" y="3890963"/>
            <a:ext cx="8731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Symbol" pitchFamily="18" charset="2"/>
              </a:rPr>
              <a:t>m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14712" name="Rectangle 24"/>
          <p:cNvSpPr>
            <a:spLocks noChangeArrowheads="1"/>
          </p:cNvSpPr>
          <p:nvPr/>
        </p:nvSpPr>
        <p:spPr bwMode="auto">
          <a:xfrm>
            <a:off x="5558365" y="3905250"/>
            <a:ext cx="76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200">
                <a:solidFill>
                  <a:srgbClr val="000000"/>
                </a:solidFill>
              </a:rPr>
              <a:t>s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14713" name="Line 25"/>
          <p:cNvSpPr>
            <a:spLocks noChangeShapeType="1"/>
          </p:cNvSpPr>
          <p:nvPr/>
        </p:nvSpPr>
        <p:spPr bwMode="auto">
          <a:xfrm flipV="1">
            <a:off x="5634565" y="1303338"/>
            <a:ext cx="2119312" cy="8556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14" name="Freeform 26"/>
          <p:cNvSpPr>
            <a:spLocks/>
          </p:cNvSpPr>
          <p:nvPr/>
        </p:nvSpPr>
        <p:spPr bwMode="auto">
          <a:xfrm>
            <a:off x="2480202" y="2055813"/>
            <a:ext cx="258763" cy="204787"/>
          </a:xfrm>
          <a:custGeom>
            <a:avLst/>
            <a:gdLst>
              <a:gd name="T0" fmla="*/ 163 w 163"/>
              <a:gd name="T1" fmla="*/ 69 h 138"/>
              <a:gd name="T2" fmla="*/ 153 w 163"/>
              <a:gd name="T3" fmla="*/ 34 h 138"/>
              <a:gd name="T4" fmla="*/ 122 w 163"/>
              <a:gd name="T5" fmla="*/ 9 h 138"/>
              <a:gd name="T6" fmla="*/ 82 w 163"/>
              <a:gd name="T7" fmla="*/ 0 h 138"/>
              <a:gd name="T8" fmla="*/ 41 w 163"/>
              <a:gd name="T9" fmla="*/ 9 h 138"/>
              <a:gd name="T10" fmla="*/ 11 w 163"/>
              <a:gd name="T11" fmla="*/ 34 h 138"/>
              <a:gd name="T12" fmla="*/ 0 w 163"/>
              <a:gd name="T13" fmla="*/ 69 h 138"/>
              <a:gd name="T14" fmla="*/ 11 w 163"/>
              <a:gd name="T15" fmla="*/ 103 h 138"/>
              <a:gd name="T16" fmla="*/ 41 w 163"/>
              <a:gd name="T17" fmla="*/ 129 h 138"/>
              <a:gd name="T18" fmla="*/ 82 w 163"/>
              <a:gd name="T19" fmla="*/ 138 h 138"/>
              <a:gd name="T20" fmla="*/ 122 w 163"/>
              <a:gd name="T21" fmla="*/ 129 h 138"/>
              <a:gd name="T22" fmla="*/ 153 w 163"/>
              <a:gd name="T23" fmla="*/ 103 h 138"/>
              <a:gd name="T24" fmla="*/ 163 w 163"/>
              <a:gd name="T25" fmla="*/ 69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3" h="138">
                <a:moveTo>
                  <a:pt x="163" y="69"/>
                </a:moveTo>
                <a:lnTo>
                  <a:pt x="153" y="34"/>
                </a:lnTo>
                <a:lnTo>
                  <a:pt x="122" y="9"/>
                </a:lnTo>
                <a:lnTo>
                  <a:pt x="82" y="0"/>
                </a:lnTo>
                <a:lnTo>
                  <a:pt x="41" y="9"/>
                </a:lnTo>
                <a:lnTo>
                  <a:pt x="11" y="34"/>
                </a:lnTo>
                <a:lnTo>
                  <a:pt x="0" y="69"/>
                </a:lnTo>
                <a:lnTo>
                  <a:pt x="11" y="103"/>
                </a:lnTo>
                <a:lnTo>
                  <a:pt x="41" y="129"/>
                </a:lnTo>
                <a:lnTo>
                  <a:pt x="82" y="138"/>
                </a:lnTo>
                <a:lnTo>
                  <a:pt x="122" y="129"/>
                </a:lnTo>
                <a:lnTo>
                  <a:pt x="153" y="103"/>
                </a:lnTo>
                <a:lnTo>
                  <a:pt x="163" y="69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15" name="Line 27"/>
          <p:cNvSpPr>
            <a:spLocks noChangeShapeType="1"/>
          </p:cNvSpPr>
          <p:nvPr/>
        </p:nvSpPr>
        <p:spPr bwMode="auto">
          <a:xfrm>
            <a:off x="3642252" y="2005013"/>
            <a:ext cx="1588" cy="90487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16" name="Line 28"/>
          <p:cNvSpPr>
            <a:spLocks noChangeShapeType="1"/>
          </p:cNvSpPr>
          <p:nvPr/>
        </p:nvSpPr>
        <p:spPr bwMode="auto">
          <a:xfrm>
            <a:off x="3323165" y="2005013"/>
            <a:ext cx="1587" cy="90487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17" name="Line 29"/>
          <p:cNvSpPr>
            <a:spLocks noChangeShapeType="1"/>
          </p:cNvSpPr>
          <p:nvPr/>
        </p:nvSpPr>
        <p:spPr bwMode="auto">
          <a:xfrm>
            <a:off x="3278715" y="2005013"/>
            <a:ext cx="1587" cy="90487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18" name="Line 30"/>
          <p:cNvSpPr>
            <a:spLocks noChangeShapeType="1"/>
          </p:cNvSpPr>
          <p:nvPr/>
        </p:nvSpPr>
        <p:spPr bwMode="auto">
          <a:xfrm>
            <a:off x="3596215" y="2005013"/>
            <a:ext cx="1587" cy="90487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19" name="Line 31"/>
          <p:cNvSpPr>
            <a:spLocks noChangeShapeType="1"/>
          </p:cNvSpPr>
          <p:nvPr/>
        </p:nvSpPr>
        <p:spPr bwMode="auto">
          <a:xfrm>
            <a:off x="3596215" y="2005013"/>
            <a:ext cx="1587" cy="90487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20" name="Line 32"/>
          <p:cNvSpPr>
            <a:spLocks noChangeShapeType="1"/>
          </p:cNvSpPr>
          <p:nvPr/>
        </p:nvSpPr>
        <p:spPr bwMode="auto">
          <a:xfrm>
            <a:off x="3551765" y="2005013"/>
            <a:ext cx="1587" cy="90487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21" name="Line 33"/>
          <p:cNvSpPr>
            <a:spLocks noChangeShapeType="1"/>
          </p:cNvSpPr>
          <p:nvPr/>
        </p:nvSpPr>
        <p:spPr bwMode="auto">
          <a:xfrm>
            <a:off x="3551765" y="2005013"/>
            <a:ext cx="1587" cy="90487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22" name="Line 34"/>
          <p:cNvSpPr>
            <a:spLocks noChangeShapeType="1"/>
          </p:cNvSpPr>
          <p:nvPr/>
        </p:nvSpPr>
        <p:spPr bwMode="auto">
          <a:xfrm>
            <a:off x="3505727" y="2005013"/>
            <a:ext cx="1588" cy="90487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23" name="Line 35"/>
          <p:cNvSpPr>
            <a:spLocks noChangeShapeType="1"/>
          </p:cNvSpPr>
          <p:nvPr/>
        </p:nvSpPr>
        <p:spPr bwMode="auto">
          <a:xfrm>
            <a:off x="3459690" y="2005013"/>
            <a:ext cx="1587" cy="90487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24" name="Line 36"/>
          <p:cNvSpPr>
            <a:spLocks noChangeShapeType="1"/>
          </p:cNvSpPr>
          <p:nvPr/>
        </p:nvSpPr>
        <p:spPr bwMode="auto">
          <a:xfrm>
            <a:off x="3415240" y="2005013"/>
            <a:ext cx="1587" cy="90487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25" name="Line 37"/>
          <p:cNvSpPr>
            <a:spLocks noChangeShapeType="1"/>
          </p:cNvSpPr>
          <p:nvPr/>
        </p:nvSpPr>
        <p:spPr bwMode="auto">
          <a:xfrm>
            <a:off x="3369202" y="2005013"/>
            <a:ext cx="1588" cy="90487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26" name="Line 38"/>
          <p:cNvSpPr>
            <a:spLocks noChangeShapeType="1"/>
          </p:cNvSpPr>
          <p:nvPr/>
        </p:nvSpPr>
        <p:spPr bwMode="auto">
          <a:xfrm>
            <a:off x="3232677" y="2005013"/>
            <a:ext cx="1588" cy="90487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27" name="Line 39"/>
          <p:cNvSpPr>
            <a:spLocks noChangeShapeType="1"/>
          </p:cNvSpPr>
          <p:nvPr/>
        </p:nvSpPr>
        <p:spPr bwMode="auto">
          <a:xfrm>
            <a:off x="5579002" y="2198688"/>
            <a:ext cx="111125" cy="1587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28" name="Line 40"/>
          <p:cNvSpPr>
            <a:spLocks noChangeShapeType="1"/>
          </p:cNvSpPr>
          <p:nvPr/>
        </p:nvSpPr>
        <p:spPr bwMode="auto">
          <a:xfrm flipV="1">
            <a:off x="5690127" y="2109788"/>
            <a:ext cx="1588" cy="88900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29" name="Line 41"/>
          <p:cNvSpPr>
            <a:spLocks noChangeShapeType="1"/>
          </p:cNvSpPr>
          <p:nvPr/>
        </p:nvSpPr>
        <p:spPr bwMode="auto">
          <a:xfrm flipH="1">
            <a:off x="5579002" y="2109788"/>
            <a:ext cx="111125" cy="1587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30" name="Line 42"/>
          <p:cNvSpPr>
            <a:spLocks noChangeShapeType="1"/>
          </p:cNvSpPr>
          <p:nvPr/>
        </p:nvSpPr>
        <p:spPr bwMode="auto">
          <a:xfrm>
            <a:off x="5579002" y="2109788"/>
            <a:ext cx="1588" cy="88900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31" name="Line 43"/>
          <p:cNvSpPr>
            <a:spLocks noChangeShapeType="1"/>
          </p:cNvSpPr>
          <p:nvPr/>
        </p:nvSpPr>
        <p:spPr bwMode="auto">
          <a:xfrm>
            <a:off x="4740802" y="2201863"/>
            <a:ext cx="111125" cy="1587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32" name="Line 44"/>
          <p:cNvSpPr>
            <a:spLocks noChangeShapeType="1"/>
          </p:cNvSpPr>
          <p:nvPr/>
        </p:nvSpPr>
        <p:spPr bwMode="auto">
          <a:xfrm>
            <a:off x="4740802" y="2112963"/>
            <a:ext cx="1588" cy="88900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33" name="Line 45"/>
          <p:cNvSpPr>
            <a:spLocks noChangeShapeType="1"/>
          </p:cNvSpPr>
          <p:nvPr/>
        </p:nvSpPr>
        <p:spPr bwMode="auto">
          <a:xfrm flipH="1">
            <a:off x="4740802" y="2112963"/>
            <a:ext cx="111125" cy="1587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34" name="Line 46"/>
          <p:cNvSpPr>
            <a:spLocks noChangeShapeType="1"/>
          </p:cNvSpPr>
          <p:nvPr/>
        </p:nvSpPr>
        <p:spPr bwMode="auto">
          <a:xfrm flipV="1">
            <a:off x="4851927" y="2112963"/>
            <a:ext cx="1588" cy="88900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35" name="Freeform 47"/>
          <p:cNvSpPr>
            <a:spLocks/>
          </p:cNvSpPr>
          <p:nvPr/>
        </p:nvSpPr>
        <p:spPr bwMode="auto">
          <a:xfrm>
            <a:off x="4820177" y="2160588"/>
            <a:ext cx="298450" cy="246062"/>
          </a:xfrm>
          <a:custGeom>
            <a:avLst/>
            <a:gdLst>
              <a:gd name="T0" fmla="*/ 188 w 188"/>
              <a:gd name="T1" fmla="*/ 166 h 166"/>
              <a:gd name="T2" fmla="*/ 156 w 188"/>
              <a:gd name="T3" fmla="*/ 89 h 166"/>
              <a:gd name="T4" fmla="*/ 90 w 188"/>
              <a:gd name="T5" fmla="*/ 30 h 166"/>
              <a:gd name="T6" fmla="*/ 0 w 18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8" h="166">
                <a:moveTo>
                  <a:pt x="188" y="166"/>
                </a:moveTo>
                <a:lnTo>
                  <a:pt x="156" y="89"/>
                </a:lnTo>
                <a:lnTo>
                  <a:pt x="90" y="3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36" name="Rectangle 48"/>
          <p:cNvSpPr>
            <a:spLocks noChangeArrowheads="1"/>
          </p:cNvSpPr>
          <p:nvPr/>
        </p:nvSpPr>
        <p:spPr bwMode="auto">
          <a:xfrm>
            <a:off x="4512202" y="1739900"/>
            <a:ext cx="9842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>
                <a:solidFill>
                  <a:srgbClr val="FF0000"/>
                </a:solidFill>
              </a:rPr>
              <a:t>5MHz Dump Kicker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14737" name="Rectangle 49"/>
          <p:cNvSpPr>
            <a:spLocks noChangeArrowheads="1"/>
          </p:cNvSpPr>
          <p:nvPr/>
        </p:nvSpPr>
        <p:spPr bwMode="auto">
          <a:xfrm>
            <a:off x="4509027" y="1866900"/>
            <a:ext cx="876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>
                <a:solidFill>
                  <a:srgbClr val="FF0000"/>
                </a:solidFill>
              </a:rPr>
              <a:t>    (Pulse pattern)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14738" name="Line 50"/>
          <p:cNvSpPr>
            <a:spLocks noChangeShapeType="1"/>
          </p:cNvSpPr>
          <p:nvPr/>
        </p:nvSpPr>
        <p:spPr bwMode="auto">
          <a:xfrm>
            <a:off x="5039252" y="2527300"/>
            <a:ext cx="144463" cy="1588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39" name="Line 51"/>
          <p:cNvSpPr>
            <a:spLocks noChangeShapeType="1"/>
          </p:cNvSpPr>
          <p:nvPr/>
        </p:nvSpPr>
        <p:spPr bwMode="auto">
          <a:xfrm>
            <a:off x="5039252" y="2403475"/>
            <a:ext cx="1588" cy="115888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40" name="Line 52"/>
          <p:cNvSpPr>
            <a:spLocks noChangeShapeType="1"/>
          </p:cNvSpPr>
          <p:nvPr/>
        </p:nvSpPr>
        <p:spPr bwMode="auto">
          <a:xfrm flipV="1">
            <a:off x="5183715" y="2403475"/>
            <a:ext cx="1587" cy="115888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41" name="Line 53"/>
          <p:cNvSpPr>
            <a:spLocks noChangeShapeType="1"/>
          </p:cNvSpPr>
          <p:nvPr/>
        </p:nvSpPr>
        <p:spPr bwMode="auto">
          <a:xfrm flipH="1">
            <a:off x="5039252" y="2403475"/>
            <a:ext cx="144463" cy="1588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42" name="Line 54"/>
          <p:cNvSpPr>
            <a:spLocks noChangeShapeType="1"/>
          </p:cNvSpPr>
          <p:nvPr/>
        </p:nvSpPr>
        <p:spPr bwMode="auto">
          <a:xfrm>
            <a:off x="2869140" y="2005013"/>
            <a:ext cx="1587" cy="90487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43" name="Line 55"/>
          <p:cNvSpPr>
            <a:spLocks noChangeShapeType="1"/>
          </p:cNvSpPr>
          <p:nvPr/>
        </p:nvSpPr>
        <p:spPr bwMode="auto">
          <a:xfrm>
            <a:off x="2913590" y="2005013"/>
            <a:ext cx="1587" cy="90487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44" name="Line 56"/>
          <p:cNvSpPr>
            <a:spLocks noChangeShapeType="1"/>
          </p:cNvSpPr>
          <p:nvPr/>
        </p:nvSpPr>
        <p:spPr bwMode="auto">
          <a:xfrm>
            <a:off x="2959627" y="2005013"/>
            <a:ext cx="1588" cy="90487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45" name="Line 57"/>
          <p:cNvSpPr>
            <a:spLocks noChangeShapeType="1"/>
          </p:cNvSpPr>
          <p:nvPr/>
        </p:nvSpPr>
        <p:spPr bwMode="auto">
          <a:xfrm>
            <a:off x="3005665" y="2005013"/>
            <a:ext cx="1587" cy="90487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46" name="Line 58"/>
          <p:cNvSpPr>
            <a:spLocks noChangeShapeType="1"/>
          </p:cNvSpPr>
          <p:nvPr/>
        </p:nvSpPr>
        <p:spPr bwMode="auto">
          <a:xfrm>
            <a:off x="3050115" y="2005013"/>
            <a:ext cx="1587" cy="90487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47" name="Line 59"/>
          <p:cNvSpPr>
            <a:spLocks noChangeShapeType="1"/>
          </p:cNvSpPr>
          <p:nvPr/>
        </p:nvSpPr>
        <p:spPr bwMode="auto">
          <a:xfrm>
            <a:off x="3096152" y="2005013"/>
            <a:ext cx="1588" cy="90487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48" name="Line 60"/>
          <p:cNvSpPr>
            <a:spLocks noChangeShapeType="1"/>
          </p:cNvSpPr>
          <p:nvPr/>
        </p:nvSpPr>
        <p:spPr bwMode="auto">
          <a:xfrm>
            <a:off x="3142190" y="2005013"/>
            <a:ext cx="1587" cy="90487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49" name="Line 61"/>
          <p:cNvSpPr>
            <a:spLocks noChangeShapeType="1"/>
          </p:cNvSpPr>
          <p:nvPr/>
        </p:nvSpPr>
        <p:spPr bwMode="auto">
          <a:xfrm>
            <a:off x="3186640" y="2005013"/>
            <a:ext cx="1587" cy="90487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50" name="Line 62"/>
          <p:cNvSpPr>
            <a:spLocks noChangeShapeType="1"/>
          </p:cNvSpPr>
          <p:nvPr/>
        </p:nvSpPr>
        <p:spPr bwMode="auto">
          <a:xfrm>
            <a:off x="4051827" y="2005013"/>
            <a:ext cx="1588" cy="904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51" name="Line 63"/>
          <p:cNvSpPr>
            <a:spLocks noChangeShapeType="1"/>
          </p:cNvSpPr>
          <p:nvPr/>
        </p:nvSpPr>
        <p:spPr bwMode="auto">
          <a:xfrm>
            <a:off x="4005790" y="2005013"/>
            <a:ext cx="1587" cy="904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52" name="Line 64"/>
          <p:cNvSpPr>
            <a:spLocks noChangeShapeType="1"/>
          </p:cNvSpPr>
          <p:nvPr/>
        </p:nvSpPr>
        <p:spPr bwMode="auto">
          <a:xfrm>
            <a:off x="3961340" y="2005013"/>
            <a:ext cx="1587" cy="904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53" name="Line 65"/>
          <p:cNvSpPr>
            <a:spLocks noChangeShapeType="1"/>
          </p:cNvSpPr>
          <p:nvPr/>
        </p:nvSpPr>
        <p:spPr bwMode="auto">
          <a:xfrm>
            <a:off x="3915302" y="2005013"/>
            <a:ext cx="1588" cy="904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54" name="Line 66"/>
          <p:cNvSpPr>
            <a:spLocks noChangeShapeType="1"/>
          </p:cNvSpPr>
          <p:nvPr/>
        </p:nvSpPr>
        <p:spPr bwMode="auto">
          <a:xfrm>
            <a:off x="3869265" y="2005013"/>
            <a:ext cx="1587" cy="904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55" name="Line 67"/>
          <p:cNvSpPr>
            <a:spLocks noChangeShapeType="1"/>
          </p:cNvSpPr>
          <p:nvPr/>
        </p:nvSpPr>
        <p:spPr bwMode="auto">
          <a:xfrm>
            <a:off x="3824815" y="2005013"/>
            <a:ext cx="1587" cy="904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56" name="Line 68"/>
          <p:cNvSpPr>
            <a:spLocks noChangeShapeType="1"/>
          </p:cNvSpPr>
          <p:nvPr/>
        </p:nvSpPr>
        <p:spPr bwMode="auto">
          <a:xfrm>
            <a:off x="3778777" y="2005013"/>
            <a:ext cx="1588" cy="904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57" name="Line 69"/>
          <p:cNvSpPr>
            <a:spLocks noChangeShapeType="1"/>
          </p:cNvSpPr>
          <p:nvPr/>
        </p:nvSpPr>
        <p:spPr bwMode="auto">
          <a:xfrm>
            <a:off x="3732740" y="2005013"/>
            <a:ext cx="1587" cy="90487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58" name="Line 70"/>
          <p:cNvSpPr>
            <a:spLocks noChangeShapeType="1"/>
          </p:cNvSpPr>
          <p:nvPr/>
        </p:nvSpPr>
        <p:spPr bwMode="auto">
          <a:xfrm>
            <a:off x="3688290" y="2005013"/>
            <a:ext cx="1587" cy="90487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59" name="Line 71"/>
          <p:cNvSpPr>
            <a:spLocks noChangeShapeType="1"/>
          </p:cNvSpPr>
          <p:nvPr/>
        </p:nvSpPr>
        <p:spPr bwMode="auto">
          <a:xfrm>
            <a:off x="4188352" y="2005013"/>
            <a:ext cx="1588" cy="904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60" name="Line 72"/>
          <p:cNvSpPr>
            <a:spLocks noChangeShapeType="1"/>
          </p:cNvSpPr>
          <p:nvPr/>
        </p:nvSpPr>
        <p:spPr bwMode="auto">
          <a:xfrm>
            <a:off x="4234390" y="2005013"/>
            <a:ext cx="1587" cy="904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61" name="Line 73"/>
          <p:cNvSpPr>
            <a:spLocks noChangeShapeType="1"/>
          </p:cNvSpPr>
          <p:nvPr/>
        </p:nvSpPr>
        <p:spPr bwMode="auto">
          <a:xfrm>
            <a:off x="4278840" y="2005013"/>
            <a:ext cx="1587" cy="904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62" name="Line 74"/>
          <p:cNvSpPr>
            <a:spLocks noChangeShapeType="1"/>
          </p:cNvSpPr>
          <p:nvPr/>
        </p:nvSpPr>
        <p:spPr bwMode="auto">
          <a:xfrm>
            <a:off x="4324877" y="2005013"/>
            <a:ext cx="1588" cy="904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63" name="Line 75"/>
          <p:cNvSpPr>
            <a:spLocks noChangeShapeType="1"/>
          </p:cNvSpPr>
          <p:nvPr/>
        </p:nvSpPr>
        <p:spPr bwMode="auto">
          <a:xfrm>
            <a:off x="4370915" y="2005013"/>
            <a:ext cx="1587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64" name="Line 76"/>
          <p:cNvSpPr>
            <a:spLocks noChangeShapeType="1"/>
          </p:cNvSpPr>
          <p:nvPr/>
        </p:nvSpPr>
        <p:spPr bwMode="auto">
          <a:xfrm>
            <a:off x="4370915" y="2005013"/>
            <a:ext cx="1587" cy="904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65" name="Line 77"/>
          <p:cNvSpPr>
            <a:spLocks noChangeShapeType="1"/>
          </p:cNvSpPr>
          <p:nvPr/>
        </p:nvSpPr>
        <p:spPr bwMode="auto">
          <a:xfrm>
            <a:off x="4415365" y="2005013"/>
            <a:ext cx="1587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66" name="Line 78"/>
          <p:cNvSpPr>
            <a:spLocks noChangeShapeType="1"/>
          </p:cNvSpPr>
          <p:nvPr/>
        </p:nvSpPr>
        <p:spPr bwMode="auto">
          <a:xfrm>
            <a:off x="4415365" y="2005013"/>
            <a:ext cx="1587" cy="904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67" name="Line 79"/>
          <p:cNvSpPr>
            <a:spLocks noChangeShapeType="1"/>
          </p:cNvSpPr>
          <p:nvPr/>
        </p:nvSpPr>
        <p:spPr bwMode="auto">
          <a:xfrm>
            <a:off x="4096277" y="2005013"/>
            <a:ext cx="1588" cy="904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68" name="Line 80"/>
          <p:cNvSpPr>
            <a:spLocks noChangeShapeType="1"/>
          </p:cNvSpPr>
          <p:nvPr/>
        </p:nvSpPr>
        <p:spPr bwMode="auto">
          <a:xfrm>
            <a:off x="4142315" y="2005013"/>
            <a:ext cx="1587" cy="904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69" name="Line 81"/>
          <p:cNvSpPr>
            <a:spLocks noChangeShapeType="1"/>
          </p:cNvSpPr>
          <p:nvPr/>
        </p:nvSpPr>
        <p:spPr bwMode="auto">
          <a:xfrm>
            <a:off x="4461402" y="2005013"/>
            <a:ext cx="1588" cy="904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70" name="Line 82"/>
          <p:cNvSpPr>
            <a:spLocks noChangeShapeType="1"/>
          </p:cNvSpPr>
          <p:nvPr/>
        </p:nvSpPr>
        <p:spPr bwMode="auto">
          <a:xfrm>
            <a:off x="7049027" y="2008188"/>
            <a:ext cx="1588" cy="904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71" name="Line 83"/>
          <p:cNvSpPr>
            <a:spLocks noChangeShapeType="1"/>
          </p:cNvSpPr>
          <p:nvPr/>
        </p:nvSpPr>
        <p:spPr bwMode="auto">
          <a:xfrm>
            <a:off x="7002990" y="2008188"/>
            <a:ext cx="1587" cy="904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72" name="Line 84"/>
          <p:cNvSpPr>
            <a:spLocks noChangeShapeType="1"/>
          </p:cNvSpPr>
          <p:nvPr/>
        </p:nvSpPr>
        <p:spPr bwMode="auto">
          <a:xfrm>
            <a:off x="6956952" y="2008188"/>
            <a:ext cx="1588" cy="904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73" name="Line 85"/>
          <p:cNvSpPr>
            <a:spLocks noChangeShapeType="1"/>
          </p:cNvSpPr>
          <p:nvPr/>
        </p:nvSpPr>
        <p:spPr bwMode="auto">
          <a:xfrm>
            <a:off x="6912502" y="2008188"/>
            <a:ext cx="1588" cy="904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74" name="Line 86"/>
          <p:cNvSpPr>
            <a:spLocks noChangeShapeType="1"/>
          </p:cNvSpPr>
          <p:nvPr/>
        </p:nvSpPr>
        <p:spPr bwMode="auto">
          <a:xfrm>
            <a:off x="6775977" y="2008188"/>
            <a:ext cx="1588" cy="904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75" name="Line 87"/>
          <p:cNvSpPr>
            <a:spLocks noChangeShapeType="1"/>
          </p:cNvSpPr>
          <p:nvPr/>
        </p:nvSpPr>
        <p:spPr bwMode="auto">
          <a:xfrm>
            <a:off x="6729940" y="2008188"/>
            <a:ext cx="1587" cy="904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76" name="Line 88"/>
          <p:cNvSpPr>
            <a:spLocks noChangeShapeType="1"/>
          </p:cNvSpPr>
          <p:nvPr/>
        </p:nvSpPr>
        <p:spPr bwMode="auto">
          <a:xfrm>
            <a:off x="6683902" y="2008188"/>
            <a:ext cx="1588" cy="904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77" name="Line 89"/>
          <p:cNvSpPr>
            <a:spLocks noChangeShapeType="1"/>
          </p:cNvSpPr>
          <p:nvPr/>
        </p:nvSpPr>
        <p:spPr bwMode="auto">
          <a:xfrm>
            <a:off x="7230002" y="2008188"/>
            <a:ext cx="1588" cy="904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78" name="Line 90"/>
          <p:cNvSpPr>
            <a:spLocks noChangeShapeType="1"/>
          </p:cNvSpPr>
          <p:nvPr/>
        </p:nvSpPr>
        <p:spPr bwMode="auto">
          <a:xfrm>
            <a:off x="7276040" y="2008188"/>
            <a:ext cx="1587" cy="904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79" name="Line 91"/>
          <p:cNvSpPr>
            <a:spLocks noChangeShapeType="1"/>
          </p:cNvSpPr>
          <p:nvPr/>
        </p:nvSpPr>
        <p:spPr bwMode="auto">
          <a:xfrm>
            <a:off x="7368115" y="2008188"/>
            <a:ext cx="1587" cy="904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80" name="Line 92"/>
          <p:cNvSpPr>
            <a:spLocks noChangeShapeType="1"/>
          </p:cNvSpPr>
          <p:nvPr/>
        </p:nvSpPr>
        <p:spPr bwMode="auto">
          <a:xfrm>
            <a:off x="7412565" y="2008188"/>
            <a:ext cx="1587" cy="904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81" name="Line 93"/>
          <p:cNvSpPr>
            <a:spLocks noChangeShapeType="1"/>
          </p:cNvSpPr>
          <p:nvPr/>
        </p:nvSpPr>
        <p:spPr bwMode="auto">
          <a:xfrm>
            <a:off x="7139515" y="2008188"/>
            <a:ext cx="1587" cy="90487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82" name="Line 94"/>
          <p:cNvSpPr>
            <a:spLocks noChangeShapeType="1"/>
          </p:cNvSpPr>
          <p:nvPr/>
        </p:nvSpPr>
        <p:spPr bwMode="auto">
          <a:xfrm>
            <a:off x="7071252" y="1387475"/>
            <a:ext cx="53975" cy="77788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83" name="Line 95"/>
          <p:cNvSpPr>
            <a:spLocks noChangeShapeType="1"/>
          </p:cNvSpPr>
          <p:nvPr/>
        </p:nvSpPr>
        <p:spPr bwMode="auto">
          <a:xfrm>
            <a:off x="6791852" y="1508125"/>
            <a:ext cx="53975" cy="79375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84" name="Line 96"/>
          <p:cNvSpPr>
            <a:spLocks noChangeShapeType="1"/>
          </p:cNvSpPr>
          <p:nvPr/>
        </p:nvSpPr>
        <p:spPr bwMode="auto">
          <a:xfrm>
            <a:off x="7031565" y="1404938"/>
            <a:ext cx="53975" cy="79375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85" name="Line 97"/>
          <p:cNvSpPr>
            <a:spLocks noChangeShapeType="1"/>
          </p:cNvSpPr>
          <p:nvPr/>
        </p:nvSpPr>
        <p:spPr bwMode="auto">
          <a:xfrm>
            <a:off x="6990290" y="1422400"/>
            <a:ext cx="55562" cy="79375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86" name="Line 98"/>
          <p:cNvSpPr>
            <a:spLocks noChangeShapeType="1"/>
          </p:cNvSpPr>
          <p:nvPr/>
        </p:nvSpPr>
        <p:spPr bwMode="auto">
          <a:xfrm>
            <a:off x="6950602" y="1439863"/>
            <a:ext cx="55563" cy="77787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87" name="Line 99"/>
          <p:cNvSpPr>
            <a:spLocks noChangeShapeType="1"/>
          </p:cNvSpPr>
          <p:nvPr/>
        </p:nvSpPr>
        <p:spPr bwMode="auto">
          <a:xfrm>
            <a:off x="6910915" y="1457325"/>
            <a:ext cx="55562" cy="77788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88" name="Line 100"/>
          <p:cNvSpPr>
            <a:spLocks noChangeShapeType="1"/>
          </p:cNvSpPr>
          <p:nvPr/>
        </p:nvSpPr>
        <p:spPr bwMode="auto">
          <a:xfrm>
            <a:off x="6871227" y="1473200"/>
            <a:ext cx="53975" cy="79375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89" name="Line 101"/>
          <p:cNvSpPr>
            <a:spLocks noChangeShapeType="1"/>
          </p:cNvSpPr>
          <p:nvPr/>
        </p:nvSpPr>
        <p:spPr bwMode="auto">
          <a:xfrm>
            <a:off x="6831540" y="1490663"/>
            <a:ext cx="53975" cy="79375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90" name="Line 102"/>
          <p:cNvSpPr>
            <a:spLocks noChangeShapeType="1"/>
          </p:cNvSpPr>
          <p:nvPr/>
        </p:nvSpPr>
        <p:spPr bwMode="auto">
          <a:xfrm>
            <a:off x="6710890" y="1543050"/>
            <a:ext cx="55562" cy="77788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91" name="Line 103"/>
          <p:cNvSpPr>
            <a:spLocks noChangeShapeType="1"/>
          </p:cNvSpPr>
          <p:nvPr/>
        </p:nvSpPr>
        <p:spPr bwMode="auto">
          <a:xfrm>
            <a:off x="6431490" y="1663700"/>
            <a:ext cx="55562" cy="77788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92" name="Line 104"/>
          <p:cNvSpPr>
            <a:spLocks noChangeShapeType="1"/>
          </p:cNvSpPr>
          <p:nvPr/>
        </p:nvSpPr>
        <p:spPr bwMode="auto">
          <a:xfrm>
            <a:off x="6472765" y="1646238"/>
            <a:ext cx="53975" cy="79375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93" name="Line 105"/>
          <p:cNvSpPr>
            <a:spLocks noChangeShapeType="1"/>
          </p:cNvSpPr>
          <p:nvPr/>
        </p:nvSpPr>
        <p:spPr bwMode="auto">
          <a:xfrm>
            <a:off x="6552140" y="1611313"/>
            <a:ext cx="53975" cy="77787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94" name="Line 106"/>
          <p:cNvSpPr>
            <a:spLocks noChangeShapeType="1"/>
          </p:cNvSpPr>
          <p:nvPr/>
        </p:nvSpPr>
        <p:spPr bwMode="auto">
          <a:xfrm>
            <a:off x="6631515" y="1576388"/>
            <a:ext cx="55562" cy="79375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95" name="Line 107"/>
          <p:cNvSpPr>
            <a:spLocks noChangeShapeType="1"/>
          </p:cNvSpPr>
          <p:nvPr/>
        </p:nvSpPr>
        <p:spPr bwMode="auto">
          <a:xfrm>
            <a:off x="6671202" y="1560513"/>
            <a:ext cx="55563" cy="79375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96" name="Line 108"/>
          <p:cNvSpPr>
            <a:spLocks noChangeShapeType="1"/>
          </p:cNvSpPr>
          <p:nvPr/>
        </p:nvSpPr>
        <p:spPr bwMode="auto">
          <a:xfrm>
            <a:off x="5571065" y="2608263"/>
            <a:ext cx="1587" cy="8890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97" name="Line 109"/>
          <p:cNvSpPr>
            <a:spLocks noChangeShapeType="1"/>
          </p:cNvSpPr>
          <p:nvPr/>
        </p:nvSpPr>
        <p:spPr bwMode="auto">
          <a:xfrm>
            <a:off x="5298015" y="2608263"/>
            <a:ext cx="1587" cy="8890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98" name="Line 110"/>
          <p:cNvSpPr>
            <a:spLocks noChangeShapeType="1"/>
          </p:cNvSpPr>
          <p:nvPr/>
        </p:nvSpPr>
        <p:spPr bwMode="auto">
          <a:xfrm>
            <a:off x="5388502" y="2608263"/>
            <a:ext cx="1588" cy="88900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799" name="Line 111"/>
          <p:cNvSpPr>
            <a:spLocks noChangeShapeType="1"/>
          </p:cNvSpPr>
          <p:nvPr/>
        </p:nvSpPr>
        <p:spPr bwMode="auto">
          <a:xfrm>
            <a:off x="4524902" y="2608263"/>
            <a:ext cx="1588" cy="88900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00" name="Line 112"/>
          <p:cNvSpPr>
            <a:spLocks noChangeShapeType="1"/>
          </p:cNvSpPr>
          <p:nvPr/>
        </p:nvSpPr>
        <p:spPr bwMode="auto">
          <a:xfrm>
            <a:off x="4478865" y="2608263"/>
            <a:ext cx="1587" cy="88900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01" name="Line 113"/>
          <p:cNvSpPr>
            <a:spLocks noChangeShapeType="1"/>
          </p:cNvSpPr>
          <p:nvPr/>
        </p:nvSpPr>
        <p:spPr bwMode="auto">
          <a:xfrm>
            <a:off x="4842402" y="2608263"/>
            <a:ext cx="1588" cy="88900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02" name="Line 114"/>
          <p:cNvSpPr>
            <a:spLocks noChangeShapeType="1"/>
          </p:cNvSpPr>
          <p:nvPr/>
        </p:nvSpPr>
        <p:spPr bwMode="auto">
          <a:xfrm>
            <a:off x="4978927" y="2608263"/>
            <a:ext cx="1588" cy="88900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03" name="Line 115"/>
          <p:cNvSpPr>
            <a:spLocks noChangeShapeType="1"/>
          </p:cNvSpPr>
          <p:nvPr/>
        </p:nvSpPr>
        <p:spPr bwMode="auto">
          <a:xfrm>
            <a:off x="4751915" y="2608263"/>
            <a:ext cx="1587" cy="88900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04" name="Line 116"/>
          <p:cNvSpPr>
            <a:spLocks noChangeShapeType="1"/>
          </p:cNvSpPr>
          <p:nvPr/>
        </p:nvSpPr>
        <p:spPr bwMode="auto">
          <a:xfrm flipV="1">
            <a:off x="5750452" y="3170238"/>
            <a:ext cx="1588" cy="387350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05" name="Line 117"/>
          <p:cNvSpPr>
            <a:spLocks noChangeShapeType="1"/>
          </p:cNvSpPr>
          <p:nvPr/>
        </p:nvSpPr>
        <p:spPr bwMode="auto">
          <a:xfrm flipV="1">
            <a:off x="5391677" y="3170238"/>
            <a:ext cx="1588" cy="387350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06" name="Freeform 118"/>
          <p:cNvSpPr>
            <a:spLocks/>
          </p:cNvSpPr>
          <p:nvPr/>
        </p:nvSpPr>
        <p:spPr bwMode="auto">
          <a:xfrm>
            <a:off x="7357002" y="4068763"/>
            <a:ext cx="15875" cy="4762"/>
          </a:xfrm>
          <a:custGeom>
            <a:avLst/>
            <a:gdLst>
              <a:gd name="T0" fmla="*/ 0 w 10"/>
              <a:gd name="T1" fmla="*/ 0 h 3"/>
              <a:gd name="T2" fmla="*/ 0 w 10"/>
              <a:gd name="T3" fmla="*/ 3 h 3"/>
              <a:gd name="T4" fmla="*/ 10 w 10"/>
              <a:gd name="T5" fmla="*/ 1 h 3"/>
              <a:gd name="T6" fmla="*/ 0 w 10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3">
                <a:moveTo>
                  <a:pt x="0" y="0"/>
                </a:moveTo>
                <a:lnTo>
                  <a:pt x="0" y="3"/>
                </a:lnTo>
                <a:lnTo>
                  <a:pt x="10" y="1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07" name="Freeform 119"/>
          <p:cNvSpPr>
            <a:spLocks/>
          </p:cNvSpPr>
          <p:nvPr/>
        </p:nvSpPr>
        <p:spPr bwMode="auto">
          <a:xfrm>
            <a:off x="7357002" y="4068763"/>
            <a:ext cx="15875" cy="4762"/>
          </a:xfrm>
          <a:custGeom>
            <a:avLst/>
            <a:gdLst>
              <a:gd name="T0" fmla="*/ 0 w 10"/>
              <a:gd name="T1" fmla="*/ 0 h 3"/>
              <a:gd name="T2" fmla="*/ 0 w 10"/>
              <a:gd name="T3" fmla="*/ 3 h 3"/>
              <a:gd name="T4" fmla="*/ 10 w 10"/>
              <a:gd name="T5" fmla="*/ 1 h 3"/>
              <a:gd name="T6" fmla="*/ 0 w 10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3">
                <a:moveTo>
                  <a:pt x="0" y="0"/>
                </a:moveTo>
                <a:lnTo>
                  <a:pt x="0" y="3"/>
                </a:lnTo>
                <a:lnTo>
                  <a:pt x="10" y="1"/>
                </a:ln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08" name="Freeform 120"/>
          <p:cNvSpPr>
            <a:spLocks/>
          </p:cNvSpPr>
          <p:nvPr/>
        </p:nvSpPr>
        <p:spPr bwMode="auto">
          <a:xfrm>
            <a:off x="3339040" y="4068763"/>
            <a:ext cx="15875" cy="4762"/>
          </a:xfrm>
          <a:custGeom>
            <a:avLst/>
            <a:gdLst>
              <a:gd name="T0" fmla="*/ 10 w 10"/>
              <a:gd name="T1" fmla="*/ 0 h 3"/>
              <a:gd name="T2" fmla="*/ 10 w 10"/>
              <a:gd name="T3" fmla="*/ 3 h 3"/>
              <a:gd name="T4" fmla="*/ 0 w 10"/>
              <a:gd name="T5" fmla="*/ 1 h 3"/>
              <a:gd name="T6" fmla="*/ 10 w 10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3">
                <a:moveTo>
                  <a:pt x="10" y="0"/>
                </a:moveTo>
                <a:lnTo>
                  <a:pt x="10" y="3"/>
                </a:lnTo>
                <a:lnTo>
                  <a:pt x="0" y="1"/>
                </a:lnTo>
                <a:lnTo>
                  <a:pt x="10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09" name="Freeform 121"/>
          <p:cNvSpPr>
            <a:spLocks/>
          </p:cNvSpPr>
          <p:nvPr/>
        </p:nvSpPr>
        <p:spPr bwMode="auto">
          <a:xfrm>
            <a:off x="3339040" y="4068763"/>
            <a:ext cx="15875" cy="4762"/>
          </a:xfrm>
          <a:custGeom>
            <a:avLst/>
            <a:gdLst>
              <a:gd name="T0" fmla="*/ 10 w 10"/>
              <a:gd name="T1" fmla="*/ 0 h 3"/>
              <a:gd name="T2" fmla="*/ 10 w 10"/>
              <a:gd name="T3" fmla="*/ 3 h 3"/>
              <a:gd name="T4" fmla="*/ 0 w 10"/>
              <a:gd name="T5" fmla="*/ 1 h 3"/>
              <a:gd name="T6" fmla="*/ 10 w 10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3">
                <a:moveTo>
                  <a:pt x="10" y="0"/>
                </a:moveTo>
                <a:lnTo>
                  <a:pt x="10" y="3"/>
                </a:lnTo>
                <a:lnTo>
                  <a:pt x="0" y="1"/>
                </a:lnTo>
                <a:lnTo>
                  <a:pt x="10" y="0"/>
                </a:lnTo>
                <a:close/>
              </a:path>
            </a:pathLst>
          </a:cu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10" name="Line 122"/>
          <p:cNvSpPr>
            <a:spLocks noChangeShapeType="1"/>
          </p:cNvSpPr>
          <p:nvPr/>
        </p:nvSpPr>
        <p:spPr bwMode="auto">
          <a:xfrm>
            <a:off x="3354915" y="4070350"/>
            <a:ext cx="4002087" cy="1588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11" name="Line 123"/>
          <p:cNvSpPr>
            <a:spLocks noChangeShapeType="1"/>
          </p:cNvSpPr>
          <p:nvPr/>
        </p:nvSpPr>
        <p:spPr bwMode="auto">
          <a:xfrm>
            <a:off x="7372877" y="3781425"/>
            <a:ext cx="1588" cy="296863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12" name="Line 124"/>
          <p:cNvSpPr>
            <a:spLocks noChangeShapeType="1"/>
          </p:cNvSpPr>
          <p:nvPr/>
        </p:nvSpPr>
        <p:spPr bwMode="auto">
          <a:xfrm>
            <a:off x="3339040" y="3781425"/>
            <a:ext cx="1587" cy="296863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13" name="Freeform 125"/>
          <p:cNvSpPr>
            <a:spLocks/>
          </p:cNvSpPr>
          <p:nvPr/>
        </p:nvSpPr>
        <p:spPr bwMode="auto">
          <a:xfrm>
            <a:off x="3339040" y="3170238"/>
            <a:ext cx="15875" cy="6350"/>
          </a:xfrm>
          <a:custGeom>
            <a:avLst/>
            <a:gdLst>
              <a:gd name="T0" fmla="*/ 10 w 10"/>
              <a:gd name="T1" fmla="*/ 0 h 4"/>
              <a:gd name="T2" fmla="*/ 10 w 10"/>
              <a:gd name="T3" fmla="*/ 4 h 4"/>
              <a:gd name="T4" fmla="*/ 0 w 10"/>
              <a:gd name="T5" fmla="*/ 2 h 4"/>
              <a:gd name="T6" fmla="*/ 10 w 10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4">
                <a:moveTo>
                  <a:pt x="10" y="0"/>
                </a:moveTo>
                <a:lnTo>
                  <a:pt x="10" y="4"/>
                </a:lnTo>
                <a:lnTo>
                  <a:pt x="0" y="2"/>
                </a:lnTo>
                <a:lnTo>
                  <a:pt x="10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14" name="Line 126"/>
          <p:cNvSpPr>
            <a:spLocks noChangeShapeType="1"/>
          </p:cNvSpPr>
          <p:nvPr/>
        </p:nvSpPr>
        <p:spPr bwMode="auto">
          <a:xfrm flipV="1">
            <a:off x="3329515" y="3194050"/>
            <a:ext cx="1587" cy="577850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15" name="Line 127"/>
          <p:cNvSpPr>
            <a:spLocks noChangeShapeType="1"/>
          </p:cNvSpPr>
          <p:nvPr/>
        </p:nvSpPr>
        <p:spPr bwMode="auto">
          <a:xfrm>
            <a:off x="3339040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16" name="Line 128"/>
          <p:cNvSpPr>
            <a:spLocks noChangeShapeType="1"/>
          </p:cNvSpPr>
          <p:nvPr/>
        </p:nvSpPr>
        <p:spPr bwMode="auto">
          <a:xfrm flipH="1">
            <a:off x="3339040" y="3773488"/>
            <a:ext cx="30162" cy="1587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17" name="Line 129"/>
          <p:cNvSpPr>
            <a:spLocks noChangeShapeType="1"/>
          </p:cNvSpPr>
          <p:nvPr/>
        </p:nvSpPr>
        <p:spPr bwMode="auto">
          <a:xfrm flipV="1">
            <a:off x="7372877" y="3565525"/>
            <a:ext cx="1588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18" name="Line 130"/>
          <p:cNvSpPr>
            <a:spLocks noChangeShapeType="1"/>
          </p:cNvSpPr>
          <p:nvPr/>
        </p:nvSpPr>
        <p:spPr bwMode="auto">
          <a:xfrm flipV="1">
            <a:off x="7341127" y="3565525"/>
            <a:ext cx="1588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19" name="Line 131"/>
          <p:cNvSpPr>
            <a:spLocks noChangeShapeType="1"/>
          </p:cNvSpPr>
          <p:nvPr/>
        </p:nvSpPr>
        <p:spPr bwMode="auto">
          <a:xfrm>
            <a:off x="5759977" y="3565525"/>
            <a:ext cx="1588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20" name="Line 132"/>
          <p:cNvSpPr>
            <a:spLocks noChangeShapeType="1"/>
          </p:cNvSpPr>
          <p:nvPr/>
        </p:nvSpPr>
        <p:spPr bwMode="auto">
          <a:xfrm>
            <a:off x="5821890" y="3565525"/>
            <a:ext cx="1587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21" name="Line 133"/>
          <p:cNvSpPr>
            <a:spLocks noChangeShapeType="1"/>
          </p:cNvSpPr>
          <p:nvPr/>
        </p:nvSpPr>
        <p:spPr bwMode="auto">
          <a:xfrm>
            <a:off x="5790140" y="3565525"/>
            <a:ext cx="1587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22" name="Line 134"/>
          <p:cNvSpPr>
            <a:spLocks noChangeShapeType="1"/>
          </p:cNvSpPr>
          <p:nvPr/>
        </p:nvSpPr>
        <p:spPr bwMode="auto">
          <a:xfrm>
            <a:off x="6101290" y="3565525"/>
            <a:ext cx="1587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23" name="Line 135"/>
          <p:cNvSpPr>
            <a:spLocks noChangeShapeType="1"/>
          </p:cNvSpPr>
          <p:nvPr/>
        </p:nvSpPr>
        <p:spPr bwMode="auto">
          <a:xfrm>
            <a:off x="6131452" y="3565525"/>
            <a:ext cx="1588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24" name="Line 136"/>
          <p:cNvSpPr>
            <a:spLocks noChangeShapeType="1"/>
          </p:cNvSpPr>
          <p:nvPr/>
        </p:nvSpPr>
        <p:spPr bwMode="auto">
          <a:xfrm>
            <a:off x="6193365" y="3565525"/>
            <a:ext cx="1587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25" name="Line 137"/>
          <p:cNvSpPr>
            <a:spLocks noChangeShapeType="1"/>
          </p:cNvSpPr>
          <p:nvPr/>
        </p:nvSpPr>
        <p:spPr bwMode="auto">
          <a:xfrm>
            <a:off x="6163202" y="3565525"/>
            <a:ext cx="1588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26" name="Line 138"/>
          <p:cNvSpPr>
            <a:spLocks noChangeShapeType="1"/>
          </p:cNvSpPr>
          <p:nvPr/>
        </p:nvSpPr>
        <p:spPr bwMode="auto">
          <a:xfrm>
            <a:off x="6287027" y="3565525"/>
            <a:ext cx="1588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27" name="Line 139"/>
          <p:cNvSpPr>
            <a:spLocks noChangeShapeType="1"/>
          </p:cNvSpPr>
          <p:nvPr/>
        </p:nvSpPr>
        <p:spPr bwMode="auto">
          <a:xfrm>
            <a:off x="6317190" y="3565525"/>
            <a:ext cx="1587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28" name="Line 140"/>
          <p:cNvSpPr>
            <a:spLocks noChangeShapeType="1"/>
          </p:cNvSpPr>
          <p:nvPr/>
        </p:nvSpPr>
        <p:spPr bwMode="auto">
          <a:xfrm>
            <a:off x="6255277" y="3565525"/>
            <a:ext cx="1588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29" name="Line 141"/>
          <p:cNvSpPr>
            <a:spLocks noChangeShapeType="1"/>
          </p:cNvSpPr>
          <p:nvPr/>
        </p:nvSpPr>
        <p:spPr bwMode="auto">
          <a:xfrm>
            <a:off x="6225115" y="3565525"/>
            <a:ext cx="1587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30" name="Line 142"/>
          <p:cNvSpPr>
            <a:spLocks noChangeShapeType="1"/>
          </p:cNvSpPr>
          <p:nvPr/>
        </p:nvSpPr>
        <p:spPr bwMode="auto">
          <a:xfrm>
            <a:off x="5975877" y="3565525"/>
            <a:ext cx="1588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31" name="Line 143"/>
          <p:cNvSpPr>
            <a:spLocks noChangeShapeType="1"/>
          </p:cNvSpPr>
          <p:nvPr/>
        </p:nvSpPr>
        <p:spPr bwMode="auto">
          <a:xfrm>
            <a:off x="6007627" y="3565525"/>
            <a:ext cx="1588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32" name="Line 144"/>
          <p:cNvSpPr>
            <a:spLocks noChangeShapeType="1"/>
          </p:cNvSpPr>
          <p:nvPr/>
        </p:nvSpPr>
        <p:spPr bwMode="auto">
          <a:xfrm>
            <a:off x="6069540" y="3565525"/>
            <a:ext cx="1587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33" name="Line 145"/>
          <p:cNvSpPr>
            <a:spLocks noChangeShapeType="1"/>
          </p:cNvSpPr>
          <p:nvPr/>
        </p:nvSpPr>
        <p:spPr bwMode="auto">
          <a:xfrm>
            <a:off x="6037790" y="3565525"/>
            <a:ext cx="1587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34" name="Line 146"/>
          <p:cNvSpPr>
            <a:spLocks noChangeShapeType="1"/>
          </p:cNvSpPr>
          <p:nvPr/>
        </p:nvSpPr>
        <p:spPr bwMode="auto">
          <a:xfrm>
            <a:off x="5913965" y="3565525"/>
            <a:ext cx="1587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35" name="Line 147"/>
          <p:cNvSpPr>
            <a:spLocks noChangeShapeType="1"/>
          </p:cNvSpPr>
          <p:nvPr/>
        </p:nvSpPr>
        <p:spPr bwMode="auto">
          <a:xfrm>
            <a:off x="5945715" y="3565525"/>
            <a:ext cx="1587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36" name="Line 148"/>
          <p:cNvSpPr>
            <a:spLocks noChangeShapeType="1"/>
          </p:cNvSpPr>
          <p:nvPr/>
        </p:nvSpPr>
        <p:spPr bwMode="auto">
          <a:xfrm>
            <a:off x="5883802" y="3565525"/>
            <a:ext cx="1588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37" name="Line 149"/>
          <p:cNvSpPr>
            <a:spLocks noChangeShapeType="1"/>
          </p:cNvSpPr>
          <p:nvPr/>
        </p:nvSpPr>
        <p:spPr bwMode="auto">
          <a:xfrm>
            <a:off x="5852052" y="3565525"/>
            <a:ext cx="1588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38" name="Line 150"/>
          <p:cNvSpPr>
            <a:spLocks noChangeShapeType="1"/>
          </p:cNvSpPr>
          <p:nvPr/>
        </p:nvSpPr>
        <p:spPr bwMode="auto">
          <a:xfrm>
            <a:off x="6845827" y="3565525"/>
            <a:ext cx="1588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39" name="Line 151"/>
          <p:cNvSpPr>
            <a:spLocks noChangeShapeType="1"/>
          </p:cNvSpPr>
          <p:nvPr/>
        </p:nvSpPr>
        <p:spPr bwMode="auto">
          <a:xfrm>
            <a:off x="6875990" y="3565525"/>
            <a:ext cx="1587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40" name="Line 152"/>
          <p:cNvSpPr>
            <a:spLocks noChangeShapeType="1"/>
          </p:cNvSpPr>
          <p:nvPr/>
        </p:nvSpPr>
        <p:spPr bwMode="auto">
          <a:xfrm>
            <a:off x="6937902" y="3565525"/>
            <a:ext cx="1588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41" name="Line 153"/>
          <p:cNvSpPr>
            <a:spLocks noChangeShapeType="1"/>
          </p:cNvSpPr>
          <p:nvPr/>
        </p:nvSpPr>
        <p:spPr bwMode="auto">
          <a:xfrm>
            <a:off x="6907740" y="3565525"/>
            <a:ext cx="1587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42" name="Line 154"/>
          <p:cNvSpPr>
            <a:spLocks noChangeShapeType="1"/>
          </p:cNvSpPr>
          <p:nvPr/>
        </p:nvSpPr>
        <p:spPr bwMode="auto">
          <a:xfrm>
            <a:off x="7031565" y="3565525"/>
            <a:ext cx="1587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43" name="Line 155"/>
          <p:cNvSpPr>
            <a:spLocks noChangeShapeType="1"/>
          </p:cNvSpPr>
          <p:nvPr/>
        </p:nvSpPr>
        <p:spPr bwMode="auto">
          <a:xfrm flipV="1">
            <a:off x="7061727" y="3565525"/>
            <a:ext cx="1588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44" name="Line 156"/>
          <p:cNvSpPr>
            <a:spLocks noChangeShapeType="1"/>
          </p:cNvSpPr>
          <p:nvPr/>
        </p:nvSpPr>
        <p:spPr bwMode="auto">
          <a:xfrm>
            <a:off x="6999815" y="3565525"/>
            <a:ext cx="1587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45" name="Line 157"/>
          <p:cNvSpPr>
            <a:spLocks noChangeShapeType="1"/>
          </p:cNvSpPr>
          <p:nvPr/>
        </p:nvSpPr>
        <p:spPr bwMode="auto">
          <a:xfrm>
            <a:off x="6969652" y="3565525"/>
            <a:ext cx="1588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46" name="Line 158"/>
          <p:cNvSpPr>
            <a:spLocks noChangeShapeType="1"/>
          </p:cNvSpPr>
          <p:nvPr/>
        </p:nvSpPr>
        <p:spPr bwMode="auto">
          <a:xfrm>
            <a:off x="7217302" y="3565525"/>
            <a:ext cx="1588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47" name="Line 159"/>
          <p:cNvSpPr>
            <a:spLocks noChangeShapeType="1"/>
          </p:cNvSpPr>
          <p:nvPr/>
        </p:nvSpPr>
        <p:spPr bwMode="auto">
          <a:xfrm flipV="1">
            <a:off x="7249052" y="3565525"/>
            <a:ext cx="1588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48" name="Line 160"/>
          <p:cNvSpPr>
            <a:spLocks noChangeShapeType="1"/>
          </p:cNvSpPr>
          <p:nvPr/>
        </p:nvSpPr>
        <p:spPr bwMode="auto">
          <a:xfrm flipV="1">
            <a:off x="7310965" y="3565525"/>
            <a:ext cx="1587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49" name="Line 161"/>
          <p:cNvSpPr>
            <a:spLocks noChangeShapeType="1"/>
          </p:cNvSpPr>
          <p:nvPr/>
        </p:nvSpPr>
        <p:spPr bwMode="auto">
          <a:xfrm flipV="1">
            <a:off x="7279215" y="3565525"/>
            <a:ext cx="1587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50" name="Line 162"/>
          <p:cNvSpPr>
            <a:spLocks noChangeShapeType="1"/>
          </p:cNvSpPr>
          <p:nvPr/>
        </p:nvSpPr>
        <p:spPr bwMode="auto">
          <a:xfrm flipV="1">
            <a:off x="7155390" y="3565525"/>
            <a:ext cx="1587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51" name="Line 163"/>
          <p:cNvSpPr>
            <a:spLocks noChangeShapeType="1"/>
          </p:cNvSpPr>
          <p:nvPr/>
        </p:nvSpPr>
        <p:spPr bwMode="auto">
          <a:xfrm flipV="1">
            <a:off x="7187140" y="3565525"/>
            <a:ext cx="1587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52" name="Line 164"/>
          <p:cNvSpPr>
            <a:spLocks noChangeShapeType="1"/>
          </p:cNvSpPr>
          <p:nvPr/>
        </p:nvSpPr>
        <p:spPr bwMode="auto">
          <a:xfrm>
            <a:off x="7125227" y="3565525"/>
            <a:ext cx="1588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53" name="Line 165"/>
          <p:cNvSpPr>
            <a:spLocks noChangeShapeType="1"/>
          </p:cNvSpPr>
          <p:nvPr/>
        </p:nvSpPr>
        <p:spPr bwMode="auto">
          <a:xfrm>
            <a:off x="7093477" y="3565525"/>
            <a:ext cx="1588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54" name="Line 166"/>
          <p:cNvSpPr>
            <a:spLocks noChangeShapeType="1"/>
          </p:cNvSpPr>
          <p:nvPr/>
        </p:nvSpPr>
        <p:spPr bwMode="auto">
          <a:xfrm>
            <a:off x="6596590" y="3565525"/>
            <a:ext cx="1587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55" name="Line 167"/>
          <p:cNvSpPr>
            <a:spLocks noChangeShapeType="1"/>
          </p:cNvSpPr>
          <p:nvPr/>
        </p:nvSpPr>
        <p:spPr bwMode="auto">
          <a:xfrm>
            <a:off x="6628340" y="3565525"/>
            <a:ext cx="1587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56" name="Line 168"/>
          <p:cNvSpPr>
            <a:spLocks noChangeShapeType="1"/>
          </p:cNvSpPr>
          <p:nvPr/>
        </p:nvSpPr>
        <p:spPr bwMode="auto">
          <a:xfrm>
            <a:off x="6690252" y="3565525"/>
            <a:ext cx="1588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57" name="Line 169"/>
          <p:cNvSpPr>
            <a:spLocks noChangeShapeType="1"/>
          </p:cNvSpPr>
          <p:nvPr/>
        </p:nvSpPr>
        <p:spPr bwMode="auto">
          <a:xfrm>
            <a:off x="6658502" y="3565525"/>
            <a:ext cx="1588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58" name="Line 170"/>
          <p:cNvSpPr>
            <a:spLocks noChangeShapeType="1"/>
          </p:cNvSpPr>
          <p:nvPr/>
        </p:nvSpPr>
        <p:spPr bwMode="auto">
          <a:xfrm>
            <a:off x="6783915" y="3565525"/>
            <a:ext cx="1587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59" name="Line 171"/>
          <p:cNvSpPr>
            <a:spLocks noChangeShapeType="1"/>
          </p:cNvSpPr>
          <p:nvPr/>
        </p:nvSpPr>
        <p:spPr bwMode="auto">
          <a:xfrm>
            <a:off x="6814077" y="3565525"/>
            <a:ext cx="1588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60" name="Line 172"/>
          <p:cNvSpPr>
            <a:spLocks noChangeShapeType="1"/>
          </p:cNvSpPr>
          <p:nvPr/>
        </p:nvSpPr>
        <p:spPr bwMode="auto">
          <a:xfrm>
            <a:off x="6752165" y="3565525"/>
            <a:ext cx="1587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61" name="Line 173"/>
          <p:cNvSpPr>
            <a:spLocks noChangeShapeType="1"/>
          </p:cNvSpPr>
          <p:nvPr/>
        </p:nvSpPr>
        <p:spPr bwMode="auto">
          <a:xfrm>
            <a:off x="6722002" y="3565525"/>
            <a:ext cx="1588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62" name="Line 174"/>
          <p:cNvSpPr>
            <a:spLocks noChangeShapeType="1"/>
          </p:cNvSpPr>
          <p:nvPr/>
        </p:nvSpPr>
        <p:spPr bwMode="auto">
          <a:xfrm>
            <a:off x="6472765" y="3565525"/>
            <a:ext cx="1587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63" name="Line 175"/>
          <p:cNvSpPr>
            <a:spLocks noChangeShapeType="1"/>
          </p:cNvSpPr>
          <p:nvPr/>
        </p:nvSpPr>
        <p:spPr bwMode="auto">
          <a:xfrm>
            <a:off x="6504515" y="3565525"/>
            <a:ext cx="1587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64" name="Line 176"/>
          <p:cNvSpPr>
            <a:spLocks noChangeShapeType="1"/>
          </p:cNvSpPr>
          <p:nvPr/>
        </p:nvSpPr>
        <p:spPr bwMode="auto">
          <a:xfrm>
            <a:off x="6566427" y="3565525"/>
            <a:ext cx="1588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65" name="Line 177"/>
          <p:cNvSpPr>
            <a:spLocks noChangeShapeType="1"/>
          </p:cNvSpPr>
          <p:nvPr/>
        </p:nvSpPr>
        <p:spPr bwMode="auto">
          <a:xfrm>
            <a:off x="6534677" y="3565525"/>
            <a:ext cx="1588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66" name="Line 178"/>
          <p:cNvSpPr>
            <a:spLocks noChangeShapeType="1"/>
          </p:cNvSpPr>
          <p:nvPr/>
        </p:nvSpPr>
        <p:spPr bwMode="auto">
          <a:xfrm>
            <a:off x="6410852" y="3565525"/>
            <a:ext cx="1588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67" name="Line 179"/>
          <p:cNvSpPr>
            <a:spLocks noChangeShapeType="1"/>
          </p:cNvSpPr>
          <p:nvPr/>
        </p:nvSpPr>
        <p:spPr bwMode="auto">
          <a:xfrm>
            <a:off x="6442602" y="3565525"/>
            <a:ext cx="1588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68" name="Line 180"/>
          <p:cNvSpPr>
            <a:spLocks noChangeShapeType="1"/>
          </p:cNvSpPr>
          <p:nvPr/>
        </p:nvSpPr>
        <p:spPr bwMode="auto">
          <a:xfrm>
            <a:off x="6379102" y="3565525"/>
            <a:ext cx="1588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69" name="Line 181"/>
          <p:cNvSpPr>
            <a:spLocks noChangeShapeType="1"/>
          </p:cNvSpPr>
          <p:nvPr/>
        </p:nvSpPr>
        <p:spPr bwMode="auto">
          <a:xfrm>
            <a:off x="6348940" y="3565525"/>
            <a:ext cx="1587" cy="207963"/>
          </a:xfrm>
          <a:prstGeom prst="line">
            <a:avLst/>
          </a:prstGeom>
          <a:noFill/>
          <a:ln w="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70" name="Line 182"/>
          <p:cNvSpPr>
            <a:spLocks noChangeShapeType="1"/>
          </p:cNvSpPr>
          <p:nvPr/>
        </p:nvSpPr>
        <p:spPr bwMode="auto">
          <a:xfrm>
            <a:off x="4362977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71" name="Line 183"/>
          <p:cNvSpPr>
            <a:spLocks noChangeShapeType="1"/>
          </p:cNvSpPr>
          <p:nvPr/>
        </p:nvSpPr>
        <p:spPr bwMode="auto">
          <a:xfrm>
            <a:off x="4393140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72" name="Line 184"/>
          <p:cNvSpPr>
            <a:spLocks noChangeShapeType="1"/>
          </p:cNvSpPr>
          <p:nvPr/>
        </p:nvSpPr>
        <p:spPr bwMode="auto">
          <a:xfrm>
            <a:off x="4456640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73" name="Line 185"/>
          <p:cNvSpPr>
            <a:spLocks noChangeShapeType="1"/>
          </p:cNvSpPr>
          <p:nvPr/>
        </p:nvSpPr>
        <p:spPr bwMode="auto">
          <a:xfrm>
            <a:off x="4424890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74" name="Line 186"/>
          <p:cNvSpPr>
            <a:spLocks noChangeShapeType="1"/>
          </p:cNvSpPr>
          <p:nvPr/>
        </p:nvSpPr>
        <p:spPr bwMode="auto">
          <a:xfrm>
            <a:off x="4548715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75" name="Line 187"/>
          <p:cNvSpPr>
            <a:spLocks noChangeShapeType="1"/>
          </p:cNvSpPr>
          <p:nvPr/>
        </p:nvSpPr>
        <p:spPr bwMode="auto">
          <a:xfrm>
            <a:off x="4580465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76" name="Line 188"/>
          <p:cNvSpPr>
            <a:spLocks noChangeShapeType="1"/>
          </p:cNvSpPr>
          <p:nvPr/>
        </p:nvSpPr>
        <p:spPr bwMode="auto">
          <a:xfrm>
            <a:off x="4518552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77" name="Line 189"/>
          <p:cNvSpPr>
            <a:spLocks noChangeShapeType="1"/>
          </p:cNvSpPr>
          <p:nvPr/>
        </p:nvSpPr>
        <p:spPr bwMode="auto">
          <a:xfrm>
            <a:off x="4486802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78" name="Line 190"/>
          <p:cNvSpPr>
            <a:spLocks noChangeShapeType="1"/>
          </p:cNvSpPr>
          <p:nvPr/>
        </p:nvSpPr>
        <p:spPr bwMode="auto">
          <a:xfrm>
            <a:off x="4736040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79" name="Line 191"/>
          <p:cNvSpPr>
            <a:spLocks noChangeShapeType="1"/>
          </p:cNvSpPr>
          <p:nvPr/>
        </p:nvSpPr>
        <p:spPr bwMode="auto">
          <a:xfrm>
            <a:off x="4766202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80" name="Line 192"/>
          <p:cNvSpPr>
            <a:spLocks noChangeShapeType="1"/>
          </p:cNvSpPr>
          <p:nvPr/>
        </p:nvSpPr>
        <p:spPr bwMode="auto">
          <a:xfrm>
            <a:off x="4828115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81" name="Line 193"/>
          <p:cNvSpPr>
            <a:spLocks noChangeShapeType="1"/>
          </p:cNvSpPr>
          <p:nvPr/>
        </p:nvSpPr>
        <p:spPr bwMode="auto">
          <a:xfrm>
            <a:off x="4797952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82" name="Line 194"/>
          <p:cNvSpPr>
            <a:spLocks noChangeShapeType="1"/>
          </p:cNvSpPr>
          <p:nvPr/>
        </p:nvSpPr>
        <p:spPr bwMode="auto">
          <a:xfrm>
            <a:off x="4674127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83" name="Line 195"/>
          <p:cNvSpPr>
            <a:spLocks noChangeShapeType="1"/>
          </p:cNvSpPr>
          <p:nvPr/>
        </p:nvSpPr>
        <p:spPr bwMode="auto">
          <a:xfrm>
            <a:off x="4704290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84" name="Line 196"/>
          <p:cNvSpPr>
            <a:spLocks noChangeShapeType="1"/>
          </p:cNvSpPr>
          <p:nvPr/>
        </p:nvSpPr>
        <p:spPr bwMode="auto">
          <a:xfrm>
            <a:off x="4642377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85" name="Line 197"/>
          <p:cNvSpPr>
            <a:spLocks noChangeShapeType="1"/>
          </p:cNvSpPr>
          <p:nvPr/>
        </p:nvSpPr>
        <p:spPr bwMode="auto">
          <a:xfrm>
            <a:off x="4610627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86" name="Line 198"/>
          <p:cNvSpPr>
            <a:spLocks noChangeShapeType="1"/>
          </p:cNvSpPr>
          <p:nvPr/>
        </p:nvSpPr>
        <p:spPr bwMode="auto">
          <a:xfrm>
            <a:off x="5107515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87" name="Line 199"/>
          <p:cNvSpPr>
            <a:spLocks noChangeShapeType="1"/>
          </p:cNvSpPr>
          <p:nvPr/>
        </p:nvSpPr>
        <p:spPr bwMode="auto">
          <a:xfrm>
            <a:off x="5139265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88" name="Line 200"/>
          <p:cNvSpPr>
            <a:spLocks noChangeShapeType="1"/>
          </p:cNvSpPr>
          <p:nvPr/>
        </p:nvSpPr>
        <p:spPr bwMode="auto">
          <a:xfrm>
            <a:off x="5201177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89" name="Line 201"/>
          <p:cNvSpPr>
            <a:spLocks noChangeShapeType="1"/>
          </p:cNvSpPr>
          <p:nvPr/>
        </p:nvSpPr>
        <p:spPr bwMode="auto">
          <a:xfrm>
            <a:off x="5169427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90" name="Line 202"/>
          <p:cNvSpPr>
            <a:spLocks noChangeShapeType="1"/>
          </p:cNvSpPr>
          <p:nvPr/>
        </p:nvSpPr>
        <p:spPr bwMode="auto">
          <a:xfrm>
            <a:off x="5293252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91" name="Line 203"/>
          <p:cNvSpPr>
            <a:spLocks noChangeShapeType="1"/>
          </p:cNvSpPr>
          <p:nvPr/>
        </p:nvSpPr>
        <p:spPr bwMode="auto">
          <a:xfrm>
            <a:off x="5325002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92" name="Line 204"/>
          <p:cNvSpPr>
            <a:spLocks noChangeShapeType="1"/>
          </p:cNvSpPr>
          <p:nvPr/>
        </p:nvSpPr>
        <p:spPr bwMode="auto">
          <a:xfrm>
            <a:off x="5263090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93" name="Line 205"/>
          <p:cNvSpPr>
            <a:spLocks noChangeShapeType="1"/>
          </p:cNvSpPr>
          <p:nvPr/>
        </p:nvSpPr>
        <p:spPr bwMode="auto">
          <a:xfrm>
            <a:off x="5231340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94" name="Line 206"/>
          <p:cNvSpPr>
            <a:spLocks noChangeShapeType="1"/>
          </p:cNvSpPr>
          <p:nvPr/>
        </p:nvSpPr>
        <p:spPr bwMode="auto">
          <a:xfrm>
            <a:off x="4983690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95" name="Line 207"/>
          <p:cNvSpPr>
            <a:spLocks noChangeShapeType="1"/>
          </p:cNvSpPr>
          <p:nvPr/>
        </p:nvSpPr>
        <p:spPr bwMode="auto">
          <a:xfrm>
            <a:off x="5013852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96" name="Line 208"/>
          <p:cNvSpPr>
            <a:spLocks noChangeShapeType="1"/>
          </p:cNvSpPr>
          <p:nvPr/>
        </p:nvSpPr>
        <p:spPr bwMode="auto">
          <a:xfrm>
            <a:off x="5077352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97" name="Line 209"/>
          <p:cNvSpPr>
            <a:spLocks noChangeShapeType="1"/>
          </p:cNvSpPr>
          <p:nvPr/>
        </p:nvSpPr>
        <p:spPr bwMode="auto">
          <a:xfrm>
            <a:off x="5045602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98" name="Line 210"/>
          <p:cNvSpPr>
            <a:spLocks noChangeShapeType="1"/>
          </p:cNvSpPr>
          <p:nvPr/>
        </p:nvSpPr>
        <p:spPr bwMode="auto">
          <a:xfrm>
            <a:off x="4921777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899" name="Line 211"/>
          <p:cNvSpPr>
            <a:spLocks noChangeShapeType="1"/>
          </p:cNvSpPr>
          <p:nvPr/>
        </p:nvSpPr>
        <p:spPr bwMode="auto">
          <a:xfrm>
            <a:off x="4951940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00" name="Line 212"/>
          <p:cNvSpPr>
            <a:spLocks noChangeShapeType="1"/>
          </p:cNvSpPr>
          <p:nvPr/>
        </p:nvSpPr>
        <p:spPr bwMode="auto">
          <a:xfrm>
            <a:off x="4890027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01" name="Line 213"/>
          <p:cNvSpPr>
            <a:spLocks noChangeShapeType="1"/>
          </p:cNvSpPr>
          <p:nvPr/>
        </p:nvSpPr>
        <p:spPr bwMode="auto">
          <a:xfrm>
            <a:off x="4859865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02" name="Line 214"/>
          <p:cNvSpPr>
            <a:spLocks noChangeShapeType="1"/>
          </p:cNvSpPr>
          <p:nvPr/>
        </p:nvSpPr>
        <p:spPr bwMode="auto">
          <a:xfrm>
            <a:off x="3866090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03" name="Line 215"/>
          <p:cNvSpPr>
            <a:spLocks noChangeShapeType="1"/>
          </p:cNvSpPr>
          <p:nvPr/>
        </p:nvSpPr>
        <p:spPr bwMode="auto">
          <a:xfrm>
            <a:off x="3897840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04" name="Line 216"/>
          <p:cNvSpPr>
            <a:spLocks noChangeShapeType="1"/>
          </p:cNvSpPr>
          <p:nvPr/>
        </p:nvSpPr>
        <p:spPr bwMode="auto">
          <a:xfrm>
            <a:off x="3959752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05" name="Line 217"/>
          <p:cNvSpPr>
            <a:spLocks noChangeShapeType="1"/>
          </p:cNvSpPr>
          <p:nvPr/>
        </p:nvSpPr>
        <p:spPr bwMode="auto">
          <a:xfrm>
            <a:off x="3928002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06" name="Line 218"/>
          <p:cNvSpPr>
            <a:spLocks noChangeShapeType="1"/>
          </p:cNvSpPr>
          <p:nvPr/>
        </p:nvSpPr>
        <p:spPr bwMode="auto">
          <a:xfrm>
            <a:off x="4053415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07" name="Line 219"/>
          <p:cNvSpPr>
            <a:spLocks noChangeShapeType="1"/>
          </p:cNvSpPr>
          <p:nvPr/>
        </p:nvSpPr>
        <p:spPr bwMode="auto">
          <a:xfrm>
            <a:off x="4083577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08" name="Line 220"/>
          <p:cNvSpPr>
            <a:spLocks noChangeShapeType="1"/>
          </p:cNvSpPr>
          <p:nvPr/>
        </p:nvSpPr>
        <p:spPr bwMode="auto">
          <a:xfrm>
            <a:off x="4021665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09" name="Line 221"/>
          <p:cNvSpPr>
            <a:spLocks noChangeShapeType="1"/>
          </p:cNvSpPr>
          <p:nvPr/>
        </p:nvSpPr>
        <p:spPr bwMode="auto">
          <a:xfrm>
            <a:off x="3989915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10" name="Line 222"/>
          <p:cNvSpPr>
            <a:spLocks noChangeShapeType="1"/>
          </p:cNvSpPr>
          <p:nvPr/>
        </p:nvSpPr>
        <p:spPr bwMode="auto">
          <a:xfrm>
            <a:off x="4239152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11" name="Line 223"/>
          <p:cNvSpPr>
            <a:spLocks noChangeShapeType="1"/>
          </p:cNvSpPr>
          <p:nvPr/>
        </p:nvSpPr>
        <p:spPr bwMode="auto">
          <a:xfrm>
            <a:off x="4269315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12" name="Line 224"/>
          <p:cNvSpPr>
            <a:spLocks noChangeShapeType="1"/>
          </p:cNvSpPr>
          <p:nvPr/>
        </p:nvSpPr>
        <p:spPr bwMode="auto">
          <a:xfrm>
            <a:off x="4331227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13" name="Line 225"/>
          <p:cNvSpPr>
            <a:spLocks noChangeShapeType="1"/>
          </p:cNvSpPr>
          <p:nvPr/>
        </p:nvSpPr>
        <p:spPr bwMode="auto">
          <a:xfrm>
            <a:off x="4301065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14" name="Line 226"/>
          <p:cNvSpPr>
            <a:spLocks noChangeShapeType="1"/>
          </p:cNvSpPr>
          <p:nvPr/>
        </p:nvSpPr>
        <p:spPr bwMode="auto">
          <a:xfrm>
            <a:off x="4177240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15" name="Line 227"/>
          <p:cNvSpPr>
            <a:spLocks noChangeShapeType="1"/>
          </p:cNvSpPr>
          <p:nvPr/>
        </p:nvSpPr>
        <p:spPr bwMode="auto">
          <a:xfrm>
            <a:off x="4207402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16" name="Line 228"/>
          <p:cNvSpPr>
            <a:spLocks noChangeShapeType="1"/>
          </p:cNvSpPr>
          <p:nvPr/>
        </p:nvSpPr>
        <p:spPr bwMode="auto">
          <a:xfrm>
            <a:off x="4145490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17" name="Line 229"/>
          <p:cNvSpPr>
            <a:spLocks noChangeShapeType="1"/>
          </p:cNvSpPr>
          <p:nvPr/>
        </p:nvSpPr>
        <p:spPr bwMode="auto">
          <a:xfrm>
            <a:off x="4115327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18" name="Line 230"/>
          <p:cNvSpPr>
            <a:spLocks noChangeShapeType="1"/>
          </p:cNvSpPr>
          <p:nvPr/>
        </p:nvSpPr>
        <p:spPr bwMode="auto">
          <a:xfrm>
            <a:off x="3618440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19" name="Line 231"/>
          <p:cNvSpPr>
            <a:spLocks noChangeShapeType="1"/>
          </p:cNvSpPr>
          <p:nvPr/>
        </p:nvSpPr>
        <p:spPr bwMode="auto">
          <a:xfrm>
            <a:off x="3650190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20" name="Line 232"/>
          <p:cNvSpPr>
            <a:spLocks noChangeShapeType="1"/>
          </p:cNvSpPr>
          <p:nvPr/>
        </p:nvSpPr>
        <p:spPr bwMode="auto">
          <a:xfrm>
            <a:off x="3712102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21" name="Line 233"/>
          <p:cNvSpPr>
            <a:spLocks noChangeShapeType="1"/>
          </p:cNvSpPr>
          <p:nvPr/>
        </p:nvSpPr>
        <p:spPr bwMode="auto">
          <a:xfrm>
            <a:off x="3680352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22" name="Line 234"/>
          <p:cNvSpPr>
            <a:spLocks noChangeShapeType="1"/>
          </p:cNvSpPr>
          <p:nvPr/>
        </p:nvSpPr>
        <p:spPr bwMode="auto">
          <a:xfrm>
            <a:off x="3804177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23" name="Line 235"/>
          <p:cNvSpPr>
            <a:spLocks noChangeShapeType="1"/>
          </p:cNvSpPr>
          <p:nvPr/>
        </p:nvSpPr>
        <p:spPr bwMode="auto">
          <a:xfrm>
            <a:off x="3835927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24" name="Line 236"/>
          <p:cNvSpPr>
            <a:spLocks noChangeShapeType="1"/>
          </p:cNvSpPr>
          <p:nvPr/>
        </p:nvSpPr>
        <p:spPr bwMode="auto">
          <a:xfrm>
            <a:off x="3774015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25" name="Line 237"/>
          <p:cNvSpPr>
            <a:spLocks noChangeShapeType="1"/>
          </p:cNvSpPr>
          <p:nvPr/>
        </p:nvSpPr>
        <p:spPr bwMode="auto">
          <a:xfrm>
            <a:off x="3742265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26" name="Line 238"/>
          <p:cNvSpPr>
            <a:spLocks noChangeShapeType="1"/>
          </p:cNvSpPr>
          <p:nvPr/>
        </p:nvSpPr>
        <p:spPr bwMode="auto">
          <a:xfrm>
            <a:off x="3494615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27" name="Line 239"/>
          <p:cNvSpPr>
            <a:spLocks noChangeShapeType="1"/>
          </p:cNvSpPr>
          <p:nvPr/>
        </p:nvSpPr>
        <p:spPr bwMode="auto">
          <a:xfrm>
            <a:off x="3524777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28" name="Line 240"/>
          <p:cNvSpPr>
            <a:spLocks noChangeShapeType="1"/>
          </p:cNvSpPr>
          <p:nvPr/>
        </p:nvSpPr>
        <p:spPr bwMode="auto">
          <a:xfrm>
            <a:off x="3586690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29" name="Line 241"/>
          <p:cNvSpPr>
            <a:spLocks noChangeShapeType="1"/>
          </p:cNvSpPr>
          <p:nvPr/>
        </p:nvSpPr>
        <p:spPr bwMode="auto">
          <a:xfrm>
            <a:off x="3556527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30" name="Line 242"/>
          <p:cNvSpPr>
            <a:spLocks noChangeShapeType="1"/>
          </p:cNvSpPr>
          <p:nvPr/>
        </p:nvSpPr>
        <p:spPr bwMode="auto">
          <a:xfrm>
            <a:off x="3432702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31" name="Line 243"/>
          <p:cNvSpPr>
            <a:spLocks noChangeShapeType="1"/>
          </p:cNvSpPr>
          <p:nvPr/>
        </p:nvSpPr>
        <p:spPr bwMode="auto">
          <a:xfrm>
            <a:off x="3462865" y="3565525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32" name="Line 244"/>
          <p:cNvSpPr>
            <a:spLocks noChangeShapeType="1"/>
          </p:cNvSpPr>
          <p:nvPr/>
        </p:nvSpPr>
        <p:spPr bwMode="auto">
          <a:xfrm>
            <a:off x="3400952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33" name="Line 245"/>
          <p:cNvSpPr>
            <a:spLocks noChangeShapeType="1"/>
          </p:cNvSpPr>
          <p:nvPr/>
        </p:nvSpPr>
        <p:spPr bwMode="auto">
          <a:xfrm>
            <a:off x="3369202" y="3565525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34" name="Freeform 246"/>
          <p:cNvSpPr>
            <a:spLocks/>
          </p:cNvSpPr>
          <p:nvPr/>
        </p:nvSpPr>
        <p:spPr bwMode="auto">
          <a:xfrm rot="10800000">
            <a:off x="3016777" y="3730625"/>
            <a:ext cx="163513" cy="50800"/>
          </a:xfrm>
          <a:custGeom>
            <a:avLst/>
            <a:gdLst>
              <a:gd name="T0" fmla="*/ 0 w 88"/>
              <a:gd name="T1" fmla="*/ 2 h 34"/>
              <a:gd name="T2" fmla="*/ 4 w 88"/>
              <a:gd name="T3" fmla="*/ 17 h 34"/>
              <a:gd name="T4" fmla="*/ 6 w 88"/>
              <a:gd name="T5" fmla="*/ 24 h 34"/>
              <a:gd name="T6" fmla="*/ 7 w 88"/>
              <a:gd name="T7" fmla="*/ 29 h 34"/>
              <a:gd name="T8" fmla="*/ 9 w 88"/>
              <a:gd name="T9" fmla="*/ 33 h 34"/>
              <a:gd name="T10" fmla="*/ 10 w 88"/>
              <a:gd name="T11" fmla="*/ 34 h 34"/>
              <a:gd name="T12" fmla="*/ 11 w 88"/>
              <a:gd name="T13" fmla="*/ 34 h 34"/>
              <a:gd name="T14" fmla="*/ 12 w 88"/>
              <a:gd name="T15" fmla="*/ 33 h 34"/>
              <a:gd name="T16" fmla="*/ 12 w 88"/>
              <a:gd name="T17" fmla="*/ 32 h 34"/>
              <a:gd name="T18" fmla="*/ 14 w 88"/>
              <a:gd name="T19" fmla="*/ 28 h 34"/>
              <a:gd name="T20" fmla="*/ 16 w 88"/>
              <a:gd name="T21" fmla="*/ 22 h 34"/>
              <a:gd name="T22" fmla="*/ 17 w 88"/>
              <a:gd name="T23" fmla="*/ 15 h 34"/>
              <a:gd name="T24" fmla="*/ 19 w 88"/>
              <a:gd name="T25" fmla="*/ 9 h 34"/>
              <a:gd name="T26" fmla="*/ 21 w 88"/>
              <a:gd name="T27" fmla="*/ 4 h 34"/>
              <a:gd name="T28" fmla="*/ 22 w 88"/>
              <a:gd name="T29" fmla="*/ 1 h 34"/>
              <a:gd name="T30" fmla="*/ 23 w 88"/>
              <a:gd name="T31" fmla="*/ 0 h 34"/>
              <a:gd name="T32" fmla="*/ 24 w 88"/>
              <a:gd name="T33" fmla="*/ 0 h 34"/>
              <a:gd name="T34" fmla="*/ 25 w 88"/>
              <a:gd name="T35" fmla="*/ 0 h 34"/>
              <a:gd name="T36" fmla="*/ 26 w 88"/>
              <a:gd name="T37" fmla="*/ 2 h 34"/>
              <a:gd name="T38" fmla="*/ 27 w 88"/>
              <a:gd name="T39" fmla="*/ 4 h 34"/>
              <a:gd name="T40" fmla="*/ 30 w 88"/>
              <a:gd name="T41" fmla="*/ 9 h 34"/>
              <a:gd name="T42" fmla="*/ 33 w 88"/>
              <a:gd name="T43" fmla="*/ 15 h 34"/>
              <a:gd name="T44" fmla="*/ 34 w 88"/>
              <a:gd name="T45" fmla="*/ 16 h 34"/>
              <a:gd name="T46" fmla="*/ 36 w 88"/>
              <a:gd name="T47" fmla="*/ 17 h 34"/>
              <a:gd name="T48" fmla="*/ 37 w 88"/>
              <a:gd name="T49" fmla="*/ 17 h 34"/>
              <a:gd name="T50" fmla="*/ 39 w 88"/>
              <a:gd name="T51" fmla="*/ 16 h 34"/>
              <a:gd name="T52" fmla="*/ 42 w 88"/>
              <a:gd name="T53" fmla="*/ 12 h 34"/>
              <a:gd name="T54" fmla="*/ 44 w 88"/>
              <a:gd name="T55" fmla="*/ 10 h 34"/>
              <a:gd name="T56" fmla="*/ 45 w 88"/>
              <a:gd name="T57" fmla="*/ 9 h 34"/>
              <a:gd name="T58" fmla="*/ 47 w 88"/>
              <a:gd name="T59" fmla="*/ 9 h 34"/>
              <a:gd name="T60" fmla="*/ 49 w 88"/>
              <a:gd name="T61" fmla="*/ 10 h 34"/>
              <a:gd name="T62" fmla="*/ 52 w 88"/>
              <a:gd name="T63" fmla="*/ 15 h 34"/>
              <a:gd name="T64" fmla="*/ 55 w 88"/>
              <a:gd name="T65" fmla="*/ 19 h 34"/>
              <a:gd name="T66" fmla="*/ 57 w 88"/>
              <a:gd name="T67" fmla="*/ 20 h 34"/>
              <a:gd name="T68" fmla="*/ 59 w 88"/>
              <a:gd name="T69" fmla="*/ 20 h 34"/>
              <a:gd name="T70" fmla="*/ 63 w 88"/>
              <a:gd name="T71" fmla="*/ 17 h 34"/>
              <a:gd name="T72" fmla="*/ 67 w 88"/>
              <a:gd name="T73" fmla="*/ 14 h 34"/>
              <a:gd name="T74" fmla="*/ 71 w 88"/>
              <a:gd name="T75" fmla="*/ 12 h 34"/>
              <a:gd name="T76" fmla="*/ 76 w 88"/>
              <a:gd name="T77" fmla="*/ 11 h 34"/>
              <a:gd name="T78" fmla="*/ 80 w 88"/>
              <a:gd name="T79" fmla="*/ 11 h 34"/>
              <a:gd name="T80" fmla="*/ 84 w 88"/>
              <a:gd name="T81" fmla="*/ 12 h 34"/>
              <a:gd name="T82" fmla="*/ 88 w 88"/>
              <a:gd name="T83" fmla="*/ 1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8" h="34">
                <a:moveTo>
                  <a:pt x="0" y="2"/>
                </a:moveTo>
                <a:lnTo>
                  <a:pt x="4" y="17"/>
                </a:lnTo>
                <a:lnTo>
                  <a:pt x="6" y="24"/>
                </a:lnTo>
                <a:lnTo>
                  <a:pt x="7" y="29"/>
                </a:lnTo>
                <a:lnTo>
                  <a:pt x="9" y="33"/>
                </a:lnTo>
                <a:lnTo>
                  <a:pt x="10" y="34"/>
                </a:lnTo>
                <a:lnTo>
                  <a:pt x="11" y="34"/>
                </a:lnTo>
                <a:lnTo>
                  <a:pt x="12" y="33"/>
                </a:lnTo>
                <a:lnTo>
                  <a:pt x="12" y="32"/>
                </a:lnTo>
                <a:lnTo>
                  <a:pt x="14" y="28"/>
                </a:lnTo>
                <a:lnTo>
                  <a:pt x="16" y="22"/>
                </a:lnTo>
                <a:lnTo>
                  <a:pt x="17" y="15"/>
                </a:lnTo>
                <a:lnTo>
                  <a:pt x="19" y="9"/>
                </a:lnTo>
                <a:lnTo>
                  <a:pt x="21" y="4"/>
                </a:lnTo>
                <a:lnTo>
                  <a:pt x="22" y="1"/>
                </a:lnTo>
                <a:lnTo>
                  <a:pt x="23" y="0"/>
                </a:lnTo>
                <a:lnTo>
                  <a:pt x="24" y="0"/>
                </a:lnTo>
                <a:lnTo>
                  <a:pt x="25" y="0"/>
                </a:lnTo>
                <a:lnTo>
                  <a:pt x="26" y="2"/>
                </a:lnTo>
                <a:lnTo>
                  <a:pt x="27" y="4"/>
                </a:lnTo>
                <a:lnTo>
                  <a:pt x="30" y="9"/>
                </a:lnTo>
                <a:lnTo>
                  <a:pt x="33" y="15"/>
                </a:lnTo>
                <a:lnTo>
                  <a:pt x="34" y="16"/>
                </a:lnTo>
                <a:lnTo>
                  <a:pt x="36" y="17"/>
                </a:lnTo>
                <a:lnTo>
                  <a:pt x="37" y="17"/>
                </a:lnTo>
                <a:lnTo>
                  <a:pt x="39" y="16"/>
                </a:lnTo>
                <a:lnTo>
                  <a:pt x="42" y="12"/>
                </a:lnTo>
                <a:lnTo>
                  <a:pt x="44" y="10"/>
                </a:lnTo>
                <a:lnTo>
                  <a:pt x="45" y="9"/>
                </a:lnTo>
                <a:lnTo>
                  <a:pt x="47" y="9"/>
                </a:lnTo>
                <a:lnTo>
                  <a:pt x="49" y="10"/>
                </a:lnTo>
                <a:lnTo>
                  <a:pt x="52" y="15"/>
                </a:lnTo>
                <a:lnTo>
                  <a:pt x="55" y="19"/>
                </a:lnTo>
                <a:lnTo>
                  <a:pt x="57" y="20"/>
                </a:lnTo>
                <a:lnTo>
                  <a:pt x="59" y="20"/>
                </a:lnTo>
                <a:lnTo>
                  <a:pt x="63" y="17"/>
                </a:lnTo>
                <a:lnTo>
                  <a:pt x="67" y="14"/>
                </a:lnTo>
                <a:lnTo>
                  <a:pt x="71" y="12"/>
                </a:lnTo>
                <a:lnTo>
                  <a:pt x="76" y="11"/>
                </a:lnTo>
                <a:lnTo>
                  <a:pt x="80" y="11"/>
                </a:lnTo>
                <a:lnTo>
                  <a:pt x="84" y="12"/>
                </a:lnTo>
                <a:lnTo>
                  <a:pt x="88" y="13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35" name="Line 247"/>
          <p:cNvSpPr>
            <a:spLocks noChangeShapeType="1"/>
          </p:cNvSpPr>
          <p:nvPr/>
        </p:nvSpPr>
        <p:spPr bwMode="auto">
          <a:xfrm>
            <a:off x="5672665" y="3476625"/>
            <a:ext cx="49212" cy="290513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36" name="Line 248"/>
          <p:cNvSpPr>
            <a:spLocks noChangeShapeType="1"/>
          </p:cNvSpPr>
          <p:nvPr/>
        </p:nvSpPr>
        <p:spPr bwMode="auto">
          <a:xfrm>
            <a:off x="3339040" y="3441700"/>
            <a:ext cx="2046287" cy="1588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37" name="Line 249"/>
          <p:cNvSpPr>
            <a:spLocks noChangeShapeType="1"/>
          </p:cNvSpPr>
          <p:nvPr/>
        </p:nvSpPr>
        <p:spPr bwMode="auto">
          <a:xfrm flipH="1">
            <a:off x="3185052" y="3451225"/>
            <a:ext cx="150813" cy="323850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38" name="Rectangle 250"/>
          <p:cNvSpPr>
            <a:spLocks noChangeArrowheads="1"/>
          </p:cNvSpPr>
          <p:nvPr/>
        </p:nvSpPr>
        <p:spPr bwMode="auto">
          <a:xfrm>
            <a:off x="2315102" y="3068638"/>
            <a:ext cx="101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</a:rPr>
              <a:t>a)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14939" name="Rectangle 251"/>
          <p:cNvSpPr>
            <a:spLocks noChangeArrowheads="1"/>
          </p:cNvSpPr>
          <p:nvPr/>
        </p:nvSpPr>
        <p:spPr bwMode="auto">
          <a:xfrm>
            <a:off x="5232927" y="3946525"/>
            <a:ext cx="3111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>
                <a:solidFill>
                  <a:srgbClr val="000000"/>
                </a:solidFill>
              </a:rPr>
              <a:t>650us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14940" name="Rectangle 252"/>
          <p:cNvSpPr>
            <a:spLocks noChangeArrowheads="1"/>
          </p:cNvSpPr>
          <p:nvPr/>
        </p:nvSpPr>
        <p:spPr bwMode="auto">
          <a:xfrm>
            <a:off x="2475440" y="1762125"/>
            <a:ext cx="133508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200">
                <a:solidFill>
                  <a:srgbClr val="000000"/>
                </a:solidFill>
              </a:rPr>
              <a:t>Gun                Linac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14941" name="Rectangle 253"/>
          <p:cNvSpPr>
            <a:spLocks noChangeArrowheads="1"/>
          </p:cNvSpPr>
          <p:nvPr/>
        </p:nvSpPr>
        <p:spPr bwMode="auto">
          <a:xfrm>
            <a:off x="5567890" y="2236788"/>
            <a:ext cx="14144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200">
                <a:solidFill>
                  <a:srgbClr val="0000FF"/>
                </a:solidFill>
              </a:rPr>
              <a:t>Flat Top Kicker (pulse width 290 </a:t>
            </a:r>
            <a:r>
              <a:rPr lang="en-US" sz="1200">
                <a:solidFill>
                  <a:srgbClr val="0000FF"/>
                </a:solidFill>
                <a:latin typeface="Symbol" pitchFamily="18" charset="2"/>
              </a:rPr>
              <a:t>m</a:t>
            </a:r>
            <a:r>
              <a:rPr lang="en-US" sz="1200">
                <a:solidFill>
                  <a:srgbClr val="0000FF"/>
                </a:solidFill>
                <a:latin typeface="Arial Unicode MS" pitchFamily="34" charset="-128"/>
              </a:rPr>
              <a:t>s)</a:t>
            </a:r>
            <a:r>
              <a:rPr lang="en-US" sz="1200">
                <a:solidFill>
                  <a:srgbClr val="0000FF"/>
                </a:solidFill>
              </a:rPr>
              <a:t> 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14942" name="Rectangle 254"/>
          <p:cNvSpPr>
            <a:spLocks noChangeArrowheads="1"/>
          </p:cNvSpPr>
          <p:nvPr/>
        </p:nvSpPr>
        <p:spPr bwMode="auto">
          <a:xfrm>
            <a:off x="4612215" y="2359025"/>
            <a:ext cx="40481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200">
                <a:solidFill>
                  <a:srgbClr val="FF0000"/>
                </a:solidFill>
              </a:rPr>
              <a:t>Dump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14943" name="Rectangle 255"/>
          <p:cNvSpPr>
            <a:spLocks noChangeArrowheads="1"/>
          </p:cNvSpPr>
          <p:nvPr/>
        </p:nvSpPr>
        <p:spPr bwMode="auto">
          <a:xfrm>
            <a:off x="4039127" y="3194050"/>
            <a:ext cx="5016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200">
                <a:solidFill>
                  <a:srgbClr val="000000"/>
                </a:solidFill>
              </a:rPr>
              <a:t>290 </a:t>
            </a:r>
            <a:r>
              <a:rPr lang="en-US" sz="120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sz="1200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sz="1200">
                <a:solidFill>
                  <a:srgbClr val="000000"/>
                </a:solidFill>
              </a:rPr>
              <a:t> 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14944" name="Rectangle 256"/>
          <p:cNvSpPr>
            <a:spLocks noChangeArrowheads="1"/>
          </p:cNvSpPr>
          <p:nvPr/>
        </p:nvSpPr>
        <p:spPr bwMode="auto">
          <a:xfrm>
            <a:off x="2227790" y="3036888"/>
            <a:ext cx="234950" cy="234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45" name="Line 257"/>
          <p:cNvSpPr>
            <a:spLocks noChangeShapeType="1"/>
          </p:cNvSpPr>
          <p:nvPr/>
        </p:nvSpPr>
        <p:spPr bwMode="auto">
          <a:xfrm>
            <a:off x="3332690" y="3186113"/>
            <a:ext cx="2436812" cy="1587"/>
          </a:xfrm>
          <a:prstGeom prst="line">
            <a:avLst/>
          </a:prstGeom>
          <a:noFill/>
          <a:ln w="11113" cap="rnd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46" name="Rectangle 258"/>
          <p:cNvSpPr>
            <a:spLocks noChangeArrowheads="1"/>
          </p:cNvSpPr>
          <p:nvPr/>
        </p:nvSpPr>
        <p:spPr bwMode="auto">
          <a:xfrm>
            <a:off x="4359802" y="1741488"/>
            <a:ext cx="1201738" cy="249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47" name="Rectangle 259"/>
          <p:cNvSpPr>
            <a:spLocks noChangeArrowheads="1"/>
          </p:cNvSpPr>
          <p:nvPr/>
        </p:nvSpPr>
        <p:spPr bwMode="auto">
          <a:xfrm>
            <a:off x="4636027" y="1639888"/>
            <a:ext cx="1479550" cy="182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200">
                <a:solidFill>
                  <a:srgbClr val="FF0000"/>
                </a:solidFill>
              </a:rPr>
              <a:t>4.5 MHz Dump Kicker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14948" name="Rectangle 260"/>
          <p:cNvSpPr>
            <a:spLocks noChangeArrowheads="1"/>
          </p:cNvSpPr>
          <p:nvPr/>
        </p:nvSpPr>
        <p:spPr bwMode="auto">
          <a:xfrm>
            <a:off x="4664602" y="1824038"/>
            <a:ext cx="97948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200">
                <a:solidFill>
                  <a:srgbClr val="FF0000"/>
                </a:solidFill>
              </a:rPr>
              <a:t>(pulse pattern)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14949" name="Rectangle 261"/>
          <p:cNvSpPr>
            <a:spLocks noChangeArrowheads="1"/>
          </p:cNvSpPr>
          <p:nvPr/>
        </p:nvSpPr>
        <p:spPr bwMode="auto">
          <a:xfrm>
            <a:off x="5182127" y="3948113"/>
            <a:ext cx="357188" cy="1031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50" name="Rectangle 262"/>
          <p:cNvSpPr>
            <a:spLocks noChangeArrowheads="1"/>
          </p:cNvSpPr>
          <p:nvPr/>
        </p:nvSpPr>
        <p:spPr bwMode="auto">
          <a:xfrm>
            <a:off x="5191652" y="3905250"/>
            <a:ext cx="295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200">
                <a:solidFill>
                  <a:srgbClr val="000000"/>
                </a:solidFill>
              </a:rPr>
              <a:t>600 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14951" name="Rectangle 263"/>
          <p:cNvSpPr>
            <a:spLocks noChangeArrowheads="1"/>
          </p:cNvSpPr>
          <p:nvPr/>
        </p:nvSpPr>
        <p:spPr bwMode="auto">
          <a:xfrm>
            <a:off x="5488515" y="3890963"/>
            <a:ext cx="8731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Symbol" pitchFamily="18" charset="2"/>
              </a:rPr>
              <a:t>m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14952" name="Rectangle 264"/>
          <p:cNvSpPr>
            <a:spLocks noChangeArrowheads="1"/>
          </p:cNvSpPr>
          <p:nvPr/>
        </p:nvSpPr>
        <p:spPr bwMode="auto">
          <a:xfrm>
            <a:off x="5558365" y="3905250"/>
            <a:ext cx="76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200">
                <a:solidFill>
                  <a:srgbClr val="000000"/>
                </a:solidFill>
              </a:rPr>
              <a:t>s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14953" name="Line 265"/>
          <p:cNvSpPr>
            <a:spLocks noChangeShapeType="1"/>
          </p:cNvSpPr>
          <p:nvPr/>
        </p:nvSpPr>
        <p:spPr bwMode="auto">
          <a:xfrm>
            <a:off x="2731027" y="2157413"/>
            <a:ext cx="5040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54" name="Line 266"/>
          <p:cNvSpPr>
            <a:spLocks noChangeShapeType="1"/>
          </p:cNvSpPr>
          <p:nvPr/>
        </p:nvSpPr>
        <p:spPr bwMode="auto">
          <a:xfrm>
            <a:off x="2470677" y="3773488"/>
            <a:ext cx="5316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55" name="Line 267"/>
          <p:cNvSpPr>
            <a:spLocks noChangeShapeType="1"/>
          </p:cNvSpPr>
          <p:nvPr/>
        </p:nvSpPr>
        <p:spPr bwMode="auto">
          <a:xfrm>
            <a:off x="5355165" y="3562350"/>
            <a:ext cx="1587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56" name="Line 268"/>
          <p:cNvSpPr>
            <a:spLocks noChangeShapeType="1"/>
          </p:cNvSpPr>
          <p:nvPr/>
        </p:nvSpPr>
        <p:spPr bwMode="auto">
          <a:xfrm>
            <a:off x="5634565" y="3562350"/>
            <a:ext cx="1587" cy="207963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57" name="Line 269"/>
          <p:cNvSpPr>
            <a:spLocks noChangeShapeType="1"/>
          </p:cNvSpPr>
          <p:nvPr/>
        </p:nvSpPr>
        <p:spPr bwMode="auto">
          <a:xfrm>
            <a:off x="5510740" y="3562350"/>
            <a:ext cx="1587" cy="207963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58" name="Line 270"/>
          <p:cNvSpPr>
            <a:spLocks noChangeShapeType="1"/>
          </p:cNvSpPr>
          <p:nvPr/>
        </p:nvSpPr>
        <p:spPr bwMode="auto">
          <a:xfrm>
            <a:off x="5540902" y="3562350"/>
            <a:ext cx="1588" cy="207963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59" name="Line 271"/>
          <p:cNvSpPr>
            <a:spLocks noChangeShapeType="1"/>
          </p:cNvSpPr>
          <p:nvPr/>
        </p:nvSpPr>
        <p:spPr bwMode="auto">
          <a:xfrm>
            <a:off x="5602815" y="3562350"/>
            <a:ext cx="1587" cy="207963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60" name="Line 272"/>
          <p:cNvSpPr>
            <a:spLocks noChangeShapeType="1"/>
          </p:cNvSpPr>
          <p:nvPr/>
        </p:nvSpPr>
        <p:spPr bwMode="auto">
          <a:xfrm>
            <a:off x="5572652" y="3562350"/>
            <a:ext cx="1588" cy="207963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61" name="Line 273"/>
          <p:cNvSpPr>
            <a:spLocks noChangeShapeType="1"/>
          </p:cNvSpPr>
          <p:nvPr/>
        </p:nvSpPr>
        <p:spPr bwMode="auto">
          <a:xfrm>
            <a:off x="5448827" y="3562350"/>
            <a:ext cx="1588" cy="207963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62" name="Line 274"/>
          <p:cNvSpPr>
            <a:spLocks noChangeShapeType="1"/>
          </p:cNvSpPr>
          <p:nvPr/>
        </p:nvSpPr>
        <p:spPr bwMode="auto">
          <a:xfrm>
            <a:off x="5478990" y="3562350"/>
            <a:ext cx="1587" cy="207963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63" name="Line 275"/>
          <p:cNvSpPr>
            <a:spLocks noChangeShapeType="1"/>
          </p:cNvSpPr>
          <p:nvPr/>
        </p:nvSpPr>
        <p:spPr bwMode="auto">
          <a:xfrm>
            <a:off x="5417077" y="3562350"/>
            <a:ext cx="1588" cy="207963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64" name="Line 276"/>
          <p:cNvSpPr>
            <a:spLocks noChangeShapeType="1"/>
          </p:cNvSpPr>
          <p:nvPr/>
        </p:nvSpPr>
        <p:spPr bwMode="auto">
          <a:xfrm>
            <a:off x="5385327" y="3562350"/>
            <a:ext cx="1588" cy="207963"/>
          </a:xfrm>
          <a:prstGeom prst="line">
            <a:avLst/>
          </a:prstGeom>
          <a:noFill/>
          <a:ln w="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65" name="Line 277"/>
          <p:cNvSpPr>
            <a:spLocks noChangeShapeType="1"/>
          </p:cNvSpPr>
          <p:nvPr/>
        </p:nvSpPr>
        <p:spPr bwMode="auto">
          <a:xfrm>
            <a:off x="5666315" y="3559175"/>
            <a:ext cx="1587" cy="209550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66" name="Line 278"/>
          <p:cNvSpPr>
            <a:spLocks noChangeShapeType="1"/>
          </p:cNvSpPr>
          <p:nvPr/>
        </p:nvSpPr>
        <p:spPr bwMode="auto">
          <a:xfrm>
            <a:off x="5728227" y="3559175"/>
            <a:ext cx="1588" cy="209550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67" name="Line 279"/>
          <p:cNvSpPr>
            <a:spLocks noChangeShapeType="1"/>
          </p:cNvSpPr>
          <p:nvPr/>
        </p:nvSpPr>
        <p:spPr bwMode="auto">
          <a:xfrm>
            <a:off x="5696477" y="3559175"/>
            <a:ext cx="1588" cy="209550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14968" name="Group 280"/>
          <p:cNvGrpSpPr>
            <a:grpSpLocks/>
          </p:cNvGrpSpPr>
          <p:nvPr/>
        </p:nvGrpSpPr>
        <p:grpSpPr bwMode="auto">
          <a:xfrm>
            <a:off x="5040840" y="2605088"/>
            <a:ext cx="182562" cy="90487"/>
            <a:chOff x="2659" y="1399"/>
            <a:chExt cx="115" cy="61"/>
          </a:xfrm>
        </p:grpSpPr>
        <p:sp>
          <p:nvSpPr>
            <p:cNvPr id="114969" name="Line 281"/>
            <p:cNvSpPr>
              <a:spLocks noChangeShapeType="1"/>
            </p:cNvSpPr>
            <p:nvPr/>
          </p:nvSpPr>
          <p:spPr bwMode="auto">
            <a:xfrm>
              <a:off x="2716" y="1399"/>
              <a:ext cx="1" cy="6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970" name="Line 282"/>
            <p:cNvSpPr>
              <a:spLocks noChangeShapeType="1"/>
            </p:cNvSpPr>
            <p:nvPr/>
          </p:nvSpPr>
          <p:spPr bwMode="auto">
            <a:xfrm>
              <a:off x="2687" y="1399"/>
              <a:ext cx="1" cy="6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971" name="Line 283"/>
            <p:cNvSpPr>
              <a:spLocks noChangeShapeType="1"/>
            </p:cNvSpPr>
            <p:nvPr/>
          </p:nvSpPr>
          <p:spPr bwMode="auto">
            <a:xfrm>
              <a:off x="2687" y="1399"/>
              <a:ext cx="1" cy="6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972" name="Line 284"/>
            <p:cNvSpPr>
              <a:spLocks noChangeShapeType="1"/>
            </p:cNvSpPr>
            <p:nvPr/>
          </p:nvSpPr>
          <p:spPr bwMode="auto">
            <a:xfrm>
              <a:off x="2659" y="1399"/>
              <a:ext cx="1" cy="6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973" name="Line 285"/>
            <p:cNvSpPr>
              <a:spLocks noChangeShapeType="1"/>
            </p:cNvSpPr>
            <p:nvPr/>
          </p:nvSpPr>
          <p:spPr bwMode="auto">
            <a:xfrm>
              <a:off x="2659" y="1399"/>
              <a:ext cx="1" cy="6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974" name="Line 286"/>
            <p:cNvSpPr>
              <a:spLocks noChangeShapeType="1"/>
            </p:cNvSpPr>
            <p:nvPr/>
          </p:nvSpPr>
          <p:spPr bwMode="auto">
            <a:xfrm>
              <a:off x="2773" y="1399"/>
              <a:ext cx="1" cy="6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975" name="Line 287"/>
            <p:cNvSpPr>
              <a:spLocks noChangeShapeType="1"/>
            </p:cNvSpPr>
            <p:nvPr/>
          </p:nvSpPr>
          <p:spPr bwMode="auto">
            <a:xfrm>
              <a:off x="2745" y="1399"/>
              <a:ext cx="1" cy="6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4976" name="Freeform 288"/>
          <p:cNvSpPr>
            <a:spLocks/>
          </p:cNvSpPr>
          <p:nvPr/>
        </p:nvSpPr>
        <p:spPr bwMode="auto">
          <a:xfrm>
            <a:off x="5375802" y="3265488"/>
            <a:ext cx="295275" cy="334962"/>
          </a:xfrm>
          <a:custGeom>
            <a:avLst/>
            <a:gdLst>
              <a:gd name="T0" fmla="*/ 216 w 216"/>
              <a:gd name="T1" fmla="*/ 144 h 226"/>
              <a:gd name="T2" fmla="*/ 174 w 216"/>
              <a:gd name="T3" fmla="*/ 12 h 226"/>
              <a:gd name="T4" fmla="*/ 138 w 216"/>
              <a:gd name="T5" fmla="*/ 216 h 226"/>
              <a:gd name="T6" fmla="*/ 96 w 216"/>
              <a:gd name="T7" fmla="*/ 72 h 226"/>
              <a:gd name="T8" fmla="*/ 66 w 216"/>
              <a:gd name="T9" fmla="*/ 162 h 226"/>
              <a:gd name="T10" fmla="*/ 36 w 216"/>
              <a:gd name="T11" fmla="*/ 120 h 226"/>
              <a:gd name="T12" fmla="*/ 0 w 216"/>
              <a:gd name="T13" fmla="*/ 12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" h="226">
                <a:moveTo>
                  <a:pt x="216" y="144"/>
                </a:moveTo>
                <a:cubicBezTo>
                  <a:pt x="201" y="72"/>
                  <a:pt x="187" y="0"/>
                  <a:pt x="174" y="12"/>
                </a:cubicBezTo>
                <a:cubicBezTo>
                  <a:pt x="161" y="24"/>
                  <a:pt x="151" y="206"/>
                  <a:pt x="138" y="216"/>
                </a:cubicBezTo>
                <a:cubicBezTo>
                  <a:pt x="125" y="226"/>
                  <a:pt x="108" y="81"/>
                  <a:pt x="96" y="72"/>
                </a:cubicBezTo>
                <a:cubicBezTo>
                  <a:pt x="84" y="63"/>
                  <a:pt x="76" y="154"/>
                  <a:pt x="66" y="162"/>
                </a:cubicBezTo>
                <a:cubicBezTo>
                  <a:pt x="56" y="170"/>
                  <a:pt x="47" y="127"/>
                  <a:pt x="36" y="120"/>
                </a:cubicBezTo>
                <a:cubicBezTo>
                  <a:pt x="25" y="113"/>
                  <a:pt x="6" y="119"/>
                  <a:pt x="0" y="12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77" name="Line 289"/>
          <p:cNvSpPr>
            <a:spLocks noChangeShapeType="1"/>
          </p:cNvSpPr>
          <p:nvPr/>
        </p:nvSpPr>
        <p:spPr bwMode="auto">
          <a:xfrm flipV="1">
            <a:off x="2470677" y="3194050"/>
            <a:ext cx="0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978" name="Rectangle 290"/>
          <p:cNvSpPr>
            <a:spLocks noChangeArrowheads="1"/>
          </p:cNvSpPr>
          <p:nvPr/>
        </p:nvSpPr>
        <p:spPr bwMode="auto">
          <a:xfrm>
            <a:off x="5232927" y="2954338"/>
            <a:ext cx="7350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200">
                <a:solidFill>
                  <a:srgbClr val="FF0000"/>
                </a:solidFill>
              </a:rPr>
              <a:t>Dump Gap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200">
                <a:solidFill>
                  <a:srgbClr val="FF0000"/>
                </a:solidFill>
              </a:rPr>
              <a:t> &lt; 20 </a:t>
            </a:r>
            <a:r>
              <a:rPr lang="en-US" sz="120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1200">
                <a:solidFill>
                  <a:srgbClr val="FF0000"/>
                </a:solidFill>
                <a:latin typeface="Arial Unicode MS" pitchFamily="34" charset="-128"/>
              </a:rPr>
              <a:t>s</a:t>
            </a:r>
            <a:r>
              <a:rPr lang="en-US" sz="12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4979" name="Rectangle 291"/>
          <p:cNvSpPr>
            <a:spLocks noChangeArrowheads="1"/>
          </p:cNvSpPr>
          <p:nvPr/>
        </p:nvSpPr>
        <p:spPr bwMode="auto">
          <a:xfrm>
            <a:off x="2194452" y="1111250"/>
            <a:ext cx="5762625" cy="1744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4980" name="Rectangle 292"/>
          <p:cNvSpPr>
            <a:spLocks noChangeArrowheads="1"/>
          </p:cNvSpPr>
          <p:nvPr/>
        </p:nvSpPr>
        <p:spPr bwMode="auto">
          <a:xfrm>
            <a:off x="2200802" y="2941638"/>
            <a:ext cx="5762625" cy="1246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95" name="Picture 4" descr="PICT59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/>
          <a:stretch>
            <a:fillRect/>
          </a:stretch>
        </p:blipFill>
        <p:spPr bwMode="auto">
          <a:xfrm>
            <a:off x="61965" y="1061850"/>
            <a:ext cx="2142019" cy="149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5" y="2608263"/>
            <a:ext cx="1522327" cy="199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69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sz="2400" b="1" dirty="0" smtClean="0"/>
              <a:t>Pulse Pattern: Subsequent undulators</a:t>
            </a:r>
          </a:p>
        </p:txBody>
      </p:sp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6"/>
          <a:stretch>
            <a:fillRect/>
          </a:stretch>
        </p:blipFill>
        <p:spPr bwMode="auto">
          <a:xfrm>
            <a:off x="260350" y="1524000"/>
            <a:ext cx="4773613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6740" name="Line 4"/>
          <p:cNvSpPr>
            <a:spLocks noChangeShapeType="1"/>
          </p:cNvSpPr>
          <p:nvPr/>
        </p:nvSpPr>
        <p:spPr bwMode="auto">
          <a:xfrm>
            <a:off x="4964113" y="2000250"/>
            <a:ext cx="2638425" cy="0"/>
          </a:xfrm>
          <a:prstGeom prst="line">
            <a:avLst/>
          </a:prstGeom>
          <a:noFill/>
          <a:ln w="28575">
            <a:solidFill>
              <a:srgbClr val="7EFD0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41" name="Line 5"/>
          <p:cNvSpPr>
            <a:spLocks noChangeShapeType="1"/>
          </p:cNvSpPr>
          <p:nvPr/>
        </p:nvSpPr>
        <p:spPr bwMode="auto">
          <a:xfrm>
            <a:off x="5026025" y="2728913"/>
            <a:ext cx="2565400" cy="0"/>
          </a:xfrm>
          <a:prstGeom prst="line">
            <a:avLst/>
          </a:prstGeom>
          <a:noFill/>
          <a:ln w="28575">
            <a:solidFill>
              <a:srgbClr val="FDB80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42" name="Line 6"/>
          <p:cNvSpPr>
            <a:spLocks noChangeShapeType="1"/>
          </p:cNvSpPr>
          <p:nvPr/>
        </p:nvSpPr>
        <p:spPr bwMode="auto">
          <a:xfrm>
            <a:off x="5010150" y="3508375"/>
            <a:ext cx="2478088" cy="0"/>
          </a:xfrm>
          <a:prstGeom prst="line">
            <a:avLst/>
          </a:prstGeom>
          <a:noFill/>
          <a:ln w="28575">
            <a:solidFill>
              <a:srgbClr val="FF090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43" name="Rectangle 7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17475" y="4870450"/>
            <a:ext cx="9026525" cy="1401763"/>
          </a:xfrm>
        </p:spPr>
        <p:txBody>
          <a:bodyPr/>
          <a:lstStyle/>
          <a:p>
            <a:r>
              <a:rPr lang="en-US" sz="1800" dirty="0" smtClean="0"/>
              <a:t>Reasonable in one undulator only if L</a:t>
            </a:r>
            <a:r>
              <a:rPr lang="en-US" sz="1800" baseline="-25000" dirty="0" smtClean="0"/>
              <a:t>und</a:t>
            </a:r>
            <a:r>
              <a:rPr lang="en-US" sz="1800" dirty="0" smtClean="0"/>
              <a:t>&gt;</a:t>
            </a:r>
            <a:r>
              <a:rPr lang="en-US" sz="1800" dirty="0" err="1" smtClean="0"/>
              <a:t>L</a:t>
            </a:r>
            <a:r>
              <a:rPr lang="en-US" sz="1800" baseline="-25000" dirty="0" err="1" smtClean="0"/>
              <a:t>sat</a:t>
            </a:r>
            <a:endParaRPr lang="en-US" sz="1800" dirty="0" smtClean="0"/>
          </a:p>
          <a:p>
            <a:r>
              <a:rPr lang="en-US" sz="1800" dirty="0" smtClean="0"/>
              <a:t>Bunch to bunch switching possible</a:t>
            </a:r>
          </a:p>
          <a:p>
            <a:r>
              <a:rPr lang="en-US" sz="1800" dirty="0" smtClean="0"/>
              <a:t>Separate beam lines (</a:t>
            </a:r>
            <a:r>
              <a:rPr lang="en-US" sz="1800" dirty="0" smtClean="0">
                <a:latin typeface="Symbol" pitchFamily="18" charset="2"/>
              </a:rPr>
              <a:t>q </a:t>
            </a:r>
            <a:r>
              <a:rPr lang="en-US" sz="1800" dirty="0" smtClean="0">
                <a:cs typeface="Arial" charset="0"/>
              </a:rPr>
              <a:t>≈ 10 </a:t>
            </a:r>
            <a:r>
              <a:rPr lang="en-US" sz="1800" dirty="0" err="1" smtClean="0">
                <a:latin typeface="Symbol" pitchFamily="18" charset="2"/>
                <a:cs typeface="Arial" charset="0"/>
              </a:rPr>
              <a:t>m</a:t>
            </a:r>
            <a:r>
              <a:rPr lang="en-US" sz="1800" dirty="0" err="1" smtClean="0">
                <a:cs typeface="Arial" charset="0"/>
              </a:rPr>
              <a:t>rad</a:t>
            </a:r>
            <a:r>
              <a:rPr lang="en-US" sz="1800" dirty="0" smtClean="0">
                <a:cs typeface="Arial" charset="0"/>
              </a:rPr>
              <a:t>) possible ?</a:t>
            </a:r>
          </a:p>
          <a:p>
            <a:r>
              <a:rPr lang="en-US" sz="1800" dirty="0" smtClean="0">
                <a:cs typeface="Arial" charset="0"/>
              </a:rPr>
              <a:t>‘De-coupled’ operation of SASE1 and SASE3 obviously possible</a:t>
            </a:r>
          </a:p>
          <a:p>
            <a:r>
              <a:rPr lang="en-US" sz="1800" dirty="0" smtClean="0">
                <a:cs typeface="Arial" charset="0"/>
              </a:rPr>
              <a:t>Hardware for intra-bunch switching not in baseline</a:t>
            </a:r>
          </a:p>
        </p:txBody>
      </p:sp>
      <p:sp>
        <p:nvSpPr>
          <p:cNvPr id="116744" name="Rectangle 8"/>
          <p:cNvSpPr>
            <a:spLocks noChangeArrowheads="1"/>
          </p:cNvSpPr>
          <p:nvPr/>
        </p:nvSpPr>
        <p:spPr bwMode="auto">
          <a:xfrm>
            <a:off x="914400" y="1276350"/>
            <a:ext cx="1892300" cy="2095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6745" name="Rectangle 9"/>
          <p:cNvSpPr>
            <a:spLocks noChangeArrowheads="1"/>
          </p:cNvSpPr>
          <p:nvPr/>
        </p:nvSpPr>
        <p:spPr bwMode="auto">
          <a:xfrm>
            <a:off x="2830513" y="1301750"/>
            <a:ext cx="982662" cy="152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6746" name="Rectangle 10"/>
          <p:cNvSpPr>
            <a:spLocks noChangeArrowheads="1"/>
          </p:cNvSpPr>
          <p:nvPr/>
        </p:nvSpPr>
        <p:spPr bwMode="auto">
          <a:xfrm>
            <a:off x="3816350" y="1317625"/>
            <a:ext cx="941388" cy="104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2127250" y="1011238"/>
            <a:ext cx="1841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400"/>
              <a:t>SASE 1 / 2 undulator</a:t>
            </a:r>
          </a:p>
        </p:txBody>
      </p:sp>
      <p:sp>
        <p:nvSpPr>
          <p:cNvPr id="116748" name="Text Box 12"/>
          <p:cNvSpPr txBox="1">
            <a:spLocks noChangeArrowheads="1"/>
          </p:cNvSpPr>
          <p:nvPr/>
        </p:nvSpPr>
        <p:spPr bwMode="auto">
          <a:xfrm>
            <a:off x="431800" y="4554538"/>
            <a:ext cx="1071563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400"/>
              <a:t>Fast Kicker</a:t>
            </a:r>
          </a:p>
        </p:txBody>
      </p:sp>
      <p:sp>
        <p:nvSpPr>
          <p:cNvPr id="116749" name="Text Box 13"/>
          <p:cNvSpPr txBox="1">
            <a:spLocks noChangeArrowheads="1"/>
          </p:cNvSpPr>
          <p:nvPr/>
        </p:nvSpPr>
        <p:spPr bwMode="auto">
          <a:xfrm>
            <a:off x="2581275" y="4579938"/>
            <a:ext cx="92233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400"/>
              <a:t>Corrector</a:t>
            </a:r>
          </a:p>
        </p:txBody>
      </p:sp>
      <p:sp>
        <p:nvSpPr>
          <p:cNvPr id="116750" name="Text Box 14"/>
          <p:cNvSpPr txBox="1">
            <a:spLocks noChangeArrowheads="1"/>
          </p:cNvSpPr>
          <p:nvPr/>
        </p:nvSpPr>
        <p:spPr bwMode="auto">
          <a:xfrm>
            <a:off x="3854450" y="4586288"/>
            <a:ext cx="92233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400"/>
              <a:t>Corrector</a:t>
            </a:r>
          </a:p>
        </p:txBody>
      </p:sp>
    </p:spTree>
    <p:extLst>
      <p:ext uri="{BB962C8B-B14F-4D97-AF65-F5344CB8AC3E}">
        <p14:creationId xmlns:p14="http://schemas.microsoft.com/office/powerpoint/2010/main" val="127602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</a:t>
            </a:r>
            <a:r>
              <a:rPr lang="en-US" smtClean="0"/>
              <a:t>Pulse Pattern Baseline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Laser pulse frequency defines bunch distance (benefits if similar requests from experiments to relax burden on fast kicker)</a:t>
            </a:r>
          </a:p>
          <a:p>
            <a:r>
              <a:rPr lang="en-US" dirty="0" smtClean="0"/>
              <a:t>Distribution into two beam lines within bunch train</a:t>
            </a:r>
          </a:p>
          <a:p>
            <a:r>
              <a:rPr lang="en-US" dirty="0" smtClean="0"/>
              <a:t>Individualization of pulse with fast kickers</a:t>
            </a:r>
          </a:p>
          <a:p>
            <a:r>
              <a:rPr lang="en-US" dirty="0" smtClean="0"/>
              <a:t>Fate of each bunch coded into the timing system, hardware extracts info and acts accordingly (session this afternoon)</a:t>
            </a:r>
          </a:p>
          <a:p>
            <a:r>
              <a:rPr lang="en-US" dirty="0"/>
              <a:t>Baseline layout assumes constant </a:t>
            </a:r>
            <a:r>
              <a:rPr lang="en-US" dirty="0" err="1"/>
              <a:t>linac</a:t>
            </a:r>
            <a:r>
              <a:rPr lang="en-US" dirty="0"/>
              <a:t> and bunch compression parameters</a:t>
            </a:r>
          </a:p>
          <a:p>
            <a:r>
              <a:rPr lang="en-US" dirty="0"/>
              <a:t>Variation </a:t>
            </a:r>
            <a:r>
              <a:rPr lang="en-US" dirty="0" smtClean="0"/>
              <a:t>of bunch parameters within </a:t>
            </a:r>
            <a:r>
              <a:rPr lang="en-US" dirty="0"/>
              <a:t>bunch </a:t>
            </a:r>
            <a:r>
              <a:rPr lang="en-US" dirty="0" smtClean="0"/>
              <a:t>train </a:t>
            </a:r>
          </a:p>
          <a:p>
            <a:pPr lvl="1"/>
            <a:r>
              <a:rPr lang="en-US" dirty="0" smtClean="0"/>
              <a:t>Energy </a:t>
            </a:r>
            <a:r>
              <a:rPr lang="en-US" dirty="0"/>
              <a:t>variation appears to be easiest</a:t>
            </a:r>
          </a:p>
          <a:p>
            <a:pPr lvl="1"/>
            <a:r>
              <a:rPr lang="en-US" dirty="0"/>
              <a:t>Variation of charge and pulse length much more challenging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6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7949"/>
            <a:ext cx="4314787" cy="293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74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0" y="1470541"/>
            <a:ext cx="9144000" cy="952025"/>
          </a:xfrm>
          <a:noFill/>
        </p:spPr>
        <p:txBody>
          <a:bodyPr/>
          <a:lstStyle/>
          <a:p>
            <a:pPr algn="ctr"/>
            <a:r>
              <a:rPr lang="en-US" sz="3000" dirty="0"/>
              <a:t>Compression Scenarios </a:t>
            </a:r>
            <a:r>
              <a:rPr lang="en-US" sz="3000" dirty="0" smtClean="0"/>
              <a:t>for </a:t>
            </a:r>
            <a:r>
              <a:rPr lang="en-US" sz="3000" dirty="0"/>
              <a:t>the European XFEL</a:t>
            </a:r>
          </a:p>
        </p:txBody>
      </p:sp>
      <p:sp>
        <p:nvSpPr>
          <p:cNvPr id="185373" name="Rectangle 29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4400" dirty="0"/>
              <a:t>Charge and </a:t>
            </a:r>
            <a:r>
              <a:rPr lang="en-US" sz="4400" dirty="0" smtClean="0"/>
              <a:t>Bunch Length Scope</a:t>
            </a:r>
            <a:endParaRPr lang="en-US" sz="4400" dirty="0"/>
          </a:p>
        </p:txBody>
      </p:sp>
      <p:sp>
        <p:nvSpPr>
          <p:cNvPr id="185379" name="Text Box 35"/>
          <p:cNvSpPr txBox="1">
            <a:spLocks noChangeArrowheads="1"/>
          </p:cNvSpPr>
          <p:nvPr/>
        </p:nvSpPr>
        <p:spPr bwMode="auto">
          <a:xfrm>
            <a:off x="4078224" y="2743376"/>
            <a:ext cx="506577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ea typeface="+mn-ea"/>
              </a:rPr>
              <a:t>Igor </a:t>
            </a:r>
            <a:r>
              <a:rPr lang="en-US" sz="2400" dirty="0" err="1" smtClean="0">
                <a:solidFill>
                  <a:srgbClr val="000000"/>
                </a:solidFill>
                <a:ea typeface="+mn-ea"/>
              </a:rPr>
              <a:t>Zagorodnov</a:t>
            </a:r>
            <a:endParaRPr lang="en-US" sz="2400" dirty="0" smtClean="0">
              <a:solidFill>
                <a:srgbClr val="000000"/>
              </a:solidFill>
              <a:ea typeface="+mn-ea"/>
            </a:endParaRPr>
          </a:p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US" sz="2400" dirty="0" smtClean="0">
              <a:solidFill>
                <a:srgbClr val="00A5EB"/>
              </a:solidFill>
              <a:ea typeface="+mn-ea"/>
            </a:endParaRPr>
          </a:p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en-US" sz="2400" dirty="0" smtClean="0">
                <a:solidFill>
                  <a:srgbClr val="00A5EB"/>
                </a:solidFill>
                <a:ea typeface="+mn-ea"/>
              </a:rPr>
              <a:t>1st Meeting of the European XFEL Accelerator Consortium</a:t>
            </a:r>
          </a:p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US" sz="2400" dirty="0" smtClean="0">
              <a:solidFill>
                <a:srgbClr val="000000"/>
              </a:solidFill>
              <a:ea typeface="+mn-ea"/>
            </a:endParaRPr>
          </a:p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ea typeface="+mn-ea"/>
              </a:rPr>
              <a:t>DESY,  MPY</a:t>
            </a:r>
          </a:p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ea typeface="+mn-ea"/>
              </a:rPr>
              <a:t>14. April 2012</a:t>
            </a:r>
            <a:endParaRPr lang="en-US" sz="2400" dirty="0">
              <a:solidFill>
                <a:srgbClr val="000000"/>
              </a:solidFill>
              <a:ea typeface="+mn-ea"/>
            </a:endParaRP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807345"/>
              </p:ext>
            </p:extLst>
          </p:nvPr>
        </p:nvGraphicFramePr>
        <p:xfrm>
          <a:off x="106878" y="2341513"/>
          <a:ext cx="997526" cy="332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quation" r:id="rId4" imgW="469800" imgH="177480" progId="Equation.DSMT4">
                  <p:embed/>
                </p:oleObj>
              </mc:Choice>
              <mc:Fallback>
                <p:oleObj name="Equation" r:id="rId4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78" y="2341513"/>
                        <a:ext cx="997526" cy="332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628982"/>
              </p:ext>
            </p:extLst>
          </p:nvPr>
        </p:nvGraphicFramePr>
        <p:xfrm>
          <a:off x="3086699" y="5263267"/>
          <a:ext cx="837034" cy="358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Equation" r:id="rId6" imgW="368140" imgH="177723" progId="Equation.DSMT4">
                  <p:embed/>
                </p:oleObj>
              </mc:Choice>
              <mc:Fallback>
                <p:oleObj name="Equation" r:id="rId6" imgW="368140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699" y="5263267"/>
                        <a:ext cx="837034" cy="358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449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for Different </a:t>
            </a:r>
            <a:r>
              <a:rPr lang="en-US" dirty="0"/>
              <a:t>C</a:t>
            </a:r>
            <a:r>
              <a:rPr lang="en-US" dirty="0" smtClean="0"/>
              <a:t>harges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38546" y="713106"/>
            <a:ext cx="8966562" cy="5439288"/>
            <a:chOff x="0" y="652463"/>
            <a:chExt cx="9227543" cy="5548084"/>
          </a:xfrm>
        </p:grpSpPr>
        <p:pic>
          <p:nvPicPr>
            <p:cNvPr id="23" name="Picture 25" descr="pC1000fig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58925"/>
              <a:ext cx="4765675" cy="380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6" descr="pC1000fig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0700" y="1546225"/>
              <a:ext cx="4813300" cy="386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3770313" y="652463"/>
              <a:ext cx="1494923" cy="533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2800" b="1" dirty="0">
                  <a:solidFill>
                    <a:srgbClr val="F28E00"/>
                  </a:solidFill>
                  <a:latin typeface="Arial"/>
                  <a:ea typeface="+mn-ea"/>
                </a:rPr>
                <a:t>Q</a:t>
              </a:r>
              <a:r>
                <a:rPr lang="de-DE" sz="2800" b="1" dirty="0">
                  <a:solidFill>
                    <a:srgbClr val="F28E00"/>
                  </a:solidFill>
                  <a:latin typeface="Arial"/>
                  <a:ea typeface="+mn-ea"/>
                </a:rPr>
                <a:t>=1 </a:t>
              </a:r>
              <a:r>
                <a:rPr lang="de-DE" sz="2800" b="1" dirty="0" err="1">
                  <a:solidFill>
                    <a:srgbClr val="F28E00"/>
                  </a:solidFill>
                  <a:latin typeface="Arial"/>
                  <a:ea typeface="+mn-ea"/>
                </a:rPr>
                <a:t>nC</a:t>
              </a:r>
              <a:endParaRPr lang="en-US" sz="2800" b="1" dirty="0">
                <a:solidFill>
                  <a:srgbClr val="F28E00"/>
                </a:solidFill>
                <a:latin typeface="Arial"/>
                <a:ea typeface="+mn-ea"/>
              </a:endParaRPr>
            </a:p>
          </p:txBody>
        </p:sp>
        <p:graphicFrame>
          <p:nvGraphicFramePr>
            <p:cNvPr id="2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3625470"/>
                </p:ext>
              </p:extLst>
            </p:nvPr>
          </p:nvGraphicFramePr>
          <p:xfrm>
            <a:off x="0" y="1055987"/>
            <a:ext cx="590679" cy="678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50" name="Equation" r:id="rId6" imgW="164957" imgH="190335" progId="Equation.DSMT4">
                    <p:embed/>
                  </p:oleObj>
                </mc:Choice>
                <mc:Fallback>
                  <p:oleObj name="Equation" r:id="rId6" imgW="164957" imgH="19033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055987"/>
                          <a:ext cx="590679" cy="678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2552145"/>
                </p:ext>
              </p:extLst>
            </p:nvPr>
          </p:nvGraphicFramePr>
          <p:xfrm>
            <a:off x="6854825" y="2073275"/>
            <a:ext cx="706438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51" name="Equation" r:id="rId8" imgW="368300" imgH="190500" progId="Equation.DSMT4">
                    <p:embed/>
                  </p:oleObj>
                </mc:Choice>
                <mc:Fallback>
                  <p:oleObj name="Equation" r:id="rId8" imgW="368300" imgH="190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4825" y="2073275"/>
                          <a:ext cx="706438" cy="365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1631950" y="1060451"/>
              <a:ext cx="1711028" cy="470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ea typeface="+mn-ea"/>
                </a:rPr>
                <a:t>Phase space</a:t>
              </a:r>
            </a:p>
          </p:txBody>
        </p:sp>
        <p:graphicFrame>
          <p:nvGraphicFramePr>
            <p:cNvPr id="2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8477463"/>
                </p:ext>
              </p:extLst>
            </p:nvPr>
          </p:nvGraphicFramePr>
          <p:xfrm>
            <a:off x="6650038" y="4402138"/>
            <a:ext cx="860425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52" name="Equation" r:id="rId10" imgW="533169" imgH="190417" progId="Equation.DSMT4">
                    <p:embed/>
                  </p:oleObj>
                </mc:Choice>
                <mc:Fallback>
                  <p:oleObj name="Equation" r:id="rId10" imgW="533169" imgH="19041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50038" y="4402138"/>
                          <a:ext cx="860425" cy="307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6439995"/>
                </p:ext>
              </p:extLst>
            </p:nvPr>
          </p:nvGraphicFramePr>
          <p:xfrm>
            <a:off x="6115050" y="5326315"/>
            <a:ext cx="1744663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53" name="Equation" r:id="rId12" imgW="825500" imgH="203200" progId="Equation.DSMT4">
                    <p:embed/>
                  </p:oleObj>
                </mc:Choice>
                <mc:Fallback>
                  <p:oleObj name="Equation" r:id="rId12" imgW="8255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15050" y="5326315"/>
                          <a:ext cx="1744663" cy="428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0584201"/>
                </p:ext>
              </p:extLst>
            </p:nvPr>
          </p:nvGraphicFramePr>
          <p:xfrm>
            <a:off x="6123483" y="5744935"/>
            <a:ext cx="1746250" cy="455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54" name="Equation" r:id="rId14" imgW="825142" imgH="215806" progId="Equation.DSMT4">
                    <p:embed/>
                  </p:oleObj>
                </mc:Choice>
                <mc:Fallback>
                  <p:oleObj name="Equation" r:id="rId14" imgW="825142" imgH="21580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3483" y="5744935"/>
                          <a:ext cx="1746250" cy="455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>
              <a:off x="4765675" y="1250949"/>
              <a:ext cx="4461868" cy="470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ea typeface="+mn-ea"/>
                </a:rPr>
                <a:t>Current,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ea typeface="+mn-ea"/>
                </a:rPr>
                <a:t>emittance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ea typeface="+mn-ea"/>
                </a:rPr>
                <a:t>, energy spread</a:t>
              </a:r>
            </a:p>
          </p:txBody>
        </p:sp>
        <p:graphicFrame>
          <p:nvGraphicFramePr>
            <p:cNvPr id="33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0923560"/>
                </p:ext>
              </p:extLst>
            </p:nvPr>
          </p:nvGraphicFramePr>
          <p:xfrm>
            <a:off x="7780338" y="3941763"/>
            <a:ext cx="860425" cy="401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55" name="Equation" r:id="rId16" imgW="406224" imgH="190417" progId="Equation.DSMT4">
                    <p:embed/>
                  </p:oleObj>
                </mc:Choice>
                <mc:Fallback>
                  <p:oleObj name="Equation" r:id="rId16" imgW="406224" imgH="19041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80338" y="3941763"/>
                          <a:ext cx="860425" cy="401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8076706"/>
                </p:ext>
              </p:extLst>
            </p:nvPr>
          </p:nvGraphicFramePr>
          <p:xfrm>
            <a:off x="7851775" y="3549650"/>
            <a:ext cx="85883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56" name="Equation" r:id="rId18" imgW="406048" imgH="203024" progId="Equation.DSMT4">
                    <p:embed/>
                  </p:oleObj>
                </mc:Choice>
                <mc:Fallback>
                  <p:oleObj name="Equation" r:id="rId18" imgW="406048" imgH="20302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51775" y="3549650"/>
                          <a:ext cx="858838" cy="428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22300"/>
                </p:ext>
              </p:extLst>
            </p:nvPr>
          </p:nvGraphicFramePr>
          <p:xfrm>
            <a:off x="3751263" y="5233988"/>
            <a:ext cx="850900" cy="411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57" name="Equation" r:id="rId20" imgW="368140" imgH="177723" progId="Equation.DSMT4">
                    <p:embed/>
                  </p:oleObj>
                </mc:Choice>
                <mc:Fallback>
                  <p:oleObj name="Equation" r:id="rId20" imgW="368140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51263" y="5233988"/>
                          <a:ext cx="850900" cy="411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517039"/>
                </p:ext>
              </p:extLst>
            </p:nvPr>
          </p:nvGraphicFramePr>
          <p:xfrm>
            <a:off x="8293100" y="5149850"/>
            <a:ext cx="850900" cy="4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58" name="Equation" r:id="rId22" imgW="368140" imgH="177723" progId="Equation.DSMT4">
                    <p:embed/>
                  </p:oleObj>
                </mc:Choice>
                <mc:Fallback>
                  <p:oleObj name="Equation" r:id="rId22" imgW="368140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93100" y="5149850"/>
                          <a:ext cx="850900" cy="411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Line 17"/>
            <p:cNvSpPr>
              <a:spLocks noChangeShapeType="1"/>
            </p:cNvSpPr>
            <p:nvPr/>
          </p:nvSpPr>
          <p:spPr bwMode="auto">
            <a:xfrm flipV="1">
              <a:off x="5772150" y="3409950"/>
              <a:ext cx="1528763" cy="952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spcBef>
                  <a:spcPct val="0"/>
                </a:spcBef>
                <a:buClrTx/>
                <a:buFontTx/>
                <a:buNone/>
              </a:pPr>
              <a:endParaRPr lang="en-US" sz="1600">
                <a:solidFill>
                  <a:srgbClr val="000000"/>
                </a:solidFill>
                <a:ea typeface="+mn-ea"/>
              </a:endParaRPr>
            </a:p>
          </p:txBody>
        </p:sp>
        <p:graphicFrame>
          <p:nvGraphicFramePr>
            <p:cNvPr id="38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9092593"/>
                </p:ext>
              </p:extLst>
            </p:nvPr>
          </p:nvGraphicFramePr>
          <p:xfrm>
            <a:off x="6297613" y="3052763"/>
            <a:ext cx="635000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59" name="Equation" r:id="rId23" imgW="330120" imgH="190440" progId="Equation.DSMT4">
                    <p:embed/>
                  </p:oleObj>
                </mc:Choice>
                <mc:Fallback>
                  <p:oleObj name="Equation" r:id="rId23" imgW="330120" imgH="190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97613" y="3052763"/>
                          <a:ext cx="635000" cy="365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Text Box 20"/>
            <p:cNvSpPr txBox="1">
              <a:spLocks noChangeArrowheads="1"/>
            </p:cNvSpPr>
            <p:nvPr/>
          </p:nvSpPr>
          <p:spPr bwMode="auto">
            <a:xfrm>
              <a:off x="2522931" y="4461853"/>
              <a:ext cx="1640093" cy="470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ea typeface="+mn-ea"/>
                </a:rPr>
                <a:t>bunch head</a:t>
              </a:r>
            </a:p>
          </p:txBody>
        </p:sp>
        <p:pic>
          <p:nvPicPr>
            <p:cNvPr id="40" name="Picture 27" descr="pC1000fig12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125" y="1446213"/>
              <a:ext cx="2554288" cy="206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0044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for Different </a:t>
            </a:r>
            <a:r>
              <a:rPr lang="en-US" dirty="0"/>
              <a:t>C</a:t>
            </a:r>
            <a:r>
              <a:rPr lang="en-US" dirty="0" smtClean="0"/>
              <a:t>harges</a:t>
            </a:r>
            <a:endParaRPr lang="en-US" dirty="0"/>
          </a:p>
        </p:txBody>
      </p:sp>
      <p:pic>
        <p:nvPicPr>
          <p:cNvPr id="2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350" y="1607055"/>
            <a:ext cx="4706481" cy="387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865463"/>
              </p:ext>
            </p:extLst>
          </p:nvPr>
        </p:nvGraphicFramePr>
        <p:xfrm>
          <a:off x="7194763" y="2707574"/>
          <a:ext cx="965579" cy="336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8" name="Equation" r:id="rId5" imgW="533169" imgH="190417" progId="Equation.DSMT4">
                  <p:embed/>
                </p:oleObj>
              </mc:Choice>
              <mc:Fallback>
                <p:oleObj name="Equation" r:id="rId5" imgW="533169" imgH="1904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4763" y="2707574"/>
                        <a:ext cx="965579" cy="3367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936468"/>
              </p:ext>
            </p:extLst>
          </p:nvPr>
        </p:nvGraphicFramePr>
        <p:xfrm>
          <a:off x="5766420" y="5469975"/>
          <a:ext cx="1836541" cy="408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9" name="Equation" r:id="rId7" imgW="888840" imgH="203040" progId="Equation.DSMT4">
                  <p:embed/>
                </p:oleObj>
              </mc:Choice>
              <mc:Fallback>
                <p:oleObj name="Equation" r:id="rId7" imgW="8888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6420" y="5469975"/>
                        <a:ext cx="1836541" cy="4080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971857"/>
              </p:ext>
            </p:extLst>
          </p:nvPr>
        </p:nvGraphicFramePr>
        <p:xfrm>
          <a:off x="5792790" y="5881052"/>
          <a:ext cx="1836541" cy="433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0" name="Equation" r:id="rId9" imgW="888840" imgH="215640" progId="Equation.DSMT4">
                  <p:embed/>
                </p:oleObj>
              </mc:Choice>
              <mc:Fallback>
                <p:oleObj name="Equation" r:id="rId9" imgW="8888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790" y="5881052"/>
                        <a:ext cx="1836541" cy="4337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4533141" y="1225468"/>
            <a:ext cx="43356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Current,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+mn-ea"/>
              </a:rPr>
              <a:t>emittance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, energy spread</a:t>
            </a:r>
          </a:p>
        </p:txBody>
      </p:sp>
      <p:graphicFrame>
        <p:nvGraphicFramePr>
          <p:cNvPr id="3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803976"/>
              </p:ext>
            </p:extLst>
          </p:nvPr>
        </p:nvGraphicFramePr>
        <p:xfrm>
          <a:off x="7837064" y="3972888"/>
          <a:ext cx="840714" cy="38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1" name="Equation" r:id="rId11" imgW="406224" imgH="190417" progId="Equation.DSMT4">
                  <p:embed/>
                </p:oleObj>
              </mc:Choice>
              <mc:Fallback>
                <p:oleObj name="Equation" r:id="rId11" imgW="406224" imgH="1904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7064" y="3972888"/>
                        <a:ext cx="840714" cy="38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151760"/>
              </p:ext>
            </p:extLst>
          </p:nvPr>
        </p:nvGraphicFramePr>
        <p:xfrm>
          <a:off x="5011909" y="3658985"/>
          <a:ext cx="839163" cy="408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2" name="Equation" r:id="rId13" imgW="406048" imgH="203024" progId="Equation.DSMT4">
                  <p:embed/>
                </p:oleObj>
              </mc:Choice>
              <mc:Fallback>
                <p:oleObj name="Equation" r:id="rId13" imgW="406048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1909" y="3658985"/>
                        <a:ext cx="839163" cy="4080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636905"/>
              </p:ext>
            </p:extLst>
          </p:nvPr>
        </p:nvGraphicFramePr>
        <p:xfrm>
          <a:off x="7786579" y="5284471"/>
          <a:ext cx="831407" cy="391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3" name="Equation" r:id="rId15" imgW="368140" imgH="177723" progId="Equation.DSMT4">
                  <p:embed/>
                </p:oleObj>
              </mc:Choice>
              <mc:Fallback>
                <p:oleObj name="Equation" r:id="rId15" imgW="368140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6579" y="5284471"/>
                        <a:ext cx="831407" cy="3914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Line 16"/>
          <p:cNvSpPr>
            <a:spLocks noChangeShapeType="1"/>
          </p:cNvSpPr>
          <p:nvPr/>
        </p:nvSpPr>
        <p:spPr bwMode="auto">
          <a:xfrm>
            <a:off x="6385322" y="3661965"/>
            <a:ext cx="631311" cy="1511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en-US" sz="1600">
              <a:solidFill>
                <a:srgbClr val="000000"/>
              </a:solidFill>
              <a:ea typeface="+mn-ea"/>
            </a:endParaRPr>
          </a:p>
        </p:txBody>
      </p:sp>
      <p:graphicFrame>
        <p:nvGraphicFramePr>
          <p:cNvPr id="3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989813"/>
              </p:ext>
            </p:extLst>
          </p:nvPr>
        </p:nvGraphicFramePr>
        <p:xfrm>
          <a:off x="6610237" y="3792593"/>
          <a:ext cx="406397" cy="347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4" name="Equation" r:id="rId17" imgW="215640" imgH="190440" progId="Equation.DSMT4">
                  <p:embed/>
                </p:oleObj>
              </mc:Choice>
              <mc:Fallback>
                <p:oleObj name="Equation" r:id="rId17" imgW="21564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237" y="3792593"/>
                        <a:ext cx="406397" cy="3476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91040"/>
              </p:ext>
            </p:extLst>
          </p:nvPr>
        </p:nvGraphicFramePr>
        <p:xfrm>
          <a:off x="5712032" y="2276445"/>
          <a:ext cx="695008" cy="846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5" name="Equation" r:id="rId19" imgW="304668" imgH="380835" progId="Equation.DSMT4">
                  <p:embed/>
                </p:oleObj>
              </mc:Choice>
              <mc:Fallback>
                <p:oleObj name="Equation" r:id="rId19" imgW="304668" imgH="38083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2032" y="2276445"/>
                        <a:ext cx="695008" cy="8464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44292" y="1023781"/>
            <a:ext cx="4617308" cy="4604881"/>
            <a:chOff x="44292" y="1023781"/>
            <a:chExt cx="4617308" cy="4604881"/>
          </a:xfrm>
        </p:grpSpPr>
        <p:pic>
          <p:nvPicPr>
            <p:cNvPr id="24" name="Picture 2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2" y="1649373"/>
              <a:ext cx="4617308" cy="3830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1576614"/>
                </p:ext>
              </p:extLst>
            </p:nvPr>
          </p:nvGraphicFramePr>
          <p:xfrm>
            <a:off x="288204" y="1023781"/>
            <a:ext cx="615071" cy="6879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06" name="Equation" r:id="rId22" imgW="164957" imgH="190335" progId="Equation.DSMT4">
                    <p:embed/>
                  </p:oleObj>
                </mc:Choice>
                <mc:Fallback>
                  <p:oleObj name="Equation" r:id="rId22" imgW="164957" imgH="19033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204" y="1023781"/>
                          <a:ext cx="615071" cy="6879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7857576"/>
                </p:ext>
              </p:extLst>
            </p:nvPr>
          </p:nvGraphicFramePr>
          <p:xfrm>
            <a:off x="3521932" y="5237232"/>
            <a:ext cx="831407" cy="3914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07" name="Equation" r:id="rId24" imgW="368140" imgH="177723" progId="Equation.DSMT4">
                    <p:embed/>
                  </p:oleObj>
                </mc:Choice>
                <mc:Fallback>
                  <p:oleObj name="Equation" r:id="rId24" imgW="368140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1932" y="5237232"/>
                          <a:ext cx="831407" cy="3914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9" name="Picture 3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269" y="1437789"/>
              <a:ext cx="1952877" cy="1459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1152414" y="1225468"/>
              <a:ext cx="166263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ea typeface="+mn-ea"/>
                </a:rPr>
                <a:t>Phase space</a:t>
              </a:r>
            </a:p>
          </p:txBody>
        </p:sp>
      </p:grp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3778474" y="713106"/>
            <a:ext cx="16530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800" b="1" dirty="0">
                <a:solidFill>
                  <a:srgbClr val="F28E00"/>
                </a:solidFill>
                <a:latin typeface="Arial"/>
                <a:ea typeface="+mn-ea"/>
              </a:rPr>
              <a:t>Q</a:t>
            </a:r>
            <a:r>
              <a:rPr lang="de-DE" sz="2800" b="1" dirty="0" smtClean="0">
                <a:solidFill>
                  <a:srgbClr val="F28E00"/>
                </a:solidFill>
                <a:latin typeface="Arial"/>
                <a:ea typeface="+mn-ea"/>
              </a:rPr>
              <a:t>=20 </a:t>
            </a:r>
            <a:r>
              <a:rPr lang="de-DE" sz="2800" b="1" dirty="0" err="1" smtClean="0">
                <a:solidFill>
                  <a:srgbClr val="F28E00"/>
                </a:solidFill>
                <a:latin typeface="Arial"/>
                <a:ea typeface="+mn-ea"/>
              </a:rPr>
              <a:t>pC</a:t>
            </a:r>
            <a:endParaRPr lang="en-US" sz="2800" b="1" dirty="0">
              <a:solidFill>
                <a:srgbClr val="F28E00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247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for Different </a:t>
            </a:r>
            <a:r>
              <a:rPr lang="en-US" dirty="0"/>
              <a:t>C</a:t>
            </a:r>
            <a:r>
              <a:rPr lang="en-US" dirty="0" smtClean="0"/>
              <a:t>harges</a:t>
            </a:r>
            <a:endParaRPr lang="en-US" dirty="0"/>
          </a:p>
        </p:txBody>
      </p:sp>
      <p:pic>
        <p:nvPicPr>
          <p:cNvPr id="1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001" y="1648113"/>
            <a:ext cx="4143375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13" y="1624301"/>
            <a:ext cx="424815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041349" y="825874"/>
            <a:ext cx="74238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800" b="1" dirty="0">
                <a:solidFill>
                  <a:srgbClr val="F28E00"/>
                </a:solidFill>
                <a:latin typeface="Arial"/>
                <a:ea typeface="+mn-ea"/>
                <a:cs typeface="Times New Roman" pitchFamily="18" charset="0"/>
              </a:rPr>
              <a:t>Radiation energy statistics (1-25-120 runs)</a:t>
            </a:r>
          </a:p>
        </p:txBody>
      </p:sp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814809"/>
              </p:ext>
            </p:extLst>
          </p:nvPr>
        </p:nvGraphicFramePr>
        <p:xfrm>
          <a:off x="43822" y="1338973"/>
          <a:ext cx="1083160" cy="481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0" name="Equation" r:id="rId6" imgW="482181" imgH="215713" progId="Equation.DSMT4">
                  <p:embed/>
                </p:oleObj>
              </mc:Choice>
              <mc:Fallback>
                <p:oleObj name="Equation" r:id="rId6" imgW="482181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22" y="1338973"/>
                        <a:ext cx="1083160" cy="4819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904208"/>
              </p:ext>
            </p:extLst>
          </p:nvPr>
        </p:nvGraphicFramePr>
        <p:xfrm>
          <a:off x="4018251" y="4549269"/>
          <a:ext cx="53975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1" name="Equation" r:id="rId8" imgW="317087" imgH="177569" progId="Equation.DSMT4">
                  <p:embed/>
                </p:oleObj>
              </mc:Choice>
              <mc:Fallback>
                <p:oleObj name="Equation" r:id="rId8" imgW="317087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8251" y="4549269"/>
                        <a:ext cx="53975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1670338" y="1898938"/>
            <a:ext cx="11033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sz="2000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250 </a:t>
            </a:r>
            <a:r>
              <a:rPr lang="de-DE" sz="2000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pC</a:t>
            </a:r>
            <a:endParaRPr lang="en-GB" sz="2000" dirty="0">
              <a:solidFill>
                <a:srgbClr val="00B05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2214851" y="2716501"/>
            <a:ext cx="8270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sz="200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 nC</a:t>
            </a:r>
            <a:endParaRPr lang="en-GB" sz="200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Text Box 36"/>
          <p:cNvSpPr txBox="1">
            <a:spLocks noChangeArrowheads="1"/>
          </p:cNvSpPr>
          <p:nvPr/>
        </p:nvSpPr>
        <p:spPr bwMode="auto">
          <a:xfrm>
            <a:off x="1670338" y="1349094"/>
            <a:ext cx="17933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Mean energy</a:t>
            </a:r>
          </a:p>
        </p:txBody>
      </p:sp>
      <p:sp>
        <p:nvSpPr>
          <p:cNvPr id="25" name="Text Box 47"/>
          <p:cNvSpPr txBox="1">
            <a:spLocks noChangeArrowheads="1"/>
          </p:cNvSpPr>
          <p:nvPr/>
        </p:nvSpPr>
        <p:spPr bwMode="auto">
          <a:xfrm>
            <a:off x="1405226" y="3930938"/>
            <a:ext cx="920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sz="2000">
                <a:solidFill>
                  <a:srgbClr val="0033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 pC</a:t>
            </a:r>
            <a:endParaRPr lang="en-GB" sz="2000">
              <a:solidFill>
                <a:srgbClr val="0033CC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26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018280"/>
              </p:ext>
            </p:extLst>
          </p:nvPr>
        </p:nvGraphicFramePr>
        <p:xfrm>
          <a:off x="4987636" y="1194321"/>
          <a:ext cx="392690" cy="680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2" name="Equation" r:id="rId10" imgW="203024" imgH="355292" progId="Equation.DSMT4">
                  <p:embed/>
                </p:oleObj>
              </mc:Choice>
              <mc:Fallback>
                <p:oleObj name="Equation" r:id="rId10" imgW="203024" imgH="3552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7636" y="1194321"/>
                        <a:ext cx="392690" cy="6808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61"/>
          <p:cNvSpPr txBox="1">
            <a:spLocks noChangeArrowheads="1"/>
          </p:cNvSpPr>
          <p:nvPr/>
        </p:nvSpPr>
        <p:spPr bwMode="auto">
          <a:xfrm>
            <a:off x="5400963" y="1393468"/>
            <a:ext cx="38154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Radiation pulse width (RMS)</a:t>
            </a:r>
          </a:p>
        </p:txBody>
      </p:sp>
      <p:graphicFrame>
        <p:nvGraphicFramePr>
          <p:cNvPr id="29" name="Group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088618"/>
              </p:ext>
            </p:extLst>
          </p:nvPr>
        </p:nvGraphicFramePr>
        <p:xfrm>
          <a:off x="410261" y="4894757"/>
          <a:ext cx="7511709" cy="1371432"/>
        </p:xfrm>
        <a:graphic>
          <a:graphicData uri="http://schemas.openxmlformats.org/drawingml/2006/table">
            <a:tbl>
              <a:tblPr/>
              <a:tblGrid>
                <a:gridCol w="4448487"/>
                <a:gridCol w="970274"/>
                <a:gridCol w="970274"/>
                <a:gridCol w="1122674"/>
              </a:tblGrid>
              <a:tr h="3961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Charge,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692" marB="4569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7" marR="91437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0.25</a:t>
                      </a:r>
                    </a:p>
                  </a:txBody>
                  <a:tcPr marL="91437" marR="91437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0.02</a:t>
                      </a:r>
                    </a:p>
                  </a:txBody>
                  <a:tcPr marL="91437" marR="91437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Mean radiation energy,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mJ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1-4</a:t>
                      </a:r>
                    </a:p>
                  </a:txBody>
                  <a:tcPr marL="91437" marR="91437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1-2</a:t>
                      </a:r>
                    </a:p>
                  </a:txBody>
                  <a:tcPr marL="91437" marR="91437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0.1-0.4</a:t>
                      </a:r>
                    </a:p>
                  </a:txBody>
                  <a:tcPr marL="91437" marR="91437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0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Pulse radiation width (FWHM), fs</a:t>
                      </a:r>
                    </a:p>
                  </a:txBody>
                  <a:tcPr marL="91437" marR="91437"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25-50</a:t>
                      </a:r>
                    </a:p>
                  </a:txBody>
                  <a:tcPr marL="91437" marR="91437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10-20</a:t>
                      </a:r>
                    </a:p>
                  </a:txBody>
                  <a:tcPr marL="91437" marR="91437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1-2</a:t>
                      </a:r>
                    </a:p>
                  </a:txBody>
                  <a:tcPr marL="91437" marR="91437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6918613" y="3264188"/>
            <a:ext cx="11033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sz="200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250 pC</a:t>
            </a:r>
            <a:endParaRPr lang="en-GB" sz="2000">
              <a:solidFill>
                <a:srgbClr val="00B05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6945601" y="2295813"/>
            <a:ext cx="8270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sz="200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 nC</a:t>
            </a:r>
            <a:endParaRPr lang="en-GB" sz="200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2" name="Text Box 47"/>
          <p:cNvSpPr txBox="1">
            <a:spLocks noChangeArrowheads="1"/>
          </p:cNvSpPr>
          <p:nvPr/>
        </p:nvSpPr>
        <p:spPr bwMode="auto">
          <a:xfrm>
            <a:off x="6550313" y="3846801"/>
            <a:ext cx="920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sz="2000">
                <a:solidFill>
                  <a:srgbClr val="0033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 pC</a:t>
            </a:r>
            <a:endParaRPr lang="en-GB" sz="2000">
              <a:solidFill>
                <a:srgbClr val="0033CC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441599"/>
              </p:ext>
            </p:extLst>
          </p:nvPr>
        </p:nvGraphicFramePr>
        <p:xfrm>
          <a:off x="8135751" y="4509262"/>
          <a:ext cx="661301" cy="371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3" name="Equation" r:id="rId12" imgW="317087" imgH="177569" progId="Equation.DSMT4">
                  <p:embed/>
                </p:oleObj>
              </mc:Choice>
              <mc:Fallback>
                <p:oleObj name="Equation" r:id="rId12" imgW="317087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5751" y="4509262"/>
                        <a:ext cx="661301" cy="3714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485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Compression for 250 </a:t>
            </a:r>
            <a:r>
              <a:rPr lang="en-US" dirty="0" err="1"/>
              <a:t>pC</a:t>
            </a:r>
            <a:endParaRPr lang="en-US" dirty="0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88" y="1726870"/>
            <a:ext cx="4423483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354341"/>
              </p:ext>
            </p:extLst>
          </p:nvPr>
        </p:nvGraphicFramePr>
        <p:xfrm>
          <a:off x="6199188" y="1643063"/>
          <a:ext cx="1041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8" name="Equation" r:id="rId5" imgW="520560" imgH="152280" progId="Equation.DSMT4">
                  <p:embed/>
                </p:oleObj>
              </mc:Choice>
              <mc:Fallback>
                <p:oleObj name="Equation" r:id="rId5" imgW="52056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9188" y="1643063"/>
                        <a:ext cx="1041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030206"/>
              </p:ext>
            </p:extLst>
          </p:nvPr>
        </p:nvGraphicFramePr>
        <p:xfrm>
          <a:off x="6221413" y="4410075"/>
          <a:ext cx="75565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9" name="Equation" r:id="rId7" imgW="393359" imgH="177646" progId="Equation.DSMT4">
                  <p:embed/>
                </p:oleObj>
              </mc:Choice>
              <mc:Fallback>
                <p:oleObj name="Equation" r:id="rId7" imgW="393359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1413" y="4410075"/>
                        <a:ext cx="75565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260773"/>
              </p:ext>
            </p:extLst>
          </p:nvPr>
        </p:nvGraphicFramePr>
        <p:xfrm>
          <a:off x="7392207" y="5561639"/>
          <a:ext cx="1296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0" name="Equation" r:id="rId9" imgW="647419" imgH="203112" progId="Equation.DSMT4">
                  <p:embed/>
                </p:oleObj>
              </mc:Choice>
              <mc:Fallback>
                <p:oleObj name="Equation" r:id="rId9" imgW="64741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2207" y="5561639"/>
                        <a:ext cx="1296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701800"/>
            <a:ext cx="4422775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221207"/>
              </p:ext>
            </p:extLst>
          </p:nvPr>
        </p:nvGraphicFramePr>
        <p:xfrm>
          <a:off x="1882775" y="1549400"/>
          <a:ext cx="939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1" name="Equation" r:id="rId12" imgW="469800" imgH="152280" progId="Equation.DSMT4">
                  <p:embed/>
                </p:oleObj>
              </mc:Choice>
              <mc:Fallback>
                <p:oleObj name="Equation" r:id="rId12" imgW="469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775" y="1549400"/>
                        <a:ext cx="939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89755"/>
              </p:ext>
            </p:extLst>
          </p:nvPr>
        </p:nvGraphicFramePr>
        <p:xfrm>
          <a:off x="2949575" y="2266950"/>
          <a:ext cx="1346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2" name="Equation" r:id="rId14" imgW="672840" imgH="215640" progId="Equation.DSMT4">
                  <p:embed/>
                </p:oleObj>
              </mc:Choice>
              <mc:Fallback>
                <p:oleObj name="Equation" r:id="rId14" imgW="6728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9575" y="2266950"/>
                        <a:ext cx="1346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182462"/>
              </p:ext>
            </p:extLst>
          </p:nvPr>
        </p:nvGraphicFramePr>
        <p:xfrm>
          <a:off x="1463675" y="4649788"/>
          <a:ext cx="75565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3" name="Equation" r:id="rId16" imgW="393359" imgH="177646" progId="Equation.DSMT4">
                  <p:embed/>
                </p:oleObj>
              </mc:Choice>
              <mc:Fallback>
                <p:oleObj name="Equation" r:id="rId16" imgW="393359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675" y="4649788"/>
                        <a:ext cx="75565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080322"/>
              </p:ext>
            </p:extLst>
          </p:nvPr>
        </p:nvGraphicFramePr>
        <p:xfrm>
          <a:off x="7137400" y="2190750"/>
          <a:ext cx="1346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4" name="Equation" r:id="rId17" imgW="672808" imgH="215806" progId="Equation.DSMT4">
                  <p:embed/>
                </p:oleObj>
              </mc:Choice>
              <mc:Fallback>
                <p:oleObj name="Equation" r:id="rId17" imgW="672808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7400" y="2190750"/>
                        <a:ext cx="1346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889112"/>
              </p:ext>
            </p:extLst>
          </p:nvPr>
        </p:nvGraphicFramePr>
        <p:xfrm>
          <a:off x="3233738" y="5486400"/>
          <a:ext cx="1296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5" name="Equation" r:id="rId18" imgW="647419" imgH="203112" progId="Equation.DSMT4">
                  <p:embed/>
                </p:oleObj>
              </mc:Choice>
              <mc:Fallback>
                <p:oleObj name="Equation" r:id="rId18" imgW="64741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3738" y="5486400"/>
                        <a:ext cx="1296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1363873" y="866899"/>
            <a:ext cx="66768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800" b="1" dirty="0">
                <a:solidFill>
                  <a:srgbClr val="F28E00"/>
                </a:solidFill>
                <a:latin typeface="Arial"/>
                <a:ea typeface="+mn-ea"/>
              </a:rPr>
              <a:t>Radiation </a:t>
            </a:r>
            <a:r>
              <a:rPr lang="en-US" sz="2800" b="1" dirty="0" smtClean="0">
                <a:solidFill>
                  <a:srgbClr val="F28E00"/>
                </a:solidFill>
                <a:latin typeface="Arial"/>
                <a:ea typeface="+mn-ea"/>
              </a:rPr>
              <a:t>power </a:t>
            </a:r>
            <a:r>
              <a:rPr lang="en-US" sz="2800" b="1" dirty="0">
                <a:solidFill>
                  <a:srgbClr val="F28E00"/>
                </a:solidFill>
                <a:latin typeface="Arial"/>
                <a:ea typeface="+mn-ea"/>
              </a:rPr>
              <a:t>vs. compression rate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973777" y="5155211"/>
            <a:ext cx="390096" cy="406428"/>
          </a:xfrm>
          <a:prstGeom prst="ellipse">
            <a:avLst/>
          </a:prstGeom>
          <a:solidFill>
            <a:schemeClr val="accent1">
              <a:alpha val="2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de-DE" sz="160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321712" y="5202836"/>
            <a:ext cx="390096" cy="406428"/>
          </a:xfrm>
          <a:prstGeom prst="ellipse">
            <a:avLst/>
          </a:prstGeom>
          <a:solidFill>
            <a:schemeClr val="accent1">
              <a:alpha val="2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de-DE" sz="1600" smtClean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0682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30275" y="4197350"/>
            <a:ext cx="7283450" cy="1814513"/>
          </a:xfrm>
        </p:spPr>
        <p:txBody>
          <a:bodyPr/>
          <a:lstStyle/>
          <a:p>
            <a:pPr eaLnBrk="1" hangingPunct="1"/>
            <a:r>
              <a:rPr lang="en-GB" dirty="0" smtClean="0"/>
              <a:t>Operations working group</a:t>
            </a:r>
          </a:p>
          <a:p>
            <a:pPr eaLnBrk="1" hangingPunct="1"/>
            <a:r>
              <a:rPr lang="en-GB" dirty="0" smtClean="0"/>
              <a:t>European XFEL collaboration meeting </a:t>
            </a:r>
            <a:r>
              <a:rPr lang="en-GB" smtClean="0"/>
              <a:t>Apr 17, </a:t>
            </a:r>
            <a:r>
              <a:rPr lang="en-GB" dirty="0" smtClean="0"/>
              <a:t>2012</a:t>
            </a:r>
            <a:endParaRPr lang="en-GB" sz="1200" dirty="0" smtClean="0"/>
          </a:p>
          <a:p>
            <a:pPr eaLnBrk="1" hangingPunct="1">
              <a:spcBef>
                <a:spcPct val="60000"/>
              </a:spcBef>
            </a:pPr>
            <a:r>
              <a:rPr lang="en-GB" dirty="0" smtClean="0"/>
              <a:t>Thomas </a:t>
            </a:r>
            <a:r>
              <a:rPr lang="en-GB" dirty="0" err="1" smtClean="0"/>
              <a:t>Tschentscher</a:t>
            </a:r>
            <a:endParaRPr lang="en-GB" dirty="0" smtClean="0"/>
          </a:p>
          <a:p>
            <a:pPr eaLnBrk="1" hangingPunct="1"/>
            <a:r>
              <a:rPr lang="en-GB" sz="1600" b="1" i="1" dirty="0" smtClean="0"/>
              <a:t>  thomas.tschentscher@xfel.eu</a:t>
            </a:r>
          </a:p>
        </p:txBody>
      </p:sp>
      <p:sp>
        <p:nvSpPr>
          <p:cNvPr id="13315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133350" y="2306638"/>
            <a:ext cx="8870950" cy="1844675"/>
          </a:xfrm>
          <a:noFill/>
        </p:spPr>
        <p:txBody>
          <a:bodyPr/>
          <a:lstStyle/>
          <a:p>
            <a:pPr eaLnBrk="1" hangingPunct="1"/>
            <a:r>
              <a:rPr lang="de-DE" sz="4100" b="1" smtClean="0"/>
              <a:t>Instrument requests</a:t>
            </a:r>
            <a:br>
              <a:rPr lang="de-DE" sz="4100" b="1" smtClean="0"/>
            </a:br>
            <a:r>
              <a:rPr lang="de-DE" sz="4100" b="1" smtClean="0"/>
              <a:t>to the delivery</a:t>
            </a:r>
            <a:br>
              <a:rPr lang="de-DE" sz="4100" b="1" smtClean="0"/>
            </a:br>
            <a:r>
              <a:rPr lang="de-DE" sz="4100" b="1" smtClean="0"/>
              <a:t>of x-ray pulses</a:t>
            </a:r>
            <a:endParaRPr lang="en-GB" sz="4100" b="1" smtClean="0"/>
          </a:p>
        </p:txBody>
      </p:sp>
    </p:spTree>
    <p:extLst>
      <p:ext uri="{BB962C8B-B14F-4D97-AF65-F5344CB8AC3E}">
        <p14:creationId xmlns:p14="http://schemas.microsoft.com/office/powerpoint/2010/main" val="349282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idx="1"/>
          </p:nvPr>
        </p:nvSpPr>
        <p:spPr>
          <a:xfrm>
            <a:off x="862538" y="1441544"/>
            <a:ext cx="7765196" cy="424070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800" dirty="0" smtClean="0"/>
              <a:t> Bunches with charge 20-1000 </a:t>
            </a:r>
            <a:r>
              <a:rPr lang="en-US" sz="2800" dirty="0" err="1" smtClean="0"/>
              <a:t>pC</a:t>
            </a:r>
            <a:r>
              <a:rPr lang="en-US" sz="2800" dirty="0" smtClean="0"/>
              <a:t> can be compressed to 5 kA and higher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 Radiation energy drops down at “full” compression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 </a:t>
            </a:r>
            <a:r>
              <a:rPr lang="en-US" sz="2800" dirty="0" err="1" smtClean="0"/>
              <a:t>Overcompression</a:t>
            </a:r>
            <a:r>
              <a:rPr lang="en-US" sz="2800" dirty="0" smtClean="0"/>
              <a:t> scenario can be used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0010" y="4587442"/>
            <a:ext cx="78487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0"/>
              </a:spcBef>
              <a:buClrTx/>
              <a:buFontTx/>
              <a:buNone/>
              <a:tabLst>
                <a:tab pos="228600" algn="l"/>
              </a:tabLst>
            </a:pPr>
            <a:r>
              <a:rPr lang="en-US" sz="2400" dirty="0" smtClean="0">
                <a:solidFill>
                  <a:srgbClr val="00A5EB"/>
                </a:solidFill>
                <a:ea typeface="+mn-ea"/>
                <a:cs typeface="Times New Roman" pitchFamily="18" charset="0"/>
              </a:rPr>
              <a:t>Acknowledgements </a:t>
            </a:r>
          </a:p>
          <a:p>
            <a:pPr algn="just" eaLnBrk="0" hangingPunct="0">
              <a:spcBef>
                <a:spcPct val="0"/>
              </a:spcBef>
              <a:buClrTx/>
              <a:buFontTx/>
              <a:buNone/>
              <a:tabLst>
                <a:tab pos="228600" algn="l"/>
              </a:tabLst>
            </a:pPr>
            <a:r>
              <a:rPr lang="en-US" sz="2400" dirty="0" smtClean="0">
                <a:solidFill>
                  <a:srgbClr val="00A5EB"/>
                </a:solidFill>
                <a:ea typeface="+mn-ea"/>
                <a:cs typeface="Times New Roman" pitchFamily="18" charset="0"/>
              </a:rPr>
              <a:t>to </a:t>
            </a:r>
            <a:r>
              <a:rPr lang="en-US" sz="2400" dirty="0" err="1" smtClean="0">
                <a:solidFill>
                  <a:srgbClr val="00A5EB"/>
                </a:solidFill>
                <a:ea typeface="+mn-ea"/>
                <a:cs typeface="Times New Roman" pitchFamily="18" charset="0"/>
              </a:rPr>
              <a:t>M.Dohlus</a:t>
            </a:r>
            <a:r>
              <a:rPr lang="en-US" sz="2400" dirty="0" smtClean="0">
                <a:solidFill>
                  <a:srgbClr val="00A5EB"/>
                </a:solidFill>
                <a:ea typeface="+mn-ea"/>
                <a:cs typeface="Times New Roman" pitchFamily="18" charset="0"/>
              </a:rPr>
              <a:t> and </a:t>
            </a:r>
            <a:r>
              <a:rPr lang="en-US" sz="2400" dirty="0" err="1">
                <a:solidFill>
                  <a:srgbClr val="00A5EB"/>
                </a:solidFill>
                <a:ea typeface="+mn-ea"/>
                <a:cs typeface="Times New Roman" pitchFamily="18" charset="0"/>
              </a:rPr>
              <a:t>T.Limberg</a:t>
            </a:r>
            <a:r>
              <a:rPr lang="en-US" sz="2400" dirty="0" smtClean="0">
                <a:solidFill>
                  <a:srgbClr val="00A5EB"/>
                </a:solidFill>
                <a:ea typeface="+mn-ea"/>
                <a:cs typeface="Times New Roman" pitchFamily="18" charset="0"/>
              </a:rPr>
              <a:t> for many useful discussions</a:t>
            </a:r>
            <a:endParaRPr lang="en-US" sz="2400" dirty="0">
              <a:solidFill>
                <a:srgbClr val="00A5EB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8165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528638" y="1231900"/>
            <a:ext cx="8101012" cy="172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3600" b="1" dirty="0" smtClean="0"/>
              <a:t>LLRF Capabilities of the</a:t>
            </a:r>
            <a:br>
              <a:rPr lang="en-US" sz="3600" b="1" dirty="0" smtClean="0"/>
            </a:br>
            <a:r>
              <a:rPr lang="en-US" sz="3600" b="1" dirty="0" smtClean="0"/>
              <a:t>European-XFEL</a:t>
            </a:r>
            <a:br>
              <a:rPr lang="en-US" sz="3600" b="1" dirty="0" smtClean="0"/>
            </a:br>
            <a:endParaRPr lang="en-GB" sz="3600" b="1" dirty="0" smtClean="0">
              <a:solidFill>
                <a:schemeClr val="tx1"/>
              </a:solidFill>
            </a:endParaRPr>
          </a:p>
        </p:txBody>
      </p:sp>
      <p:pic>
        <p:nvPicPr>
          <p:cNvPr id="9219" name="Picture 19" descr="DESY-Logo-cyan-RGB_Hintergrund wei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5651500"/>
            <a:ext cx="757238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0" descr="Helmholtz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13" y="5608638"/>
            <a:ext cx="1795462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6" descr="TUL_DMCS_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5888038"/>
            <a:ext cx="46672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8" descr="logo_i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5888038"/>
            <a:ext cx="603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29" descr="obrazek z krpokam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5859463"/>
            <a:ext cx="54451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1"/>
          <p:cNvSpPr txBox="1">
            <a:spLocks noChangeArrowheads="1"/>
          </p:cNvSpPr>
          <p:nvPr/>
        </p:nvSpPr>
        <p:spPr bwMode="auto">
          <a:xfrm>
            <a:off x="2757488" y="2819400"/>
            <a:ext cx="3402012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sz="2400" b="0">
                <a:solidFill>
                  <a:srgbClr val="261748"/>
                </a:solidFill>
              </a:rPr>
              <a:t>Holger Schlarb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400" b="0">
                <a:solidFill>
                  <a:srgbClr val="261748"/>
                </a:solidFill>
              </a:rPr>
              <a:t>on behalf of LLRF team</a:t>
            </a:r>
          </a:p>
        </p:txBody>
      </p:sp>
    </p:spTree>
    <p:extLst>
      <p:ext uri="{BB962C8B-B14F-4D97-AF65-F5344CB8AC3E}">
        <p14:creationId xmlns:p14="http://schemas.microsoft.com/office/powerpoint/2010/main" val="68276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475" y="6477000"/>
            <a:ext cx="5702300" cy="333375"/>
          </a:xfrm>
          <a:noFill/>
        </p:spPr>
        <p:txBody>
          <a:bodyPr lIns="0" tIns="0" rIns="0" bIns="0"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110000"/>
              </a:lnSpc>
            </a:pPr>
            <a:fld id="{818EACEC-11E7-42D8-A188-FF98E5CA5150}" type="slidenum">
              <a:rPr lang="en-GB" sz="900" b="0" smtClean="0">
                <a:solidFill>
                  <a:srgbClr val="000000"/>
                </a:solidFill>
              </a:rPr>
              <a:pPr algn="l">
                <a:lnSpc>
                  <a:spcPct val="110000"/>
                </a:lnSpc>
              </a:pPr>
              <a:t>22</a:t>
            </a:fld>
            <a:endParaRPr lang="en-GB" sz="900" b="0" smtClean="0">
              <a:solidFill>
                <a:srgbClr val="000000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520700"/>
            <a:ext cx="7302500" cy="495300"/>
          </a:xfrm>
        </p:spPr>
        <p:txBody>
          <a:bodyPr anchor="ctr"/>
          <a:lstStyle/>
          <a:p>
            <a:r>
              <a:rPr lang="en-US" sz="2800" dirty="0" smtClean="0"/>
              <a:t>Requests: operation flexibility</a:t>
            </a:r>
            <a:endParaRPr lang="en-GB" sz="2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723900" y="1341447"/>
            <a:ext cx="6159058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261748"/>
                </a:solidFill>
                <a:ea typeface="ＭＳ Ｐゴシック" pitchFamily="34" charset="-128"/>
              </a:rPr>
              <a:t>Questions:</a:t>
            </a:r>
          </a:p>
          <a:p>
            <a:r>
              <a:rPr lang="en-US" sz="2000" b="1" dirty="0">
                <a:solidFill>
                  <a:srgbClr val="261748"/>
                </a:solidFill>
                <a:ea typeface="ＭＳ Ｐゴシック" pitchFamily="34" charset="-128"/>
              </a:rPr>
              <a:t> </a:t>
            </a:r>
            <a:r>
              <a:rPr lang="en-US" sz="2000" b="1" dirty="0" smtClean="0">
                <a:solidFill>
                  <a:srgbClr val="261748"/>
                </a:solidFill>
                <a:ea typeface="ＭＳ Ｐゴシック" pitchFamily="34" charset="-128"/>
              </a:rPr>
              <a:t>Gradient and phase changes over macro-pulse</a:t>
            </a:r>
          </a:p>
          <a:p>
            <a:r>
              <a:rPr lang="en-US" sz="2000" b="1" dirty="0">
                <a:solidFill>
                  <a:srgbClr val="261748"/>
                </a:solidFill>
                <a:ea typeface="ＭＳ Ｐゴシック" pitchFamily="34" charset="-128"/>
              </a:rPr>
              <a:t> </a:t>
            </a:r>
            <a:r>
              <a:rPr lang="en-US" sz="2000" b="1" dirty="0" smtClean="0">
                <a:solidFill>
                  <a:srgbClr val="261748"/>
                </a:solidFill>
                <a:ea typeface="ＭＳ Ｐゴシック" pitchFamily="34" charset="-128"/>
              </a:rPr>
              <a:t>Beam loading / beam loading variations</a:t>
            </a:r>
          </a:p>
          <a:p>
            <a:r>
              <a:rPr lang="en-US" sz="2000" b="1" dirty="0">
                <a:solidFill>
                  <a:srgbClr val="261748"/>
                </a:solidFill>
                <a:ea typeface="ＭＳ Ｐゴシック" pitchFamily="34" charset="-128"/>
              </a:rPr>
              <a:t> </a:t>
            </a:r>
            <a:r>
              <a:rPr lang="en-US" sz="2000" b="1" dirty="0" smtClean="0">
                <a:solidFill>
                  <a:srgbClr val="261748"/>
                </a:solidFill>
                <a:ea typeface="ＭＳ Ｐゴシック" pitchFamily="34" charset="-128"/>
              </a:rPr>
              <a:t>Small charge operation</a:t>
            </a:r>
          </a:p>
          <a:p>
            <a:endParaRPr lang="en-US" sz="2000" b="1" dirty="0">
              <a:solidFill>
                <a:srgbClr val="261748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261748"/>
                </a:solidFill>
                <a:ea typeface="ＭＳ Ｐゴシック" pitchFamily="34" charset="-128"/>
              </a:rPr>
              <a:t>Related issues:</a:t>
            </a:r>
          </a:p>
          <a:p>
            <a:pPr marL="342900" indent="-342900"/>
            <a:r>
              <a:rPr lang="en-US" sz="2000" b="1" dirty="0" smtClean="0">
                <a:solidFill>
                  <a:srgbClr val="261748"/>
                </a:solidFill>
                <a:ea typeface="ＭＳ Ｐゴシック" pitchFamily="34" charset="-128"/>
              </a:rPr>
              <a:t>General stability achievements</a:t>
            </a:r>
          </a:p>
          <a:p>
            <a:pPr marL="342900" indent="-342900"/>
            <a:r>
              <a:rPr lang="en-US" sz="2000" b="1" dirty="0" smtClean="0">
                <a:solidFill>
                  <a:srgbClr val="261748"/>
                </a:solidFill>
                <a:ea typeface="ＭＳ Ｐゴシック" pitchFamily="34" charset="-128"/>
              </a:rPr>
              <a:t>Multimode operation</a:t>
            </a:r>
          </a:p>
          <a:p>
            <a:pPr marL="342900" indent="-342900"/>
            <a:r>
              <a:rPr lang="en-US" sz="2000" b="1" dirty="0" smtClean="0">
                <a:solidFill>
                  <a:srgbClr val="261748"/>
                </a:solidFill>
                <a:ea typeface="ＭＳ Ｐゴシック" pitchFamily="34" charset="-128"/>
              </a:rPr>
              <a:t>Intra-train Feedbacks systems &amp; Diagnostics</a:t>
            </a:r>
          </a:p>
          <a:p>
            <a:endParaRPr lang="en-US" sz="2000" b="1" dirty="0">
              <a:solidFill>
                <a:srgbClr val="261748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US" sz="2000" b="1" dirty="0">
              <a:solidFill>
                <a:srgbClr val="261748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982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520700"/>
            <a:ext cx="7302500" cy="495300"/>
          </a:xfrm>
        </p:spPr>
        <p:txBody>
          <a:bodyPr anchor="ctr"/>
          <a:lstStyle/>
          <a:p>
            <a:r>
              <a:rPr lang="en-US" sz="2800" dirty="0" smtClean="0"/>
              <a:t>Multiple – gradient/phase operation</a:t>
            </a:r>
            <a:endParaRPr lang="en-GB" sz="2800" dirty="0" smtClean="0"/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439347"/>
            <a:ext cx="728662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9832" y="1111934"/>
            <a:ext cx="6436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261748"/>
                </a:solidFill>
                <a:ea typeface="ＭＳ Ｐゴシック" pitchFamily="34" charset="-128"/>
              </a:rPr>
              <a:t> Preparation of software for FLASH 1 &amp; 2 &amp; 3 operation!</a:t>
            </a:r>
            <a:endParaRPr lang="en-US" sz="1800" b="1" dirty="0">
              <a:solidFill>
                <a:srgbClr val="261748"/>
              </a:solidFill>
              <a:ea typeface="ＭＳ Ｐゴシック" pitchFamily="34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886200" y="1908144"/>
            <a:ext cx="622667" cy="1412390"/>
          </a:xfrm>
          <a:prstGeom prst="rect">
            <a:avLst/>
          </a:prstGeom>
          <a:solidFill>
            <a:srgbClr val="FF5050">
              <a:alpha val="50196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/>
            <a:endParaRPr lang="en-US" sz="1200" b="1" smtClean="0">
              <a:solidFill>
                <a:srgbClr val="261748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8300" y="2120321"/>
            <a:ext cx="7184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000" b="1" dirty="0" smtClean="0">
                <a:solidFill>
                  <a:srgbClr val="261748"/>
                </a:solidFill>
                <a:ea typeface="ＭＳ Ｐゴシック" pitchFamily="34" charset="-128"/>
              </a:rPr>
              <a:t>FLASH 1</a:t>
            </a:r>
            <a:endParaRPr lang="en-US" sz="1000" b="1" dirty="0">
              <a:solidFill>
                <a:srgbClr val="261748"/>
              </a:solidFill>
              <a:ea typeface="ＭＳ Ｐゴシック" pitchFamily="34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635500" y="1948847"/>
            <a:ext cx="723900" cy="1368000"/>
          </a:xfrm>
          <a:prstGeom prst="rect">
            <a:avLst/>
          </a:prstGeom>
          <a:solidFill>
            <a:srgbClr val="0044A8">
              <a:alpha val="50196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/>
            <a:endParaRPr lang="en-US" sz="1200" b="1" smtClean="0">
              <a:solidFill>
                <a:srgbClr val="261748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486400" y="1889034"/>
            <a:ext cx="566066" cy="1422000"/>
          </a:xfrm>
          <a:prstGeom prst="rect">
            <a:avLst/>
          </a:prstGeom>
          <a:solidFill>
            <a:srgbClr val="008000">
              <a:alpha val="50196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/>
            <a:endParaRPr lang="en-US" sz="1200" b="1" smtClean="0">
              <a:solidFill>
                <a:srgbClr val="261748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0467" y="2120321"/>
            <a:ext cx="7184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000" b="1" dirty="0" smtClean="0">
                <a:solidFill>
                  <a:srgbClr val="261748"/>
                </a:solidFill>
                <a:ea typeface="ＭＳ Ｐゴシック" pitchFamily="34" charset="-128"/>
              </a:rPr>
              <a:t>FLASH 2</a:t>
            </a:r>
            <a:endParaRPr lang="en-US" sz="1000" b="1" dirty="0">
              <a:solidFill>
                <a:srgbClr val="261748"/>
              </a:solidFill>
              <a:ea typeface="ＭＳ Ｐゴシック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5600" y="2120321"/>
            <a:ext cx="7184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000" b="1" dirty="0" smtClean="0">
                <a:solidFill>
                  <a:srgbClr val="261748"/>
                </a:solidFill>
                <a:ea typeface="ＭＳ Ｐゴシック" pitchFamily="34" charset="-128"/>
              </a:rPr>
              <a:t>FLASH 3</a:t>
            </a:r>
            <a:endParaRPr lang="en-US" sz="1000" b="1" dirty="0">
              <a:solidFill>
                <a:srgbClr val="261748"/>
              </a:solidFill>
              <a:ea typeface="ＭＳ Ｐゴシック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2232" y="5804456"/>
            <a:ext cx="6865982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261748"/>
                </a:solidFill>
                <a:ea typeface="ＭＳ Ｐゴシック" pitchFamily="34" charset="-128"/>
              </a:rPr>
              <a:t> Used gradient steps -2% and + 3% with 40us transient time</a:t>
            </a:r>
          </a:p>
          <a:p>
            <a:r>
              <a:rPr lang="en-US" sz="1800" b="1" dirty="0">
                <a:solidFill>
                  <a:srgbClr val="261748"/>
                </a:solidFill>
                <a:ea typeface="ＭＳ Ｐゴシック" pitchFamily="34" charset="-128"/>
              </a:rPr>
              <a:t> </a:t>
            </a:r>
            <a:r>
              <a:rPr lang="en-US" sz="1800" b="1" dirty="0" smtClean="0">
                <a:solidFill>
                  <a:srgbClr val="261748"/>
                </a:solidFill>
                <a:ea typeface="ＭＳ Ｐゴシック" pitchFamily="34" charset="-128"/>
              </a:rPr>
              <a:t>Setting up time &lt; 10 sec</a:t>
            </a:r>
            <a:endParaRPr lang="en-US" sz="1800" b="1" dirty="0">
              <a:solidFill>
                <a:srgbClr val="261748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505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520700"/>
            <a:ext cx="7302500" cy="495300"/>
          </a:xfrm>
        </p:spPr>
        <p:txBody>
          <a:bodyPr anchor="ctr"/>
          <a:lstStyle/>
          <a:p>
            <a:r>
              <a:rPr lang="en-US" sz="2800" dirty="0" smtClean="0"/>
              <a:t>Beam loading and varying beam loading</a:t>
            </a:r>
            <a:endParaRPr lang="en-GB" sz="2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57200" y="1282700"/>
            <a:ext cx="8175636" cy="55584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261748"/>
                </a:solidFill>
                <a:ea typeface="ＭＳ Ｐゴシック" pitchFamily="34" charset="-128"/>
              </a:rPr>
              <a:t> Gradient flatness </a:t>
            </a:r>
          </a:p>
          <a:p>
            <a:pPr lvl="1"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261748"/>
                </a:solidFill>
                <a:ea typeface="ＭＳ Ｐゴシック" pitchFamily="34" charset="-128"/>
              </a:rPr>
              <a:t>-&gt; orbit variation across macro-pulse</a:t>
            </a:r>
          </a:p>
          <a:p>
            <a:pPr lvl="1"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261748"/>
                </a:solidFill>
                <a:ea typeface="ＭＳ Ｐゴシック" pitchFamily="34" charset="-128"/>
              </a:rPr>
              <a:t>-&gt; achievable gradient</a:t>
            </a:r>
          </a:p>
          <a:p>
            <a:pPr marL="342900" indent="-342900"/>
            <a:r>
              <a:rPr lang="en-US" sz="2400" b="1" dirty="0" smtClean="0">
                <a:solidFill>
                  <a:srgbClr val="261748"/>
                </a:solidFill>
                <a:ea typeface="ＭＳ Ｐゴシック" pitchFamily="34" charset="-128"/>
              </a:rPr>
              <a:t>Stability</a:t>
            </a:r>
            <a:endParaRPr lang="en-US" sz="2400" b="1" dirty="0">
              <a:solidFill>
                <a:srgbClr val="261748"/>
              </a:solidFill>
              <a:ea typeface="ＭＳ Ｐゴシック" pitchFamily="34" charset="-128"/>
            </a:endParaRPr>
          </a:p>
          <a:p>
            <a:pPr lvl="1"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261748"/>
                </a:solidFill>
                <a:ea typeface="ＭＳ Ｐゴシック" pitchFamily="34" charset="-128"/>
              </a:rPr>
              <a:t>-&gt; Single bunch loading 1nC: </a:t>
            </a:r>
            <a:r>
              <a:rPr lang="en-US" sz="2400" b="1" dirty="0" err="1" smtClean="0">
                <a:solidFill>
                  <a:srgbClr val="261748"/>
                </a:solidFill>
                <a:ea typeface="ＭＳ Ｐゴシック" pitchFamily="34" charset="-128"/>
              </a:rPr>
              <a:t>dA</a:t>
            </a:r>
            <a:r>
              <a:rPr lang="en-US" sz="2400" b="1" dirty="0" smtClean="0">
                <a:solidFill>
                  <a:srgbClr val="261748"/>
                </a:solidFill>
                <a:ea typeface="ＭＳ Ｐゴシック" pitchFamily="34" charset="-128"/>
              </a:rPr>
              <a:t>/A ~ 1.4e-4</a:t>
            </a:r>
          </a:p>
          <a:p>
            <a:pPr lvl="1"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261748"/>
                </a:solidFill>
                <a:ea typeface="ＭＳ Ｐゴシック" pitchFamily="34" charset="-128"/>
              </a:rPr>
              <a:t>-&gt; variable pattern requires single bunch correction</a:t>
            </a:r>
          </a:p>
          <a:p>
            <a:pPr marL="342900" indent="-342900"/>
            <a:r>
              <a:rPr lang="en-US" sz="2400" b="1" dirty="0" smtClean="0">
                <a:solidFill>
                  <a:srgbClr val="261748"/>
                </a:solidFill>
                <a:ea typeface="ＭＳ Ｐゴシック" pitchFamily="34" charset="-128"/>
              </a:rPr>
              <a:t>Coupler kicks due to varying </a:t>
            </a:r>
            <a:r>
              <a:rPr lang="en-US" sz="2400" b="1" dirty="0" err="1" smtClean="0">
                <a:solidFill>
                  <a:srgbClr val="261748"/>
                </a:solidFill>
                <a:ea typeface="ＭＳ Ｐゴシック" pitchFamily="34" charset="-128"/>
              </a:rPr>
              <a:t>Pfor</a:t>
            </a:r>
            <a:r>
              <a:rPr lang="en-US" sz="2400" b="1" dirty="0" smtClean="0">
                <a:solidFill>
                  <a:srgbClr val="261748"/>
                </a:solidFill>
                <a:ea typeface="ＭＳ Ｐゴシック" pitchFamily="34" charset="-128"/>
              </a:rPr>
              <a:t>/</a:t>
            </a:r>
            <a:r>
              <a:rPr lang="en-US" sz="2400" b="1" dirty="0" err="1" smtClean="0">
                <a:solidFill>
                  <a:srgbClr val="261748"/>
                </a:solidFill>
                <a:ea typeface="ＭＳ Ｐゴシック" pitchFamily="34" charset="-128"/>
              </a:rPr>
              <a:t>Pref</a:t>
            </a:r>
            <a:r>
              <a:rPr lang="en-US" sz="2400" b="1" dirty="0" smtClean="0">
                <a:solidFill>
                  <a:srgbClr val="261748"/>
                </a:solidFill>
                <a:ea typeface="ＭＳ Ｐゴシック" pitchFamily="34" charset="-128"/>
              </a:rPr>
              <a:t> at coupler</a:t>
            </a:r>
          </a:p>
          <a:p>
            <a:pPr marL="342900" indent="-342900"/>
            <a:endParaRPr lang="en-US" sz="2400" b="1" dirty="0">
              <a:solidFill>
                <a:srgbClr val="261748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261748"/>
                </a:solidFill>
                <a:ea typeface="ＭＳ Ｐゴシック" pitchFamily="34" charset="-128"/>
              </a:rPr>
              <a:t>Beam loading &amp; high gradient (at quench limit) &amp;</a:t>
            </a:r>
          </a:p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261748"/>
                </a:solidFill>
                <a:ea typeface="ＭＳ Ｐゴシック" pitchFamily="34" charset="-128"/>
              </a:rPr>
              <a:t>High stability is most challenging operation mode </a:t>
            </a:r>
          </a:p>
          <a:p>
            <a:pPr>
              <a:buFont typeface="Wingdings" pitchFamily="2" charset="2"/>
              <a:buNone/>
            </a:pPr>
            <a:endParaRPr lang="en-US" sz="1200" b="1" dirty="0">
              <a:solidFill>
                <a:srgbClr val="261748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261748"/>
                </a:solidFill>
                <a:ea typeface="ＭＳ Ｐゴシック" pitchFamily="34" charset="-128"/>
              </a:rPr>
              <a:t>Fundamental for LLRF system is 9 MHz readout </a:t>
            </a:r>
          </a:p>
          <a:p>
            <a:pPr>
              <a:buFont typeface="Wingdings" pitchFamily="2" charset="2"/>
              <a:buNone/>
            </a:pPr>
            <a:endParaRPr lang="en-US" sz="2400" b="1" dirty="0" smtClean="0">
              <a:solidFill>
                <a:srgbClr val="261748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971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>
            <a:spLocks noGrp="1" noChangeArrowheads="1"/>
          </p:cNvSpPr>
          <p:nvPr>
            <p:ph type="title"/>
          </p:nvPr>
        </p:nvSpPr>
        <p:spPr>
          <a:xfrm>
            <a:off x="1079500" y="552450"/>
            <a:ext cx="7151688" cy="481013"/>
          </a:xfrm>
          <a:noFill/>
        </p:spPr>
        <p:txBody>
          <a:bodyPr/>
          <a:lstStyle/>
          <a:p>
            <a:r>
              <a:rPr lang="en-US" smtClean="0"/>
              <a:t>Performance of LLRF system after upgrade</a:t>
            </a:r>
            <a:endParaRPr lang="en-GB" smtClean="0"/>
          </a:p>
        </p:txBody>
      </p:sp>
      <p:sp>
        <p:nvSpPr>
          <p:cNvPr id="69635" name="Title 1"/>
          <p:cNvSpPr txBox="1">
            <a:spLocks/>
          </p:cNvSpPr>
          <p:nvPr/>
        </p:nvSpPr>
        <p:spPr bwMode="auto">
          <a:xfrm>
            <a:off x="315913" y="1023938"/>
            <a:ext cx="905510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2000" bIns="0" anchor="b"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400">
                <a:solidFill>
                  <a:srgbClr val="223FBC"/>
                </a:solidFill>
              </a:rPr>
              <a:t>ILC studies: </a:t>
            </a:r>
            <a:r>
              <a:rPr lang="en-US" sz="2400">
                <a:solidFill>
                  <a:srgbClr val="261748"/>
                </a:solidFill>
              </a:rPr>
              <a:t>3 MHz, 1.5 nC = 4.5mA </a:t>
            </a:r>
            <a:r>
              <a:rPr lang="en-US" sz="2400">
                <a:solidFill>
                  <a:srgbClr val="FF0000"/>
                </a:solidFill>
              </a:rPr>
              <a:t>XFEL Parameters</a:t>
            </a:r>
          </a:p>
        </p:txBody>
      </p:sp>
      <p:pic>
        <p:nvPicPr>
          <p:cNvPr id="28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t="2997" r="8344" b="4095"/>
          <a:stretch>
            <a:fillRect/>
          </a:stretch>
        </p:blipFill>
        <p:spPr>
          <a:xfrm>
            <a:off x="4629150" y="3279775"/>
            <a:ext cx="4514850" cy="3457575"/>
          </a:xfrm>
        </p:spPr>
      </p:pic>
      <p:sp>
        <p:nvSpPr>
          <p:cNvPr id="69637" name="TextBox 7"/>
          <p:cNvSpPr txBox="1">
            <a:spLocks noChangeArrowheads="1"/>
          </p:cNvSpPr>
          <p:nvPr/>
        </p:nvSpPr>
        <p:spPr bwMode="auto">
          <a:xfrm>
            <a:off x="242888" y="1677988"/>
            <a:ext cx="4984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800">
                <a:solidFill>
                  <a:srgbClr val="261748"/>
                </a:solidFill>
              </a:rPr>
              <a:t>All field control applications are turned on: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>
                <a:solidFill>
                  <a:srgbClr val="261748"/>
                </a:solidFill>
              </a:rPr>
              <a:t>LFF, MIMO FB, BLC</a:t>
            </a:r>
          </a:p>
        </p:txBody>
      </p:sp>
      <p:sp>
        <p:nvSpPr>
          <p:cNvPr id="33" name="Textfeld 2"/>
          <p:cNvSpPr txBox="1">
            <a:spLocks noChangeArrowheads="1"/>
          </p:cNvSpPr>
          <p:nvPr/>
        </p:nvSpPr>
        <p:spPr bwMode="auto">
          <a:xfrm>
            <a:off x="5092700" y="5408613"/>
            <a:ext cx="2732088" cy="904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de-DE" sz="2400">
                <a:solidFill>
                  <a:srgbClr val="261748"/>
                </a:solidFill>
              </a:rPr>
              <a:t>dA / A &lt; 10</a:t>
            </a:r>
            <a:r>
              <a:rPr lang="de-DE" sz="2400" baseline="30000">
                <a:solidFill>
                  <a:srgbClr val="261748"/>
                </a:solidFill>
              </a:rPr>
              <a:t>-4</a:t>
            </a:r>
          </a:p>
          <a:p>
            <a:pPr eaLnBrk="1" hangingPunct="1">
              <a:buFont typeface="Wingdings" pitchFamily="2" charset="2"/>
              <a:buNone/>
            </a:pPr>
            <a:r>
              <a:rPr lang="de-DE" sz="2400">
                <a:solidFill>
                  <a:srgbClr val="261748"/>
                </a:solidFill>
              </a:rPr>
              <a:t>dP      = 0.011 deg</a:t>
            </a:r>
          </a:p>
        </p:txBody>
      </p:sp>
      <p:sp>
        <p:nvSpPr>
          <p:cNvPr id="37" name="TextBox 7"/>
          <p:cNvSpPr txBox="1">
            <a:spLocks noChangeArrowheads="1"/>
          </p:cNvSpPr>
          <p:nvPr/>
        </p:nvSpPr>
        <p:spPr bwMode="auto">
          <a:xfrm>
            <a:off x="5508625" y="3087688"/>
            <a:ext cx="2884488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600">
                <a:solidFill>
                  <a:srgbClr val="261748"/>
                </a:solidFill>
              </a:rPr>
              <a:t>Acceleration Phase ACC1</a:t>
            </a: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1676400"/>
            <a:ext cx="2316163" cy="140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5829300" y="2767013"/>
            <a:ext cx="787400" cy="128587"/>
          </a:xfrm>
          <a:prstGeom prst="rect">
            <a:avLst/>
          </a:prstGeom>
          <a:noFill/>
          <a:ln w="28575" cap="flat" cmpd="sng" algn="ctr">
            <a:solidFill>
              <a:srgbClr val="26174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defRPr/>
            </a:pPr>
            <a:endParaRPr lang="en-US" sz="1200" b="1">
              <a:solidFill>
                <a:srgbClr val="261748"/>
              </a:solidFill>
              <a:latin typeface="Arial" pitchFamily="34" charset="0"/>
              <a:ea typeface="ＭＳ Ｐゴシック"/>
            </a:endParaRPr>
          </a:p>
        </p:txBody>
      </p:sp>
      <p:cxnSp>
        <p:nvCxnSpPr>
          <p:cNvPr id="824321" name="Straight Arrow Connector 824320"/>
          <p:cNvCxnSpPr>
            <a:stCxn id="8" idx="0"/>
          </p:cNvCxnSpPr>
          <p:nvPr/>
        </p:nvCxnSpPr>
        <p:spPr bwMode="auto">
          <a:xfrm flipH="1" flipV="1">
            <a:off x="6223000" y="2392363"/>
            <a:ext cx="0" cy="374650"/>
          </a:xfrm>
          <a:prstGeom prst="straightConnector1">
            <a:avLst/>
          </a:prstGeom>
          <a:noFill/>
          <a:ln w="28575" cap="flat" cmpd="sng" algn="ctr">
            <a:solidFill>
              <a:srgbClr val="223FBC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/>
          <p:nvPr/>
        </p:nvCxnSpPr>
        <p:spPr bwMode="auto">
          <a:xfrm flipV="1">
            <a:off x="5227638" y="2773363"/>
            <a:ext cx="842962" cy="134937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9644" name="TextBox 52"/>
          <p:cNvSpPr txBox="1">
            <a:spLocks noChangeArrowheads="1"/>
          </p:cNvSpPr>
          <p:nvPr/>
        </p:nvSpPr>
        <p:spPr bwMode="auto">
          <a:xfrm>
            <a:off x="4406900" y="2773363"/>
            <a:ext cx="874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>
                <a:solidFill>
                  <a:srgbClr val="261748"/>
                </a:solidFill>
              </a:rPr>
              <a:t>BLC 1mA</a:t>
            </a:r>
          </a:p>
        </p:txBody>
      </p:sp>
      <p:sp>
        <p:nvSpPr>
          <p:cNvPr id="69645" name="TextBox 53"/>
          <p:cNvSpPr txBox="1">
            <a:spLocks noChangeArrowheads="1"/>
          </p:cNvSpPr>
          <p:nvPr/>
        </p:nvSpPr>
        <p:spPr bwMode="auto">
          <a:xfrm>
            <a:off x="6230938" y="2428875"/>
            <a:ext cx="2673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400">
                <a:solidFill>
                  <a:srgbClr val="223FBC"/>
                </a:solidFill>
              </a:rPr>
              <a:t>x charge x rep. rate =&gt; 4.5mA</a:t>
            </a:r>
          </a:p>
        </p:txBody>
      </p:sp>
      <p:grpSp>
        <p:nvGrpSpPr>
          <p:cNvPr id="824334" name="Group 824333"/>
          <p:cNvGrpSpPr>
            <a:grpSpLocks/>
          </p:cNvGrpSpPr>
          <p:nvPr/>
        </p:nvGrpSpPr>
        <p:grpSpPr bwMode="auto">
          <a:xfrm>
            <a:off x="536575" y="2373313"/>
            <a:ext cx="8372475" cy="636587"/>
            <a:chOff x="537191" y="2372990"/>
            <a:chExt cx="8371104" cy="636834"/>
          </a:xfrm>
        </p:grpSpPr>
        <p:grpSp>
          <p:nvGrpSpPr>
            <p:cNvPr id="69653" name="Group 824332"/>
            <p:cNvGrpSpPr>
              <a:grpSpLocks/>
            </p:cNvGrpSpPr>
            <p:nvPr/>
          </p:nvGrpSpPr>
          <p:grpSpPr bwMode="auto">
            <a:xfrm>
              <a:off x="6615927" y="2719239"/>
              <a:ext cx="2292368" cy="276999"/>
              <a:chOff x="6615927" y="2719239"/>
              <a:chExt cx="2292368" cy="276999"/>
            </a:xfrm>
          </p:grpSpPr>
          <p:sp>
            <p:nvSpPr>
              <p:cNvPr id="69659" name="Rectangle 39"/>
              <p:cNvSpPr>
                <a:spLocks noChangeArrowheads="1"/>
              </p:cNvSpPr>
              <p:nvPr/>
            </p:nvSpPr>
            <p:spPr bwMode="auto">
              <a:xfrm>
                <a:off x="6615927" y="2772794"/>
                <a:ext cx="50801" cy="13550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342900" indent="-342900"/>
                <a:endParaRPr lang="en-US" sz="1200" b="1">
                  <a:solidFill>
                    <a:srgbClr val="261748"/>
                  </a:solidFill>
                  <a:ea typeface="ＭＳ Ｐゴシック" pitchFamily="34" charset="-128"/>
                </a:endParaRPr>
              </a:p>
            </p:txBody>
          </p:sp>
          <p:cxnSp>
            <p:nvCxnSpPr>
              <p:cNvPr id="56" name="Straight Arrow Connector 55"/>
              <p:cNvCxnSpPr/>
              <p:nvPr/>
            </p:nvCxnSpPr>
            <p:spPr bwMode="auto">
              <a:xfrm flipH="1" flipV="1">
                <a:off x="6641716" y="2827191"/>
                <a:ext cx="1371376" cy="3176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sp>
            <p:nvSpPr>
              <p:cNvPr id="69661" name="TextBox 57"/>
              <p:cNvSpPr txBox="1">
                <a:spLocks noChangeArrowheads="1"/>
              </p:cNvSpPr>
              <p:nvPr/>
            </p:nvSpPr>
            <p:spPr bwMode="auto">
              <a:xfrm>
                <a:off x="7988300" y="2719239"/>
                <a:ext cx="91999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buFont typeface="Wingdings" pitchFamily="2" charset="2"/>
                  <a:buNone/>
                </a:pPr>
                <a:r>
                  <a:rPr lang="en-US">
                    <a:solidFill>
                      <a:srgbClr val="261748"/>
                    </a:solidFill>
                  </a:rPr>
                  <a:t>Truncated</a:t>
                </a:r>
              </a:p>
            </p:txBody>
          </p:sp>
        </p:grpSp>
        <p:sp>
          <p:nvSpPr>
            <p:cNvPr id="69654" name="TextBox 58"/>
            <p:cNvSpPr txBox="1">
              <a:spLocks noChangeArrowheads="1"/>
            </p:cNvSpPr>
            <p:nvPr/>
          </p:nvSpPr>
          <p:spPr bwMode="auto">
            <a:xfrm>
              <a:off x="537191" y="2671270"/>
              <a:ext cx="38988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12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12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12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12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sz="1600">
                  <a:solidFill>
                    <a:srgbClr val="FF0000"/>
                  </a:solidFill>
                </a:rPr>
                <a:t>Remark: single bunch transient &gt; 1e-4</a:t>
              </a:r>
            </a:p>
          </p:txBody>
        </p:sp>
        <p:grpSp>
          <p:nvGrpSpPr>
            <p:cNvPr id="69655" name="Group 824331"/>
            <p:cNvGrpSpPr>
              <a:grpSpLocks/>
            </p:cNvGrpSpPr>
            <p:nvPr/>
          </p:nvGrpSpPr>
          <p:grpSpPr bwMode="auto">
            <a:xfrm>
              <a:off x="4436015" y="2372990"/>
              <a:ext cx="1444085" cy="535310"/>
              <a:chOff x="4436015" y="2372990"/>
              <a:chExt cx="1444085" cy="535310"/>
            </a:xfrm>
          </p:grpSpPr>
          <p:cxnSp>
            <p:nvCxnSpPr>
              <p:cNvPr id="824323" name="Straight Arrow Connector 824322"/>
              <p:cNvCxnSpPr>
                <a:stCxn id="69657" idx="3"/>
                <a:endCxn id="69658" idx="1"/>
              </p:cNvCxnSpPr>
              <p:nvPr/>
            </p:nvCxnSpPr>
            <p:spPr bwMode="auto">
              <a:xfrm>
                <a:off x="5227485" y="2511156"/>
                <a:ext cx="601563" cy="138167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sp>
            <p:nvSpPr>
              <p:cNvPr id="69657" name="TextBox 824325"/>
              <p:cNvSpPr txBox="1">
                <a:spLocks noChangeArrowheads="1"/>
              </p:cNvSpPr>
              <p:nvPr/>
            </p:nvSpPr>
            <p:spPr bwMode="auto">
              <a:xfrm>
                <a:off x="4436015" y="2372990"/>
                <a:ext cx="79220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buFont typeface="Wingdings" pitchFamily="2" charset="2"/>
                  <a:buNone/>
                </a:pPr>
                <a:r>
                  <a:rPr lang="en-US">
                    <a:solidFill>
                      <a:srgbClr val="261748"/>
                    </a:solidFill>
                  </a:rPr>
                  <a:t>Forward</a:t>
                </a:r>
              </a:p>
            </p:txBody>
          </p:sp>
          <p:sp>
            <p:nvSpPr>
              <p:cNvPr id="69658" name="Rectangle 6"/>
              <p:cNvSpPr>
                <a:spLocks noChangeArrowheads="1"/>
              </p:cNvSpPr>
              <p:nvPr/>
            </p:nvSpPr>
            <p:spPr bwMode="auto">
              <a:xfrm>
                <a:off x="5829300" y="2391679"/>
                <a:ext cx="50800" cy="516621"/>
              </a:xfrm>
              <a:prstGeom prst="rect">
                <a:avLst/>
              </a:prstGeom>
              <a:solidFill>
                <a:srgbClr val="FF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342900" indent="-342900"/>
                <a:endParaRPr lang="en-US" sz="1200" b="1">
                  <a:solidFill>
                    <a:srgbClr val="261748"/>
                  </a:solidFill>
                  <a:ea typeface="ＭＳ Ｐゴシック" pitchFamily="34" charset="-128"/>
                </a:endParaRPr>
              </a:p>
            </p:txBody>
          </p:sp>
        </p:grpSp>
      </p:grpSp>
      <p:pic>
        <p:nvPicPr>
          <p:cNvPr id="29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2" t="2550" r="8696" b="2808"/>
          <a:stretch>
            <a:fillRect/>
          </a:stretch>
        </p:blipFill>
        <p:spPr>
          <a:xfrm>
            <a:off x="0" y="3294063"/>
            <a:ext cx="4524375" cy="3533775"/>
          </a:xfrm>
        </p:spPr>
      </p:pic>
      <p:cxnSp>
        <p:nvCxnSpPr>
          <p:cNvPr id="31" name="Straight Arrow Connector 9"/>
          <p:cNvCxnSpPr>
            <a:cxnSpLocks noChangeShapeType="1"/>
          </p:cNvCxnSpPr>
          <p:nvPr/>
        </p:nvCxnSpPr>
        <p:spPr bwMode="auto">
          <a:xfrm flipH="1" flipV="1">
            <a:off x="552450" y="5656263"/>
            <a:ext cx="247650" cy="52705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11"/>
          <p:cNvSpPr txBox="1">
            <a:spLocks noChangeArrowheads="1"/>
          </p:cNvSpPr>
          <p:nvPr/>
        </p:nvSpPr>
        <p:spPr bwMode="auto">
          <a:xfrm>
            <a:off x="800100" y="6145213"/>
            <a:ext cx="15938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600">
                <a:solidFill>
                  <a:srgbClr val="261748"/>
                </a:solidFill>
              </a:rPr>
              <a:t>1</a:t>
            </a:r>
            <a:r>
              <a:rPr lang="en-US" sz="1600" baseline="30000">
                <a:solidFill>
                  <a:srgbClr val="261748"/>
                </a:solidFill>
              </a:rPr>
              <a:t>st</a:t>
            </a:r>
            <a:r>
              <a:rPr lang="en-US" sz="1600">
                <a:solidFill>
                  <a:srgbClr val="261748"/>
                </a:solidFill>
              </a:rPr>
              <a:t> bunch start</a:t>
            </a:r>
          </a:p>
        </p:txBody>
      </p:sp>
      <p:cxnSp>
        <p:nvCxnSpPr>
          <p:cNvPr id="34" name="Gerade Verbindung mit Pfeil 4"/>
          <p:cNvCxnSpPr>
            <a:cxnSpLocks noChangeShapeType="1"/>
          </p:cNvCxnSpPr>
          <p:nvPr/>
        </p:nvCxnSpPr>
        <p:spPr bwMode="auto">
          <a:xfrm flipV="1">
            <a:off x="3390900" y="4891088"/>
            <a:ext cx="895350" cy="1292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11"/>
          <p:cNvSpPr txBox="1">
            <a:spLocks noChangeArrowheads="1"/>
          </p:cNvSpPr>
          <p:nvPr/>
        </p:nvSpPr>
        <p:spPr bwMode="auto">
          <a:xfrm>
            <a:off x="2789238" y="6145213"/>
            <a:ext cx="10493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600">
                <a:solidFill>
                  <a:srgbClr val="261748"/>
                </a:solidFill>
              </a:rPr>
              <a:t>LFF stop</a:t>
            </a:r>
          </a:p>
        </p:txBody>
      </p:sp>
      <p:sp>
        <p:nvSpPr>
          <p:cNvPr id="36" name="TextBox 7"/>
          <p:cNvSpPr txBox="1">
            <a:spLocks noChangeArrowheads="1"/>
          </p:cNvSpPr>
          <p:nvPr/>
        </p:nvSpPr>
        <p:spPr bwMode="auto">
          <a:xfrm>
            <a:off x="874713" y="3113088"/>
            <a:ext cx="2884487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600">
                <a:solidFill>
                  <a:srgbClr val="261748"/>
                </a:solidFill>
              </a:rPr>
              <a:t>Acceleration Voltage ACC1</a:t>
            </a:r>
          </a:p>
        </p:txBody>
      </p:sp>
    </p:spTree>
    <p:extLst>
      <p:ext uri="{BB962C8B-B14F-4D97-AF65-F5344CB8AC3E}">
        <p14:creationId xmlns:p14="http://schemas.microsoft.com/office/powerpoint/2010/main" val="34523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520700"/>
            <a:ext cx="7302500" cy="495300"/>
          </a:xfrm>
        </p:spPr>
        <p:txBody>
          <a:bodyPr anchor="ctr"/>
          <a:lstStyle/>
          <a:p>
            <a:r>
              <a:rPr lang="en-US" sz="2800" dirty="0" smtClean="0"/>
              <a:t>Beam loading and varying beam loading</a:t>
            </a:r>
            <a:endParaRPr lang="en-GB" sz="2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57201" y="1498600"/>
            <a:ext cx="82931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261748"/>
                </a:solidFill>
                <a:ea typeface="ＭＳ Ｐゴシック" pitchFamily="34" charset="-128"/>
              </a:rPr>
              <a:t> open points:</a:t>
            </a:r>
          </a:p>
          <a:p>
            <a:pPr>
              <a:buFont typeface="Wingdings" pitchFamily="2" charset="2"/>
              <a:buNone/>
            </a:pPr>
            <a:endParaRPr lang="en-US" sz="2000" b="1" dirty="0">
              <a:solidFill>
                <a:srgbClr val="261748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261748"/>
                </a:solidFill>
                <a:ea typeface="ＭＳ Ｐゴシック" pitchFamily="34" charset="-128"/>
              </a:rPr>
              <a:t>Set stable SASE operation for 4.5 MHz repetition rate (in conjunction with ILC studies)</a:t>
            </a:r>
          </a:p>
          <a:p>
            <a:pPr>
              <a:buFont typeface="Wingdings" pitchFamily="2" charset="2"/>
              <a:buNone/>
            </a:pPr>
            <a:endParaRPr lang="en-US" sz="2000" b="1" dirty="0">
              <a:solidFill>
                <a:srgbClr val="261748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261748"/>
                </a:solidFill>
                <a:ea typeface="ＭＳ Ｐゴシック" pitchFamily="34" charset="-128"/>
              </a:rPr>
              <a:t>Develop interface to new timing system providing the corresponding bunch pattern</a:t>
            </a:r>
          </a:p>
          <a:p>
            <a:pPr>
              <a:buFont typeface="Wingdings" pitchFamily="2" charset="2"/>
              <a:buNone/>
            </a:pPr>
            <a:endParaRPr lang="en-US" sz="2000" b="1" dirty="0">
              <a:solidFill>
                <a:srgbClr val="261748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261748"/>
                </a:solidFill>
                <a:ea typeface="ＭＳ Ｐゴシック" pitchFamily="34" charset="-128"/>
              </a:rPr>
              <a:t>Develop tools to deal with rapid varying beam load</a:t>
            </a:r>
          </a:p>
          <a:p>
            <a:pPr>
              <a:buFont typeface="Wingdings" pitchFamily="2" charset="2"/>
              <a:buNone/>
            </a:pPr>
            <a:endParaRPr lang="en-US" sz="2000" b="1" dirty="0">
              <a:solidFill>
                <a:srgbClr val="261748"/>
              </a:solidFill>
              <a:ea typeface="ＭＳ Ｐゴシック" pitchFamily="34" charset="-128"/>
            </a:endParaRPr>
          </a:p>
          <a:p>
            <a:pPr marL="285750" indent="-285750">
              <a:buFont typeface="Symbol" pitchFamily="18" charset="2"/>
              <a:buChar char="Þ"/>
            </a:pPr>
            <a:r>
              <a:rPr lang="en-US" sz="2000" b="1" dirty="0" smtClean="0">
                <a:solidFill>
                  <a:srgbClr val="261748"/>
                </a:solidFill>
                <a:ea typeface="ＭＳ Ｐゴシック" pitchFamily="34" charset="-128"/>
              </a:rPr>
              <a:t>Developed at FLASH for operation FLASH1/2/3</a:t>
            </a:r>
          </a:p>
          <a:p>
            <a:pPr marL="285750" indent="-285750">
              <a:buFont typeface="Symbol" pitchFamily="18" charset="2"/>
              <a:buChar char="Þ"/>
            </a:pPr>
            <a:r>
              <a:rPr lang="en-US" sz="2000" b="1" dirty="0" smtClean="0">
                <a:solidFill>
                  <a:srgbClr val="261748"/>
                </a:solidFill>
                <a:ea typeface="ＭＳ Ｐゴシック" pitchFamily="34" charset="-128"/>
              </a:rPr>
              <a:t>Preferable if FLASH is operated within the next 3 years with XFEL bunch pattern </a:t>
            </a:r>
            <a:endParaRPr lang="en-US" sz="2000" b="1" dirty="0">
              <a:solidFill>
                <a:srgbClr val="261748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673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rved Up Arrow 29"/>
          <p:cNvSpPr/>
          <p:nvPr/>
        </p:nvSpPr>
        <p:spPr bwMode="auto">
          <a:xfrm>
            <a:off x="5617940" y="3570161"/>
            <a:ext cx="2344823" cy="837613"/>
          </a:xfrm>
          <a:prstGeom prst="curvedUpArrow">
            <a:avLst>
              <a:gd name="adj1" fmla="val 33225"/>
              <a:gd name="adj2" fmla="val 54386"/>
              <a:gd name="adj3" fmla="val 36342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buFont typeface="Wingdings" pitchFamily="2" charset="2"/>
              <a:buNone/>
            </a:pPr>
            <a:endParaRPr lang="de-DE" b="1" smtClean="0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7" y="541338"/>
            <a:ext cx="7468321" cy="481012"/>
          </a:xfrm>
        </p:spPr>
        <p:txBody>
          <a:bodyPr/>
          <a:lstStyle/>
          <a:p>
            <a:r>
              <a:rPr lang="de-DE" dirty="0"/>
              <a:t>I</a:t>
            </a:r>
            <a:r>
              <a:rPr lang="de-DE" dirty="0" smtClean="0"/>
              <a:t>nteraction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acc</a:t>
            </a:r>
            <a:r>
              <a:rPr lang="de-DE" dirty="0" smtClean="0"/>
              <a:t>. </a:t>
            </a:r>
            <a:r>
              <a:rPr lang="de-DE" dirty="0" err="1"/>
              <a:t>o</a:t>
            </a:r>
            <a:r>
              <a:rPr lang="de-DE" dirty="0" err="1" smtClean="0"/>
              <a:t>perators</a:t>
            </a:r>
            <a:r>
              <a:rPr lang="de-DE" dirty="0" smtClean="0"/>
              <a:t> &amp; </a:t>
            </a:r>
            <a:r>
              <a:rPr lang="de-DE" dirty="0" err="1" smtClean="0"/>
              <a:t>experimenters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CC73E8-DF49-415E-9DE1-C5C18C4338E1}" type="slidenum">
              <a:rPr lang="en-GB">
                <a:solidFill>
                  <a:srgbClr val="FFFFFF"/>
                </a:solidFill>
              </a:rPr>
              <a:pPr>
                <a:defRPr/>
              </a:pPr>
              <a:t>27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17 Apr 2012</a:t>
            </a:r>
            <a:endParaRPr lang="en-GB" dirty="0"/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1546950" y="1337360"/>
            <a:ext cx="5786438" cy="2708629"/>
            <a:chOff x="2699" y="2176"/>
            <a:chExt cx="2712" cy="1325"/>
          </a:xfrm>
        </p:grpSpPr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5147" y="2608"/>
              <a:ext cx="176" cy="176"/>
            </a:xfrm>
            <a:prstGeom prst="ellipse">
              <a:avLst/>
            </a:prstGeom>
            <a:solidFill>
              <a:srgbClr val="BBCFFD"/>
            </a:solidFill>
            <a:ln w="9525">
              <a:round/>
              <a:headEnd/>
              <a:tailEnd/>
            </a:ln>
            <a:effectLst/>
            <a:scene3d>
              <a:camera prst="legacyPerspectiveTopRight">
                <a:rot lat="0" lon="3000000" rev="0"/>
              </a:camera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BBCFFD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V="1">
              <a:off x="5003" y="2703"/>
              <a:ext cx="24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3856" y="2296"/>
              <a:ext cx="1555" cy="1060"/>
            </a:xfrm>
            <a:prstGeom prst="rect">
              <a:avLst/>
            </a:prstGeom>
            <a:solidFill>
              <a:srgbClr val="6666FF"/>
            </a:solidFill>
            <a:ln w="9525">
              <a:miter lim="800000"/>
              <a:headEnd/>
              <a:tailEnd/>
            </a:ln>
            <a:effectLst/>
            <a:scene3d>
              <a:camera prst="legacyObliqueTopRight">
                <a:rot lat="0" lon="3000000" rev="0"/>
              </a:camera>
              <a:lightRig rig="legacyFlat3" dir="b"/>
            </a:scene3d>
            <a:sp3d extrusionH="163500" prstMaterial="legacyMetal">
              <a:bevelT w="13500" h="13500" prst="angle"/>
              <a:bevelB w="13500" h="13500" prst="angle"/>
              <a:extrusionClr>
                <a:srgbClr val="6666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pic>
          <p:nvPicPr>
            <p:cNvPr id="13" name="Picture 10" descr="noisy-pespective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" y="2176"/>
              <a:ext cx="557" cy="1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V="1">
              <a:off x="3627" y="2375"/>
              <a:ext cx="999" cy="657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3633" y="3023"/>
              <a:ext cx="907" cy="173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V="1">
              <a:off x="3633" y="2762"/>
              <a:ext cx="999" cy="261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V="1">
              <a:off x="3633" y="2888"/>
              <a:ext cx="999" cy="135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V="1">
              <a:off x="2699" y="2830"/>
              <a:ext cx="1920" cy="3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pic>
          <p:nvPicPr>
            <p:cNvPr id="19" name="Picture 16" descr="lysozyme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" y="2850"/>
              <a:ext cx="351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4607" y="2780"/>
              <a:ext cx="48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 flipV="1">
              <a:off x="2971" y="3071"/>
              <a:ext cx="458" cy="84"/>
            </a:xfrm>
            <a:prstGeom prst="line">
              <a:avLst/>
            </a:prstGeom>
            <a:noFill/>
            <a:ln w="41275">
              <a:solidFill>
                <a:srgbClr val="8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3727" y="3245"/>
              <a:ext cx="1216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400" dirty="0" smtClean="0">
                  <a:solidFill>
                    <a:srgbClr val="261748"/>
                  </a:solidFill>
                </a:rPr>
                <a:t>Diffraction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sz="1400" dirty="0" smtClean="0">
                  <a:solidFill>
                    <a:srgbClr val="261748"/>
                  </a:solidFill>
                </a:rPr>
                <a:t>pattern</a:t>
              </a:r>
              <a:endParaRPr lang="en-US" sz="1400" dirty="0">
                <a:solidFill>
                  <a:srgbClr val="261748"/>
                </a:solidFill>
              </a:endParaRPr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 rot="20990863">
              <a:off x="2889" y="2936"/>
              <a:ext cx="718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400" dirty="0">
                  <a:solidFill>
                    <a:srgbClr val="261748"/>
                  </a:solidFill>
                </a:rPr>
                <a:t>X-ray pulse</a:t>
              </a:r>
            </a:p>
          </p:txBody>
        </p:sp>
      </p:grpSp>
      <p:pic>
        <p:nvPicPr>
          <p:cNvPr id="27" name="Picture 16" descr="lysozym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276" y="2537003"/>
            <a:ext cx="1403978" cy="1111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Line 21"/>
          <p:cNvSpPr>
            <a:spLocks noChangeShapeType="1"/>
          </p:cNvSpPr>
          <p:nvPr/>
        </p:nvSpPr>
        <p:spPr bwMode="auto">
          <a:xfrm flipV="1">
            <a:off x="439386" y="3354985"/>
            <a:ext cx="1653773" cy="293399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 rot="20990863">
            <a:off x="442242" y="3172422"/>
            <a:ext cx="153195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Electron bunch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5519609" y="4328186"/>
            <a:ext cx="259450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400" dirty="0" smtClean="0">
                <a:solidFill>
                  <a:srgbClr val="261748"/>
                </a:solidFill>
              </a:rPr>
              <a:t>Reconstruction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86" y="4628257"/>
            <a:ext cx="2665123" cy="177624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937" y="4635962"/>
            <a:ext cx="2655031" cy="176952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54682" y="4645284"/>
            <a:ext cx="2034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de-DE" sz="1400" b="1" dirty="0" err="1" smtClean="0">
                <a:solidFill>
                  <a:srgbClr val="FFFFFF"/>
                </a:solidFill>
                <a:ea typeface="ＭＳ Ｐゴシック" pitchFamily="116" charset="-128"/>
              </a:rPr>
              <a:t>Accelerator</a:t>
            </a:r>
            <a:r>
              <a:rPr lang="de-DE" sz="1400" b="1" dirty="0" smtClean="0">
                <a:solidFill>
                  <a:srgbClr val="FFFFFF"/>
                </a:solidFill>
                <a:ea typeface="ＭＳ Ｐゴシック" pitchFamily="116" charset="-128"/>
              </a:rPr>
              <a:t> </a:t>
            </a:r>
            <a:r>
              <a:rPr lang="de-DE" sz="1400" b="1" dirty="0" err="1" smtClean="0">
                <a:solidFill>
                  <a:srgbClr val="FFFFFF"/>
                </a:solidFill>
                <a:ea typeface="ＭＳ Ｐゴシック" pitchFamily="116" charset="-128"/>
              </a:rPr>
              <a:t>operation</a:t>
            </a:r>
            <a:endParaRPr lang="de-DE" sz="1400" b="1" dirty="0">
              <a:solidFill>
                <a:srgbClr val="FFFFFF"/>
              </a:solidFill>
              <a:ea typeface="ＭＳ Ｐゴシック" pitchFamily="116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63164" y="4643309"/>
            <a:ext cx="1973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de-DE" sz="1400" b="1" dirty="0" smtClean="0">
                <a:solidFill>
                  <a:srgbClr val="FFFFFF"/>
                </a:solidFill>
                <a:ea typeface="ＭＳ Ｐゴシック" pitchFamily="116" charset="-128"/>
              </a:rPr>
              <a:t>Instrument </a:t>
            </a:r>
            <a:r>
              <a:rPr lang="de-DE" sz="1400" b="1" dirty="0" err="1" smtClean="0">
                <a:solidFill>
                  <a:srgbClr val="FFFFFF"/>
                </a:solidFill>
                <a:ea typeface="ＭＳ Ｐゴシック" pitchFamily="116" charset="-128"/>
              </a:rPr>
              <a:t>operation</a:t>
            </a:r>
            <a:endParaRPr lang="de-DE" sz="1400" b="1" dirty="0">
              <a:solidFill>
                <a:srgbClr val="FFFFFF"/>
              </a:solidFill>
              <a:ea typeface="ＭＳ Ｐゴシック" pitchFamily="116" charset="-128"/>
            </a:endParaRPr>
          </a:p>
        </p:txBody>
      </p:sp>
      <p:sp>
        <p:nvSpPr>
          <p:cNvPr id="36" name="Left-Right Arrow 35"/>
          <p:cNvSpPr/>
          <p:nvPr/>
        </p:nvSpPr>
        <p:spPr bwMode="auto">
          <a:xfrm>
            <a:off x="3104508" y="4880767"/>
            <a:ext cx="1501018" cy="1321862"/>
          </a:xfrm>
          <a:prstGeom prst="leftRightArrow">
            <a:avLst>
              <a:gd name="adj1" fmla="val 69764"/>
              <a:gd name="adj2" fmla="val 18538"/>
            </a:avLst>
          </a:prstGeom>
          <a:solidFill>
            <a:srgbClr val="FF9933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None/>
            </a:pPr>
            <a:r>
              <a:rPr lang="de-DE" sz="1400" b="1" dirty="0" smtClean="0">
                <a:solidFill>
                  <a:srgbClr val="261748"/>
                </a:solidFill>
                <a:ea typeface="ＭＳ Ｐゴシック" pitchFamily="116" charset="-128"/>
              </a:rPr>
              <a:t>As </a:t>
            </a:r>
            <a:r>
              <a:rPr lang="de-DE" sz="1400" b="1" dirty="0" err="1" smtClean="0">
                <a:solidFill>
                  <a:srgbClr val="261748"/>
                </a:solidFill>
                <a:ea typeface="ＭＳ Ｐゴシック" pitchFamily="116" charset="-128"/>
              </a:rPr>
              <a:t>close</a:t>
            </a:r>
            <a:r>
              <a:rPr lang="de-DE" sz="1400" b="1" dirty="0" smtClean="0">
                <a:solidFill>
                  <a:srgbClr val="261748"/>
                </a:solidFill>
                <a:ea typeface="ＭＳ Ｐゴシック" pitchFamily="116" charset="-128"/>
              </a:rPr>
              <a:t> </a:t>
            </a:r>
            <a:r>
              <a:rPr lang="de-DE" sz="1400" b="1" dirty="0" err="1" smtClean="0">
                <a:solidFill>
                  <a:srgbClr val="261748"/>
                </a:solidFill>
                <a:ea typeface="ＭＳ Ｐゴシック" pitchFamily="116" charset="-128"/>
              </a:rPr>
              <a:t>as</a:t>
            </a:r>
            <a:r>
              <a:rPr lang="de-DE" sz="1400" b="1" dirty="0" smtClean="0">
                <a:solidFill>
                  <a:srgbClr val="261748"/>
                </a:solidFill>
                <a:ea typeface="ＭＳ Ｐゴシック" pitchFamily="116" charset="-128"/>
              </a:rPr>
              <a:t> </a:t>
            </a:r>
            <a:r>
              <a:rPr lang="de-DE" sz="1400" b="1" dirty="0" err="1" smtClean="0">
                <a:solidFill>
                  <a:srgbClr val="261748"/>
                </a:solidFill>
                <a:ea typeface="ＭＳ Ｐゴシック" pitchFamily="116" charset="-128"/>
              </a:rPr>
              <a:t>possible</a:t>
            </a:r>
            <a:r>
              <a:rPr lang="de-DE" sz="1400" b="1" dirty="0" smtClean="0">
                <a:solidFill>
                  <a:srgbClr val="261748"/>
                </a:solidFill>
                <a:ea typeface="ＭＳ Ｐゴシック" pitchFamily="116" charset="-128"/>
              </a:rPr>
              <a:t> </a:t>
            </a:r>
            <a:r>
              <a:rPr lang="de-DE" sz="1400" b="1" dirty="0" err="1" smtClean="0">
                <a:solidFill>
                  <a:srgbClr val="261748"/>
                </a:solidFill>
                <a:ea typeface="ＭＳ Ｐゴシック" pitchFamily="116" charset="-128"/>
              </a:rPr>
              <a:t>interaction</a:t>
            </a:r>
            <a:endParaRPr lang="de-DE" sz="1400" b="1" dirty="0" smtClean="0">
              <a:solidFill>
                <a:srgbClr val="261748"/>
              </a:solidFill>
              <a:ea typeface="ＭＳ Ｐゴシック" pitchFamily="1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82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fld id="{FCCD160C-D4D6-43B6-AAAD-CFD6C36BDC26}" type="slidenum">
              <a:rPr lang="en-GB" sz="1000">
                <a:solidFill>
                  <a:srgbClr val="FFFFFF"/>
                </a:solidFill>
                <a:ea typeface="Geneva" pitchFamily="1" charset="-128"/>
              </a:rPr>
              <a:pPr/>
              <a:t>3</a:t>
            </a:fld>
            <a:endParaRPr lang="en-GB" sz="1000">
              <a:solidFill>
                <a:srgbClr val="FFFFFF"/>
              </a:solidFill>
              <a:ea typeface="Geneva" pitchFamily="1" charset="-128"/>
            </a:endParaRP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GB" sz="800" b="0">
                <a:solidFill>
                  <a:srgbClr val="000000"/>
                </a:solidFill>
              </a:rPr>
              <a:t>Thomas Tschentscher, European XFEL, </a:t>
            </a:r>
          </a:p>
          <a:p>
            <a:r>
              <a:rPr lang="en-GB" sz="800" b="0">
                <a:solidFill>
                  <a:srgbClr val="000000"/>
                </a:solidFill>
              </a:rPr>
              <a:t>21 Mar 2010</a:t>
            </a: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L</a:t>
            </a:r>
            <a:r>
              <a:rPr lang="de-DE" dirty="0" smtClean="0"/>
              <a:t>ayout x-</a:t>
            </a:r>
            <a:r>
              <a:rPr lang="de-DE" dirty="0" err="1" smtClean="0"/>
              <a:t>ray</a:t>
            </a:r>
            <a:r>
              <a:rPr lang="de-DE" dirty="0" smtClean="0"/>
              <a:t> </a:t>
            </a:r>
            <a:r>
              <a:rPr lang="de-DE" dirty="0" err="1" smtClean="0"/>
              <a:t>facility</a:t>
            </a:r>
            <a:endParaRPr lang="en-GB" dirty="0" smtClean="0"/>
          </a:p>
        </p:txBody>
      </p:sp>
      <p:sp>
        <p:nvSpPr>
          <p:cNvPr id="23557" name="Rectangle 3"/>
          <p:cNvSpPr>
            <a:spLocks noGrp="1"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de-DE" dirty="0" smtClean="0"/>
              <a:t>2 e</a:t>
            </a:r>
            <a:r>
              <a:rPr lang="de-DE" baseline="30000" dirty="0" smtClean="0"/>
              <a:t>-</a:t>
            </a:r>
            <a:r>
              <a:rPr lang="de-DE" dirty="0" smtClean="0"/>
              <a:t>-</a:t>
            </a:r>
            <a:r>
              <a:rPr lang="de-DE" dirty="0" err="1" smtClean="0"/>
              <a:t>beamlines</a:t>
            </a:r>
            <a:endParaRPr lang="de-DE" dirty="0" smtClean="0"/>
          </a:p>
          <a:p>
            <a:pPr lvl="1" eaLnBrk="1" hangingPunct="1"/>
            <a:r>
              <a:rPr lang="de-DE" dirty="0" smtClean="0"/>
              <a:t>3 (5) </a:t>
            </a:r>
            <a:r>
              <a:rPr lang="de-DE" dirty="0" err="1" smtClean="0"/>
              <a:t>undulators</a:t>
            </a:r>
            <a:endParaRPr lang="de-DE" dirty="0" smtClean="0"/>
          </a:p>
          <a:p>
            <a:pPr lvl="1" eaLnBrk="1" hangingPunct="1"/>
            <a:r>
              <a:rPr lang="de-DE" dirty="0" smtClean="0"/>
              <a:t>6 (10-15) </a:t>
            </a:r>
            <a:r>
              <a:rPr lang="de-DE" dirty="0" err="1" smtClean="0"/>
              <a:t>instruments</a:t>
            </a:r>
            <a:endParaRPr lang="en-GB" dirty="0" smtClean="0"/>
          </a:p>
        </p:txBody>
      </p:sp>
      <p:graphicFrame>
        <p:nvGraphicFramePr>
          <p:cNvPr id="2355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241054"/>
              </p:ext>
            </p:extLst>
          </p:nvPr>
        </p:nvGraphicFramePr>
        <p:xfrm>
          <a:off x="349250" y="2163763"/>
          <a:ext cx="5856288" cy="33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Picture" r:id="rId3" imgW="4743360" imgH="1666800" progId="Word.Picture.8">
                  <p:embed/>
                </p:oleObj>
              </mc:Choice>
              <mc:Fallback>
                <p:oleObj name="Picture" r:id="rId3" imgW="4743360" imgH="1666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" y="2163763"/>
                        <a:ext cx="5856288" cy="336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6502325" y="1738275"/>
            <a:ext cx="2141538" cy="4159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23560" name="Rectangle 6" descr="20%"/>
          <p:cNvSpPr>
            <a:spLocks noChangeArrowheads="1"/>
          </p:cNvSpPr>
          <p:nvPr/>
        </p:nvSpPr>
        <p:spPr bwMode="auto">
          <a:xfrm>
            <a:off x="6699175" y="1930363"/>
            <a:ext cx="1743075" cy="668337"/>
          </a:xfrm>
          <a:prstGeom prst="rect">
            <a:avLst/>
          </a:prstGeom>
          <a:pattFill prst="pct20">
            <a:fgClr>
              <a:schemeClr val="accent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000">
              <a:solidFill>
                <a:srgbClr val="261748"/>
              </a:solidFill>
              <a:latin typeface="Times New Roman" pitchFamily="18" charset="0"/>
              <a:ea typeface="ＭＳ Ｐゴシック" pitchFamily="116" charset="-128"/>
            </a:endParaRPr>
          </a:p>
        </p:txBody>
      </p:sp>
      <p:sp>
        <p:nvSpPr>
          <p:cNvPr id="23561" name="Rectangle 7"/>
          <p:cNvSpPr>
            <a:spLocks noChangeArrowheads="1"/>
          </p:cNvSpPr>
          <p:nvPr/>
        </p:nvSpPr>
        <p:spPr bwMode="auto">
          <a:xfrm>
            <a:off x="6499150" y="1743038"/>
            <a:ext cx="2141538" cy="41592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grpSp>
        <p:nvGrpSpPr>
          <p:cNvPr id="23562" name="Group 8"/>
          <p:cNvGrpSpPr>
            <a:grpSpLocks/>
          </p:cNvGrpSpPr>
          <p:nvPr/>
        </p:nvGrpSpPr>
        <p:grpSpPr bwMode="auto">
          <a:xfrm flipV="1">
            <a:off x="6129263" y="5143463"/>
            <a:ext cx="544512" cy="574675"/>
            <a:chOff x="1094" y="3158"/>
            <a:chExt cx="499" cy="496"/>
          </a:xfrm>
        </p:grpSpPr>
        <p:sp>
          <p:nvSpPr>
            <p:cNvPr id="23648" name="Line 9"/>
            <p:cNvSpPr>
              <a:spLocks noChangeShapeType="1"/>
            </p:cNvSpPr>
            <p:nvPr/>
          </p:nvSpPr>
          <p:spPr bwMode="auto">
            <a:xfrm>
              <a:off x="1095" y="3501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649" name="Line 10"/>
            <p:cNvSpPr>
              <a:spLocks noChangeShapeType="1"/>
            </p:cNvSpPr>
            <p:nvPr/>
          </p:nvSpPr>
          <p:spPr bwMode="auto">
            <a:xfrm>
              <a:off x="1094" y="3405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650" name="Line 11"/>
            <p:cNvSpPr>
              <a:spLocks noChangeShapeType="1"/>
            </p:cNvSpPr>
            <p:nvPr/>
          </p:nvSpPr>
          <p:spPr bwMode="auto">
            <a:xfrm>
              <a:off x="1457" y="3339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651" name="Line 12"/>
            <p:cNvSpPr>
              <a:spLocks noChangeShapeType="1"/>
            </p:cNvSpPr>
            <p:nvPr/>
          </p:nvSpPr>
          <p:spPr bwMode="auto">
            <a:xfrm>
              <a:off x="1457" y="3158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652" name="Line 13"/>
            <p:cNvSpPr>
              <a:spLocks noChangeShapeType="1"/>
            </p:cNvSpPr>
            <p:nvPr/>
          </p:nvSpPr>
          <p:spPr bwMode="auto">
            <a:xfrm>
              <a:off x="1473" y="3563"/>
              <a:ext cx="74" cy="91"/>
            </a:xfrm>
            <a:prstGeom prst="line">
              <a:avLst/>
            </a:prstGeom>
            <a:noFill/>
            <a:ln w="76200">
              <a:pattFill prst="pct60">
                <a:fgClr>
                  <a:schemeClr val="bg2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653" name="Freeform 14"/>
            <p:cNvSpPr>
              <a:spLocks/>
            </p:cNvSpPr>
            <p:nvPr/>
          </p:nvSpPr>
          <p:spPr bwMode="auto">
            <a:xfrm>
              <a:off x="1457" y="3249"/>
              <a:ext cx="136" cy="303"/>
            </a:xfrm>
            <a:custGeom>
              <a:avLst/>
              <a:gdLst>
                <a:gd name="T0" fmla="*/ 0 w 136"/>
                <a:gd name="T1" fmla="*/ 303 h 227"/>
                <a:gd name="T2" fmla="*/ 136 w 136"/>
                <a:gd name="T3" fmla="*/ 303 h 227"/>
                <a:gd name="T4" fmla="*/ 136 w 136"/>
                <a:gd name="T5" fmla="*/ 0 h 227"/>
                <a:gd name="T6" fmla="*/ 34 w 136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27">
                  <a:moveTo>
                    <a:pt x="0" y="227"/>
                  </a:moveTo>
                  <a:lnTo>
                    <a:pt x="136" y="227"/>
                  </a:lnTo>
                  <a:lnTo>
                    <a:pt x="136" y="0"/>
                  </a:lnTo>
                  <a:lnTo>
                    <a:pt x="34" y="0"/>
                  </a:lnTo>
                </a:path>
              </a:pathLst>
            </a:custGeom>
            <a:noFill/>
            <a:ln w="762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</p:grpSp>
      <p:sp>
        <p:nvSpPr>
          <p:cNvPr id="23563" name="Rectangle 15"/>
          <p:cNvSpPr>
            <a:spLocks noChangeArrowheads="1"/>
          </p:cNvSpPr>
          <p:nvPr/>
        </p:nvSpPr>
        <p:spPr bwMode="auto">
          <a:xfrm>
            <a:off x="8410500" y="2824125"/>
            <a:ext cx="206375" cy="6159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23564" name="Rectangle 16" descr="20%"/>
          <p:cNvSpPr>
            <a:spLocks noChangeArrowheads="1"/>
          </p:cNvSpPr>
          <p:nvPr/>
        </p:nvSpPr>
        <p:spPr bwMode="auto">
          <a:xfrm>
            <a:off x="6699175" y="2716175"/>
            <a:ext cx="1527175" cy="66675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23565" name="Rectangle 17"/>
          <p:cNvSpPr>
            <a:spLocks noChangeArrowheads="1"/>
          </p:cNvSpPr>
          <p:nvPr/>
        </p:nvSpPr>
        <p:spPr bwMode="auto">
          <a:xfrm>
            <a:off x="8410500" y="3440075"/>
            <a:ext cx="206375" cy="6159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23566" name="Rectangle 18" descr="20%"/>
          <p:cNvSpPr>
            <a:spLocks noChangeArrowheads="1"/>
          </p:cNvSpPr>
          <p:nvPr/>
        </p:nvSpPr>
        <p:spPr bwMode="auto">
          <a:xfrm>
            <a:off x="6699175" y="3489288"/>
            <a:ext cx="1527175" cy="668337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23567" name="Rectangle 19"/>
          <p:cNvSpPr>
            <a:spLocks noChangeArrowheads="1"/>
          </p:cNvSpPr>
          <p:nvPr/>
        </p:nvSpPr>
        <p:spPr bwMode="auto">
          <a:xfrm>
            <a:off x="8410500" y="5257763"/>
            <a:ext cx="206375" cy="6159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23568" name="Rectangle 20" descr="20%"/>
          <p:cNvSpPr>
            <a:spLocks noChangeArrowheads="1"/>
          </p:cNvSpPr>
          <p:nvPr/>
        </p:nvSpPr>
        <p:spPr bwMode="auto">
          <a:xfrm>
            <a:off x="6699175" y="4259225"/>
            <a:ext cx="1735138" cy="66675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23569" name="Rectangle 21" descr="20%"/>
          <p:cNvSpPr>
            <a:spLocks noChangeArrowheads="1"/>
          </p:cNvSpPr>
          <p:nvPr/>
        </p:nvSpPr>
        <p:spPr bwMode="auto">
          <a:xfrm>
            <a:off x="6699175" y="5038688"/>
            <a:ext cx="1527175" cy="668337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grpSp>
        <p:nvGrpSpPr>
          <p:cNvPr id="23570" name="Group 22"/>
          <p:cNvGrpSpPr>
            <a:grpSpLocks/>
          </p:cNvGrpSpPr>
          <p:nvPr/>
        </p:nvGrpSpPr>
        <p:grpSpPr bwMode="auto">
          <a:xfrm>
            <a:off x="6126088" y="4257638"/>
            <a:ext cx="546100" cy="574675"/>
            <a:chOff x="1094" y="3158"/>
            <a:chExt cx="499" cy="496"/>
          </a:xfrm>
        </p:grpSpPr>
        <p:sp>
          <p:nvSpPr>
            <p:cNvPr id="23642" name="Line 23"/>
            <p:cNvSpPr>
              <a:spLocks noChangeShapeType="1"/>
            </p:cNvSpPr>
            <p:nvPr/>
          </p:nvSpPr>
          <p:spPr bwMode="auto">
            <a:xfrm>
              <a:off x="1095" y="3501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643" name="Line 24"/>
            <p:cNvSpPr>
              <a:spLocks noChangeShapeType="1"/>
            </p:cNvSpPr>
            <p:nvPr/>
          </p:nvSpPr>
          <p:spPr bwMode="auto">
            <a:xfrm>
              <a:off x="1094" y="3405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644" name="Line 25"/>
            <p:cNvSpPr>
              <a:spLocks noChangeShapeType="1"/>
            </p:cNvSpPr>
            <p:nvPr/>
          </p:nvSpPr>
          <p:spPr bwMode="auto">
            <a:xfrm>
              <a:off x="1457" y="3339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645" name="Line 26"/>
            <p:cNvSpPr>
              <a:spLocks noChangeShapeType="1"/>
            </p:cNvSpPr>
            <p:nvPr/>
          </p:nvSpPr>
          <p:spPr bwMode="auto">
            <a:xfrm>
              <a:off x="1457" y="3158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646" name="Line 27"/>
            <p:cNvSpPr>
              <a:spLocks noChangeShapeType="1"/>
            </p:cNvSpPr>
            <p:nvPr/>
          </p:nvSpPr>
          <p:spPr bwMode="auto">
            <a:xfrm>
              <a:off x="1473" y="3563"/>
              <a:ext cx="74" cy="91"/>
            </a:xfrm>
            <a:prstGeom prst="line">
              <a:avLst/>
            </a:prstGeom>
            <a:noFill/>
            <a:ln w="76200">
              <a:pattFill prst="pct60">
                <a:fgClr>
                  <a:schemeClr val="bg2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647" name="Freeform 28"/>
            <p:cNvSpPr>
              <a:spLocks/>
            </p:cNvSpPr>
            <p:nvPr/>
          </p:nvSpPr>
          <p:spPr bwMode="auto">
            <a:xfrm>
              <a:off x="1457" y="3249"/>
              <a:ext cx="136" cy="303"/>
            </a:xfrm>
            <a:custGeom>
              <a:avLst/>
              <a:gdLst>
                <a:gd name="T0" fmla="*/ 0 w 136"/>
                <a:gd name="T1" fmla="*/ 303 h 227"/>
                <a:gd name="T2" fmla="*/ 136 w 136"/>
                <a:gd name="T3" fmla="*/ 303 h 227"/>
                <a:gd name="T4" fmla="*/ 136 w 136"/>
                <a:gd name="T5" fmla="*/ 0 h 227"/>
                <a:gd name="T6" fmla="*/ 34 w 136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27">
                  <a:moveTo>
                    <a:pt x="0" y="227"/>
                  </a:moveTo>
                  <a:lnTo>
                    <a:pt x="136" y="227"/>
                  </a:lnTo>
                  <a:lnTo>
                    <a:pt x="136" y="0"/>
                  </a:lnTo>
                  <a:lnTo>
                    <a:pt x="34" y="0"/>
                  </a:lnTo>
                </a:path>
              </a:pathLst>
            </a:custGeom>
            <a:noFill/>
            <a:ln w="762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</p:grpSp>
      <p:grpSp>
        <p:nvGrpSpPr>
          <p:cNvPr id="23571" name="Group 29"/>
          <p:cNvGrpSpPr>
            <a:grpSpLocks/>
          </p:cNvGrpSpPr>
          <p:nvPr/>
        </p:nvGrpSpPr>
        <p:grpSpPr bwMode="auto">
          <a:xfrm flipV="1">
            <a:off x="6126088" y="3592475"/>
            <a:ext cx="546100" cy="573088"/>
            <a:chOff x="1094" y="3158"/>
            <a:chExt cx="499" cy="496"/>
          </a:xfrm>
        </p:grpSpPr>
        <p:sp>
          <p:nvSpPr>
            <p:cNvPr id="23636" name="Line 30"/>
            <p:cNvSpPr>
              <a:spLocks noChangeShapeType="1"/>
            </p:cNvSpPr>
            <p:nvPr/>
          </p:nvSpPr>
          <p:spPr bwMode="auto">
            <a:xfrm>
              <a:off x="1095" y="3501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637" name="Line 31"/>
            <p:cNvSpPr>
              <a:spLocks noChangeShapeType="1"/>
            </p:cNvSpPr>
            <p:nvPr/>
          </p:nvSpPr>
          <p:spPr bwMode="auto">
            <a:xfrm>
              <a:off x="1094" y="3405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638" name="Line 32"/>
            <p:cNvSpPr>
              <a:spLocks noChangeShapeType="1"/>
            </p:cNvSpPr>
            <p:nvPr/>
          </p:nvSpPr>
          <p:spPr bwMode="auto">
            <a:xfrm>
              <a:off x="1457" y="3339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639" name="Line 33"/>
            <p:cNvSpPr>
              <a:spLocks noChangeShapeType="1"/>
            </p:cNvSpPr>
            <p:nvPr/>
          </p:nvSpPr>
          <p:spPr bwMode="auto">
            <a:xfrm>
              <a:off x="1457" y="3158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640" name="Line 34"/>
            <p:cNvSpPr>
              <a:spLocks noChangeShapeType="1"/>
            </p:cNvSpPr>
            <p:nvPr/>
          </p:nvSpPr>
          <p:spPr bwMode="auto">
            <a:xfrm>
              <a:off x="1473" y="3563"/>
              <a:ext cx="74" cy="91"/>
            </a:xfrm>
            <a:prstGeom prst="line">
              <a:avLst/>
            </a:prstGeom>
            <a:noFill/>
            <a:ln w="76200">
              <a:pattFill prst="pct60">
                <a:fgClr>
                  <a:schemeClr val="bg2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641" name="Freeform 35"/>
            <p:cNvSpPr>
              <a:spLocks/>
            </p:cNvSpPr>
            <p:nvPr/>
          </p:nvSpPr>
          <p:spPr bwMode="auto">
            <a:xfrm>
              <a:off x="1457" y="3249"/>
              <a:ext cx="136" cy="303"/>
            </a:xfrm>
            <a:custGeom>
              <a:avLst/>
              <a:gdLst>
                <a:gd name="T0" fmla="*/ 0 w 136"/>
                <a:gd name="T1" fmla="*/ 303 h 227"/>
                <a:gd name="T2" fmla="*/ 136 w 136"/>
                <a:gd name="T3" fmla="*/ 303 h 227"/>
                <a:gd name="T4" fmla="*/ 136 w 136"/>
                <a:gd name="T5" fmla="*/ 0 h 227"/>
                <a:gd name="T6" fmla="*/ 34 w 136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27">
                  <a:moveTo>
                    <a:pt x="0" y="227"/>
                  </a:moveTo>
                  <a:lnTo>
                    <a:pt x="136" y="227"/>
                  </a:lnTo>
                  <a:lnTo>
                    <a:pt x="136" y="0"/>
                  </a:lnTo>
                  <a:lnTo>
                    <a:pt x="34" y="0"/>
                  </a:lnTo>
                </a:path>
              </a:pathLst>
            </a:custGeom>
            <a:noFill/>
            <a:ln w="762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</p:grpSp>
      <p:grpSp>
        <p:nvGrpSpPr>
          <p:cNvPr id="23572" name="Group 36"/>
          <p:cNvGrpSpPr>
            <a:grpSpLocks/>
          </p:cNvGrpSpPr>
          <p:nvPr/>
        </p:nvGrpSpPr>
        <p:grpSpPr bwMode="auto">
          <a:xfrm>
            <a:off x="6130850" y="2700300"/>
            <a:ext cx="544513" cy="576263"/>
            <a:chOff x="1094" y="3158"/>
            <a:chExt cx="499" cy="496"/>
          </a:xfrm>
        </p:grpSpPr>
        <p:sp>
          <p:nvSpPr>
            <p:cNvPr id="23630" name="Line 37"/>
            <p:cNvSpPr>
              <a:spLocks noChangeShapeType="1"/>
            </p:cNvSpPr>
            <p:nvPr/>
          </p:nvSpPr>
          <p:spPr bwMode="auto">
            <a:xfrm>
              <a:off x="1095" y="3501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631" name="Line 38"/>
            <p:cNvSpPr>
              <a:spLocks noChangeShapeType="1"/>
            </p:cNvSpPr>
            <p:nvPr/>
          </p:nvSpPr>
          <p:spPr bwMode="auto">
            <a:xfrm>
              <a:off x="1094" y="3405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632" name="Line 39"/>
            <p:cNvSpPr>
              <a:spLocks noChangeShapeType="1"/>
            </p:cNvSpPr>
            <p:nvPr/>
          </p:nvSpPr>
          <p:spPr bwMode="auto">
            <a:xfrm>
              <a:off x="1457" y="3339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633" name="Line 40"/>
            <p:cNvSpPr>
              <a:spLocks noChangeShapeType="1"/>
            </p:cNvSpPr>
            <p:nvPr/>
          </p:nvSpPr>
          <p:spPr bwMode="auto">
            <a:xfrm>
              <a:off x="1457" y="3158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634" name="Line 41"/>
            <p:cNvSpPr>
              <a:spLocks noChangeShapeType="1"/>
            </p:cNvSpPr>
            <p:nvPr/>
          </p:nvSpPr>
          <p:spPr bwMode="auto">
            <a:xfrm>
              <a:off x="1473" y="3563"/>
              <a:ext cx="74" cy="91"/>
            </a:xfrm>
            <a:prstGeom prst="line">
              <a:avLst/>
            </a:prstGeom>
            <a:noFill/>
            <a:ln w="76200">
              <a:pattFill prst="pct60">
                <a:fgClr>
                  <a:schemeClr val="bg2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635" name="Freeform 42"/>
            <p:cNvSpPr>
              <a:spLocks/>
            </p:cNvSpPr>
            <p:nvPr/>
          </p:nvSpPr>
          <p:spPr bwMode="auto">
            <a:xfrm>
              <a:off x="1457" y="3249"/>
              <a:ext cx="136" cy="303"/>
            </a:xfrm>
            <a:custGeom>
              <a:avLst/>
              <a:gdLst>
                <a:gd name="T0" fmla="*/ 0 w 136"/>
                <a:gd name="T1" fmla="*/ 303 h 227"/>
                <a:gd name="T2" fmla="*/ 136 w 136"/>
                <a:gd name="T3" fmla="*/ 303 h 227"/>
                <a:gd name="T4" fmla="*/ 136 w 136"/>
                <a:gd name="T5" fmla="*/ 0 h 227"/>
                <a:gd name="T6" fmla="*/ 34 w 136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27">
                  <a:moveTo>
                    <a:pt x="0" y="227"/>
                  </a:moveTo>
                  <a:lnTo>
                    <a:pt x="136" y="227"/>
                  </a:lnTo>
                  <a:lnTo>
                    <a:pt x="136" y="0"/>
                  </a:lnTo>
                  <a:lnTo>
                    <a:pt x="34" y="0"/>
                  </a:lnTo>
                </a:path>
              </a:pathLst>
            </a:custGeom>
            <a:noFill/>
            <a:ln w="762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</p:grpSp>
      <p:grpSp>
        <p:nvGrpSpPr>
          <p:cNvPr id="23573" name="Group 43"/>
          <p:cNvGrpSpPr>
            <a:grpSpLocks/>
          </p:cNvGrpSpPr>
          <p:nvPr/>
        </p:nvGrpSpPr>
        <p:grpSpPr bwMode="auto">
          <a:xfrm>
            <a:off x="6126088" y="1924013"/>
            <a:ext cx="546100" cy="574675"/>
            <a:chOff x="1094" y="3158"/>
            <a:chExt cx="499" cy="496"/>
          </a:xfrm>
        </p:grpSpPr>
        <p:sp>
          <p:nvSpPr>
            <p:cNvPr id="23624" name="Line 44"/>
            <p:cNvSpPr>
              <a:spLocks noChangeShapeType="1"/>
            </p:cNvSpPr>
            <p:nvPr/>
          </p:nvSpPr>
          <p:spPr bwMode="auto">
            <a:xfrm>
              <a:off x="1095" y="3501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625" name="Line 45"/>
            <p:cNvSpPr>
              <a:spLocks noChangeShapeType="1"/>
            </p:cNvSpPr>
            <p:nvPr/>
          </p:nvSpPr>
          <p:spPr bwMode="auto">
            <a:xfrm>
              <a:off x="1094" y="3405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626" name="Line 46"/>
            <p:cNvSpPr>
              <a:spLocks noChangeShapeType="1"/>
            </p:cNvSpPr>
            <p:nvPr/>
          </p:nvSpPr>
          <p:spPr bwMode="auto">
            <a:xfrm>
              <a:off x="1457" y="3339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627" name="Line 47"/>
            <p:cNvSpPr>
              <a:spLocks noChangeShapeType="1"/>
            </p:cNvSpPr>
            <p:nvPr/>
          </p:nvSpPr>
          <p:spPr bwMode="auto">
            <a:xfrm>
              <a:off x="1457" y="3158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628" name="Line 48"/>
            <p:cNvSpPr>
              <a:spLocks noChangeShapeType="1"/>
            </p:cNvSpPr>
            <p:nvPr/>
          </p:nvSpPr>
          <p:spPr bwMode="auto">
            <a:xfrm>
              <a:off x="1473" y="3563"/>
              <a:ext cx="74" cy="91"/>
            </a:xfrm>
            <a:prstGeom prst="line">
              <a:avLst/>
            </a:prstGeom>
            <a:noFill/>
            <a:ln w="76200">
              <a:pattFill prst="pct60">
                <a:fgClr>
                  <a:schemeClr val="bg2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629" name="Freeform 49"/>
            <p:cNvSpPr>
              <a:spLocks/>
            </p:cNvSpPr>
            <p:nvPr/>
          </p:nvSpPr>
          <p:spPr bwMode="auto">
            <a:xfrm>
              <a:off x="1457" y="3249"/>
              <a:ext cx="136" cy="303"/>
            </a:xfrm>
            <a:custGeom>
              <a:avLst/>
              <a:gdLst>
                <a:gd name="T0" fmla="*/ 0 w 136"/>
                <a:gd name="T1" fmla="*/ 303 h 227"/>
                <a:gd name="T2" fmla="*/ 136 w 136"/>
                <a:gd name="T3" fmla="*/ 303 h 227"/>
                <a:gd name="T4" fmla="*/ 136 w 136"/>
                <a:gd name="T5" fmla="*/ 0 h 227"/>
                <a:gd name="T6" fmla="*/ 34 w 136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27">
                  <a:moveTo>
                    <a:pt x="0" y="227"/>
                  </a:moveTo>
                  <a:lnTo>
                    <a:pt x="136" y="227"/>
                  </a:lnTo>
                  <a:lnTo>
                    <a:pt x="136" y="0"/>
                  </a:lnTo>
                  <a:lnTo>
                    <a:pt x="34" y="0"/>
                  </a:lnTo>
                </a:path>
              </a:pathLst>
            </a:custGeom>
            <a:noFill/>
            <a:ln w="762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</p:grpSp>
      <p:grpSp>
        <p:nvGrpSpPr>
          <p:cNvPr id="23574" name="Group 52"/>
          <p:cNvGrpSpPr>
            <a:grpSpLocks/>
          </p:cNvGrpSpPr>
          <p:nvPr/>
        </p:nvGrpSpPr>
        <p:grpSpPr bwMode="auto">
          <a:xfrm>
            <a:off x="6765850" y="1998625"/>
            <a:ext cx="1168400" cy="3625850"/>
            <a:chOff x="1340" y="1220"/>
            <a:chExt cx="736" cy="2284"/>
          </a:xfrm>
        </p:grpSpPr>
        <p:sp>
          <p:nvSpPr>
            <p:cNvPr id="1208373" name="Rectangle 53"/>
            <p:cNvSpPr>
              <a:spLocks noChangeArrowheads="1"/>
            </p:cNvSpPr>
            <p:nvPr/>
          </p:nvSpPr>
          <p:spPr bwMode="auto">
            <a:xfrm>
              <a:off x="1340" y="3178"/>
              <a:ext cx="284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r>
                <a:rPr lang="en-GB" sz="1600" b="1">
                  <a:solidFill>
                    <a:srgbClr val="261748"/>
                  </a:solidFill>
                  <a:ea typeface="ＭＳ Ｐゴシック" pitchFamily="116" charset="-128"/>
                </a:rPr>
                <a:t>SQS</a:t>
              </a:r>
            </a:p>
          </p:txBody>
        </p:sp>
        <p:sp>
          <p:nvSpPr>
            <p:cNvPr id="1208374" name="Rectangle 54"/>
            <p:cNvSpPr>
              <a:spLocks noChangeArrowheads="1"/>
            </p:cNvSpPr>
            <p:nvPr/>
          </p:nvSpPr>
          <p:spPr bwMode="auto">
            <a:xfrm>
              <a:off x="1661" y="3179"/>
              <a:ext cx="284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r>
                <a:rPr lang="en-GB" sz="1600" b="1">
                  <a:solidFill>
                    <a:srgbClr val="261748"/>
                  </a:solidFill>
                  <a:ea typeface="ＭＳ Ｐゴシック" pitchFamily="116" charset="-128"/>
                </a:rPr>
                <a:t>SCS</a:t>
              </a:r>
            </a:p>
          </p:txBody>
        </p:sp>
        <p:sp>
          <p:nvSpPr>
            <p:cNvPr id="1208375" name="Rectangle 55"/>
            <p:cNvSpPr>
              <a:spLocks noChangeArrowheads="1"/>
            </p:cNvSpPr>
            <p:nvPr/>
          </p:nvSpPr>
          <p:spPr bwMode="auto">
            <a:xfrm>
              <a:off x="1341" y="2699"/>
              <a:ext cx="349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r>
                <a:rPr lang="en-GB" sz="1600" b="1">
                  <a:solidFill>
                    <a:srgbClr val="261748"/>
                  </a:solidFill>
                  <a:ea typeface="ＭＳ Ｐゴシック" pitchFamily="116" charset="-128"/>
                </a:rPr>
                <a:t>SPB</a:t>
              </a:r>
            </a:p>
          </p:txBody>
        </p:sp>
        <p:sp>
          <p:nvSpPr>
            <p:cNvPr id="1208376" name="Rectangle 56"/>
            <p:cNvSpPr>
              <a:spLocks noChangeArrowheads="1"/>
            </p:cNvSpPr>
            <p:nvPr/>
          </p:nvSpPr>
          <p:spPr bwMode="auto">
            <a:xfrm>
              <a:off x="1734" y="2700"/>
              <a:ext cx="341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r>
                <a:rPr lang="en-GB" sz="1600" b="1" dirty="0" smtClean="0">
                  <a:solidFill>
                    <a:srgbClr val="261748"/>
                  </a:solidFill>
                  <a:ea typeface="ＭＳ Ｐゴシック" pitchFamily="116" charset="-128"/>
                </a:rPr>
                <a:t>FXE</a:t>
              </a:r>
              <a:endParaRPr lang="en-GB" sz="1600" b="1" dirty="0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1208377" name="Rectangle 57"/>
            <p:cNvSpPr>
              <a:spLocks noChangeArrowheads="1"/>
            </p:cNvSpPr>
            <p:nvPr/>
          </p:nvSpPr>
          <p:spPr bwMode="auto">
            <a:xfrm>
              <a:off x="1342" y="1220"/>
              <a:ext cx="349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r>
                <a:rPr lang="en-GB" sz="1600" b="1" dirty="0" smtClean="0">
                  <a:solidFill>
                    <a:srgbClr val="261748"/>
                  </a:solidFill>
                  <a:ea typeface="ＭＳ Ｐゴシック" pitchFamily="116" charset="-128"/>
                </a:rPr>
                <a:t>MID</a:t>
              </a:r>
              <a:endParaRPr lang="en-GB" sz="1600" b="1" dirty="0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1208378" name="Rectangle 58"/>
            <p:cNvSpPr>
              <a:spLocks noChangeArrowheads="1"/>
            </p:cNvSpPr>
            <p:nvPr/>
          </p:nvSpPr>
          <p:spPr bwMode="auto">
            <a:xfrm>
              <a:off x="1735" y="1221"/>
              <a:ext cx="341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r>
                <a:rPr lang="en-GB" sz="1600" b="1">
                  <a:solidFill>
                    <a:srgbClr val="261748"/>
                  </a:solidFill>
                  <a:ea typeface="ＭＳ Ｐゴシック" pitchFamily="116" charset="-128"/>
                </a:rPr>
                <a:t>HED</a:t>
              </a:r>
            </a:p>
          </p:txBody>
        </p:sp>
      </p:grpSp>
      <p:grpSp>
        <p:nvGrpSpPr>
          <p:cNvPr id="23575" name="Group 59"/>
          <p:cNvGrpSpPr>
            <a:grpSpLocks/>
          </p:cNvGrpSpPr>
          <p:nvPr/>
        </p:nvGrpSpPr>
        <p:grpSpPr bwMode="auto">
          <a:xfrm>
            <a:off x="6749975" y="2001800"/>
            <a:ext cx="1633538" cy="3624263"/>
            <a:chOff x="1330" y="1222"/>
            <a:chExt cx="1029" cy="2283"/>
          </a:xfrm>
        </p:grpSpPr>
        <p:sp>
          <p:nvSpPr>
            <p:cNvPr id="1208380" name="Rectangle 60" descr="Wide upward diagonal"/>
            <p:cNvSpPr>
              <a:spLocks noChangeArrowheads="1"/>
            </p:cNvSpPr>
            <p:nvPr/>
          </p:nvSpPr>
          <p:spPr bwMode="auto">
            <a:xfrm>
              <a:off x="1982" y="3180"/>
              <a:ext cx="217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1208381" name="Rectangle 61" descr="Wide upward diagonal"/>
            <p:cNvSpPr>
              <a:spLocks noChangeArrowheads="1"/>
            </p:cNvSpPr>
            <p:nvPr/>
          </p:nvSpPr>
          <p:spPr bwMode="auto">
            <a:xfrm>
              <a:off x="2125" y="2701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1208382" name="Rectangle 62" descr="Wide upward diagonal"/>
            <p:cNvSpPr>
              <a:spLocks noChangeArrowheads="1"/>
            </p:cNvSpPr>
            <p:nvPr/>
          </p:nvSpPr>
          <p:spPr bwMode="auto">
            <a:xfrm>
              <a:off x="2126" y="1222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1208383" name="Rectangle 63" descr="Wide upward diagonal"/>
            <p:cNvSpPr>
              <a:spLocks noChangeArrowheads="1"/>
            </p:cNvSpPr>
            <p:nvPr/>
          </p:nvSpPr>
          <p:spPr bwMode="auto">
            <a:xfrm>
              <a:off x="1337" y="1720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1208384" name="Rectangle 64" descr="Wide upward diagonal"/>
            <p:cNvSpPr>
              <a:spLocks noChangeArrowheads="1"/>
            </p:cNvSpPr>
            <p:nvPr/>
          </p:nvSpPr>
          <p:spPr bwMode="auto">
            <a:xfrm>
              <a:off x="1618" y="1721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1208385" name="Rectangle 65" descr="Wide upward diagonal"/>
            <p:cNvSpPr>
              <a:spLocks noChangeArrowheads="1"/>
            </p:cNvSpPr>
            <p:nvPr/>
          </p:nvSpPr>
          <p:spPr bwMode="auto">
            <a:xfrm>
              <a:off x="1891" y="1722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1208386" name="Rectangle 66" descr="Wide upward diagonal"/>
            <p:cNvSpPr>
              <a:spLocks noChangeArrowheads="1"/>
            </p:cNvSpPr>
            <p:nvPr/>
          </p:nvSpPr>
          <p:spPr bwMode="auto">
            <a:xfrm>
              <a:off x="1330" y="2193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1208387" name="Rectangle 67" descr="Wide upward diagonal"/>
            <p:cNvSpPr>
              <a:spLocks noChangeArrowheads="1"/>
            </p:cNvSpPr>
            <p:nvPr/>
          </p:nvSpPr>
          <p:spPr bwMode="auto">
            <a:xfrm>
              <a:off x="1611" y="2194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1208388" name="Rectangle 68" descr="Wide upward diagonal"/>
            <p:cNvSpPr>
              <a:spLocks noChangeArrowheads="1"/>
            </p:cNvSpPr>
            <p:nvPr/>
          </p:nvSpPr>
          <p:spPr bwMode="auto">
            <a:xfrm>
              <a:off x="1884" y="2195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</p:grpSp>
      <p:sp>
        <p:nvSpPr>
          <p:cNvPr id="23576" name="Text Box 72"/>
          <p:cNvSpPr txBox="1">
            <a:spLocks noChangeArrowheads="1"/>
          </p:cNvSpPr>
          <p:nvPr/>
        </p:nvSpPr>
        <p:spPr bwMode="auto">
          <a:xfrm>
            <a:off x="6794425" y="5926100"/>
            <a:ext cx="1600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de-DE">
                <a:solidFill>
                  <a:srgbClr val="261748"/>
                </a:solidFill>
              </a:rPr>
              <a:t>Boxes only placeholders !</a:t>
            </a:r>
            <a:endParaRPr lang="en-GB">
              <a:solidFill>
                <a:srgbClr val="2617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5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fld id="{FCCD160C-D4D6-43B6-AAAD-CFD6C36BDC26}" type="slidenum">
              <a:rPr lang="en-GB" sz="1000">
                <a:solidFill>
                  <a:srgbClr val="FFFFFF"/>
                </a:solidFill>
                <a:ea typeface="Geneva" pitchFamily="1" charset="-128"/>
              </a:rPr>
              <a:pPr/>
              <a:t>4</a:t>
            </a:fld>
            <a:endParaRPr lang="en-GB" sz="1000">
              <a:solidFill>
                <a:srgbClr val="FFFFFF"/>
              </a:solidFill>
              <a:ea typeface="Geneva" pitchFamily="1" charset="-128"/>
            </a:endParaRP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GB" sz="800" b="0">
                <a:solidFill>
                  <a:srgbClr val="000000"/>
                </a:solidFill>
              </a:rPr>
              <a:t>Thomas Tschentscher, European XFEL, </a:t>
            </a:r>
          </a:p>
          <a:p>
            <a:r>
              <a:rPr lang="en-GB" sz="800" b="0">
                <a:solidFill>
                  <a:srgbClr val="000000"/>
                </a:solidFill>
              </a:rPr>
              <a:t>21 Mar 2010</a:t>
            </a: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Simultaneous operation of many instruments</a:t>
            </a:r>
            <a:endParaRPr lang="en-GB" smtClean="0"/>
          </a:p>
        </p:txBody>
      </p:sp>
      <p:sp>
        <p:nvSpPr>
          <p:cNvPr id="23557" name="Rectangle 3"/>
          <p:cNvSpPr>
            <a:spLocks noGrp="1"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bunchtrain</a:t>
            </a:r>
            <a:endParaRPr lang="de-DE" dirty="0" smtClean="0"/>
          </a:p>
          <a:p>
            <a:pPr lvl="1" eaLnBrk="1" hangingPunct="1"/>
            <a:r>
              <a:rPr lang="de-DE" dirty="0" smtClean="0"/>
              <a:t>2 e</a:t>
            </a:r>
            <a:r>
              <a:rPr lang="de-DE" baseline="30000" dirty="0" smtClean="0"/>
              <a:t>-</a:t>
            </a:r>
            <a:r>
              <a:rPr lang="de-DE" dirty="0" smtClean="0"/>
              <a:t>-</a:t>
            </a:r>
            <a:r>
              <a:rPr lang="de-DE" dirty="0" err="1" smtClean="0"/>
              <a:t>beamlines</a:t>
            </a:r>
            <a:endParaRPr lang="de-DE" dirty="0" smtClean="0"/>
          </a:p>
          <a:p>
            <a:pPr lvl="1" eaLnBrk="1" hangingPunct="1"/>
            <a:r>
              <a:rPr lang="de-DE" dirty="0" smtClean="0"/>
              <a:t>5(+) </a:t>
            </a:r>
            <a:r>
              <a:rPr lang="de-DE" dirty="0" err="1" smtClean="0"/>
              <a:t>undulators</a:t>
            </a:r>
            <a:endParaRPr lang="de-DE" dirty="0" smtClean="0"/>
          </a:p>
          <a:p>
            <a:pPr lvl="1" eaLnBrk="1" hangingPunct="1"/>
            <a:r>
              <a:rPr lang="de-DE" dirty="0" smtClean="0"/>
              <a:t>15(+) </a:t>
            </a:r>
            <a:r>
              <a:rPr lang="de-DE" dirty="0" err="1" smtClean="0"/>
              <a:t>instruments</a:t>
            </a:r>
            <a:endParaRPr lang="en-GB" dirty="0" smtClean="0"/>
          </a:p>
        </p:txBody>
      </p:sp>
      <p:graphicFrame>
        <p:nvGraphicFramePr>
          <p:cNvPr id="23558" name="Object 4"/>
          <p:cNvGraphicFramePr>
            <a:graphicFrameLocks noChangeAspect="1"/>
          </p:cNvGraphicFramePr>
          <p:nvPr/>
        </p:nvGraphicFramePr>
        <p:xfrm>
          <a:off x="620713" y="1547813"/>
          <a:ext cx="5861050" cy="335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5" name="Picture" r:id="rId3" imgW="4747260" imgH="1665732" progId="Word.Picture.8">
                  <p:embed/>
                </p:oleObj>
              </mc:Choice>
              <mc:Fallback>
                <p:oleObj name="Picture" r:id="rId3" imgW="4747260" imgH="166573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1547813"/>
                        <a:ext cx="5861050" cy="335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6775450" y="1120775"/>
            <a:ext cx="2141538" cy="4159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23560" name="Rectangle 6" descr="20%"/>
          <p:cNvSpPr>
            <a:spLocks noChangeArrowheads="1"/>
          </p:cNvSpPr>
          <p:nvPr/>
        </p:nvSpPr>
        <p:spPr bwMode="auto">
          <a:xfrm>
            <a:off x="6972300" y="1312863"/>
            <a:ext cx="1743075" cy="668337"/>
          </a:xfrm>
          <a:prstGeom prst="rect">
            <a:avLst/>
          </a:prstGeom>
          <a:pattFill prst="pct20">
            <a:fgClr>
              <a:schemeClr val="accent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000">
              <a:solidFill>
                <a:srgbClr val="261748"/>
              </a:solidFill>
              <a:latin typeface="Times New Roman" pitchFamily="18" charset="0"/>
              <a:ea typeface="ＭＳ Ｐゴシック" pitchFamily="116" charset="-128"/>
            </a:endParaRPr>
          </a:p>
        </p:txBody>
      </p:sp>
      <p:sp>
        <p:nvSpPr>
          <p:cNvPr id="23561" name="Rectangle 7"/>
          <p:cNvSpPr>
            <a:spLocks noChangeArrowheads="1"/>
          </p:cNvSpPr>
          <p:nvPr/>
        </p:nvSpPr>
        <p:spPr bwMode="auto">
          <a:xfrm>
            <a:off x="6772275" y="1125538"/>
            <a:ext cx="2141538" cy="41592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grpSp>
        <p:nvGrpSpPr>
          <p:cNvPr id="23562" name="Group 8"/>
          <p:cNvGrpSpPr>
            <a:grpSpLocks/>
          </p:cNvGrpSpPr>
          <p:nvPr/>
        </p:nvGrpSpPr>
        <p:grpSpPr bwMode="auto">
          <a:xfrm flipV="1">
            <a:off x="6402388" y="4525963"/>
            <a:ext cx="544512" cy="574675"/>
            <a:chOff x="1094" y="3158"/>
            <a:chExt cx="499" cy="496"/>
          </a:xfrm>
        </p:grpSpPr>
        <p:sp>
          <p:nvSpPr>
            <p:cNvPr id="23648" name="Line 9"/>
            <p:cNvSpPr>
              <a:spLocks noChangeShapeType="1"/>
            </p:cNvSpPr>
            <p:nvPr/>
          </p:nvSpPr>
          <p:spPr bwMode="auto">
            <a:xfrm>
              <a:off x="1095" y="3501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649" name="Line 10"/>
            <p:cNvSpPr>
              <a:spLocks noChangeShapeType="1"/>
            </p:cNvSpPr>
            <p:nvPr/>
          </p:nvSpPr>
          <p:spPr bwMode="auto">
            <a:xfrm>
              <a:off x="1094" y="3405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650" name="Line 11"/>
            <p:cNvSpPr>
              <a:spLocks noChangeShapeType="1"/>
            </p:cNvSpPr>
            <p:nvPr/>
          </p:nvSpPr>
          <p:spPr bwMode="auto">
            <a:xfrm>
              <a:off x="1457" y="3339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651" name="Line 12"/>
            <p:cNvSpPr>
              <a:spLocks noChangeShapeType="1"/>
            </p:cNvSpPr>
            <p:nvPr/>
          </p:nvSpPr>
          <p:spPr bwMode="auto">
            <a:xfrm>
              <a:off x="1457" y="3158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652" name="Line 13"/>
            <p:cNvSpPr>
              <a:spLocks noChangeShapeType="1"/>
            </p:cNvSpPr>
            <p:nvPr/>
          </p:nvSpPr>
          <p:spPr bwMode="auto">
            <a:xfrm>
              <a:off x="1473" y="3563"/>
              <a:ext cx="74" cy="91"/>
            </a:xfrm>
            <a:prstGeom prst="line">
              <a:avLst/>
            </a:prstGeom>
            <a:noFill/>
            <a:ln w="76200">
              <a:pattFill prst="pct60">
                <a:fgClr>
                  <a:schemeClr val="bg2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653" name="Freeform 14"/>
            <p:cNvSpPr>
              <a:spLocks/>
            </p:cNvSpPr>
            <p:nvPr/>
          </p:nvSpPr>
          <p:spPr bwMode="auto">
            <a:xfrm>
              <a:off x="1457" y="3249"/>
              <a:ext cx="136" cy="303"/>
            </a:xfrm>
            <a:custGeom>
              <a:avLst/>
              <a:gdLst>
                <a:gd name="T0" fmla="*/ 0 w 136"/>
                <a:gd name="T1" fmla="*/ 303 h 227"/>
                <a:gd name="T2" fmla="*/ 136 w 136"/>
                <a:gd name="T3" fmla="*/ 303 h 227"/>
                <a:gd name="T4" fmla="*/ 136 w 136"/>
                <a:gd name="T5" fmla="*/ 0 h 227"/>
                <a:gd name="T6" fmla="*/ 34 w 136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27">
                  <a:moveTo>
                    <a:pt x="0" y="227"/>
                  </a:moveTo>
                  <a:lnTo>
                    <a:pt x="136" y="227"/>
                  </a:lnTo>
                  <a:lnTo>
                    <a:pt x="136" y="0"/>
                  </a:lnTo>
                  <a:lnTo>
                    <a:pt x="34" y="0"/>
                  </a:lnTo>
                </a:path>
              </a:pathLst>
            </a:custGeom>
            <a:noFill/>
            <a:ln w="762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</p:grpSp>
      <p:sp>
        <p:nvSpPr>
          <p:cNvPr id="23563" name="Rectangle 15"/>
          <p:cNvSpPr>
            <a:spLocks noChangeArrowheads="1"/>
          </p:cNvSpPr>
          <p:nvPr/>
        </p:nvSpPr>
        <p:spPr bwMode="auto">
          <a:xfrm>
            <a:off x="8683625" y="2206625"/>
            <a:ext cx="206375" cy="6159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23564" name="Rectangle 16" descr="20%"/>
          <p:cNvSpPr>
            <a:spLocks noChangeArrowheads="1"/>
          </p:cNvSpPr>
          <p:nvPr/>
        </p:nvSpPr>
        <p:spPr bwMode="auto">
          <a:xfrm>
            <a:off x="6972300" y="2098675"/>
            <a:ext cx="1527175" cy="66675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23565" name="Rectangle 17"/>
          <p:cNvSpPr>
            <a:spLocks noChangeArrowheads="1"/>
          </p:cNvSpPr>
          <p:nvPr/>
        </p:nvSpPr>
        <p:spPr bwMode="auto">
          <a:xfrm>
            <a:off x="8683625" y="2822575"/>
            <a:ext cx="206375" cy="6159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23566" name="Rectangle 18" descr="20%"/>
          <p:cNvSpPr>
            <a:spLocks noChangeArrowheads="1"/>
          </p:cNvSpPr>
          <p:nvPr/>
        </p:nvSpPr>
        <p:spPr bwMode="auto">
          <a:xfrm>
            <a:off x="6972300" y="2871788"/>
            <a:ext cx="1527175" cy="668337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23567" name="Rectangle 19"/>
          <p:cNvSpPr>
            <a:spLocks noChangeArrowheads="1"/>
          </p:cNvSpPr>
          <p:nvPr/>
        </p:nvSpPr>
        <p:spPr bwMode="auto">
          <a:xfrm>
            <a:off x="8683625" y="4640263"/>
            <a:ext cx="206375" cy="6159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23568" name="Rectangle 20" descr="20%"/>
          <p:cNvSpPr>
            <a:spLocks noChangeArrowheads="1"/>
          </p:cNvSpPr>
          <p:nvPr/>
        </p:nvSpPr>
        <p:spPr bwMode="auto">
          <a:xfrm>
            <a:off x="6972300" y="3641725"/>
            <a:ext cx="1735138" cy="66675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23569" name="Rectangle 21" descr="20%"/>
          <p:cNvSpPr>
            <a:spLocks noChangeArrowheads="1"/>
          </p:cNvSpPr>
          <p:nvPr/>
        </p:nvSpPr>
        <p:spPr bwMode="auto">
          <a:xfrm>
            <a:off x="6972300" y="4421188"/>
            <a:ext cx="1527175" cy="668337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grpSp>
        <p:nvGrpSpPr>
          <p:cNvPr id="23570" name="Group 22"/>
          <p:cNvGrpSpPr>
            <a:grpSpLocks/>
          </p:cNvGrpSpPr>
          <p:nvPr/>
        </p:nvGrpSpPr>
        <p:grpSpPr bwMode="auto">
          <a:xfrm>
            <a:off x="6399213" y="3640138"/>
            <a:ext cx="546100" cy="574675"/>
            <a:chOff x="1094" y="3158"/>
            <a:chExt cx="499" cy="496"/>
          </a:xfrm>
        </p:grpSpPr>
        <p:sp>
          <p:nvSpPr>
            <p:cNvPr id="23642" name="Line 23"/>
            <p:cNvSpPr>
              <a:spLocks noChangeShapeType="1"/>
            </p:cNvSpPr>
            <p:nvPr/>
          </p:nvSpPr>
          <p:spPr bwMode="auto">
            <a:xfrm>
              <a:off x="1095" y="3501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643" name="Line 24"/>
            <p:cNvSpPr>
              <a:spLocks noChangeShapeType="1"/>
            </p:cNvSpPr>
            <p:nvPr/>
          </p:nvSpPr>
          <p:spPr bwMode="auto">
            <a:xfrm>
              <a:off x="1094" y="3405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644" name="Line 25"/>
            <p:cNvSpPr>
              <a:spLocks noChangeShapeType="1"/>
            </p:cNvSpPr>
            <p:nvPr/>
          </p:nvSpPr>
          <p:spPr bwMode="auto">
            <a:xfrm>
              <a:off x="1457" y="3339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645" name="Line 26"/>
            <p:cNvSpPr>
              <a:spLocks noChangeShapeType="1"/>
            </p:cNvSpPr>
            <p:nvPr/>
          </p:nvSpPr>
          <p:spPr bwMode="auto">
            <a:xfrm>
              <a:off x="1457" y="3158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646" name="Line 27"/>
            <p:cNvSpPr>
              <a:spLocks noChangeShapeType="1"/>
            </p:cNvSpPr>
            <p:nvPr/>
          </p:nvSpPr>
          <p:spPr bwMode="auto">
            <a:xfrm>
              <a:off x="1473" y="3563"/>
              <a:ext cx="74" cy="91"/>
            </a:xfrm>
            <a:prstGeom prst="line">
              <a:avLst/>
            </a:prstGeom>
            <a:noFill/>
            <a:ln w="76200">
              <a:pattFill prst="pct60">
                <a:fgClr>
                  <a:schemeClr val="bg2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647" name="Freeform 28"/>
            <p:cNvSpPr>
              <a:spLocks/>
            </p:cNvSpPr>
            <p:nvPr/>
          </p:nvSpPr>
          <p:spPr bwMode="auto">
            <a:xfrm>
              <a:off x="1457" y="3249"/>
              <a:ext cx="136" cy="303"/>
            </a:xfrm>
            <a:custGeom>
              <a:avLst/>
              <a:gdLst>
                <a:gd name="T0" fmla="*/ 0 w 136"/>
                <a:gd name="T1" fmla="*/ 303 h 227"/>
                <a:gd name="T2" fmla="*/ 136 w 136"/>
                <a:gd name="T3" fmla="*/ 303 h 227"/>
                <a:gd name="T4" fmla="*/ 136 w 136"/>
                <a:gd name="T5" fmla="*/ 0 h 227"/>
                <a:gd name="T6" fmla="*/ 34 w 136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27">
                  <a:moveTo>
                    <a:pt x="0" y="227"/>
                  </a:moveTo>
                  <a:lnTo>
                    <a:pt x="136" y="227"/>
                  </a:lnTo>
                  <a:lnTo>
                    <a:pt x="136" y="0"/>
                  </a:lnTo>
                  <a:lnTo>
                    <a:pt x="34" y="0"/>
                  </a:lnTo>
                </a:path>
              </a:pathLst>
            </a:custGeom>
            <a:noFill/>
            <a:ln w="762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</p:grpSp>
      <p:grpSp>
        <p:nvGrpSpPr>
          <p:cNvPr id="23571" name="Group 29"/>
          <p:cNvGrpSpPr>
            <a:grpSpLocks/>
          </p:cNvGrpSpPr>
          <p:nvPr/>
        </p:nvGrpSpPr>
        <p:grpSpPr bwMode="auto">
          <a:xfrm flipV="1">
            <a:off x="6399213" y="2974975"/>
            <a:ext cx="546100" cy="573088"/>
            <a:chOff x="1094" y="3158"/>
            <a:chExt cx="499" cy="496"/>
          </a:xfrm>
        </p:grpSpPr>
        <p:sp>
          <p:nvSpPr>
            <p:cNvPr id="23636" name="Line 30"/>
            <p:cNvSpPr>
              <a:spLocks noChangeShapeType="1"/>
            </p:cNvSpPr>
            <p:nvPr/>
          </p:nvSpPr>
          <p:spPr bwMode="auto">
            <a:xfrm>
              <a:off x="1095" y="3501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637" name="Line 31"/>
            <p:cNvSpPr>
              <a:spLocks noChangeShapeType="1"/>
            </p:cNvSpPr>
            <p:nvPr/>
          </p:nvSpPr>
          <p:spPr bwMode="auto">
            <a:xfrm>
              <a:off x="1094" y="3405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638" name="Line 32"/>
            <p:cNvSpPr>
              <a:spLocks noChangeShapeType="1"/>
            </p:cNvSpPr>
            <p:nvPr/>
          </p:nvSpPr>
          <p:spPr bwMode="auto">
            <a:xfrm>
              <a:off x="1457" y="3339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639" name="Line 33"/>
            <p:cNvSpPr>
              <a:spLocks noChangeShapeType="1"/>
            </p:cNvSpPr>
            <p:nvPr/>
          </p:nvSpPr>
          <p:spPr bwMode="auto">
            <a:xfrm>
              <a:off x="1457" y="3158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640" name="Line 34"/>
            <p:cNvSpPr>
              <a:spLocks noChangeShapeType="1"/>
            </p:cNvSpPr>
            <p:nvPr/>
          </p:nvSpPr>
          <p:spPr bwMode="auto">
            <a:xfrm>
              <a:off x="1473" y="3563"/>
              <a:ext cx="74" cy="91"/>
            </a:xfrm>
            <a:prstGeom prst="line">
              <a:avLst/>
            </a:prstGeom>
            <a:noFill/>
            <a:ln w="76200">
              <a:pattFill prst="pct60">
                <a:fgClr>
                  <a:schemeClr val="bg2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641" name="Freeform 35"/>
            <p:cNvSpPr>
              <a:spLocks/>
            </p:cNvSpPr>
            <p:nvPr/>
          </p:nvSpPr>
          <p:spPr bwMode="auto">
            <a:xfrm>
              <a:off x="1457" y="3249"/>
              <a:ext cx="136" cy="303"/>
            </a:xfrm>
            <a:custGeom>
              <a:avLst/>
              <a:gdLst>
                <a:gd name="T0" fmla="*/ 0 w 136"/>
                <a:gd name="T1" fmla="*/ 303 h 227"/>
                <a:gd name="T2" fmla="*/ 136 w 136"/>
                <a:gd name="T3" fmla="*/ 303 h 227"/>
                <a:gd name="T4" fmla="*/ 136 w 136"/>
                <a:gd name="T5" fmla="*/ 0 h 227"/>
                <a:gd name="T6" fmla="*/ 34 w 136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27">
                  <a:moveTo>
                    <a:pt x="0" y="227"/>
                  </a:moveTo>
                  <a:lnTo>
                    <a:pt x="136" y="227"/>
                  </a:lnTo>
                  <a:lnTo>
                    <a:pt x="136" y="0"/>
                  </a:lnTo>
                  <a:lnTo>
                    <a:pt x="34" y="0"/>
                  </a:lnTo>
                </a:path>
              </a:pathLst>
            </a:custGeom>
            <a:noFill/>
            <a:ln w="762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</p:grpSp>
      <p:grpSp>
        <p:nvGrpSpPr>
          <p:cNvPr id="23572" name="Group 36"/>
          <p:cNvGrpSpPr>
            <a:grpSpLocks/>
          </p:cNvGrpSpPr>
          <p:nvPr/>
        </p:nvGrpSpPr>
        <p:grpSpPr bwMode="auto">
          <a:xfrm>
            <a:off x="6403975" y="2082800"/>
            <a:ext cx="544513" cy="576263"/>
            <a:chOff x="1094" y="3158"/>
            <a:chExt cx="499" cy="496"/>
          </a:xfrm>
        </p:grpSpPr>
        <p:sp>
          <p:nvSpPr>
            <p:cNvPr id="23630" name="Line 37"/>
            <p:cNvSpPr>
              <a:spLocks noChangeShapeType="1"/>
            </p:cNvSpPr>
            <p:nvPr/>
          </p:nvSpPr>
          <p:spPr bwMode="auto">
            <a:xfrm>
              <a:off x="1095" y="3501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631" name="Line 38"/>
            <p:cNvSpPr>
              <a:spLocks noChangeShapeType="1"/>
            </p:cNvSpPr>
            <p:nvPr/>
          </p:nvSpPr>
          <p:spPr bwMode="auto">
            <a:xfrm>
              <a:off x="1094" y="3405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632" name="Line 39"/>
            <p:cNvSpPr>
              <a:spLocks noChangeShapeType="1"/>
            </p:cNvSpPr>
            <p:nvPr/>
          </p:nvSpPr>
          <p:spPr bwMode="auto">
            <a:xfrm>
              <a:off x="1457" y="3339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633" name="Line 40"/>
            <p:cNvSpPr>
              <a:spLocks noChangeShapeType="1"/>
            </p:cNvSpPr>
            <p:nvPr/>
          </p:nvSpPr>
          <p:spPr bwMode="auto">
            <a:xfrm>
              <a:off x="1457" y="3158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634" name="Line 41"/>
            <p:cNvSpPr>
              <a:spLocks noChangeShapeType="1"/>
            </p:cNvSpPr>
            <p:nvPr/>
          </p:nvSpPr>
          <p:spPr bwMode="auto">
            <a:xfrm>
              <a:off x="1473" y="3563"/>
              <a:ext cx="74" cy="91"/>
            </a:xfrm>
            <a:prstGeom prst="line">
              <a:avLst/>
            </a:prstGeom>
            <a:noFill/>
            <a:ln w="76200">
              <a:pattFill prst="pct60">
                <a:fgClr>
                  <a:schemeClr val="bg2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635" name="Freeform 42"/>
            <p:cNvSpPr>
              <a:spLocks/>
            </p:cNvSpPr>
            <p:nvPr/>
          </p:nvSpPr>
          <p:spPr bwMode="auto">
            <a:xfrm>
              <a:off x="1457" y="3249"/>
              <a:ext cx="136" cy="303"/>
            </a:xfrm>
            <a:custGeom>
              <a:avLst/>
              <a:gdLst>
                <a:gd name="T0" fmla="*/ 0 w 136"/>
                <a:gd name="T1" fmla="*/ 303 h 227"/>
                <a:gd name="T2" fmla="*/ 136 w 136"/>
                <a:gd name="T3" fmla="*/ 303 h 227"/>
                <a:gd name="T4" fmla="*/ 136 w 136"/>
                <a:gd name="T5" fmla="*/ 0 h 227"/>
                <a:gd name="T6" fmla="*/ 34 w 136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27">
                  <a:moveTo>
                    <a:pt x="0" y="227"/>
                  </a:moveTo>
                  <a:lnTo>
                    <a:pt x="136" y="227"/>
                  </a:lnTo>
                  <a:lnTo>
                    <a:pt x="136" y="0"/>
                  </a:lnTo>
                  <a:lnTo>
                    <a:pt x="34" y="0"/>
                  </a:lnTo>
                </a:path>
              </a:pathLst>
            </a:custGeom>
            <a:noFill/>
            <a:ln w="762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</p:grpSp>
      <p:grpSp>
        <p:nvGrpSpPr>
          <p:cNvPr id="23573" name="Group 43"/>
          <p:cNvGrpSpPr>
            <a:grpSpLocks/>
          </p:cNvGrpSpPr>
          <p:nvPr/>
        </p:nvGrpSpPr>
        <p:grpSpPr bwMode="auto">
          <a:xfrm>
            <a:off x="6399213" y="1306513"/>
            <a:ext cx="546100" cy="574675"/>
            <a:chOff x="1094" y="3158"/>
            <a:chExt cx="499" cy="496"/>
          </a:xfrm>
        </p:grpSpPr>
        <p:sp>
          <p:nvSpPr>
            <p:cNvPr id="23624" name="Line 44"/>
            <p:cNvSpPr>
              <a:spLocks noChangeShapeType="1"/>
            </p:cNvSpPr>
            <p:nvPr/>
          </p:nvSpPr>
          <p:spPr bwMode="auto">
            <a:xfrm>
              <a:off x="1095" y="3501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625" name="Line 45"/>
            <p:cNvSpPr>
              <a:spLocks noChangeShapeType="1"/>
            </p:cNvSpPr>
            <p:nvPr/>
          </p:nvSpPr>
          <p:spPr bwMode="auto">
            <a:xfrm>
              <a:off x="1094" y="3405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626" name="Line 46"/>
            <p:cNvSpPr>
              <a:spLocks noChangeShapeType="1"/>
            </p:cNvSpPr>
            <p:nvPr/>
          </p:nvSpPr>
          <p:spPr bwMode="auto">
            <a:xfrm>
              <a:off x="1457" y="3339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627" name="Line 47"/>
            <p:cNvSpPr>
              <a:spLocks noChangeShapeType="1"/>
            </p:cNvSpPr>
            <p:nvPr/>
          </p:nvSpPr>
          <p:spPr bwMode="auto">
            <a:xfrm>
              <a:off x="1457" y="3158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628" name="Line 48"/>
            <p:cNvSpPr>
              <a:spLocks noChangeShapeType="1"/>
            </p:cNvSpPr>
            <p:nvPr/>
          </p:nvSpPr>
          <p:spPr bwMode="auto">
            <a:xfrm>
              <a:off x="1473" y="3563"/>
              <a:ext cx="74" cy="91"/>
            </a:xfrm>
            <a:prstGeom prst="line">
              <a:avLst/>
            </a:prstGeom>
            <a:noFill/>
            <a:ln w="76200">
              <a:pattFill prst="pct60">
                <a:fgClr>
                  <a:schemeClr val="bg2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629" name="Freeform 49"/>
            <p:cNvSpPr>
              <a:spLocks/>
            </p:cNvSpPr>
            <p:nvPr/>
          </p:nvSpPr>
          <p:spPr bwMode="auto">
            <a:xfrm>
              <a:off x="1457" y="3249"/>
              <a:ext cx="136" cy="303"/>
            </a:xfrm>
            <a:custGeom>
              <a:avLst/>
              <a:gdLst>
                <a:gd name="T0" fmla="*/ 0 w 136"/>
                <a:gd name="T1" fmla="*/ 303 h 227"/>
                <a:gd name="T2" fmla="*/ 136 w 136"/>
                <a:gd name="T3" fmla="*/ 303 h 227"/>
                <a:gd name="T4" fmla="*/ 136 w 136"/>
                <a:gd name="T5" fmla="*/ 0 h 227"/>
                <a:gd name="T6" fmla="*/ 34 w 136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27">
                  <a:moveTo>
                    <a:pt x="0" y="227"/>
                  </a:moveTo>
                  <a:lnTo>
                    <a:pt x="136" y="227"/>
                  </a:lnTo>
                  <a:lnTo>
                    <a:pt x="136" y="0"/>
                  </a:lnTo>
                  <a:lnTo>
                    <a:pt x="34" y="0"/>
                  </a:lnTo>
                </a:path>
              </a:pathLst>
            </a:custGeom>
            <a:noFill/>
            <a:ln w="762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</p:grpSp>
      <p:grpSp>
        <p:nvGrpSpPr>
          <p:cNvPr id="23574" name="Group 52"/>
          <p:cNvGrpSpPr>
            <a:grpSpLocks/>
          </p:cNvGrpSpPr>
          <p:nvPr/>
        </p:nvGrpSpPr>
        <p:grpSpPr bwMode="auto">
          <a:xfrm>
            <a:off x="7038975" y="1381125"/>
            <a:ext cx="1168400" cy="3625850"/>
            <a:chOff x="1340" y="1220"/>
            <a:chExt cx="736" cy="2284"/>
          </a:xfrm>
        </p:grpSpPr>
        <p:sp>
          <p:nvSpPr>
            <p:cNvPr id="1208373" name="Rectangle 53"/>
            <p:cNvSpPr>
              <a:spLocks noChangeArrowheads="1"/>
            </p:cNvSpPr>
            <p:nvPr/>
          </p:nvSpPr>
          <p:spPr bwMode="auto">
            <a:xfrm>
              <a:off x="1340" y="3178"/>
              <a:ext cx="284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r>
                <a:rPr lang="en-GB" sz="1600" b="1">
                  <a:solidFill>
                    <a:srgbClr val="261748"/>
                  </a:solidFill>
                  <a:ea typeface="ＭＳ Ｐゴシック" pitchFamily="116" charset="-128"/>
                </a:rPr>
                <a:t>SQS</a:t>
              </a:r>
            </a:p>
          </p:txBody>
        </p:sp>
        <p:sp>
          <p:nvSpPr>
            <p:cNvPr id="1208374" name="Rectangle 54"/>
            <p:cNvSpPr>
              <a:spLocks noChangeArrowheads="1"/>
            </p:cNvSpPr>
            <p:nvPr/>
          </p:nvSpPr>
          <p:spPr bwMode="auto">
            <a:xfrm>
              <a:off x="1661" y="3179"/>
              <a:ext cx="284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r>
                <a:rPr lang="en-GB" sz="1600" b="1">
                  <a:solidFill>
                    <a:srgbClr val="261748"/>
                  </a:solidFill>
                  <a:ea typeface="ＭＳ Ｐゴシック" pitchFamily="116" charset="-128"/>
                </a:rPr>
                <a:t>SCS</a:t>
              </a:r>
            </a:p>
          </p:txBody>
        </p:sp>
        <p:sp>
          <p:nvSpPr>
            <p:cNvPr id="1208375" name="Rectangle 55"/>
            <p:cNvSpPr>
              <a:spLocks noChangeArrowheads="1"/>
            </p:cNvSpPr>
            <p:nvPr/>
          </p:nvSpPr>
          <p:spPr bwMode="auto">
            <a:xfrm>
              <a:off x="1341" y="2699"/>
              <a:ext cx="349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r>
                <a:rPr lang="en-GB" sz="1600" b="1">
                  <a:solidFill>
                    <a:srgbClr val="261748"/>
                  </a:solidFill>
                  <a:ea typeface="ＭＳ Ｐゴシック" pitchFamily="116" charset="-128"/>
                </a:rPr>
                <a:t>SPB</a:t>
              </a:r>
            </a:p>
          </p:txBody>
        </p:sp>
        <p:sp>
          <p:nvSpPr>
            <p:cNvPr id="1208376" name="Rectangle 56"/>
            <p:cNvSpPr>
              <a:spLocks noChangeArrowheads="1"/>
            </p:cNvSpPr>
            <p:nvPr/>
          </p:nvSpPr>
          <p:spPr bwMode="auto">
            <a:xfrm>
              <a:off x="1734" y="2700"/>
              <a:ext cx="341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r>
                <a:rPr lang="en-GB" sz="1600" b="1" dirty="0" smtClean="0">
                  <a:solidFill>
                    <a:srgbClr val="261748"/>
                  </a:solidFill>
                  <a:ea typeface="ＭＳ Ｐゴシック" pitchFamily="116" charset="-128"/>
                </a:rPr>
                <a:t>FXE</a:t>
              </a:r>
              <a:endParaRPr lang="en-GB" sz="1600" b="1" dirty="0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1208377" name="Rectangle 57"/>
            <p:cNvSpPr>
              <a:spLocks noChangeArrowheads="1"/>
            </p:cNvSpPr>
            <p:nvPr/>
          </p:nvSpPr>
          <p:spPr bwMode="auto">
            <a:xfrm>
              <a:off x="1342" y="1220"/>
              <a:ext cx="349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r>
                <a:rPr lang="en-GB" sz="1600" b="1" dirty="0" smtClean="0">
                  <a:solidFill>
                    <a:srgbClr val="261748"/>
                  </a:solidFill>
                  <a:ea typeface="ＭＳ Ｐゴシック" pitchFamily="116" charset="-128"/>
                </a:rPr>
                <a:t>MID</a:t>
              </a:r>
              <a:endParaRPr lang="en-GB" sz="1600" b="1" dirty="0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1208378" name="Rectangle 58"/>
            <p:cNvSpPr>
              <a:spLocks noChangeArrowheads="1"/>
            </p:cNvSpPr>
            <p:nvPr/>
          </p:nvSpPr>
          <p:spPr bwMode="auto">
            <a:xfrm>
              <a:off x="1735" y="1221"/>
              <a:ext cx="341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r>
                <a:rPr lang="en-GB" sz="1600" b="1">
                  <a:solidFill>
                    <a:srgbClr val="261748"/>
                  </a:solidFill>
                  <a:ea typeface="ＭＳ Ｐゴシック" pitchFamily="116" charset="-128"/>
                </a:rPr>
                <a:t>HED</a:t>
              </a:r>
            </a:p>
          </p:txBody>
        </p:sp>
      </p:grpSp>
      <p:grpSp>
        <p:nvGrpSpPr>
          <p:cNvPr id="23575" name="Group 59"/>
          <p:cNvGrpSpPr>
            <a:grpSpLocks/>
          </p:cNvGrpSpPr>
          <p:nvPr/>
        </p:nvGrpSpPr>
        <p:grpSpPr bwMode="auto">
          <a:xfrm>
            <a:off x="7023100" y="1384300"/>
            <a:ext cx="1633538" cy="3624263"/>
            <a:chOff x="1330" y="1222"/>
            <a:chExt cx="1029" cy="2283"/>
          </a:xfrm>
        </p:grpSpPr>
        <p:sp>
          <p:nvSpPr>
            <p:cNvPr id="1208380" name="Rectangle 60" descr="Wide upward diagonal"/>
            <p:cNvSpPr>
              <a:spLocks noChangeArrowheads="1"/>
            </p:cNvSpPr>
            <p:nvPr/>
          </p:nvSpPr>
          <p:spPr bwMode="auto">
            <a:xfrm>
              <a:off x="1982" y="3180"/>
              <a:ext cx="217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1208381" name="Rectangle 61" descr="Wide upward diagonal"/>
            <p:cNvSpPr>
              <a:spLocks noChangeArrowheads="1"/>
            </p:cNvSpPr>
            <p:nvPr/>
          </p:nvSpPr>
          <p:spPr bwMode="auto">
            <a:xfrm>
              <a:off x="2125" y="2701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1208382" name="Rectangle 62" descr="Wide upward diagonal"/>
            <p:cNvSpPr>
              <a:spLocks noChangeArrowheads="1"/>
            </p:cNvSpPr>
            <p:nvPr/>
          </p:nvSpPr>
          <p:spPr bwMode="auto">
            <a:xfrm>
              <a:off x="2126" y="1222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1208383" name="Rectangle 63" descr="Wide upward diagonal"/>
            <p:cNvSpPr>
              <a:spLocks noChangeArrowheads="1"/>
            </p:cNvSpPr>
            <p:nvPr/>
          </p:nvSpPr>
          <p:spPr bwMode="auto">
            <a:xfrm>
              <a:off x="1337" y="1720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1208384" name="Rectangle 64" descr="Wide upward diagonal"/>
            <p:cNvSpPr>
              <a:spLocks noChangeArrowheads="1"/>
            </p:cNvSpPr>
            <p:nvPr/>
          </p:nvSpPr>
          <p:spPr bwMode="auto">
            <a:xfrm>
              <a:off x="1618" y="1721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1208385" name="Rectangle 65" descr="Wide upward diagonal"/>
            <p:cNvSpPr>
              <a:spLocks noChangeArrowheads="1"/>
            </p:cNvSpPr>
            <p:nvPr/>
          </p:nvSpPr>
          <p:spPr bwMode="auto">
            <a:xfrm>
              <a:off x="1891" y="1722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1208386" name="Rectangle 66" descr="Wide upward diagonal"/>
            <p:cNvSpPr>
              <a:spLocks noChangeArrowheads="1"/>
            </p:cNvSpPr>
            <p:nvPr/>
          </p:nvSpPr>
          <p:spPr bwMode="auto">
            <a:xfrm>
              <a:off x="1330" y="2193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1208387" name="Rectangle 67" descr="Wide upward diagonal"/>
            <p:cNvSpPr>
              <a:spLocks noChangeArrowheads="1"/>
            </p:cNvSpPr>
            <p:nvPr/>
          </p:nvSpPr>
          <p:spPr bwMode="auto">
            <a:xfrm>
              <a:off x="1611" y="2194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1208388" name="Rectangle 68" descr="Wide upward diagonal"/>
            <p:cNvSpPr>
              <a:spLocks noChangeArrowheads="1"/>
            </p:cNvSpPr>
            <p:nvPr/>
          </p:nvSpPr>
          <p:spPr bwMode="auto">
            <a:xfrm>
              <a:off x="1884" y="2195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endParaRPr lang="en-GB" sz="1600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</p:grpSp>
      <p:sp>
        <p:nvSpPr>
          <p:cNvPr id="23576" name="Text Box 72"/>
          <p:cNvSpPr txBox="1">
            <a:spLocks noChangeArrowheads="1"/>
          </p:cNvSpPr>
          <p:nvPr/>
        </p:nvSpPr>
        <p:spPr bwMode="auto">
          <a:xfrm>
            <a:off x="7067550" y="5308600"/>
            <a:ext cx="1600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de-DE">
                <a:solidFill>
                  <a:srgbClr val="261748"/>
                </a:solidFill>
              </a:rPr>
              <a:t>Boxes only placeholders !</a:t>
            </a:r>
            <a:endParaRPr lang="en-GB">
              <a:solidFill>
                <a:srgbClr val="261748"/>
              </a:solidFill>
            </a:endParaRPr>
          </a:p>
        </p:txBody>
      </p:sp>
      <p:sp>
        <p:nvSpPr>
          <p:cNvPr id="23577" name="Line 74"/>
          <p:cNvSpPr>
            <a:spLocks noChangeShapeType="1"/>
          </p:cNvSpPr>
          <p:nvPr/>
        </p:nvSpPr>
        <p:spPr bwMode="auto">
          <a:xfrm>
            <a:off x="388938" y="4262438"/>
            <a:ext cx="1077912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23578" name="Rectangle 75"/>
          <p:cNvSpPr>
            <a:spLocks noChangeArrowheads="1"/>
          </p:cNvSpPr>
          <p:nvPr/>
        </p:nvSpPr>
        <p:spPr bwMode="auto">
          <a:xfrm>
            <a:off x="493713" y="4062413"/>
            <a:ext cx="796925" cy="20002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23579" name="Line 86"/>
          <p:cNvSpPr>
            <a:spLocks noChangeShapeType="1"/>
          </p:cNvSpPr>
          <p:nvPr/>
        </p:nvSpPr>
        <p:spPr bwMode="auto">
          <a:xfrm>
            <a:off x="1935163" y="4352925"/>
            <a:ext cx="1077912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23580" name="Rectangle 87"/>
          <p:cNvSpPr>
            <a:spLocks noChangeArrowheads="1"/>
          </p:cNvSpPr>
          <p:nvPr/>
        </p:nvSpPr>
        <p:spPr bwMode="auto">
          <a:xfrm>
            <a:off x="2039938" y="4152900"/>
            <a:ext cx="796925" cy="200025"/>
          </a:xfrm>
          <a:prstGeom prst="rect">
            <a:avLst/>
          </a:prstGeom>
          <a:solidFill>
            <a:srgbClr val="FF33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23581" name="Rectangle 88"/>
          <p:cNvSpPr>
            <a:spLocks noChangeArrowheads="1"/>
          </p:cNvSpPr>
          <p:nvPr/>
        </p:nvSpPr>
        <p:spPr bwMode="auto">
          <a:xfrm>
            <a:off x="2630488" y="4148138"/>
            <a:ext cx="179387" cy="20002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23582" name="Rectangle 89"/>
          <p:cNvSpPr>
            <a:spLocks noChangeArrowheads="1"/>
          </p:cNvSpPr>
          <p:nvPr/>
        </p:nvSpPr>
        <p:spPr bwMode="auto">
          <a:xfrm>
            <a:off x="2454275" y="4149725"/>
            <a:ext cx="179388" cy="200025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grpSp>
        <p:nvGrpSpPr>
          <p:cNvPr id="23583" name="Group 100"/>
          <p:cNvGrpSpPr>
            <a:grpSpLocks/>
          </p:cNvGrpSpPr>
          <p:nvPr/>
        </p:nvGrpSpPr>
        <p:grpSpPr bwMode="auto">
          <a:xfrm>
            <a:off x="1835150" y="3046413"/>
            <a:ext cx="1077913" cy="311150"/>
            <a:chOff x="988" y="2311"/>
            <a:chExt cx="679" cy="196"/>
          </a:xfrm>
        </p:grpSpPr>
        <p:sp>
          <p:nvSpPr>
            <p:cNvPr id="23605" name="Line 90"/>
            <p:cNvSpPr>
              <a:spLocks noChangeShapeType="1"/>
            </p:cNvSpPr>
            <p:nvPr/>
          </p:nvSpPr>
          <p:spPr bwMode="auto">
            <a:xfrm rot="-1448930">
              <a:off x="988" y="2422"/>
              <a:ext cx="679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606" name="Rectangle 91"/>
            <p:cNvSpPr>
              <a:spLocks noChangeArrowheads="1"/>
            </p:cNvSpPr>
            <p:nvPr/>
          </p:nvSpPr>
          <p:spPr bwMode="auto">
            <a:xfrm rot="-1448930">
              <a:off x="1030" y="2311"/>
              <a:ext cx="502" cy="126"/>
            </a:xfrm>
            <a:prstGeom prst="rect">
              <a:avLst/>
            </a:prstGeom>
            <a:solidFill>
              <a:srgbClr val="FF33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607" name="Rectangle 92"/>
            <p:cNvSpPr>
              <a:spLocks noChangeArrowheads="1"/>
            </p:cNvSpPr>
            <p:nvPr/>
          </p:nvSpPr>
          <p:spPr bwMode="auto">
            <a:xfrm rot="-1448930">
              <a:off x="1160" y="2337"/>
              <a:ext cx="113" cy="126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608" name="Rectangle 93"/>
            <p:cNvSpPr>
              <a:spLocks noChangeArrowheads="1"/>
            </p:cNvSpPr>
            <p:nvPr/>
          </p:nvSpPr>
          <p:spPr bwMode="auto">
            <a:xfrm rot="-1448930">
              <a:off x="1059" y="2381"/>
              <a:ext cx="113" cy="126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</p:grpSp>
      <p:grpSp>
        <p:nvGrpSpPr>
          <p:cNvPr id="23584" name="Group 99"/>
          <p:cNvGrpSpPr>
            <a:grpSpLocks/>
          </p:cNvGrpSpPr>
          <p:nvPr/>
        </p:nvGrpSpPr>
        <p:grpSpPr bwMode="auto">
          <a:xfrm rot="1186750">
            <a:off x="4125913" y="4416425"/>
            <a:ext cx="1077912" cy="204788"/>
            <a:chOff x="1948" y="3118"/>
            <a:chExt cx="679" cy="129"/>
          </a:xfrm>
        </p:grpSpPr>
        <p:sp>
          <p:nvSpPr>
            <p:cNvPr id="23601" name="Line 95"/>
            <p:cNvSpPr>
              <a:spLocks noChangeShapeType="1"/>
            </p:cNvSpPr>
            <p:nvPr/>
          </p:nvSpPr>
          <p:spPr bwMode="auto">
            <a:xfrm>
              <a:off x="1948" y="3247"/>
              <a:ext cx="679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602" name="Rectangle 96"/>
            <p:cNvSpPr>
              <a:spLocks noChangeArrowheads="1"/>
            </p:cNvSpPr>
            <p:nvPr/>
          </p:nvSpPr>
          <p:spPr bwMode="auto">
            <a:xfrm>
              <a:off x="2014" y="3121"/>
              <a:ext cx="502" cy="126"/>
            </a:xfrm>
            <a:prstGeom prst="rect">
              <a:avLst/>
            </a:prstGeom>
            <a:solidFill>
              <a:srgbClr val="FF33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603" name="Rectangle 97"/>
            <p:cNvSpPr>
              <a:spLocks noChangeArrowheads="1"/>
            </p:cNvSpPr>
            <p:nvPr/>
          </p:nvSpPr>
          <p:spPr bwMode="auto">
            <a:xfrm>
              <a:off x="2386" y="3118"/>
              <a:ext cx="113" cy="126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604" name="Rectangle 98"/>
            <p:cNvSpPr>
              <a:spLocks noChangeArrowheads="1"/>
            </p:cNvSpPr>
            <p:nvPr/>
          </p:nvSpPr>
          <p:spPr bwMode="auto">
            <a:xfrm>
              <a:off x="2275" y="3119"/>
              <a:ext cx="113" cy="126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</p:grpSp>
      <p:grpSp>
        <p:nvGrpSpPr>
          <p:cNvPr id="23585" name="Group 107"/>
          <p:cNvGrpSpPr>
            <a:grpSpLocks/>
          </p:cNvGrpSpPr>
          <p:nvPr/>
        </p:nvGrpSpPr>
        <p:grpSpPr bwMode="auto">
          <a:xfrm>
            <a:off x="3238500" y="3232150"/>
            <a:ext cx="1077913" cy="211138"/>
            <a:chOff x="1872" y="2428"/>
            <a:chExt cx="679" cy="133"/>
          </a:xfrm>
        </p:grpSpPr>
        <p:sp>
          <p:nvSpPr>
            <p:cNvPr id="23596" name="Line 102"/>
            <p:cNvSpPr>
              <a:spLocks noChangeShapeType="1"/>
            </p:cNvSpPr>
            <p:nvPr/>
          </p:nvSpPr>
          <p:spPr bwMode="auto">
            <a:xfrm rot="51070">
              <a:off x="1872" y="2561"/>
              <a:ext cx="679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597" name="Rectangle 103"/>
            <p:cNvSpPr>
              <a:spLocks noChangeArrowheads="1"/>
            </p:cNvSpPr>
            <p:nvPr/>
          </p:nvSpPr>
          <p:spPr bwMode="auto">
            <a:xfrm rot="51070">
              <a:off x="1939" y="2435"/>
              <a:ext cx="502" cy="126"/>
            </a:xfrm>
            <a:prstGeom prst="rect">
              <a:avLst/>
            </a:prstGeom>
            <a:solidFill>
              <a:srgbClr val="FF33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598" name="Rectangle 104"/>
            <p:cNvSpPr>
              <a:spLocks noChangeArrowheads="1"/>
            </p:cNvSpPr>
            <p:nvPr/>
          </p:nvSpPr>
          <p:spPr bwMode="auto">
            <a:xfrm rot="51070">
              <a:off x="2064" y="2431"/>
              <a:ext cx="113" cy="126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599" name="Rectangle 105"/>
            <p:cNvSpPr>
              <a:spLocks noChangeArrowheads="1"/>
            </p:cNvSpPr>
            <p:nvPr/>
          </p:nvSpPr>
          <p:spPr bwMode="auto">
            <a:xfrm rot="51070">
              <a:off x="1954" y="2428"/>
              <a:ext cx="56" cy="126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600" name="Rectangle 106"/>
            <p:cNvSpPr>
              <a:spLocks noChangeArrowheads="1"/>
            </p:cNvSpPr>
            <p:nvPr/>
          </p:nvSpPr>
          <p:spPr bwMode="auto">
            <a:xfrm rot="51070">
              <a:off x="2010" y="2430"/>
              <a:ext cx="56" cy="126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</p:grpSp>
      <p:sp>
        <p:nvSpPr>
          <p:cNvPr id="23586" name="Line 109"/>
          <p:cNvSpPr>
            <a:spLocks noChangeShapeType="1"/>
          </p:cNvSpPr>
          <p:nvPr/>
        </p:nvSpPr>
        <p:spPr bwMode="auto">
          <a:xfrm rot="-1148930">
            <a:off x="4295775" y="2754313"/>
            <a:ext cx="1077913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23587" name="Rectangle 110"/>
          <p:cNvSpPr>
            <a:spLocks noChangeArrowheads="1"/>
          </p:cNvSpPr>
          <p:nvPr/>
        </p:nvSpPr>
        <p:spPr bwMode="auto">
          <a:xfrm rot="-1148930">
            <a:off x="4370388" y="2571750"/>
            <a:ext cx="796925" cy="200025"/>
          </a:xfrm>
          <a:prstGeom prst="rect">
            <a:avLst/>
          </a:prstGeom>
          <a:solidFill>
            <a:srgbClr val="FF33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23588" name="Rectangle 111"/>
          <p:cNvSpPr>
            <a:spLocks noChangeArrowheads="1"/>
          </p:cNvSpPr>
          <p:nvPr/>
        </p:nvSpPr>
        <p:spPr bwMode="auto">
          <a:xfrm rot="-1148930">
            <a:off x="4573588" y="2603500"/>
            <a:ext cx="179387" cy="200025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23589" name="Rectangle 112"/>
          <p:cNvSpPr>
            <a:spLocks noChangeArrowheads="1"/>
          </p:cNvSpPr>
          <p:nvPr/>
        </p:nvSpPr>
        <p:spPr bwMode="auto">
          <a:xfrm rot="-1148930">
            <a:off x="4410075" y="2673350"/>
            <a:ext cx="88900" cy="20002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23590" name="Rectangle 113"/>
          <p:cNvSpPr>
            <a:spLocks noChangeArrowheads="1"/>
          </p:cNvSpPr>
          <p:nvPr/>
        </p:nvSpPr>
        <p:spPr bwMode="auto">
          <a:xfrm rot="-1148930">
            <a:off x="4494213" y="2646363"/>
            <a:ext cx="88900" cy="200025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23591" name="Text Box 114"/>
          <p:cNvSpPr txBox="1">
            <a:spLocks noChangeArrowheads="1"/>
          </p:cNvSpPr>
          <p:nvPr/>
        </p:nvSpPr>
        <p:spPr bwMode="auto">
          <a:xfrm>
            <a:off x="484188" y="5245100"/>
            <a:ext cx="5888037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166688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de-DE" sz="1400">
                <a:solidFill>
                  <a:srgbClr val="261748"/>
                </a:solidFill>
              </a:rPr>
              <a:t>Sophisticated electron bunch distribution</a:t>
            </a:r>
          </a:p>
          <a:p>
            <a:pPr eaLnBrk="1" hangingPunct="1"/>
            <a:r>
              <a:rPr lang="de-DE" sz="1200">
                <a:solidFill>
                  <a:srgbClr val="261748"/>
                </a:solidFill>
              </a:rPr>
              <a:t>27.000 bunches/sec to 5 beamlines</a:t>
            </a:r>
          </a:p>
          <a:p>
            <a:pPr eaLnBrk="1" hangingPunct="1"/>
            <a:r>
              <a:rPr lang="de-DE" sz="1200">
                <a:solidFill>
                  <a:srgbClr val="261748"/>
                </a:solidFill>
              </a:rPr>
              <a:t>in average 10-20 Hz and ~500 pulses/train</a:t>
            </a:r>
          </a:p>
          <a:p>
            <a:pPr eaLnBrk="1" hangingPunct="1"/>
            <a:r>
              <a:rPr lang="de-DE" sz="1200">
                <a:solidFill>
                  <a:srgbClr val="261748"/>
                </a:solidFill>
              </a:rPr>
              <a:t>using kicking methods to make bunches lase only in dedicated undulator </a:t>
            </a:r>
            <a:endParaRPr lang="en-GB" sz="1200">
              <a:solidFill>
                <a:srgbClr val="261748"/>
              </a:solidFill>
            </a:endParaRPr>
          </a:p>
        </p:txBody>
      </p:sp>
      <p:grpSp>
        <p:nvGrpSpPr>
          <p:cNvPr id="23592" name="Group 118"/>
          <p:cNvGrpSpPr>
            <a:grpSpLocks/>
          </p:cNvGrpSpPr>
          <p:nvPr/>
        </p:nvGrpSpPr>
        <p:grpSpPr bwMode="auto">
          <a:xfrm>
            <a:off x="519113" y="4524375"/>
            <a:ext cx="2103437" cy="493713"/>
            <a:chOff x="2746" y="919"/>
            <a:chExt cx="1325" cy="311"/>
          </a:xfrm>
        </p:grpSpPr>
        <p:sp>
          <p:nvSpPr>
            <p:cNvPr id="23593" name="Rectangle 115"/>
            <p:cNvSpPr>
              <a:spLocks noChangeArrowheads="1"/>
            </p:cNvSpPr>
            <p:nvPr/>
          </p:nvSpPr>
          <p:spPr bwMode="auto">
            <a:xfrm>
              <a:off x="2746" y="940"/>
              <a:ext cx="113" cy="126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594" name="Text Box 116"/>
            <p:cNvSpPr txBox="1">
              <a:spLocks noChangeArrowheads="1"/>
            </p:cNvSpPr>
            <p:nvPr/>
          </p:nvSpPr>
          <p:spPr bwMode="auto">
            <a:xfrm>
              <a:off x="2820" y="919"/>
              <a:ext cx="1251" cy="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166688" indent="-166688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de-DE" sz="1200">
                  <a:solidFill>
                    <a:srgbClr val="261748"/>
                  </a:solidFill>
                </a:rPr>
                <a:t>On trajectory </a:t>
              </a:r>
              <a:r>
                <a:rPr lang="de-DE" sz="1200">
                  <a:solidFill>
                    <a:srgbClr val="261748"/>
                  </a:solidFill>
                  <a:sym typeface="Wingdings" pitchFamily="2" charset="2"/>
                </a:rPr>
                <a:t> lases</a:t>
              </a:r>
            </a:p>
            <a:p>
              <a:pPr eaLnBrk="1" hangingPunct="1">
                <a:buFont typeface="Wingdings" pitchFamily="2" charset="2"/>
                <a:buNone/>
              </a:pPr>
              <a:r>
                <a:rPr lang="de-DE" sz="1200">
                  <a:solidFill>
                    <a:srgbClr val="261748"/>
                  </a:solidFill>
                  <a:sym typeface="Wingdings" pitchFamily="2" charset="2"/>
                </a:rPr>
                <a:t>Off trajectory  only SR</a:t>
              </a:r>
              <a:r>
                <a:rPr lang="de-DE" sz="1200">
                  <a:solidFill>
                    <a:srgbClr val="261748"/>
                  </a:solidFill>
                </a:rPr>
                <a:t> </a:t>
              </a:r>
              <a:endParaRPr lang="en-GB" sz="1200">
                <a:solidFill>
                  <a:srgbClr val="261748"/>
                </a:solidFill>
              </a:endParaRPr>
            </a:p>
          </p:txBody>
        </p:sp>
        <p:sp>
          <p:nvSpPr>
            <p:cNvPr id="23595" name="Rectangle 117"/>
            <p:cNvSpPr>
              <a:spLocks noChangeArrowheads="1"/>
            </p:cNvSpPr>
            <p:nvPr/>
          </p:nvSpPr>
          <p:spPr bwMode="auto">
            <a:xfrm>
              <a:off x="2747" y="1074"/>
              <a:ext cx="113" cy="126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459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X-</a:t>
            </a:r>
            <a:r>
              <a:rPr lang="de-DE" dirty="0" err="1" smtClean="0"/>
              <a:t>ray</a:t>
            </a:r>
            <a:r>
              <a:rPr lang="de-DE" dirty="0" smtClean="0"/>
              <a:t> </a:t>
            </a:r>
            <a:r>
              <a:rPr lang="de-DE" dirty="0" err="1" smtClean="0"/>
              <a:t>delivery</a:t>
            </a:r>
            <a:r>
              <a:rPr lang="de-DE" dirty="0" smtClean="0"/>
              <a:t> </a:t>
            </a:r>
            <a:r>
              <a:rPr lang="de-DE" dirty="0" err="1" smtClean="0"/>
              <a:t>patterns</a:t>
            </a:r>
            <a:r>
              <a:rPr lang="de-DE" dirty="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0" y="1347788"/>
            <a:ext cx="4268788" cy="5230812"/>
          </a:xfrm>
        </p:spPr>
        <p:txBody>
          <a:bodyPr/>
          <a:lstStyle/>
          <a:p>
            <a:pPr eaLnBrk="1" hangingPunct="1"/>
            <a:r>
              <a:rPr lang="de-DE" dirty="0" smtClean="0"/>
              <a:t>Single </a:t>
            </a:r>
            <a:r>
              <a:rPr lang="de-DE" dirty="0" err="1" smtClean="0"/>
              <a:t>pulses</a:t>
            </a:r>
            <a:r>
              <a:rPr lang="de-DE" dirty="0" smtClean="0"/>
              <a:t> (0 – 10 </a:t>
            </a:r>
            <a:r>
              <a:rPr lang="de-DE" dirty="0" err="1" smtClean="0"/>
              <a:t>pl</a:t>
            </a:r>
            <a:r>
              <a:rPr lang="de-DE" dirty="0" smtClean="0"/>
              <a:t>/s)</a:t>
            </a:r>
          </a:p>
          <a:p>
            <a:pPr lvl="1" eaLnBrk="1" hangingPunct="1"/>
            <a:r>
              <a:rPr lang="de-DE" dirty="0" smtClean="0"/>
              <a:t>1 x-</a:t>
            </a:r>
            <a:r>
              <a:rPr lang="de-DE" dirty="0" err="1" smtClean="0"/>
              <a:t>ray</a:t>
            </a:r>
            <a:r>
              <a:rPr lang="de-DE" dirty="0" smtClean="0"/>
              <a:t> pulse per </a:t>
            </a:r>
            <a:r>
              <a:rPr lang="de-DE" dirty="0" err="1" smtClean="0"/>
              <a:t>train</a:t>
            </a:r>
            <a:endParaRPr lang="de-DE" dirty="0" smtClean="0"/>
          </a:p>
          <a:p>
            <a:pPr eaLnBrk="1" hangingPunct="1"/>
            <a:r>
              <a:rPr lang="de-DE" dirty="0" err="1" smtClean="0"/>
              <a:t>Few</a:t>
            </a:r>
            <a:r>
              <a:rPr lang="de-DE" dirty="0" smtClean="0"/>
              <a:t> </a:t>
            </a:r>
            <a:r>
              <a:rPr lang="de-DE" dirty="0" err="1" smtClean="0"/>
              <a:t>pulses</a:t>
            </a:r>
            <a:r>
              <a:rPr lang="de-DE" dirty="0" smtClean="0"/>
              <a:t> (60 – 6000 </a:t>
            </a:r>
            <a:r>
              <a:rPr lang="de-DE" dirty="0" err="1" smtClean="0"/>
              <a:t>pl</a:t>
            </a:r>
            <a:r>
              <a:rPr lang="de-DE" dirty="0" smtClean="0"/>
              <a:t>/s)</a:t>
            </a:r>
          </a:p>
          <a:p>
            <a:pPr lvl="1" eaLnBrk="1" hangingPunct="1"/>
            <a:r>
              <a:rPr lang="de-DE" dirty="0" smtClean="0"/>
              <a:t>6/60/600 x-</a:t>
            </a:r>
            <a:r>
              <a:rPr lang="de-DE" dirty="0" err="1" smtClean="0"/>
              <a:t>ray</a:t>
            </a:r>
            <a:r>
              <a:rPr lang="de-DE" dirty="0" smtClean="0"/>
              <a:t> </a:t>
            </a:r>
            <a:r>
              <a:rPr lang="de-DE" dirty="0" err="1" smtClean="0"/>
              <a:t>pulses</a:t>
            </a:r>
            <a:r>
              <a:rPr lang="de-DE" dirty="0" smtClean="0"/>
              <a:t> per </a:t>
            </a:r>
            <a:r>
              <a:rPr lang="de-DE" dirty="0" err="1" smtClean="0"/>
              <a:t>train</a:t>
            </a:r>
            <a:endParaRPr lang="de-DE" dirty="0" smtClean="0"/>
          </a:p>
          <a:p>
            <a:pPr lvl="1" eaLnBrk="1" hangingPunct="1"/>
            <a:endParaRPr lang="de-DE" dirty="0" smtClean="0"/>
          </a:p>
          <a:p>
            <a:pPr lvl="1" eaLnBrk="1" hangingPunct="1"/>
            <a:r>
              <a:rPr lang="de-DE" dirty="0" smtClean="0"/>
              <a:t>Groups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pulses</a:t>
            </a:r>
            <a:endParaRPr lang="de-DE" dirty="0" smtClean="0"/>
          </a:p>
          <a:p>
            <a:pPr lvl="1" eaLnBrk="1" hangingPunct="1"/>
            <a:endParaRPr lang="de-DE" dirty="0" smtClean="0"/>
          </a:p>
          <a:p>
            <a:pPr lvl="1" eaLnBrk="1" hangingPunct="1"/>
            <a:r>
              <a:rPr lang="de-DE" dirty="0" err="1" smtClean="0"/>
              <a:t>Specific</a:t>
            </a:r>
            <a:r>
              <a:rPr lang="de-DE" dirty="0" smtClean="0"/>
              <a:t> time </a:t>
            </a:r>
            <a:r>
              <a:rPr lang="de-DE" dirty="0" err="1" smtClean="0"/>
              <a:t>pattern</a:t>
            </a:r>
            <a:r>
              <a:rPr lang="de-DE" dirty="0" smtClean="0"/>
              <a:t> (e.g. log)</a:t>
            </a:r>
          </a:p>
          <a:p>
            <a:pPr eaLnBrk="1" hangingPunct="1"/>
            <a:endParaRPr lang="de-DE" dirty="0" smtClean="0"/>
          </a:p>
          <a:p>
            <a:pPr eaLnBrk="1" hangingPunct="1"/>
            <a:r>
              <a:rPr lang="de-DE" dirty="0" err="1" smtClean="0"/>
              <a:t>Full</a:t>
            </a:r>
            <a:r>
              <a:rPr lang="de-DE" dirty="0" smtClean="0"/>
              <a:t> pulse </a:t>
            </a:r>
            <a:r>
              <a:rPr lang="de-DE" dirty="0" err="1" smtClean="0"/>
              <a:t>train</a:t>
            </a:r>
            <a:r>
              <a:rPr lang="de-DE" dirty="0" smtClean="0"/>
              <a:t> (27000 </a:t>
            </a:r>
            <a:r>
              <a:rPr lang="de-DE" dirty="0" err="1" smtClean="0"/>
              <a:t>pl</a:t>
            </a:r>
            <a:r>
              <a:rPr lang="de-DE" dirty="0" smtClean="0"/>
              <a:t>/s)</a:t>
            </a:r>
          </a:p>
          <a:p>
            <a:pPr lvl="1" eaLnBrk="1" hangingPunct="1"/>
            <a:r>
              <a:rPr lang="de-DE" dirty="0" smtClean="0"/>
              <a:t>2700 x-</a:t>
            </a:r>
            <a:r>
              <a:rPr lang="de-DE" dirty="0" err="1" smtClean="0"/>
              <a:t>ray</a:t>
            </a:r>
            <a:r>
              <a:rPr lang="de-DE" dirty="0" smtClean="0"/>
              <a:t> </a:t>
            </a:r>
            <a:r>
              <a:rPr lang="de-DE" dirty="0" err="1" smtClean="0"/>
              <a:t>pulses</a:t>
            </a:r>
            <a:r>
              <a:rPr lang="de-DE" dirty="0" smtClean="0"/>
              <a:t> per </a:t>
            </a:r>
            <a:r>
              <a:rPr lang="de-DE" dirty="0" err="1" smtClean="0"/>
              <a:t>train</a:t>
            </a:r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fld id="{378AFE7A-1CD4-48AE-8324-5582C002F092}" type="slidenum">
              <a:rPr lang="en-GB" sz="1000">
                <a:solidFill>
                  <a:srgbClr val="FFFFFF"/>
                </a:solidFill>
                <a:ea typeface="Geneva" pitchFamily="1" charset="-128"/>
              </a:rPr>
              <a:pPr/>
              <a:t>5</a:t>
            </a:fld>
            <a:endParaRPr lang="en-GB" sz="1000">
              <a:solidFill>
                <a:srgbClr val="FFFFFF"/>
              </a:solidFill>
              <a:ea typeface="Geneva" pitchFamily="1" charset="-128"/>
            </a:endParaRPr>
          </a:p>
        </p:txBody>
      </p:sp>
      <p:grpSp>
        <p:nvGrpSpPr>
          <p:cNvPr id="15365" name="Group 202"/>
          <p:cNvGrpSpPr>
            <a:grpSpLocks/>
          </p:cNvGrpSpPr>
          <p:nvPr/>
        </p:nvGrpSpPr>
        <p:grpSpPr bwMode="auto">
          <a:xfrm>
            <a:off x="4643438" y="1025525"/>
            <a:ext cx="3849687" cy="1028700"/>
            <a:chOff x="4643238" y="1025333"/>
            <a:chExt cx="3849635" cy="1028538"/>
          </a:xfrm>
        </p:grpSpPr>
        <p:cxnSp>
          <p:nvCxnSpPr>
            <p:cNvPr id="15505" name="Straight Arrow Connector 5"/>
            <p:cNvCxnSpPr>
              <a:cxnSpLocks noChangeShapeType="1"/>
            </p:cNvCxnSpPr>
            <p:nvPr/>
          </p:nvCxnSpPr>
          <p:spPr bwMode="auto">
            <a:xfrm>
              <a:off x="4643238" y="1971317"/>
              <a:ext cx="2956956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Rectangle 7"/>
            <p:cNvSpPr/>
            <p:nvPr/>
          </p:nvSpPr>
          <p:spPr bwMode="auto">
            <a:xfrm>
              <a:off x="4821036" y="1555475"/>
              <a:ext cx="2589177" cy="4047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cxnSp>
          <p:nvCxnSpPr>
            <p:cNvPr id="15507" name="Straight Connector 9"/>
            <p:cNvCxnSpPr>
              <a:cxnSpLocks noChangeShapeType="1"/>
            </p:cNvCxnSpPr>
            <p:nvPr/>
          </p:nvCxnSpPr>
          <p:spPr bwMode="auto">
            <a:xfrm>
              <a:off x="4849498" y="1555681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Rectangle 15"/>
            <p:cNvSpPr/>
            <p:nvPr/>
          </p:nvSpPr>
          <p:spPr bwMode="auto">
            <a:xfrm>
              <a:off x="7803907" y="1549126"/>
              <a:ext cx="665154" cy="403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cxnSp>
          <p:nvCxnSpPr>
            <p:cNvPr id="15509" name="Straight Arrow Connector 10"/>
            <p:cNvCxnSpPr>
              <a:cxnSpLocks noChangeShapeType="1"/>
            </p:cNvCxnSpPr>
            <p:nvPr/>
          </p:nvCxnSpPr>
          <p:spPr bwMode="auto">
            <a:xfrm>
              <a:off x="7649726" y="1969342"/>
              <a:ext cx="843147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510" name="Straight Connector 17"/>
            <p:cNvCxnSpPr>
              <a:cxnSpLocks noChangeShapeType="1"/>
            </p:cNvCxnSpPr>
            <p:nvPr/>
          </p:nvCxnSpPr>
          <p:spPr bwMode="auto">
            <a:xfrm flipH="1">
              <a:off x="7581142" y="1882436"/>
              <a:ext cx="59131" cy="16668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511" name="Straight Connector 18"/>
            <p:cNvCxnSpPr>
              <a:cxnSpLocks noChangeShapeType="1"/>
            </p:cNvCxnSpPr>
            <p:nvPr/>
          </p:nvCxnSpPr>
          <p:spPr bwMode="auto">
            <a:xfrm flipH="1">
              <a:off x="7619230" y="1887183"/>
              <a:ext cx="59131" cy="16668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512" name="Straight Arrow Connector 20"/>
            <p:cNvCxnSpPr>
              <a:cxnSpLocks noChangeShapeType="1"/>
            </p:cNvCxnSpPr>
            <p:nvPr/>
          </p:nvCxnSpPr>
          <p:spPr bwMode="auto">
            <a:xfrm>
              <a:off x="4821370" y="1430000"/>
              <a:ext cx="2588821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513" name="Straight Arrow Connector 21"/>
            <p:cNvCxnSpPr>
              <a:cxnSpLocks noChangeShapeType="1"/>
            </p:cNvCxnSpPr>
            <p:nvPr/>
          </p:nvCxnSpPr>
          <p:spPr bwMode="auto">
            <a:xfrm>
              <a:off x="7410191" y="1429984"/>
              <a:ext cx="371498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514" name="TextBox 23"/>
            <p:cNvSpPr txBox="1">
              <a:spLocks noChangeArrowheads="1"/>
            </p:cNvSpPr>
            <p:nvPr/>
          </p:nvSpPr>
          <p:spPr bwMode="auto">
            <a:xfrm>
              <a:off x="5783229" y="1213390"/>
              <a:ext cx="62228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de-DE" sz="1100">
                  <a:solidFill>
                    <a:srgbClr val="261748"/>
                  </a:solidFill>
                </a:rPr>
                <a:t>0.6 ms</a:t>
              </a:r>
            </a:p>
          </p:txBody>
        </p:sp>
        <p:sp>
          <p:nvSpPr>
            <p:cNvPr id="15515" name="TextBox 24"/>
            <p:cNvSpPr txBox="1">
              <a:spLocks noChangeArrowheads="1"/>
            </p:cNvSpPr>
            <p:nvPr/>
          </p:nvSpPr>
          <p:spPr bwMode="auto">
            <a:xfrm>
              <a:off x="7374836" y="1025333"/>
              <a:ext cx="458780" cy="464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de-DE" sz="1100">
                  <a:solidFill>
                    <a:srgbClr val="261748"/>
                  </a:solidFill>
                </a:rPr>
                <a:t>99.4</a:t>
              </a:r>
            </a:p>
            <a:p>
              <a:pPr algn="ctr" eaLnBrk="1" hangingPunct="1">
                <a:buFont typeface="Wingdings" pitchFamily="2" charset="2"/>
                <a:buNone/>
              </a:pPr>
              <a:r>
                <a:rPr lang="de-DE" sz="1100">
                  <a:solidFill>
                    <a:srgbClr val="261748"/>
                  </a:solidFill>
                </a:rPr>
                <a:t>ms</a:t>
              </a:r>
            </a:p>
          </p:txBody>
        </p:sp>
        <p:cxnSp>
          <p:nvCxnSpPr>
            <p:cNvPr id="15516" name="Straight Connector 25"/>
            <p:cNvCxnSpPr>
              <a:cxnSpLocks noChangeShapeType="1"/>
            </p:cNvCxnSpPr>
            <p:nvPr/>
          </p:nvCxnSpPr>
          <p:spPr bwMode="auto">
            <a:xfrm>
              <a:off x="7830859" y="1550917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5" name="Group 94"/>
          <p:cNvGrpSpPr>
            <a:grpSpLocks/>
          </p:cNvGrpSpPr>
          <p:nvPr/>
        </p:nvGrpSpPr>
        <p:grpSpPr bwMode="auto">
          <a:xfrm>
            <a:off x="4638675" y="4454525"/>
            <a:ext cx="3849688" cy="504825"/>
            <a:chOff x="4318663" y="5736868"/>
            <a:chExt cx="3849635" cy="504928"/>
          </a:xfrm>
        </p:grpSpPr>
        <p:cxnSp>
          <p:nvCxnSpPr>
            <p:cNvPr id="15454" name="Straight Arrow Connector 42"/>
            <p:cNvCxnSpPr>
              <a:cxnSpLocks noChangeShapeType="1"/>
            </p:cNvCxnSpPr>
            <p:nvPr/>
          </p:nvCxnSpPr>
          <p:spPr bwMode="auto">
            <a:xfrm>
              <a:off x="4318663" y="6159242"/>
              <a:ext cx="2956956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Rectangle 43"/>
            <p:cNvSpPr/>
            <p:nvPr/>
          </p:nvSpPr>
          <p:spPr bwMode="auto">
            <a:xfrm>
              <a:off x="4496461" y="5743219"/>
              <a:ext cx="2589177" cy="4048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cxnSp>
          <p:nvCxnSpPr>
            <p:cNvPr id="15456" name="Straight Connector 44"/>
            <p:cNvCxnSpPr>
              <a:cxnSpLocks noChangeShapeType="1"/>
            </p:cNvCxnSpPr>
            <p:nvPr/>
          </p:nvCxnSpPr>
          <p:spPr bwMode="auto">
            <a:xfrm>
              <a:off x="4520550" y="5743606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" name="Rectangle 45"/>
            <p:cNvSpPr/>
            <p:nvPr/>
          </p:nvSpPr>
          <p:spPr bwMode="auto">
            <a:xfrm>
              <a:off x="7479332" y="5736868"/>
              <a:ext cx="665153" cy="4033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cxnSp>
          <p:nvCxnSpPr>
            <p:cNvPr id="15458" name="Straight Connector 47"/>
            <p:cNvCxnSpPr>
              <a:cxnSpLocks noChangeShapeType="1"/>
            </p:cNvCxnSpPr>
            <p:nvPr/>
          </p:nvCxnSpPr>
          <p:spPr bwMode="auto">
            <a:xfrm flipH="1">
              <a:off x="7256567" y="6070361"/>
              <a:ext cx="59131" cy="16668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59" name="Straight Connector 48"/>
            <p:cNvCxnSpPr>
              <a:cxnSpLocks noChangeShapeType="1"/>
            </p:cNvCxnSpPr>
            <p:nvPr/>
          </p:nvCxnSpPr>
          <p:spPr bwMode="auto">
            <a:xfrm flipH="1">
              <a:off x="7294655" y="6075108"/>
              <a:ext cx="59131" cy="16668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60" name="Straight Connector 50"/>
            <p:cNvCxnSpPr>
              <a:cxnSpLocks noChangeShapeType="1"/>
            </p:cNvCxnSpPr>
            <p:nvPr/>
          </p:nvCxnSpPr>
          <p:spPr bwMode="auto">
            <a:xfrm>
              <a:off x="4591800" y="5743982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61" name="Straight Connector 51"/>
            <p:cNvCxnSpPr>
              <a:cxnSpLocks noChangeShapeType="1"/>
            </p:cNvCxnSpPr>
            <p:nvPr/>
          </p:nvCxnSpPr>
          <p:spPr bwMode="auto">
            <a:xfrm>
              <a:off x="4663246" y="5743998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62" name="Straight Connector 52"/>
            <p:cNvCxnSpPr>
              <a:cxnSpLocks noChangeShapeType="1"/>
            </p:cNvCxnSpPr>
            <p:nvPr/>
          </p:nvCxnSpPr>
          <p:spPr bwMode="auto">
            <a:xfrm>
              <a:off x="4737073" y="5744014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63" name="Straight Connector 53"/>
            <p:cNvCxnSpPr>
              <a:cxnSpLocks noChangeShapeType="1"/>
            </p:cNvCxnSpPr>
            <p:nvPr/>
          </p:nvCxnSpPr>
          <p:spPr bwMode="auto">
            <a:xfrm>
              <a:off x="4810884" y="5746395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64" name="Straight Connector 54"/>
            <p:cNvCxnSpPr>
              <a:cxnSpLocks noChangeShapeType="1"/>
            </p:cNvCxnSpPr>
            <p:nvPr/>
          </p:nvCxnSpPr>
          <p:spPr bwMode="auto">
            <a:xfrm>
              <a:off x="4880097" y="5743622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65" name="Straight Connector 55"/>
            <p:cNvCxnSpPr>
              <a:cxnSpLocks noChangeShapeType="1"/>
            </p:cNvCxnSpPr>
            <p:nvPr/>
          </p:nvCxnSpPr>
          <p:spPr bwMode="auto">
            <a:xfrm>
              <a:off x="4951347" y="5743998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66" name="Straight Connector 56"/>
            <p:cNvCxnSpPr>
              <a:cxnSpLocks noChangeShapeType="1"/>
            </p:cNvCxnSpPr>
            <p:nvPr/>
          </p:nvCxnSpPr>
          <p:spPr bwMode="auto">
            <a:xfrm>
              <a:off x="5022793" y="5744014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67" name="Straight Connector 57"/>
            <p:cNvCxnSpPr>
              <a:cxnSpLocks noChangeShapeType="1"/>
            </p:cNvCxnSpPr>
            <p:nvPr/>
          </p:nvCxnSpPr>
          <p:spPr bwMode="auto">
            <a:xfrm>
              <a:off x="5096620" y="5744030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68" name="Straight Connector 58"/>
            <p:cNvCxnSpPr>
              <a:cxnSpLocks noChangeShapeType="1"/>
            </p:cNvCxnSpPr>
            <p:nvPr/>
          </p:nvCxnSpPr>
          <p:spPr bwMode="auto">
            <a:xfrm>
              <a:off x="5170431" y="5746411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69" name="Straight Connector 59"/>
            <p:cNvCxnSpPr>
              <a:cxnSpLocks noChangeShapeType="1"/>
            </p:cNvCxnSpPr>
            <p:nvPr/>
          </p:nvCxnSpPr>
          <p:spPr bwMode="auto">
            <a:xfrm>
              <a:off x="5237263" y="5743638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70" name="Straight Connector 60"/>
            <p:cNvCxnSpPr>
              <a:cxnSpLocks noChangeShapeType="1"/>
            </p:cNvCxnSpPr>
            <p:nvPr/>
          </p:nvCxnSpPr>
          <p:spPr bwMode="auto">
            <a:xfrm>
              <a:off x="5308513" y="5744014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71" name="Straight Connector 61"/>
            <p:cNvCxnSpPr>
              <a:cxnSpLocks noChangeShapeType="1"/>
            </p:cNvCxnSpPr>
            <p:nvPr/>
          </p:nvCxnSpPr>
          <p:spPr bwMode="auto">
            <a:xfrm>
              <a:off x="5379959" y="5744030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72" name="Straight Connector 62"/>
            <p:cNvCxnSpPr>
              <a:cxnSpLocks noChangeShapeType="1"/>
            </p:cNvCxnSpPr>
            <p:nvPr/>
          </p:nvCxnSpPr>
          <p:spPr bwMode="auto">
            <a:xfrm>
              <a:off x="5453786" y="5744046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73" name="Straight Connector 63"/>
            <p:cNvCxnSpPr>
              <a:cxnSpLocks noChangeShapeType="1"/>
            </p:cNvCxnSpPr>
            <p:nvPr/>
          </p:nvCxnSpPr>
          <p:spPr bwMode="auto">
            <a:xfrm>
              <a:off x="5527597" y="5746427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74" name="Straight Connector 64"/>
            <p:cNvCxnSpPr>
              <a:cxnSpLocks noChangeShapeType="1"/>
            </p:cNvCxnSpPr>
            <p:nvPr/>
          </p:nvCxnSpPr>
          <p:spPr bwMode="auto">
            <a:xfrm>
              <a:off x="5596810" y="5743654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75" name="Straight Connector 65"/>
            <p:cNvCxnSpPr>
              <a:cxnSpLocks noChangeShapeType="1"/>
            </p:cNvCxnSpPr>
            <p:nvPr/>
          </p:nvCxnSpPr>
          <p:spPr bwMode="auto">
            <a:xfrm>
              <a:off x="5668060" y="5744030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76" name="Straight Connector 66"/>
            <p:cNvCxnSpPr>
              <a:cxnSpLocks noChangeShapeType="1"/>
            </p:cNvCxnSpPr>
            <p:nvPr/>
          </p:nvCxnSpPr>
          <p:spPr bwMode="auto">
            <a:xfrm>
              <a:off x="5739506" y="5744046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77" name="Straight Connector 67"/>
            <p:cNvCxnSpPr>
              <a:cxnSpLocks noChangeShapeType="1"/>
            </p:cNvCxnSpPr>
            <p:nvPr/>
          </p:nvCxnSpPr>
          <p:spPr bwMode="auto">
            <a:xfrm>
              <a:off x="5813333" y="5744062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78" name="Straight Connector 68"/>
            <p:cNvCxnSpPr>
              <a:cxnSpLocks noChangeShapeType="1"/>
            </p:cNvCxnSpPr>
            <p:nvPr/>
          </p:nvCxnSpPr>
          <p:spPr bwMode="auto">
            <a:xfrm>
              <a:off x="5887144" y="5746443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79" name="Straight Connector 69"/>
            <p:cNvCxnSpPr>
              <a:cxnSpLocks noChangeShapeType="1"/>
            </p:cNvCxnSpPr>
            <p:nvPr/>
          </p:nvCxnSpPr>
          <p:spPr bwMode="auto">
            <a:xfrm>
              <a:off x="5953796" y="5744046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80" name="Straight Connector 70"/>
            <p:cNvCxnSpPr>
              <a:cxnSpLocks noChangeShapeType="1"/>
            </p:cNvCxnSpPr>
            <p:nvPr/>
          </p:nvCxnSpPr>
          <p:spPr bwMode="auto">
            <a:xfrm>
              <a:off x="6027607" y="5746427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81" name="Straight Connector 71"/>
            <p:cNvCxnSpPr>
              <a:cxnSpLocks noChangeShapeType="1"/>
            </p:cNvCxnSpPr>
            <p:nvPr/>
          </p:nvCxnSpPr>
          <p:spPr bwMode="auto">
            <a:xfrm>
              <a:off x="6094439" y="5743654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82" name="Straight Connector 72"/>
            <p:cNvCxnSpPr>
              <a:cxnSpLocks noChangeShapeType="1"/>
            </p:cNvCxnSpPr>
            <p:nvPr/>
          </p:nvCxnSpPr>
          <p:spPr bwMode="auto">
            <a:xfrm>
              <a:off x="6165689" y="5744030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83" name="Straight Connector 73"/>
            <p:cNvCxnSpPr>
              <a:cxnSpLocks noChangeShapeType="1"/>
            </p:cNvCxnSpPr>
            <p:nvPr/>
          </p:nvCxnSpPr>
          <p:spPr bwMode="auto">
            <a:xfrm>
              <a:off x="6237135" y="5744046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84" name="Straight Connector 74"/>
            <p:cNvCxnSpPr>
              <a:cxnSpLocks noChangeShapeType="1"/>
            </p:cNvCxnSpPr>
            <p:nvPr/>
          </p:nvCxnSpPr>
          <p:spPr bwMode="auto">
            <a:xfrm>
              <a:off x="6310962" y="5744062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85" name="Straight Connector 75"/>
            <p:cNvCxnSpPr>
              <a:cxnSpLocks noChangeShapeType="1"/>
            </p:cNvCxnSpPr>
            <p:nvPr/>
          </p:nvCxnSpPr>
          <p:spPr bwMode="auto">
            <a:xfrm>
              <a:off x="6384773" y="5746443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86" name="Straight Connector 76"/>
            <p:cNvCxnSpPr>
              <a:cxnSpLocks noChangeShapeType="1"/>
            </p:cNvCxnSpPr>
            <p:nvPr/>
          </p:nvCxnSpPr>
          <p:spPr bwMode="auto">
            <a:xfrm>
              <a:off x="6453986" y="5743670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87" name="Straight Connector 77"/>
            <p:cNvCxnSpPr>
              <a:cxnSpLocks noChangeShapeType="1"/>
            </p:cNvCxnSpPr>
            <p:nvPr/>
          </p:nvCxnSpPr>
          <p:spPr bwMode="auto">
            <a:xfrm>
              <a:off x="6525236" y="5744046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88" name="Straight Connector 78"/>
            <p:cNvCxnSpPr>
              <a:cxnSpLocks noChangeShapeType="1"/>
            </p:cNvCxnSpPr>
            <p:nvPr/>
          </p:nvCxnSpPr>
          <p:spPr bwMode="auto">
            <a:xfrm>
              <a:off x="6596682" y="5744062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89" name="Straight Connector 79"/>
            <p:cNvCxnSpPr>
              <a:cxnSpLocks noChangeShapeType="1"/>
            </p:cNvCxnSpPr>
            <p:nvPr/>
          </p:nvCxnSpPr>
          <p:spPr bwMode="auto">
            <a:xfrm>
              <a:off x="6670509" y="5744078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90" name="Straight Connector 80"/>
            <p:cNvCxnSpPr>
              <a:cxnSpLocks noChangeShapeType="1"/>
            </p:cNvCxnSpPr>
            <p:nvPr/>
          </p:nvCxnSpPr>
          <p:spPr bwMode="auto">
            <a:xfrm>
              <a:off x="6744320" y="5746459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91" name="Straight Connector 81"/>
            <p:cNvCxnSpPr>
              <a:cxnSpLocks noChangeShapeType="1"/>
            </p:cNvCxnSpPr>
            <p:nvPr/>
          </p:nvCxnSpPr>
          <p:spPr bwMode="auto">
            <a:xfrm>
              <a:off x="6810972" y="5744062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92" name="Straight Connector 82"/>
            <p:cNvCxnSpPr>
              <a:cxnSpLocks noChangeShapeType="1"/>
            </p:cNvCxnSpPr>
            <p:nvPr/>
          </p:nvCxnSpPr>
          <p:spPr bwMode="auto">
            <a:xfrm>
              <a:off x="6882418" y="5744078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93" name="Straight Connector 83"/>
            <p:cNvCxnSpPr>
              <a:cxnSpLocks noChangeShapeType="1"/>
            </p:cNvCxnSpPr>
            <p:nvPr/>
          </p:nvCxnSpPr>
          <p:spPr bwMode="auto">
            <a:xfrm>
              <a:off x="6956245" y="5744094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94" name="Straight Connector 84"/>
            <p:cNvCxnSpPr>
              <a:cxnSpLocks noChangeShapeType="1"/>
            </p:cNvCxnSpPr>
            <p:nvPr/>
          </p:nvCxnSpPr>
          <p:spPr bwMode="auto">
            <a:xfrm>
              <a:off x="7030056" y="5746475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95" name="Straight Connector 85"/>
            <p:cNvCxnSpPr>
              <a:cxnSpLocks noChangeShapeType="1"/>
            </p:cNvCxnSpPr>
            <p:nvPr/>
          </p:nvCxnSpPr>
          <p:spPr bwMode="auto">
            <a:xfrm>
              <a:off x="7503859" y="5739316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96" name="Straight Connector 86"/>
            <p:cNvCxnSpPr>
              <a:cxnSpLocks noChangeShapeType="1"/>
            </p:cNvCxnSpPr>
            <p:nvPr/>
          </p:nvCxnSpPr>
          <p:spPr bwMode="auto">
            <a:xfrm>
              <a:off x="7577686" y="5739332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97" name="Straight Connector 87"/>
            <p:cNvCxnSpPr>
              <a:cxnSpLocks noChangeShapeType="1"/>
            </p:cNvCxnSpPr>
            <p:nvPr/>
          </p:nvCxnSpPr>
          <p:spPr bwMode="auto">
            <a:xfrm>
              <a:off x="7651497" y="5741713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98" name="Straight Connector 88"/>
            <p:cNvCxnSpPr>
              <a:cxnSpLocks noChangeShapeType="1"/>
            </p:cNvCxnSpPr>
            <p:nvPr/>
          </p:nvCxnSpPr>
          <p:spPr bwMode="auto">
            <a:xfrm>
              <a:off x="7718149" y="5739316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99" name="Straight Connector 89"/>
            <p:cNvCxnSpPr>
              <a:cxnSpLocks noChangeShapeType="1"/>
            </p:cNvCxnSpPr>
            <p:nvPr/>
          </p:nvCxnSpPr>
          <p:spPr bwMode="auto">
            <a:xfrm>
              <a:off x="7789595" y="5739332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500" name="Straight Connector 90"/>
            <p:cNvCxnSpPr>
              <a:cxnSpLocks noChangeShapeType="1"/>
            </p:cNvCxnSpPr>
            <p:nvPr/>
          </p:nvCxnSpPr>
          <p:spPr bwMode="auto">
            <a:xfrm>
              <a:off x="7863422" y="5739348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501" name="Straight Connector 91"/>
            <p:cNvCxnSpPr>
              <a:cxnSpLocks noChangeShapeType="1"/>
            </p:cNvCxnSpPr>
            <p:nvPr/>
          </p:nvCxnSpPr>
          <p:spPr bwMode="auto">
            <a:xfrm>
              <a:off x="7937233" y="5741729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502" name="Straight Connector 92"/>
            <p:cNvCxnSpPr>
              <a:cxnSpLocks noChangeShapeType="1"/>
            </p:cNvCxnSpPr>
            <p:nvPr/>
          </p:nvCxnSpPr>
          <p:spPr bwMode="auto">
            <a:xfrm>
              <a:off x="8006266" y="5739332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503" name="Straight Connector 93"/>
            <p:cNvCxnSpPr>
              <a:cxnSpLocks noChangeShapeType="1"/>
            </p:cNvCxnSpPr>
            <p:nvPr/>
          </p:nvCxnSpPr>
          <p:spPr bwMode="auto">
            <a:xfrm>
              <a:off x="8077712" y="5739348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504" name="Straight Arrow Connector 46"/>
            <p:cNvCxnSpPr>
              <a:cxnSpLocks noChangeShapeType="1"/>
            </p:cNvCxnSpPr>
            <p:nvPr/>
          </p:nvCxnSpPr>
          <p:spPr bwMode="auto">
            <a:xfrm>
              <a:off x="7325151" y="6157267"/>
              <a:ext cx="843147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6" name="Group 105"/>
          <p:cNvGrpSpPr>
            <a:grpSpLocks/>
          </p:cNvGrpSpPr>
          <p:nvPr/>
        </p:nvGrpSpPr>
        <p:grpSpPr bwMode="auto">
          <a:xfrm>
            <a:off x="4641850" y="2139950"/>
            <a:ext cx="3849688" cy="517525"/>
            <a:chOff x="4320638" y="2139859"/>
            <a:chExt cx="3849635" cy="517662"/>
          </a:xfrm>
        </p:grpSpPr>
        <p:cxnSp>
          <p:nvCxnSpPr>
            <p:cNvPr id="15438" name="Straight Arrow Connector 28"/>
            <p:cNvCxnSpPr>
              <a:cxnSpLocks noChangeShapeType="1"/>
            </p:cNvCxnSpPr>
            <p:nvPr/>
          </p:nvCxnSpPr>
          <p:spPr bwMode="auto">
            <a:xfrm>
              <a:off x="4320638" y="2574967"/>
              <a:ext cx="2956956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Rectangle 29"/>
            <p:cNvSpPr/>
            <p:nvPr/>
          </p:nvSpPr>
          <p:spPr bwMode="auto">
            <a:xfrm>
              <a:off x="4498436" y="2158914"/>
              <a:ext cx="2589177" cy="4049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cxnSp>
          <p:nvCxnSpPr>
            <p:cNvPr id="15440" name="Straight Connector 30"/>
            <p:cNvCxnSpPr>
              <a:cxnSpLocks noChangeShapeType="1"/>
            </p:cNvCxnSpPr>
            <p:nvPr/>
          </p:nvCxnSpPr>
          <p:spPr bwMode="auto">
            <a:xfrm>
              <a:off x="4526898" y="2159331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" name="Rectangle 31"/>
            <p:cNvSpPr/>
            <p:nvPr/>
          </p:nvSpPr>
          <p:spPr bwMode="auto">
            <a:xfrm>
              <a:off x="7481307" y="2152562"/>
              <a:ext cx="665153" cy="403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cxnSp>
          <p:nvCxnSpPr>
            <p:cNvPr id="15442" name="Straight Connector 33"/>
            <p:cNvCxnSpPr>
              <a:cxnSpLocks noChangeShapeType="1"/>
            </p:cNvCxnSpPr>
            <p:nvPr/>
          </p:nvCxnSpPr>
          <p:spPr bwMode="auto">
            <a:xfrm flipH="1">
              <a:off x="7258542" y="2486086"/>
              <a:ext cx="59131" cy="16668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43" name="Straight Connector 34"/>
            <p:cNvCxnSpPr>
              <a:cxnSpLocks noChangeShapeType="1"/>
            </p:cNvCxnSpPr>
            <p:nvPr/>
          </p:nvCxnSpPr>
          <p:spPr bwMode="auto">
            <a:xfrm flipH="1">
              <a:off x="7296630" y="2490833"/>
              <a:ext cx="59131" cy="16668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44" name="Straight Connector 95"/>
            <p:cNvCxnSpPr>
              <a:cxnSpLocks noChangeShapeType="1"/>
            </p:cNvCxnSpPr>
            <p:nvPr/>
          </p:nvCxnSpPr>
          <p:spPr bwMode="auto">
            <a:xfrm>
              <a:off x="5006281" y="2156917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45" name="Straight Connector 96"/>
            <p:cNvCxnSpPr>
              <a:cxnSpLocks noChangeShapeType="1"/>
            </p:cNvCxnSpPr>
            <p:nvPr/>
          </p:nvCxnSpPr>
          <p:spPr bwMode="auto">
            <a:xfrm>
              <a:off x="5506195" y="2156143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46" name="Straight Connector 97"/>
            <p:cNvCxnSpPr>
              <a:cxnSpLocks noChangeShapeType="1"/>
            </p:cNvCxnSpPr>
            <p:nvPr/>
          </p:nvCxnSpPr>
          <p:spPr bwMode="auto">
            <a:xfrm>
              <a:off x="7060766" y="2159283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47" name="Straight Connector 98"/>
            <p:cNvCxnSpPr>
              <a:cxnSpLocks noChangeShapeType="1"/>
            </p:cNvCxnSpPr>
            <p:nvPr/>
          </p:nvCxnSpPr>
          <p:spPr bwMode="auto">
            <a:xfrm>
              <a:off x="6525253" y="2159282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48" name="Straight Connector 99"/>
            <p:cNvCxnSpPr>
              <a:cxnSpLocks noChangeShapeType="1"/>
            </p:cNvCxnSpPr>
            <p:nvPr/>
          </p:nvCxnSpPr>
          <p:spPr bwMode="auto">
            <a:xfrm>
              <a:off x="6006189" y="2159282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49" name="Straight Connector 100"/>
            <p:cNvCxnSpPr>
              <a:cxnSpLocks noChangeShapeType="1"/>
            </p:cNvCxnSpPr>
            <p:nvPr/>
          </p:nvCxnSpPr>
          <p:spPr bwMode="auto">
            <a:xfrm>
              <a:off x="8046691" y="2154504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50" name="Straight Connector 101"/>
            <p:cNvCxnSpPr>
              <a:cxnSpLocks noChangeShapeType="1"/>
            </p:cNvCxnSpPr>
            <p:nvPr/>
          </p:nvCxnSpPr>
          <p:spPr bwMode="auto">
            <a:xfrm>
              <a:off x="7511178" y="2154503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51" name="Straight Arrow Connector 32"/>
            <p:cNvCxnSpPr>
              <a:cxnSpLocks noChangeShapeType="1"/>
            </p:cNvCxnSpPr>
            <p:nvPr/>
          </p:nvCxnSpPr>
          <p:spPr bwMode="auto">
            <a:xfrm>
              <a:off x="7327126" y="2572992"/>
              <a:ext cx="843147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452" name="TextBox 102"/>
            <p:cNvSpPr txBox="1">
              <a:spLocks noChangeArrowheads="1"/>
            </p:cNvSpPr>
            <p:nvPr/>
          </p:nvSpPr>
          <p:spPr bwMode="auto">
            <a:xfrm>
              <a:off x="6483457" y="2139859"/>
              <a:ext cx="619080" cy="464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de-DE" sz="1100">
                  <a:solidFill>
                    <a:srgbClr val="261748"/>
                  </a:solidFill>
                </a:rPr>
                <a:t>1/10/</a:t>
              </a:r>
            </a:p>
            <a:p>
              <a:pPr algn="ctr" eaLnBrk="1" hangingPunct="1">
                <a:buFont typeface="Wingdings" pitchFamily="2" charset="2"/>
                <a:buNone/>
              </a:pPr>
              <a:r>
                <a:rPr lang="de-DE" sz="1100">
                  <a:solidFill>
                    <a:srgbClr val="261748"/>
                  </a:solidFill>
                </a:rPr>
                <a:t>100 µs</a:t>
              </a:r>
            </a:p>
          </p:txBody>
        </p:sp>
        <p:cxnSp>
          <p:nvCxnSpPr>
            <p:cNvPr id="15453" name="Straight Arrow Connector 103"/>
            <p:cNvCxnSpPr>
              <a:cxnSpLocks noChangeShapeType="1"/>
            </p:cNvCxnSpPr>
            <p:nvPr/>
          </p:nvCxnSpPr>
          <p:spPr bwMode="auto">
            <a:xfrm>
              <a:off x="6504111" y="2372231"/>
              <a:ext cx="580676" cy="10353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4" name="Group 133"/>
          <p:cNvGrpSpPr>
            <a:grpSpLocks/>
          </p:cNvGrpSpPr>
          <p:nvPr/>
        </p:nvGrpSpPr>
        <p:grpSpPr bwMode="auto">
          <a:xfrm>
            <a:off x="4638675" y="2816225"/>
            <a:ext cx="3849688" cy="504825"/>
            <a:chOff x="4318663" y="2673118"/>
            <a:chExt cx="3849635" cy="504928"/>
          </a:xfrm>
        </p:grpSpPr>
        <p:cxnSp>
          <p:nvCxnSpPr>
            <p:cNvPr id="15416" name="Straight Arrow Connector 107"/>
            <p:cNvCxnSpPr>
              <a:cxnSpLocks noChangeShapeType="1"/>
            </p:cNvCxnSpPr>
            <p:nvPr/>
          </p:nvCxnSpPr>
          <p:spPr bwMode="auto">
            <a:xfrm>
              <a:off x="4318663" y="3095492"/>
              <a:ext cx="2956956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9" name="Rectangle 108"/>
            <p:cNvSpPr/>
            <p:nvPr/>
          </p:nvSpPr>
          <p:spPr bwMode="auto">
            <a:xfrm>
              <a:off x="4496461" y="2679469"/>
              <a:ext cx="2589177" cy="4048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cxnSp>
          <p:nvCxnSpPr>
            <p:cNvPr id="15418" name="Straight Connector 109"/>
            <p:cNvCxnSpPr>
              <a:cxnSpLocks noChangeShapeType="1"/>
            </p:cNvCxnSpPr>
            <p:nvPr/>
          </p:nvCxnSpPr>
          <p:spPr bwMode="auto">
            <a:xfrm>
              <a:off x="4524923" y="2679856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1" name="Rectangle 110"/>
            <p:cNvSpPr/>
            <p:nvPr/>
          </p:nvSpPr>
          <p:spPr bwMode="auto">
            <a:xfrm>
              <a:off x="7479332" y="2673118"/>
              <a:ext cx="665153" cy="4033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cxnSp>
          <p:nvCxnSpPr>
            <p:cNvPr id="15420" name="Straight Connector 111"/>
            <p:cNvCxnSpPr>
              <a:cxnSpLocks noChangeShapeType="1"/>
            </p:cNvCxnSpPr>
            <p:nvPr/>
          </p:nvCxnSpPr>
          <p:spPr bwMode="auto">
            <a:xfrm flipH="1">
              <a:off x="7256567" y="3006611"/>
              <a:ext cx="59131" cy="16668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21" name="Straight Connector 112"/>
            <p:cNvCxnSpPr>
              <a:cxnSpLocks noChangeShapeType="1"/>
            </p:cNvCxnSpPr>
            <p:nvPr/>
          </p:nvCxnSpPr>
          <p:spPr bwMode="auto">
            <a:xfrm flipH="1">
              <a:off x="7294655" y="3011358"/>
              <a:ext cx="59131" cy="16668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22" name="Straight Connector 113"/>
            <p:cNvCxnSpPr>
              <a:cxnSpLocks noChangeShapeType="1"/>
            </p:cNvCxnSpPr>
            <p:nvPr/>
          </p:nvCxnSpPr>
          <p:spPr bwMode="auto">
            <a:xfrm>
              <a:off x="4604214" y="2677442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23" name="Straight Connector 114"/>
            <p:cNvCxnSpPr>
              <a:cxnSpLocks noChangeShapeType="1"/>
            </p:cNvCxnSpPr>
            <p:nvPr/>
          </p:nvCxnSpPr>
          <p:spPr bwMode="auto">
            <a:xfrm>
              <a:off x="4684984" y="2676668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24" name="Straight Connector 117"/>
            <p:cNvCxnSpPr>
              <a:cxnSpLocks noChangeShapeType="1"/>
            </p:cNvCxnSpPr>
            <p:nvPr/>
          </p:nvCxnSpPr>
          <p:spPr bwMode="auto">
            <a:xfrm>
              <a:off x="4770597" y="2679807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25" name="Straight Connector 118"/>
            <p:cNvCxnSpPr>
              <a:cxnSpLocks noChangeShapeType="1"/>
            </p:cNvCxnSpPr>
            <p:nvPr/>
          </p:nvCxnSpPr>
          <p:spPr bwMode="auto">
            <a:xfrm>
              <a:off x="7592231" y="2675029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26" name="Straight Connector 119"/>
            <p:cNvCxnSpPr>
              <a:cxnSpLocks noChangeShapeType="1"/>
            </p:cNvCxnSpPr>
            <p:nvPr/>
          </p:nvCxnSpPr>
          <p:spPr bwMode="auto">
            <a:xfrm>
              <a:off x="7509203" y="2675028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27" name="Straight Arrow Connector 120"/>
            <p:cNvCxnSpPr>
              <a:cxnSpLocks noChangeShapeType="1"/>
            </p:cNvCxnSpPr>
            <p:nvPr/>
          </p:nvCxnSpPr>
          <p:spPr bwMode="auto">
            <a:xfrm>
              <a:off x="7325151" y="3093517"/>
              <a:ext cx="843147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28" name="Straight Connector 123"/>
            <p:cNvCxnSpPr>
              <a:cxnSpLocks noChangeShapeType="1"/>
            </p:cNvCxnSpPr>
            <p:nvPr/>
          </p:nvCxnSpPr>
          <p:spPr bwMode="auto">
            <a:xfrm>
              <a:off x="7749394" y="2675013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29" name="Straight Connector 124"/>
            <p:cNvCxnSpPr>
              <a:cxnSpLocks noChangeShapeType="1"/>
            </p:cNvCxnSpPr>
            <p:nvPr/>
          </p:nvCxnSpPr>
          <p:spPr bwMode="auto">
            <a:xfrm>
              <a:off x="7666366" y="2675012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30" name="Straight Connector 125"/>
            <p:cNvCxnSpPr>
              <a:cxnSpLocks noChangeShapeType="1"/>
            </p:cNvCxnSpPr>
            <p:nvPr/>
          </p:nvCxnSpPr>
          <p:spPr bwMode="auto">
            <a:xfrm>
              <a:off x="5634686" y="2679840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31" name="Straight Connector 126"/>
            <p:cNvCxnSpPr>
              <a:cxnSpLocks noChangeShapeType="1"/>
            </p:cNvCxnSpPr>
            <p:nvPr/>
          </p:nvCxnSpPr>
          <p:spPr bwMode="auto">
            <a:xfrm>
              <a:off x="5713977" y="2677426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32" name="Straight Connector 127"/>
            <p:cNvCxnSpPr>
              <a:cxnSpLocks noChangeShapeType="1"/>
            </p:cNvCxnSpPr>
            <p:nvPr/>
          </p:nvCxnSpPr>
          <p:spPr bwMode="auto">
            <a:xfrm>
              <a:off x="5794747" y="2676652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33" name="Straight Connector 128"/>
            <p:cNvCxnSpPr>
              <a:cxnSpLocks noChangeShapeType="1"/>
            </p:cNvCxnSpPr>
            <p:nvPr/>
          </p:nvCxnSpPr>
          <p:spPr bwMode="auto">
            <a:xfrm>
              <a:off x="5880360" y="2679791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34" name="Straight Connector 129"/>
            <p:cNvCxnSpPr>
              <a:cxnSpLocks noChangeShapeType="1"/>
            </p:cNvCxnSpPr>
            <p:nvPr/>
          </p:nvCxnSpPr>
          <p:spPr bwMode="auto">
            <a:xfrm>
              <a:off x="6901580" y="2675013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35" name="Straight Connector 130"/>
            <p:cNvCxnSpPr>
              <a:cxnSpLocks noChangeShapeType="1"/>
            </p:cNvCxnSpPr>
            <p:nvPr/>
          </p:nvCxnSpPr>
          <p:spPr bwMode="auto">
            <a:xfrm>
              <a:off x="6818552" y="2675012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36" name="Straight Connector 131"/>
            <p:cNvCxnSpPr>
              <a:cxnSpLocks noChangeShapeType="1"/>
            </p:cNvCxnSpPr>
            <p:nvPr/>
          </p:nvCxnSpPr>
          <p:spPr bwMode="auto">
            <a:xfrm>
              <a:off x="7058743" y="2674997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37" name="Straight Connector 132"/>
            <p:cNvCxnSpPr>
              <a:cxnSpLocks noChangeShapeType="1"/>
            </p:cNvCxnSpPr>
            <p:nvPr/>
          </p:nvCxnSpPr>
          <p:spPr bwMode="auto">
            <a:xfrm>
              <a:off x="6975715" y="2674996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2" name="Group 161"/>
          <p:cNvGrpSpPr>
            <a:grpSpLocks/>
          </p:cNvGrpSpPr>
          <p:nvPr/>
        </p:nvGrpSpPr>
        <p:grpSpPr bwMode="auto">
          <a:xfrm>
            <a:off x="4637088" y="3489325"/>
            <a:ext cx="3849687" cy="506413"/>
            <a:chOff x="4316688" y="3490063"/>
            <a:chExt cx="3849635" cy="505383"/>
          </a:xfrm>
        </p:grpSpPr>
        <p:cxnSp>
          <p:nvCxnSpPr>
            <p:cNvPr id="15399" name="Straight Arrow Connector 135"/>
            <p:cNvCxnSpPr>
              <a:cxnSpLocks noChangeShapeType="1"/>
            </p:cNvCxnSpPr>
            <p:nvPr/>
          </p:nvCxnSpPr>
          <p:spPr bwMode="auto">
            <a:xfrm>
              <a:off x="4316688" y="3912892"/>
              <a:ext cx="2956956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7" name="Rectangle 136"/>
            <p:cNvSpPr/>
            <p:nvPr/>
          </p:nvSpPr>
          <p:spPr bwMode="auto">
            <a:xfrm>
              <a:off x="4494486" y="3497985"/>
              <a:ext cx="2589177" cy="4024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cxnSp>
          <p:nvCxnSpPr>
            <p:cNvPr id="15401" name="Straight Connector 137"/>
            <p:cNvCxnSpPr>
              <a:cxnSpLocks noChangeShapeType="1"/>
            </p:cNvCxnSpPr>
            <p:nvPr/>
          </p:nvCxnSpPr>
          <p:spPr bwMode="auto">
            <a:xfrm>
              <a:off x="4522948" y="3497256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9" name="Rectangle 138"/>
            <p:cNvSpPr/>
            <p:nvPr/>
          </p:nvSpPr>
          <p:spPr bwMode="auto">
            <a:xfrm>
              <a:off x="7477357" y="3490063"/>
              <a:ext cx="665154" cy="4039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cxnSp>
          <p:nvCxnSpPr>
            <p:cNvPr id="15403" name="Straight Connector 139"/>
            <p:cNvCxnSpPr>
              <a:cxnSpLocks noChangeShapeType="1"/>
            </p:cNvCxnSpPr>
            <p:nvPr/>
          </p:nvCxnSpPr>
          <p:spPr bwMode="auto">
            <a:xfrm flipH="1">
              <a:off x="7254592" y="3824011"/>
              <a:ext cx="59131" cy="16668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04" name="Straight Connector 140"/>
            <p:cNvCxnSpPr>
              <a:cxnSpLocks noChangeShapeType="1"/>
            </p:cNvCxnSpPr>
            <p:nvPr/>
          </p:nvCxnSpPr>
          <p:spPr bwMode="auto">
            <a:xfrm flipH="1">
              <a:off x="7292680" y="3828758"/>
              <a:ext cx="59131" cy="16668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05" name="Straight Connector 141"/>
            <p:cNvCxnSpPr>
              <a:cxnSpLocks noChangeShapeType="1"/>
            </p:cNvCxnSpPr>
            <p:nvPr/>
          </p:nvCxnSpPr>
          <p:spPr bwMode="auto">
            <a:xfrm>
              <a:off x="4602239" y="3494842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06" name="Straight Connector 143"/>
            <p:cNvCxnSpPr>
              <a:cxnSpLocks noChangeShapeType="1"/>
            </p:cNvCxnSpPr>
            <p:nvPr/>
          </p:nvCxnSpPr>
          <p:spPr bwMode="auto">
            <a:xfrm>
              <a:off x="4759096" y="3497207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07" name="Straight Connector 149"/>
            <p:cNvCxnSpPr>
              <a:cxnSpLocks noChangeShapeType="1"/>
            </p:cNvCxnSpPr>
            <p:nvPr/>
          </p:nvCxnSpPr>
          <p:spPr bwMode="auto">
            <a:xfrm>
              <a:off x="5065914" y="3497240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08" name="Straight Connector 150"/>
            <p:cNvCxnSpPr>
              <a:cxnSpLocks noChangeShapeType="1"/>
            </p:cNvCxnSpPr>
            <p:nvPr/>
          </p:nvCxnSpPr>
          <p:spPr bwMode="auto">
            <a:xfrm>
              <a:off x="5540534" y="3494826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09" name="Straight Connector 153"/>
            <p:cNvCxnSpPr>
              <a:cxnSpLocks noChangeShapeType="1"/>
            </p:cNvCxnSpPr>
            <p:nvPr/>
          </p:nvCxnSpPr>
          <p:spPr bwMode="auto">
            <a:xfrm>
              <a:off x="6132762" y="3492413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10" name="Straight Connector 155"/>
            <p:cNvCxnSpPr>
              <a:cxnSpLocks noChangeShapeType="1"/>
            </p:cNvCxnSpPr>
            <p:nvPr/>
          </p:nvCxnSpPr>
          <p:spPr bwMode="auto">
            <a:xfrm>
              <a:off x="7056768" y="3492397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11" name="Straight Connector 157"/>
            <p:cNvCxnSpPr>
              <a:cxnSpLocks noChangeShapeType="1"/>
            </p:cNvCxnSpPr>
            <p:nvPr/>
          </p:nvCxnSpPr>
          <p:spPr bwMode="auto">
            <a:xfrm>
              <a:off x="7504570" y="3492477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12" name="Straight Connector 158"/>
            <p:cNvCxnSpPr>
              <a:cxnSpLocks noChangeShapeType="1"/>
            </p:cNvCxnSpPr>
            <p:nvPr/>
          </p:nvCxnSpPr>
          <p:spPr bwMode="auto">
            <a:xfrm>
              <a:off x="7583861" y="3490063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13" name="Straight Connector 159"/>
            <p:cNvCxnSpPr>
              <a:cxnSpLocks noChangeShapeType="1"/>
            </p:cNvCxnSpPr>
            <p:nvPr/>
          </p:nvCxnSpPr>
          <p:spPr bwMode="auto">
            <a:xfrm>
              <a:off x="7740718" y="3492428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14" name="Straight Connector 160"/>
            <p:cNvCxnSpPr>
              <a:cxnSpLocks noChangeShapeType="1"/>
            </p:cNvCxnSpPr>
            <p:nvPr/>
          </p:nvCxnSpPr>
          <p:spPr bwMode="auto">
            <a:xfrm>
              <a:off x="8047536" y="3492461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15" name="Straight Arrow Connector 146"/>
            <p:cNvCxnSpPr>
              <a:cxnSpLocks noChangeShapeType="1"/>
            </p:cNvCxnSpPr>
            <p:nvPr/>
          </p:nvCxnSpPr>
          <p:spPr bwMode="auto">
            <a:xfrm>
              <a:off x="7323176" y="3910917"/>
              <a:ext cx="843147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24004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X-</a:t>
            </a:r>
            <a:r>
              <a:rPr lang="de-DE" dirty="0" err="1" smtClean="0"/>
              <a:t>ray</a:t>
            </a:r>
            <a:r>
              <a:rPr lang="de-DE" dirty="0" smtClean="0"/>
              <a:t> </a:t>
            </a:r>
            <a:r>
              <a:rPr lang="de-DE" dirty="0" err="1" smtClean="0"/>
              <a:t>delivery</a:t>
            </a:r>
            <a:r>
              <a:rPr lang="de-DE" dirty="0" smtClean="0"/>
              <a:t> </a:t>
            </a:r>
            <a:r>
              <a:rPr lang="de-DE" dirty="0" err="1" smtClean="0"/>
              <a:t>patterns</a:t>
            </a:r>
            <a:r>
              <a:rPr lang="de-DE" dirty="0" smtClean="0"/>
              <a:t> / </a:t>
            </a:r>
            <a:r>
              <a:rPr lang="de-DE" dirty="0" err="1" smtClean="0"/>
              <a:t>electron</a:t>
            </a:r>
            <a:r>
              <a:rPr lang="de-DE" dirty="0" smtClean="0"/>
              <a:t> </a:t>
            </a:r>
            <a:r>
              <a:rPr lang="de-DE" dirty="0" err="1" smtClean="0"/>
              <a:t>bunch</a:t>
            </a:r>
            <a:r>
              <a:rPr lang="de-DE" dirty="0" smtClean="0"/>
              <a:t> </a:t>
            </a:r>
            <a:r>
              <a:rPr lang="de-DE" dirty="0" err="1" smtClean="0"/>
              <a:t>distr</a:t>
            </a:r>
            <a:r>
              <a:rPr lang="de-DE" dirty="0" smtClean="0"/>
              <a:t>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0" y="1347788"/>
            <a:ext cx="4268788" cy="5230812"/>
          </a:xfrm>
        </p:spPr>
        <p:txBody>
          <a:bodyPr/>
          <a:lstStyle/>
          <a:p>
            <a:pPr eaLnBrk="1" hangingPunct="1"/>
            <a:r>
              <a:rPr lang="de-DE" smtClean="0"/>
              <a:t>Single pulses (0 – 10 pl/s)</a:t>
            </a:r>
          </a:p>
          <a:p>
            <a:pPr lvl="1" eaLnBrk="1" hangingPunct="1"/>
            <a:r>
              <a:rPr lang="de-DE" smtClean="0"/>
              <a:t>1 x-ray pulse per train</a:t>
            </a:r>
          </a:p>
          <a:p>
            <a:pPr eaLnBrk="1" hangingPunct="1"/>
            <a:r>
              <a:rPr lang="de-DE" smtClean="0"/>
              <a:t>Few pulses (60 – 6000 pl/s)</a:t>
            </a:r>
          </a:p>
          <a:p>
            <a:pPr lvl="1" eaLnBrk="1" hangingPunct="1"/>
            <a:r>
              <a:rPr lang="de-DE" smtClean="0"/>
              <a:t>6/60/600 x-ray pulses per train</a:t>
            </a:r>
          </a:p>
          <a:p>
            <a:pPr lvl="1" eaLnBrk="1" hangingPunct="1"/>
            <a:endParaRPr lang="de-DE" smtClean="0"/>
          </a:p>
          <a:p>
            <a:pPr lvl="1" eaLnBrk="1" hangingPunct="1"/>
            <a:r>
              <a:rPr lang="de-DE" smtClean="0"/>
              <a:t>Groups of pulses</a:t>
            </a:r>
          </a:p>
          <a:p>
            <a:pPr lvl="1" eaLnBrk="1" hangingPunct="1"/>
            <a:endParaRPr lang="de-DE" smtClean="0"/>
          </a:p>
          <a:p>
            <a:pPr lvl="1" eaLnBrk="1" hangingPunct="1"/>
            <a:r>
              <a:rPr lang="de-DE" smtClean="0"/>
              <a:t>Specific time pattern (e.g. ln)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Full pulse train (27000 pl/s)</a:t>
            </a:r>
          </a:p>
          <a:p>
            <a:pPr lvl="1" eaLnBrk="1" hangingPunct="1"/>
            <a:r>
              <a:rPr lang="de-DE" smtClean="0"/>
              <a:t>2700 x-ray pulses per train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e-beam distribution to 2 beamlines</a:t>
            </a:r>
          </a:p>
          <a:p>
            <a:pPr lvl="1" eaLnBrk="1" hangingPunct="1"/>
            <a:r>
              <a:rPr lang="de-DE" smtClean="0"/>
              <a:t>Split train / maintain patterns</a:t>
            </a:r>
          </a:p>
          <a:p>
            <a:pPr lvl="1" eaLnBrk="1" hangingPunct="1"/>
            <a:r>
              <a:rPr lang="de-DE" smtClean="0"/>
              <a:t>Time for feedback &amp; switching </a:t>
            </a:r>
          </a:p>
          <a:p>
            <a:pPr eaLnBrk="1" hangingPunct="1"/>
            <a:endParaRPr lang="de-DE" smtClean="0"/>
          </a:p>
          <a:p>
            <a:pPr eaLnBrk="1" hangingPunct="1"/>
            <a:endParaRPr lang="de-DE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fld id="{378AFE7A-1CD4-48AE-8324-5582C002F092}" type="slidenum">
              <a:rPr lang="en-GB" sz="1000">
                <a:solidFill>
                  <a:srgbClr val="FFFFFF"/>
                </a:solidFill>
                <a:ea typeface="Geneva" pitchFamily="1" charset="-128"/>
              </a:rPr>
              <a:pPr/>
              <a:t>6</a:t>
            </a:fld>
            <a:endParaRPr lang="en-GB" sz="1000">
              <a:solidFill>
                <a:srgbClr val="FFFFFF"/>
              </a:solidFill>
              <a:ea typeface="Geneva" pitchFamily="1" charset="-128"/>
            </a:endParaRPr>
          </a:p>
        </p:txBody>
      </p:sp>
      <p:grpSp>
        <p:nvGrpSpPr>
          <p:cNvPr id="15365" name="Group 202"/>
          <p:cNvGrpSpPr>
            <a:grpSpLocks/>
          </p:cNvGrpSpPr>
          <p:nvPr/>
        </p:nvGrpSpPr>
        <p:grpSpPr bwMode="auto">
          <a:xfrm>
            <a:off x="4643438" y="1025525"/>
            <a:ext cx="3849687" cy="1028700"/>
            <a:chOff x="4643238" y="1025333"/>
            <a:chExt cx="3849635" cy="1028538"/>
          </a:xfrm>
        </p:grpSpPr>
        <p:cxnSp>
          <p:nvCxnSpPr>
            <p:cNvPr id="15505" name="Straight Arrow Connector 5"/>
            <p:cNvCxnSpPr>
              <a:cxnSpLocks noChangeShapeType="1"/>
            </p:cNvCxnSpPr>
            <p:nvPr/>
          </p:nvCxnSpPr>
          <p:spPr bwMode="auto">
            <a:xfrm>
              <a:off x="4643238" y="1971317"/>
              <a:ext cx="2956956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Rectangle 7"/>
            <p:cNvSpPr/>
            <p:nvPr/>
          </p:nvSpPr>
          <p:spPr bwMode="auto">
            <a:xfrm>
              <a:off x="4821036" y="1555475"/>
              <a:ext cx="2589177" cy="4047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cxnSp>
          <p:nvCxnSpPr>
            <p:cNvPr id="15507" name="Straight Connector 9"/>
            <p:cNvCxnSpPr>
              <a:cxnSpLocks noChangeShapeType="1"/>
            </p:cNvCxnSpPr>
            <p:nvPr/>
          </p:nvCxnSpPr>
          <p:spPr bwMode="auto">
            <a:xfrm>
              <a:off x="4849498" y="1555681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Rectangle 15"/>
            <p:cNvSpPr/>
            <p:nvPr/>
          </p:nvSpPr>
          <p:spPr bwMode="auto">
            <a:xfrm>
              <a:off x="7803907" y="1549126"/>
              <a:ext cx="665154" cy="403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cxnSp>
          <p:nvCxnSpPr>
            <p:cNvPr id="15509" name="Straight Arrow Connector 10"/>
            <p:cNvCxnSpPr>
              <a:cxnSpLocks noChangeShapeType="1"/>
            </p:cNvCxnSpPr>
            <p:nvPr/>
          </p:nvCxnSpPr>
          <p:spPr bwMode="auto">
            <a:xfrm>
              <a:off x="7649726" y="1969342"/>
              <a:ext cx="843147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510" name="Straight Connector 17"/>
            <p:cNvCxnSpPr>
              <a:cxnSpLocks noChangeShapeType="1"/>
            </p:cNvCxnSpPr>
            <p:nvPr/>
          </p:nvCxnSpPr>
          <p:spPr bwMode="auto">
            <a:xfrm flipH="1">
              <a:off x="7581142" y="1882436"/>
              <a:ext cx="59131" cy="16668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511" name="Straight Connector 18"/>
            <p:cNvCxnSpPr>
              <a:cxnSpLocks noChangeShapeType="1"/>
            </p:cNvCxnSpPr>
            <p:nvPr/>
          </p:nvCxnSpPr>
          <p:spPr bwMode="auto">
            <a:xfrm flipH="1">
              <a:off x="7619230" y="1887183"/>
              <a:ext cx="59131" cy="16668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512" name="Straight Arrow Connector 20"/>
            <p:cNvCxnSpPr>
              <a:cxnSpLocks noChangeShapeType="1"/>
            </p:cNvCxnSpPr>
            <p:nvPr/>
          </p:nvCxnSpPr>
          <p:spPr bwMode="auto">
            <a:xfrm>
              <a:off x="4821370" y="1430000"/>
              <a:ext cx="2588821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513" name="Straight Arrow Connector 21"/>
            <p:cNvCxnSpPr>
              <a:cxnSpLocks noChangeShapeType="1"/>
            </p:cNvCxnSpPr>
            <p:nvPr/>
          </p:nvCxnSpPr>
          <p:spPr bwMode="auto">
            <a:xfrm>
              <a:off x="7410191" y="1429984"/>
              <a:ext cx="371498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514" name="TextBox 23"/>
            <p:cNvSpPr txBox="1">
              <a:spLocks noChangeArrowheads="1"/>
            </p:cNvSpPr>
            <p:nvPr/>
          </p:nvSpPr>
          <p:spPr bwMode="auto">
            <a:xfrm>
              <a:off x="5783229" y="1213390"/>
              <a:ext cx="62228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de-DE" sz="1100">
                  <a:solidFill>
                    <a:srgbClr val="261748"/>
                  </a:solidFill>
                </a:rPr>
                <a:t>0.6 ms</a:t>
              </a:r>
            </a:p>
          </p:txBody>
        </p:sp>
        <p:sp>
          <p:nvSpPr>
            <p:cNvPr id="15515" name="TextBox 24"/>
            <p:cNvSpPr txBox="1">
              <a:spLocks noChangeArrowheads="1"/>
            </p:cNvSpPr>
            <p:nvPr/>
          </p:nvSpPr>
          <p:spPr bwMode="auto">
            <a:xfrm>
              <a:off x="7374836" y="1025333"/>
              <a:ext cx="458780" cy="464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de-DE" sz="1100">
                  <a:solidFill>
                    <a:srgbClr val="261748"/>
                  </a:solidFill>
                </a:rPr>
                <a:t>99.4</a:t>
              </a:r>
            </a:p>
            <a:p>
              <a:pPr algn="ctr" eaLnBrk="1" hangingPunct="1">
                <a:buFont typeface="Wingdings" pitchFamily="2" charset="2"/>
                <a:buNone/>
              </a:pPr>
              <a:r>
                <a:rPr lang="de-DE" sz="1100">
                  <a:solidFill>
                    <a:srgbClr val="261748"/>
                  </a:solidFill>
                </a:rPr>
                <a:t>ms</a:t>
              </a:r>
            </a:p>
          </p:txBody>
        </p:sp>
        <p:cxnSp>
          <p:nvCxnSpPr>
            <p:cNvPr id="15516" name="Straight Connector 25"/>
            <p:cNvCxnSpPr>
              <a:cxnSpLocks noChangeShapeType="1"/>
            </p:cNvCxnSpPr>
            <p:nvPr/>
          </p:nvCxnSpPr>
          <p:spPr bwMode="auto">
            <a:xfrm>
              <a:off x="7830859" y="1550917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5" name="Group 94"/>
          <p:cNvGrpSpPr>
            <a:grpSpLocks/>
          </p:cNvGrpSpPr>
          <p:nvPr/>
        </p:nvGrpSpPr>
        <p:grpSpPr bwMode="auto">
          <a:xfrm>
            <a:off x="4638675" y="4454525"/>
            <a:ext cx="3849688" cy="504825"/>
            <a:chOff x="4318663" y="5736868"/>
            <a:chExt cx="3849635" cy="504928"/>
          </a:xfrm>
        </p:grpSpPr>
        <p:cxnSp>
          <p:nvCxnSpPr>
            <p:cNvPr id="15454" name="Straight Arrow Connector 42"/>
            <p:cNvCxnSpPr>
              <a:cxnSpLocks noChangeShapeType="1"/>
            </p:cNvCxnSpPr>
            <p:nvPr/>
          </p:nvCxnSpPr>
          <p:spPr bwMode="auto">
            <a:xfrm>
              <a:off x="4318663" y="6159242"/>
              <a:ext cx="2956956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Rectangle 43"/>
            <p:cNvSpPr/>
            <p:nvPr/>
          </p:nvSpPr>
          <p:spPr bwMode="auto">
            <a:xfrm>
              <a:off x="4496461" y="5743219"/>
              <a:ext cx="2589177" cy="4048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cxnSp>
          <p:nvCxnSpPr>
            <p:cNvPr id="15456" name="Straight Connector 44"/>
            <p:cNvCxnSpPr>
              <a:cxnSpLocks noChangeShapeType="1"/>
            </p:cNvCxnSpPr>
            <p:nvPr/>
          </p:nvCxnSpPr>
          <p:spPr bwMode="auto">
            <a:xfrm>
              <a:off x="4520550" y="5743606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" name="Rectangle 45"/>
            <p:cNvSpPr/>
            <p:nvPr/>
          </p:nvSpPr>
          <p:spPr bwMode="auto">
            <a:xfrm>
              <a:off x="7479332" y="5736868"/>
              <a:ext cx="665153" cy="4033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cxnSp>
          <p:nvCxnSpPr>
            <p:cNvPr id="15458" name="Straight Connector 47"/>
            <p:cNvCxnSpPr>
              <a:cxnSpLocks noChangeShapeType="1"/>
            </p:cNvCxnSpPr>
            <p:nvPr/>
          </p:nvCxnSpPr>
          <p:spPr bwMode="auto">
            <a:xfrm flipH="1">
              <a:off x="7256567" y="6070361"/>
              <a:ext cx="59131" cy="16668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59" name="Straight Connector 48"/>
            <p:cNvCxnSpPr>
              <a:cxnSpLocks noChangeShapeType="1"/>
            </p:cNvCxnSpPr>
            <p:nvPr/>
          </p:nvCxnSpPr>
          <p:spPr bwMode="auto">
            <a:xfrm flipH="1">
              <a:off x="7294655" y="6075108"/>
              <a:ext cx="59131" cy="16668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60" name="Straight Connector 50"/>
            <p:cNvCxnSpPr>
              <a:cxnSpLocks noChangeShapeType="1"/>
            </p:cNvCxnSpPr>
            <p:nvPr/>
          </p:nvCxnSpPr>
          <p:spPr bwMode="auto">
            <a:xfrm>
              <a:off x="4591800" y="5743982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61" name="Straight Connector 51"/>
            <p:cNvCxnSpPr>
              <a:cxnSpLocks noChangeShapeType="1"/>
            </p:cNvCxnSpPr>
            <p:nvPr/>
          </p:nvCxnSpPr>
          <p:spPr bwMode="auto">
            <a:xfrm>
              <a:off x="4663246" y="5743998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62" name="Straight Connector 52"/>
            <p:cNvCxnSpPr>
              <a:cxnSpLocks noChangeShapeType="1"/>
            </p:cNvCxnSpPr>
            <p:nvPr/>
          </p:nvCxnSpPr>
          <p:spPr bwMode="auto">
            <a:xfrm>
              <a:off x="4737073" y="5744014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63" name="Straight Connector 53"/>
            <p:cNvCxnSpPr>
              <a:cxnSpLocks noChangeShapeType="1"/>
            </p:cNvCxnSpPr>
            <p:nvPr/>
          </p:nvCxnSpPr>
          <p:spPr bwMode="auto">
            <a:xfrm>
              <a:off x="4810884" y="5746395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64" name="Straight Connector 54"/>
            <p:cNvCxnSpPr>
              <a:cxnSpLocks noChangeShapeType="1"/>
            </p:cNvCxnSpPr>
            <p:nvPr/>
          </p:nvCxnSpPr>
          <p:spPr bwMode="auto">
            <a:xfrm>
              <a:off x="4880097" y="5743622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65" name="Straight Connector 55"/>
            <p:cNvCxnSpPr>
              <a:cxnSpLocks noChangeShapeType="1"/>
            </p:cNvCxnSpPr>
            <p:nvPr/>
          </p:nvCxnSpPr>
          <p:spPr bwMode="auto">
            <a:xfrm>
              <a:off x="4951347" y="5743998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66" name="Straight Connector 56"/>
            <p:cNvCxnSpPr>
              <a:cxnSpLocks noChangeShapeType="1"/>
            </p:cNvCxnSpPr>
            <p:nvPr/>
          </p:nvCxnSpPr>
          <p:spPr bwMode="auto">
            <a:xfrm>
              <a:off x="5022793" y="5744014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67" name="Straight Connector 57"/>
            <p:cNvCxnSpPr>
              <a:cxnSpLocks noChangeShapeType="1"/>
            </p:cNvCxnSpPr>
            <p:nvPr/>
          </p:nvCxnSpPr>
          <p:spPr bwMode="auto">
            <a:xfrm>
              <a:off x="5096620" y="5744030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68" name="Straight Connector 58"/>
            <p:cNvCxnSpPr>
              <a:cxnSpLocks noChangeShapeType="1"/>
            </p:cNvCxnSpPr>
            <p:nvPr/>
          </p:nvCxnSpPr>
          <p:spPr bwMode="auto">
            <a:xfrm>
              <a:off x="5170431" y="5746411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69" name="Straight Connector 59"/>
            <p:cNvCxnSpPr>
              <a:cxnSpLocks noChangeShapeType="1"/>
            </p:cNvCxnSpPr>
            <p:nvPr/>
          </p:nvCxnSpPr>
          <p:spPr bwMode="auto">
            <a:xfrm>
              <a:off x="5237263" y="5743638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70" name="Straight Connector 60"/>
            <p:cNvCxnSpPr>
              <a:cxnSpLocks noChangeShapeType="1"/>
            </p:cNvCxnSpPr>
            <p:nvPr/>
          </p:nvCxnSpPr>
          <p:spPr bwMode="auto">
            <a:xfrm>
              <a:off x="5308513" y="5744014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71" name="Straight Connector 61"/>
            <p:cNvCxnSpPr>
              <a:cxnSpLocks noChangeShapeType="1"/>
            </p:cNvCxnSpPr>
            <p:nvPr/>
          </p:nvCxnSpPr>
          <p:spPr bwMode="auto">
            <a:xfrm>
              <a:off x="5379959" y="5744030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72" name="Straight Connector 62"/>
            <p:cNvCxnSpPr>
              <a:cxnSpLocks noChangeShapeType="1"/>
            </p:cNvCxnSpPr>
            <p:nvPr/>
          </p:nvCxnSpPr>
          <p:spPr bwMode="auto">
            <a:xfrm>
              <a:off x="5453786" y="5744046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73" name="Straight Connector 63"/>
            <p:cNvCxnSpPr>
              <a:cxnSpLocks noChangeShapeType="1"/>
            </p:cNvCxnSpPr>
            <p:nvPr/>
          </p:nvCxnSpPr>
          <p:spPr bwMode="auto">
            <a:xfrm>
              <a:off x="5527597" y="5746427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74" name="Straight Connector 64"/>
            <p:cNvCxnSpPr>
              <a:cxnSpLocks noChangeShapeType="1"/>
            </p:cNvCxnSpPr>
            <p:nvPr/>
          </p:nvCxnSpPr>
          <p:spPr bwMode="auto">
            <a:xfrm>
              <a:off x="5596810" y="5743654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75" name="Straight Connector 65"/>
            <p:cNvCxnSpPr>
              <a:cxnSpLocks noChangeShapeType="1"/>
            </p:cNvCxnSpPr>
            <p:nvPr/>
          </p:nvCxnSpPr>
          <p:spPr bwMode="auto">
            <a:xfrm>
              <a:off x="5668060" y="5744030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76" name="Straight Connector 66"/>
            <p:cNvCxnSpPr>
              <a:cxnSpLocks noChangeShapeType="1"/>
            </p:cNvCxnSpPr>
            <p:nvPr/>
          </p:nvCxnSpPr>
          <p:spPr bwMode="auto">
            <a:xfrm>
              <a:off x="5739506" y="5744046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77" name="Straight Connector 67"/>
            <p:cNvCxnSpPr>
              <a:cxnSpLocks noChangeShapeType="1"/>
            </p:cNvCxnSpPr>
            <p:nvPr/>
          </p:nvCxnSpPr>
          <p:spPr bwMode="auto">
            <a:xfrm>
              <a:off x="5813333" y="5744062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78" name="Straight Connector 68"/>
            <p:cNvCxnSpPr>
              <a:cxnSpLocks noChangeShapeType="1"/>
            </p:cNvCxnSpPr>
            <p:nvPr/>
          </p:nvCxnSpPr>
          <p:spPr bwMode="auto">
            <a:xfrm>
              <a:off x="5887144" y="5746443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79" name="Straight Connector 69"/>
            <p:cNvCxnSpPr>
              <a:cxnSpLocks noChangeShapeType="1"/>
            </p:cNvCxnSpPr>
            <p:nvPr/>
          </p:nvCxnSpPr>
          <p:spPr bwMode="auto">
            <a:xfrm>
              <a:off x="5953796" y="5744046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80" name="Straight Connector 70"/>
            <p:cNvCxnSpPr>
              <a:cxnSpLocks noChangeShapeType="1"/>
            </p:cNvCxnSpPr>
            <p:nvPr/>
          </p:nvCxnSpPr>
          <p:spPr bwMode="auto">
            <a:xfrm>
              <a:off x="6027607" y="5746427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81" name="Straight Connector 71"/>
            <p:cNvCxnSpPr>
              <a:cxnSpLocks noChangeShapeType="1"/>
            </p:cNvCxnSpPr>
            <p:nvPr/>
          </p:nvCxnSpPr>
          <p:spPr bwMode="auto">
            <a:xfrm>
              <a:off x="6094439" y="5743654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82" name="Straight Connector 72"/>
            <p:cNvCxnSpPr>
              <a:cxnSpLocks noChangeShapeType="1"/>
            </p:cNvCxnSpPr>
            <p:nvPr/>
          </p:nvCxnSpPr>
          <p:spPr bwMode="auto">
            <a:xfrm>
              <a:off x="6165689" y="5744030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83" name="Straight Connector 73"/>
            <p:cNvCxnSpPr>
              <a:cxnSpLocks noChangeShapeType="1"/>
            </p:cNvCxnSpPr>
            <p:nvPr/>
          </p:nvCxnSpPr>
          <p:spPr bwMode="auto">
            <a:xfrm>
              <a:off x="6237135" y="5744046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84" name="Straight Connector 74"/>
            <p:cNvCxnSpPr>
              <a:cxnSpLocks noChangeShapeType="1"/>
            </p:cNvCxnSpPr>
            <p:nvPr/>
          </p:nvCxnSpPr>
          <p:spPr bwMode="auto">
            <a:xfrm>
              <a:off x="6310962" y="5744062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85" name="Straight Connector 75"/>
            <p:cNvCxnSpPr>
              <a:cxnSpLocks noChangeShapeType="1"/>
            </p:cNvCxnSpPr>
            <p:nvPr/>
          </p:nvCxnSpPr>
          <p:spPr bwMode="auto">
            <a:xfrm>
              <a:off x="6384773" y="5746443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86" name="Straight Connector 76"/>
            <p:cNvCxnSpPr>
              <a:cxnSpLocks noChangeShapeType="1"/>
            </p:cNvCxnSpPr>
            <p:nvPr/>
          </p:nvCxnSpPr>
          <p:spPr bwMode="auto">
            <a:xfrm>
              <a:off x="6453986" y="5743670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87" name="Straight Connector 77"/>
            <p:cNvCxnSpPr>
              <a:cxnSpLocks noChangeShapeType="1"/>
            </p:cNvCxnSpPr>
            <p:nvPr/>
          </p:nvCxnSpPr>
          <p:spPr bwMode="auto">
            <a:xfrm>
              <a:off x="6525236" y="5744046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88" name="Straight Connector 78"/>
            <p:cNvCxnSpPr>
              <a:cxnSpLocks noChangeShapeType="1"/>
            </p:cNvCxnSpPr>
            <p:nvPr/>
          </p:nvCxnSpPr>
          <p:spPr bwMode="auto">
            <a:xfrm>
              <a:off x="6596682" y="5744062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89" name="Straight Connector 79"/>
            <p:cNvCxnSpPr>
              <a:cxnSpLocks noChangeShapeType="1"/>
            </p:cNvCxnSpPr>
            <p:nvPr/>
          </p:nvCxnSpPr>
          <p:spPr bwMode="auto">
            <a:xfrm>
              <a:off x="6670509" y="5744078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90" name="Straight Connector 80"/>
            <p:cNvCxnSpPr>
              <a:cxnSpLocks noChangeShapeType="1"/>
            </p:cNvCxnSpPr>
            <p:nvPr/>
          </p:nvCxnSpPr>
          <p:spPr bwMode="auto">
            <a:xfrm>
              <a:off x="6744320" y="5746459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91" name="Straight Connector 81"/>
            <p:cNvCxnSpPr>
              <a:cxnSpLocks noChangeShapeType="1"/>
            </p:cNvCxnSpPr>
            <p:nvPr/>
          </p:nvCxnSpPr>
          <p:spPr bwMode="auto">
            <a:xfrm>
              <a:off x="6810972" y="5744062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92" name="Straight Connector 82"/>
            <p:cNvCxnSpPr>
              <a:cxnSpLocks noChangeShapeType="1"/>
            </p:cNvCxnSpPr>
            <p:nvPr/>
          </p:nvCxnSpPr>
          <p:spPr bwMode="auto">
            <a:xfrm>
              <a:off x="6882418" y="5744078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93" name="Straight Connector 83"/>
            <p:cNvCxnSpPr>
              <a:cxnSpLocks noChangeShapeType="1"/>
            </p:cNvCxnSpPr>
            <p:nvPr/>
          </p:nvCxnSpPr>
          <p:spPr bwMode="auto">
            <a:xfrm>
              <a:off x="6956245" y="5744094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94" name="Straight Connector 84"/>
            <p:cNvCxnSpPr>
              <a:cxnSpLocks noChangeShapeType="1"/>
            </p:cNvCxnSpPr>
            <p:nvPr/>
          </p:nvCxnSpPr>
          <p:spPr bwMode="auto">
            <a:xfrm>
              <a:off x="7030056" y="5746475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95" name="Straight Connector 85"/>
            <p:cNvCxnSpPr>
              <a:cxnSpLocks noChangeShapeType="1"/>
            </p:cNvCxnSpPr>
            <p:nvPr/>
          </p:nvCxnSpPr>
          <p:spPr bwMode="auto">
            <a:xfrm>
              <a:off x="7503859" y="5739316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96" name="Straight Connector 86"/>
            <p:cNvCxnSpPr>
              <a:cxnSpLocks noChangeShapeType="1"/>
            </p:cNvCxnSpPr>
            <p:nvPr/>
          </p:nvCxnSpPr>
          <p:spPr bwMode="auto">
            <a:xfrm>
              <a:off x="7577686" y="5739332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97" name="Straight Connector 87"/>
            <p:cNvCxnSpPr>
              <a:cxnSpLocks noChangeShapeType="1"/>
            </p:cNvCxnSpPr>
            <p:nvPr/>
          </p:nvCxnSpPr>
          <p:spPr bwMode="auto">
            <a:xfrm>
              <a:off x="7651497" y="5741713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98" name="Straight Connector 88"/>
            <p:cNvCxnSpPr>
              <a:cxnSpLocks noChangeShapeType="1"/>
            </p:cNvCxnSpPr>
            <p:nvPr/>
          </p:nvCxnSpPr>
          <p:spPr bwMode="auto">
            <a:xfrm>
              <a:off x="7718149" y="5739316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99" name="Straight Connector 89"/>
            <p:cNvCxnSpPr>
              <a:cxnSpLocks noChangeShapeType="1"/>
            </p:cNvCxnSpPr>
            <p:nvPr/>
          </p:nvCxnSpPr>
          <p:spPr bwMode="auto">
            <a:xfrm>
              <a:off x="7789595" y="5739332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500" name="Straight Connector 90"/>
            <p:cNvCxnSpPr>
              <a:cxnSpLocks noChangeShapeType="1"/>
            </p:cNvCxnSpPr>
            <p:nvPr/>
          </p:nvCxnSpPr>
          <p:spPr bwMode="auto">
            <a:xfrm>
              <a:off x="7863422" y="5739348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501" name="Straight Connector 91"/>
            <p:cNvCxnSpPr>
              <a:cxnSpLocks noChangeShapeType="1"/>
            </p:cNvCxnSpPr>
            <p:nvPr/>
          </p:nvCxnSpPr>
          <p:spPr bwMode="auto">
            <a:xfrm>
              <a:off x="7937233" y="5741729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502" name="Straight Connector 92"/>
            <p:cNvCxnSpPr>
              <a:cxnSpLocks noChangeShapeType="1"/>
            </p:cNvCxnSpPr>
            <p:nvPr/>
          </p:nvCxnSpPr>
          <p:spPr bwMode="auto">
            <a:xfrm>
              <a:off x="8006266" y="5739332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503" name="Straight Connector 93"/>
            <p:cNvCxnSpPr>
              <a:cxnSpLocks noChangeShapeType="1"/>
            </p:cNvCxnSpPr>
            <p:nvPr/>
          </p:nvCxnSpPr>
          <p:spPr bwMode="auto">
            <a:xfrm>
              <a:off x="8077712" y="5739348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504" name="Straight Arrow Connector 46"/>
            <p:cNvCxnSpPr>
              <a:cxnSpLocks noChangeShapeType="1"/>
            </p:cNvCxnSpPr>
            <p:nvPr/>
          </p:nvCxnSpPr>
          <p:spPr bwMode="auto">
            <a:xfrm>
              <a:off x="7325151" y="6157267"/>
              <a:ext cx="843147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6" name="Group 105"/>
          <p:cNvGrpSpPr>
            <a:grpSpLocks/>
          </p:cNvGrpSpPr>
          <p:nvPr/>
        </p:nvGrpSpPr>
        <p:grpSpPr bwMode="auto">
          <a:xfrm>
            <a:off x="4641850" y="2139950"/>
            <a:ext cx="3849688" cy="517525"/>
            <a:chOff x="4320638" y="2139859"/>
            <a:chExt cx="3849635" cy="517662"/>
          </a:xfrm>
        </p:grpSpPr>
        <p:cxnSp>
          <p:nvCxnSpPr>
            <p:cNvPr id="15438" name="Straight Arrow Connector 28"/>
            <p:cNvCxnSpPr>
              <a:cxnSpLocks noChangeShapeType="1"/>
            </p:cNvCxnSpPr>
            <p:nvPr/>
          </p:nvCxnSpPr>
          <p:spPr bwMode="auto">
            <a:xfrm>
              <a:off x="4320638" y="2574967"/>
              <a:ext cx="2956956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Rectangle 29"/>
            <p:cNvSpPr/>
            <p:nvPr/>
          </p:nvSpPr>
          <p:spPr bwMode="auto">
            <a:xfrm>
              <a:off x="4498436" y="2158914"/>
              <a:ext cx="2589177" cy="4049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cxnSp>
          <p:nvCxnSpPr>
            <p:cNvPr id="15440" name="Straight Connector 30"/>
            <p:cNvCxnSpPr>
              <a:cxnSpLocks noChangeShapeType="1"/>
            </p:cNvCxnSpPr>
            <p:nvPr/>
          </p:nvCxnSpPr>
          <p:spPr bwMode="auto">
            <a:xfrm>
              <a:off x="4526898" y="2159331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" name="Rectangle 31"/>
            <p:cNvSpPr/>
            <p:nvPr/>
          </p:nvSpPr>
          <p:spPr bwMode="auto">
            <a:xfrm>
              <a:off x="7481307" y="2152562"/>
              <a:ext cx="665153" cy="403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cxnSp>
          <p:nvCxnSpPr>
            <p:cNvPr id="15442" name="Straight Connector 33"/>
            <p:cNvCxnSpPr>
              <a:cxnSpLocks noChangeShapeType="1"/>
            </p:cNvCxnSpPr>
            <p:nvPr/>
          </p:nvCxnSpPr>
          <p:spPr bwMode="auto">
            <a:xfrm flipH="1">
              <a:off x="7258542" y="2486086"/>
              <a:ext cx="59131" cy="16668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43" name="Straight Connector 34"/>
            <p:cNvCxnSpPr>
              <a:cxnSpLocks noChangeShapeType="1"/>
            </p:cNvCxnSpPr>
            <p:nvPr/>
          </p:nvCxnSpPr>
          <p:spPr bwMode="auto">
            <a:xfrm flipH="1">
              <a:off x="7296630" y="2490833"/>
              <a:ext cx="59131" cy="16668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44" name="Straight Connector 95"/>
            <p:cNvCxnSpPr>
              <a:cxnSpLocks noChangeShapeType="1"/>
            </p:cNvCxnSpPr>
            <p:nvPr/>
          </p:nvCxnSpPr>
          <p:spPr bwMode="auto">
            <a:xfrm>
              <a:off x="5006281" y="2156917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45" name="Straight Connector 96"/>
            <p:cNvCxnSpPr>
              <a:cxnSpLocks noChangeShapeType="1"/>
            </p:cNvCxnSpPr>
            <p:nvPr/>
          </p:nvCxnSpPr>
          <p:spPr bwMode="auto">
            <a:xfrm>
              <a:off x="5506195" y="2156143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46" name="Straight Connector 97"/>
            <p:cNvCxnSpPr>
              <a:cxnSpLocks noChangeShapeType="1"/>
            </p:cNvCxnSpPr>
            <p:nvPr/>
          </p:nvCxnSpPr>
          <p:spPr bwMode="auto">
            <a:xfrm>
              <a:off x="7060766" y="2159283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47" name="Straight Connector 98"/>
            <p:cNvCxnSpPr>
              <a:cxnSpLocks noChangeShapeType="1"/>
            </p:cNvCxnSpPr>
            <p:nvPr/>
          </p:nvCxnSpPr>
          <p:spPr bwMode="auto">
            <a:xfrm>
              <a:off x="6525253" y="2159282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48" name="Straight Connector 99"/>
            <p:cNvCxnSpPr>
              <a:cxnSpLocks noChangeShapeType="1"/>
            </p:cNvCxnSpPr>
            <p:nvPr/>
          </p:nvCxnSpPr>
          <p:spPr bwMode="auto">
            <a:xfrm>
              <a:off x="6006189" y="2159282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49" name="Straight Connector 100"/>
            <p:cNvCxnSpPr>
              <a:cxnSpLocks noChangeShapeType="1"/>
            </p:cNvCxnSpPr>
            <p:nvPr/>
          </p:nvCxnSpPr>
          <p:spPr bwMode="auto">
            <a:xfrm>
              <a:off x="8046691" y="2154504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50" name="Straight Connector 101"/>
            <p:cNvCxnSpPr>
              <a:cxnSpLocks noChangeShapeType="1"/>
            </p:cNvCxnSpPr>
            <p:nvPr/>
          </p:nvCxnSpPr>
          <p:spPr bwMode="auto">
            <a:xfrm>
              <a:off x="7511178" y="2154503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51" name="Straight Arrow Connector 32"/>
            <p:cNvCxnSpPr>
              <a:cxnSpLocks noChangeShapeType="1"/>
            </p:cNvCxnSpPr>
            <p:nvPr/>
          </p:nvCxnSpPr>
          <p:spPr bwMode="auto">
            <a:xfrm>
              <a:off x="7327126" y="2572992"/>
              <a:ext cx="843147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452" name="TextBox 102"/>
            <p:cNvSpPr txBox="1">
              <a:spLocks noChangeArrowheads="1"/>
            </p:cNvSpPr>
            <p:nvPr/>
          </p:nvSpPr>
          <p:spPr bwMode="auto">
            <a:xfrm>
              <a:off x="6483457" y="2139859"/>
              <a:ext cx="619080" cy="464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de-DE" sz="1100">
                  <a:solidFill>
                    <a:srgbClr val="261748"/>
                  </a:solidFill>
                </a:rPr>
                <a:t>1/10/</a:t>
              </a:r>
            </a:p>
            <a:p>
              <a:pPr algn="ctr" eaLnBrk="1" hangingPunct="1">
                <a:buFont typeface="Wingdings" pitchFamily="2" charset="2"/>
                <a:buNone/>
              </a:pPr>
              <a:r>
                <a:rPr lang="de-DE" sz="1100">
                  <a:solidFill>
                    <a:srgbClr val="261748"/>
                  </a:solidFill>
                </a:rPr>
                <a:t>100 µs</a:t>
              </a:r>
            </a:p>
          </p:txBody>
        </p:sp>
        <p:cxnSp>
          <p:nvCxnSpPr>
            <p:cNvPr id="15453" name="Straight Arrow Connector 103"/>
            <p:cNvCxnSpPr>
              <a:cxnSpLocks noChangeShapeType="1"/>
            </p:cNvCxnSpPr>
            <p:nvPr/>
          </p:nvCxnSpPr>
          <p:spPr bwMode="auto">
            <a:xfrm>
              <a:off x="6504111" y="2372231"/>
              <a:ext cx="580676" cy="10353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4" name="Group 133"/>
          <p:cNvGrpSpPr>
            <a:grpSpLocks/>
          </p:cNvGrpSpPr>
          <p:nvPr/>
        </p:nvGrpSpPr>
        <p:grpSpPr bwMode="auto">
          <a:xfrm>
            <a:off x="4638675" y="2816225"/>
            <a:ext cx="3849688" cy="504825"/>
            <a:chOff x="4318663" y="2673118"/>
            <a:chExt cx="3849635" cy="504928"/>
          </a:xfrm>
        </p:grpSpPr>
        <p:cxnSp>
          <p:nvCxnSpPr>
            <p:cNvPr id="15416" name="Straight Arrow Connector 107"/>
            <p:cNvCxnSpPr>
              <a:cxnSpLocks noChangeShapeType="1"/>
            </p:cNvCxnSpPr>
            <p:nvPr/>
          </p:nvCxnSpPr>
          <p:spPr bwMode="auto">
            <a:xfrm>
              <a:off x="4318663" y="3095492"/>
              <a:ext cx="2956956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9" name="Rectangle 108"/>
            <p:cNvSpPr/>
            <p:nvPr/>
          </p:nvSpPr>
          <p:spPr bwMode="auto">
            <a:xfrm>
              <a:off x="4496461" y="2679469"/>
              <a:ext cx="2589177" cy="4048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cxnSp>
          <p:nvCxnSpPr>
            <p:cNvPr id="15418" name="Straight Connector 109"/>
            <p:cNvCxnSpPr>
              <a:cxnSpLocks noChangeShapeType="1"/>
            </p:cNvCxnSpPr>
            <p:nvPr/>
          </p:nvCxnSpPr>
          <p:spPr bwMode="auto">
            <a:xfrm>
              <a:off x="4524923" y="2679856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1" name="Rectangle 110"/>
            <p:cNvSpPr/>
            <p:nvPr/>
          </p:nvSpPr>
          <p:spPr bwMode="auto">
            <a:xfrm>
              <a:off x="7479332" y="2673118"/>
              <a:ext cx="665153" cy="4033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cxnSp>
          <p:nvCxnSpPr>
            <p:cNvPr id="15420" name="Straight Connector 111"/>
            <p:cNvCxnSpPr>
              <a:cxnSpLocks noChangeShapeType="1"/>
            </p:cNvCxnSpPr>
            <p:nvPr/>
          </p:nvCxnSpPr>
          <p:spPr bwMode="auto">
            <a:xfrm flipH="1">
              <a:off x="7256567" y="3006611"/>
              <a:ext cx="59131" cy="16668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21" name="Straight Connector 112"/>
            <p:cNvCxnSpPr>
              <a:cxnSpLocks noChangeShapeType="1"/>
            </p:cNvCxnSpPr>
            <p:nvPr/>
          </p:nvCxnSpPr>
          <p:spPr bwMode="auto">
            <a:xfrm flipH="1">
              <a:off x="7294655" y="3011358"/>
              <a:ext cx="59131" cy="16668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22" name="Straight Connector 113"/>
            <p:cNvCxnSpPr>
              <a:cxnSpLocks noChangeShapeType="1"/>
            </p:cNvCxnSpPr>
            <p:nvPr/>
          </p:nvCxnSpPr>
          <p:spPr bwMode="auto">
            <a:xfrm>
              <a:off x="4604214" y="2677442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23" name="Straight Connector 114"/>
            <p:cNvCxnSpPr>
              <a:cxnSpLocks noChangeShapeType="1"/>
            </p:cNvCxnSpPr>
            <p:nvPr/>
          </p:nvCxnSpPr>
          <p:spPr bwMode="auto">
            <a:xfrm>
              <a:off x="4684984" y="2676668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24" name="Straight Connector 117"/>
            <p:cNvCxnSpPr>
              <a:cxnSpLocks noChangeShapeType="1"/>
            </p:cNvCxnSpPr>
            <p:nvPr/>
          </p:nvCxnSpPr>
          <p:spPr bwMode="auto">
            <a:xfrm>
              <a:off x="4770597" y="2679807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25" name="Straight Connector 118"/>
            <p:cNvCxnSpPr>
              <a:cxnSpLocks noChangeShapeType="1"/>
            </p:cNvCxnSpPr>
            <p:nvPr/>
          </p:nvCxnSpPr>
          <p:spPr bwMode="auto">
            <a:xfrm>
              <a:off x="7592231" y="2675029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26" name="Straight Connector 119"/>
            <p:cNvCxnSpPr>
              <a:cxnSpLocks noChangeShapeType="1"/>
            </p:cNvCxnSpPr>
            <p:nvPr/>
          </p:nvCxnSpPr>
          <p:spPr bwMode="auto">
            <a:xfrm>
              <a:off x="7509203" y="2675028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27" name="Straight Arrow Connector 120"/>
            <p:cNvCxnSpPr>
              <a:cxnSpLocks noChangeShapeType="1"/>
            </p:cNvCxnSpPr>
            <p:nvPr/>
          </p:nvCxnSpPr>
          <p:spPr bwMode="auto">
            <a:xfrm>
              <a:off x="7325151" y="3093517"/>
              <a:ext cx="843147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28" name="Straight Connector 123"/>
            <p:cNvCxnSpPr>
              <a:cxnSpLocks noChangeShapeType="1"/>
            </p:cNvCxnSpPr>
            <p:nvPr/>
          </p:nvCxnSpPr>
          <p:spPr bwMode="auto">
            <a:xfrm>
              <a:off x="7749394" y="2675013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29" name="Straight Connector 124"/>
            <p:cNvCxnSpPr>
              <a:cxnSpLocks noChangeShapeType="1"/>
            </p:cNvCxnSpPr>
            <p:nvPr/>
          </p:nvCxnSpPr>
          <p:spPr bwMode="auto">
            <a:xfrm>
              <a:off x="7666366" y="2675012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30" name="Straight Connector 125"/>
            <p:cNvCxnSpPr>
              <a:cxnSpLocks noChangeShapeType="1"/>
            </p:cNvCxnSpPr>
            <p:nvPr/>
          </p:nvCxnSpPr>
          <p:spPr bwMode="auto">
            <a:xfrm>
              <a:off x="5634686" y="2679840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31" name="Straight Connector 126"/>
            <p:cNvCxnSpPr>
              <a:cxnSpLocks noChangeShapeType="1"/>
            </p:cNvCxnSpPr>
            <p:nvPr/>
          </p:nvCxnSpPr>
          <p:spPr bwMode="auto">
            <a:xfrm>
              <a:off x="5713977" y="2677426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32" name="Straight Connector 127"/>
            <p:cNvCxnSpPr>
              <a:cxnSpLocks noChangeShapeType="1"/>
            </p:cNvCxnSpPr>
            <p:nvPr/>
          </p:nvCxnSpPr>
          <p:spPr bwMode="auto">
            <a:xfrm>
              <a:off x="5794747" y="2676652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33" name="Straight Connector 128"/>
            <p:cNvCxnSpPr>
              <a:cxnSpLocks noChangeShapeType="1"/>
            </p:cNvCxnSpPr>
            <p:nvPr/>
          </p:nvCxnSpPr>
          <p:spPr bwMode="auto">
            <a:xfrm>
              <a:off x="5880360" y="2679791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34" name="Straight Connector 129"/>
            <p:cNvCxnSpPr>
              <a:cxnSpLocks noChangeShapeType="1"/>
            </p:cNvCxnSpPr>
            <p:nvPr/>
          </p:nvCxnSpPr>
          <p:spPr bwMode="auto">
            <a:xfrm>
              <a:off x="6901580" y="2675013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35" name="Straight Connector 130"/>
            <p:cNvCxnSpPr>
              <a:cxnSpLocks noChangeShapeType="1"/>
            </p:cNvCxnSpPr>
            <p:nvPr/>
          </p:nvCxnSpPr>
          <p:spPr bwMode="auto">
            <a:xfrm>
              <a:off x="6818552" y="2675012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36" name="Straight Connector 131"/>
            <p:cNvCxnSpPr>
              <a:cxnSpLocks noChangeShapeType="1"/>
            </p:cNvCxnSpPr>
            <p:nvPr/>
          </p:nvCxnSpPr>
          <p:spPr bwMode="auto">
            <a:xfrm>
              <a:off x="7058743" y="2674997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37" name="Straight Connector 132"/>
            <p:cNvCxnSpPr>
              <a:cxnSpLocks noChangeShapeType="1"/>
            </p:cNvCxnSpPr>
            <p:nvPr/>
          </p:nvCxnSpPr>
          <p:spPr bwMode="auto">
            <a:xfrm>
              <a:off x="6975715" y="2674996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2" name="Group 161"/>
          <p:cNvGrpSpPr>
            <a:grpSpLocks/>
          </p:cNvGrpSpPr>
          <p:nvPr/>
        </p:nvGrpSpPr>
        <p:grpSpPr bwMode="auto">
          <a:xfrm>
            <a:off x="4637088" y="3489325"/>
            <a:ext cx="3849687" cy="506413"/>
            <a:chOff x="4316688" y="3490063"/>
            <a:chExt cx="3849635" cy="505383"/>
          </a:xfrm>
        </p:grpSpPr>
        <p:cxnSp>
          <p:nvCxnSpPr>
            <p:cNvPr id="15399" name="Straight Arrow Connector 135"/>
            <p:cNvCxnSpPr>
              <a:cxnSpLocks noChangeShapeType="1"/>
            </p:cNvCxnSpPr>
            <p:nvPr/>
          </p:nvCxnSpPr>
          <p:spPr bwMode="auto">
            <a:xfrm>
              <a:off x="4316688" y="3912892"/>
              <a:ext cx="2956956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7" name="Rectangle 136"/>
            <p:cNvSpPr/>
            <p:nvPr/>
          </p:nvSpPr>
          <p:spPr bwMode="auto">
            <a:xfrm>
              <a:off x="4494486" y="3497985"/>
              <a:ext cx="2589177" cy="4024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cxnSp>
          <p:nvCxnSpPr>
            <p:cNvPr id="15401" name="Straight Connector 137"/>
            <p:cNvCxnSpPr>
              <a:cxnSpLocks noChangeShapeType="1"/>
            </p:cNvCxnSpPr>
            <p:nvPr/>
          </p:nvCxnSpPr>
          <p:spPr bwMode="auto">
            <a:xfrm>
              <a:off x="4522948" y="3497256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9" name="Rectangle 138"/>
            <p:cNvSpPr/>
            <p:nvPr/>
          </p:nvSpPr>
          <p:spPr bwMode="auto">
            <a:xfrm>
              <a:off x="7477357" y="3490063"/>
              <a:ext cx="665154" cy="4039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cxnSp>
          <p:nvCxnSpPr>
            <p:cNvPr id="15403" name="Straight Connector 139"/>
            <p:cNvCxnSpPr>
              <a:cxnSpLocks noChangeShapeType="1"/>
            </p:cNvCxnSpPr>
            <p:nvPr/>
          </p:nvCxnSpPr>
          <p:spPr bwMode="auto">
            <a:xfrm flipH="1">
              <a:off x="7254592" y="3824011"/>
              <a:ext cx="59131" cy="16668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04" name="Straight Connector 140"/>
            <p:cNvCxnSpPr>
              <a:cxnSpLocks noChangeShapeType="1"/>
            </p:cNvCxnSpPr>
            <p:nvPr/>
          </p:nvCxnSpPr>
          <p:spPr bwMode="auto">
            <a:xfrm flipH="1">
              <a:off x="7292680" y="3828758"/>
              <a:ext cx="59131" cy="16668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05" name="Straight Connector 141"/>
            <p:cNvCxnSpPr>
              <a:cxnSpLocks noChangeShapeType="1"/>
            </p:cNvCxnSpPr>
            <p:nvPr/>
          </p:nvCxnSpPr>
          <p:spPr bwMode="auto">
            <a:xfrm>
              <a:off x="4602239" y="3494842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06" name="Straight Connector 143"/>
            <p:cNvCxnSpPr>
              <a:cxnSpLocks noChangeShapeType="1"/>
            </p:cNvCxnSpPr>
            <p:nvPr/>
          </p:nvCxnSpPr>
          <p:spPr bwMode="auto">
            <a:xfrm>
              <a:off x="4759096" y="3497207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07" name="Straight Connector 149"/>
            <p:cNvCxnSpPr>
              <a:cxnSpLocks noChangeShapeType="1"/>
            </p:cNvCxnSpPr>
            <p:nvPr/>
          </p:nvCxnSpPr>
          <p:spPr bwMode="auto">
            <a:xfrm>
              <a:off x="5065914" y="3497240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08" name="Straight Connector 150"/>
            <p:cNvCxnSpPr>
              <a:cxnSpLocks noChangeShapeType="1"/>
            </p:cNvCxnSpPr>
            <p:nvPr/>
          </p:nvCxnSpPr>
          <p:spPr bwMode="auto">
            <a:xfrm>
              <a:off x="5540534" y="3494826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09" name="Straight Connector 153"/>
            <p:cNvCxnSpPr>
              <a:cxnSpLocks noChangeShapeType="1"/>
            </p:cNvCxnSpPr>
            <p:nvPr/>
          </p:nvCxnSpPr>
          <p:spPr bwMode="auto">
            <a:xfrm>
              <a:off x="6132762" y="3492413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10" name="Straight Connector 155"/>
            <p:cNvCxnSpPr>
              <a:cxnSpLocks noChangeShapeType="1"/>
            </p:cNvCxnSpPr>
            <p:nvPr/>
          </p:nvCxnSpPr>
          <p:spPr bwMode="auto">
            <a:xfrm>
              <a:off x="7056768" y="3492397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11" name="Straight Connector 157"/>
            <p:cNvCxnSpPr>
              <a:cxnSpLocks noChangeShapeType="1"/>
            </p:cNvCxnSpPr>
            <p:nvPr/>
          </p:nvCxnSpPr>
          <p:spPr bwMode="auto">
            <a:xfrm>
              <a:off x="7504570" y="3492477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12" name="Straight Connector 158"/>
            <p:cNvCxnSpPr>
              <a:cxnSpLocks noChangeShapeType="1"/>
            </p:cNvCxnSpPr>
            <p:nvPr/>
          </p:nvCxnSpPr>
          <p:spPr bwMode="auto">
            <a:xfrm>
              <a:off x="7583861" y="3490063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13" name="Straight Connector 159"/>
            <p:cNvCxnSpPr>
              <a:cxnSpLocks noChangeShapeType="1"/>
            </p:cNvCxnSpPr>
            <p:nvPr/>
          </p:nvCxnSpPr>
          <p:spPr bwMode="auto">
            <a:xfrm>
              <a:off x="7740718" y="3492428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14" name="Straight Connector 160"/>
            <p:cNvCxnSpPr>
              <a:cxnSpLocks noChangeShapeType="1"/>
            </p:cNvCxnSpPr>
            <p:nvPr/>
          </p:nvCxnSpPr>
          <p:spPr bwMode="auto">
            <a:xfrm>
              <a:off x="8047536" y="3492461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15" name="Straight Arrow Connector 146"/>
            <p:cNvCxnSpPr>
              <a:cxnSpLocks noChangeShapeType="1"/>
            </p:cNvCxnSpPr>
            <p:nvPr/>
          </p:nvCxnSpPr>
          <p:spPr bwMode="auto">
            <a:xfrm>
              <a:off x="7323176" y="3910917"/>
              <a:ext cx="843147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2" name="Group 201"/>
          <p:cNvGrpSpPr>
            <a:grpSpLocks/>
          </p:cNvGrpSpPr>
          <p:nvPr/>
        </p:nvGrpSpPr>
        <p:grpSpPr bwMode="auto">
          <a:xfrm>
            <a:off x="4641850" y="5427663"/>
            <a:ext cx="3849688" cy="839787"/>
            <a:chOff x="4641263" y="5427040"/>
            <a:chExt cx="3849635" cy="840481"/>
          </a:xfrm>
        </p:grpSpPr>
        <p:cxnSp>
          <p:nvCxnSpPr>
            <p:cNvPr id="15371" name="Straight Arrow Connector 164"/>
            <p:cNvCxnSpPr>
              <a:cxnSpLocks noChangeShapeType="1"/>
            </p:cNvCxnSpPr>
            <p:nvPr/>
          </p:nvCxnSpPr>
          <p:spPr bwMode="auto">
            <a:xfrm>
              <a:off x="4641263" y="6184967"/>
              <a:ext cx="2956956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6" name="Rectangle 165"/>
            <p:cNvSpPr/>
            <p:nvPr/>
          </p:nvSpPr>
          <p:spPr bwMode="auto">
            <a:xfrm>
              <a:off x="4819061" y="5763868"/>
              <a:ext cx="2584414" cy="4051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168" name="Rectangle 167"/>
            <p:cNvSpPr/>
            <p:nvPr/>
          </p:nvSpPr>
          <p:spPr bwMode="auto">
            <a:xfrm>
              <a:off x="7801932" y="5767046"/>
              <a:ext cx="665153" cy="4035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cxnSp>
          <p:nvCxnSpPr>
            <p:cNvPr id="15374" name="Straight Connector 169"/>
            <p:cNvCxnSpPr>
              <a:cxnSpLocks noChangeShapeType="1"/>
            </p:cNvCxnSpPr>
            <p:nvPr/>
          </p:nvCxnSpPr>
          <p:spPr bwMode="auto">
            <a:xfrm flipH="1">
              <a:off x="7579167" y="6096086"/>
              <a:ext cx="59131" cy="16668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75" name="Straight Connector 170"/>
            <p:cNvCxnSpPr>
              <a:cxnSpLocks noChangeShapeType="1"/>
            </p:cNvCxnSpPr>
            <p:nvPr/>
          </p:nvCxnSpPr>
          <p:spPr bwMode="auto">
            <a:xfrm flipH="1">
              <a:off x="7617255" y="6100833"/>
              <a:ext cx="59131" cy="16668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76" name="Straight Arrow Connector 171"/>
            <p:cNvCxnSpPr>
              <a:cxnSpLocks noChangeShapeType="1"/>
            </p:cNvCxnSpPr>
            <p:nvPr/>
          </p:nvCxnSpPr>
          <p:spPr bwMode="auto">
            <a:xfrm>
              <a:off x="4987625" y="5643650"/>
              <a:ext cx="1036685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377" name="TextBox 173"/>
            <p:cNvSpPr txBox="1">
              <a:spLocks noChangeArrowheads="1"/>
            </p:cNvSpPr>
            <p:nvPr/>
          </p:nvSpPr>
          <p:spPr bwMode="auto">
            <a:xfrm>
              <a:off x="4965342" y="5427040"/>
              <a:ext cx="109036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de-DE" sz="1100">
                  <a:solidFill>
                    <a:srgbClr val="261748"/>
                  </a:solidFill>
                </a:rPr>
                <a:t>0.01 – 0.3  ms</a:t>
              </a:r>
            </a:p>
          </p:txBody>
        </p:sp>
        <p:sp>
          <p:nvSpPr>
            <p:cNvPr id="15378" name="Rectangle 177"/>
            <p:cNvSpPr>
              <a:spLocks noChangeArrowheads="1"/>
            </p:cNvSpPr>
            <p:nvPr/>
          </p:nvSpPr>
          <p:spPr bwMode="auto">
            <a:xfrm>
              <a:off x="4824144" y="5866442"/>
              <a:ext cx="181466" cy="301871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15379" name="Rectangle 178"/>
            <p:cNvSpPr>
              <a:spLocks noChangeArrowheads="1"/>
            </p:cNvSpPr>
            <p:nvPr/>
          </p:nvSpPr>
          <p:spPr bwMode="auto">
            <a:xfrm>
              <a:off x="5005121" y="5866426"/>
              <a:ext cx="1024717" cy="301871"/>
            </a:xfrm>
            <a:prstGeom prst="rect">
              <a:avLst/>
            </a:prstGeom>
            <a:solidFill>
              <a:srgbClr val="00B05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cxnSp>
          <p:nvCxnSpPr>
            <p:cNvPr id="15380" name="Straight Connector 166"/>
            <p:cNvCxnSpPr>
              <a:cxnSpLocks noChangeShapeType="1"/>
            </p:cNvCxnSpPr>
            <p:nvPr/>
          </p:nvCxnSpPr>
          <p:spPr bwMode="auto">
            <a:xfrm>
              <a:off x="5033280" y="5764568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381" name="Rectangle 179"/>
            <p:cNvSpPr>
              <a:spLocks noChangeArrowheads="1"/>
            </p:cNvSpPr>
            <p:nvPr/>
          </p:nvSpPr>
          <p:spPr bwMode="auto">
            <a:xfrm>
              <a:off x="6200985" y="5866410"/>
              <a:ext cx="1200581" cy="301871"/>
            </a:xfrm>
            <a:prstGeom prst="rect">
              <a:avLst/>
            </a:prstGeom>
            <a:solidFill>
              <a:srgbClr val="0070C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15382" name="Rectangle 180"/>
            <p:cNvSpPr>
              <a:spLocks noChangeArrowheads="1"/>
            </p:cNvSpPr>
            <p:nvPr/>
          </p:nvSpPr>
          <p:spPr bwMode="auto">
            <a:xfrm>
              <a:off x="6029167" y="5866426"/>
              <a:ext cx="167055" cy="301871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cxnSp>
          <p:nvCxnSpPr>
            <p:cNvPr id="15383" name="Straight Connector 181"/>
            <p:cNvCxnSpPr>
              <a:cxnSpLocks noChangeShapeType="1"/>
            </p:cNvCxnSpPr>
            <p:nvPr/>
          </p:nvCxnSpPr>
          <p:spPr bwMode="auto">
            <a:xfrm>
              <a:off x="5185680" y="5764552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84" name="Straight Connector 182"/>
            <p:cNvCxnSpPr>
              <a:cxnSpLocks noChangeShapeType="1"/>
            </p:cNvCxnSpPr>
            <p:nvPr/>
          </p:nvCxnSpPr>
          <p:spPr bwMode="auto">
            <a:xfrm>
              <a:off x="5109472" y="5764552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85" name="Straight Connector 183"/>
            <p:cNvCxnSpPr>
              <a:cxnSpLocks noChangeShapeType="1"/>
            </p:cNvCxnSpPr>
            <p:nvPr/>
          </p:nvCxnSpPr>
          <p:spPr bwMode="auto">
            <a:xfrm>
              <a:off x="5261872" y="5764536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86" name="Straight Connector 184"/>
            <p:cNvCxnSpPr>
              <a:cxnSpLocks noChangeShapeType="1"/>
            </p:cNvCxnSpPr>
            <p:nvPr/>
          </p:nvCxnSpPr>
          <p:spPr bwMode="auto">
            <a:xfrm>
              <a:off x="5342859" y="5764552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87" name="Straight Connector 185"/>
            <p:cNvCxnSpPr>
              <a:cxnSpLocks noChangeShapeType="1"/>
            </p:cNvCxnSpPr>
            <p:nvPr/>
          </p:nvCxnSpPr>
          <p:spPr bwMode="auto">
            <a:xfrm>
              <a:off x="5495259" y="5764536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88" name="Straight Connector 186"/>
            <p:cNvCxnSpPr>
              <a:cxnSpLocks noChangeShapeType="1"/>
            </p:cNvCxnSpPr>
            <p:nvPr/>
          </p:nvCxnSpPr>
          <p:spPr bwMode="auto">
            <a:xfrm>
              <a:off x="5419051" y="5764536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89" name="Straight Connector 187"/>
            <p:cNvCxnSpPr>
              <a:cxnSpLocks noChangeShapeType="1"/>
            </p:cNvCxnSpPr>
            <p:nvPr/>
          </p:nvCxnSpPr>
          <p:spPr bwMode="auto">
            <a:xfrm>
              <a:off x="5571451" y="5764520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390" name="Rectangle 188"/>
            <p:cNvSpPr>
              <a:spLocks noChangeArrowheads="1"/>
            </p:cNvSpPr>
            <p:nvPr/>
          </p:nvSpPr>
          <p:spPr bwMode="auto">
            <a:xfrm>
              <a:off x="7805766" y="5866426"/>
              <a:ext cx="181466" cy="301871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15391" name="Rectangle 189"/>
            <p:cNvSpPr>
              <a:spLocks noChangeArrowheads="1"/>
            </p:cNvSpPr>
            <p:nvPr/>
          </p:nvSpPr>
          <p:spPr bwMode="auto">
            <a:xfrm>
              <a:off x="7987232" y="5866410"/>
              <a:ext cx="479851" cy="301871"/>
            </a:xfrm>
            <a:prstGeom prst="rect">
              <a:avLst/>
            </a:prstGeom>
            <a:solidFill>
              <a:srgbClr val="00B05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cxnSp>
          <p:nvCxnSpPr>
            <p:cNvPr id="15392" name="Straight Connector 190"/>
            <p:cNvCxnSpPr>
              <a:cxnSpLocks noChangeShapeType="1"/>
            </p:cNvCxnSpPr>
            <p:nvPr/>
          </p:nvCxnSpPr>
          <p:spPr bwMode="auto">
            <a:xfrm>
              <a:off x="8014902" y="5764552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93" name="Straight Connector 191"/>
            <p:cNvCxnSpPr>
              <a:cxnSpLocks noChangeShapeType="1"/>
            </p:cNvCxnSpPr>
            <p:nvPr/>
          </p:nvCxnSpPr>
          <p:spPr bwMode="auto">
            <a:xfrm>
              <a:off x="8167302" y="5764536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94" name="Straight Connector 192"/>
            <p:cNvCxnSpPr>
              <a:cxnSpLocks noChangeShapeType="1"/>
            </p:cNvCxnSpPr>
            <p:nvPr/>
          </p:nvCxnSpPr>
          <p:spPr bwMode="auto">
            <a:xfrm>
              <a:off x="8091094" y="5764536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95" name="Straight Connector 193"/>
            <p:cNvCxnSpPr>
              <a:cxnSpLocks noChangeShapeType="1"/>
            </p:cNvCxnSpPr>
            <p:nvPr/>
          </p:nvCxnSpPr>
          <p:spPr bwMode="auto">
            <a:xfrm>
              <a:off x="8243494" y="5764520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96" name="Straight Connector 194"/>
            <p:cNvCxnSpPr>
              <a:cxnSpLocks noChangeShapeType="1"/>
            </p:cNvCxnSpPr>
            <p:nvPr/>
          </p:nvCxnSpPr>
          <p:spPr bwMode="auto">
            <a:xfrm>
              <a:off x="8324481" y="5764536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97" name="Straight Connector 196"/>
            <p:cNvCxnSpPr>
              <a:cxnSpLocks noChangeShapeType="1"/>
            </p:cNvCxnSpPr>
            <p:nvPr/>
          </p:nvCxnSpPr>
          <p:spPr bwMode="auto">
            <a:xfrm>
              <a:off x="8400673" y="5764520"/>
              <a:ext cx="0" cy="403761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98" name="Straight Arrow Connector 168"/>
            <p:cNvCxnSpPr>
              <a:cxnSpLocks noChangeShapeType="1"/>
            </p:cNvCxnSpPr>
            <p:nvPr/>
          </p:nvCxnSpPr>
          <p:spPr bwMode="auto">
            <a:xfrm>
              <a:off x="7647751" y="6182992"/>
              <a:ext cx="843147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455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093787" y="541338"/>
            <a:ext cx="7399337" cy="481012"/>
          </a:xfrm>
        </p:spPr>
        <p:txBody>
          <a:bodyPr/>
          <a:lstStyle/>
          <a:p>
            <a:pPr eaLnBrk="1" hangingPunct="1"/>
            <a:r>
              <a:rPr lang="de-DE" dirty="0" err="1"/>
              <a:t>E</a:t>
            </a:r>
            <a:r>
              <a:rPr lang="de-DE" dirty="0" err="1" smtClean="0"/>
              <a:t>lectron</a:t>
            </a:r>
            <a:r>
              <a:rPr lang="de-DE" dirty="0" smtClean="0"/>
              <a:t> </a:t>
            </a:r>
            <a:r>
              <a:rPr lang="de-DE" dirty="0" err="1" smtClean="0"/>
              <a:t>bunch</a:t>
            </a:r>
            <a:r>
              <a:rPr lang="de-DE" dirty="0" smtClean="0"/>
              <a:t> </a:t>
            </a:r>
            <a:r>
              <a:rPr lang="de-DE" dirty="0" err="1" smtClean="0"/>
              <a:t>distribution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2 BL / 5 </a:t>
            </a:r>
            <a:r>
              <a:rPr lang="de-DE" dirty="0" err="1" smtClean="0"/>
              <a:t>undulators</a:t>
            </a:r>
            <a:r>
              <a:rPr lang="de-DE" dirty="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62" y="1414984"/>
            <a:ext cx="4447722" cy="5230812"/>
          </a:xfrm>
        </p:spPr>
        <p:txBody>
          <a:bodyPr/>
          <a:lstStyle/>
          <a:p>
            <a:pPr eaLnBrk="1" hangingPunct="1"/>
            <a:r>
              <a:rPr lang="de-DE" dirty="0" smtClean="0"/>
              <a:t>e-beam </a:t>
            </a:r>
            <a:r>
              <a:rPr lang="de-DE" dirty="0" err="1" smtClean="0"/>
              <a:t>distribution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2 </a:t>
            </a:r>
            <a:r>
              <a:rPr lang="de-DE" dirty="0" err="1" smtClean="0"/>
              <a:t>beamlines</a:t>
            </a:r>
            <a:endParaRPr lang="de-DE" dirty="0" smtClean="0"/>
          </a:p>
          <a:p>
            <a:pPr lvl="1" eaLnBrk="1" hangingPunct="1"/>
            <a:r>
              <a:rPr lang="de-DE" dirty="0" smtClean="0"/>
              <a:t>Slots for </a:t>
            </a:r>
            <a:r>
              <a:rPr lang="de-DE" dirty="0" err="1" smtClean="0"/>
              <a:t>feedback</a:t>
            </a:r>
            <a:r>
              <a:rPr lang="de-DE" dirty="0" smtClean="0"/>
              <a:t> &amp; </a:t>
            </a:r>
            <a:r>
              <a:rPr lang="de-DE" dirty="0" err="1" smtClean="0"/>
              <a:t>switching</a:t>
            </a:r>
            <a:endParaRPr lang="de-DE" dirty="0" smtClean="0"/>
          </a:p>
          <a:p>
            <a:pPr lvl="1" eaLnBrk="1" hangingPunct="1"/>
            <a:r>
              <a:rPr lang="de-DE" dirty="0" err="1" smtClean="0"/>
              <a:t>Equal</a:t>
            </a:r>
            <a:r>
              <a:rPr lang="de-DE" dirty="0" smtClean="0"/>
              <a:t> </a:t>
            </a:r>
            <a:r>
              <a:rPr lang="de-DE" dirty="0" err="1" smtClean="0"/>
              <a:t>splitting</a:t>
            </a:r>
            <a:r>
              <a:rPr lang="de-DE" dirty="0" smtClean="0"/>
              <a:t> on </a:t>
            </a:r>
            <a:r>
              <a:rPr lang="de-DE" dirty="0" err="1" smtClean="0"/>
              <a:t>both</a:t>
            </a:r>
            <a:r>
              <a:rPr lang="de-DE" dirty="0" smtClean="0"/>
              <a:t> e</a:t>
            </a:r>
            <a:r>
              <a:rPr lang="de-DE" baseline="30000" dirty="0" smtClean="0"/>
              <a:t>-</a:t>
            </a:r>
            <a:r>
              <a:rPr lang="de-DE" dirty="0" smtClean="0"/>
              <a:t>-BL </a:t>
            </a:r>
          </a:p>
          <a:p>
            <a:pPr lvl="1" eaLnBrk="1" hangingPunct="1"/>
            <a:endParaRPr lang="de-DE" dirty="0" smtClean="0"/>
          </a:p>
          <a:p>
            <a:pPr lvl="1" eaLnBrk="1" hangingPunct="1"/>
            <a:endParaRPr lang="de-DE" dirty="0" smtClean="0"/>
          </a:p>
          <a:p>
            <a:pPr lvl="1" eaLnBrk="1" hangingPunct="1"/>
            <a:r>
              <a:rPr lang="de-DE" dirty="0" err="1" smtClean="0"/>
              <a:t>Equal</a:t>
            </a:r>
            <a:r>
              <a:rPr lang="de-DE" dirty="0" smtClean="0"/>
              <a:t> </a:t>
            </a:r>
            <a:r>
              <a:rPr lang="de-DE" dirty="0" err="1" smtClean="0"/>
              <a:t>splitting</a:t>
            </a:r>
            <a:r>
              <a:rPr lang="de-DE" dirty="0" smtClean="0"/>
              <a:t> on 3 </a:t>
            </a:r>
            <a:r>
              <a:rPr lang="de-DE" dirty="0" err="1" smtClean="0"/>
              <a:t>undulators</a:t>
            </a:r>
            <a:endParaRPr lang="de-DE" dirty="0" smtClean="0"/>
          </a:p>
          <a:p>
            <a:pPr lvl="1" eaLnBrk="1" hangingPunct="1"/>
            <a:endParaRPr lang="de-DE" dirty="0"/>
          </a:p>
          <a:p>
            <a:pPr lvl="1" eaLnBrk="1" hangingPunct="1"/>
            <a:endParaRPr lang="de-DE" dirty="0" smtClean="0"/>
          </a:p>
          <a:p>
            <a:pPr lvl="1" eaLnBrk="1" hangingPunct="1"/>
            <a:r>
              <a:rPr lang="de-DE" dirty="0" err="1" smtClean="0"/>
              <a:t>Equal</a:t>
            </a:r>
            <a:r>
              <a:rPr lang="de-DE" dirty="0" smtClean="0"/>
              <a:t> </a:t>
            </a:r>
            <a:r>
              <a:rPr lang="de-DE" dirty="0" err="1" smtClean="0"/>
              <a:t>splitting</a:t>
            </a:r>
            <a:r>
              <a:rPr lang="de-DE" dirty="0" smtClean="0"/>
              <a:t> on 5 und. (</a:t>
            </a:r>
            <a:r>
              <a:rPr lang="de-DE" dirty="0" err="1" smtClean="0"/>
              <a:t>future</a:t>
            </a:r>
            <a:r>
              <a:rPr lang="de-DE" dirty="0" smtClean="0"/>
              <a:t>)</a:t>
            </a:r>
          </a:p>
          <a:p>
            <a:pPr lvl="1" eaLnBrk="1" hangingPunct="1"/>
            <a:endParaRPr lang="de-DE" dirty="0"/>
          </a:p>
          <a:p>
            <a:pPr lvl="1" eaLnBrk="1" hangingPunct="1"/>
            <a:endParaRPr lang="de-DE" dirty="0" smtClean="0"/>
          </a:p>
          <a:p>
            <a:pPr lvl="1" eaLnBrk="1" hangingPunct="1"/>
            <a:r>
              <a:rPr lang="de-DE" dirty="0" err="1" smtClean="0"/>
              <a:t>Assymetric</a:t>
            </a:r>
            <a:r>
              <a:rPr lang="de-DE" dirty="0" smtClean="0"/>
              <a:t> </a:t>
            </a:r>
            <a:r>
              <a:rPr lang="de-DE" dirty="0" err="1" smtClean="0"/>
              <a:t>splitting</a:t>
            </a:r>
            <a:endParaRPr lang="de-DE" dirty="0"/>
          </a:p>
          <a:p>
            <a:pPr lvl="1" eaLnBrk="1" hangingPunct="1"/>
            <a:endParaRPr lang="de-DE" dirty="0" smtClean="0"/>
          </a:p>
          <a:p>
            <a:pPr lvl="1" eaLnBrk="1" hangingPunct="1"/>
            <a:endParaRPr lang="de-DE" dirty="0"/>
          </a:p>
          <a:p>
            <a:pPr lvl="1" eaLnBrk="1" hangingPunct="1"/>
            <a:r>
              <a:rPr lang="de-DE" dirty="0" err="1" smtClean="0"/>
              <a:t>Specific</a:t>
            </a:r>
            <a:r>
              <a:rPr lang="de-DE" dirty="0" smtClean="0"/>
              <a:t> </a:t>
            </a:r>
            <a:r>
              <a:rPr lang="de-DE" dirty="0" err="1" smtClean="0"/>
              <a:t>electron</a:t>
            </a:r>
            <a:r>
              <a:rPr lang="de-DE" dirty="0" smtClean="0"/>
              <a:t> </a:t>
            </a:r>
            <a:r>
              <a:rPr lang="de-DE" dirty="0" err="1" smtClean="0"/>
              <a:t>bunch</a:t>
            </a:r>
            <a:r>
              <a:rPr lang="de-DE" dirty="0" smtClean="0"/>
              <a:t> </a:t>
            </a:r>
            <a:r>
              <a:rPr lang="de-DE" dirty="0" err="1" smtClean="0"/>
              <a:t>properties</a:t>
            </a:r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fld id="{378AFE7A-1CD4-48AE-8324-5582C002F092}" type="slidenum">
              <a:rPr lang="en-GB" sz="1000">
                <a:solidFill>
                  <a:srgbClr val="FFFFFF"/>
                </a:solidFill>
                <a:ea typeface="Geneva" pitchFamily="1" charset="-128"/>
              </a:rPr>
              <a:pPr/>
              <a:t>7</a:t>
            </a:fld>
            <a:endParaRPr lang="en-GB" sz="1000">
              <a:solidFill>
                <a:srgbClr val="FFFFFF"/>
              </a:solidFill>
              <a:ea typeface="Geneva" pitchFamily="1" charset="-12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639875" y="2805363"/>
            <a:ext cx="3849688" cy="677598"/>
            <a:chOff x="4639875" y="2805363"/>
            <a:chExt cx="3849688" cy="677598"/>
          </a:xfrm>
        </p:grpSpPr>
        <p:cxnSp>
          <p:nvCxnSpPr>
            <p:cNvPr id="158" name="Straight Arrow Connector 164"/>
            <p:cNvCxnSpPr>
              <a:cxnSpLocks noChangeShapeType="1"/>
            </p:cNvCxnSpPr>
            <p:nvPr/>
          </p:nvCxnSpPr>
          <p:spPr bwMode="auto">
            <a:xfrm>
              <a:off x="4639875" y="3226114"/>
              <a:ext cx="2956997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9" name="Rectangle 158"/>
            <p:cNvSpPr/>
            <p:nvPr/>
          </p:nvSpPr>
          <p:spPr bwMode="auto">
            <a:xfrm>
              <a:off x="4817675" y="2805363"/>
              <a:ext cx="2584450" cy="4048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160" name="Rectangle 159"/>
            <p:cNvSpPr/>
            <p:nvPr/>
          </p:nvSpPr>
          <p:spPr bwMode="auto">
            <a:xfrm>
              <a:off x="7800588" y="2808538"/>
              <a:ext cx="665162" cy="4032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cxnSp>
          <p:nvCxnSpPr>
            <p:cNvPr id="161" name="Straight Connector 169"/>
            <p:cNvCxnSpPr>
              <a:cxnSpLocks noChangeShapeType="1"/>
            </p:cNvCxnSpPr>
            <p:nvPr/>
          </p:nvCxnSpPr>
          <p:spPr bwMode="auto">
            <a:xfrm flipH="1">
              <a:off x="7577819" y="3137307"/>
              <a:ext cx="59132" cy="16655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3" name="Straight Connector 170"/>
            <p:cNvCxnSpPr>
              <a:cxnSpLocks noChangeShapeType="1"/>
            </p:cNvCxnSpPr>
            <p:nvPr/>
          </p:nvCxnSpPr>
          <p:spPr bwMode="auto">
            <a:xfrm flipH="1">
              <a:off x="7615908" y="3142050"/>
              <a:ext cx="59132" cy="16655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7" name="Rectangle 177"/>
            <p:cNvSpPr>
              <a:spLocks noChangeArrowheads="1"/>
            </p:cNvSpPr>
            <p:nvPr/>
          </p:nvSpPr>
          <p:spPr bwMode="auto">
            <a:xfrm>
              <a:off x="4822759" y="2907852"/>
              <a:ext cx="181468" cy="301622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169" name="Rectangle 178"/>
            <p:cNvSpPr>
              <a:spLocks noChangeArrowheads="1"/>
            </p:cNvSpPr>
            <p:nvPr/>
          </p:nvSpPr>
          <p:spPr bwMode="auto">
            <a:xfrm>
              <a:off x="5003738" y="2907836"/>
              <a:ext cx="758887" cy="301622"/>
            </a:xfrm>
            <a:prstGeom prst="rect">
              <a:avLst/>
            </a:prstGeom>
            <a:solidFill>
              <a:srgbClr val="00B05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cxnSp>
          <p:nvCxnSpPr>
            <p:cNvPr id="170" name="Straight Connector 166"/>
            <p:cNvCxnSpPr>
              <a:cxnSpLocks noChangeShapeType="1"/>
            </p:cNvCxnSpPr>
            <p:nvPr/>
          </p:nvCxnSpPr>
          <p:spPr bwMode="auto">
            <a:xfrm>
              <a:off x="5031897" y="2806062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1" name="Rectangle 179"/>
            <p:cNvSpPr>
              <a:spLocks noChangeArrowheads="1"/>
            </p:cNvSpPr>
            <p:nvPr/>
          </p:nvSpPr>
          <p:spPr bwMode="auto">
            <a:xfrm>
              <a:off x="5932890" y="2907820"/>
              <a:ext cx="733663" cy="301622"/>
            </a:xfrm>
            <a:prstGeom prst="rect">
              <a:avLst/>
            </a:prstGeom>
            <a:solidFill>
              <a:srgbClr val="0070C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172" name="Rectangle 180"/>
            <p:cNvSpPr>
              <a:spLocks noChangeArrowheads="1"/>
            </p:cNvSpPr>
            <p:nvPr/>
          </p:nvSpPr>
          <p:spPr bwMode="auto">
            <a:xfrm>
              <a:off x="5765833" y="2907836"/>
              <a:ext cx="167057" cy="301622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cxnSp>
          <p:nvCxnSpPr>
            <p:cNvPr id="173" name="Straight Connector 181"/>
            <p:cNvCxnSpPr>
              <a:cxnSpLocks noChangeShapeType="1"/>
            </p:cNvCxnSpPr>
            <p:nvPr/>
          </p:nvCxnSpPr>
          <p:spPr bwMode="auto">
            <a:xfrm>
              <a:off x="5184299" y="2806046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4" name="Straight Connector 182"/>
            <p:cNvCxnSpPr>
              <a:cxnSpLocks noChangeShapeType="1"/>
            </p:cNvCxnSpPr>
            <p:nvPr/>
          </p:nvCxnSpPr>
          <p:spPr bwMode="auto">
            <a:xfrm>
              <a:off x="5108090" y="2806046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Straight Connector 183"/>
            <p:cNvCxnSpPr>
              <a:cxnSpLocks noChangeShapeType="1"/>
            </p:cNvCxnSpPr>
            <p:nvPr/>
          </p:nvCxnSpPr>
          <p:spPr bwMode="auto">
            <a:xfrm>
              <a:off x="5260493" y="2806030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6" name="Straight Connector 184"/>
            <p:cNvCxnSpPr>
              <a:cxnSpLocks noChangeShapeType="1"/>
            </p:cNvCxnSpPr>
            <p:nvPr/>
          </p:nvCxnSpPr>
          <p:spPr bwMode="auto">
            <a:xfrm>
              <a:off x="5341481" y="2806046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7" name="Straight Connector 185"/>
            <p:cNvCxnSpPr>
              <a:cxnSpLocks noChangeShapeType="1"/>
            </p:cNvCxnSpPr>
            <p:nvPr/>
          </p:nvCxnSpPr>
          <p:spPr bwMode="auto">
            <a:xfrm>
              <a:off x="5493883" y="2806030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" name="Straight Connector 186"/>
            <p:cNvCxnSpPr>
              <a:cxnSpLocks noChangeShapeType="1"/>
            </p:cNvCxnSpPr>
            <p:nvPr/>
          </p:nvCxnSpPr>
          <p:spPr bwMode="auto">
            <a:xfrm>
              <a:off x="5417674" y="2806030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Straight Connector 187"/>
            <p:cNvCxnSpPr>
              <a:cxnSpLocks noChangeShapeType="1"/>
            </p:cNvCxnSpPr>
            <p:nvPr/>
          </p:nvCxnSpPr>
          <p:spPr bwMode="auto">
            <a:xfrm>
              <a:off x="5570076" y="2806014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0" name="Rectangle 188"/>
            <p:cNvSpPr>
              <a:spLocks noChangeArrowheads="1"/>
            </p:cNvSpPr>
            <p:nvPr/>
          </p:nvSpPr>
          <p:spPr bwMode="auto">
            <a:xfrm>
              <a:off x="7804422" y="2907836"/>
              <a:ext cx="181468" cy="301622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181" name="Rectangle 189"/>
            <p:cNvSpPr>
              <a:spLocks noChangeArrowheads="1"/>
            </p:cNvSpPr>
            <p:nvPr/>
          </p:nvSpPr>
          <p:spPr bwMode="auto">
            <a:xfrm>
              <a:off x="7985890" y="2907820"/>
              <a:ext cx="479858" cy="301622"/>
            </a:xfrm>
            <a:prstGeom prst="rect">
              <a:avLst/>
            </a:prstGeom>
            <a:solidFill>
              <a:srgbClr val="00B05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cxnSp>
          <p:nvCxnSpPr>
            <p:cNvPr id="182" name="Straight Connector 190"/>
            <p:cNvCxnSpPr>
              <a:cxnSpLocks noChangeShapeType="1"/>
            </p:cNvCxnSpPr>
            <p:nvPr/>
          </p:nvCxnSpPr>
          <p:spPr bwMode="auto">
            <a:xfrm>
              <a:off x="8013560" y="2806046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" name="Straight Connector 191"/>
            <p:cNvCxnSpPr>
              <a:cxnSpLocks noChangeShapeType="1"/>
            </p:cNvCxnSpPr>
            <p:nvPr/>
          </p:nvCxnSpPr>
          <p:spPr bwMode="auto">
            <a:xfrm>
              <a:off x="8165963" y="2806030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" name="Straight Connector 192"/>
            <p:cNvCxnSpPr>
              <a:cxnSpLocks noChangeShapeType="1"/>
            </p:cNvCxnSpPr>
            <p:nvPr/>
          </p:nvCxnSpPr>
          <p:spPr bwMode="auto">
            <a:xfrm>
              <a:off x="8089753" y="2806030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5" name="Straight Connector 193"/>
            <p:cNvCxnSpPr>
              <a:cxnSpLocks noChangeShapeType="1"/>
            </p:cNvCxnSpPr>
            <p:nvPr/>
          </p:nvCxnSpPr>
          <p:spPr bwMode="auto">
            <a:xfrm>
              <a:off x="8242156" y="2806014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6" name="Straight Connector 194"/>
            <p:cNvCxnSpPr>
              <a:cxnSpLocks noChangeShapeType="1"/>
            </p:cNvCxnSpPr>
            <p:nvPr/>
          </p:nvCxnSpPr>
          <p:spPr bwMode="auto">
            <a:xfrm>
              <a:off x="8323144" y="2806030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" name="Straight Connector 196"/>
            <p:cNvCxnSpPr>
              <a:cxnSpLocks noChangeShapeType="1"/>
            </p:cNvCxnSpPr>
            <p:nvPr/>
          </p:nvCxnSpPr>
          <p:spPr bwMode="auto">
            <a:xfrm>
              <a:off x="8399337" y="2806014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8" name="Straight Arrow Connector 168"/>
            <p:cNvCxnSpPr>
              <a:cxnSpLocks noChangeShapeType="1"/>
            </p:cNvCxnSpPr>
            <p:nvPr/>
          </p:nvCxnSpPr>
          <p:spPr bwMode="auto">
            <a:xfrm>
              <a:off x="7646404" y="3224141"/>
              <a:ext cx="843159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9" name="Rectangle 179"/>
            <p:cNvSpPr>
              <a:spLocks noChangeArrowheads="1"/>
            </p:cNvSpPr>
            <p:nvPr/>
          </p:nvSpPr>
          <p:spPr bwMode="auto">
            <a:xfrm>
              <a:off x="6661613" y="2907804"/>
              <a:ext cx="733663" cy="301622"/>
            </a:xfrm>
            <a:prstGeom prst="rect">
              <a:avLst/>
            </a:prstGeom>
            <a:solidFill>
              <a:srgbClr val="2FA6FF">
                <a:alpha val="49804"/>
              </a:srgbClr>
            </a:solidFill>
            <a:ln>
              <a:noFill/>
            </a:ln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190" name="TextBox 173"/>
            <p:cNvSpPr txBox="1">
              <a:spLocks noChangeArrowheads="1"/>
            </p:cNvSpPr>
            <p:nvPr/>
          </p:nvSpPr>
          <p:spPr bwMode="auto">
            <a:xfrm>
              <a:off x="5046047" y="3221351"/>
              <a:ext cx="68801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de-DE" sz="1100" dirty="0" smtClean="0">
                  <a:solidFill>
                    <a:srgbClr val="261748"/>
                  </a:solidFill>
                </a:rPr>
                <a:t>SASE 2</a:t>
              </a:r>
              <a:endParaRPr lang="de-DE" sz="1100" dirty="0">
                <a:solidFill>
                  <a:srgbClr val="261748"/>
                </a:solidFill>
              </a:endParaRPr>
            </a:p>
          </p:txBody>
        </p:sp>
        <p:sp>
          <p:nvSpPr>
            <p:cNvPr id="191" name="TextBox 173"/>
            <p:cNvSpPr txBox="1">
              <a:spLocks noChangeArrowheads="1"/>
            </p:cNvSpPr>
            <p:nvPr/>
          </p:nvSpPr>
          <p:spPr bwMode="auto">
            <a:xfrm>
              <a:off x="5960527" y="3221335"/>
              <a:ext cx="68801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de-DE" sz="1100" dirty="0" smtClean="0">
                  <a:solidFill>
                    <a:srgbClr val="261748"/>
                  </a:solidFill>
                </a:rPr>
                <a:t>SASE 1</a:t>
              </a:r>
              <a:endParaRPr lang="de-DE" sz="1100" dirty="0">
                <a:solidFill>
                  <a:srgbClr val="261748"/>
                </a:solidFill>
              </a:endParaRPr>
            </a:p>
          </p:txBody>
        </p:sp>
        <p:sp>
          <p:nvSpPr>
            <p:cNvPr id="192" name="TextBox 173"/>
            <p:cNvSpPr txBox="1">
              <a:spLocks noChangeArrowheads="1"/>
            </p:cNvSpPr>
            <p:nvPr/>
          </p:nvSpPr>
          <p:spPr bwMode="auto">
            <a:xfrm>
              <a:off x="6698776" y="3221319"/>
              <a:ext cx="68801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de-DE" sz="1100" dirty="0" smtClean="0">
                  <a:solidFill>
                    <a:srgbClr val="261748"/>
                  </a:solidFill>
                </a:rPr>
                <a:t>SASE 3</a:t>
              </a:r>
              <a:endParaRPr lang="de-DE" sz="1100" dirty="0">
                <a:solidFill>
                  <a:srgbClr val="261748"/>
                </a:solidFill>
              </a:endParaRPr>
            </a:p>
          </p:txBody>
        </p:sp>
        <p:cxnSp>
          <p:nvCxnSpPr>
            <p:cNvPr id="193" name="Straight Connector 166"/>
            <p:cNvCxnSpPr>
              <a:cxnSpLocks noChangeShapeType="1"/>
            </p:cNvCxnSpPr>
            <p:nvPr/>
          </p:nvCxnSpPr>
          <p:spPr bwMode="auto">
            <a:xfrm>
              <a:off x="5960665" y="2806046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4" name="Straight Connector 181"/>
            <p:cNvCxnSpPr>
              <a:cxnSpLocks noChangeShapeType="1"/>
            </p:cNvCxnSpPr>
            <p:nvPr/>
          </p:nvCxnSpPr>
          <p:spPr bwMode="auto">
            <a:xfrm>
              <a:off x="6187583" y="2806030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7" name="Straight Connector 184"/>
            <p:cNvCxnSpPr>
              <a:cxnSpLocks noChangeShapeType="1"/>
            </p:cNvCxnSpPr>
            <p:nvPr/>
          </p:nvCxnSpPr>
          <p:spPr bwMode="auto">
            <a:xfrm>
              <a:off x="6421618" y="2806030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Straight Connector 185"/>
            <p:cNvCxnSpPr>
              <a:cxnSpLocks noChangeShapeType="1"/>
            </p:cNvCxnSpPr>
            <p:nvPr/>
          </p:nvCxnSpPr>
          <p:spPr bwMode="auto">
            <a:xfrm>
              <a:off x="6643773" y="2806014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1" name="Straight Connector 166"/>
            <p:cNvCxnSpPr>
              <a:cxnSpLocks noChangeShapeType="1"/>
            </p:cNvCxnSpPr>
            <p:nvPr/>
          </p:nvCxnSpPr>
          <p:spPr bwMode="auto">
            <a:xfrm>
              <a:off x="6689389" y="2806030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3" name="Straight Connector 181"/>
            <p:cNvCxnSpPr>
              <a:cxnSpLocks noChangeShapeType="1"/>
            </p:cNvCxnSpPr>
            <p:nvPr/>
          </p:nvCxnSpPr>
          <p:spPr bwMode="auto">
            <a:xfrm>
              <a:off x="6832265" y="2806014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4" name="Straight Connector 182"/>
            <p:cNvCxnSpPr>
              <a:cxnSpLocks noChangeShapeType="1"/>
            </p:cNvCxnSpPr>
            <p:nvPr/>
          </p:nvCxnSpPr>
          <p:spPr bwMode="auto">
            <a:xfrm>
              <a:off x="6746530" y="2806014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" name="Straight Connector 183"/>
            <p:cNvCxnSpPr>
              <a:cxnSpLocks noChangeShapeType="1"/>
            </p:cNvCxnSpPr>
            <p:nvPr/>
          </p:nvCxnSpPr>
          <p:spPr bwMode="auto">
            <a:xfrm>
              <a:off x="6927511" y="2805998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Straight Connector 184"/>
            <p:cNvCxnSpPr>
              <a:cxnSpLocks noChangeShapeType="1"/>
            </p:cNvCxnSpPr>
            <p:nvPr/>
          </p:nvCxnSpPr>
          <p:spPr bwMode="auto">
            <a:xfrm>
              <a:off x="7037077" y="2806014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Straight Connector 185"/>
            <p:cNvCxnSpPr>
              <a:cxnSpLocks noChangeShapeType="1"/>
            </p:cNvCxnSpPr>
            <p:nvPr/>
          </p:nvCxnSpPr>
          <p:spPr bwMode="auto">
            <a:xfrm>
              <a:off x="7179953" y="2805998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9" name="Straight Connector 187"/>
            <p:cNvCxnSpPr>
              <a:cxnSpLocks noChangeShapeType="1"/>
            </p:cNvCxnSpPr>
            <p:nvPr/>
          </p:nvCxnSpPr>
          <p:spPr bwMode="auto">
            <a:xfrm>
              <a:off x="7375221" y="2805982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4641850" y="1797961"/>
            <a:ext cx="3849688" cy="688854"/>
            <a:chOff x="4641850" y="1797961"/>
            <a:chExt cx="3849688" cy="688854"/>
          </a:xfrm>
        </p:grpSpPr>
        <p:cxnSp>
          <p:nvCxnSpPr>
            <p:cNvPr id="15371" name="Straight Arrow Connector 164"/>
            <p:cNvCxnSpPr>
              <a:cxnSpLocks noChangeShapeType="1"/>
            </p:cNvCxnSpPr>
            <p:nvPr/>
          </p:nvCxnSpPr>
          <p:spPr bwMode="auto">
            <a:xfrm>
              <a:off x="4641850" y="2218712"/>
              <a:ext cx="2956997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6" name="Rectangle 165"/>
            <p:cNvSpPr/>
            <p:nvPr/>
          </p:nvSpPr>
          <p:spPr bwMode="auto">
            <a:xfrm>
              <a:off x="4819650" y="1797961"/>
              <a:ext cx="2584450" cy="4048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168" name="Rectangle 167"/>
            <p:cNvSpPr/>
            <p:nvPr/>
          </p:nvSpPr>
          <p:spPr bwMode="auto">
            <a:xfrm>
              <a:off x="7802563" y="1801136"/>
              <a:ext cx="665162" cy="4032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cxnSp>
          <p:nvCxnSpPr>
            <p:cNvPr id="15374" name="Straight Connector 169"/>
            <p:cNvCxnSpPr>
              <a:cxnSpLocks noChangeShapeType="1"/>
            </p:cNvCxnSpPr>
            <p:nvPr/>
          </p:nvCxnSpPr>
          <p:spPr bwMode="auto">
            <a:xfrm flipH="1">
              <a:off x="7579794" y="2129905"/>
              <a:ext cx="59132" cy="16655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75" name="Straight Connector 170"/>
            <p:cNvCxnSpPr>
              <a:cxnSpLocks noChangeShapeType="1"/>
            </p:cNvCxnSpPr>
            <p:nvPr/>
          </p:nvCxnSpPr>
          <p:spPr bwMode="auto">
            <a:xfrm flipH="1">
              <a:off x="7617883" y="2134648"/>
              <a:ext cx="59132" cy="16655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378" name="Rectangle 177"/>
            <p:cNvSpPr>
              <a:spLocks noChangeArrowheads="1"/>
            </p:cNvSpPr>
            <p:nvPr/>
          </p:nvSpPr>
          <p:spPr bwMode="auto">
            <a:xfrm>
              <a:off x="4824734" y="1900450"/>
              <a:ext cx="181468" cy="301622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15379" name="Rectangle 178"/>
            <p:cNvSpPr>
              <a:spLocks noChangeArrowheads="1"/>
            </p:cNvSpPr>
            <p:nvPr/>
          </p:nvSpPr>
          <p:spPr bwMode="auto">
            <a:xfrm>
              <a:off x="5005713" y="1900434"/>
              <a:ext cx="1024731" cy="301622"/>
            </a:xfrm>
            <a:prstGeom prst="rect">
              <a:avLst/>
            </a:prstGeom>
            <a:solidFill>
              <a:srgbClr val="00B05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cxnSp>
          <p:nvCxnSpPr>
            <p:cNvPr id="15380" name="Straight Connector 166"/>
            <p:cNvCxnSpPr>
              <a:cxnSpLocks noChangeShapeType="1"/>
            </p:cNvCxnSpPr>
            <p:nvPr/>
          </p:nvCxnSpPr>
          <p:spPr bwMode="auto">
            <a:xfrm>
              <a:off x="5033872" y="1798660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381" name="Rectangle 179"/>
            <p:cNvSpPr>
              <a:spLocks noChangeArrowheads="1"/>
            </p:cNvSpPr>
            <p:nvPr/>
          </p:nvSpPr>
          <p:spPr bwMode="auto">
            <a:xfrm>
              <a:off x="6201593" y="1900418"/>
              <a:ext cx="1200598" cy="301622"/>
            </a:xfrm>
            <a:prstGeom prst="rect">
              <a:avLst/>
            </a:prstGeom>
            <a:solidFill>
              <a:srgbClr val="0070C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15382" name="Rectangle 180"/>
            <p:cNvSpPr>
              <a:spLocks noChangeArrowheads="1"/>
            </p:cNvSpPr>
            <p:nvPr/>
          </p:nvSpPr>
          <p:spPr bwMode="auto">
            <a:xfrm>
              <a:off x="6029773" y="1900434"/>
              <a:ext cx="167057" cy="301622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cxnSp>
          <p:nvCxnSpPr>
            <p:cNvPr id="15383" name="Straight Connector 181"/>
            <p:cNvCxnSpPr>
              <a:cxnSpLocks noChangeShapeType="1"/>
            </p:cNvCxnSpPr>
            <p:nvPr/>
          </p:nvCxnSpPr>
          <p:spPr bwMode="auto">
            <a:xfrm>
              <a:off x="5186274" y="1798644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84" name="Straight Connector 182"/>
            <p:cNvCxnSpPr>
              <a:cxnSpLocks noChangeShapeType="1"/>
            </p:cNvCxnSpPr>
            <p:nvPr/>
          </p:nvCxnSpPr>
          <p:spPr bwMode="auto">
            <a:xfrm>
              <a:off x="5110065" y="1798644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85" name="Straight Connector 183"/>
            <p:cNvCxnSpPr>
              <a:cxnSpLocks noChangeShapeType="1"/>
            </p:cNvCxnSpPr>
            <p:nvPr/>
          </p:nvCxnSpPr>
          <p:spPr bwMode="auto">
            <a:xfrm>
              <a:off x="5262468" y="1798628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86" name="Straight Connector 184"/>
            <p:cNvCxnSpPr>
              <a:cxnSpLocks noChangeShapeType="1"/>
            </p:cNvCxnSpPr>
            <p:nvPr/>
          </p:nvCxnSpPr>
          <p:spPr bwMode="auto">
            <a:xfrm>
              <a:off x="5343456" y="1798644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87" name="Straight Connector 185"/>
            <p:cNvCxnSpPr>
              <a:cxnSpLocks noChangeShapeType="1"/>
            </p:cNvCxnSpPr>
            <p:nvPr/>
          </p:nvCxnSpPr>
          <p:spPr bwMode="auto">
            <a:xfrm>
              <a:off x="5495858" y="1798628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88" name="Straight Connector 186"/>
            <p:cNvCxnSpPr>
              <a:cxnSpLocks noChangeShapeType="1"/>
            </p:cNvCxnSpPr>
            <p:nvPr/>
          </p:nvCxnSpPr>
          <p:spPr bwMode="auto">
            <a:xfrm>
              <a:off x="5419649" y="1798628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89" name="Straight Connector 187"/>
            <p:cNvCxnSpPr>
              <a:cxnSpLocks noChangeShapeType="1"/>
            </p:cNvCxnSpPr>
            <p:nvPr/>
          </p:nvCxnSpPr>
          <p:spPr bwMode="auto">
            <a:xfrm>
              <a:off x="5572051" y="1798612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390" name="Rectangle 188"/>
            <p:cNvSpPr>
              <a:spLocks noChangeArrowheads="1"/>
            </p:cNvSpPr>
            <p:nvPr/>
          </p:nvSpPr>
          <p:spPr bwMode="auto">
            <a:xfrm>
              <a:off x="7806397" y="1900434"/>
              <a:ext cx="181468" cy="301622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15391" name="Rectangle 189"/>
            <p:cNvSpPr>
              <a:spLocks noChangeArrowheads="1"/>
            </p:cNvSpPr>
            <p:nvPr/>
          </p:nvSpPr>
          <p:spPr bwMode="auto">
            <a:xfrm>
              <a:off x="7987865" y="1900418"/>
              <a:ext cx="479858" cy="301622"/>
            </a:xfrm>
            <a:prstGeom prst="rect">
              <a:avLst/>
            </a:prstGeom>
            <a:solidFill>
              <a:srgbClr val="00B05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cxnSp>
          <p:nvCxnSpPr>
            <p:cNvPr id="15392" name="Straight Connector 190"/>
            <p:cNvCxnSpPr>
              <a:cxnSpLocks noChangeShapeType="1"/>
            </p:cNvCxnSpPr>
            <p:nvPr/>
          </p:nvCxnSpPr>
          <p:spPr bwMode="auto">
            <a:xfrm>
              <a:off x="8015535" y="1798644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93" name="Straight Connector 191"/>
            <p:cNvCxnSpPr>
              <a:cxnSpLocks noChangeShapeType="1"/>
            </p:cNvCxnSpPr>
            <p:nvPr/>
          </p:nvCxnSpPr>
          <p:spPr bwMode="auto">
            <a:xfrm>
              <a:off x="8167938" y="1798628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94" name="Straight Connector 192"/>
            <p:cNvCxnSpPr>
              <a:cxnSpLocks noChangeShapeType="1"/>
            </p:cNvCxnSpPr>
            <p:nvPr/>
          </p:nvCxnSpPr>
          <p:spPr bwMode="auto">
            <a:xfrm>
              <a:off x="8091728" y="1798628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95" name="Straight Connector 193"/>
            <p:cNvCxnSpPr>
              <a:cxnSpLocks noChangeShapeType="1"/>
            </p:cNvCxnSpPr>
            <p:nvPr/>
          </p:nvCxnSpPr>
          <p:spPr bwMode="auto">
            <a:xfrm>
              <a:off x="8244131" y="1798612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96" name="Straight Connector 194"/>
            <p:cNvCxnSpPr>
              <a:cxnSpLocks noChangeShapeType="1"/>
            </p:cNvCxnSpPr>
            <p:nvPr/>
          </p:nvCxnSpPr>
          <p:spPr bwMode="auto">
            <a:xfrm>
              <a:off x="8325119" y="1798628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97" name="Straight Connector 196"/>
            <p:cNvCxnSpPr>
              <a:cxnSpLocks noChangeShapeType="1"/>
            </p:cNvCxnSpPr>
            <p:nvPr/>
          </p:nvCxnSpPr>
          <p:spPr bwMode="auto">
            <a:xfrm>
              <a:off x="8401312" y="1798612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98" name="Straight Arrow Connector 168"/>
            <p:cNvCxnSpPr>
              <a:cxnSpLocks noChangeShapeType="1"/>
            </p:cNvCxnSpPr>
            <p:nvPr/>
          </p:nvCxnSpPr>
          <p:spPr bwMode="auto">
            <a:xfrm>
              <a:off x="7648379" y="2216739"/>
              <a:ext cx="843159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" name="Rectangle 4"/>
            <p:cNvSpPr/>
            <p:nvPr/>
          </p:nvSpPr>
          <p:spPr>
            <a:xfrm>
              <a:off x="5218191" y="2225205"/>
              <a:ext cx="68800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Font typeface="Wingdings" pitchFamily="2" charset="2"/>
                <a:buNone/>
              </a:pPr>
              <a:r>
                <a:rPr lang="de-DE" sz="1100" b="1" dirty="0">
                  <a:solidFill>
                    <a:srgbClr val="261748"/>
                  </a:solidFill>
                  <a:ea typeface="ＭＳ Ｐゴシック" pitchFamily="116" charset="-128"/>
                </a:rPr>
                <a:t>SASE 2</a:t>
              </a:r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6322174" y="2223230"/>
              <a:ext cx="94609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Font typeface="Wingdings" pitchFamily="2" charset="2"/>
                <a:buNone/>
              </a:pPr>
              <a:r>
                <a:rPr lang="de-DE" sz="1100" b="1" dirty="0">
                  <a:solidFill>
                    <a:srgbClr val="261748"/>
                  </a:solidFill>
                  <a:ea typeface="ＭＳ Ｐゴシック" pitchFamily="116" charset="-128"/>
                </a:rPr>
                <a:t>SASE </a:t>
              </a:r>
              <a:r>
                <a:rPr lang="de-DE" sz="1100" b="1" dirty="0" smtClean="0">
                  <a:solidFill>
                    <a:srgbClr val="261748"/>
                  </a:solidFill>
                  <a:ea typeface="ＭＳ Ｐゴシック" pitchFamily="116" charset="-128"/>
                </a:rPr>
                <a:t>1 &amp; 3</a:t>
              </a:r>
              <a:endParaRPr lang="de-DE" sz="1100" b="1" dirty="0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229369" y="1803359"/>
              <a:ext cx="1145852" cy="403476"/>
              <a:chOff x="6229369" y="1803359"/>
              <a:chExt cx="538179" cy="403476"/>
            </a:xfrm>
          </p:grpSpPr>
          <p:cxnSp>
            <p:nvCxnSpPr>
              <p:cNvPr id="211" name="Straight Connector 166"/>
              <p:cNvCxnSpPr>
                <a:cxnSpLocks noChangeShapeType="1"/>
              </p:cNvCxnSpPr>
              <p:nvPr/>
            </p:nvCxnSpPr>
            <p:spPr bwMode="auto">
              <a:xfrm>
                <a:off x="6229369" y="1803407"/>
                <a:ext cx="0" cy="403428"/>
              </a:xfrm>
              <a:prstGeom prst="line">
                <a:avLst/>
              </a:prstGeom>
              <a:noFill/>
              <a:ln w="38100" algn="ctr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2" name="Straight Connector 181"/>
              <p:cNvCxnSpPr>
                <a:cxnSpLocks noChangeShapeType="1"/>
              </p:cNvCxnSpPr>
              <p:nvPr/>
            </p:nvCxnSpPr>
            <p:spPr bwMode="auto">
              <a:xfrm>
                <a:off x="6381771" y="1803391"/>
                <a:ext cx="0" cy="403428"/>
              </a:xfrm>
              <a:prstGeom prst="line">
                <a:avLst/>
              </a:prstGeom>
              <a:noFill/>
              <a:ln w="38100" algn="ctr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3" name="Straight Connector 182"/>
              <p:cNvCxnSpPr>
                <a:cxnSpLocks noChangeShapeType="1"/>
              </p:cNvCxnSpPr>
              <p:nvPr/>
            </p:nvCxnSpPr>
            <p:spPr bwMode="auto">
              <a:xfrm>
                <a:off x="6305562" y="1803391"/>
                <a:ext cx="0" cy="403428"/>
              </a:xfrm>
              <a:prstGeom prst="line">
                <a:avLst/>
              </a:prstGeom>
              <a:noFill/>
              <a:ln w="38100" algn="ctr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" name="Straight Connector 183"/>
              <p:cNvCxnSpPr>
                <a:cxnSpLocks noChangeShapeType="1"/>
              </p:cNvCxnSpPr>
              <p:nvPr/>
            </p:nvCxnSpPr>
            <p:spPr bwMode="auto">
              <a:xfrm>
                <a:off x="6457965" y="1803375"/>
                <a:ext cx="0" cy="403428"/>
              </a:xfrm>
              <a:prstGeom prst="line">
                <a:avLst/>
              </a:prstGeom>
              <a:noFill/>
              <a:ln w="38100" algn="ctr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5" name="Straight Connector 184"/>
              <p:cNvCxnSpPr>
                <a:cxnSpLocks noChangeShapeType="1"/>
              </p:cNvCxnSpPr>
              <p:nvPr/>
            </p:nvCxnSpPr>
            <p:spPr bwMode="auto">
              <a:xfrm>
                <a:off x="6538953" y="1803391"/>
                <a:ext cx="0" cy="403428"/>
              </a:xfrm>
              <a:prstGeom prst="line">
                <a:avLst/>
              </a:prstGeom>
              <a:noFill/>
              <a:ln w="38100" algn="ctr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6" name="Straight Connector 185"/>
              <p:cNvCxnSpPr>
                <a:cxnSpLocks noChangeShapeType="1"/>
              </p:cNvCxnSpPr>
              <p:nvPr/>
            </p:nvCxnSpPr>
            <p:spPr bwMode="auto">
              <a:xfrm>
                <a:off x="6691355" y="1803375"/>
                <a:ext cx="0" cy="403428"/>
              </a:xfrm>
              <a:prstGeom prst="line">
                <a:avLst/>
              </a:prstGeom>
              <a:noFill/>
              <a:ln w="38100" algn="ctr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7" name="Straight Connector 186"/>
              <p:cNvCxnSpPr>
                <a:cxnSpLocks noChangeShapeType="1"/>
              </p:cNvCxnSpPr>
              <p:nvPr/>
            </p:nvCxnSpPr>
            <p:spPr bwMode="auto">
              <a:xfrm>
                <a:off x="6615146" y="1803375"/>
                <a:ext cx="0" cy="403428"/>
              </a:xfrm>
              <a:prstGeom prst="line">
                <a:avLst/>
              </a:prstGeom>
              <a:noFill/>
              <a:ln w="38100" algn="ctr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8" name="Straight Connector 187"/>
              <p:cNvCxnSpPr>
                <a:cxnSpLocks noChangeShapeType="1"/>
              </p:cNvCxnSpPr>
              <p:nvPr/>
            </p:nvCxnSpPr>
            <p:spPr bwMode="auto">
              <a:xfrm>
                <a:off x="6767548" y="1803359"/>
                <a:ext cx="0" cy="403428"/>
              </a:xfrm>
              <a:prstGeom prst="line">
                <a:avLst/>
              </a:prstGeom>
              <a:noFill/>
              <a:ln w="38100" algn="ctr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0" name="Group 9"/>
          <p:cNvGrpSpPr/>
          <p:nvPr/>
        </p:nvGrpSpPr>
        <p:grpSpPr>
          <a:xfrm>
            <a:off x="4637900" y="3777138"/>
            <a:ext cx="3849688" cy="646820"/>
            <a:chOff x="4637900" y="3777138"/>
            <a:chExt cx="3849688" cy="646820"/>
          </a:xfrm>
        </p:grpSpPr>
        <p:cxnSp>
          <p:nvCxnSpPr>
            <p:cNvPr id="222" name="Straight Arrow Connector 164"/>
            <p:cNvCxnSpPr>
              <a:cxnSpLocks noChangeShapeType="1"/>
            </p:cNvCxnSpPr>
            <p:nvPr/>
          </p:nvCxnSpPr>
          <p:spPr bwMode="auto">
            <a:xfrm>
              <a:off x="4637900" y="4197889"/>
              <a:ext cx="2956997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3" name="Rectangle 222"/>
            <p:cNvSpPr/>
            <p:nvPr/>
          </p:nvSpPr>
          <p:spPr bwMode="auto">
            <a:xfrm>
              <a:off x="4815700" y="3777138"/>
              <a:ext cx="2584450" cy="4048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24" name="Rectangle 223"/>
            <p:cNvSpPr/>
            <p:nvPr/>
          </p:nvSpPr>
          <p:spPr bwMode="auto">
            <a:xfrm>
              <a:off x="7798613" y="3780313"/>
              <a:ext cx="665162" cy="4032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cxnSp>
          <p:nvCxnSpPr>
            <p:cNvPr id="225" name="Straight Connector 169"/>
            <p:cNvCxnSpPr>
              <a:cxnSpLocks noChangeShapeType="1"/>
            </p:cNvCxnSpPr>
            <p:nvPr/>
          </p:nvCxnSpPr>
          <p:spPr bwMode="auto">
            <a:xfrm flipH="1">
              <a:off x="7575844" y="4109082"/>
              <a:ext cx="59132" cy="16655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6" name="Straight Connector 170"/>
            <p:cNvCxnSpPr>
              <a:cxnSpLocks noChangeShapeType="1"/>
            </p:cNvCxnSpPr>
            <p:nvPr/>
          </p:nvCxnSpPr>
          <p:spPr bwMode="auto">
            <a:xfrm flipH="1">
              <a:off x="7613933" y="4113825"/>
              <a:ext cx="59132" cy="16655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7" name="Rectangle 177"/>
            <p:cNvSpPr>
              <a:spLocks noChangeArrowheads="1"/>
            </p:cNvSpPr>
            <p:nvPr/>
          </p:nvSpPr>
          <p:spPr bwMode="auto">
            <a:xfrm>
              <a:off x="4820784" y="3879627"/>
              <a:ext cx="181468" cy="301622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28" name="Rectangle 178"/>
            <p:cNvSpPr>
              <a:spLocks noChangeArrowheads="1"/>
            </p:cNvSpPr>
            <p:nvPr/>
          </p:nvSpPr>
          <p:spPr bwMode="auto">
            <a:xfrm>
              <a:off x="5001764" y="3879611"/>
              <a:ext cx="417885" cy="301622"/>
            </a:xfrm>
            <a:prstGeom prst="rect">
              <a:avLst/>
            </a:prstGeom>
            <a:solidFill>
              <a:srgbClr val="00B05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0" name="Rectangle 179"/>
            <p:cNvSpPr>
              <a:spLocks noChangeArrowheads="1"/>
            </p:cNvSpPr>
            <p:nvPr/>
          </p:nvSpPr>
          <p:spPr bwMode="auto">
            <a:xfrm>
              <a:off x="6496051" y="3879595"/>
              <a:ext cx="435078" cy="301622"/>
            </a:xfrm>
            <a:prstGeom prst="rect">
              <a:avLst/>
            </a:prstGeom>
            <a:solidFill>
              <a:srgbClr val="0070C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1" name="Rectangle 180"/>
            <p:cNvSpPr>
              <a:spLocks noChangeArrowheads="1"/>
            </p:cNvSpPr>
            <p:nvPr/>
          </p:nvSpPr>
          <p:spPr bwMode="auto">
            <a:xfrm>
              <a:off x="6325892" y="3879611"/>
              <a:ext cx="167057" cy="301622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39" name="Rectangle 188"/>
            <p:cNvSpPr>
              <a:spLocks noChangeArrowheads="1"/>
            </p:cNvSpPr>
            <p:nvPr/>
          </p:nvSpPr>
          <p:spPr bwMode="auto">
            <a:xfrm>
              <a:off x="7802447" y="3879611"/>
              <a:ext cx="181468" cy="301622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40" name="Rectangle 189"/>
            <p:cNvSpPr>
              <a:spLocks noChangeArrowheads="1"/>
            </p:cNvSpPr>
            <p:nvPr/>
          </p:nvSpPr>
          <p:spPr bwMode="auto">
            <a:xfrm>
              <a:off x="7983915" y="3879595"/>
              <a:ext cx="479858" cy="301622"/>
            </a:xfrm>
            <a:prstGeom prst="rect">
              <a:avLst/>
            </a:prstGeom>
            <a:solidFill>
              <a:srgbClr val="00B05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cxnSp>
          <p:nvCxnSpPr>
            <p:cNvPr id="247" name="Straight Arrow Connector 168"/>
            <p:cNvCxnSpPr>
              <a:cxnSpLocks noChangeShapeType="1"/>
            </p:cNvCxnSpPr>
            <p:nvPr/>
          </p:nvCxnSpPr>
          <p:spPr bwMode="auto">
            <a:xfrm>
              <a:off x="7644429" y="4195916"/>
              <a:ext cx="843159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8" name="Rectangle 179"/>
            <p:cNvSpPr>
              <a:spLocks noChangeArrowheads="1"/>
            </p:cNvSpPr>
            <p:nvPr/>
          </p:nvSpPr>
          <p:spPr bwMode="auto">
            <a:xfrm>
              <a:off x="6927511" y="3879579"/>
              <a:ext cx="463915" cy="301622"/>
            </a:xfrm>
            <a:prstGeom prst="rect">
              <a:avLst/>
            </a:prstGeom>
            <a:solidFill>
              <a:srgbClr val="2FA6FF">
                <a:alpha val="49804"/>
              </a:srgbClr>
            </a:solidFill>
            <a:ln>
              <a:noFill/>
            </a:ln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49" name="TextBox 173"/>
            <p:cNvSpPr txBox="1">
              <a:spLocks noChangeArrowheads="1"/>
            </p:cNvSpPr>
            <p:nvPr/>
          </p:nvSpPr>
          <p:spPr bwMode="auto">
            <a:xfrm>
              <a:off x="4895276" y="4193126"/>
              <a:ext cx="595035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de-DE" dirty="0" smtClean="0">
                  <a:solidFill>
                    <a:srgbClr val="261748"/>
                  </a:solidFill>
                </a:rPr>
                <a:t>SASE 2</a:t>
              </a:r>
              <a:endParaRPr lang="de-DE" dirty="0">
                <a:solidFill>
                  <a:srgbClr val="261748"/>
                </a:solidFill>
              </a:endParaRPr>
            </a:p>
          </p:txBody>
        </p:sp>
        <p:sp>
          <p:nvSpPr>
            <p:cNvPr id="250" name="TextBox 173"/>
            <p:cNvSpPr txBox="1">
              <a:spLocks noChangeArrowheads="1"/>
            </p:cNvSpPr>
            <p:nvPr/>
          </p:nvSpPr>
          <p:spPr bwMode="auto">
            <a:xfrm>
              <a:off x="6419420" y="4193110"/>
              <a:ext cx="595035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de-DE" dirty="0" smtClean="0">
                  <a:solidFill>
                    <a:srgbClr val="261748"/>
                  </a:solidFill>
                </a:rPr>
                <a:t>SASE 1</a:t>
              </a:r>
              <a:endParaRPr lang="de-DE" dirty="0">
                <a:solidFill>
                  <a:srgbClr val="261748"/>
                </a:solidFill>
              </a:endParaRPr>
            </a:p>
          </p:txBody>
        </p:sp>
        <p:sp>
          <p:nvSpPr>
            <p:cNvPr id="251" name="TextBox 173"/>
            <p:cNvSpPr txBox="1">
              <a:spLocks noChangeArrowheads="1"/>
            </p:cNvSpPr>
            <p:nvPr/>
          </p:nvSpPr>
          <p:spPr bwMode="auto">
            <a:xfrm>
              <a:off x="6881415" y="4193094"/>
              <a:ext cx="595035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de-DE" dirty="0" smtClean="0">
                  <a:solidFill>
                    <a:srgbClr val="261748"/>
                  </a:solidFill>
                </a:rPr>
                <a:t>SASE 3</a:t>
              </a:r>
              <a:endParaRPr lang="de-DE" dirty="0">
                <a:solidFill>
                  <a:srgbClr val="261748"/>
                </a:solidFill>
              </a:endParaRPr>
            </a:p>
          </p:txBody>
        </p:sp>
        <p:sp>
          <p:nvSpPr>
            <p:cNvPr id="263" name="Rectangle 178"/>
            <p:cNvSpPr>
              <a:spLocks noChangeArrowheads="1"/>
            </p:cNvSpPr>
            <p:nvPr/>
          </p:nvSpPr>
          <p:spPr bwMode="auto">
            <a:xfrm>
              <a:off x="5420892" y="3884358"/>
              <a:ext cx="447706" cy="301622"/>
            </a:xfrm>
            <a:prstGeom prst="rect">
              <a:avLst/>
            </a:prstGeom>
            <a:solidFill>
              <a:srgbClr val="33FF8F">
                <a:alpha val="49804"/>
              </a:srgbClr>
            </a:solidFill>
            <a:ln>
              <a:noFill/>
            </a:ln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64" name="Rectangle 178"/>
            <p:cNvSpPr>
              <a:spLocks noChangeArrowheads="1"/>
            </p:cNvSpPr>
            <p:nvPr/>
          </p:nvSpPr>
          <p:spPr bwMode="auto">
            <a:xfrm>
              <a:off x="5868598" y="3884342"/>
              <a:ext cx="454938" cy="301622"/>
            </a:xfrm>
            <a:prstGeom prst="rect">
              <a:avLst/>
            </a:prstGeom>
            <a:solidFill>
              <a:srgbClr val="9FFFCA">
                <a:alpha val="49804"/>
              </a:srgbClr>
            </a:solidFill>
            <a:ln>
              <a:noFill/>
            </a:ln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65" name="TextBox 173"/>
            <p:cNvSpPr txBox="1">
              <a:spLocks noChangeArrowheads="1"/>
            </p:cNvSpPr>
            <p:nvPr/>
          </p:nvSpPr>
          <p:spPr bwMode="auto">
            <a:xfrm>
              <a:off x="5357271" y="4193110"/>
              <a:ext cx="595035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de-DE" dirty="0" smtClean="0">
                  <a:solidFill>
                    <a:srgbClr val="261748"/>
                  </a:solidFill>
                </a:rPr>
                <a:t>SASE 4</a:t>
              </a:r>
              <a:endParaRPr lang="de-DE" dirty="0">
                <a:solidFill>
                  <a:srgbClr val="261748"/>
                </a:solidFill>
              </a:endParaRPr>
            </a:p>
          </p:txBody>
        </p:sp>
        <p:sp>
          <p:nvSpPr>
            <p:cNvPr id="266" name="TextBox 173"/>
            <p:cNvSpPr txBox="1">
              <a:spLocks noChangeArrowheads="1"/>
            </p:cNvSpPr>
            <p:nvPr/>
          </p:nvSpPr>
          <p:spPr bwMode="auto">
            <a:xfrm>
              <a:off x="5819266" y="4193094"/>
              <a:ext cx="595035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de-DE" dirty="0" smtClean="0">
                  <a:solidFill>
                    <a:srgbClr val="261748"/>
                  </a:solidFill>
                </a:rPr>
                <a:t>SASE 5</a:t>
              </a:r>
              <a:endParaRPr lang="de-DE" dirty="0">
                <a:solidFill>
                  <a:srgbClr val="261748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37900" y="4834013"/>
            <a:ext cx="3849688" cy="677598"/>
            <a:chOff x="4637900" y="4834013"/>
            <a:chExt cx="3849688" cy="677598"/>
          </a:xfrm>
        </p:grpSpPr>
        <p:cxnSp>
          <p:nvCxnSpPr>
            <p:cNvPr id="269" name="Straight Arrow Connector 164"/>
            <p:cNvCxnSpPr>
              <a:cxnSpLocks noChangeShapeType="1"/>
            </p:cNvCxnSpPr>
            <p:nvPr/>
          </p:nvCxnSpPr>
          <p:spPr bwMode="auto">
            <a:xfrm>
              <a:off x="4637900" y="5254764"/>
              <a:ext cx="2956997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0" name="Rectangle 269"/>
            <p:cNvSpPr/>
            <p:nvPr/>
          </p:nvSpPr>
          <p:spPr bwMode="auto">
            <a:xfrm>
              <a:off x="4815700" y="4834013"/>
              <a:ext cx="2584450" cy="4048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71" name="Rectangle 270"/>
            <p:cNvSpPr/>
            <p:nvPr/>
          </p:nvSpPr>
          <p:spPr bwMode="auto">
            <a:xfrm>
              <a:off x="7798613" y="4837188"/>
              <a:ext cx="665162" cy="4032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cxnSp>
          <p:nvCxnSpPr>
            <p:cNvPr id="272" name="Straight Connector 169"/>
            <p:cNvCxnSpPr>
              <a:cxnSpLocks noChangeShapeType="1"/>
            </p:cNvCxnSpPr>
            <p:nvPr/>
          </p:nvCxnSpPr>
          <p:spPr bwMode="auto">
            <a:xfrm flipH="1">
              <a:off x="7575844" y="5165957"/>
              <a:ext cx="59132" cy="16655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3" name="Straight Connector 170"/>
            <p:cNvCxnSpPr>
              <a:cxnSpLocks noChangeShapeType="1"/>
            </p:cNvCxnSpPr>
            <p:nvPr/>
          </p:nvCxnSpPr>
          <p:spPr bwMode="auto">
            <a:xfrm flipH="1">
              <a:off x="7613933" y="5170700"/>
              <a:ext cx="59132" cy="16655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4" name="Rectangle 177"/>
            <p:cNvSpPr>
              <a:spLocks noChangeArrowheads="1"/>
            </p:cNvSpPr>
            <p:nvPr/>
          </p:nvSpPr>
          <p:spPr bwMode="auto">
            <a:xfrm>
              <a:off x="4820784" y="4936502"/>
              <a:ext cx="181468" cy="301622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75" name="Rectangle 178"/>
            <p:cNvSpPr>
              <a:spLocks noChangeArrowheads="1"/>
            </p:cNvSpPr>
            <p:nvPr/>
          </p:nvSpPr>
          <p:spPr bwMode="auto">
            <a:xfrm>
              <a:off x="5001763" y="4936486"/>
              <a:ext cx="106327" cy="301622"/>
            </a:xfrm>
            <a:prstGeom prst="rect">
              <a:avLst/>
            </a:prstGeom>
            <a:solidFill>
              <a:srgbClr val="00B05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cxnSp>
          <p:nvCxnSpPr>
            <p:cNvPr id="276" name="Straight Connector 166"/>
            <p:cNvCxnSpPr>
              <a:cxnSpLocks noChangeShapeType="1"/>
            </p:cNvCxnSpPr>
            <p:nvPr/>
          </p:nvCxnSpPr>
          <p:spPr bwMode="auto">
            <a:xfrm>
              <a:off x="5063263" y="4834712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7" name="Rectangle 179"/>
            <p:cNvSpPr>
              <a:spLocks noChangeArrowheads="1"/>
            </p:cNvSpPr>
            <p:nvPr/>
          </p:nvSpPr>
          <p:spPr bwMode="auto">
            <a:xfrm>
              <a:off x="5283147" y="4936470"/>
              <a:ext cx="1689153" cy="301622"/>
            </a:xfrm>
            <a:prstGeom prst="rect">
              <a:avLst/>
            </a:prstGeom>
            <a:solidFill>
              <a:srgbClr val="0070C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78" name="Rectangle 180"/>
            <p:cNvSpPr>
              <a:spLocks noChangeArrowheads="1"/>
            </p:cNvSpPr>
            <p:nvPr/>
          </p:nvSpPr>
          <p:spPr bwMode="auto">
            <a:xfrm>
              <a:off x="5116090" y="4936486"/>
              <a:ext cx="167057" cy="301622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86" name="Rectangle 188"/>
            <p:cNvSpPr>
              <a:spLocks noChangeArrowheads="1"/>
            </p:cNvSpPr>
            <p:nvPr/>
          </p:nvSpPr>
          <p:spPr bwMode="auto">
            <a:xfrm>
              <a:off x="7802447" y="4936486"/>
              <a:ext cx="181468" cy="301622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95" name="Rectangle 179"/>
            <p:cNvSpPr>
              <a:spLocks noChangeArrowheads="1"/>
            </p:cNvSpPr>
            <p:nvPr/>
          </p:nvSpPr>
          <p:spPr bwMode="auto">
            <a:xfrm>
              <a:off x="6972300" y="4936454"/>
              <a:ext cx="421001" cy="301622"/>
            </a:xfrm>
            <a:prstGeom prst="rect">
              <a:avLst/>
            </a:prstGeom>
            <a:solidFill>
              <a:srgbClr val="2FA6FF">
                <a:alpha val="49804"/>
              </a:srgbClr>
            </a:solidFill>
            <a:ln>
              <a:noFill/>
            </a:ln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296" name="TextBox 173"/>
            <p:cNvSpPr txBox="1">
              <a:spLocks noChangeArrowheads="1"/>
            </p:cNvSpPr>
            <p:nvPr/>
          </p:nvSpPr>
          <p:spPr bwMode="auto">
            <a:xfrm>
              <a:off x="4686847" y="5250001"/>
              <a:ext cx="68801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de-DE" sz="1100" dirty="0" smtClean="0">
                  <a:solidFill>
                    <a:srgbClr val="261748"/>
                  </a:solidFill>
                </a:rPr>
                <a:t>SASE 2</a:t>
              </a:r>
              <a:endParaRPr lang="de-DE" sz="1100" dirty="0">
                <a:solidFill>
                  <a:srgbClr val="261748"/>
                </a:solidFill>
              </a:endParaRPr>
            </a:p>
          </p:txBody>
        </p:sp>
        <p:sp>
          <p:nvSpPr>
            <p:cNvPr id="297" name="TextBox 173"/>
            <p:cNvSpPr txBox="1">
              <a:spLocks noChangeArrowheads="1"/>
            </p:cNvSpPr>
            <p:nvPr/>
          </p:nvSpPr>
          <p:spPr bwMode="auto">
            <a:xfrm>
              <a:off x="5820425" y="5249985"/>
              <a:ext cx="68801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de-DE" sz="1100" dirty="0" smtClean="0">
                  <a:solidFill>
                    <a:srgbClr val="261748"/>
                  </a:solidFill>
                </a:rPr>
                <a:t>SASE 1</a:t>
              </a:r>
              <a:endParaRPr lang="de-DE" sz="1100" dirty="0">
                <a:solidFill>
                  <a:srgbClr val="261748"/>
                </a:solidFill>
              </a:endParaRPr>
            </a:p>
          </p:txBody>
        </p:sp>
        <p:sp>
          <p:nvSpPr>
            <p:cNvPr id="298" name="TextBox 173"/>
            <p:cNvSpPr txBox="1">
              <a:spLocks noChangeArrowheads="1"/>
            </p:cNvSpPr>
            <p:nvPr/>
          </p:nvSpPr>
          <p:spPr bwMode="auto">
            <a:xfrm>
              <a:off x="6834928" y="5249969"/>
              <a:ext cx="68801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de-DE" sz="1100" dirty="0" smtClean="0">
                  <a:solidFill>
                    <a:srgbClr val="261748"/>
                  </a:solidFill>
                </a:rPr>
                <a:t>SASE 3</a:t>
              </a:r>
              <a:endParaRPr lang="de-DE" sz="1100" dirty="0">
                <a:solidFill>
                  <a:srgbClr val="261748"/>
                </a:solidFill>
              </a:endParaRPr>
            </a:p>
          </p:txBody>
        </p:sp>
        <p:cxnSp>
          <p:nvCxnSpPr>
            <p:cNvPr id="311" name="Straight Connector 191"/>
            <p:cNvCxnSpPr>
              <a:cxnSpLocks noChangeShapeType="1"/>
            </p:cNvCxnSpPr>
            <p:nvPr/>
          </p:nvCxnSpPr>
          <p:spPr bwMode="auto">
            <a:xfrm>
              <a:off x="7082901" y="4834664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4" name="Straight Connector 194"/>
            <p:cNvCxnSpPr>
              <a:cxnSpLocks noChangeShapeType="1"/>
            </p:cNvCxnSpPr>
            <p:nvPr/>
          </p:nvCxnSpPr>
          <p:spPr bwMode="auto">
            <a:xfrm>
              <a:off x="7228142" y="4834664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5" name="Straight Connector 196"/>
            <p:cNvCxnSpPr>
              <a:cxnSpLocks noChangeShapeType="1"/>
            </p:cNvCxnSpPr>
            <p:nvPr/>
          </p:nvCxnSpPr>
          <p:spPr bwMode="auto">
            <a:xfrm>
              <a:off x="7378064" y="4834648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6" name="Rectangle 179"/>
            <p:cNvSpPr>
              <a:spLocks noChangeArrowheads="1"/>
            </p:cNvSpPr>
            <p:nvPr/>
          </p:nvSpPr>
          <p:spPr bwMode="auto">
            <a:xfrm>
              <a:off x="5290945" y="4936438"/>
              <a:ext cx="421001" cy="301622"/>
            </a:xfrm>
            <a:prstGeom prst="rect">
              <a:avLst/>
            </a:prstGeom>
            <a:solidFill>
              <a:srgbClr val="2FA6FF">
                <a:alpha val="49804"/>
              </a:srgbClr>
            </a:solidFill>
            <a:ln>
              <a:noFill/>
            </a:ln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cxnSp>
          <p:nvCxnSpPr>
            <p:cNvPr id="317" name="Straight Connector 190"/>
            <p:cNvCxnSpPr>
              <a:cxnSpLocks noChangeShapeType="1"/>
            </p:cNvCxnSpPr>
            <p:nvPr/>
          </p:nvCxnSpPr>
          <p:spPr bwMode="auto">
            <a:xfrm>
              <a:off x="5310932" y="4834664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8" name="Straight Connector 191"/>
            <p:cNvCxnSpPr>
              <a:cxnSpLocks noChangeShapeType="1"/>
            </p:cNvCxnSpPr>
            <p:nvPr/>
          </p:nvCxnSpPr>
          <p:spPr bwMode="auto">
            <a:xfrm>
              <a:off x="5463335" y="4834648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9" name="Straight Connector 192"/>
            <p:cNvCxnSpPr>
              <a:cxnSpLocks noChangeShapeType="1"/>
            </p:cNvCxnSpPr>
            <p:nvPr/>
          </p:nvCxnSpPr>
          <p:spPr bwMode="auto">
            <a:xfrm>
              <a:off x="5387125" y="4834648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0" name="Straight Connector 193"/>
            <p:cNvCxnSpPr>
              <a:cxnSpLocks noChangeShapeType="1"/>
            </p:cNvCxnSpPr>
            <p:nvPr/>
          </p:nvCxnSpPr>
          <p:spPr bwMode="auto">
            <a:xfrm>
              <a:off x="5539528" y="4834632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1" name="Straight Connector 194"/>
            <p:cNvCxnSpPr>
              <a:cxnSpLocks noChangeShapeType="1"/>
            </p:cNvCxnSpPr>
            <p:nvPr/>
          </p:nvCxnSpPr>
          <p:spPr bwMode="auto">
            <a:xfrm>
              <a:off x="5620516" y="4834648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2" name="Straight Connector 196"/>
            <p:cNvCxnSpPr>
              <a:cxnSpLocks noChangeShapeType="1"/>
            </p:cNvCxnSpPr>
            <p:nvPr/>
          </p:nvCxnSpPr>
          <p:spPr bwMode="auto">
            <a:xfrm>
              <a:off x="5696709" y="4834632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3" name="Rectangle 179"/>
            <p:cNvSpPr>
              <a:spLocks noChangeArrowheads="1"/>
            </p:cNvSpPr>
            <p:nvPr/>
          </p:nvSpPr>
          <p:spPr bwMode="auto">
            <a:xfrm>
              <a:off x="5752940" y="4936422"/>
              <a:ext cx="421001" cy="301622"/>
            </a:xfrm>
            <a:prstGeom prst="rect">
              <a:avLst/>
            </a:prstGeom>
            <a:solidFill>
              <a:srgbClr val="2FA6FF">
                <a:alpha val="49804"/>
              </a:srgbClr>
            </a:solidFill>
            <a:ln>
              <a:noFill/>
            </a:ln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cxnSp>
          <p:nvCxnSpPr>
            <p:cNvPr id="324" name="Straight Connector 190"/>
            <p:cNvCxnSpPr>
              <a:cxnSpLocks noChangeShapeType="1"/>
            </p:cNvCxnSpPr>
            <p:nvPr/>
          </p:nvCxnSpPr>
          <p:spPr bwMode="auto">
            <a:xfrm>
              <a:off x="5772927" y="4834648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5" name="Straight Connector 191"/>
            <p:cNvCxnSpPr>
              <a:cxnSpLocks noChangeShapeType="1"/>
            </p:cNvCxnSpPr>
            <p:nvPr/>
          </p:nvCxnSpPr>
          <p:spPr bwMode="auto">
            <a:xfrm>
              <a:off x="5925330" y="4834632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6" name="Straight Connector 192"/>
            <p:cNvCxnSpPr>
              <a:cxnSpLocks noChangeShapeType="1"/>
            </p:cNvCxnSpPr>
            <p:nvPr/>
          </p:nvCxnSpPr>
          <p:spPr bwMode="auto">
            <a:xfrm>
              <a:off x="5849120" y="4834632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7" name="Straight Connector 193"/>
            <p:cNvCxnSpPr>
              <a:cxnSpLocks noChangeShapeType="1"/>
            </p:cNvCxnSpPr>
            <p:nvPr/>
          </p:nvCxnSpPr>
          <p:spPr bwMode="auto">
            <a:xfrm>
              <a:off x="6001523" y="4834616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8" name="Straight Connector 194"/>
            <p:cNvCxnSpPr>
              <a:cxnSpLocks noChangeShapeType="1"/>
            </p:cNvCxnSpPr>
            <p:nvPr/>
          </p:nvCxnSpPr>
          <p:spPr bwMode="auto">
            <a:xfrm>
              <a:off x="6082511" y="4834632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9" name="Straight Connector 196"/>
            <p:cNvCxnSpPr>
              <a:cxnSpLocks noChangeShapeType="1"/>
            </p:cNvCxnSpPr>
            <p:nvPr/>
          </p:nvCxnSpPr>
          <p:spPr bwMode="auto">
            <a:xfrm>
              <a:off x="6158704" y="4834616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Connector 191"/>
            <p:cNvCxnSpPr>
              <a:cxnSpLocks noChangeShapeType="1"/>
            </p:cNvCxnSpPr>
            <p:nvPr/>
          </p:nvCxnSpPr>
          <p:spPr bwMode="auto">
            <a:xfrm>
              <a:off x="6230162" y="4834632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Connector 193"/>
            <p:cNvCxnSpPr>
              <a:cxnSpLocks noChangeShapeType="1"/>
            </p:cNvCxnSpPr>
            <p:nvPr/>
          </p:nvCxnSpPr>
          <p:spPr bwMode="auto">
            <a:xfrm>
              <a:off x="6306355" y="4834616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2" name="Straight Connector 194"/>
            <p:cNvCxnSpPr>
              <a:cxnSpLocks noChangeShapeType="1"/>
            </p:cNvCxnSpPr>
            <p:nvPr/>
          </p:nvCxnSpPr>
          <p:spPr bwMode="auto">
            <a:xfrm>
              <a:off x="6387343" y="4834632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3" name="Straight Connector 196"/>
            <p:cNvCxnSpPr>
              <a:cxnSpLocks noChangeShapeType="1"/>
            </p:cNvCxnSpPr>
            <p:nvPr/>
          </p:nvCxnSpPr>
          <p:spPr bwMode="auto">
            <a:xfrm>
              <a:off x="6463536" y="4834616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4" name="Rectangle 179"/>
            <p:cNvSpPr>
              <a:spLocks noChangeArrowheads="1"/>
            </p:cNvSpPr>
            <p:nvPr/>
          </p:nvSpPr>
          <p:spPr bwMode="auto">
            <a:xfrm>
              <a:off x="6519767" y="4936406"/>
              <a:ext cx="421001" cy="301622"/>
            </a:xfrm>
            <a:prstGeom prst="rect">
              <a:avLst/>
            </a:prstGeom>
            <a:solidFill>
              <a:srgbClr val="2FA6FF">
                <a:alpha val="49804"/>
              </a:srgbClr>
            </a:solidFill>
            <a:ln>
              <a:noFill/>
            </a:ln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cxnSp>
          <p:nvCxnSpPr>
            <p:cNvPr id="335" name="Straight Connector 190"/>
            <p:cNvCxnSpPr>
              <a:cxnSpLocks noChangeShapeType="1"/>
            </p:cNvCxnSpPr>
            <p:nvPr/>
          </p:nvCxnSpPr>
          <p:spPr bwMode="auto">
            <a:xfrm>
              <a:off x="6539754" y="4834632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6" name="Straight Connector 191"/>
            <p:cNvCxnSpPr>
              <a:cxnSpLocks noChangeShapeType="1"/>
            </p:cNvCxnSpPr>
            <p:nvPr/>
          </p:nvCxnSpPr>
          <p:spPr bwMode="auto">
            <a:xfrm>
              <a:off x="6692157" y="4834616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7" name="Straight Connector 192"/>
            <p:cNvCxnSpPr>
              <a:cxnSpLocks noChangeShapeType="1"/>
            </p:cNvCxnSpPr>
            <p:nvPr/>
          </p:nvCxnSpPr>
          <p:spPr bwMode="auto">
            <a:xfrm>
              <a:off x="6615947" y="4834616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8" name="Straight Connector 193"/>
            <p:cNvCxnSpPr>
              <a:cxnSpLocks noChangeShapeType="1"/>
            </p:cNvCxnSpPr>
            <p:nvPr/>
          </p:nvCxnSpPr>
          <p:spPr bwMode="auto">
            <a:xfrm>
              <a:off x="6768350" y="4834600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9" name="Straight Connector 194"/>
            <p:cNvCxnSpPr>
              <a:cxnSpLocks noChangeShapeType="1"/>
            </p:cNvCxnSpPr>
            <p:nvPr/>
          </p:nvCxnSpPr>
          <p:spPr bwMode="auto">
            <a:xfrm>
              <a:off x="6849338" y="4834616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0" name="Straight Connector 196"/>
            <p:cNvCxnSpPr>
              <a:cxnSpLocks noChangeShapeType="1"/>
            </p:cNvCxnSpPr>
            <p:nvPr/>
          </p:nvCxnSpPr>
          <p:spPr bwMode="auto">
            <a:xfrm>
              <a:off x="6925531" y="4834600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1" name="Rectangle 178"/>
            <p:cNvSpPr>
              <a:spLocks noChangeArrowheads="1"/>
            </p:cNvSpPr>
            <p:nvPr/>
          </p:nvSpPr>
          <p:spPr bwMode="auto">
            <a:xfrm>
              <a:off x="7988148" y="4936470"/>
              <a:ext cx="106327" cy="301622"/>
            </a:xfrm>
            <a:prstGeom prst="rect">
              <a:avLst/>
            </a:prstGeom>
            <a:solidFill>
              <a:srgbClr val="00B05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cxnSp>
          <p:nvCxnSpPr>
            <p:cNvPr id="342" name="Straight Connector 166"/>
            <p:cNvCxnSpPr>
              <a:cxnSpLocks noChangeShapeType="1"/>
            </p:cNvCxnSpPr>
            <p:nvPr/>
          </p:nvCxnSpPr>
          <p:spPr bwMode="auto">
            <a:xfrm>
              <a:off x="8049648" y="4834696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3" name="Rectangle 180"/>
            <p:cNvSpPr>
              <a:spLocks noChangeArrowheads="1"/>
            </p:cNvSpPr>
            <p:nvPr/>
          </p:nvSpPr>
          <p:spPr bwMode="auto">
            <a:xfrm>
              <a:off x="8102475" y="4936470"/>
              <a:ext cx="167057" cy="301622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347" name="Rectangle 179"/>
            <p:cNvSpPr>
              <a:spLocks noChangeArrowheads="1"/>
            </p:cNvSpPr>
            <p:nvPr/>
          </p:nvSpPr>
          <p:spPr bwMode="auto">
            <a:xfrm>
              <a:off x="8269532" y="4938791"/>
              <a:ext cx="194241" cy="301622"/>
            </a:xfrm>
            <a:prstGeom prst="rect">
              <a:avLst/>
            </a:prstGeom>
            <a:solidFill>
              <a:srgbClr val="0070C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cxnSp>
          <p:nvCxnSpPr>
            <p:cNvPr id="344" name="Straight Connector 190"/>
            <p:cNvCxnSpPr>
              <a:cxnSpLocks noChangeShapeType="1"/>
            </p:cNvCxnSpPr>
            <p:nvPr/>
          </p:nvCxnSpPr>
          <p:spPr bwMode="auto">
            <a:xfrm>
              <a:off x="8297317" y="4834648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5" name="Straight Connector 191"/>
            <p:cNvCxnSpPr>
              <a:cxnSpLocks noChangeShapeType="1"/>
            </p:cNvCxnSpPr>
            <p:nvPr/>
          </p:nvCxnSpPr>
          <p:spPr bwMode="auto">
            <a:xfrm>
              <a:off x="8449720" y="4834632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6" name="Straight Connector 192"/>
            <p:cNvCxnSpPr>
              <a:cxnSpLocks noChangeShapeType="1"/>
            </p:cNvCxnSpPr>
            <p:nvPr/>
          </p:nvCxnSpPr>
          <p:spPr bwMode="auto">
            <a:xfrm>
              <a:off x="8373510" y="4834632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4" name="Straight Arrow Connector 168"/>
            <p:cNvCxnSpPr>
              <a:cxnSpLocks noChangeShapeType="1"/>
            </p:cNvCxnSpPr>
            <p:nvPr/>
          </p:nvCxnSpPr>
          <p:spPr bwMode="auto">
            <a:xfrm>
              <a:off x="7644429" y="5252791"/>
              <a:ext cx="843159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 12"/>
          <p:cNvGrpSpPr/>
          <p:nvPr/>
        </p:nvGrpSpPr>
        <p:grpSpPr>
          <a:xfrm>
            <a:off x="4647800" y="5817663"/>
            <a:ext cx="3849688" cy="677598"/>
            <a:chOff x="4647800" y="5817663"/>
            <a:chExt cx="3849688" cy="677598"/>
          </a:xfrm>
        </p:grpSpPr>
        <p:cxnSp>
          <p:nvCxnSpPr>
            <p:cNvPr id="392" name="Straight Arrow Connector 164"/>
            <p:cNvCxnSpPr>
              <a:cxnSpLocks noChangeShapeType="1"/>
            </p:cNvCxnSpPr>
            <p:nvPr/>
          </p:nvCxnSpPr>
          <p:spPr bwMode="auto">
            <a:xfrm>
              <a:off x="4647800" y="6238414"/>
              <a:ext cx="2956997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3" name="Rectangle 392"/>
            <p:cNvSpPr/>
            <p:nvPr/>
          </p:nvSpPr>
          <p:spPr bwMode="auto">
            <a:xfrm>
              <a:off x="4825600" y="5817663"/>
              <a:ext cx="2584450" cy="4048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394" name="Rectangle 393"/>
            <p:cNvSpPr/>
            <p:nvPr/>
          </p:nvSpPr>
          <p:spPr bwMode="auto">
            <a:xfrm>
              <a:off x="7808513" y="5820838"/>
              <a:ext cx="665162" cy="4032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  <a:defRPr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cxnSp>
          <p:nvCxnSpPr>
            <p:cNvPr id="395" name="Straight Connector 169"/>
            <p:cNvCxnSpPr>
              <a:cxnSpLocks noChangeShapeType="1"/>
            </p:cNvCxnSpPr>
            <p:nvPr/>
          </p:nvCxnSpPr>
          <p:spPr bwMode="auto">
            <a:xfrm flipH="1">
              <a:off x="7585744" y="6149607"/>
              <a:ext cx="59132" cy="16655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6" name="Straight Connector 170"/>
            <p:cNvCxnSpPr>
              <a:cxnSpLocks noChangeShapeType="1"/>
            </p:cNvCxnSpPr>
            <p:nvPr/>
          </p:nvCxnSpPr>
          <p:spPr bwMode="auto">
            <a:xfrm flipH="1">
              <a:off x="7623833" y="6154350"/>
              <a:ext cx="59132" cy="16655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7" name="Rectangle 177"/>
            <p:cNvSpPr>
              <a:spLocks noChangeArrowheads="1"/>
            </p:cNvSpPr>
            <p:nvPr/>
          </p:nvSpPr>
          <p:spPr bwMode="auto">
            <a:xfrm>
              <a:off x="4830684" y="5920152"/>
              <a:ext cx="181468" cy="301622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398" name="Rectangle 178"/>
            <p:cNvSpPr>
              <a:spLocks noChangeArrowheads="1"/>
            </p:cNvSpPr>
            <p:nvPr/>
          </p:nvSpPr>
          <p:spPr bwMode="auto">
            <a:xfrm>
              <a:off x="5011663" y="5920136"/>
              <a:ext cx="106327" cy="301622"/>
            </a:xfrm>
            <a:prstGeom prst="rect">
              <a:avLst/>
            </a:prstGeom>
            <a:solidFill>
              <a:srgbClr val="00B05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cxnSp>
          <p:nvCxnSpPr>
            <p:cNvPr id="399" name="Straight Connector 166"/>
            <p:cNvCxnSpPr>
              <a:cxnSpLocks noChangeShapeType="1"/>
            </p:cNvCxnSpPr>
            <p:nvPr/>
          </p:nvCxnSpPr>
          <p:spPr bwMode="auto">
            <a:xfrm>
              <a:off x="5068400" y="5818362"/>
              <a:ext cx="0" cy="403428"/>
            </a:xfrm>
            <a:prstGeom prst="line">
              <a:avLst/>
            </a:prstGeom>
            <a:noFill/>
            <a:ln w="762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00" name="Rectangle 179"/>
            <p:cNvSpPr>
              <a:spLocks noChangeArrowheads="1"/>
            </p:cNvSpPr>
            <p:nvPr/>
          </p:nvSpPr>
          <p:spPr bwMode="auto">
            <a:xfrm>
              <a:off x="5293047" y="5920120"/>
              <a:ext cx="1689153" cy="301622"/>
            </a:xfrm>
            <a:prstGeom prst="rect">
              <a:avLst/>
            </a:prstGeom>
            <a:solidFill>
              <a:srgbClr val="0070C0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401" name="Rectangle 180"/>
            <p:cNvSpPr>
              <a:spLocks noChangeArrowheads="1"/>
            </p:cNvSpPr>
            <p:nvPr/>
          </p:nvSpPr>
          <p:spPr bwMode="auto">
            <a:xfrm>
              <a:off x="5125990" y="5920136"/>
              <a:ext cx="167057" cy="301622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402" name="Rectangle 188"/>
            <p:cNvSpPr>
              <a:spLocks noChangeArrowheads="1"/>
            </p:cNvSpPr>
            <p:nvPr/>
          </p:nvSpPr>
          <p:spPr bwMode="auto">
            <a:xfrm>
              <a:off x="7812347" y="5920136"/>
              <a:ext cx="181468" cy="301622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403" name="Rectangle 179"/>
            <p:cNvSpPr>
              <a:spLocks noChangeArrowheads="1"/>
            </p:cNvSpPr>
            <p:nvPr/>
          </p:nvSpPr>
          <p:spPr bwMode="auto">
            <a:xfrm>
              <a:off x="6982200" y="5920104"/>
              <a:ext cx="421001" cy="301622"/>
            </a:xfrm>
            <a:prstGeom prst="rect">
              <a:avLst/>
            </a:prstGeom>
            <a:solidFill>
              <a:srgbClr val="2FA6FF">
                <a:alpha val="49804"/>
              </a:srgbClr>
            </a:solidFill>
            <a:ln>
              <a:noFill/>
            </a:ln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404" name="TextBox 173"/>
            <p:cNvSpPr txBox="1">
              <a:spLocks noChangeArrowheads="1"/>
            </p:cNvSpPr>
            <p:nvPr/>
          </p:nvSpPr>
          <p:spPr bwMode="auto">
            <a:xfrm>
              <a:off x="4696747" y="6233651"/>
              <a:ext cx="68801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de-DE" sz="1100" dirty="0" smtClean="0">
                  <a:solidFill>
                    <a:srgbClr val="261748"/>
                  </a:solidFill>
                </a:rPr>
                <a:t>SASE 2</a:t>
              </a:r>
              <a:endParaRPr lang="de-DE" sz="1100" dirty="0">
                <a:solidFill>
                  <a:srgbClr val="261748"/>
                </a:solidFill>
              </a:endParaRPr>
            </a:p>
          </p:txBody>
        </p:sp>
        <p:sp>
          <p:nvSpPr>
            <p:cNvPr id="405" name="TextBox 173"/>
            <p:cNvSpPr txBox="1">
              <a:spLocks noChangeArrowheads="1"/>
            </p:cNvSpPr>
            <p:nvPr/>
          </p:nvSpPr>
          <p:spPr bwMode="auto">
            <a:xfrm>
              <a:off x="5830325" y="6233635"/>
              <a:ext cx="68801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de-DE" sz="1100" dirty="0" smtClean="0">
                  <a:solidFill>
                    <a:srgbClr val="261748"/>
                  </a:solidFill>
                </a:rPr>
                <a:t>SASE 1</a:t>
              </a:r>
              <a:endParaRPr lang="de-DE" sz="1100" dirty="0">
                <a:solidFill>
                  <a:srgbClr val="261748"/>
                </a:solidFill>
              </a:endParaRPr>
            </a:p>
          </p:txBody>
        </p:sp>
        <p:sp>
          <p:nvSpPr>
            <p:cNvPr id="406" name="TextBox 173"/>
            <p:cNvSpPr txBox="1">
              <a:spLocks noChangeArrowheads="1"/>
            </p:cNvSpPr>
            <p:nvPr/>
          </p:nvSpPr>
          <p:spPr bwMode="auto">
            <a:xfrm>
              <a:off x="6844828" y="6233619"/>
              <a:ext cx="68801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de-DE" sz="1100" dirty="0" smtClean="0">
                  <a:solidFill>
                    <a:srgbClr val="261748"/>
                  </a:solidFill>
                </a:rPr>
                <a:t>SASE 3</a:t>
              </a:r>
              <a:endParaRPr lang="de-DE" sz="1100" dirty="0">
                <a:solidFill>
                  <a:srgbClr val="261748"/>
                </a:solidFill>
              </a:endParaRPr>
            </a:p>
          </p:txBody>
        </p:sp>
        <p:cxnSp>
          <p:nvCxnSpPr>
            <p:cNvPr id="407" name="Straight Connector 191"/>
            <p:cNvCxnSpPr>
              <a:cxnSpLocks noChangeShapeType="1"/>
            </p:cNvCxnSpPr>
            <p:nvPr/>
          </p:nvCxnSpPr>
          <p:spPr bwMode="auto">
            <a:xfrm>
              <a:off x="7092801" y="5818314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8" name="Straight Connector 194"/>
            <p:cNvCxnSpPr>
              <a:cxnSpLocks noChangeShapeType="1"/>
            </p:cNvCxnSpPr>
            <p:nvPr/>
          </p:nvCxnSpPr>
          <p:spPr bwMode="auto">
            <a:xfrm>
              <a:off x="7238042" y="5818314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C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9" name="Straight Connector 196"/>
            <p:cNvCxnSpPr>
              <a:cxnSpLocks noChangeShapeType="1"/>
            </p:cNvCxnSpPr>
            <p:nvPr/>
          </p:nvCxnSpPr>
          <p:spPr bwMode="auto">
            <a:xfrm>
              <a:off x="7387964" y="5818298"/>
              <a:ext cx="0" cy="403428"/>
            </a:xfrm>
            <a:prstGeom prst="line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0" name="Rectangle 179"/>
            <p:cNvSpPr>
              <a:spLocks noChangeArrowheads="1"/>
            </p:cNvSpPr>
            <p:nvPr/>
          </p:nvSpPr>
          <p:spPr bwMode="auto">
            <a:xfrm>
              <a:off x="5300845" y="5920088"/>
              <a:ext cx="421001" cy="301622"/>
            </a:xfrm>
            <a:prstGeom prst="rect">
              <a:avLst/>
            </a:prstGeom>
            <a:solidFill>
              <a:srgbClr val="2FA6FF">
                <a:alpha val="49804"/>
              </a:srgbClr>
            </a:solidFill>
            <a:ln w="19050">
              <a:noFill/>
            </a:ln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cxnSp>
          <p:nvCxnSpPr>
            <p:cNvPr id="411" name="Straight Connector 190"/>
            <p:cNvCxnSpPr>
              <a:cxnSpLocks noChangeShapeType="1"/>
            </p:cNvCxnSpPr>
            <p:nvPr/>
          </p:nvCxnSpPr>
          <p:spPr bwMode="auto">
            <a:xfrm>
              <a:off x="5320832" y="5818314"/>
              <a:ext cx="0" cy="403428"/>
            </a:xfrm>
            <a:prstGeom prst="line">
              <a:avLst/>
            </a:prstGeom>
            <a:noFill/>
            <a:ln w="1905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2" name="Straight Connector 191"/>
            <p:cNvCxnSpPr>
              <a:cxnSpLocks noChangeShapeType="1"/>
            </p:cNvCxnSpPr>
            <p:nvPr/>
          </p:nvCxnSpPr>
          <p:spPr bwMode="auto">
            <a:xfrm>
              <a:off x="5473235" y="5818298"/>
              <a:ext cx="0" cy="403428"/>
            </a:xfrm>
            <a:prstGeom prst="line">
              <a:avLst/>
            </a:prstGeom>
            <a:noFill/>
            <a:ln w="1905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3" name="Straight Connector 192"/>
            <p:cNvCxnSpPr>
              <a:cxnSpLocks noChangeShapeType="1"/>
            </p:cNvCxnSpPr>
            <p:nvPr/>
          </p:nvCxnSpPr>
          <p:spPr bwMode="auto">
            <a:xfrm>
              <a:off x="5397025" y="5818298"/>
              <a:ext cx="0" cy="403428"/>
            </a:xfrm>
            <a:prstGeom prst="line">
              <a:avLst/>
            </a:prstGeom>
            <a:noFill/>
            <a:ln w="1905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4" name="Straight Connector 193"/>
            <p:cNvCxnSpPr>
              <a:cxnSpLocks noChangeShapeType="1"/>
            </p:cNvCxnSpPr>
            <p:nvPr/>
          </p:nvCxnSpPr>
          <p:spPr bwMode="auto">
            <a:xfrm>
              <a:off x="5549428" y="5818282"/>
              <a:ext cx="0" cy="403428"/>
            </a:xfrm>
            <a:prstGeom prst="line">
              <a:avLst/>
            </a:prstGeom>
            <a:noFill/>
            <a:ln w="1905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5" name="Straight Connector 194"/>
            <p:cNvCxnSpPr>
              <a:cxnSpLocks noChangeShapeType="1"/>
            </p:cNvCxnSpPr>
            <p:nvPr/>
          </p:nvCxnSpPr>
          <p:spPr bwMode="auto">
            <a:xfrm>
              <a:off x="5630416" y="5818298"/>
              <a:ext cx="0" cy="403428"/>
            </a:xfrm>
            <a:prstGeom prst="line">
              <a:avLst/>
            </a:prstGeom>
            <a:noFill/>
            <a:ln w="1905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6" name="Straight Connector 196"/>
            <p:cNvCxnSpPr>
              <a:cxnSpLocks noChangeShapeType="1"/>
            </p:cNvCxnSpPr>
            <p:nvPr/>
          </p:nvCxnSpPr>
          <p:spPr bwMode="auto">
            <a:xfrm>
              <a:off x="5706609" y="5818282"/>
              <a:ext cx="0" cy="403428"/>
            </a:xfrm>
            <a:prstGeom prst="line">
              <a:avLst/>
            </a:prstGeom>
            <a:noFill/>
            <a:ln w="1905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Rectangle 179"/>
            <p:cNvSpPr>
              <a:spLocks noChangeArrowheads="1"/>
            </p:cNvSpPr>
            <p:nvPr/>
          </p:nvSpPr>
          <p:spPr bwMode="auto">
            <a:xfrm>
              <a:off x="5762840" y="5920072"/>
              <a:ext cx="421001" cy="301622"/>
            </a:xfrm>
            <a:prstGeom prst="rect">
              <a:avLst/>
            </a:prstGeom>
            <a:solidFill>
              <a:srgbClr val="2FA6FF">
                <a:alpha val="49804"/>
              </a:srgbClr>
            </a:solidFill>
            <a:ln w="19050">
              <a:noFill/>
            </a:ln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cxnSp>
          <p:nvCxnSpPr>
            <p:cNvPr id="418" name="Straight Connector 190"/>
            <p:cNvCxnSpPr>
              <a:cxnSpLocks noChangeShapeType="1"/>
            </p:cNvCxnSpPr>
            <p:nvPr/>
          </p:nvCxnSpPr>
          <p:spPr bwMode="auto">
            <a:xfrm>
              <a:off x="5782827" y="5818298"/>
              <a:ext cx="0" cy="403428"/>
            </a:xfrm>
            <a:prstGeom prst="line">
              <a:avLst/>
            </a:prstGeom>
            <a:noFill/>
            <a:ln w="1905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9" name="Straight Connector 191"/>
            <p:cNvCxnSpPr>
              <a:cxnSpLocks noChangeShapeType="1"/>
            </p:cNvCxnSpPr>
            <p:nvPr/>
          </p:nvCxnSpPr>
          <p:spPr bwMode="auto">
            <a:xfrm>
              <a:off x="5935230" y="5818282"/>
              <a:ext cx="0" cy="403428"/>
            </a:xfrm>
            <a:prstGeom prst="line">
              <a:avLst/>
            </a:prstGeom>
            <a:noFill/>
            <a:ln w="1905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0" name="Straight Connector 192"/>
            <p:cNvCxnSpPr>
              <a:cxnSpLocks noChangeShapeType="1"/>
            </p:cNvCxnSpPr>
            <p:nvPr/>
          </p:nvCxnSpPr>
          <p:spPr bwMode="auto">
            <a:xfrm>
              <a:off x="5859020" y="5818282"/>
              <a:ext cx="0" cy="403428"/>
            </a:xfrm>
            <a:prstGeom prst="line">
              <a:avLst/>
            </a:prstGeom>
            <a:noFill/>
            <a:ln w="1905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1" name="Straight Connector 193"/>
            <p:cNvCxnSpPr>
              <a:cxnSpLocks noChangeShapeType="1"/>
            </p:cNvCxnSpPr>
            <p:nvPr/>
          </p:nvCxnSpPr>
          <p:spPr bwMode="auto">
            <a:xfrm>
              <a:off x="6011423" y="5818266"/>
              <a:ext cx="0" cy="403428"/>
            </a:xfrm>
            <a:prstGeom prst="line">
              <a:avLst/>
            </a:prstGeom>
            <a:noFill/>
            <a:ln w="1905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2" name="Straight Connector 194"/>
            <p:cNvCxnSpPr>
              <a:cxnSpLocks noChangeShapeType="1"/>
            </p:cNvCxnSpPr>
            <p:nvPr/>
          </p:nvCxnSpPr>
          <p:spPr bwMode="auto">
            <a:xfrm>
              <a:off x="6092411" y="5818282"/>
              <a:ext cx="0" cy="403428"/>
            </a:xfrm>
            <a:prstGeom prst="line">
              <a:avLst/>
            </a:prstGeom>
            <a:noFill/>
            <a:ln w="1905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3" name="Straight Connector 196"/>
            <p:cNvCxnSpPr>
              <a:cxnSpLocks noChangeShapeType="1"/>
            </p:cNvCxnSpPr>
            <p:nvPr/>
          </p:nvCxnSpPr>
          <p:spPr bwMode="auto">
            <a:xfrm>
              <a:off x="6168604" y="5818266"/>
              <a:ext cx="0" cy="403428"/>
            </a:xfrm>
            <a:prstGeom prst="line">
              <a:avLst/>
            </a:prstGeom>
            <a:noFill/>
            <a:ln w="1905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4" name="Straight Connector 191"/>
            <p:cNvCxnSpPr>
              <a:cxnSpLocks noChangeShapeType="1"/>
            </p:cNvCxnSpPr>
            <p:nvPr/>
          </p:nvCxnSpPr>
          <p:spPr bwMode="auto">
            <a:xfrm>
              <a:off x="6240062" y="5818282"/>
              <a:ext cx="0" cy="403428"/>
            </a:xfrm>
            <a:prstGeom prst="line">
              <a:avLst/>
            </a:prstGeom>
            <a:noFill/>
            <a:ln w="1905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5" name="Straight Connector 193"/>
            <p:cNvCxnSpPr>
              <a:cxnSpLocks noChangeShapeType="1"/>
            </p:cNvCxnSpPr>
            <p:nvPr/>
          </p:nvCxnSpPr>
          <p:spPr bwMode="auto">
            <a:xfrm>
              <a:off x="6316255" y="5818266"/>
              <a:ext cx="0" cy="403428"/>
            </a:xfrm>
            <a:prstGeom prst="line">
              <a:avLst/>
            </a:prstGeom>
            <a:noFill/>
            <a:ln w="1905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6" name="Straight Connector 194"/>
            <p:cNvCxnSpPr>
              <a:cxnSpLocks noChangeShapeType="1"/>
            </p:cNvCxnSpPr>
            <p:nvPr/>
          </p:nvCxnSpPr>
          <p:spPr bwMode="auto">
            <a:xfrm>
              <a:off x="6397243" y="5818282"/>
              <a:ext cx="0" cy="403428"/>
            </a:xfrm>
            <a:prstGeom prst="line">
              <a:avLst/>
            </a:prstGeom>
            <a:noFill/>
            <a:ln w="1905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7" name="Straight Connector 196"/>
            <p:cNvCxnSpPr>
              <a:cxnSpLocks noChangeShapeType="1"/>
            </p:cNvCxnSpPr>
            <p:nvPr/>
          </p:nvCxnSpPr>
          <p:spPr bwMode="auto">
            <a:xfrm>
              <a:off x="6473436" y="5818266"/>
              <a:ext cx="0" cy="403428"/>
            </a:xfrm>
            <a:prstGeom prst="line">
              <a:avLst/>
            </a:prstGeom>
            <a:noFill/>
            <a:ln w="1905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8" name="Rectangle 179"/>
            <p:cNvSpPr>
              <a:spLocks noChangeArrowheads="1"/>
            </p:cNvSpPr>
            <p:nvPr/>
          </p:nvSpPr>
          <p:spPr bwMode="auto">
            <a:xfrm>
              <a:off x="6529667" y="5920056"/>
              <a:ext cx="421001" cy="301622"/>
            </a:xfrm>
            <a:prstGeom prst="rect">
              <a:avLst/>
            </a:prstGeom>
            <a:solidFill>
              <a:srgbClr val="2FA6FF">
                <a:alpha val="49804"/>
              </a:srgbClr>
            </a:solidFill>
            <a:ln w="19050">
              <a:noFill/>
            </a:ln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cxnSp>
          <p:nvCxnSpPr>
            <p:cNvPr id="429" name="Straight Connector 190"/>
            <p:cNvCxnSpPr>
              <a:cxnSpLocks noChangeShapeType="1"/>
            </p:cNvCxnSpPr>
            <p:nvPr/>
          </p:nvCxnSpPr>
          <p:spPr bwMode="auto">
            <a:xfrm>
              <a:off x="6549654" y="5818282"/>
              <a:ext cx="0" cy="403428"/>
            </a:xfrm>
            <a:prstGeom prst="line">
              <a:avLst/>
            </a:prstGeom>
            <a:noFill/>
            <a:ln w="1905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0" name="Straight Connector 191"/>
            <p:cNvCxnSpPr>
              <a:cxnSpLocks noChangeShapeType="1"/>
            </p:cNvCxnSpPr>
            <p:nvPr/>
          </p:nvCxnSpPr>
          <p:spPr bwMode="auto">
            <a:xfrm>
              <a:off x="6702057" y="5818266"/>
              <a:ext cx="0" cy="403428"/>
            </a:xfrm>
            <a:prstGeom prst="line">
              <a:avLst/>
            </a:prstGeom>
            <a:noFill/>
            <a:ln w="1905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1" name="Straight Connector 192"/>
            <p:cNvCxnSpPr>
              <a:cxnSpLocks noChangeShapeType="1"/>
            </p:cNvCxnSpPr>
            <p:nvPr/>
          </p:nvCxnSpPr>
          <p:spPr bwMode="auto">
            <a:xfrm>
              <a:off x="6625847" y="5818266"/>
              <a:ext cx="0" cy="403428"/>
            </a:xfrm>
            <a:prstGeom prst="line">
              <a:avLst/>
            </a:prstGeom>
            <a:noFill/>
            <a:ln w="1905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2" name="Straight Connector 193"/>
            <p:cNvCxnSpPr>
              <a:cxnSpLocks noChangeShapeType="1"/>
            </p:cNvCxnSpPr>
            <p:nvPr/>
          </p:nvCxnSpPr>
          <p:spPr bwMode="auto">
            <a:xfrm>
              <a:off x="6778250" y="5818250"/>
              <a:ext cx="0" cy="403428"/>
            </a:xfrm>
            <a:prstGeom prst="line">
              <a:avLst/>
            </a:prstGeom>
            <a:noFill/>
            <a:ln w="1905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3" name="Straight Connector 194"/>
            <p:cNvCxnSpPr>
              <a:cxnSpLocks noChangeShapeType="1"/>
            </p:cNvCxnSpPr>
            <p:nvPr/>
          </p:nvCxnSpPr>
          <p:spPr bwMode="auto">
            <a:xfrm>
              <a:off x="6859238" y="5818266"/>
              <a:ext cx="0" cy="403428"/>
            </a:xfrm>
            <a:prstGeom prst="line">
              <a:avLst/>
            </a:prstGeom>
            <a:noFill/>
            <a:ln w="1905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4" name="Straight Connector 196"/>
            <p:cNvCxnSpPr>
              <a:cxnSpLocks noChangeShapeType="1"/>
            </p:cNvCxnSpPr>
            <p:nvPr/>
          </p:nvCxnSpPr>
          <p:spPr bwMode="auto">
            <a:xfrm>
              <a:off x="6935431" y="5818250"/>
              <a:ext cx="0" cy="403428"/>
            </a:xfrm>
            <a:prstGeom prst="line">
              <a:avLst/>
            </a:prstGeom>
            <a:noFill/>
            <a:ln w="1905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35" name="Rectangle 178"/>
            <p:cNvSpPr>
              <a:spLocks noChangeArrowheads="1"/>
            </p:cNvSpPr>
            <p:nvPr/>
          </p:nvSpPr>
          <p:spPr bwMode="auto">
            <a:xfrm>
              <a:off x="7998048" y="5920120"/>
              <a:ext cx="106327" cy="301622"/>
            </a:xfrm>
            <a:prstGeom prst="rect">
              <a:avLst/>
            </a:prstGeom>
            <a:solidFill>
              <a:srgbClr val="00B05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cxnSp>
          <p:nvCxnSpPr>
            <p:cNvPr id="436" name="Straight Connector 166"/>
            <p:cNvCxnSpPr>
              <a:cxnSpLocks noChangeShapeType="1"/>
            </p:cNvCxnSpPr>
            <p:nvPr/>
          </p:nvCxnSpPr>
          <p:spPr bwMode="auto">
            <a:xfrm>
              <a:off x="8054785" y="5818346"/>
              <a:ext cx="0" cy="403428"/>
            </a:xfrm>
            <a:prstGeom prst="line">
              <a:avLst/>
            </a:prstGeom>
            <a:noFill/>
            <a:ln w="762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37" name="Rectangle 180"/>
            <p:cNvSpPr>
              <a:spLocks noChangeArrowheads="1"/>
            </p:cNvSpPr>
            <p:nvPr/>
          </p:nvSpPr>
          <p:spPr bwMode="auto">
            <a:xfrm>
              <a:off x="8112375" y="5920120"/>
              <a:ext cx="167057" cy="301622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438" name="Rectangle 179"/>
            <p:cNvSpPr>
              <a:spLocks noChangeArrowheads="1"/>
            </p:cNvSpPr>
            <p:nvPr/>
          </p:nvSpPr>
          <p:spPr bwMode="auto">
            <a:xfrm>
              <a:off x="8279432" y="5922441"/>
              <a:ext cx="194241" cy="301622"/>
            </a:xfrm>
            <a:prstGeom prst="rect">
              <a:avLst/>
            </a:prstGeom>
            <a:solidFill>
              <a:srgbClr val="0070C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cxnSp>
          <p:nvCxnSpPr>
            <p:cNvPr id="439" name="Straight Connector 190"/>
            <p:cNvCxnSpPr>
              <a:cxnSpLocks noChangeShapeType="1"/>
            </p:cNvCxnSpPr>
            <p:nvPr/>
          </p:nvCxnSpPr>
          <p:spPr bwMode="auto">
            <a:xfrm>
              <a:off x="8307217" y="5818298"/>
              <a:ext cx="0" cy="403428"/>
            </a:xfrm>
            <a:prstGeom prst="line">
              <a:avLst/>
            </a:prstGeom>
            <a:noFill/>
            <a:ln w="1905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0" name="Straight Connector 191"/>
            <p:cNvCxnSpPr>
              <a:cxnSpLocks noChangeShapeType="1"/>
            </p:cNvCxnSpPr>
            <p:nvPr/>
          </p:nvCxnSpPr>
          <p:spPr bwMode="auto">
            <a:xfrm>
              <a:off x="8459620" y="5818282"/>
              <a:ext cx="0" cy="403428"/>
            </a:xfrm>
            <a:prstGeom prst="line">
              <a:avLst/>
            </a:prstGeom>
            <a:noFill/>
            <a:ln w="1905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1" name="Straight Connector 192"/>
            <p:cNvCxnSpPr>
              <a:cxnSpLocks noChangeShapeType="1"/>
            </p:cNvCxnSpPr>
            <p:nvPr/>
          </p:nvCxnSpPr>
          <p:spPr bwMode="auto">
            <a:xfrm>
              <a:off x="8383410" y="5818282"/>
              <a:ext cx="0" cy="403428"/>
            </a:xfrm>
            <a:prstGeom prst="line">
              <a:avLst/>
            </a:prstGeom>
            <a:noFill/>
            <a:ln w="1905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2" name="Straight Arrow Connector 168"/>
            <p:cNvCxnSpPr>
              <a:cxnSpLocks noChangeShapeType="1"/>
            </p:cNvCxnSpPr>
            <p:nvPr/>
          </p:nvCxnSpPr>
          <p:spPr bwMode="auto">
            <a:xfrm>
              <a:off x="7654329" y="6236441"/>
              <a:ext cx="843159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39718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 </a:t>
            </a:r>
            <a:r>
              <a:rPr lang="de-DE" dirty="0" err="1" smtClean="0"/>
              <a:t>prototypical</a:t>
            </a:r>
            <a:r>
              <a:rPr lang="de-DE" dirty="0" smtClean="0"/>
              <a:t> </a:t>
            </a:r>
            <a:r>
              <a:rPr lang="de-DE" dirty="0" err="1" smtClean="0"/>
              <a:t>experiment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830" y="1347788"/>
            <a:ext cx="6270170" cy="4902200"/>
          </a:xfrm>
        </p:spPr>
        <p:txBody>
          <a:bodyPr/>
          <a:lstStyle/>
          <a:p>
            <a:pPr lvl="1"/>
            <a:r>
              <a:rPr lang="de-DE" sz="1600" dirty="0" err="1" smtClean="0"/>
              <a:t>Detailed</a:t>
            </a:r>
            <a:r>
              <a:rPr lang="de-DE" sz="1600" dirty="0" smtClean="0"/>
              <a:t> </a:t>
            </a:r>
            <a:r>
              <a:rPr lang="de-DE" sz="1600" dirty="0" err="1" smtClean="0"/>
              <a:t>proposal</a:t>
            </a:r>
            <a:r>
              <a:rPr lang="de-DE" sz="1600" dirty="0" smtClean="0"/>
              <a:t> </a:t>
            </a:r>
            <a:r>
              <a:rPr lang="de-DE" sz="1600" dirty="0" smtClean="0">
                <a:sym typeface="Wingdings" pitchFamily="2" charset="2"/>
              </a:rPr>
              <a:t> </a:t>
            </a:r>
            <a:r>
              <a:rPr lang="de-DE" sz="1600" dirty="0" err="1" smtClean="0">
                <a:sym typeface="Wingdings" pitchFamily="2" charset="2"/>
              </a:rPr>
              <a:t>define</a:t>
            </a:r>
            <a:r>
              <a:rPr lang="de-DE" sz="1600" dirty="0" smtClean="0">
                <a:sym typeface="Wingdings" pitchFamily="2" charset="2"/>
              </a:rPr>
              <a:t> </a:t>
            </a:r>
            <a:r>
              <a:rPr lang="de-DE" sz="1600" dirty="0" err="1" smtClean="0">
                <a:sym typeface="Wingdings" pitchFamily="2" charset="2"/>
              </a:rPr>
              <a:t>parameters</a:t>
            </a:r>
            <a:r>
              <a:rPr lang="de-DE" sz="1600" dirty="0" smtClean="0">
                <a:sym typeface="Wingdings" pitchFamily="2" charset="2"/>
              </a:rPr>
              <a:t>, check </a:t>
            </a:r>
            <a:r>
              <a:rPr lang="de-DE" sz="1600" dirty="0" err="1" smtClean="0">
                <a:sym typeface="Wingdings" pitchFamily="2" charset="2"/>
              </a:rPr>
              <a:t>feasibility</a:t>
            </a:r>
            <a:endParaRPr lang="de-DE" sz="1600" dirty="0" smtClean="0">
              <a:sym typeface="Wingdings" pitchFamily="2" charset="2"/>
            </a:endParaRPr>
          </a:p>
          <a:p>
            <a:pPr lvl="1"/>
            <a:r>
              <a:rPr lang="de-DE" sz="1600" dirty="0" err="1" smtClean="0">
                <a:sym typeface="Wingdings" pitchFamily="2" charset="2"/>
              </a:rPr>
              <a:t>Pre</a:t>
            </a:r>
            <a:r>
              <a:rPr lang="de-DE" sz="1600" dirty="0" smtClean="0">
                <a:sym typeface="Wingdings" pitchFamily="2" charset="2"/>
              </a:rPr>
              <a:t>-experiments; </a:t>
            </a:r>
            <a:r>
              <a:rPr lang="de-DE" sz="1600" dirty="0" err="1" smtClean="0">
                <a:sym typeface="Wingdings" pitchFamily="2" charset="2"/>
              </a:rPr>
              <a:t>preparation</a:t>
            </a:r>
            <a:r>
              <a:rPr lang="de-DE" sz="1600" dirty="0" smtClean="0">
                <a:sym typeface="Wingdings" pitchFamily="2" charset="2"/>
              </a:rPr>
              <a:t> </a:t>
            </a:r>
            <a:r>
              <a:rPr lang="de-DE" sz="1600" dirty="0" err="1" smtClean="0">
                <a:sym typeface="Wingdings" pitchFamily="2" charset="2"/>
              </a:rPr>
              <a:t>of</a:t>
            </a:r>
            <a:r>
              <a:rPr lang="de-DE" sz="1600" dirty="0" smtClean="0">
                <a:sym typeface="Wingdings" pitchFamily="2" charset="2"/>
              </a:rPr>
              <a:t> experimental </a:t>
            </a:r>
            <a:r>
              <a:rPr lang="de-DE" sz="1600" dirty="0" err="1" smtClean="0">
                <a:sym typeface="Wingdings" pitchFamily="2" charset="2"/>
              </a:rPr>
              <a:t>setup</a:t>
            </a:r>
            <a:endParaRPr lang="de-DE" sz="1600" dirty="0" smtClean="0">
              <a:sym typeface="Wingdings" pitchFamily="2" charset="2"/>
            </a:endParaRPr>
          </a:p>
          <a:p>
            <a:pPr lvl="1"/>
            <a:r>
              <a:rPr lang="de-DE" sz="1600" dirty="0" smtClean="0">
                <a:sym typeface="Wingdings" pitchFamily="2" charset="2"/>
              </a:rPr>
              <a:t>Setup </a:t>
            </a:r>
            <a:r>
              <a:rPr lang="de-DE" sz="1600" dirty="0" err="1" smtClean="0">
                <a:sym typeface="Wingdings" pitchFamily="2" charset="2"/>
              </a:rPr>
              <a:t>at</a:t>
            </a:r>
            <a:r>
              <a:rPr lang="de-DE" sz="1600" dirty="0" smtClean="0">
                <a:sym typeface="Wingdings" pitchFamily="2" charset="2"/>
              </a:rPr>
              <a:t> European XFEL </a:t>
            </a:r>
            <a:r>
              <a:rPr lang="de-DE" sz="1600" dirty="0" err="1" smtClean="0">
                <a:sym typeface="Wingdings" pitchFamily="2" charset="2"/>
              </a:rPr>
              <a:t>instrument</a:t>
            </a:r>
            <a:r>
              <a:rPr lang="de-DE" sz="1600" dirty="0" smtClean="0">
                <a:sym typeface="Wingdings" pitchFamily="2" charset="2"/>
              </a:rPr>
              <a:t> (</a:t>
            </a:r>
            <a:r>
              <a:rPr lang="de-DE" sz="1600" dirty="0" err="1" smtClean="0">
                <a:sym typeface="Wingdings" pitchFamily="2" charset="2"/>
              </a:rPr>
              <a:t>without</a:t>
            </a:r>
            <a:r>
              <a:rPr lang="de-DE" sz="1600" dirty="0" smtClean="0">
                <a:sym typeface="Wingdings" pitchFamily="2" charset="2"/>
              </a:rPr>
              <a:t> beam)</a:t>
            </a:r>
            <a:endParaRPr lang="de-DE" sz="1600" dirty="0" smtClean="0"/>
          </a:p>
          <a:p>
            <a:pPr lvl="1"/>
            <a:endParaRPr lang="de-DE" sz="1600" dirty="0" smtClean="0"/>
          </a:p>
          <a:p>
            <a:pPr lvl="1"/>
            <a:r>
              <a:rPr lang="de-DE" sz="1600" dirty="0" smtClean="0"/>
              <a:t>Set &amp; </a:t>
            </a:r>
            <a:r>
              <a:rPr lang="de-DE" sz="1600" dirty="0" err="1" smtClean="0"/>
              <a:t>verify</a:t>
            </a:r>
            <a:r>
              <a:rPr lang="de-DE" sz="1600" dirty="0" smtClean="0"/>
              <a:t> x-</a:t>
            </a:r>
            <a:r>
              <a:rPr lang="de-DE" sz="1600" dirty="0" err="1" smtClean="0"/>
              <a:t>ray</a:t>
            </a:r>
            <a:r>
              <a:rPr lang="de-DE" sz="1600" dirty="0" smtClean="0"/>
              <a:t> </a:t>
            </a:r>
            <a:r>
              <a:rPr lang="de-DE" sz="1600" dirty="0" err="1" smtClean="0"/>
              <a:t>parameters</a:t>
            </a:r>
            <a:r>
              <a:rPr lang="de-DE" sz="1600" dirty="0" smtClean="0"/>
              <a:t> </a:t>
            </a:r>
            <a:r>
              <a:rPr lang="de-DE" sz="1600" dirty="0" err="1" smtClean="0"/>
              <a:t>according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requirements</a:t>
            </a:r>
            <a:endParaRPr lang="de-DE" sz="1600" dirty="0" smtClean="0"/>
          </a:p>
          <a:p>
            <a:pPr lvl="1"/>
            <a:r>
              <a:rPr lang="de-DE" sz="1600" dirty="0" err="1" smtClean="0"/>
              <a:t>Alignment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sample </a:t>
            </a:r>
            <a:r>
              <a:rPr lang="de-DE" sz="1600" dirty="0" err="1" smtClean="0"/>
              <a:t>and</a:t>
            </a:r>
            <a:r>
              <a:rPr lang="de-DE" sz="1600" dirty="0" smtClean="0"/>
              <a:t> additional/</a:t>
            </a:r>
            <a:r>
              <a:rPr lang="de-DE" sz="1600" dirty="0" err="1" smtClean="0"/>
              <a:t>secondary</a:t>
            </a:r>
            <a:r>
              <a:rPr lang="de-DE" sz="1600" dirty="0" smtClean="0"/>
              <a:t> </a:t>
            </a:r>
            <a:r>
              <a:rPr lang="de-DE" sz="1600" dirty="0" err="1" smtClean="0"/>
              <a:t>diagnostics</a:t>
            </a:r>
            <a:endParaRPr lang="de-DE" sz="1600" dirty="0" smtClean="0"/>
          </a:p>
          <a:p>
            <a:pPr lvl="1"/>
            <a:r>
              <a:rPr lang="de-DE" sz="1600" dirty="0" err="1" smtClean="0"/>
              <a:t>Verify</a:t>
            </a:r>
            <a:r>
              <a:rPr lang="de-DE" sz="1600" dirty="0" smtClean="0"/>
              <a:t> </a:t>
            </a:r>
            <a:r>
              <a:rPr lang="de-DE" sz="1600" dirty="0" err="1" smtClean="0"/>
              <a:t>optical</a:t>
            </a:r>
            <a:r>
              <a:rPr lang="de-DE" sz="1600" dirty="0" smtClean="0"/>
              <a:t> </a:t>
            </a:r>
            <a:r>
              <a:rPr lang="de-DE" sz="1600" dirty="0" err="1" smtClean="0"/>
              <a:t>laser</a:t>
            </a:r>
            <a:r>
              <a:rPr lang="de-DE" sz="1600" dirty="0" smtClean="0"/>
              <a:t> beam </a:t>
            </a:r>
            <a:r>
              <a:rPr lang="de-DE" sz="1600" dirty="0" err="1" smtClean="0"/>
              <a:t>settings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performance</a:t>
            </a:r>
            <a:endParaRPr lang="de-DE" sz="1600" dirty="0" smtClean="0"/>
          </a:p>
          <a:p>
            <a:pPr lvl="1"/>
            <a:r>
              <a:rPr lang="de-DE" sz="1600" dirty="0" err="1" smtClean="0"/>
              <a:t>Verify</a:t>
            </a:r>
            <a:r>
              <a:rPr lang="de-DE" sz="1600" dirty="0" smtClean="0"/>
              <a:t> </a:t>
            </a:r>
            <a:r>
              <a:rPr lang="de-DE" sz="1600" dirty="0" err="1" smtClean="0"/>
              <a:t>detection</a:t>
            </a:r>
            <a:r>
              <a:rPr lang="de-DE" sz="1600" dirty="0" smtClean="0"/>
              <a:t> </a:t>
            </a:r>
            <a:r>
              <a:rPr lang="de-DE" sz="1600" dirty="0" err="1" smtClean="0"/>
              <a:t>systems</a:t>
            </a:r>
            <a:r>
              <a:rPr lang="de-DE" sz="1600" dirty="0" smtClean="0"/>
              <a:t> </a:t>
            </a:r>
            <a:r>
              <a:rPr lang="de-DE" sz="1600" dirty="0" err="1" smtClean="0"/>
              <a:t>settings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performance</a:t>
            </a:r>
            <a:endParaRPr lang="de-DE" sz="1600" dirty="0" smtClean="0"/>
          </a:p>
          <a:p>
            <a:pPr lvl="1"/>
            <a:r>
              <a:rPr lang="de-DE" sz="1600" dirty="0" smtClean="0"/>
              <a:t>Search for </a:t>
            </a:r>
            <a:r>
              <a:rPr lang="de-DE" sz="1600" dirty="0" err="1" smtClean="0"/>
              <a:t>signal</a:t>
            </a:r>
            <a:endParaRPr lang="de-DE" sz="1600" dirty="0" smtClean="0"/>
          </a:p>
          <a:p>
            <a:pPr lvl="1"/>
            <a:r>
              <a:rPr lang="de-DE" sz="1600" dirty="0" smtClean="0"/>
              <a:t>Time </a:t>
            </a:r>
            <a:r>
              <a:rPr lang="de-DE" sz="1600" dirty="0" err="1" smtClean="0"/>
              <a:t>fraction</a:t>
            </a:r>
            <a:r>
              <a:rPr lang="de-DE" sz="1600" dirty="0" smtClean="0"/>
              <a:t> : </a:t>
            </a:r>
            <a:r>
              <a:rPr lang="de-DE" sz="1600" dirty="0" err="1" smtClean="0"/>
              <a:t>significant</a:t>
            </a:r>
            <a:r>
              <a:rPr lang="de-DE" sz="1600" dirty="0" smtClean="0"/>
              <a:t> (</a:t>
            </a:r>
            <a:r>
              <a:rPr lang="de-DE" sz="1600" dirty="0" err="1" smtClean="0"/>
              <a:t>days</a:t>
            </a:r>
            <a:r>
              <a:rPr lang="de-DE" sz="1600" dirty="0" smtClean="0"/>
              <a:t>) for non-standard </a:t>
            </a:r>
            <a:r>
              <a:rPr lang="de-DE" sz="1600" dirty="0" err="1" smtClean="0"/>
              <a:t>exps</a:t>
            </a:r>
            <a:r>
              <a:rPr lang="de-DE" sz="1600" dirty="0" smtClean="0"/>
              <a:t>. </a:t>
            </a:r>
          </a:p>
          <a:p>
            <a:pPr lvl="1"/>
            <a:r>
              <a:rPr lang="de-DE" sz="1600" dirty="0" smtClean="0"/>
              <a:t>Time </a:t>
            </a:r>
            <a:r>
              <a:rPr lang="de-DE" sz="1600" dirty="0" err="1" smtClean="0"/>
              <a:t>fraction</a:t>
            </a:r>
            <a:r>
              <a:rPr lang="de-DE" sz="1600" dirty="0" smtClean="0"/>
              <a:t> : moderate (</a:t>
            </a:r>
            <a:r>
              <a:rPr lang="de-DE" sz="1600" dirty="0" err="1" smtClean="0"/>
              <a:t>hrs</a:t>
            </a:r>
            <a:r>
              <a:rPr lang="de-DE" sz="1600" dirty="0" smtClean="0"/>
              <a:t>) for </a:t>
            </a:r>
            <a:r>
              <a:rPr lang="de-DE" sz="1600" dirty="0" err="1" smtClean="0"/>
              <a:t>standard</a:t>
            </a:r>
            <a:r>
              <a:rPr lang="de-DE" sz="1600" dirty="0" smtClean="0"/>
              <a:t> </a:t>
            </a:r>
            <a:r>
              <a:rPr lang="de-DE" sz="1600" dirty="0" err="1" smtClean="0"/>
              <a:t>exps</a:t>
            </a:r>
            <a:r>
              <a:rPr lang="de-DE" sz="1600" dirty="0" smtClean="0"/>
              <a:t>.</a:t>
            </a:r>
          </a:p>
          <a:p>
            <a:pPr lvl="1"/>
            <a:endParaRPr lang="de-DE" sz="1600" dirty="0"/>
          </a:p>
          <a:p>
            <a:pPr lvl="1"/>
            <a:r>
              <a:rPr lang="de-DE" sz="1600" dirty="0" err="1" smtClean="0"/>
              <a:t>Collect</a:t>
            </a:r>
            <a:r>
              <a:rPr lang="de-DE" sz="1600" dirty="0" smtClean="0"/>
              <a:t> </a:t>
            </a:r>
            <a:r>
              <a:rPr lang="de-DE" sz="1600" dirty="0" err="1" smtClean="0"/>
              <a:t>data</a:t>
            </a:r>
            <a:r>
              <a:rPr lang="de-DE" sz="1600" dirty="0" smtClean="0"/>
              <a:t> </a:t>
            </a:r>
            <a:r>
              <a:rPr lang="de-DE" sz="1600" dirty="0" err="1" smtClean="0"/>
              <a:t>according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experiment</a:t>
            </a:r>
            <a:r>
              <a:rPr lang="de-DE" sz="1600" dirty="0" smtClean="0"/>
              <a:t> </a:t>
            </a:r>
            <a:r>
              <a:rPr lang="de-DE" sz="1600" dirty="0" err="1" smtClean="0"/>
              <a:t>protocol</a:t>
            </a:r>
            <a:endParaRPr lang="de-DE" sz="1600" dirty="0" smtClean="0"/>
          </a:p>
          <a:p>
            <a:pPr lvl="1"/>
            <a:r>
              <a:rPr lang="de-DE" sz="1600" dirty="0" err="1" smtClean="0"/>
              <a:t>Modification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variables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switching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samples</a:t>
            </a:r>
            <a:endParaRPr lang="de-DE" sz="1600" dirty="0" smtClean="0"/>
          </a:p>
          <a:p>
            <a:pPr lvl="1"/>
            <a:endParaRPr lang="de-DE" sz="1600" dirty="0"/>
          </a:p>
          <a:p>
            <a:pPr lvl="1"/>
            <a:r>
              <a:rPr lang="de-DE" sz="1600" dirty="0" smtClean="0"/>
              <a:t>Try </a:t>
            </a:r>
            <a:r>
              <a:rPr lang="de-DE" sz="1600" dirty="0" err="1" smtClean="0"/>
              <a:t>new</a:t>
            </a:r>
            <a:r>
              <a:rPr lang="de-DE" sz="1600" dirty="0" smtClean="0"/>
              <a:t> </a:t>
            </a:r>
            <a:r>
              <a:rPr lang="de-DE" sz="1600" dirty="0" err="1" smtClean="0"/>
              <a:t>ideas</a:t>
            </a:r>
            <a:r>
              <a:rPr lang="de-DE" sz="1600" dirty="0" smtClean="0"/>
              <a:t> (sample </a:t>
            </a:r>
            <a:r>
              <a:rPr lang="de-DE" sz="1600" dirty="0" err="1" smtClean="0"/>
              <a:t>or</a:t>
            </a:r>
            <a:r>
              <a:rPr lang="de-DE" sz="1600" dirty="0" smtClean="0"/>
              <a:t> x-</a:t>
            </a:r>
            <a:r>
              <a:rPr lang="de-DE" sz="1600" dirty="0" err="1" smtClean="0"/>
              <a:t>ray</a:t>
            </a:r>
            <a:r>
              <a:rPr lang="de-DE" sz="1600" dirty="0" smtClean="0"/>
              <a:t> </a:t>
            </a:r>
            <a:r>
              <a:rPr lang="de-DE" sz="1600" dirty="0" err="1" smtClean="0"/>
              <a:t>technique</a:t>
            </a:r>
            <a:r>
              <a:rPr lang="de-DE" sz="1600" dirty="0" smtClean="0"/>
              <a:t>)</a:t>
            </a:r>
            <a:endParaRPr lang="de-DE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CC73E8-DF49-415E-9DE1-C5C18C4338E1}" type="slidenum">
              <a:rPr lang="en-GB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17 Apr 2012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 bwMode="auto">
          <a:xfrm>
            <a:off x="581891" y="1448791"/>
            <a:ext cx="1959428" cy="7956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342900" indent="-342900" algn="ctr">
              <a:buFont typeface="Wingdings" pitchFamily="2" charset="2"/>
              <a:buNone/>
            </a:pPr>
            <a:r>
              <a:rPr lang="de-DE" sz="1600" b="1" dirty="0" err="1" smtClean="0">
                <a:solidFill>
                  <a:srgbClr val="FFFFFF"/>
                </a:solidFill>
                <a:ea typeface="ＭＳ Ｐゴシック" pitchFamily="116" charset="-128"/>
              </a:rPr>
              <a:t>Preparation</a:t>
            </a:r>
            <a:endParaRPr lang="de-DE" sz="1600" b="1" dirty="0">
              <a:solidFill>
                <a:srgbClr val="FFFFFF"/>
              </a:solidFill>
              <a:ea typeface="ＭＳ Ｐゴシック" pitchFamily="116" charset="-128"/>
            </a:endParaRPr>
          </a:p>
          <a:p>
            <a:pPr marL="342900" indent="-342900" algn="ctr">
              <a:buFont typeface="Wingdings" pitchFamily="2" charset="2"/>
              <a:buNone/>
            </a:pPr>
            <a:r>
              <a:rPr lang="de-DE" sz="1600" b="1" dirty="0" err="1" smtClean="0">
                <a:solidFill>
                  <a:srgbClr val="FFFFFF"/>
                </a:solidFill>
                <a:ea typeface="ＭＳ Ｐゴシック" pitchFamily="116" charset="-128"/>
              </a:rPr>
              <a:t>phase</a:t>
            </a:r>
            <a:endParaRPr lang="de-DE" sz="1600" b="1" dirty="0" smtClean="0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91791" y="2669941"/>
            <a:ext cx="1959428" cy="7956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342900" indent="-342900" algn="ctr">
              <a:buFont typeface="Wingdings" pitchFamily="2" charset="2"/>
              <a:buNone/>
            </a:pPr>
            <a:r>
              <a:rPr lang="de-DE" sz="1600" b="1" dirty="0" smtClean="0">
                <a:solidFill>
                  <a:srgbClr val="FFFFFF"/>
                </a:solidFill>
                <a:ea typeface="ＭＳ Ｐゴシック" pitchFamily="116" charset="-128"/>
              </a:rPr>
              <a:t>Setup</a:t>
            </a:r>
            <a:endParaRPr lang="de-DE" sz="1600" b="1" dirty="0">
              <a:solidFill>
                <a:srgbClr val="FFFFFF"/>
              </a:solidFill>
              <a:ea typeface="ＭＳ Ｐゴシック" pitchFamily="116" charset="-128"/>
            </a:endParaRPr>
          </a:p>
          <a:p>
            <a:pPr marL="342900" indent="-342900" algn="ctr">
              <a:buFont typeface="Wingdings" pitchFamily="2" charset="2"/>
              <a:buNone/>
            </a:pPr>
            <a:r>
              <a:rPr lang="de-DE" sz="1600" b="1" dirty="0" err="1" smtClean="0">
                <a:solidFill>
                  <a:srgbClr val="FFFFFF"/>
                </a:solidFill>
                <a:ea typeface="ＭＳ Ｐゴシック" pitchFamily="116" charset="-128"/>
              </a:rPr>
              <a:t>phase</a:t>
            </a:r>
            <a:endParaRPr lang="de-DE" sz="1600" b="1" dirty="0" smtClean="0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01691" y="3902966"/>
            <a:ext cx="1959428" cy="7956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342900" indent="-342900" algn="ctr">
              <a:buFont typeface="Wingdings" pitchFamily="2" charset="2"/>
              <a:buNone/>
            </a:pPr>
            <a:r>
              <a:rPr lang="de-DE" sz="1600" b="1" dirty="0" smtClean="0">
                <a:solidFill>
                  <a:srgbClr val="FFFFFF"/>
                </a:solidFill>
                <a:ea typeface="ＭＳ Ｐゴシック" pitchFamily="116" charset="-128"/>
              </a:rPr>
              <a:t>Data </a:t>
            </a:r>
            <a:r>
              <a:rPr lang="de-DE" sz="1600" b="1" dirty="0" err="1" smtClean="0">
                <a:solidFill>
                  <a:srgbClr val="FFFFFF"/>
                </a:solidFill>
                <a:ea typeface="ＭＳ Ｐゴシック" pitchFamily="116" charset="-128"/>
              </a:rPr>
              <a:t>taking</a:t>
            </a:r>
            <a:endParaRPr lang="de-DE" sz="1600" b="1" dirty="0">
              <a:solidFill>
                <a:srgbClr val="FFFFFF"/>
              </a:solidFill>
              <a:ea typeface="ＭＳ Ｐゴシック" pitchFamily="116" charset="-128"/>
            </a:endParaRPr>
          </a:p>
          <a:p>
            <a:pPr marL="342900" indent="-342900" algn="ctr">
              <a:buFont typeface="Wingdings" pitchFamily="2" charset="2"/>
              <a:buNone/>
            </a:pPr>
            <a:r>
              <a:rPr lang="de-DE" sz="1600" b="1" dirty="0" err="1" smtClean="0">
                <a:solidFill>
                  <a:srgbClr val="FFFFFF"/>
                </a:solidFill>
                <a:ea typeface="ＭＳ Ｐゴシック" pitchFamily="116" charset="-128"/>
              </a:rPr>
              <a:t>phase</a:t>
            </a:r>
            <a:endParaRPr lang="de-DE" sz="1600" b="1" dirty="0" smtClean="0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99716" y="5135991"/>
            <a:ext cx="1959428" cy="7956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342900" indent="-342900" algn="ctr">
              <a:buFont typeface="Wingdings" pitchFamily="2" charset="2"/>
              <a:buNone/>
            </a:pPr>
            <a:r>
              <a:rPr lang="de-DE" sz="1600" b="1" dirty="0" err="1" smtClean="0">
                <a:solidFill>
                  <a:srgbClr val="FFFFFF"/>
                </a:solidFill>
                <a:ea typeface="ＭＳ Ｐゴシック" pitchFamily="116" charset="-128"/>
              </a:rPr>
              <a:t>Testing</a:t>
            </a:r>
            <a:endParaRPr lang="de-DE" sz="1600" b="1" dirty="0">
              <a:solidFill>
                <a:srgbClr val="FFFFFF"/>
              </a:solidFill>
              <a:ea typeface="ＭＳ Ｐゴシック" pitchFamily="116" charset="-128"/>
            </a:endParaRPr>
          </a:p>
          <a:p>
            <a:pPr marL="342900" indent="-342900" algn="ctr">
              <a:buFont typeface="Wingdings" pitchFamily="2" charset="2"/>
              <a:buNone/>
            </a:pPr>
            <a:r>
              <a:rPr lang="de-DE" sz="1600" b="1" dirty="0" err="1" smtClean="0">
                <a:solidFill>
                  <a:srgbClr val="FFFFFF"/>
                </a:solidFill>
                <a:ea typeface="ＭＳ Ｐゴシック" pitchFamily="116" charset="-128"/>
              </a:rPr>
              <a:t>phase</a:t>
            </a:r>
            <a:endParaRPr lang="de-DE" sz="1600" b="1" dirty="0" smtClean="0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1136080" y="2273121"/>
            <a:ext cx="890649" cy="389879"/>
          </a:xfrm>
          <a:prstGeom prst="downArrow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buFont typeface="Wingdings" pitchFamily="2" charset="2"/>
              <a:buNone/>
            </a:pPr>
            <a:endParaRPr lang="de-DE" b="1" smtClean="0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1134105" y="3506146"/>
            <a:ext cx="890649" cy="389879"/>
          </a:xfrm>
          <a:prstGeom prst="downArrow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buFont typeface="Wingdings" pitchFamily="2" charset="2"/>
              <a:buNone/>
            </a:pPr>
            <a:endParaRPr lang="de-DE" b="1" smtClean="0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1144005" y="4739171"/>
            <a:ext cx="890649" cy="389879"/>
          </a:xfrm>
          <a:prstGeom prst="downArrow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buFont typeface="Wingdings" pitchFamily="2" charset="2"/>
              <a:buNone/>
            </a:pPr>
            <a:endParaRPr lang="de-DE" b="1" smtClean="0">
              <a:solidFill>
                <a:srgbClr val="261748"/>
              </a:solidFill>
              <a:ea typeface="ＭＳ Ｐゴシック" pitchFamily="1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608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sz="2000" dirty="0" err="1"/>
              <a:t>C</a:t>
            </a:r>
            <a:r>
              <a:rPr lang="de-DE" sz="2000" dirty="0" err="1" smtClean="0"/>
              <a:t>hallenges</a:t>
            </a:r>
            <a:r>
              <a:rPr lang="de-DE" sz="2000" dirty="0" smtClean="0"/>
              <a:t> </a:t>
            </a:r>
            <a:r>
              <a:rPr lang="de-DE" sz="2000" dirty="0" err="1" smtClean="0"/>
              <a:t>related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high </a:t>
            </a:r>
            <a:r>
              <a:rPr lang="de-DE" sz="2000" dirty="0" err="1" smtClean="0"/>
              <a:t>repetition</a:t>
            </a:r>
            <a:r>
              <a:rPr lang="de-DE" sz="2000" dirty="0" smtClean="0"/>
              <a:t> </a:t>
            </a:r>
            <a:r>
              <a:rPr lang="de-DE" sz="2000" dirty="0" err="1" smtClean="0"/>
              <a:t>rates</a:t>
            </a:r>
            <a:r>
              <a:rPr lang="de-DE" sz="2000" dirty="0" smtClean="0"/>
              <a:t> </a:t>
            </a:r>
            <a:r>
              <a:rPr lang="de-DE" sz="2000" dirty="0" err="1" smtClean="0"/>
              <a:t>have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overcome</a:t>
            </a:r>
            <a:r>
              <a:rPr lang="de-DE" sz="2000" dirty="0" smtClean="0"/>
              <a:t> in </a:t>
            </a:r>
            <a:r>
              <a:rPr lang="de-DE" sz="2000" dirty="0" err="1" smtClean="0"/>
              <a:t>order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make</a:t>
            </a:r>
            <a:r>
              <a:rPr lang="de-DE" sz="2000" dirty="0" smtClean="0"/>
              <a:t> </a:t>
            </a:r>
            <a:r>
              <a:rPr lang="de-DE" sz="2000" dirty="0" err="1" smtClean="0"/>
              <a:t>its</a:t>
            </a:r>
            <a:r>
              <a:rPr lang="de-DE" sz="2000" dirty="0" smtClean="0"/>
              <a:t> </a:t>
            </a:r>
            <a:r>
              <a:rPr lang="de-DE" sz="2000" dirty="0" err="1" smtClean="0"/>
              <a:t>advantages</a:t>
            </a:r>
            <a:r>
              <a:rPr lang="de-DE" sz="2000" dirty="0" smtClean="0"/>
              <a:t> </a:t>
            </a:r>
            <a:r>
              <a:rPr lang="de-DE" sz="2000" dirty="0" err="1" smtClean="0"/>
              <a:t>fully</a:t>
            </a:r>
            <a:r>
              <a:rPr lang="de-DE" sz="2000" dirty="0" smtClean="0"/>
              <a:t> </a:t>
            </a:r>
            <a:r>
              <a:rPr lang="de-DE" sz="2000" dirty="0" err="1" smtClean="0"/>
              <a:t>available</a:t>
            </a:r>
            <a:r>
              <a:rPr lang="de-DE" sz="2000" dirty="0" smtClean="0"/>
              <a:t> for </a:t>
            </a:r>
            <a:r>
              <a:rPr lang="de-DE" sz="2000" dirty="0" err="1" smtClean="0"/>
              <a:t>users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European XFEL. This will </a:t>
            </a:r>
            <a:r>
              <a:rPr lang="de-DE" sz="2000" dirty="0" err="1" smtClean="0"/>
              <a:t>be</a:t>
            </a:r>
            <a:r>
              <a:rPr lang="de-DE" sz="2000" dirty="0" smtClean="0"/>
              <a:t> a real </a:t>
            </a:r>
            <a:r>
              <a:rPr lang="de-DE" sz="2000" dirty="0" err="1" smtClean="0"/>
              <a:t>first</a:t>
            </a:r>
            <a:r>
              <a:rPr lang="de-DE" sz="2000" dirty="0" smtClean="0"/>
              <a:t> !</a:t>
            </a:r>
          </a:p>
          <a:p>
            <a:pPr lvl="1"/>
            <a:r>
              <a:rPr lang="de-DE" sz="2000" dirty="0" err="1" smtClean="0"/>
              <a:t>Operate</a:t>
            </a:r>
            <a:r>
              <a:rPr lang="de-DE" sz="2000" dirty="0" smtClean="0"/>
              <a:t> </a:t>
            </a:r>
            <a:r>
              <a:rPr lang="de-DE" sz="2000" dirty="0" err="1" smtClean="0"/>
              <a:t>several</a:t>
            </a:r>
            <a:r>
              <a:rPr lang="de-DE" sz="2000" dirty="0" smtClean="0"/>
              <a:t> </a:t>
            </a:r>
            <a:r>
              <a:rPr lang="de-DE" sz="2000" dirty="0" err="1" smtClean="0"/>
              <a:t>undulators</a:t>
            </a:r>
            <a:r>
              <a:rPr lang="de-DE" sz="2000" dirty="0" smtClean="0"/>
              <a:t> / x-</a:t>
            </a:r>
            <a:r>
              <a:rPr lang="de-DE" sz="2000" dirty="0" err="1" smtClean="0"/>
              <a:t>ray</a:t>
            </a:r>
            <a:r>
              <a:rPr lang="de-DE" sz="2000" dirty="0" smtClean="0"/>
              <a:t> beam </a:t>
            </a:r>
            <a:r>
              <a:rPr lang="de-DE" sz="2000" dirty="0" err="1" smtClean="0"/>
              <a:t>lines</a:t>
            </a:r>
            <a:r>
              <a:rPr lang="de-DE" sz="2000" dirty="0" smtClean="0"/>
              <a:t> / </a:t>
            </a:r>
            <a:r>
              <a:rPr lang="de-DE" sz="2000" dirty="0" err="1" smtClean="0"/>
              <a:t>scientific</a:t>
            </a:r>
            <a:r>
              <a:rPr lang="de-DE" sz="2000" dirty="0" smtClean="0"/>
              <a:t> </a:t>
            </a:r>
            <a:r>
              <a:rPr lang="de-DE" sz="2000" dirty="0" err="1" smtClean="0"/>
              <a:t>instruments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minimal </a:t>
            </a:r>
            <a:r>
              <a:rPr lang="de-DE" sz="2000" dirty="0" err="1" smtClean="0"/>
              <a:t>interference</a:t>
            </a:r>
            <a:endParaRPr lang="de-DE" sz="2000" dirty="0" smtClean="0"/>
          </a:p>
          <a:p>
            <a:pPr lvl="1"/>
            <a:r>
              <a:rPr lang="de-DE" sz="2000" dirty="0" err="1" smtClean="0"/>
              <a:t>Maintain</a:t>
            </a:r>
            <a:r>
              <a:rPr lang="de-DE" sz="2000" dirty="0" smtClean="0"/>
              <a:t> e-beam / x-</a:t>
            </a:r>
            <a:r>
              <a:rPr lang="de-DE" sz="2000" dirty="0" err="1" smtClean="0"/>
              <a:t>ray</a:t>
            </a:r>
            <a:r>
              <a:rPr lang="de-DE" sz="2000" dirty="0" smtClean="0"/>
              <a:t> </a:t>
            </a:r>
            <a:r>
              <a:rPr lang="de-DE" sz="2000" dirty="0" err="1" smtClean="0"/>
              <a:t>performance</a:t>
            </a:r>
            <a:r>
              <a:rPr lang="de-DE" sz="2000" dirty="0" smtClean="0"/>
              <a:t> </a:t>
            </a:r>
            <a:r>
              <a:rPr lang="de-DE" sz="2000" dirty="0" err="1" smtClean="0"/>
              <a:t>while</a:t>
            </a:r>
            <a:r>
              <a:rPr lang="de-DE" sz="2000" dirty="0" smtClean="0"/>
              <a:t> </a:t>
            </a:r>
            <a:r>
              <a:rPr lang="de-DE" sz="2000" dirty="0" err="1" smtClean="0"/>
              <a:t>modifying</a:t>
            </a:r>
            <a:r>
              <a:rPr lang="de-DE" sz="2000" dirty="0" smtClean="0"/>
              <a:t> </a:t>
            </a:r>
            <a:r>
              <a:rPr lang="de-DE" sz="2000" dirty="0" err="1" smtClean="0"/>
              <a:t>parameters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switching</a:t>
            </a:r>
            <a:r>
              <a:rPr lang="de-DE" sz="2000" dirty="0" smtClean="0"/>
              <a:t> on/off </a:t>
            </a:r>
            <a:r>
              <a:rPr lang="de-DE" sz="2000" dirty="0" err="1" smtClean="0"/>
              <a:t>bunches</a:t>
            </a:r>
            <a:endParaRPr lang="de-DE" sz="2000" dirty="0" smtClean="0"/>
          </a:p>
          <a:p>
            <a:pPr lvl="1"/>
            <a:r>
              <a:rPr lang="de-DE" sz="2000" dirty="0" err="1" smtClean="0"/>
              <a:t>Allow</a:t>
            </a:r>
            <a:r>
              <a:rPr lang="de-DE" sz="2000" dirty="0" smtClean="0"/>
              <a:t> </a:t>
            </a:r>
            <a:r>
              <a:rPr lang="de-DE" sz="2000" dirty="0" err="1" smtClean="0"/>
              <a:t>specific</a:t>
            </a:r>
            <a:r>
              <a:rPr lang="de-DE" sz="2000" dirty="0" smtClean="0"/>
              <a:t> </a:t>
            </a:r>
            <a:r>
              <a:rPr lang="de-DE" sz="2000" dirty="0" err="1" smtClean="0"/>
              <a:t>electron</a:t>
            </a:r>
            <a:r>
              <a:rPr lang="de-DE" sz="2000" dirty="0" smtClean="0"/>
              <a:t> </a:t>
            </a:r>
            <a:r>
              <a:rPr lang="de-DE" sz="2000" dirty="0" err="1" smtClean="0"/>
              <a:t>bunch</a:t>
            </a:r>
            <a:r>
              <a:rPr lang="de-DE" sz="2000" dirty="0" smtClean="0"/>
              <a:t> </a:t>
            </a:r>
            <a:r>
              <a:rPr lang="de-DE" sz="2000" dirty="0" err="1" smtClean="0"/>
              <a:t>properties</a:t>
            </a:r>
            <a:r>
              <a:rPr lang="de-DE" sz="2000" dirty="0" smtClean="0"/>
              <a:t>. In </a:t>
            </a:r>
            <a:r>
              <a:rPr lang="de-DE" sz="2000" dirty="0" err="1" smtClean="0"/>
              <a:t>general</a:t>
            </a:r>
            <a:r>
              <a:rPr lang="de-DE" sz="2000" dirty="0" smtClean="0"/>
              <a:t> </a:t>
            </a:r>
            <a:r>
              <a:rPr lang="de-DE" sz="2000" dirty="0" err="1" smtClean="0"/>
              <a:t>only</a:t>
            </a:r>
            <a:r>
              <a:rPr lang="de-DE" sz="2000" dirty="0" smtClean="0"/>
              <a:t> for </a:t>
            </a:r>
            <a:r>
              <a:rPr lang="de-DE" sz="2000" dirty="0" err="1" smtClean="0"/>
              <a:t>part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bunch</a:t>
            </a:r>
            <a:r>
              <a:rPr lang="de-DE" sz="2000" dirty="0" smtClean="0"/>
              <a:t> </a:t>
            </a:r>
            <a:r>
              <a:rPr lang="de-DE" sz="2000" dirty="0" err="1" smtClean="0"/>
              <a:t>train</a:t>
            </a:r>
            <a:endParaRPr lang="de-DE" sz="2000" dirty="0" smtClean="0"/>
          </a:p>
          <a:p>
            <a:pPr lvl="1"/>
            <a:r>
              <a:rPr lang="de-DE" sz="2000" dirty="0" smtClean="0"/>
              <a:t>…</a:t>
            </a:r>
          </a:p>
          <a:p>
            <a:pPr lvl="1"/>
            <a:endParaRPr lang="de-DE" sz="2000" dirty="0" smtClean="0"/>
          </a:p>
          <a:p>
            <a:pPr lvl="1"/>
            <a:endParaRPr lang="de-D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CC73E8-DF49-415E-9DE1-C5C18C4338E1}" type="slidenum">
              <a:rPr lang="en-GB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17 Apr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359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XFELGmBH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None/>
          <a:tabLst/>
          <a:defRPr kumimoji="0" lang="de-DE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None/>
          <a:tabLst/>
          <a:defRPr kumimoji="0" lang="de-DE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XFELGmBH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PT-Vorlage_de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/>
            <a:cs typeface="ＭＳ Ｐゴシック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/>
            <a:cs typeface="ＭＳ Ｐゴシック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None/>
          <a:tabLst/>
          <a:defRPr kumimoji="0" lang="de-DE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None/>
          <a:tabLst/>
          <a:defRPr kumimoji="0" lang="de-DE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None/>
          <a:tabLst/>
          <a:defRPr kumimoji="0" lang="de-DE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None/>
          <a:tabLst/>
          <a:defRPr kumimoji="0" lang="de-DE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None/>
          <a:tabLst/>
          <a:defRPr kumimoji="0" lang="de-DE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None/>
          <a:tabLst/>
          <a:defRPr kumimoji="0" lang="de-DE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XFELGmBH</Template>
  <TotalTime>0</TotalTime>
  <Words>1542</Words>
  <Application>Microsoft Office PowerPoint</Application>
  <PresentationFormat>On-screen Show (4:3)</PresentationFormat>
  <Paragraphs>370</Paragraphs>
  <Slides>27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XFELGmBH</vt:lpstr>
      <vt:lpstr>DESY European XFEL</vt:lpstr>
      <vt:lpstr>1_XFELGmBH</vt:lpstr>
      <vt:lpstr>PPT-Vorlage_de</vt:lpstr>
      <vt:lpstr>1_DESY European XFEL</vt:lpstr>
      <vt:lpstr>2_DESY European XFEL</vt:lpstr>
      <vt:lpstr>3_DESY European XFEL</vt:lpstr>
      <vt:lpstr>4_DESY European XFEL</vt:lpstr>
      <vt:lpstr>Picture</vt:lpstr>
      <vt:lpstr>Equation</vt:lpstr>
      <vt:lpstr>Operation Modes Working Group Summary</vt:lpstr>
      <vt:lpstr>Instrument requests to the delivery of x-ray pulses</vt:lpstr>
      <vt:lpstr>Layout x-ray facility</vt:lpstr>
      <vt:lpstr>Simultaneous operation of many instruments</vt:lpstr>
      <vt:lpstr>X-ray delivery patterns </vt:lpstr>
      <vt:lpstr>X-ray delivery patterns / electron bunch distr. </vt:lpstr>
      <vt:lpstr>Electron bunch distribution to 2 BL / 5 undulators </vt:lpstr>
      <vt:lpstr>A prototypical experiment</vt:lpstr>
      <vt:lpstr>Conclusions</vt:lpstr>
      <vt:lpstr>XFEL Pulse Pattern Options</vt:lpstr>
      <vt:lpstr>Pulse Patterns: Laser Operation </vt:lpstr>
      <vt:lpstr>Pulse pattern: Fast kickers</vt:lpstr>
      <vt:lpstr>Pulse Pattern: Subsequent undulators</vt:lpstr>
      <vt:lpstr>Summary: Pulse Pattern Baseline</vt:lpstr>
      <vt:lpstr>Charge and Bunch Length Scope</vt:lpstr>
      <vt:lpstr>Compression for Different Charges</vt:lpstr>
      <vt:lpstr>Compression for Different Charges</vt:lpstr>
      <vt:lpstr>Compression for Different Charges</vt:lpstr>
      <vt:lpstr>Strong Compression for 250 pC</vt:lpstr>
      <vt:lpstr>Summary</vt:lpstr>
      <vt:lpstr>LLRF Capabilities of the European-XFEL </vt:lpstr>
      <vt:lpstr>Requests: operation flexibility</vt:lpstr>
      <vt:lpstr>Multiple – gradient/phase operation</vt:lpstr>
      <vt:lpstr>Beam loading and varying beam loading</vt:lpstr>
      <vt:lpstr>Performance of LLRF system after upgrade</vt:lpstr>
      <vt:lpstr>Beam loading and varying beam loading</vt:lpstr>
      <vt:lpstr>Interaction of acc. operators &amp; experimenters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XFEL Operation Modes</dc:title>
  <dc:creator>wdecking</dc:creator>
  <cp:lastModifiedBy>wdecking</cp:lastModifiedBy>
  <cp:revision>36</cp:revision>
  <cp:lastPrinted>2008-09-01T15:04:16Z</cp:lastPrinted>
  <dcterms:created xsi:type="dcterms:W3CDTF">2010-11-24T14:22:02Z</dcterms:created>
  <dcterms:modified xsi:type="dcterms:W3CDTF">2012-04-19T07:35:12Z</dcterms:modified>
</cp:coreProperties>
</file>