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67" r:id="rId2"/>
  </p:sldMasterIdLst>
  <p:notesMasterIdLst>
    <p:notesMasterId r:id="rId15"/>
  </p:notesMasterIdLst>
  <p:sldIdLst>
    <p:sldId id="267" r:id="rId3"/>
    <p:sldId id="272" r:id="rId4"/>
    <p:sldId id="287" r:id="rId5"/>
    <p:sldId id="288" r:id="rId6"/>
    <p:sldId id="276" r:id="rId7"/>
    <p:sldId id="265" r:id="rId8"/>
    <p:sldId id="263" r:id="rId9"/>
    <p:sldId id="286" r:id="rId10"/>
    <p:sldId id="284" r:id="rId11"/>
    <p:sldId id="259" r:id="rId12"/>
    <p:sldId id="283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44536"/>
    <a:srgbClr val="FF9966"/>
    <a:srgbClr val="00FFCC"/>
    <a:srgbClr val="00FF66"/>
    <a:srgbClr val="FFFFB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3" autoAdjust="0"/>
    <p:restoredTop sz="95935" autoAdjust="0"/>
  </p:normalViewPr>
  <p:slideViewPr>
    <p:cSldViewPr snapToGrid="0" snapToObjects="1">
      <p:cViewPr>
        <p:scale>
          <a:sx n="100" d="100"/>
          <a:sy n="100" d="100"/>
        </p:scale>
        <p:origin x="-1736" y="-9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9E7E5-8C01-5142-8CE7-E0212A726E49}" type="datetimeFigureOut">
              <a:rPr lang="en-US" smtClean="0"/>
              <a:t>4/17/12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0923B5-1438-4C4A-A985-65F79E71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31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----- Meeting Notes (4/4/11 16:59) -----</a:t>
            </a: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5A4C0DE-AA85-D243-BCB9-A41B1C5B7372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  <a:p>
            <a:r>
              <a:rPr lang="en-US">
                <a:latin typeface="Calibri" charset="0"/>
              </a:rPr>
              <a:t>----- Meeting Notes (4/4/11 16:59) -----</a:t>
            </a: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  <a:p>
            <a:endParaRPr lang="en-US">
              <a:latin typeface="Calibri" charset="0"/>
            </a:endParaRPr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5A4C0DE-AA85-D243-BCB9-A41B1C5B7372}" type="slidenum">
              <a:rPr lang="en-US" sz="1200"/>
              <a:pPr eaLnBrk="1" hangingPunct="1"/>
              <a:t>4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charset="0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de-DE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de-DE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42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7290-0EEE-9841-A088-9EB4966A21B6}" type="datetimeFigureOut">
              <a:rPr lang="en-US" smtClean="0"/>
              <a:t>4/17/12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F226-F07A-BD4B-B916-77BFD4260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3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F7290-0EEE-9841-A088-9EB4966A21B6}" type="datetimeFigureOut">
              <a:rPr lang="en-US" smtClean="0"/>
              <a:t>4/17/12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DF226-F07A-BD4B-B916-77BFD4260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Equipment Protection</a:t>
            </a:r>
            <a:r>
              <a:rPr lang="en-GB" sz="1000" baseline="0" dirty="0" smtClean="0">
                <a:solidFill>
                  <a:schemeClr val="bg1"/>
                </a:solidFill>
              </a:rPr>
              <a:t> for the Photon Beam Transport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text format – don’t edit!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37333" y="704191"/>
            <a:ext cx="4040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fld id="{ADF70E28-B5CE-3645-8EDB-493AB918ED61}" type="slidenum">
              <a:rPr lang="en-US" sz="1400" smtClean="0">
                <a:solidFill>
                  <a:schemeClr val="bg1"/>
                </a:solidFill>
              </a:r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2388" y="6451600"/>
            <a:ext cx="4811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XFEL</a:t>
            </a:r>
            <a:r>
              <a:rPr lang="en-US" sz="1000" baseline="0" dirty="0" smtClean="0"/>
              <a:t> Consortium Meeting, 17.4.2012</a:t>
            </a:r>
          </a:p>
          <a:p>
            <a:r>
              <a:rPr lang="en-US" sz="1000" baseline="0" dirty="0" smtClean="0"/>
              <a:t>Harald Sinn, European XFEL, WP73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5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0"/>
        <a:buNone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charset="0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BB949-C690-1249-B0FF-D5EDF85C8177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092B-1C35-5043-9053-7EE42C440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93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622300" y="4025900"/>
            <a:ext cx="7962899" cy="2012950"/>
          </a:xfrm>
        </p:spPr>
        <p:txBody>
          <a:bodyPr/>
          <a:lstStyle/>
          <a:p>
            <a:r>
              <a:rPr lang="en-US" dirty="0" smtClean="0"/>
              <a:t>Harald Sinn </a:t>
            </a:r>
          </a:p>
          <a:p>
            <a:r>
              <a:rPr lang="en-US" sz="2400" dirty="0" smtClean="0"/>
              <a:t>WP73: X-ray Optics and Beam Transport </a:t>
            </a:r>
          </a:p>
          <a:p>
            <a:r>
              <a:rPr lang="en-US" sz="2400" dirty="0" smtClean="0"/>
              <a:t>April</a:t>
            </a:r>
            <a:r>
              <a:rPr lang="en-US" sz="2400" dirty="0"/>
              <a:t> </a:t>
            </a:r>
            <a:r>
              <a:rPr lang="en-US" sz="2400" dirty="0" smtClean="0"/>
              <a:t>17 2012, 1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XFEL Accelerator Consortiu</a:t>
            </a:r>
            <a:r>
              <a:rPr lang="en-US" sz="2400" dirty="0"/>
              <a:t>m</a:t>
            </a:r>
            <a:r>
              <a:rPr lang="en-US" sz="2400" dirty="0" smtClean="0"/>
              <a:t> Meeting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ctrTitle" sz="quarter"/>
          </p:nvPr>
        </p:nvSpPr>
        <p:spPr>
          <a:xfrm>
            <a:off x="647700" y="1543050"/>
            <a:ext cx="7861300" cy="2343150"/>
          </a:xfrm>
        </p:spPr>
        <p:txBody>
          <a:bodyPr/>
          <a:lstStyle/>
          <a:p>
            <a:r>
              <a:rPr lang="en-US" sz="4000" dirty="0" smtClean="0"/>
              <a:t>Equipment Protection for the Photon Beam Transport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14618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41500" y="4013200"/>
            <a:ext cx="2222500" cy="241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SASE1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 rot="20167204">
            <a:off x="1677135" y="2949575"/>
            <a:ext cx="2222500" cy="2413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SASE2</a:t>
            </a:r>
            <a:endParaRPr lang="en-US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7981950" y="682625"/>
            <a:ext cx="990600" cy="241300"/>
          </a:xfrm>
          <a:prstGeom prst="roundRect">
            <a:avLst/>
          </a:prstGeom>
          <a:solidFill>
            <a:srgbClr val="00FF6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2 MID</a:t>
            </a:r>
            <a:endParaRPr lang="en-US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7981950" y="4083050"/>
            <a:ext cx="990600" cy="241300"/>
          </a:xfrm>
          <a:prstGeom prst="roundRect">
            <a:avLst/>
          </a:pr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11 SPB</a:t>
            </a:r>
            <a:endParaRPr lang="en-US" b="1" dirty="0"/>
          </a:p>
        </p:txBody>
      </p:sp>
      <p:cxnSp>
        <p:nvCxnSpPr>
          <p:cNvPr id="26" name="Straight Connector 25"/>
          <p:cNvCxnSpPr>
            <a:stCxn id="6" idx="3"/>
            <a:endCxn id="11" idx="1"/>
          </p:cNvCxnSpPr>
          <p:nvPr/>
        </p:nvCxnSpPr>
        <p:spPr>
          <a:xfrm flipV="1">
            <a:off x="3804507" y="803275"/>
            <a:ext cx="4177443" cy="18170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" idx="3"/>
            <a:endCxn id="17" idx="1"/>
          </p:cNvCxnSpPr>
          <p:nvPr/>
        </p:nvCxnSpPr>
        <p:spPr>
          <a:xfrm>
            <a:off x="4064000" y="4133850"/>
            <a:ext cx="3917950" cy="6985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8" name="Group 247"/>
          <p:cNvGrpSpPr/>
          <p:nvPr/>
        </p:nvGrpSpPr>
        <p:grpSpPr>
          <a:xfrm>
            <a:off x="6562725" y="1571625"/>
            <a:ext cx="1419225" cy="1889125"/>
            <a:chOff x="6562725" y="1558925"/>
            <a:chExt cx="1419225" cy="1889125"/>
          </a:xfrm>
        </p:grpSpPr>
        <p:cxnSp>
          <p:nvCxnSpPr>
            <p:cNvPr id="55" name="Straight Connector 54"/>
            <p:cNvCxnSpPr>
              <a:stCxn id="22" idx="1"/>
            </p:cNvCxnSpPr>
            <p:nvPr/>
          </p:nvCxnSpPr>
          <p:spPr>
            <a:xfrm flipH="1">
              <a:off x="7239000" y="1558925"/>
              <a:ext cx="742950" cy="6641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15" idx="1"/>
            </p:cNvCxnSpPr>
            <p:nvPr/>
          </p:nvCxnSpPr>
          <p:spPr>
            <a:xfrm flipH="1" flipV="1">
              <a:off x="6562725" y="2921000"/>
              <a:ext cx="1419225" cy="5270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5" name="Straight Connector 154"/>
          <p:cNvCxnSpPr>
            <a:stCxn id="6" idx="1"/>
          </p:cNvCxnSpPr>
          <p:nvPr/>
        </p:nvCxnSpPr>
        <p:spPr>
          <a:xfrm flipH="1">
            <a:off x="342900" y="3520083"/>
            <a:ext cx="1429363" cy="6137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2" idx="1"/>
          </p:cNvCxnSpPr>
          <p:nvPr/>
        </p:nvCxnSpPr>
        <p:spPr>
          <a:xfrm flipH="1">
            <a:off x="342900" y="4133850"/>
            <a:ext cx="1498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2" name="Decision 231"/>
          <p:cNvSpPr/>
          <p:nvPr/>
        </p:nvSpPr>
        <p:spPr>
          <a:xfrm>
            <a:off x="279400" y="3987800"/>
            <a:ext cx="355600" cy="241300"/>
          </a:xfrm>
          <a:prstGeom prst="flowChartDecision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1" name="Group 250"/>
          <p:cNvGrpSpPr/>
          <p:nvPr/>
        </p:nvGrpSpPr>
        <p:grpSpPr>
          <a:xfrm>
            <a:off x="4064000" y="4121150"/>
            <a:ext cx="4908550" cy="1336675"/>
            <a:chOff x="4064000" y="4616450"/>
            <a:chExt cx="4908550" cy="1336675"/>
          </a:xfrm>
        </p:grpSpPr>
        <p:sp>
          <p:nvSpPr>
            <p:cNvPr id="5" name="Rounded Rectangle 4"/>
            <p:cNvSpPr/>
            <p:nvPr/>
          </p:nvSpPr>
          <p:spPr>
            <a:xfrm rot="958673">
              <a:off x="4757609" y="4933917"/>
              <a:ext cx="1371600" cy="2413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SASE3</a:t>
              </a:r>
              <a:endParaRPr lang="en-US" b="1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7981950" y="5711825"/>
              <a:ext cx="990600" cy="241300"/>
            </a:xfrm>
            <a:prstGeom prst="roundRect">
              <a:avLst/>
            </a:prstGeom>
            <a:solidFill>
              <a:srgbClr val="FF66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14 SQS</a:t>
              </a:r>
              <a:endParaRPr lang="en-US" b="1" dirty="0"/>
            </a:p>
          </p:txBody>
        </p:sp>
        <p:cxnSp>
          <p:nvCxnSpPr>
            <p:cNvPr id="33" name="Straight Connector 32"/>
            <p:cNvCxnSpPr>
              <a:stCxn id="5" idx="3"/>
              <a:endCxn id="20" idx="1"/>
            </p:cNvCxnSpPr>
            <p:nvPr/>
          </p:nvCxnSpPr>
          <p:spPr>
            <a:xfrm>
              <a:off x="6102715" y="5243345"/>
              <a:ext cx="1879235" cy="5891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stCxn id="2" idx="3"/>
              <a:endCxn id="5" idx="1"/>
            </p:cNvCxnSpPr>
            <p:nvPr/>
          </p:nvCxnSpPr>
          <p:spPr>
            <a:xfrm>
              <a:off x="4064000" y="4616450"/>
              <a:ext cx="720103" cy="24933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5" name="Decision 234"/>
            <p:cNvSpPr/>
            <p:nvPr/>
          </p:nvSpPr>
          <p:spPr>
            <a:xfrm>
              <a:off x="4250357" y="4654550"/>
              <a:ext cx="355600" cy="241300"/>
            </a:xfrm>
            <a:prstGeom prst="flowChartDecision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5286059" y="304800"/>
            <a:ext cx="3686491" cy="5530850"/>
            <a:chOff x="5286059" y="800100"/>
            <a:chExt cx="3686491" cy="5530850"/>
          </a:xfrm>
        </p:grpSpPr>
        <p:sp>
          <p:nvSpPr>
            <p:cNvPr id="10" name="Rounded Rectangle 9"/>
            <p:cNvSpPr/>
            <p:nvPr/>
          </p:nvSpPr>
          <p:spPr>
            <a:xfrm>
              <a:off x="7981950" y="800100"/>
              <a:ext cx="990600" cy="241300"/>
            </a:xfrm>
            <a:prstGeom prst="roundRect">
              <a:avLst/>
            </a:prstGeom>
            <a:solidFill>
              <a:srgbClr val="0000F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 HED</a:t>
              </a:r>
              <a:endParaRPr lang="en-US" b="1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7981950" y="4200525"/>
              <a:ext cx="990600" cy="2413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10 FXE</a:t>
              </a:r>
              <a:endParaRPr lang="en-US" b="1" dirty="0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981950" y="6089650"/>
              <a:ext cx="990600" cy="2413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15 SCS</a:t>
              </a:r>
              <a:endParaRPr lang="en-US" b="1" dirty="0"/>
            </a:p>
          </p:txBody>
        </p:sp>
        <p:cxnSp>
          <p:nvCxnSpPr>
            <p:cNvPr id="49" name="Straight Connector 48"/>
            <p:cNvCxnSpPr>
              <a:endCxn id="10" idx="1"/>
            </p:cNvCxnSpPr>
            <p:nvPr/>
          </p:nvCxnSpPr>
          <p:spPr>
            <a:xfrm flipV="1">
              <a:off x="5664200" y="920750"/>
              <a:ext cx="2317750" cy="139065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16" idx="1"/>
            </p:cNvCxnSpPr>
            <p:nvPr/>
          </p:nvCxnSpPr>
          <p:spPr>
            <a:xfrm flipH="1">
              <a:off x="5410200" y="4321175"/>
              <a:ext cx="2571750" cy="3333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21" idx="1"/>
            </p:cNvCxnSpPr>
            <p:nvPr/>
          </p:nvCxnSpPr>
          <p:spPr>
            <a:xfrm flipH="1" flipV="1">
              <a:off x="7188200" y="5575300"/>
              <a:ext cx="793750" cy="6350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6" name="Decision 235"/>
            <p:cNvSpPr/>
            <p:nvPr/>
          </p:nvSpPr>
          <p:spPr>
            <a:xfrm>
              <a:off x="5529128" y="2174875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8" name="Decision 237"/>
            <p:cNvSpPr/>
            <p:nvPr/>
          </p:nvSpPr>
          <p:spPr>
            <a:xfrm>
              <a:off x="6950075" y="5464175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0" name="Decision 239"/>
            <p:cNvSpPr/>
            <p:nvPr/>
          </p:nvSpPr>
          <p:spPr>
            <a:xfrm>
              <a:off x="5286059" y="453390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5699125" y="1060450"/>
            <a:ext cx="3273425" cy="4187825"/>
            <a:chOff x="5699125" y="1555750"/>
            <a:chExt cx="3273425" cy="4187825"/>
          </a:xfrm>
        </p:grpSpPr>
        <p:sp>
          <p:nvSpPr>
            <p:cNvPr id="12" name="Rounded Rectangle 11"/>
            <p:cNvSpPr/>
            <p:nvPr/>
          </p:nvSpPr>
          <p:spPr>
            <a:xfrm>
              <a:off x="7981950" y="1555750"/>
              <a:ext cx="990600" cy="241300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3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7981950" y="4956175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12</a:t>
              </a:r>
              <a:endParaRPr lang="en-US" b="1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7981950" y="5334000"/>
              <a:ext cx="990600" cy="241300"/>
            </a:xfrm>
            <a:prstGeom prst="roundRect">
              <a:avLst/>
            </a:prstGeom>
            <a:solidFill>
              <a:srgbClr val="F79646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/>
                <a:t>13 SQS2</a:t>
              </a:r>
              <a:endParaRPr lang="en-US" b="1" dirty="0"/>
            </a:p>
          </p:txBody>
        </p:sp>
        <p:cxnSp>
          <p:nvCxnSpPr>
            <p:cNvPr id="53" name="Straight Connector 52"/>
            <p:cNvCxnSpPr>
              <a:stCxn id="12" idx="1"/>
            </p:cNvCxnSpPr>
            <p:nvPr/>
          </p:nvCxnSpPr>
          <p:spPr>
            <a:xfrm flipH="1">
              <a:off x="5949950" y="1676400"/>
              <a:ext cx="2032000" cy="4984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8" idx="1"/>
            </p:cNvCxnSpPr>
            <p:nvPr/>
          </p:nvCxnSpPr>
          <p:spPr>
            <a:xfrm flipH="1" flipV="1">
              <a:off x="5699125" y="4654550"/>
              <a:ext cx="2282825" cy="4222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19" idx="1"/>
            </p:cNvCxnSpPr>
            <p:nvPr/>
          </p:nvCxnSpPr>
          <p:spPr>
            <a:xfrm flipH="1">
              <a:off x="7292975" y="5454650"/>
              <a:ext cx="688975" cy="1682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Decision 236"/>
            <p:cNvSpPr/>
            <p:nvPr/>
          </p:nvSpPr>
          <p:spPr>
            <a:xfrm>
              <a:off x="7264400" y="5502275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9" name="Decision 238"/>
            <p:cNvSpPr/>
            <p:nvPr/>
          </p:nvSpPr>
          <p:spPr>
            <a:xfrm>
              <a:off x="5699125" y="454660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4" name="Decision 243"/>
            <p:cNvSpPr/>
            <p:nvPr/>
          </p:nvSpPr>
          <p:spPr>
            <a:xfrm>
              <a:off x="5884728" y="2057400"/>
              <a:ext cx="355600" cy="241300"/>
            </a:xfrm>
            <a:prstGeom prst="flowChartDecision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7" name="Group 246"/>
          <p:cNvGrpSpPr/>
          <p:nvPr/>
        </p:nvGrpSpPr>
        <p:grpSpPr>
          <a:xfrm>
            <a:off x="3804507" y="1438275"/>
            <a:ext cx="5168043" cy="2130425"/>
            <a:chOff x="3804507" y="1933575"/>
            <a:chExt cx="5168043" cy="2130425"/>
          </a:xfrm>
        </p:grpSpPr>
        <p:sp>
          <p:nvSpPr>
            <p:cNvPr id="7" name="Rounded Rectangle 6"/>
            <p:cNvSpPr/>
            <p:nvPr/>
          </p:nvSpPr>
          <p:spPr>
            <a:xfrm rot="20461767">
              <a:off x="5895361" y="2876954"/>
              <a:ext cx="1018371" cy="256781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SASE5</a:t>
              </a:r>
              <a:endParaRPr lang="en-US" b="1" dirty="0"/>
            </a:p>
          </p:txBody>
        </p:sp>
        <p:sp>
          <p:nvSpPr>
            <p:cNvPr id="8" name="Rounded Rectangle 7"/>
            <p:cNvSpPr/>
            <p:nvPr/>
          </p:nvSpPr>
          <p:spPr>
            <a:xfrm rot="371833">
              <a:off x="4425113" y="3116030"/>
              <a:ext cx="1041790" cy="268065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/>
                <a:t>SASE4</a:t>
              </a:r>
              <a:endParaRPr lang="en-US" b="1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981950" y="3067050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7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7981950" y="3444875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8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7981950" y="3822700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9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7981950" y="1933575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4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7981950" y="2311400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5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7981950" y="2689225"/>
              <a:ext cx="990600" cy="241300"/>
            </a:xfrm>
            <a:prstGeom prst="roundRect">
              <a:avLst/>
            </a:prstGeom>
            <a:solidFill>
              <a:srgbClr val="7F7F7F"/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/>
                <a:t>6</a:t>
              </a:r>
            </a:p>
          </p:txBody>
        </p:sp>
        <p:cxnSp>
          <p:nvCxnSpPr>
            <p:cNvPr id="37" name="Straight Connector 36"/>
            <p:cNvCxnSpPr>
              <a:stCxn id="23" idx="1"/>
              <a:endCxn id="7" idx="3"/>
            </p:cNvCxnSpPr>
            <p:nvPr/>
          </p:nvCxnSpPr>
          <p:spPr>
            <a:xfrm flipH="1">
              <a:off x="6886076" y="2432050"/>
              <a:ext cx="1095874" cy="40776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4" idx="1"/>
              <a:endCxn id="8" idx="3"/>
            </p:cNvCxnSpPr>
            <p:nvPr/>
          </p:nvCxnSpPr>
          <p:spPr>
            <a:xfrm flipH="1" flipV="1">
              <a:off x="5463859" y="3306294"/>
              <a:ext cx="2518091" cy="25923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24" idx="1"/>
            </p:cNvCxnSpPr>
            <p:nvPr/>
          </p:nvCxnSpPr>
          <p:spPr>
            <a:xfrm flipH="1" flipV="1">
              <a:off x="7397750" y="2641600"/>
              <a:ext cx="584200" cy="1682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13" idx="1"/>
            </p:cNvCxnSpPr>
            <p:nvPr/>
          </p:nvCxnSpPr>
          <p:spPr>
            <a:xfrm flipH="1">
              <a:off x="6731000" y="3187700"/>
              <a:ext cx="1250950" cy="25184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>
              <a:stCxn id="8" idx="1"/>
              <a:endCxn id="6" idx="3"/>
            </p:cNvCxnSpPr>
            <p:nvPr/>
          </p:nvCxnSpPr>
          <p:spPr>
            <a:xfrm flipH="1" flipV="1">
              <a:off x="3804507" y="3102967"/>
              <a:ext cx="623650" cy="9086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>
              <a:stCxn id="8" idx="3"/>
              <a:endCxn id="7" idx="1"/>
            </p:cNvCxnSpPr>
            <p:nvPr/>
          </p:nvCxnSpPr>
          <p:spPr>
            <a:xfrm flipV="1">
              <a:off x="5463859" y="3170872"/>
              <a:ext cx="459158" cy="135422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3" name="Decision 232"/>
            <p:cNvSpPr/>
            <p:nvPr/>
          </p:nvSpPr>
          <p:spPr>
            <a:xfrm>
              <a:off x="5563779" y="3115667"/>
              <a:ext cx="355600" cy="241300"/>
            </a:xfrm>
            <a:prstGeom prst="flowChartDecision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4" name="Decision 233"/>
            <p:cNvSpPr/>
            <p:nvPr/>
          </p:nvSpPr>
          <p:spPr>
            <a:xfrm>
              <a:off x="3920157" y="3048000"/>
              <a:ext cx="355600" cy="241300"/>
            </a:xfrm>
            <a:prstGeom prst="flowChartDecision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Decision 240"/>
            <p:cNvSpPr/>
            <p:nvPr/>
          </p:nvSpPr>
          <p:spPr>
            <a:xfrm>
              <a:off x="6362700" y="328930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Decision 241"/>
            <p:cNvSpPr/>
            <p:nvPr/>
          </p:nvSpPr>
          <p:spPr>
            <a:xfrm>
              <a:off x="7397750" y="252095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3" name="Decision 242"/>
            <p:cNvSpPr/>
            <p:nvPr/>
          </p:nvSpPr>
          <p:spPr>
            <a:xfrm>
              <a:off x="7042150" y="259080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Decision 244"/>
            <p:cNvSpPr/>
            <p:nvPr/>
          </p:nvSpPr>
          <p:spPr>
            <a:xfrm>
              <a:off x="6686550" y="3289300"/>
              <a:ext cx="355600" cy="241300"/>
            </a:xfrm>
            <a:prstGeom prst="flowChartDecision">
              <a:avLst/>
            </a:prstGeom>
            <a:solidFill>
              <a:srgbClr val="F7964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9948" y="4994186"/>
            <a:ext cx="71678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MPS needs to know which branch is active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MPS needs to know where pulse lases (requires R&amp;D)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Beam Transport PLC needs to know which experiment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</a:t>
            </a:r>
            <a:r>
              <a:rPr lang="en-US" sz="2400" dirty="0" smtClean="0">
                <a:solidFill>
                  <a:schemeClr val="accent6"/>
                </a:solidFill>
              </a:rPr>
              <a:t>ctive (max 10 Hz switching)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35557" y="158750"/>
            <a:ext cx="622714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De-</a:t>
            </a:r>
            <a:r>
              <a:rPr lang="en-US" dirty="0"/>
              <a:t>c</a:t>
            </a:r>
            <a:r>
              <a:rPr lang="en-US" dirty="0" smtClean="0"/>
              <a:t>oupling of experiments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39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Beam Modes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0792" y="5473062"/>
            <a:ext cx="76946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*Limited </a:t>
            </a:r>
            <a:r>
              <a:rPr lang="en-US" sz="1600" dirty="0"/>
              <a:t>by electron </a:t>
            </a:r>
            <a:r>
              <a:rPr lang="en-US" sz="1600" dirty="0" smtClean="0"/>
              <a:t>dumps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4592" y="2690167"/>
            <a:ext cx="86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allowed pulses per train at different bunch charges:</a:t>
            </a:r>
            <a:endParaRPr lang="en-US" sz="2400" dirty="0"/>
          </a:p>
        </p:txBody>
      </p:sp>
      <p:grpSp>
        <p:nvGrpSpPr>
          <p:cNvPr id="72" name="Group 71"/>
          <p:cNvGrpSpPr/>
          <p:nvPr/>
        </p:nvGrpSpPr>
        <p:grpSpPr>
          <a:xfrm>
            <a:off x="2286523" y="1500188"/>
            <a:ext cx="4826000" cy="622300"/>
            <a:chOff x="1117600" y="5626100"/>
            <a:chExt cx="4826000" cy="622300"/>
          </a:xfrm>
        </p:grpSpPr>
        <p:sp>
          <p:nvSpPr>
            <p:cNvPr id="7" name="TextBox 6"/>
            <p:cNvSpPr txBox="1"/>
            <p:nvPr/>
          </p:nvSpPr>
          <p:spPr>
            <a:xfrm>
              <a:off x="1219200" y="5626100"/>
              <a:ext cx="472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HED	      MID	   FXE       SPB	     SQS	 SCS	</a:t>
              </a:r>
              <a:endParaRPr lang="en-US" dirty="0"/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1117600" y="6019800"/>
              <a:ext cx="4495800" cy="228600"/>
              <a:chOff x="1054100" y="6108700"/>
              <a:chExt cx="4495800" cy="228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054100" y="6108700"/>
                <a:ext cx="749300" cy="228600"/>
              </a:xfrm>
              <a:prstGeom prst="rect">
                <a:avLst/>
              </a:prstGeom>
              <a:solidFill>
                <a:srgbClr val="0000FF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803400" y="6108700"/>
                <a:ext cx="749300" cy="228600"/>
              </a:xfrm>
              <a:prstGeom prst="rect">
                <a:avLst/>
              </a:prstGeom>
              <a:solidFill>
                <a:srgbClr val="00FF66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552700" y="6108700"/>
                <a:ext cx="749300" cy="2286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302000" y="6108700"/>
                <a:ext cx="749300" cy="2286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800600" y="6108700"/>
                <a:ext cx="749300" cy="228600"/>
              </a:xfrm>
              <a:prstGeom prst="rect">
                <a:avLst/>
              </a:prstGeom>
              <a:solidFill>
                <a:schemeClr val="accent4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051300" y="6108700"/>
                <a:ext cx="749300" cy="228600"/>
              </a:xfrm>
              <a:prstGeom prst="rect">
                <a:avLst/>
              </a:prstGeom>
              <a:solidFill>
                <a:srgbClr val="E44536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6" name="Group 15"/>
          <p:cNvGrpSpPr/>
          <p:nvPr/>
        </p:nvGrpSpPr>
        <p:grpSpPr>
          <a:xfrm>
            <a:off x="3625669" y="4562901"/>
            <a:ext cx="1193800" cy="419100"/>
            <a:chOff x="1054100" y="6108700"/>
            <a:chExt cx="4495800" cy="228600"/>
          </a:xfrm>
        </p:grpSpPr>
        <p:sp>
          <p:nvSpPr>
            <p:cNvPr id="17" name="Rectangle 16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solidFill>
              <a:srgbClr val="00FF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solidFill>
              <a:srgbClr val="E4453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7549968" y="3648501"/>
            <a:ext cx="1107544" cy="419100"/>
            <a:chOff x="1054100" y="6108700"/>
            <a:chExt cx="4495800" cy="228600"/>
          </a:xfrm>
        </p:grpSpPr>
        <p:sp>
          <p:nvSpPr>
            <p:cNvPr id="31" name="Rectangle 30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54568" y="5013968"/>
            <a:ext cx="1286933" cy="446393"/>
            <a:chOff x="1054100" y="6108700"/>
            <a:chExt cx="4495800" cy="228600"/>
          </a:xfrm>
        </p:grpSpPr>
        <p:sp>
          <p:nvSpPr>
            <p:cNvPr id="38" name="Rectangle 37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233402" y="3648501"/>
            <a:ext cx="1308099" cy="419100"/>
            <a:chOff x="1054100" y="6108700"/>
            <a:chExt cx="4495800" cy="228600"/>
          </a:xfrm>
        </p:grpSpPr>
        <p:sp>
          <p:nvSpPr>
            <p:cNvPr id="45" name="Rectangle 44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solidFill>
              <a:srgbClr val="00FF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solidFill>
              <a:srgbClr val="E4453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798302" y="4562900"/>
            <a:ext cx="1435100" cy="419100"/>
            <a:chOff x="1054100" y="6108700"/>
            <a:chExt cx="4495800" cy="228600"/>
          </a:xfrm>
        </p:grpSpPr>
        <p:sp>
          <p:nvSpPr>
            <p:cNvPr id="52" name="Rectangle 51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solidFill>
              <a:srgbClr val="00FF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solidFill>
              <a:srgbClr val="E4453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4798302" y="4105700"/>
            <a:ext cx="1435100" cy="419100"/>
            <a:chOff x="1054100" y="6108700"/>
            <a:chExt cx="4495800" cy="228600"/>
          </a:xfrm>
        </p:grpSpPr>
        <p:sp>
          <p:nvSpPr>
            <p:cNvPr id="59" name="Rectangle 58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solidFill>
              <a:srgbClr val="00FF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6254568" y="4550200"/>
            <a:ext cx="1286933" cy="463769"/>
            <a:chOff x="1054100" y="6108700"/>
            <a:chExt cx="4495800" cy="228600"/>
          </a:xfrm>
        </p:grpSpPr>
        <p:sp>
          <p:nvSpPr>
            <p:cNvPr id="66" name="Rectangle 65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625668" y="4105700"/>
            <a:ext cx="1172633" cy="419100"/>
            <a:chOff x="1054100" y="6108700"/>
            <a:chExt cx="4495800" cy="228600"/>
          </a:xfrm>
        </p:grpSpPr>
        <p:sp>
          <p:nvSpPr>
            <p:cNvPr id="75" name="Rectangle 74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solidFill>
              <a:srgbClr val="00FF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6241868" y="4093000"/>
            <a:ext cx="1286933" cy="463769"/>
            <a:chOff x="1054100" y="6108700"/>
            <a:chExt cx="4495800" cy="228600"/>
          </a:xfrm>
        </p:grpSpPr>
        <p:sp>
          <p:nvSpPr>
            <p:cNvPr id="83" name="Rectangle 82"/>
            <p:cNvSpPr/>
            <p:nvPr/>
          </p:nvSpPr>
          <p:spPr>
            <a:xfrm>
              <a:off x="1054100" y="6108700"/>
              <a:ext cx="749300" cy="228600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8034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5527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3020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8006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4051300" y="6108700"/>
              <a:ext cx="749300" cy="22860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545987"/>
              </p:ext>
            </p:extLst>
          </p:nvPr>
        </p:nvGraphicFramePr>
        <p:xfrm>
          <a:off x="505702" y="3172470"/>
          <a:ext cx="815181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1500"/>
                <a:gridCol w="1193800"/>
                <a:gridCol w="1447800"/>
                <a:gridCol w="1268410"/>
                <a:gridCol w="1130300"/>
              </a:tblGrid>
              <a:tr h="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0.1 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0.25 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r>
                        <a:rPr lang="en-US" sz="2400" baseline="0" dirty="0" smtClean="0"/>
                        <a:t> 1 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 1 nC</a:t>
                      </a:r>
                      <a:endParaRPr lang="en-US" sz="2400" dirty="0"/>
                    </a:p>
                  </a:txBody>
                  <a:tcPr/>
                </a:tc>
              </a:tr>
              <a:tr h="36290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1 (Alignment</a:t>
                      </a:r>
                      <a:r>
                        <a:rPr lang="en-US" sz="2400" baseline="0" dirty="0" smtClean="0"/>
                        <a:t> …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217424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2 (C-Window …)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1432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3 (</a:t>
                      </a:r>
                      <a:r>
                        <a:rPr lang="en-US" sz="2400" baseline="0" dirty="0" smtClean="0"/>
                        <a:t>Mono, Slits …)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1350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4 (Full beam)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2700*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900*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6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Equipment Protection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889000" y="17526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Active and passive protection systems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Definition of beam modes necessary 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Beam Modes Beamlines ≠ Beam Modes Accelerator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Different Experiments will run different modes 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Experiments will change modes during run time</a:t>
            </a:r>
          </a:p>
          <a:p>
            <a:pPr marL="285750" indent="-285750">
              <a:buFont typeface="Wingdings" charset="2"/>
              <a:buChar char="§"/>
            </a:pPr>
            <a:r>
              <a:rPr lang="en-US" sz="2400" dirty="0" smtClean="0"/>
              <a:t>Damage test needed when operation starts and improves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690688" y="4892020"/>
            <a:ext cx="5332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Thank you for your attention!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1732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Photon beam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transport: Active protectio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pic>
        <p:nvPicPr>
          <p:cNvPr id="1126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374775"/>
            <a:ext cx="906145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1457325" y="5748338"/>
            <a:ext cx="6634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None/>
            </a:pPr>
            <a:r>
              <a:rPr lang="en-US">
                <a:solidFill>
                  <a:schemeClr val="accent2"/>
                </a:solidFill>
              </a:rPr>
              <a:t>Orange color: Beam Transport and X-ray optics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402513" y="3759200"/>
            <a:ext cx="1701800" cy="1933496"/>
            <a:chOff x="7402513" y="3759200"/>
            <a:chExt cx="1701800" cy="1933496"/>
          </a:xfrm>
        </p:grpSpPr>
        <p:sp>
          <p:nvSpPr>
            <p:cNvPr id="2" name="Rectangle 1"/>
            <p:cNvSpPr/>
            <p:nvPr/>
          </p:nvSpPr>
          <p:spPr bwMode="auto">
            <a:xfrm>
              <a:off x="8067648" y="3759200"/>
              <a:ext cx="159998" cy="2159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charset="0"/>
                <a:buChar char="n"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8067648" y="4152900"/>
              <a:ext cx="159998" cy="2159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charset="0"/>
                <a:buChar char="n"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402513" y="5046365"/>
              <a:ext cx="1701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Beam loss monitor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V="1">
              <a:off x="7978748" y="4483100"/>
              <a:ext cx="159998" cy="6604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878185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system: X-ray Beam Loss Monitor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558925" y="1529080"/>
            <a:ext cx="6026150" cy="3799840"/>
            <a:chOff x="0" y="0"/>
            <a:chExt cx="6026150" cy="3799840"/>
          </a:xfrm>
        </p:grpSpPr>
        <p:sp>
          <p:nvSpPr>
            <p:cNvPr id="4" name="Rectangle 3"/>
            <p:cNvSpPr/>
            <p:nvPr/>
          </p:nvSpPr>
          <p:spPr>
            <a:xfrm rot="20062730" flipV="1">
              <a:off x="1910715" y="2426970"/>
              <a:ext cx="1651000" cy="56705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11150" y="1214755"/>
              <a:ext cx="4072255" cy="140525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375150" y="1613535"/>
              <a:ext cx="1651000" cy="56705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163060" y="1221105"/>
              <a:ext cx="152400" cy="1397000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153535" y="1221740"/>
              <a:ext cx="177800" cy="5499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152900" y="2070735"/>
              <a:ext cx="177800" cy="5499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 rot="20062730" flipV="1">
              <a:off x="1791970" y="2661920"/>
              <a:ext cx="220345" cy="928370"/>
            </a:xfrm>
            <a:prstGeom prst="rect">
              <a:avLst/>
            </a:prstGeom>
            <a:solidFill>
              <a:srgbClr val="3366FF"/>
            </a:solidFill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rot="9262730" flipV="1">
              <a:off x="1097280" y="2871470"/>
              <a:ext cx="715010" cy="928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BLM photo-multi-plier</a:t>
              </a:r>
            </a:p>
          </p:txBody>
        </p:sp>
        <p:sp>
          <p:nvSpPr>
            <p:cNvPr id="12" name="Rectangle 11"/>
            <p:cNvSpPr/>
            <p:nvPr/>
          </p:nvSpPr>
          <p:spPr>
            <a:xfrm rot="1537270">
              <a:off x="1919605" y="823595"/>
              <a:ext cx="1651000" cy="567055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 rot="1537270">
              <a:off x="1800860" y="227330"/>
              <a:ext cx="220345" cy="928370"/>
            </a:xfrm>
            <a:prstGeom prst="rect">
              <a:avLst/>
            </a:prstGeom>
            <a:solidFill>
              <a:srgbClr val="3366FF"/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1537270">
              <a:off x="1106170" y="0"/>
              <a:ext cx="715633" cy="928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extLst>
              <a:ext uri="{FAA26D3D-D897-4be2-8F04-BA451C77F1D7}">
                <ma14:placeholderFlag xmlns:ma14="http://schemas.microsoft.com/office/mac/drawingml/2011/main"/>
              </a:ex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BLM photo-multi-plier</a:t>
              </a:r>
            </a:p>
          </p:txBody>
        </p:sp>
        <p:sp>
          <p:nvSpPr>
            <p:cNvPr id="15" name="Text Box 34"/>
            <p:cNvSpPr txBox="1"/>
            <p:nvPr/>
          </p:nvSpPr>
          <p:spPr>
            <a:xfrm>
              <a:off x="3757930" y="807720"/>
              <a:ext cx="1668145" cy="2616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CVD diamond or YAG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0" y="1519555"/>
              <a:ext cx="4123267" cy="2032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 flipV="1">
              <a:off x="1972310" y="653415"/>
              <a:ext cx="2124710" cy="795655"/>
            </a:xfrm>
            <a:prstGeom prst="straightConnector1">
              <a:avLst/>
            </a:prstGeom>
            <a:ln>
              <a:solidFill>
                <a:srgbClr val="FFFF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37"/>
            <p:cNvSpPr txBox="1"/>
            <p:nvPr/>
          </p:nvSpPr>
          <p:spPr>
            <a:xfrm>
              <a:off x="1539875" y="1646555"/>
              <a:ext cx="1295400" cy="330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solidFill>
                    <a:srgbClr val="FF0000"/>
                  </a:solidFill>
                  <a:effectLst/>
                  <a:ea typeface="ＭＳ 明朝"/>
                  <a:cs typeface="Times New Roman"/>
                </a:rPr>
                <a:t>X-rays</a:t>
              </a:r>
              <a:endParaRPr lang="en-US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19" name="Text Box 38"/>
            <p:cNvSpPr txBox="1"/>
            <p:nvPr/>
          </p:nvSpPr>
          <p:spPr>
            <a:xfrm rot="1242068">
              <a:off x="2319655" y="1061085"/>
              <a:ext cx="1125855" cy="43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solidFill>
                    <a:srgbClr val="FFFF00"/>
                  </a:solidFill>
                  <a:effectLst/>
                  <a:ea typeface="ＭＳ 明朝"/>
                  <a:cs typeface="Times New Roman"/>
                </a:rPr>
                <a:t>optical light</a:t>
              </a:r>
              <a:endParaRPr lang="en-US" sz="120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20" name="Text Box 48"/>
            <p:cNvSpPr txBox="1"/>
            <p:nvPr/>
          </p:nvSpPr>
          <p:spPr>
            <a:xfrm>
              <a:off x="1540510" y="2198370"/>
              <a:ext cx="1066800" cy="3471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DN100</a:t>
              </a:r>
            </a:p>
          </p:txBody>
        </p:sp>
        <p:sp>
          <p:nvSpPr>
            <p:cNvPr id="21" name="Text Box 59"/>
            <p:cNvSpPr txBox="1"/>
            <p:nvPr/>
          </p:nvSpPr>
          <p:spPr>
            <a:xfrm>
              <a:off x="4631055" y="1732280"/>
              <a:ext cx="905933" cy="355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DN 40</a:t>
              </a:r>
            </a:p>
          </p:txBody>
        </p:sp>
        <p:sp>
          <p:nvSpPr>
            <p:cNvPr id="22" name="Text Box 60"/>
            <p:cNvSpPr txBox="1"/>
            <p:nvPr/>
          </p:nvSpPr>
          <p:spPr>
            <a:xfrm>
              <a:off x="4740910" y="2359025"/>
              <a:ext cx="1270000" cy="440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C572A759-6A51-4108-AA02-DFA0A04FC94B}">
                <ma14:wrappingTextBoxFlag xmlns:ma14="http://schemas.microsoft.com/office/mac/drawingml/2011/main"/>
              </a:ext>
            </a:extLst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200">
                  <a:effectLst/>
                  <a:ea typeface="ＭＳ 明朝"/>
                  <a:cs typeface="Times New Roman"/>
                </a:rPr>
                <a:t>to shutter experiment hall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4563110" y="2867025"/>
              <a:ext cx="1422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308316" y="5377934"/>
            <a:ext cx="39830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stop beam within pulse train</a:t>
            </a:r>
          </a:p>
          <a:p>
            <a:r>
              <a:rPr lang="en-US" dirty="0" smtClean="0"/>
              <a:t>Under discussion with WP 17 &amp; 74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91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Photon beam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transport: Passive Protection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126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3" y="1374775"/>
            <a:ext cx="9061450" cy="404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1"/>
          <p:cNvSpPr txBox="1">
            <a:spLocks noChangeArrowheads="1"/>
          </p:cNvSpPr>
          <p:nvPr/>
        </p:nvSpPr>
        <p:spPr bwMode="auto">
          <a:xfrm>
            <a:off x="1457325" y="5748338"/>
            <a:ext cx="6634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0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Wingdings" charset="0"/>
              <a:buNone/>
            </a:pPr>
            <a:r>
              <a:rPr lang="en-US">
                <a:solidFill>
                  <a:schemeClr val="accent2"/>
                </a:solidFill>
              </a:rPr>
              <a:t>Orange color: Beam Transport and X-ray optics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673600" y="3619500"/>
            <a:ext cx="1701800" cy="1888530"/>
            <a:chOff x="4749800" y="3619500"/>
            <a:chExt cx="1485900" cy="1888530"/>
          </a:xfrm>
        </p:grpSpPr>
        <p:sp>
          <p:nvSpPr>
            <p:cNvPr id="2" name="Rectangle 1"/>
            <p:cNvSpPr/>
            <p:nvPr/>
          </p:nvSpPr>
          <p:spPr bwMode="auto">
            <a:xfrm>
              <a:off x="5295900" y="3759200"/>
              <a:ext cx="139700" cy="2159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charset="0"/>
                <a:buChar char="n"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295900" y="4152900"/>
              <a:ext cx="139700" cy="215900"/>
            </a:xfrm>
            <a:prstGeom prst="rect">
              <a:avLst/>
            </a:prstGeom>
            <a:solidFill>
              <a:srgbClr val="FF0000"/>
            </a:solidFill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8B323"/>
                </a:buClr>
                <a:buSzTx/>
                <a:buFont typeface="Wingdings" charset="0"/>
                <a:buChar char="n"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>
              <a:off x="5207000" y="3619500"/>
              <a:ext cx="0" cy="3048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5207000" y="4229100"/>
              <a:ext cx="0" cy="304800"/>
            </a:xfrm>
            <a:prstGeom prst="straightConnector1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" name="TextBox 4"/>
            <p:cNvSpPr txBox="1"/>
            <p:nvPr/>
          </p:nvSpPr>
          <p:spPr>
            <a:xfrm>
              <a:off x="4749800" y="4584700"/>
              <a:ext cx="14859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s</a:t>
              </a:r>
              <a:r>
                <a:rPr lang="en-US" dirty="0" smtClean="0">
                  <a:solidFill>
                    <a:srgbClr val="FF0000"/>
                  </a:solidFill>
                </a:rPr>
                <a:t>lit ≈ 250 m behind source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082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Protection: Slit (only slow T-monitors)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44900" y="6475872"/>
            <a:ext cx="549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dirty="0" smtClean="0"/>
              <a:t>SRA- slit by Germano Galasso (XFEL) and ALCA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1361662"/>
            <a:ext cx="3024478" cy="40612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146" y="1361662"/>
            <a:ext cx="3518953" cy="363496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 bwMode="auto">
          <a:xfrm flipV="1">
            <a:off x="4241800" y="4648200"/>
            <a:ext cx="965200" cy="3810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381500" y="4278868"/>
            <a:ext cx="762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5130800"/>
            <a:ext cx="2908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B4C, water-cooled, </a:t>
            </a:r>
          </a:p>
          <a:p>
            <a:r>
              <a:rPr lang="en-US" dirty="0" smtClean="0"/>
              <a:t>4° incidence 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32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788" y="490538"/>
            <a:ext cx="7283450" cy="48101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Reaching T</a:t>
            </a:r>
            <a:r>
              <a:rPr lang="en-US" sz="2800" baseline="-25000" dirty="0" smtClean="0"/>
              <a:t>melt</a:t>
            </a:r>
            <a:r>
              <a:rPr lang="en-US" sz="2800" dirty="0" smtClean="0"/>
              <a:t> during pulse trains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937000" y="6488668"/>
            <a:ext cx="520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dirty="0" smtClean="0"/>
              <a:t>FEA simulations done by Fan Yang 2012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03400" y="1298714"/>
            <a:ext cx="5168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2000" dirty="0" smtClean="0"/>
              <a:t>Example: Graphite beam stop at SASE1,2,3 295 m from source point (B4C very similar)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14061"/>
          <a:stretch/>
        </p:blipFill>
        <p:spPr>
          <a:xfrm>
            <a:off x="1028700" y="2006600"/>
            <a:ext cx="5995249" cy="432648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057208">
            <a:off x="1925611" y="4820011"/>
            <a:ext cx="177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= single shot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23949" y="4396884"/>
            <a:ext cx="2272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1</a:t>
            </a:r>
            <a:r>
              <a:rPr lang="en-US" dirty="0" smtClean="0">
                <a:solidFill>
                  <a:srgbClr val="008000"/>
                </a:solidFill>
              </a:rPr>
              <a:t> Joule 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= e.g. 1000 x 1 mJ pulses per train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4483100" y="4579692"/>
            <a:ext cx="2489200" cy="0"/>
          </a:xfrm>
          <a:prstGeom prst="lin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7059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Damage Levels SASE1&amp;2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638"/>
            <a:ext cx="9144000" cy="532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35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Beam Modes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2290" y="4199461"/>
            <a:ext cx="84185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*Limited </a:t>
            </a:r>
            <a:r>
              <a:rPr lang="en-US" sz="1600" dirty="0"/>
              <a:t>by electron </a:t>
            </a:r>
            <a:r>
              <a:rPr lang="en-US" sz="1600" dirty="0" smtClean="0"/>
              <a:t>dumps</a:t>
            </a:r>
          </a:p>
          <a:p>
            <a:endParaRPr lang="en-US" sz="1600" dirty="0" smtClean="0"/>
          </a:p>
          <a:p>
            <a:endParaRPr lang="en-US" sz="1600" dirty="0"/>
          </a:p>
          <a:p>
            <a:r>
              <a:rPr lang="en-US" sz="2400" dirty="0" smtClean="0"/>
              <a:t>+ Diagnostics non-FEL mode (Mode0): shift Mode 1 to Mode 2 when undulators open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6090" y="1416566"/>
            <a:ext cx="86725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allowed pulses per train at different bunch charges:</a:t>
            </a: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580990"/>
              </p:ext>
            </p:extLst>
          </p:nvPr>
        </p:nvGraphicFramePr>
        <p:xfrm>
          <a:off x="457200" y="1898869"/>
          <a:ext cx="8151810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11500"/>
                <a:gridCol w="1193800"/>
                <a:gridCol w="1447800"/>
                <a:gridCol w="1268410"/>
                <a:gridCol w="1130300"/>
              </a:tblGrid>
              <a:tr h="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0.1 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0.25 nC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</a:t>
                      </a:r>
                      <a:r>
                        <a:rPr lang="en-US" sz="2400" baseline="0" dirty="0" smtClean="0"/>
                        <a:t> 1 nC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&gt; 1 nC</a:t>
                      </a:r>
                      <a:endParaRPr lang="en-US" sz="2400" dirty="0"/>
                    </a:p>
                  </a:txBody>
                  <a:tcPr/>
                </a:tc>
              </a:tr>
              <a:tr h="36290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1 (Alignment</a:t>
                      </a:r>
                      <a:r>
                        <a:rPr lang="en-US" sz="2400" baseline="0" dirty="0" smtClean="0"/>
                        <a:t> …</a:t>
                      </a:r>
                      <a:r>
                        <a:rPr lang="en-US" sz="2400" dirty="0" smtClean="0"/>
                        <a:t>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21742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Mode 2 (C-Window …)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600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200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30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14325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3 (</a:t>
                      </a:r>
                      <a:r>
                        <a:rPr lang="en-US" sz="2400" baseline="0" dirty="0" smtClean="0"/>
                        <a:t>Mono, Slits …)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2700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1350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Mode 4 (Full beam)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2700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&lt; 2700*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&lt; 900*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677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939800" y="1587500"/>
            <a:ext cx="1346200" cy="4902200"/>
          </a:xfrm>
          <a:prstGeom prst="roundRect">
            <a:avLst>
              <a:gd name="adj" fmla="val 8176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Machine Protection System (RS422 inputs only)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939800" y="342900"/>
            <a:ext cx="1282700" cy="685800"/>
          </a:xfrm>
          <a:prstGeom prst="roundRect">
            <a:avLst/>
          </a:prstGeom>
          <a:solidFill>
            <a:srgbClr val="558E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Injector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949700" y="901700"/>
            <a:ext cx="3289300" cy="431800"/>
          </a:xfrm>
          <a:prstGeom prst="roundRect">
            <a:avLst/>
          </a:prstGeom>
          <a:solidFill>
            <a:srgbClr val="558E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Machine Vacuum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949700" y="1727200"/>
            <a:ext cx="3302000" cy="644050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Beamline Vacuum PLC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911600" y="3810000"/>
            <a:ext cx="3327400" cy="13081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Limit switches</a:t>
            </a: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924300" y="3149600"/>
            <a:ext cx="3302000" cy="635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RS 422 monitor devices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924300" y="5143500"/>
            <a:ext cx="3314700" cy="749300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000000"/>
                </a:solidFill>
              </a:rPr>
              <a:t>      Beam Transport PLC   </a:t>
            </a:r>
          </a:p>
          <a:p>
            <a:pPr algn="ctr"/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286000" y="5397500"/>
            <a:ext cx="162560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87600" y="5405735"/>
            <a:ext cx="1536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Beckhoff online?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2438401" y="5099734"/>
            <a:ext cx="1308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Mode </a:t>
            </a:r>
            <a:r>
              <a:rPr lang="en-US" sz="1400" dirty="0"/>
              <a:t>1</a:t>
            </a:r>
            <a:r>
              <a:rPr lang="en-US" sz="1400" dirty="0" smtClean="0"/>
              <a:t>-4 OK</a:t>
            </a:r>
            <a:endParaRPr lang="en-US" sz="14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2298700" y="5689600"/>
            <a:ext cx="16129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927600" y="1333500"/>
            <a:ext cx="0" cy="393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16500" y="1397000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Fast valve closes on trip</a:t>
            </a:r>
            <a:endParaRPr lang="en-US" sz="14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2286000" y="1831896"/>
            <a:ext cx="1663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61088" y="1559699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Vacuum trip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20418682">
            <a:off x="2570729" y="1096393"/>
            <a:ext cx="11503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Vacuum trip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2457644" y="1819196"/>
            <a:ext cx="1288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All valves out?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3981643" y="4225092"/>
            <a:ext cx="12954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Attenuators in</a:t>
            </a:r>
          </a:p>
          <a:p>
            <a:r>
              <a:rPr lang="en-US" sz="1400" dirty="0" smtClean="0"/>
              <a:t>Beam stops in</a:t>
            </a:r>
          </a:p>
          <a:p>
            <a:r>
              <a:rPr lang="en-US" sz="1400" dirty="0" smtClean="0"/>
              <a:t>Si mono in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2324100" y="2981980"/>
            <a:ext cx="14859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</a:t>
            </a:r>
            <a:r>
              <a:rPr lang="en-US" sz="1400" dirty="0" smtClean="0"/>
              <a:t>hermal, sound, water, intensity, and loss monitors</a:t>
            </a:r>
            <a:endParaRPr lang="en-US" sz="1400" dirty="0"/>
          </a:p>
        </p:txBody>
      </p:sp>
      <p:cxnSp>
        <p:nvCxnSpPr>
          <p:cNvPr id="27" name="Straight Arrow Connector 26"/>
          <p:cNvCxnSpPr>
            <a:stCxn id="6" idx="1"/>
          </p:cNvCxnSpPr>
          <p:nvPr/>
        </p:nvCxnSpPr>
        <p:spPr>
          <a:xfrm flipH="1">
            <a:off x="2286000" y="1117600"/>
            <a:ext cx="1663700" cy="5563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273300" y="2070100"/>
            <a:ext cx="1676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143000" y="1028700"/>
            <a:ext cx="0" cy="545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1308100" y="1041730"/>
            <a:ext cx="0" cy="545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377950" y="1088935"/>
            <a:ext cx="100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Trip,</a:t>
            </a:r>
          </a:p>
          <a:p>
            <a:r>
              <a:rPr lang="en-US" sz="1400" dirty="0" smtClean="0"/>
              <a:t>Mode 1-</a:t>
            </a:r>
            <a:r>
              <a:rPr lang="en-US" sz="1400" dirty="0"/>
              <a:t>4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H="1">
            <a:off x="2286000" y="3695700"/>
            <a:ext cx="16256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175444" y="4227016"/>
            <a:ext cx="1166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Screens in </a:t>
            </a:r>
          </a:p>
          <a:p>
            <a:r>
              <a:rPr lang="en-US" sz="1400" dirty="0" smtClean="0"/>
              <a:t>K-mono in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435850" y="2855843"/>
            <a:ext cx="1397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Beam stops in, </a:t>
            </a:r>
            <a:r>
              <a:rPr lang="en-US" sz="1400" dirty="0"/>
              <a:t>S</a:t>
            </a:r>
            <a:r>
              <a:rPr lang="en-US" sz="1400" dirty="0" smtClean="0"/>
              <a:t>hutters in </a:t>
            </a:r>
          </a:p>
          <a:p>
            <a:r>
              <a:rPr lang="en-US" sz="1400" dirty="0" smtClean="0"/>
              <a:t>(limit switches)</a:t>
            </a:r>
            <a:endParaRPr lang="en-US" sz="1400" dirty="0"/>
          </a:p>
        </p:txBody>
      </p:sp>
      <p:sp>
        <p:nvSpPr>
          <p:cNvPr id="60" name="Rounded Rectangle 59"/>
          <p:cNvSpPr/>
          <p:nvPr/>
        </p:nvSpPr>
        <p:spPr>
          <a:xfrm>
            <a:off x="3949700" y="6146800"/>
            <a:ext cx="3314700" cy="362297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Undulator PLC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324100" y="2050773"/>
            <a:ext cx="1587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Beckhoff online?</a:t>
            </a:r>
            <a:endParaRPr lang="en-US" sz="1400" dirty="0"/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2286000" y="2320450"/>
            <a:ext cx="1663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308100" y="5242580"/>
            <a:ext cx="96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Set beam mode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20800" y="3518019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Trip beam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35" name="Elbow Connector 34"/>
          <p:cNvCxnSpPr/>
          <p:nvPr/>
        </p:nvCxnSpPr>
        <p:spPr>
          <a:xfrm flipV="1">
            <a:off x="7239000" y="2329975"/>
            <a:ext cx="381000" cy="2059254"/>
          </a:xfrm>
          <a:prstGeom prst="bentConnector3">
            <a:avLst>
              <a:gd name="adj1" fmla="val 50000"/>
            </a:avLst>
          </a:prstGeom>
          <a:ln cap="flat">
            <a:solidFill>
              <a:srgbClr val="FF6600"/>
            </a:solidFill>
            <a:round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096000" y="4235340"/>
            <a:ext cx="124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Distr. mirrors </a:t>
            </a:r>
            <a:endParaRPr lang="en-US" sz="1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406900" y="49530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486400" y="4750236"/>
            <a:ext cx="0" cy="526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451600" y="4543117"/>
            <a:ext cx="0" cy="771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413444" y="4824511"/>
            <a:ext cx="762000" cy="318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Mode 3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99294" y="4799111"/>
            <a:ext cx="762000" cy="318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Mode 1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32550" y="4577257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adjust 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Mode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556250" y="5727700"/>
            <a:ext cx="0" cy="406400"/>
          </a:xfrm>
          <a:prstGeom prst="straightConnector1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556444" y="5849322"/>
            <a:ext cx="1809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≤ 3 undulators closed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49700" y="5614913"/>
            <a:ext cx="1682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c</a:t>
            </a:r>
            <a:r>
              <a:rPr lang="en-US" sz="1400" dirty="0" smtClean="0">
                <a:solidFill>
                  <a:srgbClr val="FF0000"/>
                </a:solidFill>
              </a:rPr>
              <a:t>hange Mode 1</a:t>
            </a:r>
            <a:r>
              <a:rPr lang="en-US" sz="1000" dirty="0" smtClean="0">
                <a:solidFill>
                  <a:srgbClr val="FF0000"/>
                </a:solidFill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sz="1400" dirty="0">
                <a:solidFill>
                  <a:srgbClr val="FF0000"/>
                </a:solidFill>
                <a:sym typeface="Wingdings"/>
              </a:rPr>
              <a:t>2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6" name="Rounded Rectangle 55"/>
          <p:cNvSpPr/>
          <p:nvPr/>
        </p:nvSpPr>
        <p:spPr>
          <a:xfrm>
            <a:off x="7562850" y="5103109"/>
            <a:ext cx="1473200" cy="362297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Experiment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7562850" y="5606703"/>
            <a:ext cx="1473200" cy="362297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Experiment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7562850" y="6110356"/>
            <a:ext cx="1473200" cy="362297"/>
          </a:xfrm>
          <a:prstGeom prst="roundRect">
            <a:avLst/>
          </a:prstGeom>
          <a:solidFill>
            <a:srgbClr val="FFFFB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Experiment 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Elbow Connector 33"/>
          <p:cNvCxnSpPr/>
          <p:nvPr/>
        </p:nvCxnSpPr>
        <p:spPr>
          <a:xfrm rot="10800000" flipV="1">
            <a:off x="7226300" y="5323001"/>
            <a:ext cx="336550" cy="144000"/>
          </a:xfrm>
          <a:prstGeom prst="bentConnector3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rot="10800000">
            <a:off x="7226300" y="5821405"/>
            <a:ext cx="323850" cy="432000"/>
          </a:xfrm>
          <a:prstGeom prst="bentConnector3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337494" y="5276850"/>
            <a:ext cx="933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decrease </a:t>
            </a:r>
          </a:p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Mode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11600" y="2679700"/>
            <a:ext cx="3327400" cy="3213100"/>
          </a:xfrm>
          <a:prstGeom prst="roundRect">
            <a:avLst>
              <a:gd name="adj" fmla="val 5251"/>
            </a:avLst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Equipment Protection System</a:t>
            </a:r>
          </a:p>
          <a:p>
            <a:pPr algn="ctr"/>
            <a:endParaRPr lang="en-US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75" name="Elbow Connector 74"/>
          <p:cNvCxnSpPr/>
          <p:nvPr/>
        </p:nvCxnSpPr>
        <p:spPr>
          <a:xfrm rot="10800000" flipV="1">
            <a:off x="7236700" y="4579728"/>
            <a:ext cx="396000" cy="633273"/>
          </a:xfrm>
          <a:prstGeom prst="bentConnector3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7562850" y="4117667"/>
            <a:ext cx="1473200" cy="8509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 Level Control System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8" name="Elbow Connector 77"/>
          <p:cNvCxnSpPr/>
          <p:nvPr/>
        </p:nvCxnSpPr>
        <p:spPr>
          <a:xfrm rot="10800000">
            <a:off x="7239000" y="5624705"/>
            <a:ext cx="323850" cy="108000"/>
          </a:xfrm>
          <a:prstGeom prst="bentConnector3">
            <a:avLst/>
          </a:prstGeom>
          <a:ln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7550150" y="1769993"/>
            <a:ext cx="1485900" cy="1085850"/>
          </a:xfrm>
          <a:prstGeom prst="roundRect">
            <a:avLst/>
          </a:prstGeom>
          <a:solidFill>
            <a:srgbClr val="558ED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Personal Interlock SASE 1,2,3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24102" y="3695700"/>
            <a:ext cx="142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ctive protectio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359488" y="5727700"/>
            <a:ext cx="1422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passive protectio</a:t>
            </a:r>
            <a:r>
              <a:rPr lang="en-US" dirty="0">
                <a:solidFill>
                  <a:srgbClr val="FF000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65885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nn_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charset="0"/>
          <a:buChar char="n"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charset="0"/>
          <a:buChar char="n"/>
          <a:tabLst/>
          <a:defRPr kumimoji="0" lang="de-DE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sinn_xfel.thmx</Template>
  <TotalTime>5321</TotalTime>
  <Words>676</Words>
  <Application>Microsoft Macintosh PowerPoint</Application>
  <PresentationFormat>On-screen Show (4:3)</PresentationFormat>
  <Paragraphs>206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sinn_xfel</vt:lpstr>
      <vt:lpstr>Office Theme</vt:lpstr>
      <vt:lpstr>Equipment Protection for the Photon Beam Transport </vt:lpstr>
      <vt:lpstr>Photon beam transport: Active protection</vt:lpstr>
      <vt:lpstr>Active system: X-ray Beam Loss Monitor</vt:lpstr>
      <vt:lpstr>Photon beam transport: Passive Protection</vt:lpstr>
      <vt:lpstr>Passive Protection: Slit (only slow T-monitors)</vt:lpstr>
      <vt:lpstr>Reaching Tmelt during pulse trains</vt:lpstr>
      <vt:lpstr>Damage Levels SASE1&amp;2</vt:lpstr>
      <vt:lpstr>Proposed Beam Modes</vt:lpstr>
      <vt:lpstr>PowerPoint Presentation</vt:lpstr>
      <vt:lpstr>De-coupling of experiments</vt:lpstr>
      <vt:lpstr>Preferred Beam Modes</vt:lpstr>
      <vt:lpstr>Summary Equipment Protection</vt:lpstr>
    </vt:vector>
  </TitlesOfParts>
  <Company>European XFEL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Harald Sinn</dc:creator>
  <cp:lastModifiedBy>Harald Sinn</cp:lastModifiedBy>
  <cp:revision>156</cp:revision>
  <cp:lastPrinted>2012-02-03T13:22:41Z</cp:lastPrinted>
  <dcterms:created xsi:type="dcterms:W3CDTF">2011-12-15T16:18:04Z</dcterms:created>
  <dcterms:modified xsi:type="dcterms:W3CDTF">2012-04-17T14:35:04Z</dcterms:modified>
</cp:coreProperties>
</file>