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5" r:id="rId4"/>
    <p:sldId id="267" r:id="rId5"/>
    <p:sldId id="258" r:id="rId6"/>
    <p:sldId id="263" r:id="rId7"/>
    <p:sldId id="264" r:id="rId8"/>
    <p:sldId id="266" r:id="rId9"/>
    <p:sldId id="260" r:id="rId10"/>
    <p:sldId id="261" r:id="rId11"/>
    <p:sldId id="259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charset="2"/>
      <a:buChar char="n"/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455"/>
    <a:srgbClr val="100F2E"/>
    <a:srgbClr val="E0E0E0"/>
    <a:srgbClr val="FD930A"/>
    <a:srgbClr val="261748"/>
    <a:srgbClr val="251555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9336" autoAdjust="0"/>
  </p:normalViewPr>
  <p:slideViewPr>
    <p:cSldViewPr snapToGrid="0">
      <p:cViewPr varScale="1">
        <p:scale>
          <a:sx n="79" d="100"/>
          <a:sy n="79" d="100"/>
        </p:scale>
        <p:origin x="-642" y="-84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30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28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ea typeface="ＭＳ Ｐゴシック" pitchFamily="1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5D9249F9-4FE2-476B-9E52-26101C9CEE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44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D719587-26C8-4EEE-9375-1AF5E195B202}" type="slidenum">
              <a:rPr lang="de-DE" sz="1200"/>
              <a:pPr/>
              <a:t>1</a:t>
            </a:fld>
            <a:endParaRPr lang="de-DE" sz="120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smtClean="0">
                <a:ea typeface="ＭＳ Ｐゴシック" charset="-128"/>
              </a:rPr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smtClean="0">
              <a:ea typeface="ＭＳ Ｐゴシック" charset="-128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Upper area: </a:t>
            </a:r>
            <a:r>
              <a:rPr lang="en-GB" sz="1100" b="1" smtClean="0">
                <a:ea typeface="ＭＳ Ｐゴシック" charset="-128"/>
              </a:rPr>
              <a:t>Title</a:t>
            </a:r>
            <a:r>
              <a:rPr lang="en-GB" sz="1100" smtClean="0">
                <a:ea typeface="ＭＳ Ｐゴシック" charset="-128"/>
              </a:rPr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 Lower area </a:t>
            </a:r>
            <a:r>
              <a:rPr lang="en-GB" sz="1100" b="1" smtClean="0">
                <a:ea typeface="ＭＳ Ｐゴシック" charset="-128"/>
              </a:rPr>
              <a:t>(subtitle):</a:t>
            </a:r>
            <a:r>
              <a:rPr lang="en-GB" sz="1100" smtClean="0">
                <a:ea typeface="ＭＳ Ｐゴシック" charset="-128"/>
              </a:rPr>
              <a:t> Conference/meeting/workshop, location, date,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your name and affiliation, </a:t>
            </a:r>
            <a:br>
              <a:rPr lang="en-GB" sz="1100" smtClean="0">
                <a:ea typeface="ＭＳ Ｐゴシック" charset="-128"/>
              </a:rPr>
            </a:br>
            <a:r>
              <a:rPr lang="en-GB" sz="1100" smtClean="0">
                <a:ea typeface="ＭＳ Ｐゴシック" charset="-128"/>
              </a:rPr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smtClean="0">
                <a:ea typeface="ＭＳ Ｐゴシック" charset="-128"/>
              </a:rPr>
              <a:t> Change the </a:t>
            </a:r>
            <a:r>
              <a:rPr lang="en-GB" sz="1100" b="1" smtClean="0">
                <a:ea typeface="ＭＳ Ｐゴシック" charset="-128"/>
              </a:rPr>
              <a:t>partner logos</a:t>
            </a:r>
            <a:r>
              <a:rPr lang="en-GB" sz="1100" smtClean="0">
                <a:ea typeface="ＭＳ Ｐゴシック" charset="-128"/>
              </a:rPr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9918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C1E5-BA91-4E92-AF22-F84A8F985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2A2B-0F61-4F71-899B-100714326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7373-7C45-4563-BAB1-D7F59A214E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A8CA-A295-4F14-AF18-6D459BD33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EE0-54D9-4078-8F7C-37BE9429E5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9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327F-B07E-476E-9609-C0054CF6FE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6AD2-4984-4578-9C9D-9060AB4CC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722D-3E0C-4D84-98FC-0E720C5F1D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A3CDD-1459-43FF-9B57-F4EC8B13F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4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53-FED9-4C4F-A7F1-BFB7CCE69D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F0860D-1C4C-436F-A9DF-8C6E81561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endParaRPr lang="en-US">
              <a:ea typeface="ＭＳ Ｐゴシック" pitchFamily="18" charset="-128"/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 dirty="0">
              <a:ea typeface="ＭＳ Ｐゴシック" pitchFamily="18" charset="-128"/>
            </a:endParaRPr>
          </a:p>
        </p:txBody>
      </p:sp>
      <p:pic>
        <p:nvPicPr>
          <p:cNvPr id="1031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3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59" name="Text Box 135"/>
          <p:cNvSpPr txBox="1">
            <a:spLocks noChangeArrowheads="1"/>
          </p:cNvSpPr>
          <p:nvPr userDrawn="1"/>
        </p:nvSpPr>
        <p:spPr bwMode="auto">
          <a:xfrm>
            <a:off x="88075" y="6537325"/>
            <a:ext cx="800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Sven Lederer, “Summary Vacuum Session”</a:t>
            </a:r>
            <a:r>
              <a:rPr lang="en-GB" sz="1000" dirty="0">
                <a:solidFill>
                  <a:srgbClr val="000000"/>
                </a:solidFill>
                <a:latin typeface="Helvetica" charset="0"/>
              </a:rPr>
              <a:t>	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 European XFEL Accelerator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GB" sz="1000" dirty="0" smtClean="0">
                <a:solidFill>
                  <a:srgbClr val="000000"/>
                </a:solidFill>
                <a:latin typeface="Helvetica" charset="0"/>
              </a:rPr>
              <a:t>Consortium Meeting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  16</a:t>
            </a:r>
            <a:r>
              <a:rPr lang="en-GB" sz="1000" baseline="30000" dirty="0" smtClean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-19</a:t>
            </a:r>
            <a:r>
              <a:rPr lang="en-GB" sz="1000" baseline="30000" dirty="0" smtClean="0">
                <a:solidFill>
                  <a:srgbClr val="000000"/>
                </a:solidFill>
                <a:latin typeface="Helvetica" charset="0"/>
              </a:rPr>
              <a:t>th</a:t>
            </a:r>
            <a:r>
              <a:rPr lang="en-GB" sz="1000" baseline="0" dirty="0" smtClean="0">
                <a:solidFill>
                  <a:srgbClr val="000000"/>
                </a:solidFill>
                <a:latin typeface="Helvetica" charset="0"/>
              </a:rPr>
              <a:t> of Apr.  2012</a:t>
            </a:r>
            <a:endParaRPr lang="en-GB" sz="1800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10" name="Picture 7" descr="HG_LOGO_S_RGB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50" y="6493412"/>
            <a:ext cx="970275" cy="3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esy-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41" y="6496262"/>
            <a:ext cx="380010" cy="37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E1EC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8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n"/>
        <a:defRPr sz="2400">
          <a:solidFill>
            <a:schemeClr val="tx2"/>
          </a:solidFill>
          <a:latin typeface="+mn-lt"/>
          <a:ea typeface="+mn-ea"/>
          <a:cs typeface="ＭＳ Ｐゴシック" charset="-128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063" y="5043488"/>
            <a:ext cx="7283450" cy="1233487"/>
          </a:xfrm>
          <a:ln w="9525"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GB" dirty="0" smtClean="0"/>
              <a:t>presented by</a:t>
            </a:r>
          </a:p>
          <a:p>
            <a:pPr eaLnBrk="1" hangingPunct="1">
              <a:buFont typeface="Wingdings" charset="2"/>
              <a:buNone/>
            </a:pPr>
            <a:r>
              <a:rPr lang="en-GB" dirty="0" smtClean="0"/>
              <a:t>Sven </a:t>
            </a:r>
            <a:r>
              <a:rPr lang="en-GB" dirty="0" err="1" smtClean="0"/>
              <a:t>Lederer</a:t>
            </a:r>
            <a:endParaRPr lang="en-GB" dirty="0" smtClean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570898" y="1765300"/>
            <a:ext cx="7918450" cy="2906713"/>
          </a:xfrm>
          <a:noFill/>
        </p:spPr>
        <p:txBody>
          <a:bodyPr/>
          <a:lstStyle/>
          <a:p>
            <a:pPr eaLnBrk="1" hangingPunct="1"/>
            <a:r>
              <a:rPr lang="en-US" sz="3600" b="1" dirty="0" smtClean="0"/>
              <a:t>Summary of the</a:t>
            </a:r>
            <a:br>
              <a:rPr lang="en-US" sz="3600" b="1" dirty="0" smtClean="0"/>
            </a:br>
            <a:r>
              <a:rPr lang="en-US" sz="3600" b="1" dirty="0" smtClean="0"/>
              <a:t>Vacuum Session</a:t>
            </a:r>
            <a:br>
              <a:rPr lang="en-US" sz="3600" b="1" dirty="0" smtClean="0"/>
            </a:b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vacuum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118938"/>
            <a:ext cx="8858083" cy="530592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main vacuum parts made of stainless steel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Standard length for vacuum pipes will be 6m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Only use of CF-flanges with copper gaskets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Hydrocarbon free, particle free areas ±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30 m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around mirrors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All-metal valves between air and vacuum (roughing and venting valves)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Viton sealed valves to separate different vacuum sections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75l/s Ion pumps (star cell type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For details: 	</a:t>
            </a:r>
            <a:r>
              <a:rPr lang="en-US" sz="2000" b="1" dirty="0"/>
              <a:t>UHV Guidelines for X-Ray Beam Transport Systems 			</a:t>
            </a:r>
            <a:r>
              <a:rPr lang="en-US" sz="1800" b="1" dirty="0"/>
              <a:t>(</a:t>
            </a:r>
            <a:r>
              <a:rPr lang="en-US" sz="1800" b="1" dirty="0">
                <a:latin typeface="Arial" charset="0"/>
                <a:ea typeface="ＭＳ Ｐゴシック" charset="0"/>
                <a:cs typeface="ＭＳ Ｐゴシック" charset="0"/>
              </a:rPr>
              <a:t>TN-2011-004, http://xfel.eu/documents/technical_documents/)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For long distances, at SASE2 several 100m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18m sections made of three 6m prefabricated parts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Purchase pipes cleaned and sealed in foils, ready for orbital welding in the tunnel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Good experience at LCLS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Used for beam transport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between near and far hall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Less potential leaks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Less installation work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Less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expensive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8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gas attenuator @ SASE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6" y="1068304"/>
            <a:ext cx="72580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92625" y="6218439"/>
            <a:ext cx="1741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Courtesy R. Villanueva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186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06" y="1323714"/>
            <a:ext cx="8737767" cy="50530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sum 7 contributions, chaired by S. Lederer</a:t>
            </a:r>
          </a:p>
          <a:p>
            <a:pPr lvl="1"/>
            <a:r>
              <a:rPr lang="en-US" dirty="0" smtClean="0"/>
              <a:t>Electron machine vacuum</a:t>
            </a:r>
          </a:p>
          <a:p>
            <a:pPr lvl="2"/>
            <a:r>
              <a:rPr lang="en-US" dirty="0" smtClean="0"/>
              <a:t>S. Lederer, DESY, “Warm vacuum system”</a:t>
            </a:r>
          </a:p>
          <a:p>
            <a:pPr lvl="2"/>
            <a:r>
              <a:rPr lang="en-US" dirty="0" smtClean="0"/>
              <a:t>A. </a:t>
            </a:r>
            <a:r>
              <a:rPr lang="en-US" dirty="0" err="1" smtClean="0"/>
              <a:t>Krasnov</a:t>
            </a:r>
            <a:r>
              <a:rPr lang="en-US" dirty="0" smtClean="0"/>
              <a:t>, BINP, “Status report on RU19 (warm vacuum system)”</a:t>
            </a:r>
          </a:p>
          <a:p>
            <a:pPr lvl="2"/>
            <a:r>
              <a:rPr lang="en-US" dirty="0" smtClean="0"/>
              <a:t>M. </a:t>
            </a:r>
            <a:r>
              <a:rPr lang="en-US" dirty="0" err="1" smtClean="0"/>
              <a:t>Hamberg</a:t>
            </a:r>
            <a:r>
              <a:rPr lang="en-US" dirty="0" smtClean="0"/>
              <a:t>, </a:t>
            </a:r>
            <a:r>
              <a:rPr lang="en-US" dirty="0" err="1" smtClean="0"/>
              <a:t>Upsalla</a:t>
            </a:r>
            <a:r>
              <a:rPr lang="en-US" dirty="0" smtClean="0"/>
              <a:t> University, “Laser heater vacuum system”</a:t>
            </a:r>
          </a:p>
          <a:p>
            <a:pPr lvl="2"/>
            <a:r>
              <a:rPr lang="en-US" dirty="0" smtClean="0"/>
              <a:t>A. </a:t>
            </a:r>
            <a:r>
              <a:rPr lang="en-US" dirty="0" err="1" smtClean="0"/>
              <a:t>Zavadtzev</a:t>
            </a:r>
            <a:r>
              <a:rPr lang="en-US" dirty="0" smtClean="0"/>
              <a:t>, INR, “XFEL TDS Vacuum components”</a:t>
            </a:r>
          </a:p>
          <a:p>
            <a:pPr lvl="2"/>
            <a:r>
              <a:rPr lang="en-US" dirty="0" smtClean="0"/>
              <a:t>D. </a:t>
            </a:r>
            <a:r>
              <a:rPr lang="en-US" dirty="0" err="1" smtClean="0"/>
              <a:t>Nölle</a:t>
            </a:r>
            <a:r>
              <a:rPr lang="en-US" dirty="0" smtClean="0"/>
              <a:t>, DESY, “Vacuum components for Standard Beam Diagnostics”</a:t>
            </a:r>
          </a:p>
          <a:p>
            <a:pPr lvl="1"/>
            <a:r>
              <a:rPr lang="en-US" dirty="0" smtClean="0"/>
              <a:t>Photon vacuum systems</a:t>
            </a:r>
          </a:p>
          <a:p>
            <a:pPr lvl="2"/>
            <a:r>
              <a:rPr lang="en-US" dirty="0" smtClean="0"/>
              <a:t>M. Dommach, XFEL GmbH, “Photon vacuum system”</a:t>
            </a:r>
          </a:p>
          <a:p>
            <a:pPr lvl="2"/>
            <a:r>
              <a:rPr lang="en-US" dirty="0" smtClean="0"/>
              <a:t>R. Villanueva, XFEL GmbH, “The gas attenuator @ SASE 3”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560388" lvl="2" indent="0">
              <a:buNone/>
            </a:pPr>
            <a:r>
              <a:rPr lang="en-US" dirty="0" smtClean="0"/>
              <a:t>		</a:t>
            </a:r>
            <a:r>
              <a:rPr lang="en-US" sz="3300" dirty="0" smtClean="0"/>
              <a:t>Thanks to all the speakers!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vacuum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" y="978268"/>
            <a:ext cx="9002020" cy="3011554"/>
          </a:xfrm>
        </p:spPr>
      </p:pic>
      <p:sp>
        <p:nvSpPr>
          <p:cNvPr id="21" name="TextBox 20"/>
          <p:cNvSpPr txBox="1"/>
          <p:nvPr/>
        </p:nvSpPr>
        <p:spPr>
          <a:xfrm>
            <a:off x="0" y="1008838"/>
            <a:ext cx="743585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The complete vacuum system for the electron machine except the superconducting modules!</a:t>
            </a:r>
          </a:p>
          <a:p>
            <a:pPr>
              <a:buNone/>
            </a:pPr>
            <a:r>
              <a:rPr lang="en-US" sz="2400" dirty="0" smtClean="0"/>
              <a:t>Overall length about 3 km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19075" y="1890610"/>
            <a:ext cx="7997825" cy="1254126"/>
            <a:chOff x="219075" y="2432050"/>
            <a:chExt cx="7997825" cy="1254126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866775" y="3209925"/>
              <a:ext cx="298450" cy="3175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635125" y="3209925"/>
              <a:ext cx="298450" cy="3175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828925" y="3206750"/>
              <a:ext cx="298450" cy="3175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279775" y="3298825"/>
              <a:ext cx="2984500" cy="0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098800" y="3200400"/>
              <a:ext cx="241300" cy="101600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4352925" y="2828926"/>
              <a:ext cx="1454150" cy="473074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5778500" y="2828926"/>
              <a:ext cx="1028700" cy="3175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245225" y="3295651"/>
              <a:ext cx="1555750" cy="390524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7769225" y="3683000"/>
              <a:ext cx="428625" cy="3176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6784975" y="2432050"/>
              <a:ext cx="1198562" cy="396878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7962900" y="2432050"/>
              <a:ext cx="254000" cy="3174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19075" y="3236495"/>
              <a:ext cx="469900" cy="12700"/>
            </a:xfrm>
            <a:prstGeom prst="line">
              <a:avLst/>
            </a:prstGeom>
            <a:noFill/>
            <a:ln w="127000" cap="flat" cmpd="sng" algn="ctr">
              <a:solidFill>
                <a:srgbClr val="231455">
                  <a:alpha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1000" sy="1000" algn="ctr" rotWithShape="0">
                <a:srgbClr val="000000"/>
              </a:outerShdw>
            </a:effectLst>
          </p:spPr>
        </p:cxnSp>
      </p:grpSp>
      <p:sp>
        <p:nvSpPr>
          <p:cNvPr id="25" name="Rectangle 3"/>
          <p:cNvSpPr txBox="1">
            <a:spLocks noChangeAspect="1" noChangeArrowheads="1"/>
          </p:cNvSpPr>
          <p:nvPr/>
        </p:nvSpPr>
        <p:spPr bwMode="auto">
          <a:xfrm>
            <a:off x="9187" y="3489163"/>
            <a:ext cx="88217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ＭＳ Ｐゴシック" charset="-128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marL="298450" lvl="2" indent="-298450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1800" b="1" dirty="0"/>
              <a:t>High Level Specifications for Alignment and Surface Properties of  Vacuum Components </a:t>
            </a:r>
            <a:r>
              <a:rPr lang="en-US" sz="1800" dirty="0"/>
              <a:t>(</a:t>
            </a:r>
            <a:r>
              <a:rPr lang="en-US" sz="1800" b="1" i="1" dirty="0"/>
              <a:t>EDMS D00000001914751</a:t>
            </a:r>
            <a:r>
              <a:rPr lang="en-US" sz="1800" dirty="0" smtClean="0"/>
              <a:t>)</a:t>
            </a:r>
            <a:endParaRPr lang="en-US" sz="1800" dirty="0"/>
          </a:p>
          <a:p>
            <a:pPr marL="298450" lvl="2" indent="-298450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en-US" sz="1800" b="1" dirty="0"/>
              <a:t>Specifications for the Vacuum Sections of the European XFEL </a:t>
            </a:r>
            <a:r>
              <a:rPr lang="en-US" sz="1800" dirty="0"/>
              <a:t>(</a:t>
            </a:r>
            <a:r>
              <a:rPr lang="en-US" sz="1800" b="1" i="1" dirty="0"/>
              <a:t>EDMS D00000001975641</a:t>
            </a:r>
            <a:r>
              <a:rPr lang="en-US" sz="1800" dirty="0"/>
              <a:t>)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Roughness / oxide layer requirements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RF-shielding requirements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Magnetic permeability requirements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Particle cleanliness requirements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Pressure to be achieved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Pump type approximate distance in-between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Specifications of flanges, stainless steel quality, </a:t>
            </a:r>
            <a:r>
              <a:rPr lang="en-US" sz="1800" dirty="0" smtClean="0"/>
              <a:t>gaskets</a:t>
            </a: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b="1" dirty="0"/>
              <a:t>MVS-ZM stamp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Each vacuum component to be installed into an DESY accelerator must fulfill special requirements in terms of cleanness and general vacuum suitability. This holds for the European XFEL too.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dirty="0"/>
              <a:t>To be checked by MVS. </a:t>
            </a:r>
            <a:r>
              <a:rPr lang="en-US" sz="1800" dirty="0" smtClean="0">
                <a:solidFill>
                  <a:srgbClr val="FF0000"/>
                </a:solidFill>
              </a:rPr>
              <a:t>Without </a:t>
            </a:r>
            <a:r>
              <a:rPr lang="en-US" sz="1800" dirty="0">
                <a:solidFill>
                  <a:srgbClr val="FF0000"/>
                </a:solidFill>
              </a:rPr>
              <a:t>this installation prohibited</a:t>
            </a:r>
            <a:r>
              <a:rPr lang="en-US" sz="1800" dirty="0"/>
              <a:t>.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1800" b="1" i="1" dirty="0"/>
              <a:t>http://spez.desy.de</a:t>
            </a:r>
          </a:p>
        </p:txBody>
      </p:sp>
    </p:spTree>
    <p:extLst>
      <p:ext uri="{BB962C8B-B14F-4D97-AF65-F5344CB8AC3E}">
        <p14:creationId xmlns:p14="http://schemas.microsoft.com/office/powerpoint/2010/main" val="318365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vacuum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46" y="1046989"/>
            <a:ext cx="6794621" cy="39294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Standard beam pipe: Cu, ID 40.5 mm</a:t>
            </a:r>
          </a:p>
          <a:p>
            <a:r>
              <a:rPr lang="en-US" dirty="0" smtClean="0"/>
              <a:t>Standard flange: CFX50 with RF-nose to ensure longitudinal gap and tight tolerances to ensure vertical step</a:t>
            </a:r>
          </a:p>
          <a:p>
            <a:r>
              <a:rPr lang="en-US" dirty="0" smtClean="0"/>
              <a:t>No rotational flanges</a:t>
            </a:r>
          </a:p>
          <a:p>
            <a:r>
              <a:rPr lang="en-US" dirty="0" smtClean="0"/>
              <a:t>INJ, BC1, BC2: SIPs connected to standard pump crosses with Cu-insert to fulfill MLC specification</a:t>
            </a:r>
          </a:p>
          <a:p>
            <a:r>
              <a:rPr lang="en-US" dirty="0" smtClean="0"/>
              <a:t>TB, COL, SY, BD, Dumps: special In-line SIP</a:t>
            </a:r>
          </a:p>
          <a:p>
            <a:r>
              <a:rPr lang="en-US" dirty="0" smtClean="0"/>
              <a:t>About 50 all metal gate valves for segmentation and separation of critical components</a:t>
            </a:r>
          </a:p>
          <a:p>
            <a:r>
              <a:rPr lang="en-US" dirty="0" smtClean="0"/>
              <a:t>8 fast shutters to protect superconducting modules from particle contamination in case of accidental venting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47" y="4976486"/>
            <a:ext cx="1536192" cy="14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486"/>
            <a:ext cx="1520217" cy="14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6" y="3471658"/>
            <a:ext cx="2255532" cy="14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77" y="4976486"/>
            <a:ext cx="1653235" cy="1481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11" y="4976486"/>
            <a:ext cx="1560483" cy="14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29" y="2497520"/>
            <a:ext cx="2116746" cy="99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79" y="4964456"/>
            <a:ext cx="2045335" cy="14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 descr="PITZ2-0-08-11-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4" t="15993" r="19807" b="20058"/>
          <a:stretch>
            <a:fillRect/>
          </a:stretch>
        </p:blipFill>
        <p:spPr bwMode="auto">
          <a:xfrm>
            <a:off x="7244740" y="1080594"/>
            <a:ext cx="1802568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4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BINP contribution to the warm vacuum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175"/>
            <a:ext cx="7055348" cy="3294813"/>
          </a:xfrm>
        </p:spPr>
        <p:txBody>
          <a:bodyPr>
            <a:normAutofit/>
          </a:bodyPr>
          <a:lstStyle/>
          <a:p>
            <a:r>
              <a:rPr lang="en-US" dirty="0"/>
              <a:t>Intersection of </a:t>
            </a:r>
            <a:r>
              <a:rPr lang="en-US" dirty="0" err="1"/>
              <a:t>Undulator</a:t>
            </a:r>
            <a:r>
              <a:rPr lang="en-US" dirty="0"/>
              <a:t> Bean Line – 100 </a:t>
            </a:r>
            <a:r>
              <a:rPr lang="en-US" dirty="0" smtClean="0"/>
              <a:t>sets</a:t>
            </a:r>
            <a:endParaRPr lang="en-US" dirty="0"/>
          </a:p>
          <a:p>
            <a:r>
              <a:rPr lang="en-US" dirty="0"/>
              <a:t>Collimators – 5 pieces for power up to </a:t>
            </a:r>
            <a:r>
              <a:rPr lang="en-US" dirty="0" smtClean="0"/>
              <a:t>12 kW</a:t>
            </a:r>
            <a:endParaRPr lang="en-US" dirty="0"/>
          </a:p>
          <a:p>
            <a:r>
              <a:rPr lang="en-US" dirty="0"/>
              <a:t>Chicane Sections BC0 (~</a:t>
            </a:r>
            <a:r>
              <a:rPr lang="en-US" dirty="0" smtClean="0"/>
              <a:t>6 m</a:t>
            </a:r>
            <a:r>
              <a:rPr lang="en-US" dirty="0"/>
              <a:t>), BC1(~</a:t>
            </a:r>
            <a:r>
              <a:rPr lang="en-US" dirty="0" smtClean="0"/>
              <a:t>20 m</a:t>
            </a:r>
            <a:r>
              <a:rPr lang="en-US" dirty="0"/>
              <a:t>), BC2(~</a:t>
            </a:r>
            <a:r>
              <a:rPr lang="en-US" dirty="0" smtClean="0"/>
              <a:t>20 m)</a:t>
            </a:r>
            <a:endParaRPr lang="en-US" dirty="0"/>
          </a:p>
          <a:p>
            <a:r>
              <a:rPr lang="en-US" dirty="0"/>
              <a:t>Vacuum System for Beam Distribution and temporary beam lines </a:t>
            </a:r>
            <a:endParaRPr lang="en-US" dirty="0" smtClean="0"/>
          </a:p>
          <a:p>
            <a:r>
              <a:rPr lang="en-US" dirty="0" smtClean="0"/>
              <a:t>Mechanical </a:t>
            </a:r>
            <a:r>
              <a:rPr lang="en-US" dirty="0"/>
              <a:t>Support System for </a:t>
            </a:r>
            <a:r>
              <a:rPr lang="en-US" dirty="0" err="1"/>
              <a:t>Undulator</a:t>
            </a:r>
            <a:r>
              <a:rPr lang="en-US" dirty="0"/>
              <a:t> Chambers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23" y="3857562"/>
            <a:ext cx="2994677" cy="259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88" y="2559698"/>
            <a:ext cx="2022866" cy="14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G_27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9" y="1054306"/>
            <a:ext cx="1975104" cy="14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530"/>
            <a:ext cx="6299222" cy="14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18439"/>
            <a:ext cx="1618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Courtesy A. </a:t>
            </a:r>
            <a:r>
              <a:rPr lang="en-US" sz="1200" dirty="0" err="1" smtClean="0"/>
              <a:t>Krasnow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13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071" t="17807" r="7283" b="21805"/>
          <a:stretch>
            <a:fillRect/>
          </a:stretch>
        </p:blipFill>
        <p:spPr bwMode="auto">
          <a:xfrm>
            <a:off x="4208313" y="1058082"/>
            <a:ext cx="4935687" cy="190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heater vacuum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4803442" cy="51011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Inlet</a:t>
            </a:r>
            <a:endParaRPr lang="en-US" dirty="0"/>
          </a:p>
          <a:p>
            <a:r>
              <a:rPr lang="en-US" dirty="0"/>
              <a:t>BPM (DESY)</a:t>
            </a:r>
          </a:p>
          <a:p>
            <a:r>
              <a:rPr lang="en-US" dirty="0"/>
              <a:t>Short interfacing pipes</a:t>
            </a:r>
          </a:p>
          <a:p>
            <a:r>
              <a:rPr lang="en-US" dirty="0" smtClean="0"/>
              <a:t>OTR-cross</a:t>
            </a:r>
          </a:p>
          <a:p>
            <a:r>
              <a:rPr lang="en-US" dirty="0" err="1" smtClean="0"/>
              <a:t>Undulator</a:t>
            </a:r>
            <a:r>
              <a:rPr lang="en-US" dirty="0" smtClean="0"/>
              <a:t> </a:t>
            </a:r>
            <a:r>
              <a:rPr lang="en-US" dirty="0"/>
              <a:t>beam </a:t>
            </a:r>
            <a:r>
              <a:rPr lang="en-US" dirty="0" smtClean="0"/>
              <a:t>pipe with elliptical shape</a:t>
            </a:r>
            <a:endParaRPr lang="en-US" dirty="0"/>
          </a:p>
          <a:p>
            <a:r>
              <a:rPr lang="en-US" dirty="0" smtClean="0"/>
              <a:t>OTR-cross</a:t>
            </a:r>
            <a:endParaRPr lang="en-US" dirty="0"/>
          </a:p>
          <a:p>
            <a:r>
              <a:rPr lang="en-US" dirty="0" smtClean="0"/>
              <a:t>Outlet (as Inlet)</a:t>
            </a:r>
            <a:endParaRPr lang="en-US" dirty="0"/>
          </a:p>
          <a:p>
            <a:r>
              <a:rPr lang="en-US" dirty="0" smtClean="0"/>
              <a:t>CFX50 flanges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sv-SE" dirty="0" smtClean="0"/>
              <a:t>In addition to machine vacuum</a:t>
            </a:r>
          </a:p>
          <a:p>
            <a:pPr lvl="1"/>
            <a:r>
              <a:rPr lang="sv-SE" dirty="0" smtClean="0"/>
              <a:t>Vacuum for laser transport</a:t>
            </a:r>
            <a:endParaRPr lang="sv-SE" dirty="0"/>
          </a:p>
          <a:p>
            <a:pPr lvl="1"/>
            <a:r>
              <a:rPr lang="sv-SE" dirty="0"/>
              <a:t>Total length close to 40 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45" y="2965298"/>
            <a:ext cx="3545055" cy="144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32677" t="17807" r="34252" b="9449"/>
          <a:stretch>
            <a:fillRect/>
          </a:stretch>
        </p:blipFill>
        <p:spPr bwMode="auto">
          <a:xfrm>
            <a:off x="4351238" y="4231568"/>
            <a:ext cx="1756918" cy="209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450470" y="6186507"/>
            <a:ext cx="168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Courtesy M. </a:t>
            </a:r>
            <a:r>
              <a:rPr lang="en-US" sz="1200" dirty="0" err="1" smtClean="0"/>
              <a:t>Hamberg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333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TDS vacuum components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94" y="1736519"/>
            <a:ext cx="4688806" cy="349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2" y="4204369"/>
            <a:ext cx="3035716" cy="226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9662"/>
            <a:ext cx="5702300" cy="4459287"/>
          </a:xfrm>
        </p:spPr>
        <p:txBody>
          <a:bodyPr/>
          <a:lstStyle/>
          <a:p>
            <a:r>
              <a:rPr lang="en-US" dirty="0" smtClean="0"/>
              <a:t>Transvers Deflective Structures for</a:t>
            </a:r>
          </a:p>
          <a:p>
            <a:pPr lvl="1"/>
            <a:r>
              <a:rPr lang="en-US" dirty="0" smtClean="0"/>
              <a:t>Injector</a:t>
            </a:r>
          </a:p>
          <a:p>
            <a:pPr lvl="1"/>
            <a:r>
              <a:rPr lang="en-US" dirty="0" smtClean="0"/>
              <a:t>BC1</a:t>
            </a:r>
          </a:p>
          <a:p>
            <a:pPr lvl="1"/>
            <a:r>
              <a:rPr lang="en-US" dirty="0" smtClean="0"/>
              <a:t>BC2</a:t>
            </a:r>
          </a:p>
          <a:p>
            <a:r>
              <a:rPr lang="en-US" dirty="0" smtClean="0"/>
              <a:t>Prototype mounted at PITZ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26406" y="6204520"/>
            <a:ext cx="1731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Courtesy A. </a:t>
            </a:r>
            <a:r>
              <a:rPr lang="en-US" sz="1200" dirty="0" err="1" smtClean="0"/>
              <a:t>Zavadtzev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282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components for Standard Beam 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034967"/>
            <a:ext cx="8316662" cy="3994233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BPMs</a:t>
            </a:r>
          </a:p>
          <a:p>
            <a:pPr lvl="1"/>
            <a:r>
              <a:rPr lang="en-US" sz="2000" dirty="0"/>
              <a:t>250 Standard Button BPMs (BPMA, BPMB, BPMD, BPMW)</a:t>
            </a:r>
          </a:p>
          <a:p>
            <a:pPr lvl="1"/>
            <a:r>
              <a:rPr lang="en-US" sz="2000" dirty="0"/>
              <a:t>101 Cold BPMs for </a:t>
            </a:r>
            <a:r>
              <a:rPr lang="en-US" sz="2000" dirty="0" err="1"/>
              <a:t>Cryo</a:t>
            </a:r>
            <a:r>
              <a:rPr lang="en-US" sz="2000" dirty="0"/>
              <a:t>-modules (BPMC, BPMR)</a:t>
            </a:r>
          </a:p>
          <a:p>
            <a:pPr lvl="1"/>
            <a:r>
              <a:rPr lang="en-US" sz="2000" dirty="0"/>
              <a:t>30 Cavity BPMs </a:t>
            </a:r>
            <a:r>
              <a:rPr lang="en-US" sz="2000" dirty="0" err="1"/>
              <a:t>Beamline</a:t>
            </a:r>
            <a:r>
              <a:rPr lang="en-US" sz="2000" dirty="0"/>
              <a:t> Type (BPMF/I)</a:t>
            </a:r>
          </a:p>
          <a:p>
            <a:pPr lvl="1"/>
            <a:r>
              <a:rPr lang="en-US" sz="2000" dirty="0"/>
              <a:t>118 Cavity BPMs for </a:t>
            </a:r>
            <a:r>
              <a:rPr lang="en-US" sz="2000" dirty="0" err="1"/>
              <a:t>Undulator</a:t>
            </a:r>
            <a:r>
              <a:rPr lang="en-US" sz="2000" dirty="0"/>
              <a:t> Intersections (BPME)</a:t>
            </a:r>
          </a:p>
          <a:p>
            <a:r>
              <a:rPr lang="en-US" sz="2000" dirty="0"/>
              <a:t>36 </a:t>
            </a:r>
            <a:r>
              <a:rPr lang="en-US" sz="2000" dirty="0" err="1"/>
              <a:t>Toroids</a:t>
            </a:r>
            <a:r>
              <a:rPr lang="en-US" sz="2000" dirty="0"/>
              <a:t> (TORA, TORB, TORC)</a:t>
            </a:r>
          </a:p>
          <a:p>
            <a:r>
              <a:rPr lang="en-US" sz="2000" dirty="0"/>
              <a:t>Dark Current Monitors (DCM)</a:t>
            </a:r>
          </a:p>
          <a:p>
            <a:r>
              <a:rPr lang="en-US" sz="2000" dirty="0"/>
              <a:t>Screens/Wire Scanners</a:t>
            </a:r>
          </a:p>
          <a:p>
            <a:pPr lvl="1"/>
            <a:r>
              <a:rPr lang="en-US" sz="2000" dirty="0"/>
              <a:t>20 Standard Screen Station (OTRA/C)</a:t>
            </a:r>
          </a:p>
          <a:p>
            <a:pPr lvl="1"/>
            <a:r>
              <a:rPr lang="en-US" sz="2000" dirty="0"/>
              <a:t>20 Long Screen Stations with </a:t>
            </a:r>
            <a:r>
              <a:rPr lang="en-US" sz="2000" dirty="0" err="1"/>
              <a:t>Wirescanner</a:t>
            </a:r>
            <a:r>
              <a:rPr lang="en-US" sz="2000" dirty="0"/>
              <a:t> Option (OTRB)</a:t>
            </a:r>
          </a:p>
          <a:p>
            <a:pPr lvl="1"/>
            <a:r>
              <a:rPr lang="en-US" sz="2000" dirty="0"/>
              <a:t>Screen Stations for Dump and Septum Areas (OTRD)</a:t>
            </a:r>
          </a:p>
          <a:p>
            <a:r>
              <a:rPr lang="en-US" sz="2000" dirty="0"/>
              <a:t>Stuff for WP-18</a:t>
            </a:r>
          </a:p>
          <a:p>
            <a:pPr lvl="1"/>
            <a:r>
              <a:rPr lang="en-US" sz="2000" dirty="0"/>
              <a:t>BAM</a:t>
            </a:r>
          </a:p>
          <a:p>
            <a:pPr lvl="1"/>
            <a:r>
              <a:rPr lang="en-US" sz="2000" dirty="0" smtClean="0"/>
              <a:t>E-BPM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/>
          <a:srcRect l="28557" t="4029" r="17936" b="1834"/>
          <a:stretch/>
        </p:blipFill>
        <p:spPr bwMode="auto">
          <a:xfrm>
            <a:off x="6831935" y="1082837"/>
            <a:ext cx="2212458" cy="216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4" descr="C:\Users\dnoelle\Desktop\ESS Vortrag\20110505-IMG_81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5470"/>
          <a:stretch/>
        </p:blipFill>
        <p:spPr bwMode="auto">
          <a:xfrm>
            <a:off x="222940" y="4957487"/>
            <a:ext cx="1578750" cy="14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4all\intern\Siemens\public\XFEL\Toroide\TORA_Keramikkammer-3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3" t="8739" r="18137" b="8739"/>
          <a:stretch/>
        </p:blipFill>
        <p:spPr bwMode="auto">
          <a:xfrm>
            <a:off x="6889247" y="3174441"/>
            <a:ext cx="2239370" cy="16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dnoelle\Desktop\ESS Vortrag\20100426-IMG_92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3" t="4235" r="4196" b="8666"/>
          <a:stretch/>
        </p:blipFill>
        <p:spPr bwMode="auto">
          <a:xfrm>
            <a:off x="4941940" y="4957487"/>
            <a:ext cx="1739270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noelle\Desktop\ESS Vortrag\20091029-IMG_85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95" y="4957487"/>
            <a:ext cx="2221413" cy="14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noelle\Desktop\XFEL Fotos\dmp\20100112-IMG_30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17" y="4957487"/>
            <a:ext cx="1696693" cy="14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218439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Courtesy D. </a:t>
            </a:r>
            <a:r>
              <a:rPr lang="en-US" sz="1200" dirty="0" err="1" smtClean="0"/>
              <a:t>Nölle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085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vacuum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F17373-7C45-4563-BAB1-D7F59A214E8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8" y="1050276"/>
            <a:ext cx="7140742" cy="537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8391" y="6169042"/>
            <a:ext cx="175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Courtesy M. Dommach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925735"/>
      </p:ext>
    </p:extLst>
  </p:cSld>
  <p:clrMapOvr>
    <a:masterClrMapping/>
  </p:clrMapOvr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8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On-screen Show (4:3)</PresentationFormat>
  <Paragraphs>125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DESY European XFEL</vt:lpstr>
      <vt:lpstr>Summary of the Vacuum Session </vt:lpstr>
      <vt:lpstr>PowerPoint Presentation</vt:lpstr>
      <vt:lpstr>Warm vacuum overview</vt:lpstr>
      <vt:lpstr>Warm vacuum overview</vt:lpstr>
      <vt:lpstr>BINP contribution to the warm vacuum</vt:lpstr>
      <vt:lpstr>Laser heater vacuum system</vt:lpstr>
      <vt:lpstr>XFEL TDS vacuum components </vt:lpstr>
      <vt:lpstr>Vacuum components for Standard Beam Diagnostics</vt:lpstr>
      <vt:lpstr>Photon vacuum system</vt:lpstr>
      <vt:lpstr>Photon vacuum system</vt:lpstr>
      <vt:lpstr>The gas attenuator @ SASE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WP-X   XFEL Project Progress Report (2-2009)</dc:title>
  <dc:creator>Wichmann, Riko</dc:creator>
  <cp:lastModifiedBy>lederer</cp:lastModifiedBy>
  <cp:revision>148</cp:revision>
  <dcterms:modified xsi:type="dcterms:W3CDTF">2012-04-19T07:05:15Z</dcterms:modified>
</cp:coreProperties>
</file>