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62" r:id="rId4"/>
    <p:sldId id="278" r:id="rId5"/>
    <p:sldId id="281" r:id="rId6"/>
    <p:sldId id="280" r:id="rId7"/>
    <p:sldId id="29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1" r:id="rId17"/>
    <p:sldId id="292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30A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8259" autoAdjust="0"/>
    <p:restoredTop sz="95752" autoAdjust="0"/>
  </p:normalViewPr>
  <p:slideViewPr>
    <p:cSldViewPr snapToGrid="0">
      <p:cViewPr>
        <p:scale>
          <a:sx n="94" d="100"/>
          <a:sy n="94" d="100"/>
        </p:scale>
        <p:origin x="-102" y="75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485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92F20341-73FC-4B01-AADB-CA9AE49449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332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BA890DE3-2276-472F-9D7F-B0C8D17166DA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717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Upper area: </a:t>
            </a:r>
            <a:r>
              <a:rPr lang="en-GB" sz="1100" b="1" smtClean="0"/>
              <a:t>Title</a:t>
            </a:r>
            <a:r>
              <a:rPr lang="en-GB" sz="110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Lower area </a:t>
            </a:r>
            <a:r>
              <a:rPr lang="en-GB" sz="1100" b="1" smtClean="0"/>
              <a:t>(subtitle):</a:t>
            </a:r>
            <a:r>
              <a:rPr lang="en-GB" sz="1100" smtClean="0"/>
              <a:t> Conference/meeting/workshop, location, date, </a:t>
            </a:r>
            <a:br>
              <a:rPr lang="en-GB" sz="1100" smtClean="0"/>
            </a:br>
            <a:r>
              <a:rPr lang="en-GB" sz="1100" smtClean="0"/>
              <a:t>  your name and affiliation, </a:t>
            </a:r>
            <a:br>
              <a:rPr lang="en-GB" sz="1100" smtClean="0"/>
            </a:br>
            <a:r>
              <a:rPr lang="en-GB" sz="110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Change the </a:t>
            </a:r>
            <a:r>
              <a:rPr lang="en-GB" sz="1100" b="1" smtClean="0"/>
              <a:t>partner logos</a:t>
            </a:r>
            <a:r>
              <a:rPr lang="en-GB" sz="1100" smtClean="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7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423644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C2C0-8048-4735-A224-D6E04509EF2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28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C9B41-D782-4344-9FA0-AAEA900E9B4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5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25319-D77D-44BC-B877-546349C83FB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61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2D380-66D4-4BCF-B91A-B5A1808970E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5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39580-9E72-4786-B827-92D43CED813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7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EF7A-5738-4413-A739-0D7BE7199F7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95657-7093-4F46-89C1-0F8C26D99EC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6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2A3FF-00B3-445F-822A-6E1C73024D9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78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C68C9-702A-4D49-B34F-3F96F29A44B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7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F136B-1453-43AB-BC3F-2BC0C2E8ACA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83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5C64E36D-AFE6-4BF1-A0E9-7EA2D805A28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033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Installation Schedule and Status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34" name="Picture 127" descr="logo-XFEL_rgb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115888" y="6499650"/>
            <a:ext cx="4762030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de-DE" sz="800" dirty="0" smtClean="0">
                <a:solidFill>
                  <a:schemeClr val="tx1"/>
                </a:solidFill>
              </a:rPr>
              <a:t>Hamburg, 16th April 2012</a:t>
            </a:r>
          </a:p>
          <a:p>
            <a:pPr>
              <a:buFontTx/>
              <a:buNone/>
            </a:pPr>
            <a:r>
              <a:rPr lang="de-DE" sz="800" dirty="0" smtClean="0">
                <a:solidFill>
                  <a:schemeClr val="tx1"/>
                </a:solidFill>
              </a:rPr>
              <a:t>Markus Hüning, Technical </a:t>
            </a:r>
            <a:r>
              <a:rPr lang="de-DE" sz="800" dirty="0" err="1" smtClean="0">
                <a:solidFill>
                  <a:schemeClr val="tx1"/>
                </a:solidFill>
              </a:rPr>
              <a:t>Coordinator</a:t>
            </a:r>
            <a:r>
              <a:rPr lang="de-DE" sz="800" dirty="0" smtClean="0">
                <a:solidFill>
                  <a:schemeClr val="tx1"/>
                </a:solidFill>
              </a:rPr>
              <a:t> (TC)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  <a:cs typeface="+mn-cs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  <a:cs typeface="+mn-cs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ustriedenkmal.de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pPr eaLnBrk="1" hangingPunct="1"/>
            <a:r>
              <a:rPr lang="en-GB" smtClean="0"/>
              <a:t>Markus Hüning</a:t>
            </a:r>
          </a:p>
          <a:p>
            <a:pPr eaLnBrk="1" hangingPunct="1"/>
            <a:r>
              <a:rPr lang="en-GB" dirty="0" smtClean="0"/>
              <a:t>European </a:t>
            </a:r>
            <a:r>
              <a:rPr lang="en-GB" dirty="0"/>
              <a:t>XFEL Accelerator Consortium Meeting</a:t>
            </a:r>
          </a:p>
          <a:p>
            <a:pPr eaLnBrk="1" hangingPunct="1"/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</p:spPr>
        <p:txBody>
          <a:bodyPr/>
          <a:lstStyle/>
          <a:p>
            <a:pPr eaLnBrk="1" hangingPunct="1"/>
            <a:r>
              <a:rPr lang="en-GB" dirty="0" smtClean="0"/>
              <a:t>PIT and Reviews</a:t>
            </a:r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PRR Stakeholders &amp; Reviewing Instructions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6096289" cy="4459287"/>
          </a:xfrm>
        </p:spPr>
        <p:txBody>
          <a:bodyPr/>
          <a:lstStyle/>
          <a:p>
            <a:pPr lvl="0"/>
            <a:r>
              <a:rPr lang="en-GB" dirty="0" smtClean="0"/>
              <a:t>A list, </a:t>
            </a:r>
            <a:r>
              <a:rPr lang="en-GB" dirty="0"/>
              <a:t>which explains/maps, which stakeholder shall review </a:t>
            </a:r>
            <a:r>
              <a:rPr lang="en-GB" b="1" dirty="0"/>
              <a:t>which particular section</a:t>
            </a:r>
            <a:r>
              <a:rPr lang="en-GB" dirty="0"/>
              <a:t>(s) of the provided documents</a:t>
            </a:r>
            <a:r>
              <a:rPr lang="en-GB" dirty="0" smtClean="0"/>
              <a:t>.</a:t>
            </a:r>
          </a:p>
          <a:p>
            <a:pPr lvl="0"/>
            <a:r>
              <a:rPr lang="en-GB" dirty="0" smtClean="0"/>
              <a:t>Important: Restrict assignments to the minimum required, people have to other things than checking your work</a:t>
            </a:r>
          </a:p>
          <a:p>
            <a:pPr lvl="0"/>
            <a:r>
              <a:rPr lang="en-GB" dirty="0" smtClean="0"/>
              <a:t>New request: Make WP40 mandatory stakeholder to ensure proper documentation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915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Procurement Dossier – Technical &amp; Commercial Parts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5" y="1347788"/>
            <a:ext cx="8849880" cy="4459287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This dossier shall contain inter alia and as far as applicable:</a:t>
            </a:r>
            <a:endParaRPr lang="de-DE" sz="1800" dirty="0"/>
          </a:p>
          <a:p>
            <a:r>
              <a:rPr lang="en-GB" sz="1800" dirty="0"/>
              <a:t>List of all deliverables including hardware, software, documentation; </a:t>
            </a:r>
            <a:endParaRPr lang="de-DE" sz="1800" dirty="0"/>
          </a:p>
          <a:p>
            <a:r>
              <a:rPr lang="en-GB" sz="1800" dirty="0"/>
              <a:t>Detailed or functional specifications</a:t>
            </a:r>
            <a:endParaRPr lang="de-DE" sz="1800" dirty="0"/>
          </a:p>
          <a:p>
            <a:r>
              <a:rPr lang="en-GB" sz="1800" dirty="0"/>
              <a:t>Explanatory drawings, assembly drawings, detail drawings</a:t>
            </a:r>
            <a:endParaRPr lang="de-DE" sz="1800" dirty="0"/>
          </a:p>
          <a:p>
            <a:r>
              <a:rPr lang="en-GB" sz="1800" dirty="0"/>
              <a:t>Machining instructions, processing instructions, test instructions, assembly instructions, survey instructions, marking instructions, transport instructions</a:t>
            </a:r>
            <a:endParaRPr lang="de-DE" sz="1800" dirty="0"/>
          </a:p>
          <a:p>
            <a:pPr lvl="0"/>
            <a:r>
              <a:rPr lang="en-GB" sz="1800" dirty="0"/>
              <a:t>Collision Check Report (performed/provided by WP40 in Master Model) </a:t>
            </a:r>
            <a:endParaRPr lang="de-DE" sz="1800" dirty="0"/>
          </a:p>
          <a:p>
            <a:pPr lvl="0"/>
            <a:r>
              <a:rPr lang="en-GB" sz="1800" dirty="0"/>
              <a:t>Envelope Compliance Check Report (performed/provided by TC – placeholder model DG2 vs. DG3))</a:t>
            </a:r>
            <a:endParaRPr lang="de-DE" sz="1800" dirty="0"/>
          </a:p>
          <a:p>
            <a:pPr lvl="0"/>
            <a:r>
              <a:rPr lang="en-GB" sz="1800" dirty="0"/>
              <a:t>Production &amp; delivery schedule</a:t>
            </a:r>
            <a:endParaRPr lang="de-DE" sz="1800" dirty="0"/>
          </a:p>
          <a:p>
            <a:pPr lvl="0"/>
            <a:r>
              <a:rPr lang="en-GB" sz="1800" dirty="0"/>
              <a:t>Production follow-up and auditing clauses</a:t>
            </a:r>
            <a:endParaRPr lang="de-DE" sz="1800" dirty="0"/>
          </a:p>
          <a:p>
            <a:pPr lvl="0"/>
            <a:r>
              <a:rPr lang="en-GB" sz="1800" dirty="0"/>
              <a:t>Requirements on Quality Management / Control, material or test certificates, …</a:t>
            </a:r>
            <a:endParaRPr lang="de-DE" sz="1800" dirty="0"/>
          </a:p>
          <a:p>
            <a:pPr lvl="0"/>
            <a:r>
              <a:rPr lang="en-GB" sz="1800" dirty="0"/>
              <a:t>Assessment &amp; awarding procedures</a:t>
            </a:r>
            <a:endParaRPr lang="de-DE" sz="1800" dirty="0"/>
          </a:p>
          <a:p>
            <a:pPr lvl="0"/>
            <a:r>
              <a:rPr lang="en-GB" sz="1800" dirty="0"/>
              <a:t>Financial terms</a:t>
            </a:r>
            <a:endParaRPr lang="de-DE" sz="1800" dirty="0"/>
          </a:p>
          <a:p>
            <a:pPr lvl="0"/>
            <a:r>
              <a:rPr lang="en-GB" sz="1800" dirty="0"/>
              <a:t>Etc.</a:t>
            </a:r>
            <a:endParaRPr lang="de-DE" sz="18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71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Supervision and Further-Processing Description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5" y="1347788"/>
            <a:ext cx="8714798" cy="4459287"/>
          </a:xfrm>
        </p:spPr>
        <p:txBody>
          <a:bodyPr/>
          <a:lstStyle/>
          <a:p>
            <a:pPr lvl="0"/>
            <a:r>
              <a:rPr lang="en-GB" dirty="0"/>
              <a:t>Explains how the production will be followed-up</a:t>
            </a:r>
            <a:endParaRPr lang="de-DE" dirty="0"/>
          </a:p>
          <a:p>
            <a:pPr lvl="0"/>
            <a:r>
              <a:rPr lang="en-GB" dirty="0"/>
              <a:t>Explains how delivered items will be further-processed (received, checked and passed to subsequent steps – cut-off point: acceptance tests also with respect to legal/warranty aspects).</a:t>
            </a:r>
            <a:endParaRPr lang="de-DE" dirty="0"/>
          </a:p>
          <a:p>
            <a:pPr lvl="0"/>
            <a:r>
              <a:rPr lang="en-GB" dirty="0"/>
              <a:t>Explains all prerequisites – including for the direct subsequent steps (like: personnel, equipment, facilities, logistics, instructions, checklists, information systems…)</a:t>
            </a:r>
            <a:endParaRPr lang="de-DE" dirty="0"/>
          </a:p>
          <a:p>
            <a:pPr lvl="0"/>
            <a:r>
              <a:rPr lang="en-GB" dirty="0"/>
              <a:t>Provides evidence that all prerequisites are available and timely ready for efficient follow-up and reception</a:t>
            </a:r>
            <a:endParaRPr lang="de-DE" dirty="0"/>
          </a:p>
          <a:p>
            <a:pPr lvl="0"/>
            <a:r>
              <a:rPr lang="en-GB" dirty="0"/>
              <a:t>Organisation Chart with roles, names and responsibilities regarding the procurement, production supervision and further processing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369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Safety </a:t>
            </a:r>
            <a:r>
              <a:rPr lang="en-GB" dirty="0" smtClean="0"/>
              <a:t>Analysis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111828"/>
            <a:ext cx="8725189" cy="469524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written assessment of all risk and safety issues, based on the applying regulations, which includes:</a:t>
            </a:r>
            <a:endParaRPr lang="de-DE" dirty="0"/>
          </a:p>
          <a:p>
            <a:pPr lvl="0"/>
            <a:r>
              <a:rPr lang="en-GB" sz="1800" dirty="0"/>
              <a:t>A list of the essential health and safety requirements, which apply to the deliverable</a:t>
            </a:r>
            <a:endParaRPr lang="de-DE" sz="1800" dirty="0"/>
          </a:p>
          <a:p>
            <a:pPr lvl="0"/>
            <a:r>
              <a:rPr lang="en-GB" sz="1800" dirty="0"/>
              <a:t>The description of the protective measures implemented to eliminate identified hazards or to reduce risks</a:t>
            </a:r>
            <a:endParaRPr lang="de-DE" sz="1800" dirty="0"/>
          </a:p>
          <a:p>
            <a:pPr lvl="0"/>
            <a:r>
              <a:rPr lang="en-GB" sz="1800" dirty="0"/>
              <a:t>The indication of the residual risks associated with the deliverable</a:t>
            </a:r>
            <a:endParaRPr lang="de-DE" sz="1800" dirty="0"/>
          </a:p>
          <a:p>
            <a:pPr lvl="0"/>
            <a:r>
              <a:rPr lang="en-GB" sz="1800" dirty="0"/>
              <a:t>The assessment on how the component(s) could contribute to the overall and/or system-internal “Undesired Top Events” (see CDR System-Concept-Description – EDMS: </a:t>
            </a:r>
            <a:r>
              <a:rPr lang="en-US" sz="1800" dirty="0"/>
              <a:t>D00000002104341</a:t>
            </a:r>
            <a:r>
              <a:rPr lang="en-GB" sz="1800" dirty="0"/>
              <a:t>) and a description how this shall be avoided</a:t>
            </a:r>
            <a:endParaRPr lang="de-DE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r>
              <a:rPr lang="en-GB" sz="1800" dirty="0" smtClean="0"/>
              <a:t>Details </a:t>
            </a:r>
            <a:r>
              <a:rPr lang="en-GB" sz="1800" dirty="0"/>
              <a:t>to be agreed with:</a:t>
            </a:r>
            <a:endParaRPr lang="de-DE" sz="1800" dirty="0"/>
          </a:p>
          <a:p>
            <a:pPr marL="0" indent="0">
              <a:buNone/>
            </a:pPr>
            <a:r>
              <a:rPr lang="en-US" sz="1600" dirty="0"/>
              <a:t>WP16 – Lattice &amp; Beam Dynamics -&gt; </a:t>
            </a:r>
            <a:r>
              <a:rPr lang="en-US" sz="1600" u="sng" dirty="0"/>
              <a:t>Machine Protection System</a:t>
            </a:r>
            <a:endParaRPr lang="de-DE" sz="1600" dirty="0"/>
          </a:p>
          <a:p>
            <a:pPr marL="0" indent="0">
              <a:buNone/>
            </a:pPr>
            <a:r>
              <a:rPr lang="en-US" sz="1600" dirty="0"/>
              <a:t>WP35 – Radiation Safety</a:t>
            </a:r>
            <a:endParaRPr lang="de-DE" sz="1600" dirty="0"/>
          </a:p>
          <a:p>
            <a:pPr marL="0" indent="0">
              <a:buNone/>
            </a:pPr>
            <a:r>
              <a:rPr lang="en-US" sz="1600" dirty="0"/>
              <a:t>WP36 – General Safety</a:t>
            </a:r>
            <a:endParaRPr lang="de-DE" sz="1600" dirty="0"/>
          </a:p>
          <a:p>
            <a:pPr marL="0" indent="0">
              <a:buNone/>
            </a:pPr>
            <a:r>
              <a:rPr lang="en-US" sz="1600" dirty="0"/>
              <a:t>WP38 – Personnel Interlock</a:t>
            </a:r>
            <a:endParaRPr lang="de-DE" sz="1600" dirty="0"/>
          </a:p>
          <a:p>
            <a:pPr marL="0" indent="0">
              <a:buNone/>
            </a:pPr>
            <a:r>
              <a:rPr lang="en-US" sz="1600" dirty="0"/>
              <a:t>WP39 – EMC</a:t>
            </a:r>
            <a:endParaRPr lang="de-DE" sz="1600" dirty="0"/>
          </a:p>
          <a:p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591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WP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7363981" cy="4459287"/>
          </a:xfrm>
        </p:spPr>
        <p:txBody>
          <a:bodyPr/>
          <a:lstStyle/>
          <a:p>
            <a:pPr lvl="0"/>
            <a:r>
              <a:rPr lang="en-GB" b="1" dirty="0" err="1"/>
              <a:t>Organigram</a:t>
            </a:r>
            <a:r>
              <a:rPr lang="en-GB" b="1" dirty="0"/>
              <a:t>:</a:t>
            </a:r>
            <a:r>
              <a:rPr lang="en-GB" dirty="0"/>
              <a:t> i.e. a graphical description showing the organisational structure, i.e. all organisational functions/roles and interrelationships.</a:t>
            </a:r>
            <a:endParaRPr lang="de-DE" dirty="0"/>
          </a:p>
          <a:p>
            <a:pPr lvl="0"/>
            <a:r>
              <a:rPr lang="en-GB" b="1" dirty="0"/>
              <a:t>Statement of Responsibility:</a:t>
            </a:r>
            <a:r>
              <a:rPr lang="en-GB" dirty="0"/>
              <a:t> i.e. a list in which each function/role, that is shown in the </a:t>
            </a:r>
            <a:r>
              <a:rPr lang="en-GB" dirty="0" err="1"/>
              <a:t>organigram</a:t>
            </a:r>
            <a:r>
              <a:rPr lang="en-GB" dirty="0"/>
              <a:t>, is explained in terms of allocated responsibilities and activities to be performed.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66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Schedule &amp; </a:t>
            </a:r>
            <a:r>
              <a:rPr lang="en-GB" dirty="0" smtClean="0"/>
              <a:t>Milestones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PDF extract of XFEL-MSPE plan</a:t>
            </a:r>
            <a:endParaRPr lang="de-DE" dirty="0"/>
          </a:p>
          <a:p>
            <a:pPr lvl="0"/>
            <a:r>
              <a:rPr lang="en-GB" dirty="0"/>
              <a:t>Main Activity Strands</a:t>
            </a:r>
            <a:endParaRPr lang="de-DE" dirty="0"/>
          </a:p>
          <a:p>
            <a:pPr lvl="0"/>
            <a:r>
              <a:rPr lang="en-GB" dirty="0"/>
              <a:t>Related Milestones (Incoming-MS, Internal-MS, Outgoing-MS, Production &amp; Delivery MS)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09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Remarks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5" y="1347788"/>
            <a:ext cx="8152766" cy="4459287"/>
          </a:xfrm>
        </p:spPr>
        <p:txBody>
          <a:bodyPr/>
          <a:lstStyle/>
          <a:p>
            <a:r>
              <a:rPr lang="de-DE" dirty="0" smtClean="0"/>
              <a:t>The PRR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institutionalize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practice</a:t>
            </a:r>
            <a:endParaRPr lang="de-DE" dirty="0" smtClean="0"/>
          </a:p>
          <a:p>
            <a:pPr lvl="1"/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correctly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merely</a:t>
            </a:r>
            <a:r>
              <a:rPr lang="de-DE" dirty="0" smtClean="0"/>
              <a:t> a </a:t>
            </a:r>
            <a:r>
              <a:rPr lang="de-DE" dirty="0" err="1" smtClean="0"/>
              <a:t>write-up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 smtClean="0"/>
              <a:t> in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endParaRPr lang="de-DE" dirty="0" smtClean="0"/>
          </a:p>
          <a:p>
            <a:pPr lvl="1"/>
            <a:r>
              <a:rPr lang="de-DE" dirty="0" smtClean="0"/>
              <a:t>For </a:t>
            </a:r>
            <a:r>
              <a:rPr lang="de-DE" dirty="0" err="1" smtClean="0"/>
              <a:t>inexperienced</a:t>
            </a:r>
            <a:r>
              <a:rPr lang="de-DE" dirty="0" smtClean="0"/>
              <a:t> WP </a:t>
            </a:r>
            <a:r>
              <a:rPr lang="de-DE" dirty="0" err="1" smtClean="0"/>
              <a:t>leaders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assistance</a:t>
            </a:r>
            <a:r>
              <a:rPr lang="de-DE" dirty="0" smtClean="0"/>
              <a:t> for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endParaRPr lang="de-DE" dirty="0" smtClean="0"/>
          </a:p>
          <a:p>
            <a:pPr lvl="1"/>
            <a:r>
              <a:rPr lang="de-DE" dirty="0" smtClean="0"/>
              <a:t>A </a:t>
            </a:r>
            <a:r>
              <a:rPr lang="de-DE" dirty="0" err="1" smtClean="0"/>
              <a:t>good</a:t>
            </a:r>
            <a:r>
              <a:rPr lang="de-DE" dirty="0" smtClean="0"/>
              <a:t> deal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 plan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in-kind </a:t>
            </a:r>
            <a:r>
              <a:rPr lang="de-DE" dirty="0" err="1" smtClean="0"/>
              <a:t>contributors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PRR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81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Documentation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7614285" cy="4459287"/>
          </a:xfrm>
        </p:spPr>
        <p:txBody>
          <a:bodyPr/>
          <a:lstStyle/>
          <a:p>
            <a:r>
              <a:rPr lang="de-DE" dirty="0" smtClean="0"/>
              <a:t>Reviews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documented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EDMS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drawn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 smtClean="0"/>
              <a:t> (</a:t>
            </a:r>
            <a:r>
              <a:rPr lang="de-DE" dirty="0" err="1" smtClean="0"/>
              <a:t>technical</a:t>
            </a:r>
            <a:r>
              <a:rPr lang="de-DE" dirty="0" smtClean="0"/>
              <a:t> and organisational)</a:t>
            </a:r>
          </a:p>
          <a:p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an </a:t>
            </a:r>
            <a:r>
              <a:rPr lang="de-DE" dirty="0" err="1" smtClean="0"/>
              <a:t>attempt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earlier</a:t>
            </a:r>
            <a:r>
              <a:rPr lang="de-DE" dirty="0" smtClean="0"/>
              <a:t> </a:t>
            </a:r>
            <a:r>
              <a:rPr lang="de-DE" dirty="0" err="1" smtClean="0"/>
              <a:t>reviews</a:t>
            </a:r>
            <a:r>
              <a:rPr lang="de-DE" dirty="0" smtClean="0"/>
              <a:t> (PRRs) </a:t>
            </a:r>
            <a:r>
              <a:rPr lang="de-DE" dirty="0" err="1" smtClean="0"/>
              <a:t>available</a:t>
            </a:r>
            <a:endParaRPr lang="de-DE" dirty="0" smtClean="0"/>
          </a:p>
          <a:p>
            <a:pPr lvl="1"/>
            <a:r>
              <a:rPr lang="de-DE" dirty="0" err="1" smtClean="0"/>
              <a:t>Publish</a:t>
            </a:r>
            <a:r>
              <a:rPr lang="de-DE" dirty="0" smtClean="0"/>
              <a:t> </a:t>
            </a:r>
            <a:r>
              <a:rPr lang="de-DE" dirty="0" err="1" smtClean="0"/>
              <a:t>unpublished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endParaRPr lang="de-DE" dirty="0" smtClean="0"/>
          </a:p>
          <a:p>
            <a:pPr lvl="1"/>
            <a:r>
              <a:rPr lang="de-DE" dirty="0" err="1" smtClean="0"/>
              <a:t>Assign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classifiers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published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Turn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graveyard</a:t>
            </a:r>
            <a:r>
              <a:rPr lang="de-DE" dirty="0" smtClean="0"/>
              <a:t> for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a </a:t>
            </a:r>
            <a:r>
              <a:rPr lang="de-DE" dirty="0" err="1" smtClean="0"/>
              <a:t>well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1800" dirty="0" smtClean="0"/>
              <a:t>(The same </a:t>
            </a:r>
            <a:r>
              <a:rPr lang="de-DE" sz="1800" dirty="0" err="1" smtClean="0"/>
              <a:t>goes</a:t>
            </a:r>
            <a:r>
              <a:rPr lang="de-DE" sz="1800" dirty="0" smtClean="0"/>
              <a:t> for Change </a:t>
            </a:r>
            <a:r>
              <a:rPr lang="de-DE" sz="1800" dirty="0" err="1" smtClean="0"/>
              <a:t>Requests</a:t>
            </a:r>
            <a:r>
              <a:rPr lang="de-DE" sz="1800" dirty="0" smtClean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54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Project Integration </a:t>
            </a:r>
            <a:r>
              <a:rPr lang="de-DE" dirty="0" err="1" smtClean="0"/>
              <a:t>Timeschedule</a:t>
            </a:r>
            <a:r>
              <a:rPr lang="de-DE" dirty="0" smtClean="0"/>
              <a:t> (PIT)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Covers Installation and Technical </a:t>
            </a:r>
            <a:r>
              <a:rPr lang="de-DE" dirty="0" err="1" smtClean="0"/>
              <a:t>Commissioning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Accelerator</a:t>
            </a:r>
            <a:r>
              <a:rPr lang="de-DE" dirty="0" smtClean="0"/>
              <a:t> </a:t>
            </a:r>
            <a:r>
              <a:rPr lang="de-DE" dirty="0" err="1" smtClean="0"/>
              <a:t>Complex</a:t>
            </a:r>
            <a:r>
              <a:rPr lang="de-DE" dirty="0" smtClean="0"/>
              <a:t> and Experimental Area</a:t>
            </a:r>
          </a:p>
          <a:p>
            <a:r>
              <a:rPr lang="de-DE" dirty="0" err="1" smtClean="0"/>
              <a:t>Represents</a:t>
            </a:r>
            <a:r>
              <a:rPr lang="de-DE" dirty="0" smtClean="0"/>
              <a:t> </a:t>
            </a:r>
            <a:r>
              <a:rPr lang="de-DE" dirty="0" err="1" smtClean="0"/>
              <a:t>major</a:t>
            </a:r>
            <a:r>
              <a:rPr lang="de-DE" dirty="0" smtClean="0"/>
              <a:t> </a:t>
            </a:r>
            <a:r>
              <a:rPr lang="de-DE" dirty="0" err="1" smtClean="0"/>
              <a:t>tasks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time </a:t>
            </a:r>
            <a:r>
              <a:rPr lang="de-DE" dirty="0" err="1" smtClean="0"/>
              <a:t>slots</a:t>
            </a:r>
            <a:endParaRPr lang="de-DE" dirty="0"/>
          </a:p>
          <a:p>
            <a:pPr lvl="1"/>
            <a:r>
              <a:rPr lang="de-DE" dirty="0" err="1" smtClean="0"/>
              <a:t>Detailed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and</a:t>
            </a:r>
            <a:br>
              <a:rPr lang="de-DE" dirty="0" smtClean="0"/>
            </a:br>
            <a:r>
              <a:rPr lang="de-DE" dirty="0" err="1" smtClean="0"/>
              <a:t>resource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still</a:t>
            </a:r>
            <a:br>
              <a:rPr lang="de-DE" dirty="0" smtClean="0"/>
            </a:b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WPs</a:t>
            </a:r>
          </a:p>
          <a:p>
            <a:pPr lvl="1"/>
            <a:r>
              <a:rPr lang="de-DE" dirty="0" err="1" smtClean="0"/>
              <a:t>Satellite</a:t>
            </a:r>
            <a:r>
              <a:rPr lang="de-DE" dirty="0" smtClean="0"/>
              <a:t> </a:t>
            </a:r>
            <a:r>
              <a:rPr lang="de-DE" dirty="0" err="1" smtClean="0"/>
              <a:t>plans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pre</a:t>
            </a:r>
            <a:r>
              <a:rPr lang="de-DE" dirty="0" smtClean="0"/>
              <a:t>-integration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lvl="1"/>
            <a:r>
              <a:rPr lang="de-DE" dirty="0" smtClean="0"/>
              <a:t>Milestones </a:t>
            </a:r>
            <a:r>
              <a:rPr lang="de-DE" dirty="0" err="1" smtClean="0"/>
              <a:t>from</a:t>
            </a:r>
            <a:r>
              <a:rPr lang="de-DE" dirty="0" smtClean="0"/>
              <a:t> WPs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pSp>
        <p:nvGrpSpPr>
          <p:cNvPr id="5" name="Zeichenbereich 16"/>
          <p:cNvGrpSpPr/>
          <p:nvPr/>
        </p:nvGrpSpPr>
        <p:grpSpPr>
          <a:xfrm>
            <a:off x="4081001" y="3055418"/>
            <a:ext cx="4942500" cy="3056554"/>
            <a:chOff x="0" y="0"/>
            <a:chExt cx="4942500" cy="3056554"/>
          </a:xfrm>
        </p:grpSpPr>
        <p:sp>
          <p:nvSpPr>
            <p:cNvPr id="6" name="Rechteck 5"/>
            <p:cNvSpPr/>
            <p:nvPr/>
          </p:nvSpPr>
          <p:spPr>
            <a:xfrm>
              <a:off x="0" y="0"/>
              <a:ext cx="4942205" cy="3056255"/>
            </a:xfrm>
            <a:prstGeom prst="rect">
              <a:avLst/>
            </a:prstGeom>
          </p:spPr>
        </p:sp>
        <p:cxnSp>
          <p:nvCxnSpPr>
            <p:cNvPr id="7" name="Gerade Verbindung mit Pfeil 6"/>
            <p:cNvCxnSpPr/>
            <p:nvPr/>
          </p:nvCxnSpPr>
          <p:spPr>
            <a:xfrm flipV="1">
              <a:off x="3180375" y="419100"/>
              <a:ext cx="0" cy="590550"/>
            </a:xfrm>
            <a:prstGeom prst="straightConnector1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8" name="Gerade Verbindung mit Pfeil 7"/>
            <p:cNvCxnSpPr/>
            <p:nvPr/>
          </p:nvCxnSpPr>
          <p:spPr>
            <a:xfrm flipV="1">
              <a:off x="2527624" y="419100"/>
              <a:ext cx="9525" cy="590552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ysDash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" name="Gerade Verbindung mit Pfeil 8"/>
            <p:cNvCxnSpPr/>
            <p:nvPr/>
          </p:nvCxnSpPr>
          <p:spPr>
            <a:xfrm flipV="1">
              <a:off x="2104050" y="1484930"/>
              <a:ext cx="0" cy="895117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" name="Gerade Verbindung mit Pfeil 9"/>
            <p:cNvCxnSpPr/>
            <p:nvPr/>
          </p:nvCxnSpPr>
          <p:spPr>
            <a:xfrm flipV="1">
              <a:off x="590550" y="419100"/>
              <a:ext cx="0" cy="1961179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ysDash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" name="Gerade Verbindung mit Pfeil 10"/>
            <p:cNvCxnSpPr/>
            <p:nvPr/>
          </p:nvCxnSpPr>
          <p:spPr>
            <a:xfrm flipV="1">
              <a:off x="1208698" y="1484929"/>
              <a:ext cx="0" cy="89511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" name="Gerade Verbindung mit Pfeil 11"/>
            <p:cNvCxnSpPr/>
            <p:nvPr/>
          </p:nvCxnSpPr>
          <p:spPr>
            <a:xfrm flipV="1">
              <a:off x="2904150" y="2005014"/>
              <a:ext cx="0" cy="375265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3" name="Gerade Verbindung mit Pfeil 12"/>
            <p:cNvCxnSpPr/>
            <p:nvPr/>
          </p:nvCxnSpPr>
          <p:spPr>
            <a:xfrm flipV="1">
              <a:off x="3836330" y="2005014"/>
              <a:ext cx="0" cy="375033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4" name="Gerade Verbindung mit Pfeil 13"/>
            <p:cNvCxnSpPr/>
            <p:nvPr/>
          </p:nvCxnSpPr>
          <p:spPr>
            <a:xfrm flipV="1">
              <a:off x="3170850" y="1483848"/>
              <a:ext cx="0" cy="170287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5" name="Textfeld 17"/>
            <p:cNvSpPr txBox="1"/>
            <p:nvPr/>
          </p:nvSpPr>
          <p:spPr>
            <a:xfrm>
              <a:off x="0" y="0"/>
              <a:ext cx="4886325" cy="380999"/>
            </a:xfrm>
            <a:prstGeom prst="rect">
              <a:avLst/>
            </a:prstGeom>
            <a:solidFill>
              <a:srgbClr val="F79646">
                <a:lumMod val="20000"/>
                <a:lumOff val="80000"/>
              </a:srgbClr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S Mincho"/>
                  <a:cs typeface="Times New Roman"/>
                </a:rPr>
                <a:t>Global Project Schedule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16" name="Textfeld 19"/>
            <p:cNvSpPr txBox="1"/>
            <p:nvPr/>
          </p:nvSpPr>
          <p:spPr>
            <a:xfrm>
              <a:off x="666750" y="1009652"/>
              <a:ext cx="3143250" cy="456227"/>
            </a:xfrm>
            <a:prstGeom prst="rect">
              <a:avLst/>
            </a:prstGeom>
            <a:solidFill>
              <a:srgbClr val="8064A2">
                <a:lumMod val="20000"/>
                <a:lumOff val="80000"/>
              </a:srgbClr>
            </a:solidFill>
            <a:ln w="25400" cap="flat" cmpd="sng" algn="ctr">
              <a:solidFill>
                <a:srgbClr val="8064A2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Rounded MT Bold"/>
                  <a:ea typeface="MS Mincho"/>
                  <a:cs typeface="Times New Roman"/>
                </a:rPr>
                <a:t>Project Integration Time Schedule (PIT)</a:t>
              </a:r>
              <a:endPara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17" name="Textfeld 21"/>
            <p:cNvSpPr txBox="1"/>
            <p:nvPr/>
          </p:nvSpPr>
          <p:spPr>
            <a:xfrm>
              <a:off x="590554" y="569448"/>
              <a:ext cx="1969770" cy="9144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Rounded MT Bold"/>
                  <a:ea typeface="MS Mincho"/>
                  <a:cs typeface="Times New Roman"/>
                </a:rPr>
                <a:t>Intermediate Milestones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18" name="Textfeld 21"/>
            <p:cNvSpPr txBox="1"/>
            <p:nvPr/>
          </p:nvSpPr>
          <p:spPr>
            <a:xfrm>
              <a:off x="3280327" y="551425"/>
              <a:ext cx="989965" cy="9144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Rounded MT Bold"/>
                  <a:ea typeface="MS Mincho"/>
                  <a:cs typeface="Times New Roman"/>
                </a:rPr>
                <a:t>First Beam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19" name="Textfeld 24"/>
            <p:cNvSpPr txBox="1"/>
            <p:nvPr/>
          </p:nvSpPr>
          <p:spPr>
            <a:xfrm>
              <a:off x="133350" y="2388829"/>
              <a:ext cx="1390650" cy="666750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S Mincho"/>
                  <a:cs typeface="Times New Roman"/>
                </a:rPr>
                <a:t>WPx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20" name="Textfeld 24"/>
            <p:cNvSpPr txBox="1"/>
            <p:nvPr/>
          </p:nvSpPr>
          <p:spPr>
            <a:xfrm>
              <a:off x="1924050" y="2389804"/>
              <a:ext cx="1390650" cy="666750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S Mincho"/>
                  <a:cs typeface="Times New Roman"/>
                </a:rPr>
                <a:t>WPy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21" name="Textfeld 21"/>
            <p:cNvSpPr txBox="1"/>
            <p:nvPr/>
          </p:nvSpPr>
          <p:spPr>
            <a:xfrm>
              <a:off x="1118474" y="2084597"/>
              <a:ext cx="2814320" cy="2954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Rounded MT Bold"/>
                  <a:ea typeface="MS Mincho"/>
                  <a:cs typeface="Times New Roman"/>
                </a:rPr>
                <a:t> „Ready For Installation“ Milestones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22" name="Textfeld 19"/>
            <p:cNvSpPr txBox="1"/>
            <p:nvPr/>
          </p:nvSpPr>
          <p:spPr>
            <a:xfrm>
              <a:off x="2655325" y="1653648"/>
              <a:ext cx="1726176" cy="327066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S Mincho"/>
                  <a:cs typeface="Times New Roman"/>
                </a:rPr>
                <a:t>Pre-Integration Plans</a:t>
              </a:r>
              <a:endPara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  <p:sp>
          <p:nvSpPr>
            <p:cNvPr id="23" name="Textfeld 24"/>
            <p:cNvSpPr txBox="1"/>
            <p:nvPr/>
          </p:nvSpPr>
          <p:spPr>
            <a:xfrm>
              <a:off x="3551850" y="2389804"/>
              <a:ext cx="1390650" cy="666750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S Mincho"/>
                  <a:cs typeface="Times New Roman"/>
                </a:rPr>
                <a:t>WPz</a:t>
              </a:r>
              <a:endParaRPr kumimoji="0" lang="de-DE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MS Mincho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53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43000" y="228600"/>
            <a:ext cx="7239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sz="4000">
                <a:solidFill>
                  <a:srgbClr val="E7FFFD"/>
                </a:solidFill>
              </a:rPr>
              <a:t>Schedule, PIT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0250"/>
            <a:ext cx="9144000" cy="44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143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PIT and Milestones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5" y="1347788"/>
            <a:ext cx="5702300" cy="4924223"/>
          </a:xfrm>
        </p:spPr>
        <p:txBody>
          <a:bodyPr/>
          <a:lstStyle/>
          <a:p>
            <a:r>
              <a:rPr lang="de-DE" sz="1800" dirty="0" smtClean="0"/>
              <a:t>Global Schedule and PIT </a:t>
            </a:r>
            <a:r>
              <a:rPr lang="de-DE" sz="1800" dirty="0" err="1" smtClean="0"/>
              <a:t>define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schedule</a:t>
            </a:r>
            <a:r>
              <a:rPr lang="de-DE" sz="1800" dirty="0" smtClean="0"/>
              <a:t> – </a:t>
            </a:r>
            <a:r>
              <a:rPr lang="de-DE" sz="1800" dirty="0" err="1" smtClean="0"/>
              <a:t>once</a:t>
            </a:r>
            <a:r>
              <a:rPr lang="de-DE" sz="1800" dirty="0" smtClean="0"/>
              <a:t> </a:t>
            </a:r>
            <a:r>
              <a:rPr lang="de-DE" sz="1800" dirty="0" err="1" smtClean="0"/>
              <a:t>planned</a:t>
            </a:r>
            <a:r>
              <a:rPr lang="de-DE" sz="1800" dirty="0" smtClean="0"/>
              <a:t> – </a:t>
            </a:r>
            <a:br>
              <a:rPr lang="de-DE" sz="1800" dirty="0" smtClean="0"/>
            </a:br>
            <a:r>
              <a:rPr lang="de-DE" sz="1800" dirty="0" smtClean="0"/>
              <a:t>Top-Down</a:t>
            </a:r>
          </a:p>
          <a:p>
            <a:pPr lvl="1"/>
            <a:r>
              <a:rPr lang="de-DE" sz="1800" dirty="0" smtClean="0"/>
              <a:t>Dates </a:t>
            </a:r>
            <a:r>
              <a:rPr lang="de-DE" sz="1800" dirty="0" err="1" smtClean="0"/>
              <a:t>agreed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external</a:t>
            </a:r>
            <a:r>
              <a:rPr lang="de-DE" sz="1800" dirty="0" smtClean="0"/>
              <a:t> </a:t>
            </a:r>
            <a:r>
              <a:rPr lang="de-DE" sz="1800" dirty="0" err="1" smtClean="0"/>
              <a:t>contributors</a:t>
            </a:r>
            <a:r>
              <a:rPr lang="de-DE" sz="1800" dirty="0" smtClean="0"/>
              <a:t> and </a:t>
            </a:r>
            <a:r>
              <a:rPr lang="de-DE" sz="1800" dirty="0" err="1" smtClean="0"/>
              <a:t>contractors</a:t>
            </a:r>
            <a:r>
              <a:rPr lang="de-DE" sz="1800" dirty="0" smtClean="0"/>
              <a:t> </a:t>
            </a:r>
            <a:r>
              <a:rPr lang="de-DE" sz="1800" dirty="0" err="1" smtClean="0"/>
              <a:t>cannot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shifted</a:t>
            </a:r>
            <a:r>
              <a:rPr lang="de-DE" sz="1800" dirty="0" smtClean="0"/>
              <a:t> </a:t>
            </a:r>
            <a:r>
              <a:rPr lang="de-DE" sz="1800" dirty="0" err="1" smtClean="0"/>
              <a:t>easily</a:t>
            </a:r>
            <a:endParaRPr lang="de-DE" sz="1800" dirty="0" smtClean="0"/>
          </a:p>
          <a:p>
            <a:pPr lvl="1"/>
            <a:r>
              <a:rPr lang="de-DE" sz="1800" dirty="0" err="1" smtClean="0"/>
              <a:t>Shifts</a:t>
            </a:r>
            <a:r>
              <a:rPr lang="de-DE" sz="1800" dirty="0" smtClean="0"/>
              <a:t> </a:t>
            </a:r>
            <a:r>
              <a:rPr lang="de-DE" sz="1800" dirty="0" err="1" smtClean="0"/>
              <a:t>within</a:t>
            </a:r>
            <a:r>
              <a:rPr lang="de-DE" sz="1800" dirty="0" smtClean="0"/>
              <a:t> </a:t>
            </a:r>
            <a:r>
              <a:rPr lang="de-DE" sz="1800" dirty="0" err="1" smtClean="0"/>
              <a:t>one</a:t>
            </a:r>
            <a:r>
              <a:rPr lang="de-DE" sz="1800" dirty="0" smtClean="0"/>
              <a:t> WP must not alter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overall</a:t>
            </a:r>
            <a:r>
              <a:rPr lang="de-DE" sz="1800" dirty="0" smtClean="0"/>
              <a:t> </a:t>
            </a:r>
            <a:r>
              <a:rPr lang="de-DE" sz="1800" dirty="0" err="1" smtClean="0"/>
              <a:t>planning</a:t>
            </a:r>
            <a:endParaRPr lang="de-DE" sz="1800" dirty="0" smtClean="0"/>
          </a:p>
          <a:p>
            <a:pPr lvl="1"/>
            <a:r>
              <a:rPr lang="de-DE" sz="1800" dirty="0" smtClean="0"/>
              <a:t>The </a:t>
            </a:r>
            <a:r>
              <a:rPr lang="de-DE" sz="1800" dirty="0" err="1" smtClean="0"/>
              <a:t>delayed</a:t>
            </a:r>
            <a:r>
              <a:rPr lang="de-DE" sz="1800" dirty="0" smtClean="0"/>
              <a:t> </a:t>
            </a:r>
            <a:r>
              <a:rPr lang="de-DE" sz="1800" dirty="0" err="1" smtClean="0"/>
              <a:t>task</a:t>
            </a:r>
            <a:r>
              <a:rPr lang="de-DE" sz="1800" dirty="0" smtClean="0"/>
              <a:t> must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accomodated</a:t>
            </a:r>
            <a:r>
              <a:rPr lang="de-DE" sz="1800" dirty="0" smtClean="0"/>
              <a:t> </a:t>
            </a:r>
            <a:r>
              <a:rPr lang="de-DE" sz="1800" dirty="0" err="1" smtClean="0"/>
              <a:t>without</a:t>
            </a:r>
            <a:r>
              <a:rPr lang="de-DE" sz="1800" dirty="0" smtClean="0"/>
              <a:t> </a:t>
            </a:r>
            <a:r>
              <a:rPr lang="de-DE" sz="1800" dirty="0" err="1" smtClean="0"/>
              <a:t>affecting</a:t>
            </a:r>
            <a:r>
              <a:rPr lang="de-DE" sz="1800" dirty="0" smtClean="0"/>
              <a:t> </a:t>
            </a:r>
            <a:r>
              <a:rPr lang="de-DE" sz="1800" dirty="0" err="1" smtClean="0"/>
              <a:t>others</a:t>
            </a:r>
            <a:endParaRPr lang="de-DE" sz="1800" dirty="0" smtClean="0"/>
          </a:p>
          <a:p>
            <a:pPr lvl="1"/>
            <a:r>
              <a:rPr lang="de-DE" sz="1800" dirty="0" err="1" smtClean="0"/>
              <a:t>Frequency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updates</a:t>
            </a:r>
            <a:r>
              <a:rPr lang="de-DE" sz="1800" dirty="0" smtClean="0"/>
              <a:t> must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weeks</a:t>
            </a:r>
            <a:r>
              <a:rPr lang="de-DE" sz="1800" dirty="0" smtClean="0"/>
              <a:t> </a:t>
            </a:r>
            <a:r>
              <a:rPr lang="de-DE" sz="1800" dirty="0" err="1" smtClean="0"/>
              <a:t>rather</a:t>
            </a:r>
            <a:r>
              <a:rPr lang="de-DE" sz="1800" dirty="0" smtClean="0"/>
              <a:t> </a:t>
            </a:r>
            <a:r>
              <a:rPr lang="de-DE" sz="1800" dirty="0" err="1" smtClean="0"/>
              <a:t>than</a:t>
            </a:r>
            <a:r>
              <a:rPr lang="de-DE" sz="1800" dirty="0" smtClean="0"/>
              <a:t> </a:t>
            </a:r>
            <a:r>
              <a:rPr lang="de-DE" sz="1800" dirty="0" err="1" smtClean="0"/>
              <a:t>quarters</a:t>
            </a:r>
            <a:endParaRPr lang="de-DE" sz="1800" dirty="0" smtClean="0"/>
          </a:p>
          <a:p>
            <a:pPr lvl="1"/>
            <a:r>
              <a:rPr lang="de-DE" sz="1800" dirty="0" smtClean="0"/>
              <a:t>This </a:t>
            </a:r>
            <a:r>
              <a:rPr lang="de-DE" sz="1800" dirty="0" err="1" smtClean="0"/>
              <a:t>is</a:t>
            </a:r>
            <a:r>
              <a:rPr lang="de-DE" sz="1800" dirty="0" smtClean="0"/>
              <a:t> a </a:t>
            </a:r>
            <a:r>
              <a:rPr lang="de-DE" sz="1800" dirty="0" err="1" smtClean="0"/>
              <a:t>minor</a:t>
            </a:r>
            <a:r>
              <a:rPr lang="de-DE" sz="1800" dirty="0" smtClean="0"/>
              <a:t> </a:t>
            </a:r>
            <a:r>
              <a:rPr lang="de-DE" sz="1800" dirty="0" err="1" smtClean="0"/>
              <a:t>clash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usual</a:t>
            </a:r>
            <a:r>
              <a:rPr lang="de-DE" sz="1800" dirty="0" smtClean="0"/>
              <a:t> Milestone </a:t>
            </a:r>
            <a:r>
              <a:rPr lang="de-DE" sz="1800" dirty="0" err="1" smtClean="0"/>
              <a:t>follow-up</a:t>
            </a:r>
            <a:endParaRPr lang="de-DE" sz="18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3" r="29110"/>
          <a:stretch/>
        </p:blipFill>
        <p:spPr bwMode="auto">
          <a:xfrm>
            <a:off x="5847007" y="1129988"/>
            <a:ext cx="315532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folHlink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7209517" y="5863938"/>
            <a:ext cx="1585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hlinkClick r:id="rId3"/>
              </a:rPr>
              <a:t>www.industriedenkmal.de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1921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PIT </a:t>
            </a:r>
            <a:r>
              <a:rPr lang="de-DE" dirty="0" err="1" smtClean="0"/>
              <a:t>and</a:t>
            </a:r>
            <a:r>
              <a:rPr lang="de-DE" dirty="0" smtClean="0"/>
              <a:t> Milestones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5" y="1347788"/>
            <a:ext cx="8652452" cy="4459287"/>
          </a:xfrm>
        </p:spPr>
        <p:txBody>
          <a:bodyPr/>
          <a:lstStyle/>
          <a:p>
            <a:r>
              <a:rPr lang="de-DE" dirty="0" smtClean="0"/>
              <a:t>Generally a Receiver „</a:t>
            </a:r>
            <a:r>
              <a:rPr lang="de-DE" dirty="0" err="1" smtClean="0"/>
              <a:t>books</a:t>
            </a:r>
            <a:r>
              <a:rPr lang="de-DE" dirty="0" smtClean="0"/>
              <a:t>“ </a:t>
            </a:r>
            <a:r>
              <a:rPr lang="de-DE" dirty="0" err="1"/>
              <a:t>I</a:t>
            </a:r>
            <a:r>
              <a:rPr lang="de-DE" dirty="0" err="1" smtClean="0"/>
              <a:t>ncoming</a:t>
            </a:r>
            <a:r>
              <a:rPr lang="de-DE" dirty="0" smtClean="0"/>
              <a:t> Milestones:</a:t>
            </a:r>
          </a:p>
          <a:p>
            <a:pPr lvl="1"/>
            <a:r>
              <a:rPr lang="de-DE" dirty="0" smtClean="0"/>
              <a:t>Date </a:t>
            </a:r>
            <a:r>
              <a:rPr lang="de-DE" dirty="0" err="1" smtClean="0"/>
              <a:t>of</a:t>
            </a:r>
            <a:r>
              <a:rPr lang="de-DE" dirty="0" smtClean="0"/>
              <a:t> Milestone </a:t>
            </a:r>
            <a:r>
              <a:rPr lang="de-DE" dirty="0" err="1" smtClean="0"/>
              <a:t>shifts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deliverer</a:t>
            </a:r>
            <a:r>
              <a:rPr lang="de-DE" dirty="0" smtClean="0"/>
              <a:t> →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destroy</a:t>
            </a:r>
            <a:r>
              <a:rPr lang="de-DE" dirty="0" smtClean="0"/>
              <a:t> </a:t>
            </a:r>
            <a:r>
              <a:rPr lang="de-DE" dirty="0" err="1" smtClean="0"/>
              <a:t>delicately</a:t>
            </a:r>
            <a:r>
              <a:rPr lang="de-DE" dirty="0" smtClean="0"/>
              <a:t> </a:t>
            </a:r>
            <a:r>
              <a:rPr lang="de-DE" dirty="0" err="1" smtClean="0"/>
              <a:t>orchestrated</a:t>
            </a:r>
            <a:r>
              <a:rPr lang="de-DE" dirty="0" smtClean="0"/>
              <a:t> plan</a:t>
            </a:r>
          </a:p>
          <a:p>
            <a:pPr lvl="1"/>
            <a:r>
              <a:rPr lang="de-DE" dirty="0" smtClean="0"/>
              <a:t>Update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deliverer</a:t>
            </a:r>
            <a:r>
              <a:rPr lang="de-DE" dirty="0" smtClean="0"/>
              <a:t> 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r>
              <a:rPr lang="de-DE" dirty="0" smtClean="0"/>
              <a:t> →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slow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timely</a:t>
            </a:r>
            <a:r>
              <a:rPr lang="de-DE" dirty="0" smtClean="0"/>
              <a:t> </a:t>
            </a:r>
            <a:r>
              <a:rPr lang="de-DE" dirty="0" err="1" smtClean="0"/>
              <a:t>reaction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Inserting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destroys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link</a:t>
            </a:r>
          </a:p>
          <a:p>
            <a:r>
              <a:rPr lang="de-DE" dirty="0" err="1" smtClean="0"/>
              <a:t>Proposal</a:t>
            </a:r>
            <a:r>
              <a:rPr lang="de-DE" dirty="0" smtClean="0"/>
              <a:t>: Insert a „Sollbruchstelle“ </a:t>
            </a:r>
            <a:r>
              <a:rPr lang="de-DE" dirty="0" err="1" smtClean="0"/>
              <a:t>inside</a:t>
            </a:r>
            <a:r>
              <a:rPr lang="de-DE" dirty="0" smtClean="0"/>
              <a:t> Milestone </a:t>
            </a:r>
            <a:r>
              <a:rPr lang="de-DE" dirty="0"/>
              <a:t>L</a:t>
            </a:r>
            <a:r>
              <a:rPr lang="de-DE" dirty="0" smtClean="0"/>
              <a:t>inking Plan</a:t>
            </a:r>
          </a:p>
          <a:p>
            <a:pPr lvl="1"/>
            <a:r>
              <a:rPr lang="de-DE" dirty="0" smtClean="0"/>
              <a:t>Milestone will </a:t>
            </a:r>
            <a:r>
              <a:rPr lang="de-DE" dirty="0" err="1" smtClean="0"/>
              <a:t>stay</a:t>
            </a:r>
            <a:r>
              <a:rPr lang="de-DE" dirty="0" smtClean="0"/>
              <a:t> on Top-Down </a:t>
            </a:r>
            <a:r>
              <a:rPr lang="de-DE" dirty="0" err="1" smtClean="0"/>
              <a:t>scheduled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endParaRPr lang="de-DE" dirty="0" smtClean="0"/>
          </a:p>
          <a:p>
            <a:pPr lvl="1"/>
            <a:r>
              <a:rPr lang="de-DE" dirty="0" smtClean="0"/>
              <a:t>Milestone </a:t>
            </a:r>
            <a:r>
              <a:rPr lang="de-DE" dirty="0" err="1" smtClean="0"/>
              <a:t>linking</a:t>
            </a:r>
            <a:r>
              <a:rPr lang="de-DE" dirty="0" smtClean="0"/>
              <a:t> </a:t>
            </a:r>
            <a:r>
              <a:rPr lang="de-DE" dirty="0" err="1" smtClean="0"/>
              <a:t>merely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follow-up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3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 </a:t>
            </a:r>
            <a:r>
              <a:rPr lang="de-DE" dirty="0" err="1" smtClean="0"/>
              <a:t>Readiness</a:t>
            </a:r>
            <a:r>
              <a:rPr lang="de-DE" dirty="0" smtClean="0"/>
              <a:t> Review (IRR)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8665917" cy="4459287"/>
          </a:xfrm>
        </p:spPr>
        <p:txBody>
          <a:bodyPr/>
          <a:lstStyle/>
          <a:p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months</a:t>
            </a:r>
            <a:r>
              <a:rPr lang="de-DE" sz="2000" dirty="0" smtClean="0"/>
              <a:t> </a:t>
            </a:r>
            <a:r>
              <a:rPr lang="de-DE" sz="2000" dirty="0" err="1" smtClean="0"/>
              <a:t>prior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scheduled</a:t>
            </a:r>
            <a:r>
              <a:rPr lang="de-DE" sz="2000" dirty="0" smtClean="0"/>
              <a:t> </a:t>
            </a:r>
            <a:r>
              <a:rPr lang="de-DE" sz="2000" dirty="0" err="1" smtClean="0"/>
              <a:t>begin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installation</a:t>
            </a:r>
            <a:r>
              <a:rPr lang="de-DE" sz="2000" dirty="0" smtClean="0"/>
              <a:t> </a:t>
            </a:r>
            <a:r>
              <a:rPr lang="de-DE" sz="2000" dirty="0" err="1" smtClean="0"/>
              <a:t>campaign</a:t>
            </a:r>
            <a:endParaRPr lang="de-DE" sz="2000" dirty="0" smtClean="0"/>
          </a:p>
          <a:p>
            <a:r>
              <a:rPr lang="de-DE" sz="2000" dirty="0" err="1" smtClean="0"/>
              <a:t>Answer</a:t>
            </a:r>
            <a:r>
              <a:rPr lang="de-DE" sz="2000" dirty="0" smtClean="0"/>
              <a:t> a </a:t>
            </a:r>
            <a:r>
              <a:rPr lang="de-DE" sz="2000" dirty="0" err="1" smtClean="0"/>
              <a:t>small</a:t>
            </a:r>
            <a:r>
              <a:rPr lang="de-DE" sz="2000" dirty="0" smtClean="0"/>
              <a:t>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questions</a:t>
            </a:r>
            <a:r>
              <a:rPr lang="de-DE" sz="2000" dirty="0" smtClean="0"/>
              <a:t> </a:t>
            </a:r>
            <a:r>
              <a:rPr lang="de-DE" sz="2000" dirty="0" err="1" smtClean="0"/>
              <a:t>concerning</a:t>
            </a:r>
            <a:endParaRPr lang="de-DE" sz="2000" dirty="0" smtClean="0"/>
          </a:p>
          <a:p>
            <a:pPr lvl="1"/>
            <a:r>
              <a:rPr lang="de-DE" sz="2000" dirty="0" err="1" smtClean="0"/>
              <a:t>Availability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Material &amp; </a:t>
            </a:r>
            <a:r>
              <a:rPr lang="de-DE" sz="2000" dirty="0" err="1" smtClean="0"/>
              <a:t>Personnell</a:t>
            </a:r>
            <a:endParaRPr lang="de-DE" sz="2000" dirty="0" smtClean="0"/>
          </a:p>
          <a:p>
            <a:pPr lvl="1"/>
            <a:r>
              <a:rPr lang="de-DE" sz="2000" dirty="0" err="1" smtClean="0"/>
              <a:t>Known</a:t>
            </a:r>
            <a:r>
              <a:rPr lang="de-DE" sz="2000" dirty="0" smtClean="0"/>
              <a:t> Delays</a:t>
            </a:r>
          </a:p>
          <a:p>
            <a:pPr lvl="1"/>
            <a:r>
              <a:rPr lang="de-DE" sz="2000" dirty="0" err="1" smtClean="0"/>
              <a:t>Safety</a:t>
            </a:r>
            <a:r>
              <a:rPr lang="de-DE" sz="2000" dirty="0" smtClean="0"/>
              <a:t> Assessments</a:t>
            </a:r>
          </a:p>
          <a:p>
            <a:pPr lvl="1"/>
            <a:r>
              <a:rPr lang="de-DE" sz="2000" dirty="0" err="1" smtClean="0"/>
              <a:t>Safety</a:t>
            </a:r>
            <a:r>
              <a:rPr lang="de-DE" sz="2000" dirty="0" smtClean="0"/>
              <a:t> Training</a:t>
            </a:r>
          </a:p>
          <a:p>
            <a:pPr lvl="1"/>
            <a:r>
              <a:rPr lang="de-DE" sz="2000" dirty="0" smtClean="0"/>
              <a:t>Registration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workers</a:t>
            </a:r>
            <a:endParaRPr lang="de-DE" sz="2000" dirty="0" smtClean="0"/>
          </a:p>
          <a:p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documents</a:t>
            </a:r>
            <a:r>
              <a:rPr lang="de-DE" sz="2000" dirty="0" smtClean="0"/>
              <a:t> </a:t>
            </a:r>
            <a:r>
              <a:rPr lang="de-DE" sz="2000" dirty="0" err="1" smtClean="0"/>
              <a:t>need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provided</a:t>
            </a:r>
            <a:r>
              <a:rPr lang="de-DE" sz="2000" dirty="0" smtClean="0"/>
              <a:t>, </a:t>
            </a:r>
            <a:r>
              <a:rPr lang="de-DE" sz="2000" dirty="0" err="1" smtClean="0"/>
              <a:t>assuring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</a:t>
            </a:r>
            <a:r>
              <a:rPr lang="de-DE" sz="2000" dirty="0" err="1" smtClean="0"/>
              <a:t>existence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sufficient</a:t>
            </a:r>
            <a:endParaRPr lang="de-DE" sz="2000" dirty="0" smtClean="0"/>
          </a:p>
          <a:p>
            <a:r>
              <a:rPr lang="de-DE" sz="2000" dirty="0" smtClean="0"/>
              <a:t>Review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performed</a:t>
            </a:r>
            <a:r>
              <a:rPr lang="de-DE" sz="2000" dirty="0" smtClean="0"/>
              <a:t> </a:t>
            </a:r>
            <a:r>
              <a:rPr lang="de-DE" sz="2000" dirty="0" err="1" smtClean="0"/>
              <a:t>during</a:t>
            </a:r>
            <a:r>
              <a:rPr lang="de-DE" sz="2000" dirty="0" smtClean="0"/>
              <a:t> </a:t>
            </a:r>
            <a:r>
              <a:rPr lang="de-DE" sz="2000" dirty="0" err="1" smtClean="0"/>
              <a:t>installation</a:t>
            </a:r>
            <a:r>
              <a:rPr lang="de-DE" sz="2000" dirty="0" smtClean="0"/>
              <a:t> </a:t>
            </a:r>
            <a:r>
              <a:rPr lang="de-DE" sz="2000" dirty="0" err="1" smtClean="0"/>
              <a:t>meeting</a:t>
            </a:r>
            <a:r>
              <a:rPr lang="de-DE" sz="2000" dirty="0" smtClean="0"/>
              <a:t> (</a:t>
            </a:r>
            <a:r>
              <a:rPr lang="de-DE" sz="2000" dirty="0" err="1" smtClean="0"/>
              <a:t>every</a:t>
            </a:r>
            <a:r>
              <a:rPr lang="de-DE" sz="2000" dirty="0" smtClean="0"/>
              <a:t> 2nd </a:t>
            </a:r>
            <a:r>
              <a:rPr lang="de-DE" sz="2000" dirty="0" err="1" smtClean="0"/>
              <a:t>Tuesday</a:t>
            </a:r>
            <a:r>
              <a:rPr lang="de-DE" sz="2000" dirty="0" smtClean="0"/>
              <a:t>), </a:t>
            </a:r>
            <a:r>
              <a:rPr lang="de-DE" sz="2000" dirty="0" err="1" smtClean="0"/>
              <a:t>estimated</a:t>
            </a:r>
            <a:r>
              <a:rPr lang="de-DE" sz="2000" dirty="0" smtClean="0"/>
              <a:t> </a:t>
            </a:r>
            <a:r>
              <a:rPr lang="de-DE" sz="2000" dirty="0" err="1" smtClean="0"/>
              <a:t>duration</a:t>
            </a:r>
            <a:r>
              <a:rPr lang="de-DE" sz="2000" dirty="0" smtClean="0"/>
              <a:t> 5 min.</a:t>
            </a:r>
            <a:br>
              <a:rPr lang="de-DE" sz="2000" dirty="0" smtClean="0"/>
            </a:br>
            <a:r>
              <a:rPr lang="de-DE" sz="2000" dirty="0" smtClean="0"/>
              <a:t>(an </a:t>
            </a:r>
            <a:r>
              <a:rPr lang="de-DE" sz="2000" dirty="0" err="1" smtClean="0"/>
              <a:t>attempt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do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mail</a:t>
            </a:r>
            <a:r>
              <a:rPr lang="de-DE" sz="2000" dirty="0" smtClean="0"/>
              <a:t> and </a:t>
            </a:r>
            <a:r>
              <a:rPr lang="de-DE" sz="2000" dirty="0" err="1" smtClean="0"/>
              <a:t>questionaire</a:t>
            </a:r>
            <a:r>
              <a:rPr lang="de-DE" sz="2000" dirty="0" smtClean="0"/>
              <a:t> </a:t>
            </a:r>
            <a:r>
              <a:rPr lang="de-DE" sz="2000" dirty="0" err="1" smtClean="0"/>
              <a:t>may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called</a:t>
            </a:r>
            <a:r>
              <a:rPr lang="de-DE" sz="2000" dirty="0" smtClean="0"/>
              <a:t> </a:t>
            </a:r>
            <a:r>
              <a:rPr lang="de-DE" sz="2000" dirty="0" err="1" smtClean="0"/>
              <a:t>failure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Scheduling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IRR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347788"/>
            <a:ext cx="6029325" cy="4459287"/>
          </a:xfrm>
        </p:spPr>
        <p:txBody>
          <a:bodyPr/>
          <a:lstStyle/>
          <a:p>
            <a:r>
              <a:rPr lang="de-DE" dirty="0" smtClean="0"/>
              <a:t>Installation </a:t>
            </a:r>
            <a:r>
              <a:rPr lang="de-DE" dirty="0" err="1" smtClean="0"/>
              <a:t>campaigns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PIT</a:t>
            </a:r>
          </a:p>
          <a:p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 upon in </a:t>
            </a:r>
            <a:r>
              <a:rPr lang="de-DE" dirty="0" err="1" smtClean="0"/>
              <a:t>meetings</a:t>
            </a:r>
            <a:r>
              <a:rPr lang="de-DE" dirty="0" smtClean="0"/>
              <a:t> </a:t>
            </a:r>
            <a:r>
              <a:rPr lang="de-DE" dirty="0" err="1" smtClean="0"/>
              <a:t>beforehand</a:t>
            </a:r>
            <a:endParaRPr lang="de-DE" dirty="0" smtClean="0"/>
          </a:p>
          <a:p>
            <a:r>
              <a:rPr lang="de-DE" dirty="0" smtClean="0"/>
              <a:t>2 </a:t>
            </a:r>
            <a:r>
              <a:rPr lang="de-DE" dirty="0" err="1" smtClean="0"/>
              <a:t>months</a:t>
            </a:r>
            <a:r>
              <a:rPr lang="de-DE" dirty="0" smtClean="0"/>
              <a:t> </a:t>
            </a:r>
            <a:r>
              <a:rPr lang="de-DE" dirty="0" err="1" smtClean="0"/>
              <a:t>prior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 IRR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arranged</a:t>
            </a:r>
            <a:endParaRPr lang="de-DE" dirty="0" smtClean="0"/>
          </a:p>
          <a:p>
            <a:r>
              <a:rPr lang="de-DE" dirty="0" smtClean="0"/>
              <a:t>This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asked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TC,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yourselves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milestones</a:t>
            </a:r>
            <a:r>
              <a:rPr lang="de-DE" dirty="0" smtClean="0"/>
              <a:t> </a:t>
            </a:r>
            <a:r>
              <a:rPr lang="de-DE" dirty="0" err="1" smtClean="0"/>
              <a:t>asked</a:t>
            </a:r>
            <a:r>
              <a:rPr lang="de-DE" dirty="0" smtClean="0"/>
              <a:t> for </a:t>
            </a:r>
            <a:r>
              <a:rPr lang="de-DE" dirty="0" err="1" smtClean="0"/>
              <a:t>are</a:t>
            </a:r>
            <a:r>
              <a:rPr lang="de-DE" dirty="0" smtClean="0"/>
              <a:t> „</a:t>
            </a:r>
            <a:r>
              <a:rPr lang="de-DE" dirty="0" err="1" smtClean="0"/>
              <a:t>ready</a:t>
            </a:r>
            <a:r>
              <a:rPr lang="de-DE" dirty="0" smtClean="0"/>
              <a:t> for </a:t>
            </a:r>
            <a:r>
              <a:rPr lang="de-DE" dirty="0" err="1" smtClean="0"/>
              <a:t>installation</a:t>
            </a:r>
            <a:r>
              <a:rPr lang="de-DE" dirty="0" smtClean="0"/>
              <a:t>“ (RFI</a:t>
            </a:r>
            <a:r>
              <a:rPr lang="de-DE" dirty="0" smtClean="0"/>
              <a:t>)#</a:t>
            </a:r>
          </a:p>
          <a:p>
            <a:r>
              <a:rPr lang="de-DE" dirty="0" smtClean="0"/>
              <a:t>The IRR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merely</a:t>
            </a:r>
            <a:r>
              <a:rPr lang="de-DE" dirty="0" smtClean="0"/>
              <a:t> a „</a:t>
            </a:r>
            <a:r>
              <a:rPr lang="de-DE" dirty="0" err="1" smtClean="0"/>
              <a:t>friendly</a:t>
            </a:r>
            <a:r>
              <a:rPr lang="de-DE" dirty="0" smtClean="0"/>
              <a:t> </a:t>
            </a:r>
            <a:r>
              <a:rPr lang="de-DE" dirty="0" err="1" smtClean="0"/>
              <a:t>reminder</a:t>
            </a:r>
            <a:r>
              <a:rPr lang="de-DE" dirty="0" smtClean="0"/>
              <a:t>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3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r>
              <a:rPr lang="de-DE" dirty="0" smtClean="0"/>
              <a:t> Review (PRR)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actually</a:t>
            </a:r>
            <a:r>
              <a:rPr lang="de-DE" dirty="0" smtClean="0"/>
              <a:t> </a:t>
            </a:r>
            <a:r>
              <a:rPr lang="de-DE" dirty="0" err="1" smtClean="0"/>
              <a:t>starting</a:t>
            </a:r>
            <a:r>
              <a:rPr lang="de-DE" dirty="0" smtClean="0"/>
              <a:t>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procurement</a:t>
            </a:r>
            <a:endParaRPr lang="de-DE" dirty="0" smtClean="0"/>
          </a:p>
          <a:p>
            <a:r>
              <a:rPr lang="de-DE" dirty="0" smtClean="0"/>
              <a:t>A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mandatory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reviewed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stakeholders</a:t>
            </a:r>
            <a:endParaRPr lang="de-DE" dirty="0" smtClean="0"/>
          </a:p>
          <a:p>
            <a:r>
              <a:rPr lang="de-DE" dirty="0" err="1" smtClean="0"/>
              <a:t>Documentation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reviewing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in EDMS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79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Mandatory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122218"/>
            <a:ext cx="8777143" cy="5257800"/>
          </a:xfrm>
        </p:spPr>
        <p:txBody>
          <a:bodyPr/>
          <a:lstStyle/>
          <a:p>
            <a:pPr lvl="0"/>
            <a:r>
              <a:rPr lang="en-GB" b="1" dirty="0"/>
              <a:t>PRR Stakeholders &amp; Reviewing Instructions </a:t>
            </a:r>
            <a:endParaRPr lang="de-DE" dirty="0"/>
          </a:p>
          <a:p>
            <a:pPr lvl="1"/>
            <a:r>
              <a:rPr lang="en-GB" sz="1600" i="1" dirty="0"/>
              <a:t>[To be reviewed by: All listed Stakeholders and all WP‑Representatives</a:t>
            </a:r>
            <a:r>
              <a:rPr lang="en-GB" sz="1600" i="1" dirty="0" smtClean="0"/>
              <a:t>]</a:t>
            </a:r>
            <a:endParaRPr lang="de-DE" sz="1600" dirty="0"/>
          </a:p>
          <a:p>
            <a:pPr lvl="0"/>
            <a:r>
              <a:rPr lang="en-GB" b="1" dirty="0"/>
              <a:t>Procurement Dossier – Technical &amp; Commercial Parts</a:t>
            </a:r>
            <a:endParaRPr lang="de-DE" dirty="0"/>
          </a:p>
          <a:p>
            <a:pPr lvl="1"/>
            <a:r>
              <a:rPr lang="en-GB" sz="1600" i="1" dirty="0"/>
              <a:t>[To be reviewed by: </a:t>
            </a:r>
            <a:r>
              <a:rPr lang="en-GB" sz="1600" i="1" dirty="0" smtClean="0"/>
              <a:t>Designated </a:t>
            </a:r>
            <a:r>
              <a:rPr lang="en-GB" sz="1600" i="1" dirty="0"/>
              <a:t>reviewers/specialists/stakeholders incl. purchase department</a:t>
            </a:r>
            <a:r>
              <a:rPr lang="en-GB" sz="1600" i="1" dirty="0" smtClean="0"/>
              <a:t>]</a:t>
            </a:r>
            <a:endParaRPr lang="de-DE" sz="1600" dirty="0"/>
          </a:p>
          <a:p>
            <a:pPr lvl="0"/>
            <a:r>
              <a:rPr lang="en-GB" b="1" dirty="0"/>
              <a:t>Supervision and Further-Processing Readiness Description</a:t>
            </a:r>
            <a:endParaRPr lang="de-DE" dirty="0"/>
          </a:p>
          <a:p>
            <a:pPr lvl="1"/>
            <a:r>
              <a:rPr lang="en-GB" sz="1600" i="1" dirty="0"/>
              <a:t>[To be reviewed by: Designated reviewers/specialists/stakeholders and the concerned </a:t>
            </a:r>
            <a:r>
              <a:rPr lang="en-GB" sz="1600" i="1" dirty="0" err="1"/>
              <a:t>Coordinations</a:t>
            </a:r>
            <a:r>
              <a:rPr lang="en-GB" sz="1600" i="1" dirty="0"/>
              <a:t> (CLC, MLC, PSC, TC)]</a:t>
            </a:r>
            <a:endParaRPr lang="de-DE" sz="1600" dirty="0"/>
          </a:p>
          <a:p>
            <a:r>
              <a:rPr lang="en-GB" b="1" dirty="0"/>
              <a:t> </a:t>
            </a:r>
            <a:r>
              <a:rPr lang="en-GB" b="1" dirty="0" smtClean="0"/>
              <a:t>Safety </a:t>
            </a:r>
            <a:r>
              <a:rPr lang="en-GB" b="1" dirty="0"/>
              <a:t>Analysis</a:t>
            </a:r>
            <a:endParaRPr lang="de-DE" dirty="0"/>
          </a:p>
          <a:p>
            <a:pPr lvl="1"/>
            <a:r>
              <a:rPr lang="en-GB" sz="1600" i="1" dirty="0" smtClean="0"/>
              <a:t>[To </a:t>
            </a:r>
            <a:r>
              <a:rPr lang="en-GB" sz="1600" i="1" dirty="0"/>
              <a:t>be reviewed by: WP16, 35, 36, 38, 39</a:t>
            </a:r>
            <a:r>
              <a:rPr lang="en-GB" sz="1600" i="1" dirty="0" smtClean="0"/>
              <a:t>]</a:t>
            </a:r>
            <a:endParaRPr lang="de-DE" sz="1600" dirty="0"/>
          </a:p>
          <a:p>
            <a:pPr lvl="0"/>
            <a:r>
              <a:rPr lang="en-GB" b="1" dirty="0"/>
              <a:t>WP Organisation</a:t>
            </a:r>
            <a:endParaRPr lang="de-DE" dirty="0"/>
          </a:p>
          <a:p>
            <a:pPr lvl="1"/>
            <a:r>
              <a:rPr lang="en-GB" sz="1600" i="1" dirty="0"/>
              <a:t>[To be reviewed by: PB</a:t>
            </a:r>
            <a:r>
              <a:rPr lang="en-GB" sz="1600" i="1" dirty="0" smtClean="0"/>
              <a:t>]</a:t>
            </a:r>
            <a:endParaRPr lang="de-DE" sz="1600" dirty="0"/>
          </a:p>
          <a:p>
            <a:pPr lvl="0"/>
            <a:r>
              <a:rPr lang="en-GB" b="1" dirty="0"/>
              <a:t>Schedule &amp; Milestones</a:t>
            </a:r>
            <a:endParaRPr lang="de-DE" dirty="0"/>
          </a:p>
          <a:p>
            <a:pPr lvl="1"/>
            <a:r>
              <a:rPr lang="en-GB" sz="1600" i="1" dirty="0"/>
              <a:t>[To be reviewed by: PB</a:t>
            </a:r>
            <a:r>
              <a:rPr lang="en-GB" sz="1600" i="1" dirty="0" smtClean="0"/>
              <a:t>]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25319-D77D-44BC-B877-546349C83FB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255598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1022</Words>
  <Application>Microsoft Office PowerPoint</Application>
  <PresentationFormat>Bildschirmpräsentation (4:3)</PresentationFormat>
  <Paragraphs>147</Paragraphs>
  <Slides>17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DESY European XFEL</vt:lpstr>
      <vt:lpstr>PIT and Reviews</vt:lpstr>
      <vt:lpstr>Project Integration Timeschedule (PIT)</vt:lpstr>
      <vt:lpstr>PowerPoint-Präsentation</vt:lpstr>
      <vt:lpstr>The PIT and Milestones</vt:lpstr>
      <vt:lpstr>PIT and Milestones</vt:lpstr>
      <vt:lpstr>Installation Readiness Review (IRR)</vt:lpstr>
      <vt:lpstr>Scheduling of IRR</vt:lpstr>
      <vt:lpstr>Production Readiness Review (PRR)</vt:lpstr>
      <vt:lpstr>Mandatory Documents</vt:lpstr>
      <vt:lpstr>PRR Stakeholders &amp; Reviewing Instructions </vt:lpstr>
      <vt:lpstr>Procurement Dossier – Technical &amp; Commercial Parts</vt:lpstr>
      <vt:lpstr>Supervision and Further-Processing Description</vt:lpstr>
      <vt:lpstr>Safety Analysis</vt:lpstr>
      <vt:lpstr>WP Organisation</vt:lpstr>
      <vt:lpstr>Schedule &amp; Milestones</vt:lpstr>
      <vt:lpstr>Remarks</vt:lpstr>
      <vt:lpstr>Documentation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mhuening</cp:lastModifiedBy>
  <cp:revision>237</cp:revision>
  <cp:lastPrinted>2008-09-01T15:04:16Z</cp:lastPrinted>
  <dcterms:created xsi:type="dcterms:W3CDTF">2008-08-31T12:56:32Z</dcterms:created>
  <dcterms:modified xsi:type="dcterms:W3CDTF">2012-04-16T19:38:59Z</dcterms:modified>
</cp:coreProperties>
</file>