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1" r:id="rId3"/>
    <p:sldId id="277" r:id="rId4"/>
    <p:sldId id="257" r:id="rId5"/>
    <p:sldId id="262" r:id="rId6"/>
    <p:sldId id="263" r:id="rId7"/>
    <p:sldId id="265" r:id="rId8"/>
    <p:sldId id="267" r:id="rId9"/>
    <p:sldId id="258" r:id="rId10"/>
    <p:sldId id="259" r:id="rId11"/>
    <p:sldId id="260" r:id="rId12"/>
    <p:sldId id="275" r:id="rId13"/>
    <p:sldId id="268" r:id="rId14"/>
    <p:sldId id="278" r:id="rId15"/>
    <p:sldId id="279" r:id="rId16"/>
    <p:sldId id="280" r:id="rId17"/>
    <p:sldId id="281" r:id="rId18"/>
    <p:sldId id="282" r:id="rId19"/>
    <p:sldId id="266" r:id="rId20"/>
    <p:sldId id="269" r:id="rId21"/>
  </p:sldIdLst>
  <p:sldSz cx="9144000" cy="6858000" type="screen4x3"/>
  <p:notesSz cx="7102475" cy="102346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64" d="100"/>
          <a:sy n="64" d="100"/>
        </p:scale>
        <p:origin x="-102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17" name="Underrubrik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v-SE" smtClean="0"/>
              <a:t>Klicka här för att ändra format på underrubrik i bakgrunden</a:t>
            </a:r>
            <a:endParaRPr kumimoji="0" lang="en-US"/>
          </a:p>
        </p:txBody>
      </p:sp>
      <p:sp>
        <p:nvSpPr>
          <p:cNvPr id="30" name="Platshållare fö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7177-4AF3-4E0A-904B-272C8C387D95}" type="datetimeFigureOut">
              <a:rPr lang="sv-SE" smtClean="0"/>
              <a:pPr/>
              <a:t>2012-04-17</a:t>
            </a:fld>
            <a:endParaRPr lang="sv-SE"/>
          </a:p>
        </p:txBody>
      </p:sp>
      <p:sp>
        <p:nvSpPr>
          <p:cNvPr id="19" name="Platshållare för sidfo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7" name="Platshållare för bild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9380-F132-47AF-8238-7C4831FA6F4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7177-4AF3-4E0A-904B-272C8C387D95}" type="datetimeFigureOut">
              <a:rPr lang="sv-SE" smtClean="0"/>
              <a:pPr/>
              <a:t>2012-04-17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9380-F132-47AF-8238-7C4831FA6F4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7177-4AF3-4E0A-904B-272C8C387D95}" type="datetimeFigureOut">
              <a:rPr lang="sv-SE" smtClean="0"/>
              <a:pPr/>
              <a:t>2012-04-17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9380-F132-47AF-8238-7C4831FA6F4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7177-4AF3-4E0A-904B-272C8C387D95}" type="datetimeFigureOut">
              <a:rPr lang="sv-SE" smtClean="0"/>
              <a:pPr/>
              <a:t>2012-04-17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9380-F132-47AF-8238-7C4831FA6F4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7177-4AF3-4E0A-904B-272C8C387D95}" type="datetimeFigureOut">
              <a:rPr lang="sv-SE" smtClean="0"/>
              <a:pPr/>
              <a:t>2012-04-17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9380-F132-47AF-8238-7C4831FA6F4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7177-4AF3-4E0A-904B-272C8C387D95}" type="datetimeFigureOut">
              <a:rPr lang="sv-SE" smtClean="0"/>
              <a:pPr/>
              <a:t>2012-04-17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9380-F132-47AF-8238-7C4831FA6F4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7177-4AF3-4E0A-904B-272C8C387D95}" type="datetimeFigureOut">
              <a:rPr lang="sv-SE" smtClean="0"/>
              <a:pPr/>
              <a:t>2012-04-17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9380-F132-47AF-8238-7C4831FA6F4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7177-4AF3-4E0A-904B-272C8C387D95}" type="datetimeFigureOut">
              <a:rPr lang="sv-SE" smtClean="0"/>
              <a:pPr/>
              <a:t>2012-04-17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9380-F132-47AF-8238-7C4831FA6F4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7177-4AF3-4E0A-904B-272C8C387D95}" type="datetimeFigureOut">
              <a:rPr lang="sv-SE" smtClean="0"/>
              <a:pPr/>
              <a:t>2012-04-17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9380-F132-47AF-8238-7C4831FA6F4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7177-4AF3-4E0A-904B-272C8C387D95}" type="datetimeFigureOut">
              <a:rPr lang="sv-SE" smtClean="0"/>
              <a:pPr/>
              <a:t>2012-04-17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9380-F132-47AF-8238-7C4831FA6F4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med klippt och rundat hör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ätvinklig triangel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7177-4AF3-4E0A-904B-272C8C387D95}" type="datetimeFigureOut">
              <a:rPr lang="sv-SE" smtClean="0"/>
              <a:pPr/>
              <a:t>2012-04-17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E159380-F132-47AF-8238-7C4831FA6F4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v-SE" smtClean="0"/>
              <a:t>Klicka på ikonen för att lägga till en bild</a:t>
            </a:r>
            <a:endParaRPr kumimoji="0" lang="en-US" dirty="0"/>
          </a:p>
        </p:txBody>
      </p:sp>
      <p:sp>
        <p:nvSpPr>
          <p:cNvPr id="10" name="Frihandsfigu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ihandsfigu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ihandsfigu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ihandsfigu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Platshållare för rubrik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0" name="Platshållare för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  <a:p>
            <a:pPr lvl="1" eaLnBrk="1" latinLnBrk="0" hangingPunct="1"/>
            <a:r>
              <a:rPr kumimoji="0" lang="sv-SE" smtClean="0"/>
              <a:t>Nivå två</a:t>
            </a:r>
          </a:p>
          <a:p>
            <a:pPr lvl="2" eaLnBrk="1" latinLnBrk="0" hangingPunct="1"/>
            <a:r>
              <a:rPr kumimoji="0" lang="sv-SE" smtClean="0"/>
              <a:t>Nivå tre</a:t>
            </a:r>
          </a:p>
          <a:p>
            <a:pPr lvl="3" eaLnBrk="1" latinLnBrk="0" hangingPunct="1"/>
            <a:r>
              <a:rPr kumimoji="0" lang="sv-SE" smtClean="0"/>
              <a:t>Nivå fyra</a:t>
            </a:r>
          </a:p>
          <a:p>
            <a:pPr lvl="4" eaLnBrk="1" latinLnBrk="0" hangingPunct="1"/>
            <a:r>
              <a:rPr kumimoji="0" lang="sv-SE" smtClean="0"/>
              <a:t>Nivå fem</a:t>
            </a:r>
            <a:endParaRPr kumimoji="0" lang="en-US"/>
          </a:p>
        </p:txBody>
      </p:sp>
      <p:sp>
        <p:nvSpPr>
          <p:cNvPr id="10" name="Platshållare för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6A07177-4AF3-4E0A-904B-272C8C387D95}" type="datetimeFigureOut">
              <a:rPr lang="sv-SE" smtClean="0"/>
              <a:pPr/>
              <a:t>2012-04-17</a:t>
            </a:fld>
            <a:endParaRPr lang="sv-SE"/>
          </a:p>
        </p:txBody>
      </p:sp>
      <p:sp>
        <p:nvSpPr>
          <p:cNvPr id="22" name="Platshållare för sidfot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18" name="Platshållare för bildnumm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E159380-F132-47AF-8238-7C4831FA6F49}" type="slidenum">
              <a:rPr lang="sv-SE" smtClean="0"/>
              <a:pPr/>
              <a:t>‹#›</a:t>
            </a:fld>
            <a:endParaRPr lang="sv-SE"/>
          </a:p>
        </p:txBody>
      </p:sp>
      <p:grpSp>
        <p:nvGrpSpPr>
          <p:cNvPr id="2" name="Grup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ihandsfigu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ihandsfigu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7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0.png"/><Relationship Id="rId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95000">
              <a:schemeClr val="bg2">
                <a:lumMod val="20000"/>
                <a:lumOff val="8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v-SE" dirty="0" smtClean="0">
                <a:solidFill>
                  <a:schemeClr val="accent1">
                    <a:lumMod val="50000"/>
                  </a:schemeClr>
                </a:solidFill>
              </a:rPr>
              <a:t>Laser </a:t>
            </a:r>
            <a:r>
              <a:rPr lang="sv-SE" dirty="0" err="1" smtClean="0">
                <a:solidFill>
                  <a:schemeClr val="accent1">
                    <a:lumMod val="50000"/>
                  </a:schemeClr>
                </a:solidFill>
              </a:rPr>
              <a:t>Heater</a:t>
            </a:r>
            <a:r>
              <a:rPr lang="sv-S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v-SE" dirty="0" err="1" smtClean="0">
                <a:solidFill>
                  <a:schemeClr val="accent1">
                    <a:lumMod val="50000"/>
                  </a:schemeClr>
                </a:solidFill>
              </a:rPr>
              <a:t>Vacuum</a:t>
            </a:r>
            <a:r>
              <a:rPr lang="sv-SE" dirty="0" smtClean="0">
                <a:solidFill>
                  <a:schemeClr val="accent1">
                    <a:lumMod val="50000"/>
                  </a:schemeClr>
                </a:solidFill>
              </a:rPr>
              <a:t> Components</a:t>
            </a:r>
            <a:endParaRPr lang="sv-SE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533400" y="4365104"/>
            <a:ext cx="7854696" cy="2304256"/>
          </a:xfrm>
        </p:spPr>
        <p:txBody>
          <a:bodyPr>
            <a:normAutofit lnSpcReduction="10000"/>
          </a:bodyPr>
          <a:lstStyle/>
          <a:p>
            <a:pPr algn="ctr"/>
            <a:r>
              <a:rPr lang="sv-SE" dirty="0" smtClean="0">
                <a:solidFill>
                  <a:srgbClr val="0070C0"/>
                </a:solidFill>
              </a:rPr>
              <a:t>XFEL </a:t>
            </a:r>
            <a:r>
              <a:rPr lang="sv-SE" dirty="0" err="1" smtClean="0">
                <a:solidFill>
                  <a:srgbClr val="0070C0"/>
                </a:solidFill>
              </a:rPr>
              <a:t>Consortium</a:t>
            </a:r>
            <a:r>
              <a:rPr lang="sv-SE" dirty="0" smtClean="0">
                <a:solidFill>
                  <a:srgbClr val="0070C0"/>
                </a:solidFill>
              </a:rPr>
              <a:t> </a:t>
            </a:r>
            <a:r>
              <a:rPr lang="sv-SE" dirty="0" err="1" smtClean="0">
                <a:solidFill>
                  <a:srgbClr val="0070C0"/>
                </a:solidFill>
              </a:rPr>
              <a:t>Meeting</a:t>
            </a:r>
            <a:r>
              <a:rPr lang="sv-SE" dirty="0" smtClean="0">
                <a:solidFill>
                  <a:srgbClr val="0070C0"/>
                </a:solidFill>
              </a:rPr>
              <a:t> 2012-04-17</a:t>
            </a:r>
          </a:p>
          <a:p>
            <a:pPr algn="ctr"/>
            <a:endParaRPr lang="sv-SE" dirty="0" smtClean="0">
              <a:solidFill>
                <a:srgbClr val="0070C0"/>
              </a:solidFill>
            </a:endParaRPr>
          </a:p>
          <a:p>
            <a:pPr algn="ctr"/>
            <a:r>
              <a:rPr lang="sv-SE" dirty="0" smtClean="0">
                <a:solidFill>
                  <a:srgbClr val="0070C0"/>
                </a:solidFill>
              </a:rPr>
              <a:t>Mathias Hamberg, Volker </a:t>
            </a:r>
            <a:r>
              <a:rPr lang="sv-SE" dirty="0" err="1" smtClean="0">
                <a:solidFill>
                  <a:srgbClr val="0070C0"/>
                </a:solidFill>
              </a:rPr>
              <a:t>Ziemann</a:t>
            </a:r>
            <a:r>
              <a:rPr lang="sv-SE" dirty="0" smtClean="0">
                <a:solidFill>
                  <a:srgbClr val="0070C0"/>
                </a:solidFill>
              </a:rPr>
              <a:t>, Niklas Johansson</a:t>
            </a:r>
          </a:p>
          <a:p>
            <a:pPr algn="ctr"/>
            <a:r>
              <a:rPr lang="sv-SE" dirty="0" smtClean="0">
                <a:solidFill>
                  <a:srgbClr val="0070C0"/>
                </a:solidFill>
              </a:rPr>
              <a:t> Uppsala University</a:t>
            </a:r>
          </a:p>
          <a:p>
            <a:pPr algn="ctr"/>
            <a:r>
              <a:rPr lang="sv-SE" dirty="0" smtClean="0">
                <a:solidFill>
                  <a:srgbClr val="0070C0"/>
                </a:solidFill>
              </a:rPr>
              <a:t>Sweden</a:t>
            </a:r>
            <a:endParaRPr lang="sv-SE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27384"/>
            <a:ext cx="1139825" cy="1081087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11542" y="44624"/>
            <a:ext cx="1096962" cy="1096962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err="1" smtClean="0"/>
              <a:t>Photon</a:t>
            </a:r>
            <a:r>
              <a:rPr lang="sv-SE" dirty="0" smtClean="0"/>
              <a:t> </a:t>
            </a:r>
            <a:r>
              <a:rPr lang="sv-SE" dirty="0" err="1" smtClean="0"/>
              <a:t>Routing</a:t>
            </a:r>
            <a:r>
              <a:rPr lang="sv-SE" dirty="0" smtClean="0"/>
              <a:t> </a:t>
            </a:r>
            <a:r>
              <a:rPr lang="sv-SE" dirty="0" err="1" smtClean="0"/>
              <a:t>Vacuum</a:t>
            </a:r>
            <a:r>
              <a:rPr lang="sv-SE" dirty="0" smtClean="0"/>
              <a:t> System</a:t>
            </a:r>
            <a:endParaRPr lang="sv-S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559" t="21442" r="7677" b="6178"/>
          <a:stretch>
            <a:fillRect/>
          </a:stretch>
        </p:blipFill>
        <p:spPr bwMode="auto">
          <a:xfrm>
            <a:off x="-1050379" y="2276872"/>
            <a:ext cx="10194379" cy="4452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3819" t="17807" r="33661" b="7995"/>
          <a:stretch>
            <a:fillRect/>
          </a:stretch>
        </p:blipFill>
        <p:spPr bwMode="auto">
          <a:xfrm>
            <a:off x="4687830" y="3717032"/>
            <a:ext cx="182838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4808" y="1935480"/>
            <a:ext cx="8229600" cy="4389120"/>
          </a:xfrm>
        </p:spPr>
        <p:txBody>
          <a:bodyPr>
            <a:normAutofit/>
          </a:bodyPr>
          <a:lstStyle/>
          <a:p>
            <a:r>
              <a:rPr lang="sv-SE" sz="2400" dirty="0" smtClean="0"/>
              <a:t>Transporting the laserLVL5 to LVL 7</a:t>
            </a:r>
          </a:p>
          <a:p>
            <a:r>
              <a:rPr lang="sv-SE" sz="2400" dirty="0" smtClean="0"/>
              <a:t>Total </a:t>
            </a:r>
            <a:r>
              <a:rPr lang="sv-SE" sz="2400" dirty="0" err="1" smtClean="0"/>
              <a:t>length</a:t>
            </a:r>
            <a:r>
              <a:rPr lang="sv-SE" sz="2400" dirty="0" smtClean="0"/>
              <a:t> </a:t>
            </a:r>
            <a:r>
              <a:rPr lang="sv-SE" sz="2400" dirty="0" err="1" smtClean="0"/>
              <a:t>close</a:t>
            </a:r>
            <a:r>
              <a:rPr lang="sv-SE" sz="2400" dirty="0" smtClean="0"/>
              <a:t> to 40 m</a:t>
            </a:r>
          </a:p>
          <a:p>
            <a:r>
              <a:rPr lang="sv-SE" sz="2400" dirty="0" smtClean="0"/>
              <a:t>3 m </a:t>
            </a:r>
            <a:r>
              <a:rPr lang="sv-SE" sz="2400" dirty="0" err="1" smtClean="0"/>
              <a:t>pipe</a:t>
            </a:r>
            <a:r>
              <a:rPr lang="sv-SE" sz="2400" dirty="0" smtClean="0"/>
              <a:t> </a:t>
            </a:r>
            <a:r>
              <a:rPr lang="sv-SE" sz="2400" dirty="0" err="1" smtClean="0"/>
              <a:t>sections</a:t>
            </a:r>
            <a:r>
              <a:rPr lang="sv-SE" sz="2400" dirty="0" smtClean="0"/>
              <a:t> (DN63) </a:t>
            </a:r>
            <a:r>
              <a:rPr lang="sv-SE" sz="2400" dirty="0" err="1" smtClean="0"/>
              <a:t>where</a:t>
            </a:r>
            <a:r>
              <a:rPr lang="sv-SE" sz="2400" dirty="0" smtClean="0"/>
              <a:t> </a:t>
            </a:r>
            <a:r>
              <a:rPr lang="sv-SE" sz="2400" dirty="0" err="1" smtClean="0"/>
              <a:t>possible</a:t>
            </a:r>
            <a:endParaRPr lang="sv-SE" sz="2400" dirty="0" smtClean="0"/>
          </a:p>
          <a:p>
            <a:r>
              <a:rPr lang="sv-SE" sz="2400" dirty="0" err="1" smtClean="0"/>
              <a:t>Bellows</a:t>
            </a:r>
            <a:r>
              <a:rPr lang="sv-SE" sz="2400" dirty="0" smtClean="0"/>
              <a:t> </a:t>
            </a:r>
            <a:r>
              <a:rPr lang="sv-SE" sz="2400" dirty="0" err="1" smtClean="0"/>
              <a:t>before</a:t>
            </a:r>
            <a:r>
              <a:rPr lang="sv-SE" sz="2400" dirty="0" smtClean="0"/>
              <a:t> and after </a:t>
            </a:r>
            <a:r>
              <a:rPr lang="sv-SE" sz="2400" dirty="0" err="1" smtClean="0"/>
              <a:t>mirror</a:t>
            </a:r>
            <a:r>
              <a:rPr lang="sv-SE" sz="2400" dirty="0" smtClean="0"/>
              <a:t> </a:t>
            </a:r>
            <a:r>
              <a:rPr lang="sv-SE" sz="2400" dirty="0" err="1" smtClean="0"/>
              <a:t>corners</a:t>
            </a:r>
            <a:endParaRPr lang="sv-SE" sz="2400" dirty="0" smtClean="0"/>
          </a:p>
          <a:p>
            <a:r>
              <a:rPr lang="sv-SE" sz="2400" dirty="0" smtClean="0"/>
              <a:t>Small Ion pumps at </a:t>
            </a:r>
            <a:r>
              <a:rPr lang="sv-SE" sz="2400" dirty="0" err="1" smtClean="0"/>
              <a:t>each</a:t>
            </a:r>
            <a:r>
              <a:rPr lang="sv-SE" sz="2400" dirty="0" smtClean="0"/>
              <a:t> corner </a:t>
            </a:r>
            <a:r>
              <a:rPr lang="sv-SE" sz="2400" dirty="0" err="1" smtClean="0"/>
              <a:t>mount</a:t>
            </a:r>
            <a:endParaRPr lang="sv-SE" sz="2400" dirty="0"/>
          </a:p>
        </p:txBody>
      </p:sp>
      <p:sp>
        <p:nvSpPr>
          <p:cNvPr id="6" name="Höger 5"/>
          <p:cNvSpPr/>
          <p:nvPr/>
        </p:nvSpPr>
        <p:spPr>
          <a:xfrm rot="19800344">
            <a:off x="6271344" y="3334955"/>
            <a:ext cx="2016224" cy="288032"/>
          </a:xfrm>
          <a:prstGeom prst="rightArrow">
            <a:avLst>
              <a:gd name="adj1" fmla="val 50000"/>
              <a:gd name="adj2" fmla="val 81147"/>
            </a:avLst>
          </a:prstGeom>
          <a:gradFill>
            <a:gsLst>
              <a:gs pos="54000">
                <a:schemeClr val="tx2">
                  <a:lumMod val="60000"/>
                  <a:lumOff val="40000"/>
                  <a:alpha val="67000"/>
                </a:schemeClr>
              </a:gs>
              <a:gs pos="95000">
                <a:schemeClr val="bg2">
                  <a:lumMod val="20000"/>
                  <a:lumOff val="80000"/>
                </a:schemeClr>
              </a:gs>
              <a:gs pos="100000">
                <a:schemeClr val="bg2">
                  <a:shade val="15000"/>
                  <a:satMod val="320000"/>
                </a:schemeClr>
              </a:gs>
            </a:gsLst>
            <a:lin ang="18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Höger 6"/>
          <p:cNvSpPr/>
          <p:nvPr/>
        </p:nvSpPr>
        <p:spPr>
          <a:xfrm rot="1804051">
            <a:off x="6723733" y="5607590"/>
            <a:ext cx="2016224" cy="288032"/>
          </a:xfrm>
          <a:prstGeom prst="rightArrow">
            <a:avLst>
              <a:gd name="adj1" fmla="val 50000"/>
              <a:gd name="adj2" fmla="val 81147"/>
            </a:avLst>
          </a:prstGeom>
          <a:gradFill>
            <a:gsLst>
              <a:gs pos="54000">
                <a:schemeClr val="tx2">
                  <a:lumMod val="60000"/>
                  <a:lumOff val="40000"/>
                  <a:alpha val="67000"/>
                </a:schemeClr>
              </a:gs>
              <a:gs pos="95000">
                <a:schemeClr val="bg2">
                  <a:lumMod val="20000"/>
                  <a:lumOff val="80000"/>
                </a:schemeClr>
              </a:gs>
              <a:gs pos="100000">
                <a:schemeClr val="bg2">
                  <a:shade val="15000"/>
                  <a:satMod val="320000"/>
                </a:schemeClr>
              </a:gs>
            </a:gsLst>
            <a:lin ang="18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Höger 7"/>
          <p:cNvSpPr/>
          <p:nvPr/>
        </p:nvSpPr>
        <p:spPr>
          <a:xfrm rot="2033347">
            <a:off x="6607174" y="5694837"/>
            <a:ext cx="2016224" cy="288032"/>
          </a:xfrm>
          <a:prstGeom prst="rightArrow">
            <a:avLst>
              <a:gd name="adj1" fmla="val 50000"/>
              <a:gd name="adj2" fmla="val 81147"/>
            </a:avLst>
          </a:prstGeom>
          <a:gradFill>
            <a:gsLst>
              <a:gs pos="54000">
                <a:schemeClr val="tx2">
                  <a:lumMod val="60000"/>
                  <a:lumOff val="40000"/>
                  <a:alpha val="67000"/>
                </a:schemeClr>
              </a:gs>
              <a:gs pos="95000">
                <a:schemeClr val="bg2">
                  <a:lumMod val="20000"/>
                  <a:lumOff val="80000"/>
                </a:schemeClr>
              </a:gs>
              <a:gs pos="100000">
                <a:schemeClr val="bg2">
                  <a:shade val="15000"/>
                  <a:satMod val="320000"/>
                </a:schemeClr>
              </a:gs>
            </a:gsLst>
            <a:lin ang="18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Höger 8"/>
          <p:cNvSpPr/>
          <p:nvPr/>
        </p:nvSpPr>
        <p:spPr>
          <a:xfrm rot="9908511">
            <a:off x="1388019" y="5339438"/>
            <a:ext cx="3143856" cy="288032"/>
          </a:xfrm>
          <a:prstGeom prst="rightArrow">
            <a:avLst>
              <a:gd name="adj1" fmla="val 50000"/>
              <a:gd name="adj2" fmla="val 81147"/>
            </a:avLst>
          </a:prstGeom>
          <a:gradFill>
            <a:gsLst>
              <a:gs pos="54000">
                <a:schemeClr val="tx2">
                  <a:lumMod val="60000"/>
                  <a:lumOff val="40000"/>
                  <a:alpha val="67000"/>
                </a:schemeClr>
              </a:gs>
              <a:gs pos="95000">
                <a:schemeClr val="bg2">
                  <a:lumMod val="20000"/>
                  <a:lumOff val="80000"/>
                </a:schemeClr>
              </a:gs>
              <a:gs pos="100000">
                <a:schemeClr val="bg2">
                  <a:shade val="15000"/>
                  <a:satMod val="320000"/>
                </a:schemeClr>
              </a:gs>
            </a:gsLst>
            <a:lin ang="18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-27384"/>
            <a:ext cx="1139825" cy="1081087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11542" y="44624"/>
            <a:ext cx="1096962" cy="1096962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559" t="21442" r="7677" b="6178"/>
          <a:stretch>
            <a:fillRect/>
          </a:stretch>
        </p:blipFill>
        <p:spPr bwMode="auto">
          <a:xfrm>
            <a:off x="-1050379" y="2276872"/>
            <a:ext cx="10194379" cy="4452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b="53227"/>
          <a:stretch>
            <a:fillRect/>
          </a:stretch>
        </p:blipFill>
        <p:spPr bwMode="auto">
          <a:xfrm>
            <a:off x="251520" y="4077073"/>
            <a:ext cx="8352928" cy="187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err="1" smtClean="0"/>
              <a:t>Photon</a:t>
            </a:r>
            <a:r>
              <a:rPr lang="sv-SE" dirty="0" smtClean="0"/>
              <a:t> </a:t>
            </a:r>
            <a:r>
              <a:rPr lang="sv-SE" dirty="0" err="1" smtClean="0"/>
              <a:t>Routing</a:t>
            </a:r>
            <a:r>
              <a:rPr lang="sv-SE" dirty="0" smtClean="0"/>
              <a:t> </a:t>
            </a:r>
            <a:r>
              <a:rPr lang="sv-SE" dirty="0" err="1" smtClean="0"/>
              <a:t>Vacuum</a:t>
            </a:r>
            <a:r>
              <a:rPr lang="sv-SE" dirty="0" smtClean="0"/>
              <a:t> System</a:t>
            </a:r>
            <a:endParaRPr lang="sv-S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23819" t="17807" r="33661" b="7995"/>
          <a:stretch>
            <a:fillRect/>
          </a:stretch>
        </p:blipFill>
        <p:spPr bwMode="auto">
          <a:xfrm>
            <a:off x="6084168" y="1772816"/>
            <a:ext cx="159983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704176"/>
            <a:ext cx="8229600" cy="4389120"/>
          </a:xfrm>
        </p:spPr>
        <p:txBody>
          <a:bodyPr/>
          <a:lstStyle/>
          <a:p>
            <a:r>
              <a:rPr lang="sv-SE" dirty="0" smtClean="0"/>
              <a:t>Ion Pumps</a:t>
            </a:r>
          </a:p>
          <a:p>
            <a:r>
              <a:rPr lang="sv-SE" dirty="0" smtClean="0"/>
              <a:t>First Simulation (pipes &amp; </a:t>
            </a:r>
            <a:r>
              <a:rPr lang="sv-SE" dirty="0" err="1" smtClean="0"/>
              <a:t>bellows</a:t>
            </a:r>
            <a:r>
              <a:rPr lang="sv-SE" dirty="0" smtClean="0"/>
              <a:t>) </a:t>
            </a:r>
          </a:p>
          <a:p>
            <a:r>
              <a:rPr lang="sv-SE" dirty="0" err="1" smtClean="0"/>
              <a:t>Conductance</a:t>
            </a:r>
            <a:r>
              <a:rPr lang="sv-SE" dirty="0" smtClean="0"/>
              <a:t> </a:t>
            </a:r>
            <a:r>
              <a:rPr lang="sv-SE" dirty="0" err="1" smtClean="0"/>
              <a:t>limited</a:t>
            </a:r>
            <a:r>
              <a:rPr lang="sv-SE" dirty="0" smtClean="0"/>
              <a:t> </a:t>
            </a:r>
          </a:p>
          <a:p>
            <a:r>
              <a:rPr lang="sv-SE" dirty="0" smtClean="0"/>
              <a:t>10 l/s pumps </a:t>
            </a:r>
            <a:r>
              <a:rPr lang="sv-SE" dirty="0" err="1" smtClean="0"/>
              <a:t>theoretically</a:t>
            </a:r>
            <a:r>
              <a:rPr lang="sv-SE" dirty="0" smtClean="0"/>
              <a:t> </a:t>
            </a:r>
            <a:r>
              <a:rPr lang="sv-SE" dirty="0" err="1" smtClean="0"/>
              <a:t>enough</a:t>
            </a:r>
            <a:endParaRPr lang="sv-SE" dirty="0" smtClean="0"/>
          </a:p>
          <a:p>
            <a:pPr>
              <a:buNone/>
            </a:pPr>
            <a:r>
              <a:rPr lang="sv-SE" dirty="0" smtClean="0"/>
              <a:t>    (</a:t>
            </a:r>
            <a:r>
              <a:rPr lang="sv-SE" dirty="0" err="1" smtClean="0"/>
              <a:t>used</a:t>
            </a:r>
            <a:r>
              <a:rPr lang="sv-SE" dirty="0" smtClean="0"/>
              <a:t> in VAKTRAK simulation)</a:t>
            </a:r>
            <a:endParaRPr lang="sv-SE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6512" y="-27384"/>
            <a:ext cx="1139825" cy="1081087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11542" y="44624"/>
            <a:ext cx="1096962" cy="1096962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Thank</a:t>
            </a:r>
            <a:r>
              <a:rPr lang="sv-SE" dirty="0" smtClean="0"/>
              <a:t> You For Your </a:t>
            </a:r>
            <a:r>
              <a:rPr lang="sv-SE" dirty="0" err="1" smtClean="0"/>
              <a:t>Attention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 smtClean="0"/>
              <a:t>Thanks</a:t>
            </a:r>
            <a:r>
              <a:rPr lang="sv-SE" dirty="0" smtClean="0"/>
              <a:t> to all </a:t>
            </a:r>
            <a:r>
              <a:rPr lang="sv-SE" dirty="0" err="1" smtClean="0"/>
              <a:t>collaborators</a:t>
            </a:r>
            <a:r>
              <a:rPr lang="sv-SE" dirty="0" smtClean="0"/>
              <a:t> at DESY</a:t>
            </a:r>
          </a:p>
        </p:txBody>
      </p:sp>
      <p:pic>
        <p:nvPicPr>
          <p:cNvPr id="7170" name="Picture 2" descr="C:\Users\matha577\AppData\Local\Microsoft\Windows\Temporary Internet Files\Content.IE5\ZB2TIR4L\MC90007878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4581128"/>
            <a:ext cx="1598312" cy="1716502"/>
          </a:xfrm>
          <a:prstGeom prst="rect">
            <a:avLst/>
          </a:prstGeom>
          <a:noFill/>
        </p:spPr>
      </p:pic>
      <p:pic>
        <p:nvPicPr>
          <p:cNvPr id="7172" name="Picture 4" descr="C:\Users\matha577\AppData\Local\Microsoft\Windows\Temporary Internet Files\Content.IE5\S83OB4PH\MP90031655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5724" y="3717032"/>
            <a:ext cx="1072660" cy="723952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-27384"/>
            <a:ext cx="1139825" cy="1081087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11542" y="44624"/>
            <a:ext cx="1096962" cy="1096962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Backup </a:t>
            </a:r>
            <a:r>
              <a:rPr lang="sv-SE" dirty="0" err="1" smtClean="0"/>
              <a:t>Slides</a:t>
            </a:r>
            <a:r>
              <a:rPr lang="sv-SE" dirty="0" smtClean="0"/>
              <a:t> </a:t>
            </a:r>
            <a:r>
              <a:rPr lang="sv-SE" dirty="0" err="1" smtClean="0"/>
              <a:t>below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27384"/>
            <a:ext cx="1139825" cy="1081087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11542" y="44624"/>
            <a:ext cx="1096962" cy="1096962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800" y="1844824"/>
            <a:ext cx="8815688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err="1" smtClean="0"/>
              <a:t>Electron</a:t>
            </a:r>
            <a:r>
              <a:rPr lang="sv-SE" dirty="0" smtClean="0"/>
              <a:t> </a:t>
            </a:r>
            <a:r>
              <a:rPr lang="sv-SE" dirty="0" err="1" smtClean="0"/>
              <a:t>Beam</a:t>
            </a:r>
            <a:r>
              <a:rPr lang="sv-SE" dirty="0" smtClean="0"/>
              <a:t> </a:t>
            </a:r>
            <a:r>
              <a:rPr lang="sv-SE" dirty="0" err="1" smtClean="0"/>
              <a:t>Vacuum</a:t>
            </a:r>
            <a:r>
              <a:rPr lang="sv-SE" dirty="0" smtClean="0"/>
              <a:t> System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-36512" y="1772816"/>
            <a:ext cx="8229600" cy="4389120"/>
          </a:xfrm>
        </p:spPr>
        <p:txBody>
          <a:bodyPr>
            <a:normAutofit/>
          </a:bodyPr>
          <a:lstStyle/>
          <a:p>
            <a:r>
              <a:rPr lang="sv-SE" sz="2000" dirty="0" smtClean="0"/>
              <a:t>Total </a:t>
            </a:r>
            <a:r>
              <a:rPr lang="sv-SE" sz="2000" dirty="0" err="1" smtClean="0"/>
              <a:t>Length</a:t>
            </a:r>
            <a:r>
              <a:rPr lang="sv-SE" sz="2000" dirty="0" smtClean="0"/>
              <a:t> 2853 mm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-27384"/>
            <a:ext cx="1139825" cy="1081087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11542" y="44624"/>
            <a:ext cx="1096962" cy="1096962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6587" y="1916832"/>
            <a:ext cx="7047414" cy="4941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err="1" smtClean="0"/>
              <a:t>Electron</a:t>
            </a:r>
            <a:r>
              <a:rPr lang="sv-SE" dirty="0" smtClean="0"/>
              <a:t> </a:t>
            </a:r>
            <a:r>
              <a:rPr lang="sv-SE" dirty="0" err="1" smtClean="0"/>
              <a:t>Beam</a:t>
            </a:r>
            <a:r>
              <a:rPr lang="sv-SE" dirty="0" smtClean="0"/>
              <a:t> </a:t>
            </a:r>
            <a:r>
              <a:rPr lang="sv-SE" dirty="0" err="1" smtClean="0"/>
              <a:t>Vacuum</a:t>
            </a:r>
            <a:r>
              <a:rPr lang="sv-SE" dirty="0" smtClean="0"/>
              <a:t> System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-36512" y="1935480"/>
            <a:ext cx="8229600" cy="4389120"/>
          </a:xfrm>
        </p:spPr>
        <p:txBody>
          <a:bodyPr/>
          <a:lstStyle/>
          <a:p>
            <a:r>
              <a:rPr lang="sv-SE" dirty="0" err="1" smtClean="0"/>
              <a:t>Inlet/Outlet</a:t>
            </a:r>
            <a:endParaRPr lang="sv-SE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-27384"/>
            <a:ext cx="1139825" cy="1081087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11542" y="44624"/>
            <a:ext cx="1096962" cy="1096962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err="1" smtClean="0"/>
              <a:t>Electron</a:t>
            </a:r>
            <a:r>
              <a:rPr lang="sv-SE" dirty="0" smtClean="0"/>
              <a:t> </a:t>
            </a:r>
            <a:r>
              <a:rPr lang="sv-SE" dirty="0" err="1" smtClean="0"/>
              <a:t>Beam</a:t>
            </a:r>
            <a:r>
              <a:rPr lang="sv-SE" dirty="0" smtClean="0"/>
              <a:t> </a:t>
            </a:r>
            <a:r>
              <a:rPr lang="sv-SE" dirty="0" err="1" smtClean="0"/>
              <a:t>Vacuum</a:t>
            </a:r>
            <a:r>
              <a:rPr lang="sv-SE" dirty="0" smtClean="0"/>
              <a:t> System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-36512" y="1935480"/>
            <a:ext cx="8229600" cy="4389120"/>
          </a:xfrm>
        </p:spPr>
        <p:txBody>
          <a:bodyPr/>
          <a:lstStyle/>
          <a:p>
            <a:r>
              <a:rPr lang="sv-SE" dirty="0" err="1" smtClean="0"/>
              <a:t>OTR-cross</a:t>
            </a:r>
            <a:endParaRPr lang="sv-SE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3513" y="1772816"/>
            <a:ext cx="7250488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Bildobjekt 6"/>
          <p:cNvPicPr/>
          <p:nvPr/>
        </p:nvPicPr>
        <p:blipFill>
          <a:blip r:embed="rId3" cstate="print"/>
          <a:srcRect l="14032" t="7503" r="19941" b="5002"/>
          <a:stretch>
            <a:fillRect/>
          </a:stretch>
        </p:blipFill>
        <p:spPr bwMode="auto">
          <a:xfrm>
            <a:off x="5971572" y="3933057"/>
            <a:ext cx="1696772" cy="1990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-27384"/>
            <a:ext cx="1139825" cy="1081087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11542" y="44624"/>
            <a:ext cx="1096962" cy="1096962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err="1" smtClean="0"/>
              <a:t>Electron</a:t>
            </a:r>
            <a:r>
              <a:rPr lang="sv-SE" dirty="0" smtClean="0"/>
              <a:t> </a:t>
            </a:r>
            <a:r>
              <a:rPr lang="sv-SE" dirty="0" err="1" smtClean="0"/>
              <a:t>Beam</a:t>
            </a:r>
            <a:r>
              <a:rPr lang="sv-SE" dirty="0" smtClean="0"/>
              <a:t> </a:t>
            </a:r>
            <a:r>
              <a:rPr lang="sv-SE" dirty="0" err="1" smtClean="0"/>
              <a:t>Vacuum</a:t>
            </a:r>
            <a:r>
              <a:rPr lang="sv-SE" dirty="0" smtClean="0"/>
              <a:t> System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389120"/>
          </a:xfrm>
        </p:spPr>
        <p:txBody>
          <a:bodyPr/>
          <a:lstStyle/>
          <a:p>
            <a:r>
              <a:rPr lang="sv-SE" dirty="0" err="1" smtClean="0"/>
              <a:t>Short</a:t>
            </a:r>
            <a:r>
              <a:rPr lang="sv-SE" dirty="0" smtClean="0"/>
              <a:t> </a:t>
            </a:r>
            <a:r>
              <a:rPr lang="sv-SE" dirty="0" err="1" smtClean="0"/>
              <a:t>interfacing</a:t>
            </a:r>
            <a:r>
              <a:rPr lang="sv-SE" dirty="0" smtClean="0"/>
              <a:t> pipes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56890" t="11993" r="8465" b="4361"/>
          <a:stretch>
            <a:fillRect/>
          </a:stretch>
        </p:blipFill>
        <p:spPr bwMode="auto">
          <a:xfrm>
            <a:off x="0" y="2306635"/>
            <a:ext cx="3480583" cy="4551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llips 5"/>
          <p:cNvSpPr/>
          <p:nvPr/>
        </p:nvSpPr>
        <p:spPr>
          <a:xfrm>
            <a:off x="1619672" y="3789040"/>
            <a:ext cx="1080120" cy="8640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Ellips 6"/>
          <p:cNvSpPr/>
          <p:nvPr/>
        </p:nvSpPr>
        <p:spPr>
          <a:xfrm rot="16200000">
            <a:off x="870083" y="2917208"/>
            <a:ext cx="1196063" cy="9361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1" y="2690393"/>
            <a:ext cx="2808312" cy="4167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2586" y="2689794"/>
            <a:ext cx="2741414" cy="4168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6512" y="-27384"/>
            <a:ext cx="1139825" cy="1081087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11542" y="44624"/>
            <a:ext cx="1096962" cy="1096962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err="1" smtClean="0"/>
              <a:t>Electron</a:t>
            </a:r>
            <a:r>
              <a:rPr lang="sv-SE" dirty="0" smtClean="0"/>
              <a:t> </a:t>
            </a:r>
            <a:r>
              <a:rPr lang="sv-SE" dirty="0" err="1" smtClean="0"/>
              <a:t>Beam</a:t>
            </a:r>
            <a:r>
              <a:rPr lang="sv-SE" dirty="0" smtClean="0"/>
              <a:t> </a:t>
            </a:r>
            <a:r>
              <a:rPr lang="sv-SE" dirty="0" err="1" smtClean="0"/>
              <a:t>Vacuum</a:t>
            </a:r>
            <a:r>
              <a:rPr lang="sv-SE" dirty="0" smtClean="0"/>
              <a:t> System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Undulator </a:t>
            </a:r>
            <a:r>
              <a:rPr lang="sv-SE" dirty="0" err="1" smtClean="0"/>
              <a:t>beam</a:t>
            </a:r>
            <a:r>
              <a:rPr lang="sv-SE" dirty="0" smtClean="0"/>
              <a:t> </a:t>
            </a:r>
            <a:r>
              <a:rPr lang="sv-SE" dirty="0" err="1" smtClean="0"/>
              <a:t>pipe</a:t>
            </a:r>
            <a:endParaRPr lang="sv-SE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08920"/>
            <a:ext cx="5901210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ktangel 7"/>
          <p:cNvSpPr/>
          <p:nvPr/>
        </p:nvSpPr>
        <p:spPr>
          <a:xfrm>
            <a:off x="3347864" y="4653136"/>
            <a:ext cx="2376264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933056"/>
            <a:ext cx="2664296" cy="2786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-27384"/>
            <a:ext cx="1139825" cy="1081087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11542" y="44624"/>
            <a:ext cx="1096962" cy="1096962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err="1" smtClean="0"/>
              <a:t>Numbers</a:t>
            </a:r>
            <a:r>
              <a:rPr lang="sv-SE" dirty="0" smtClean="0"/>
              <a:t> in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 smtClean="0"/>
              <a:t>Particle</a:t>
            </a:r>
            <a:r>
              <a:rPr lang="sv-SE" dirty="0" smtClean="0"/>
              <a:t> </a:t>
            </a:r>
            <a:r>
              <a:rPr lang="sv-SE" dirty="0" err="1" smtClean="0"/>
              <a:t>free</a:t>
            </a:r>
            <a:r>
              <a:rPr lang="sv-SE" dirty="0" smtClean="0"/>
              <a:t> ISO 5</a:t>
            </a:r>
          </a:p>
          <a:p>
            <a:r>
              <a:rPr lang="sv-SE" dirty="0" err="1" smtClean="0"/>
              <a:t>Hydrocarbon</a:t>
            </a:r>
            <a:r>
              <a:rPr lang="sv-SE" dirty="0" smtClean="0"/>
              <a:t> </a:t>
            </a:r>
            <a:r>
              <a:rPr lang="sv-SE" dirty="0" err="1" smtClean="0"/>
              <a:t>free</a:t>
            </a:r>
            <a:endParaRPr lang="sv-SE" dirty="0" smtClean="0"/>
          </a:p>
          <a:p>
            <a:r>
              <a:rPr lang="sv-SE" dirty="0" smtClean="0"/>
              <a:t>ERDA </a:t>
            </a:r>
            <a:r>
              <a:rPr lang="sv-SE" dirty="0" smtClean="0"/>
              <a:t>(</a:t>
            </a:r>
            <a:r>
              <a:rPr lang="sv-SE" dirty="0" err="1" smtClean="0"/>
              <a:t>Elastic</a:t>
            </a:r>
            <a:r>
              <a:rPr lang="sv-SE" dirty="0" smtClean="0"/>
              <a:t> </a:t>
            </a:r>
            <a:r>
              <a:rPr lang="sv-SE" dirty="0" err="1" smtClean="0"/>
              <a:t>Recoil</a:t>
            </a:r>
            <a:r>
              <a:rPr lang="sv-SE" dirty="0" smtClean="0"/>
              <a:t> </a:t>
            </a:r>
            <a:r>
              <a:rPr lang="sv-SE" dirty="0" err="1" smtClean="0"/>
              <a:t>Detection</a:t>
            </a:r>
            <a:r>
              <a:rPr lang="sv-SE" dirty="0" smtClean="0"/>
              <a:t> </a:t>
            </a:r>
            <a:r>
              <a:rPr lang="sv-SE" dirty="0" err="1" smtClean="0"/>
              <a:t>Analysis</a:t>
            </a:r>
            <a:r>
              <a:rPr lang="sv-SE" dirty="0" smtClean="0"/>
              <a:t>)</a:t>
            </a:r>
          </a:p>
          <a:p>
            <a:pPr>
              <a:buNone/>
            </a:pPr>
            <a:r>
              <a:rPr lang="sv-SE" dirty="0" smtClean="0"/>
              <a:t>    </a:t>
            </a:r>
            <a:r>
              <a:rPr lang="sv-SE" dirty="0" err="1" smtClean="0"/>
              <a:t>needs</a:t>
            </a:r>
            <a:r>
              <a:rPr lang="sv-SE" dirty="0" smtClean="0"/>
              <a:t> </a:t>
            </a:r>
            <a:r>
              <a:rPr lang="sv-SE" dirty="0" err="1" smtClean="0"/>
              <a:t>samples</a:t>
            </a:r>
            <a:r>
              <a:rPr lang="sv-SE" dirty="0" smtClean="0"/>
              <a:t> that go </a:t>
            </a:r>
            <a:r>
              <a:rPr lang="sv-SE" dirty="0" err="1" smtClean="0"/>
              <a:t>through</a:t>
            </a:r>
            <a:r>
              <a:rPr lang="sv-SE" dirty="0" smtClean="0"/>
              <a:t> the same </a:t>
            </a:r>
            <a:r>
              <a:rPr lang="sv-SE" dirty="0" err="1" smtClean="0"/>
              <a:t>processes</a:t>
            </a:r>
            <a:r>
              <a:rPr lang="sv-SE" dirty="0" smtClean="0"/>
              <a:t> as </a:t>
            </a:r>
            <a:r>
              <a:rPr lang="sv-SE" dirty="0" err="1" smtClean="0"/>
              <a:t>chambers</a:t>
            </a:r>
            <a:endParaRPr lang="sv-SE" dirty="0" smtClean="0"/>
          </a:p>
          <a:p>
            <a:pPr>
              <a:buNone/>
            </a:pPr>
            <a:endParaRPr lang="sv-SE" dirty="0" smtClean="0"/>
          </a:p>
          <a:p>
            <a:pPr>
              <a:buNone/>
            </a:pPr>
            <a:endParaRPr lang="sv-SE" dirty="0" smtClean="0"/>
          </a:p>
          <a:p>
            <a:pPr>
              <a:buNone/>
            </a:pPr>
            <a:endParaRPr lang="sv-SE" dirty="0"/>
          </a:p>
        </p:txBody>
      </p:sp>
      <p:sp>
        <p:nvSpPr>
          <p:cNvPr id="5" name="textruta 4"/>
          <p:cNvSpPr txBox="1"/>
          <p:nvPr/>
        </p:nvSpPr>
        <p:spPr>
          <a:xfrm>
            <a:off x="9612560" y="2492896"/>
            <a:ext cx="16561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Best </a:t>
            </a:r>
            <a:r>
              <a:rPr lang="sv-SE" dirty="0" err="1" smtClean="0"/>
              <a:t>surface</a:t>
            </a:r>
            <a:r>
              <a:rPr lang="sv-SE" dirty="0" smtClean="0"/>
              <a:t> </a:t>
            </a:r>
            <a:r>
              <a:rPr lang="sv-SE" dirty="0" err="1" smtClean="0"/>
              <a:t>smoothness</a:t>
            </a:r>
            <a:r>
              <a:rPr lang="sv-SE" dirty="0" smtClean="0"/>
              <a:t> </a:t>
            </a:r>
            <a:r>
              <a:rPr lang="sv-SE" dirty="0" err="1" smtClean="0"/>
              <a:t>measured</a:t>
            </a:r>
            <a:r>
              <a:rPr lang="sv-SE" dirty="0" smtClean="0"/>
              <a:t> by Lars Westerberg (priv. </a:t>
            </a:r>
            <a:r>
              <a:rPr lang="sv-SE" dirty="0" err="1" smtClean="0"/>
              <a:t>communication</a:t>
            </a:r>
            <a:r>
              <a:rPr lang="sv-SE" dirty="0" smtClean="0"/>
              <a:t>) </a:t>
            </a:r>
            <a:r>
              <a:rPr lang="sv-SE" dirty="0" err="1" smtClean="0"/>
              <a:t>was</a:t>
            </a:r>
            <a:r>
              <a:rPr lang="sv-SE" dirty="0" smtClean="0"/>
              <a:t> 20 </a:t>
            </a:r>
            <a:r>
              <a:rPr lang="sv-SE" dirty="0" err="1" smtClean="0"/>
              <a:t>nm</a:t>
            </a:r>
            <a:r>
              <a:rPr lang="sv-SE" dirty="0" smtClean="0"/>
              <a:t> RMS.</a:t>
            </a:r>
          </a:p>
          <a:p>
            <a:endParaRPr lang="sv-SE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27384"/>
            <a:ext cx="1139825" cy="1081087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11542" y="44624"/>
            <a:ext cx="1096962" cy="1096962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6957" y="4104456"/>
            <a:ext cx="4371547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Laser </a:t>
            </a:r>
            <a:r>
              <a:rPr lang="sv-SE" dirty="0" err="1" smtClean="0"/>
              <a:t>Heater</a:t>
            </a:r>
            <a:r>
              <a:rPr lang="sv-SE" dirty="0" smtClean="0"/>
              <a:t> </a:t>
            </a:r>
            <a:r>
              <a:rPr lang="sv-SE" dirty="0" err="1" smtClean="0"/>
              <a:t>Overview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 smtClean="0"/>
              <a:t>Counteract</a:t>
            </a:r>
            <a:r>
              <a:rPr lang="sv-SE" dirty="0" smtClean="0"/>
              <a:t> </a:t>
            </a:r>
            <a:r>
              <a:rPr lang="sv-SE" dirty="0" err="1" smtClean="0"/>
              <a:t>beam</a:t>
            </a:r>
            <a:r>
              <a:rPr lang="sv-SE" dirty="0" smtClean="0"/>
              <a:t> </a:t>
            </a:r>
            <a:r>
              <a:rPr lang="sv-SE" dirty="0" err="1" smtClean="0"/>
              <a:t>instabilities</a:t>
            </a:r>
            <a:r>
              <a:rPr lang="sv-SE" dirty="0" smtClean="0"/>
              <a:t> by </a:t>
            </a:r>
            <a:r>
              <a:rPr lang="sv-SE" dirty="0" err="1" smtClean="0"/>
              <a:t>heating</a:t>
            </a:r>
            <a:r>
              <a:rPr lang="sv-SE" dirty="0" smtClean="0"/>
              <a:t> the </a:t>
            </a:r>
            <a:r>
              <a:rPr lang="sv-SE" dirty="0" err="1" smtClean="0"/>
              <a:t>electron</a:t>
            </a:r>
            <a:r>
              <a:rPr lang="sv-SE" dirty="0" smtClean="0"/>
              <a:t> </a:t>
            </a:r>
            <a:r>
              <a:rPr lang="sv-SE" dirty="0" err="1" smtClean="0"/>
              <a:t>bunches</a:t>
            </a:r>
            <a:endParaRPr lang="sv-SE" dirty="0" smtClean="0"/>
          </a:p>
          <a:p>
            <a:r>
              <a:rPr lang="sv-SE" dirty="0" err="1" smtClean="0"/>
              <a:t>Use</a:t>
            </a:r>
            <a:r>
              <a:rPr lang="sv-SE" dirty="0" smtClean="0"/>
              <a:t> IR </a:t>
            </a:r>
            <a:r>
              <a:rPr lang="sv-SE" dirty="0" err="1" smtClean="0"/>
              <a:t>photons</a:t>
            </a:r>
            <a:r>
              <a:rPr lang="sv-SE" dirty="0" smtClean="0"/>
              <a:t> from </a:t>
            </a:r>
            <a:r>
              <a:rPr lang="sv-SE" dirty="0" err="1" smtClean="0"/>
              <a:t>gun</a:t>
            </a:r>
            <a:r>
              <a:rPr lang="sv-SE" dirty="0" smtClean="0"/>
              <a:t> </a:t>
            </a:r>
            <a:r>
              <a:rPr lang="sv-SE" dirty="0" smtClean="0"/>
              <a:t>laser (time </a:t>
            </a:r>
            <a:r>
              <a:rPr lang="sv-SE" dirty="0" err="1" smtClean="0"/>
              <a:t>locking</a:t>
            </a:r>
            <a:r>
              <a:rPr lang="sv-SE" dirty="0" smtClean="0"/>
              <a:t>)</a:t>
            </a:r>
          </a:p>
          <a:p>
            <a:r>
              <a:rPr lang="sv-SE" dirty="0" err="1" smtClean="0"/>
              <a:t>Delay</a:t>
            </a:r>
            <a:r>
              <a:rPr lang="sv-SE" dirty="0" smtClean="0"/>
              <a:t> </a:t>
            </a:r>
            <a:r>
              <a:rPr lang="sv-SE" dirty="0" err="1" smtClean="0"/>
              <a:t>line</a:t>
            </a:r>
            <a:r>
              <a:rPr lang="sv-SE" dirty="0" smtClean="0"/>
              <a:t> timing </a:t>
            </a:r>
            <a:r>
              <a:rPr lang="sv-SE" dirty="0" err="1" smtClean="0"/>
              <a:t>control</a:t>
            </a:r>
            <a:r>
              <a:rPr lang="sv-SE" dirty="0" smtClean="0"/>
              <a:t> &amp; </a:t>
            </a:r>
            <a:r>
              <a:rPr lang="sv-SE" dirty="0" err="1" smtClean="0"/>
              <a:t>telescope</a:t>
            </a:r>
            <a:endParaRPr lang="sv-SE" dirty="0" smtClean="0"/>
          </a:p>
          <a:p>
            <a:r>
              <a:rPr lang="sv-SE" b="1" dirty="0" err="1" smtClean="0"/>
              <a:t>Photon</a:t>
            </a:r>
            <a:r>
              <a:rPr lang="sv-SE" b="1" dirty="0" smtClean="0"/>
              <a:t> </a:t>
            </a:r>
            <a:r>
              <a:rPr lang="sv-SE" b="1" dirty="0" err="1" smtClean="0"/>
              <a:t>Routing</a:t>
            </a:r>
            <a:r>
              <a:rPr lang="sv-SE" b="1" dirty="0" smtClean="0"/>
              <a:t> (in </a:t>
            </a:r>
            <a:r>
              <a:rPr lang="sv-SE" b="1" dirty="0" err="1" smtClean="0"/>
              <a:t>vacuo</a:t>
            </a:r>
            <a:r>
              <a:rPr lang="sv-SE" b="1" dirty="0" smtClean="0"/>
              <a:t>)</a:t>
            </a:r>
          </a:p>
          <a:p>
            <a:r>
              <a:rPr lang="sv-SE" dirty="0" err="1" smtClean="0"/>
              <a:t>Telescope</a:t>
            </a:r>
            <a:r>
              <a:rPr lang="sv-SE" dirty="0" smtClean="0"/>
              <a:t> and XY </a:t>
            </a:r>
            <a:r>
              <a:rPr lang="sv-SE" dirty="0" err="1" smtClean="0"/>
              <a:t>control</a:t>
            </a:r>
            <a:endParaRPr lang="sv-SE" b="1" dirty="0" smtClean="0"/>
          </a:p>
          <a:p>
            <a:r>
              <a:rPr lang="sv-SE" b="1" dirty="0" err="1" smtClean="0"/>
              <a:t>Electron</a:t>
            </a:r>
            <a:r>
              <a:rPr lang="sv-SE" b="1" dirty="0" smtClean="0"/>
              <a:t> </a:t>
            </a:r>
            <a:r>
              <a:rPr lang="sv-SE" b="1" dirty="0" err="1" smtClean="0"/>
              <a:t>Beam</a:t>
            </a:r>
            <a:r>
              <a:rPr lang="sv-SE" b="1" dirty="0" smtClean="0"/>
              <a:t> </a:t>
            </a:r>
            <a:r>
              <a:rPr lang="sv-SE" b="1" dirty="0" err="1" smtClean="0"/>
              <a:t>Overlap</a:t>
            </a:r>
            <a:r>
              <a:rPr lang="sv-SE" b="1" dirty="0" smtClean="0"/>
              <a:t> (in </a:t>
            </a:r>
            <a:r>
              <a:rPr lang="sv-SE" b="1" dirty="0" err="1" smtClean="0"/>
              <a:t>vacuo</a:t>
            </a:r>
            <a:r>
              <a:rPr lang="sv-SE" b="1" dirty="0" smtClean="0"/>
              <a:t>)</a:t>
            </a:r>
          </a:p>
          <a:p>
            <a:r>
              <a:rPr lang="sv-SE" dirty="0" err="1" smtClean="0"/>
              <a:t>Diagnostics</a:t>
            </a:r>
            <a:endParaRPr lang="sv-SE" dirty="0" smtClean="0"/>
          </a:p>
          <a:p>
            <a:endParaRPr lang="sv-SE" dirty="0" smtClean="0"/>
          </a:p>
        </p:txBody>
      </p:sp>
      <p:sp>
        <p:nvSpPr>
          <p:cNvPr id="5" name="Rektangel med rundade hörn 4"/>
          <p:cNvSpPr/>
          <p:nvPr/>
        </p:nvSpPr>
        <p:spPr>
          <a:xfrm>
            <a:off x="611560" y="5949280"/>
            <a:ext cx="3096344" cy="72008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alpha val="35000"/>
                </a:schemeClr>
              </a:gs>
              <a:gs pos="95000">
                <a:schemeClr val="bg2">
                  <a:lumMod val="20000"/>
                  <a:lumOff val="80000"/>
                </a:schemeClr>
              </a:gs>
              <a:gs pos="100000">
                <a:schemeClr val="bg2">
                  <a:shade val="15000"/>
                  <a:satMod val="320000"/>
                </a:schemeClr>
              </a:gs>
            </a:gsLst>
            <a:lin ang="18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 smtClean="0">
                <a:solidFill>
                  <a:schemeClr val="tx2">
                    <a:lumMod val="75000"/>
                  </a:schemeClr>
                </a:solidFill>
              </a:rPr>
              <a:t>Major part in </a:t>
            </a:r>
            <a:r>
              <a:rPr lang="sv-SE" sz="2400" dirty="0" err="1" smtClean="0">
                <a:solidFill>
                  <a:schemeClr val="tx2">
                    <a:lumMod val="75000"/>
                  </a:schemeClr>
                </a:solidFill>
              </a:rPr>
              <a:t>vacuo</a:t>
            </a:r>
            <a:endParaRPr lang="sv-SE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-27384"/>
            <a:ext cx="1139825" cy="1081087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11542" y="44624"/>
            <a:ext cx="1096962" cy="1096962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3622" t="10902" r="5512" b="5451"/>
          <a:stretch>
            <a:fillRect/>
          </a:stretch>
        </p:blipFill>
        <p:spPr bwMode="auto">
          <a:xfrm>
            <a:off x="611560" y="1742144"/>
            <a:ext cx="7839640" cy="5012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-27384"/>
            <a:ext cx="1139825" cy="1081087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39088" y="115888"/>
            <a:ext cx="1096962" cy="1096962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Laser </a:t>
            </a:r>
            <a:r>
              <a:rPr lang="sv-SE" dirty="0" err="1" smtClean="0"/>
              <a:t>Heater</a:t>
            </a:r>
            <a:r>
              <a:rPr lang="sv-SE" dirty="0" smtClean="0"/>
              <a:t> </a:t>
            </a:r>
            <a:r>
              <a:rPr lang="sv-SE" dirty="0" err="1" smtClean="0"/>
              <a:t>Overview</a:t>
            </a:r>
            <a:endParaRPr lang="sv-SE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16832"/>
            <a:ext cx="8833891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textruta 7"/>
          <p:cNvSpPr txBox="1"/>
          <p:nvPr/>
        </p:nvSpPr>
        <p:spPr>
          <a:xfrm>
            <a:off x="1763688" y="3068960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>
                <a:solidFill>
                  <a:srgbClr val="FF0000"/>
                </a:solidFill>
              </a:rPr>
              <a:t>LVL 5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5004048" y="6021288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>
                <a:solidFill>
                  <a:srgbClr val="FF0000"/>
                </a:solidFill>
              </a:rPr>
              <a:t>LVL 7</a:t>
            </a:r>
            <a:endParaRPr lang="sv-SE" dirty="0">
              <a:solidFill>
                <a:srgbClr val="FF000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-27384"/>
            <a:ext cx="1139825" cy="1081087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11542" y="44624"/>
            <a:ext cx="1096962" cy="1096962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2327" y="1008111"/>
            <a:ext cx="5270154" cy="2996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11542" y="44624"/>
            <a:ext cx="1096962" cy="1096962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 l="8071" t="17807" r="7283" b="21805"/>
          <a:stretch>
            <a:fillRect/>
          </a:stretch>
        </p:blipFill>
        <p:spPr bwMode="auto">
          <a:xfrm>
            <a:off x="1166562" y="3645024"/>
            <a:ext cx="8070718" cy="3118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-36512" y="1772816"/>
            <a:ext cx="8229600" cy="4389120"/>
          </a:xfrm>
        </p:spPr>
        <p:txBody>
          <a:bodyPr>
            <a:normAutofit/>
          </a:bodyPr>
          <a:lstStyle/>
          <a:p>
            <a:r>
              <a:rPr lang="sv-SE" sz="2400" dirty="0" err="1" smtClean="0"/>
              <a:t>Inlet</a:t>
            </a:r>
            <a:r>
              <a:rPr lang="sv-SE" sz="2400" dirty="0" smtClean="0"/>
              <a:t>*</a:t>
            </a:r>
          </a:p>
          <a:p>
            <a:r>
              <a:rPr lang="sv-SE" sz="2400" dirty="0" smtClean="0"/>
              <a:t>BPM (DESY)</a:t>
            </a:r>
          </a:p>
          <a:p>
            <a:r>
              <a:rPr lang="sv-SE" sz="2400" dirty="0" err="1" smtClean="0"/>
              <a:t>Short</a:t>
            </a:r>
            <a:r>
              <a:rPr lang="sv-SE" sz="2400" dirty="0" smtClean="0"/>
              <a:t> </a:t>
            </a:r>
            <a:r>
              <a:rPr lang="sv-SE" sz="2400" dirty="0" err="1" smtClean="0"/>
              <a:t>interfacing</a:t>
            </a:r>
            <a:r>
              <a:rPr lang="sv-SE" sz="2400" dirty="0" smtClean="0"/>
              <a:t> pipes</a:t>
            </a:r>
          </a:p>
          <a:p>
            <a:r>
              <a:rPr lang="sv-SE" sz="2400" dirty="0" err="1" smtClean="0"/>
              <a:t>OTR-cross</a:t>
            </a:r>
            <a:r>
              <a:rPr lang="sv-SE" sz="2400" dirty="0" smtClean="0"/>
              <a:t>**</a:t>
            </a:r>
          </a:p>
          <a:p>
            <a:r>
              <a:rPr lang="sv-SE" sz="2400" dirty="0" smtClean="0"/>
              <a:t>Undulator </a:t>
            </a:r>
            <a:r>
              <a:rPr lang="sv-SE" sz="2400" dirty="0" err="1" smtClean="0"/>
              <a:t>beam</a:t>
            </a:r>
            <a:r>
              <a:rPr lang="sv-SE" sz="2400" dirty="0" smtClean="0"/>
              <a:t> </a:t>
            </a:r>
            <a:r>
              <a:rPr lang="sv-SE" sz="2400" dirty="0" err="1" smtClean="0"/>
              <a:t>pipe</a:t>
            </a:r>
            <a:endParaRPr lang="sv-SE" sz="2400" dirty="0" smtClean="0"/>
          </a:p>
          <a:p>
            <a:r>
              <a:rPr lang="sv-SE" sz="2400" dirty="0" err="1" smtClean="0"/>
              <a:t>OTR-cross</a:t>
            </a:r>
            <a:r>
              <a:rPr lang="sv-SE" sz="2400" dirty="0" smtClean="0"/>
              <a:t>**</a:t>
            </a:r>
          </a:p>
          <a:p>
            <a:r>
              <a:rPr lang="sv-SE" sz="2400" dirty="0" smtClean="0"/>
              <a:t>Outlet</a:t>
            </a:r>
            <a:r>
              <a:rPr lang="sv-SE" sz="2400" dirty="0" smtClean="0"/>
              <a:t>*</a:t>
            </a:r>
          </a:p>
          <a:p>
            <a:r>
              <a:rPr lang="sv-SE" sz="2400" dirty="0" smtClean="0"/>
              <a:t>CFX50 </a:t>
            </a:r>
          </a:p>
          <a:p>
            <a:pPr>
              <a:buNone/>
            </a:pPr>
            <a:r>
              <a:rPr lang="sv-SE" sz="2400" dirty="0" smtClean="0"/>
              <a:t> </a:t>
            </a:r>
            <a:r>
              <a:rPr lang="sv-SE" sz="2400" dirty="0" smtClean="0"/>
              <a:t>   </a:t>
            </a:r>
            <a:r>
              <a:rPr lang="sv-SE" sz="2400" dirty="0" err="1" smtClean="0"/>
              <a:t>flanges</a:t>
            </a:r>
            <a:endParaRPr lang="sv-SE" sz="2400" dirty="0"/>
          </a:p>
        </p:txBody>
      </p:sp>
      <p:sp>
        <p:nvSpPr>
          <p:cNvPr id="5" name="textruta 4"/>
          <p:cNvSpPr txBox="1"/>
          <p:nvPr/>
        </p:nvSpPr>
        <p:spPr>
          <a:xfrm>
            <a:off x="35496" y="6093297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/>
              <a:t>  *</a:t>
            </a:r>
            <a:r>
              <a:rPr lang="sv-SE" sz="2000" dirty="0" err="1" smtClean="0"/>
              <a:t>Identical</a:t>
            </a:r>
            <a:endParaRPr lang="sv-SE" sz="2000" dirty="0" smtClean="0"/>
          </a:p>
          <a:p>
            <a:r>
              <a:rPr lang="sv-SE" sz="2000" dirty="0" smtClean="0"/>
              <a:t>**</a:t>
            </a:r>
            <a:r>
              <a:rPr lang="sv-SE" sz="2000" dirty="0" err="1" smtClean="0"/>
              <a:t>Identical</a:t>
            </a:r>
            <a:endParaRPr lang="sv-SE" sz="20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5581128" y="3501008"/>
            <a:ext cx="5211156" cy="314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6512" y="-27384"/>
            <a:ext cx="1139825" cy="1081087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sv-SE" dirty="0" err="1" smtClean="0"/>
              <a:t>Electron</a:t>
            </a:r>
            <a:r>
              <a:rPr lang="sv-SE" dirty="0" smtClean="0"/>
              <a:t> </a:t>
            </a:r>
            <a:r>
              <a:rPr lang="sv-SE" dirty="0" err="1" smtClean="0"/>
              <a:t>Beam</a:t>
            </a:r>
            <a:r>
              <a:rPr lang="sv-SE" dirty="0" smtClean="0"/>
              <a:t> </a:t>
            </a:r>
            <a:r>
              <a:rPr lang="sv-SE" dirty="0" err="1" smtClean="0"/>
              <a:t>Vacuum</a:t>
            </a:r>
            <a:r>
              <a:rPr lang="sv-SE" dirty="0" smtClean="0"/>
              <a:t> System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25456">
            <a:off x="309824" y="3383607"/>
            <a:ext cx="6429375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Bildobjekt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4396" y="1693064"/>
            <a:ext cx="5436096" cy="33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err="1" smtClean="0"/>
              <a:t>Electron</a:t>
            </a:r>
            <a:r>
              <a:rPr lang="sv-SE" dirty="0" smtClean="0"/>
              <a:t> </a:t>
            </a:r>
            <a:r>
              <a:rPr lang="sv-SE" dirty="0" err="1" smtClean="0"/>
              <a:t>Beam</a:t>
            </a:r>
            <a:r>
              <a:rPr lang="sv-SE" dirty="0" smtClean="0"/>
              <a:t> </a:t>
            </a:r>
            <a:r>
              <a:rPr lang="sv-SE" dirty="0" err="1" smtClean="0"/>
              <a:t>Vacuum</a:t>
            </a:r>
            <a:r>
              <a:rPr lang="sv-SE" dirty="0" smtClean="0"/>
              <a:t> System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-36512" y="1935480"/>
            <a:ext cx="8229600" cy="4389120"/>
          </a:xfrm>
        </p:spPr>
        <p:txBody>
          <a:bodyPr/>
          <a:lstStyle/>
          <a:p>
            <a:r>
              <a:rPr lang="sv-SE" dirty="0" err="1" smtClean="0"/>
              <a:t>Inlet/Outlet</a:t>
            </a:r>
            <a:endParaRPr lang="sv-SE" dirty="0" smtClean="0"/>
          </a:p>
          <a:p>
            <a:r>
              <a:rPr lang="sv-SE" dirty="0" err="1" smtClean="0"/>
              <a:t>Mirror</a:t>
            </a:r>
            <a:r>
              <a:rPr lang="sv-SE" dirty="0" smtClean="0"/>
              <a:t> </a:t>
            </a:r>
            <a:r>
              <a:rPr lang="sv-SE" dirty="0" err="1" smtClean="0"/>
              <a:t>mount</a:t>
            </a:r>
            <a:endParaRPr lang="sv-SE" dirty="0" smtClean="0"/>
          </a:p>
          <a:p>
            <a:r>
              <a:rPr lang="sv-SE" dirty="0" err="1" smtClean="0"/>
              <a:t>Double</a:t>
            </a:r>
            <a:r>
              <a:rPr lang="sv-SE" dirty="0" smtClean="0"/>
              <a:t> </a:t>
            </a:r>
            <a:r>
              <a:rPr lang="sv-SE" dirty="0" err="1" smtClean="0"/>
              <a:t>flange</a:t>
            </a:r>
            <a:endParaRPr lang="sv-SE" dirty="0" smtClean="0"/>
          </a:p>
          <a:p>
            <a:r>
              <a:rPr lang="sv-SE" dirty="0" smtClean="0"/>
              <a:t>30 mm transversal </a:t>
            </a:r>
            <a:r>
              <a:rPr lang="sv-SE" dirty="0" err="1" smtClean="0"/>
              <a:t>move</a:t>
            </a:r>
            <a:endParaRPr lang="sv-SE" dirty="0" smtClean="0"/>
          </a:p>
          <a:p>
            <a:endParaRPr lang="sv-SE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-27384"/>
            <a:ext cx="1139825" cy="1081087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11542" y="44624"/>
            <a:ext cx="1096962" cy="1096962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068959"/>
            <a:ext cx="3416567" cy="302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err="1" smtClean="0"/>
              <a:t>Electron</a:t>
            </a:r>
            <a:r>
              <a:rPr lang="sv-SE" dirty="0" smtClean="0"/>
              <a:t> </a:t>
            </a:r>
            <a:r>
              <a:rPr lang="sv-SE" dirty="0" err="1" smtClean="0"/>
              <a:t>Beam</a:t>
            </a:r>
            <a:r>
              <a:rPr lang="sv-SE" dirty="0" smtClean="0"/>
              <a:t> </a:t>
            </a:r>
            <a:r>
              <a:rPr lang="sv-SE" dirty="0" err="1" smtClean="0"/>
              <a:t>Vacuum</a:t>
            </a:r>
            <a:r>
              <a:rPr lang="sv-SE" dirty="0" smtClean="0"/>
              <a:t> System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 smtClean="0"/>
              <a:t>OTR-cross</a:t>
            </a:r>
            <a:endParaRPr lang="sv-SE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56890" t="11993" r="8465" b="4361"/>
          <a:stretch>
            <a:fillRect/>
          </a:stretch>
        </p:blipFill>
        <p:spPr bwMode="auto">
          <a:xfrm>
            <a:off x="0" y="2306635"/>
            <a:ext cx="3480583" cy="4551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 r="6395"/>
          <a:stretch>
            <a:fillRect/>
          </a:stretch>
        </p:blipFill>
        <p:spPr bwMode="auto">
          <a:xfrm>
            <a:off x="3491880" y="2492896"/>
            <a:ext cx="2916862" cy="4017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6512" y="-27384"/>
            <a:ext cx="1139825" cy="1081087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11542" y="44624"/>
            <a:ext cx="1096962" cy="1096962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899" y="4293096"/>
            <a:ext cx="3648045" cy="2564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74397" y="2564904"/>
            <a:ext cx="182119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err="1" smtClean="0"/>
              <a:t>Electron</a:t>
            </a:r>
            <a:r>
              <a:rPr lang="sv-SE" dirty="0" smtClean="0"/>
              <a:t> </a:t>
            </a:r>
            <a:r>
              <a:rPr lang="sv-SE" dirty="0" err="1" smtClean="0"/>
              <a:t>Beam</a:t>
            </a:r>
            <a:r>
              <a:rPr lang="sv-SE" dirty="0" smtClean="0"/>
              <a:t> </a:t>
            </a:r>
            <a:r>
              <a:rPr lang="sv-SE" dirty="0" err="1" smtClean="0"/>
              <a:t>Vacuum</a:t>
            </a:r>
            <a:r>
              <a:rPr lang="sv-SE" dirty="0" smtClean="0"/>
              <a:t> System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Undulator </a:t>
            </a:r>
            <a:r>
              <a:rPr lang="sv-SE" dirty="0" err="1" smtClean="0"/>
              <a:t>beam</a:t>
            </a:r>
            <a:r>
              <a:rPr lang="sv-SE" dirty="0" smtClean="0"/>
              <a:t> </a:t>
            </a:r>
            <a:r>
              <a:rPr lang="sv-SE" dirty="0" err="1" smtClean="0"/>
              <a:t>pipe</a:t>
            </a:r>
            <a:endParaRPr lang="sv-SE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 l="10433" t="39249" r="30906" b="31981"/>
          <a:stretch>
            <a:fillRect/>
          </a:stretch>
        </p:blipFill>
        <p:spPr bwMode="auto">
          <a:xfrm>
            <a:off x="107504" y="2545777"/>
            <a:ext cx="7200800" cy="1912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4163821" y="4653993"/>
            <a:ext cx="2281244" cy="1991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ktangel 7"/>
          <p:cNvSpPr/>
          <p:nvPr/>
        </p:nvSpPr>
        <p:spPr>
          <a:xfrm>
            <a:off x="2483768" y="5445224"/>
            <a:ext cx="1512168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6512" y="-27384"/>
            <a:ext cx="1139825" cy="1081087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11542" y="44624"/>
            <a:ext cx="1096962" cy="1096962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Manufacturing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935480"/>
            <a:ext cx="8435280" cy="4389120"/>
          </a:xfrm>
        </p:spPr>
        <p:txBody>
          <a:bodyPr>
            <a:normAutofit fontScale="77500" lnSpcReduction="20000"/>
          </a:bodyPr>
          <a:lstStyle/>
          <a:p>
            <a:r>
              <a:rPr lang="sv-SE" dirty="0" smtClean="0">
                <a:sym typeface="Wingdings" pitchFamily="2" charset="2"/>
              </a:rPr>
              <a:t>UHV</a:t>
            </a:r>
          </a:p>
          <a:p>
            <a:r>
              <a:rPr lang="sv-SE" dirty="0" smtClean="0">
                <a:sym typeface="Wingdings" pitchFamily="2" charset="2"/>
              </a:rPr>
              <a:t>µ≤1.05</a:t>
            </a:r>
          </a:p>
          <a:p>
            <a:r>
              <a:rPr lang="sv-SE" dirty="0" err="1" smtClean="0">
                <a:sym typeface="Wingdings" pitchFamily="2" charset="2"/>
              </a:rPr>
              <a:t>Copper</a:t>
            </a:r>
            <a:r>
              <a:rPr lang="sv-SE" dirty="0" smtClean="0">
                <a:sym typeface="Wingdings" pitchFamily="2" charset="2"/>
              </a:rPr>
              <a:t> </a:t>
            </a:r>
            <a:r>
              <a:rPr lang="sv-SE" dirty="0" err="1" smtClean="0">
                <a:sym typeface="Wingdings" pitchFamily="2" charset="2"/>
              </a:rPr>
              <a:t>coating</a:t>
            </a:r>
            <a:r>
              <a:rPr lang="sv-SE" dirty="0" smtClean="0">
                <a:sym typeface="Wingdings" pitchFamily="2" charset="2"/>
              </a:rPr>
              <a:t> ≥ 2 µm</a:t>
            </a:r>
          </a:p>
          <a:p>
            <a:r>
              <a:rPr lang="en-US" dirty="0" smtClean="0"/>
              <a:t>Sum of </a:t>
            </a:r>
            <a:r>
              <a:rPr lang="en-US" dirty="0" err="1" smtClean="0"/>
              <a:t>rms</a:t>
            </a:r>
            <a:r>
              <a:rPr lang="en-US" dirty="0" smtClean="0"/>
              <a:t> surface roughness R</a:t>
            </a:r>
            <a:r>
              <a:rPr lang="en-US" baseline="-25000" dirty="0" smtClean="0"/>
              <a:t>RMS</a:t>
            </a:r>
            <a:r>
              <a:rPr lang="en-US" dirty="0" smtClean="0"/>
              <a:t> (nm) and oxide layer O (nm) times 50 should be below 1250:  R</a:t>
            </a:r>
            <a:r>
              <a:rPr lang="en-US" baseline="-25000" dirty="0" smtClean="0"/>
              <a:t>RMS </a:t>
            </a:r>
            <a:r>
              <a:rPr lang="en-US" dirty="0" smtClean="0"/>
              <a:t>+ O*50 ≤ 1250 (How do you verify? RBS*?)</a:t>
            </a:r>
            <a:endParaRPr lang="sv-SE" dirty="0" smtClean="0">
              <a:sym typeface="Wingdings" pitchFamily="2" charset="2"/>
            </a:endParaRPr>
          </a:p>
          <a:p>
            <a:r>
              <a:rPr lang="sv-SE" dirty="0" err="1" smtClean="0">
                <a:sym typeface="Wingdings" pitchFamily="2" charset="2"/>
              </a:rPr>
              <a:t>Brazing</a:t>
            </a:r>
            <a:r>
              <a:rPr lang="sv-SE" dirty="0" smtClean="0">
                <a:sym typeface="Wingdings" pitchFamily="2" charset="2"/>
              </a:rPr>
              <a:t> </a:t>
            </a:r>
            <a:r>
              <a:rPr lang="sv-SE" dirty="0" err="1" smtClean="0">
                <a:sym typeface="Wingdings" pitchFamily="2" charset="2"/>
              </a:rPr>
              <a:t>preferred</a:t>
            </a:r>
            <a:r>
              <a:rPr lang="sv-SE" dirty="0" smtClean="0">
                <a:sym typeface="Wingdings" pitchFamily="2" charset="2"/>
              </a:rPr>
              <a:t>  </a:t>
            </a:r>
            <a:r>
              <a:rPr lang="sv-SE" dirty="0" err="1" smtClean="0">
                <a:sym typeface="Wingdings" pitchFamily="2" charset="2"/>
              </a:rPr>
              <a:t>heating</a:t>
            </a:r>
            <a:r>
              <a:rPr lang="sv-SE" dirty="0" smtClean="0">
                <a:sym typeface="Wingdings" pitchFamily="2" charset="2"/>
              </a:rPr>
              <a:t> over Curie </a:t>
            </a:r>
            <a:r>
              <a:rPr lang="sv-SE" dirty="0" err="1" smtClean="0">
                <a:sym typeface="Wingdings" pitchFamily="2" charset="2"/>
              </a:rPr>
              <a:t>temperature</a:t>
            </a:r>
            <a:r>
              <a:rPr lang="sv-SE" dirty="0" smtClean="0">
                <a:sym typeface="Wingdings" pitchFamily="2" charset="2"/>
              </a:rPr>
              <a:t>  </a:t>
            </a:r>
            <a:r>
              <a:rPr lang="sv-SE" dirty="0" err="1" smtClean="0">
                <a:sym typeface="Wingdings" pitchFamily="2" charset="2"/>
              </a:rPr>
              <a:t>Use</a:t>
            </a:r>
            <a:r>
              <a:rPr lang="sv-SE" dirty="0" smtClean="0">
                <a:sym typeface="Wingdings" pitchFamily="2" charset="2"/>
              </a:rPr>
              <a:t> 1.4429 (316LN) </a:t>
            </a:r>
            <a:r>
              <a:rPr lang="sv-SE" dirty="0" err="1" smtClean="0">
                <a:sym typeface="Wingdings" pitchFamily="2" charset="2"/>
              </a:rPr>
              <a:t>steel</a:t>
            </a:r>
            <a:r>
              <a:rPr lang="sv-SE" dirty="0" smtClean="0">
                <a:sym typeface="Wingdings" pitchFamily="2" charset="2"/>
              </a:rPr>
              <a:t> for </a:t>
            </a:r>
            <a:r>
              <a:rPr lang="sv-SE" dirty="0" err="1" smtClean="0">
                <a:sym typeface="Wingdings" pitchFamily="2" charset="2"/>
              </a:rPr>
              <a:t>flanges</a:t>
            </a:r>
            <a:endParaRPr lang="sv-SE" dirty="0" smtClean="0">
              <a:sym typeface="Wingdings" pitchFamily="2" charset="2"/>
            </a:endParaRPr>
          </a:p>
          <a:p>
            <a:endParaRPr lang="sv-SE" dirty="0" smtClean="0">
              <a:sym typeface="Wingdings" pitchFamily="2" charset="2"/>
            </a:endParaRPr>
          </a:p>
          <a:p>
            <a:r>
              <a:rPr lang="sv-SE" dirty="0" smtClean="0"/>
              <a:t>Tight </a:t>
            </a:r>
            <a:r>
              <a:rPr lang="sv-SE" dirty="0" err="1" smtClean="0"/>
              <a:t>tolerances</a:t>
            </a:r>
            <a:r>
              <a:rPr lang="sv-SE" dirty="0" smtClean="0"/>
              <a:t> </a:t>
            </a:r>
            <a:r>
              <a:rPr lang="sv-SE" dirty="0" smtClean="0">
                <a:sym typeface="Wingdings" pitchFamily="2" charset="2"/>
              </a:rPr>
              <a:t> Long </a:t>
            </a:r>
            <a:r>
              <a:rPr lang="sv-SE" dirty="0" err="1" smtClean="0">
                <a:sym typeface="Wingdings" pitchFamily="2" charset="2"/>
              </a:rPr>
              <a:t>quotation</a:t>
            </a:r>
            <a:r>
              <a:rPr lang="sv-SE" dirty="0" smtClean="0">
                <a:sym typeface="Wingdings" pitchFamily="2" charset="2"/>
              </a:rPr>
              <a:t> time</a:t>
            </a:r>
          </a:p>
          <a:p>
            <a:r>
              <a:rPr lang="sv-SE" dirty="0" err="1" smtClean="0">
                <a:sym typeface="Wingdings" pitchFamily="2" charset="2"/>
              </a:rPr>
              <a:t>Several</a:t>
            </a:r>
            <a:r>
              <a:rPr lang="sv-SE" dirty="0" smtClean="0">
                <a:sym typeface="Wingdings" pitchFamily="2" charset="2"/>
              </a:rPr>
              <a:t> </a:t>
            </a:r>
            <a:r>
              <a:rPr lang="sv-SE" dirty="0" err="1" smtClean="0">
                <a:sym typeface="Wingdings" pitchFamily="2" charset="2"/>
              </a:rPr>
              <a:t>companies</a:t>
            </a:r>
            <a:r>
              <a:rPr lang="sv-SE" dirty="0" smtClean="0">
                <a:sym typeface="Wingdings" pitchFamily="2" charset="2"/>
              </a:rPr>
              <a:t> </a:t>
            </a:r>
            <a:r>
              <a:rPr lang="sv-SE" dirty="0" err="1" smtClean="0">
                <a:sym typeface="Wingdings" pitchFamily="2" charset="2"/>
              </a:rPr>
              <a:t>choose</a:t>
            </a:r>
            <a:r>
              <a:rPr lang="sv-SE" dirty="0" smtClean="0">
                <a:sym typeface="Wingdings" pitchFamily="2" charset="2"/>
              </a:rPr>
              <a:t> not to </a:t>
            </a:r>
            <a:r>
              <a:rPr lang="sv-SE" dirty="0" err="1" smtClean="0">
                <a:sym typeface="Wingdings" pitchFamily="2" charset="2"/>
              </a:rPr>
              <a:t>quote</a:t>
            </a:r>
            <a:endParaRPr lang="sv-SE" dirty="0" smtClean="0">
              <a:sym typeface="Wingdings" pitchFamily="2" charset="2"/>
            </a:endParaRPr>
          </a:p>
          <a:p>
            <a:r>
              <a:rPr lang="sv-SE" dirty="0" smtClean="0">
                <a:sym typeface="Wingdings" pitchFamily="2" charset="2"/>
              </a:rPr>
              <a:t>One </a:t>
            </a:r>
            <a:r>
              <a:rPr lang="sv-SE" dirty="0" err="1" smtClean="0">
                <a:sym typeface="Wingdings" pitchFamily="2" charset="2"/>
              </a:rPr>
              <a:t>quotation</a:t>
            </a:r>
            <a:r>
              <a:rPr lang="sv-SE" dirty="0" smtClean="0">
                <a:sym typeface="Wingdings" pitchFamily="2" charset="2"/>
              </a:rPr>
              <a:t> </a:t>
            </a:r>
            <a:r>
              <a:rPr lang="sv-SE" dirty="0" err="1" smtClean="0">
                <a:sym typeface="Wingdings" pitchFamily="2" charset="2"/>
              </a:rPr>
              <a:t>where</a:t>
            </a:r>
            <a:r>
              <a:rPr lang="sv-SE" dirty="0" smtClean="0">
                <a:sym typeface="Wingdings" pitchFamily="2" charset="2"/>
              </a:rPr>
              <a:t> </a:t>
            </a:r>
            <a:r>
              <a:rPr lang="sv-SE" dirty="0" err="1" smtClean="0">
                <a:sym typeface="Wingdings" pitchFamily="2" charset="2"/>
              </a:rPr>
              <a:t>we</a:t>
            </a:r>
            <a:r>
              <a:rPr lang="sv-SE" dirty="0" smtClean="0">
                <a:sym typeface="Wingdings" pitchFamily="2" charset="2"/>
              </a:rPr>
              <a:t> </a:t>
            </a:r>
            <a:r>
              <a:rPr lang="sv-SE" dirty="0" err="1" smtClean="0">
                <a:sym typeface="Wingdings" pitchFamily="2" charset="2"/>
              </a:rPr>
              <a:t>should</a:t>
            </a:r>
            <a:r>
              <a:rPr lang="sv-SE" dirty="0" smtClean="0">
                <a:sym typeface="Wingdings" pitchFamily="2" charset="2"/>
              </a:rPr>
              <a:t> make the </a:t>
            </a:r>
            <a:r>
              <a:rPr lang="sv-SE" dirty="0" err="1" smtClean="0">
                <a:sym typeface="Wingdings" pitchFamily="2" charset="2"/>
              </a:rPr>
              <a:t>flanges</a:t>
            </a:r>
            <a:r>
              <a:rPr lang="sv-SE" dirty="0" smtClean="0">
                <a:sym typeface="Wingdings" pitchFamily="2" charset="2"/>
              </a:rPr>
              <a:t> and </a:t>
            </a:r>
            <a:r>
              <a:rPr lang="sv-SE" dirty="0" err="1" smtClean="0">
                <a:sym typeface="Wingdings" pitchFamily="2" charset="2"/>
              </a:rPr>
              <a:t>Copper</a:t>
            </a:r>
            <a:r>
              <a:rPr lang="sv-SE" dirty="0" smtClean="0">
                <a:sym typeface="Wingdings" pitchFamily="2" charset="2"/>
              </a:rPr>
              <a:t> </a:t>
            </a:r>
            <a:r>
              <a:rPr lang="sv-SE" dirty="0" err="1" smtClean="0">
                <a:sym typeface="Wingdings" pitchFamily="2" charset="2"/>
              </a:rPr>
              <a:t>coating</a:t>
            </a:r>
            <a:r>
              <a:rPr lang="sv-SE" dirty="0" smtClean="0">
                <a:sym typeface="Wingdings" pitchFamily="2" charset="2"/>
              </a:rPr>
              <a:t> </a:t>
            </a:r>
            <a:r>
              <a:rPr lang="sv-SE" dirty="0" err="1" smtClean="0">
                <a:sym typeface="Wingdings" pitchFamily="2" charset="2"/>
              </a:rPr>
              <a:t>ourselves</a:t>
            </a:r>
            <a:r>
              <a:rPr lang="sv-SE" dirty="0" smtClean="0">
                <a:sym typeface="Wingdings" pitchFamily="2" charset="2"/>
              </a:rPr>
              <a:t>.</a:t>
            </a:r>
          </a:p>
          <a:p>
            <a:r>
              <a:rPr lang="sv-SE" dirty="0" err="1" smtClean="0">
                <a:sym typeface="Wingdings" pitchFamily="2" charset="2"/>
              </a:rPr>
              <a:t>Await</a:t>
            </a:r>
            <a:r>
              <a:rPr lang="sv-SE" dirty="0" smtClean="0">
                <a:sym typeface="Wingdings" pitchFamily="2" charset="2"/>
              </a:rPr>
              <a:t> </a:t>
            </a:r>
            <a:r>
              <a:rPr lang="sv-SE" dirty="0" err="1" smtClean="0">
                <a:sym typeface="Wingdings" pitchFamily="2" charset="2"/>
              </a:rPr>
              <a:t>quotation</a:t>
            </a:r>
            <a:r>
              <a:rPr lang="sv-SE" dirty="0" smtClean="0">
                <a:sym typeface="Wingdings" pitchFamily="2" charset="2"/>
              </a:rPr>
              <a:t> from </a:t>
            </a:r>
            <a:r>
              <a:rPr lang="sv-SE" dirty="0" err="1" smtClean="0">
                <a:sym typeface="Wingdings" pitchFamily="2" charset="2"/>
              </a:rPr>
              <a:t>several</a:t>
            </a:r>
            <a:r>
              <a:rPr lang="sv-SE" dirty="0" smtClean="0">
                <a:sym typeface="Wingdings" pitchFamily="2" charset="2"/>
              </a:rPr>
              <a:t> </a:t>
            </a:r>
            <a:r>
              <a:rPr lang="sv-SE" dirty="0" err="1" smtClean="0">
                <a:sym typeface="Wingdings" pitchFamily="2" charset="2"/>
              </a:rPr>
              <a:t>companies</a:t>
            </a:r>
            <a:r>
              <a:rPr lang="sv-SE" dirty="0" smtClean="0">
                <a:sym typeface="Wingdings" pitchFamily="2" charset="2"/>
              </a:rPr>
              <a:t> for the </a:t>
            </a:r>
            <a:r>
              <a:rPr lang="sv-SE" dirty="0" err="1" smtClean="0">
                <a:sym typeface="Wingdings" pitchFamily="2" charset="2"/>
              </a:rPr>
              <a:t>complete</a:t>
            </a:r>
            <a:r>
              <a:rPr lang="sv-SE" dirty="0" smtClean="0">
                <a:sym typeface="Wingdings" pitchFamily="2" charset="2"/>
              </a:rPr>
              <a:t> system.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755576" y="6525344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*RBS = Rutherford </a:t>
            </a:r>
            <a:r>
              <a:rPr lang="sv-SE" dirty="0" err="1" smtClean="0"/>
              <a:t>Backscattering</a:t>
            </a:r>
            <a:endParaRPr lang="sv-SE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27384"/>
            <a:ext cx="1139825" cy="1081087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11542" y="44624"/>
            <a:ext cx="1096962" cy="1096962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 l="32677" t="17807" r="34252" b="9449"/>
          <a:stretch>
            <a:fillRect/>
          </a:stretch>
        </p:blipFill>
        <p:spPr bwMode="auto">
          <a:xfrm>
            <a:off x="5614554" y="1052736"/>
            <a:ext cx="4142022" cy="493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err="1" smtClean="0"/>
              <a:t>Photon</a:t>
            </a:r>
            <a:r>
              <a:rPr lang="sv-SE" dirty="0" smtClean="0"/>
              <a:t> </a:t>
            </a:r>
            <a:r>
              <a:rPr lang="sv-SE" dirty="0" err="1" smtClean="0"/>
              <a:t>Routing</a:t>
            </a:r>
            <a:r>
              <a:rPr lang="sv-SE" dirty="0" smtClean="0"/>
              <a:t> </a:t>
            </a:r>
            <a:r>
              <a:rPr lang="sv-SE" dirty="0" err="1" smtClean="0"/>
              <a:t>Vacuum</a:t>
            </a:r>
            <a:r>
              <a:rPr lang="sv-SE" dirty="0" smtClean="0"/>
              <a:t> System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935480"/>
            <a:ext cx="7859216" cy="4389120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Transporting the laserLVL5 to LVL 7</a:t>
            </a:r>
          </a:p>
          <a:p>
            <a:r>
              <a:rPr lang="sv-SE" dirty="0" err="1" smtClean="0"/>
              <a:t>Concept</a:t>
            </a:r>
            <a:r>
              <a:rPr lang="sv-SE" dirty="0" smtClean="0"/>
              <a:t> Universal </a:t>
            </a:r>
            <a:r>
              <a:rPr lang="sv-SE" dirty="0" err="1" smtClean="0"/>
              <a:t>mirror</a:t>
            </a:r>
            <a:r>
              <a:rPr lang="sv-SE" dirty="0" smtClean="0"/>
              <a:t> </a:t>
            </a:r>
            <a:r>
              <a:rPr lang="sv-SE" dirty="0" err="1" smtClean="0"/>
              <a:t>mount</a:t>
            </a:r>
            <a:r>
              <a:rPr lang="sv-SE" dirty="0" smtClean="0"/>
              <a:t> corner</a:t>
            </a:r>
          </a:p>
          <a:p>
            <a:r>
              <a:rPr lang="sv-SE" dirty="0" err="1" smtClean="0"/>
              <a:t>Mirror</a:t>
            </a:r>
            <a:r>
              <a:rPr lang="sv-SE" dirty="0" smtClean="0"/>
              <a:t> </a:t>
            </a:r>
            <a:r>
              <a:rPr lang="sv-SE" dirty="0" err="1" smtClean="0"/>
              <a:t>dirt</a:t>
            </a:r>
            <a:r>
              <a:rPr lang="sv-SE" dirty="0" smtClean="0"/>
              <a:t> sensitive</a:t>
            </a:r>
          </a:p>
          <a:p>
            <a:r>
              <a:rPr lang="sv-SE" dirty="0" smtClean="0"/>
              <a:t>Vibration sensitive</a:t>
            </a:r>
          </a:p>
          <a:p>
            <a:r>
              <a:rPr lang="sv-SE" dirty="0" err="1" smtClean="0"/>
              <a:t>Bellows</a:t>
            </a:r>
            <a:r>
              <a:rPr lang="sv-SE" dirty="0" smtClean="0"/>
              <a:t> </a:t>
            </a:r>
            <a:r>
              <a:rPr lang="sv-SE" dirty="0" err="1" smtClean="0"/>
              <a:t>before</a:t>
            </a:r>
            <a:r>
              <a:rPr lang="sv-SE" dirty="0" smtClean="0"/>
              <a:t> and after</a:t>
            </a:r>
          </a:p>
          <a:p>
            <a:r>
              <a:rPr lang="sv-SE" dirty="0" smtClean="0"/>
              <a:t>Ion pumps</a:t>
            </a:r>
          </a:p>
          <a:p>
            <a:r>
              <a:rPr lang="sv-SE" dirty="0" err="1" smtClean="0"/>
              <a:t>Feedthroughs</a:t>
            </a:r>
            <a:endParaRPr lang="sv-SE" dirty="0" smtClean="0"/>
          </a:p>
          <a:p>
            <a:r>
              <a:rPr lang="sv-SE" dirty="0" err="1" smtClean="0"/>
              <a:t>Mirror</a:t>
            </a:r>
            <a:r>
              <a:rPr lang="sv-SE" dirty="0" smtClean="0"/>
              <a:t> Mount</a:t>
            </a:r>
            <a:endParaRPr lang="sv-SE" dirty="0" smtClean="0"/>
          </a:p>
          <a:p>
            <a:r>
              <a:rPr lang="sv-SE" dirty="0" err="1" smtClean="0"/>
              <a:t>Outgassing</a:t>
            </a:r>
            <a:r>
              <a:rPr lang="sv-SE" dirty="0" smtClean="0"/>
              <a:t> from </a:t>
            </a:r>
            <a:r>
              <a:rPr lang="sv-SE" dirty="0" err="1" smtClean="0"/>
              <a:t>detectors</a:t>
            </a:r>
            <a:r>
              <a:rPr lang="sv-SE" dirty="0" smtClean="0"/>
              <a:t> and </a:t>
            </a:r>
            <a:r>
              <a:rPr lang="sv-SE" dirty="0" err="1" smtClean="0"/>
              <a:t>actuators</a:t>
            </a:r>
            <a:endParaRPr lang="sv-SE" dirty="0" smtClean="0"/>
          </a:p>
          <a:p>
            <a:r>
              <a:rPr lang="sv-SE" dirty="0" err="1" smtClean="0"/>
              <a:t>Much</a:t>
            </a:r>
            <a:r>
              <a:rPr lang="sv-SE" dirty="0" smtClean="0"/>
              <a:t> </a:t>
            </a:r>
            <a:r>
              <a:rPr lang="sv-SE" dirty="0" err="1" smtClean="0"/>
              <a:t>more</a:t>
            </a:r>
            <a:r>
              <a:rPr lang="sv-SE" dirty="0" smtClean="0"/>
              <a:t> </a:t>
            </a:r>
            <a:r>
              <a:rPr lang="sv-SE" dirty="0" err="1" smtClean="0"/>
              <a:t>relaxed</a:t>
            </a:r>
            <a:r>
              <a:rPr lang="sv-SE" dirty="0" smtClean="0"/>
              <a:t> </a:t>
            </a:r>
            <a:r>
              <a:rPr lang="sv-SE" dirty="0" err="1" smtClean="0"/>
              <a:t>compared</a:t>
            </a:r>
            <a:r>
              <a:rPr lang="sv-SE" dirty="0" smtClean="0"/>
              <a:t> to </a:t>
            </a:r>
            <a:r>
              <a:rPr lang="sv-SE" dirty="0" err="1" smtClean="0"/>
              <a:t>e-beam</a:t>
            </a:r>
            <a:r>
              <a:rPr lang="sv-SE" dirty="0" smtClean="0"/>
              <a:t> </a:t>
            </a:r>
            <a:r>
              <a:rPr lang="sv-SE" dirty="0" err="1" smtClean="0"/>
              <a:t>vacuum</a:t>
            </a:r>
            <a:endParaRPr lang="sv-SE" dirty="0" smtClean="0"/>
          </a:p>
          <a:p>
            <a:endParaRPr lang="sv-SE" dirty="0" smtClean="0"/>
          </a:p>
          <a:p>
            <a:endParaRPr lang="sv-SE" dirty="0"/>
          </a:p>
        </p:txBody>
      </p:sp>
      <p:pic>
        <p:nvPicPr>
          <p:cNvPr id="12290" name="Picture 2" descr="http://uadm.uu.se/digitalAssets/61/61048_125_logo_grey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692696" y="-136525"/>
            <a:ext cx="1190625" cy="1190625"/>
          </a:xfrm>
          <a:prstGeom prst="rect">
            <a:avLst/>
          </a:prstGeom>
          <a:noFill/>
        </p:spPr>
      </p:pic>
      <p:pic>
        <p:nvPicPr>
          <p:cNvPr id="12292" name="Picture 4" descr="http://uadm.uu.se/digitalAssets/20/20192_uulogo_whit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340768" y="-39216"/>
            <a:ext cx="1524000" cy="1524000"/>
          </a:xfrm>
          <a:prstGeom prst="rect">
            <a:avLst/>
          </a:prstGeom>
          <a:noFill/>
        </p:spPr>
      </p:pic>
      <p:pic>
        <p:nvPicPr>
          <p:cNvPr id="12294" name="Picture 6" descr="http://uadm.uu.se/digitalAssets/61/61094_UU_logo_tranp4f125px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052736" y="870223"/>
            <a:ext cx="1190625" cy="1190625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6512" y="-27384"/>
            <a:ext cx="1139825" cy="1081087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11542" y="44624"/>
            <a:ext cx="1096962" cy="1096962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öde">
  <a:themeElements>
    <a:clrScheme name="Flöde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öde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öd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2166</TotalTime>
  <Words>428</Words>
  <Application>Microsoft Office PowerPoint</Application>
  <PresentationFormat>Bildspel på skärmen (4:3)</PresentationFormat>
  <Paragraphs>94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20</vt:i4>
      </vt:variant>
    </vt:vector>
  </HeadingPairs>
  <TitlesOfParts>
    <vt:vector size="21" baseType="lpstr">
      <vt:lpstr>Flöde</vt:lpstr>
      <vt:lpstr>Laser Heater Vacuum Components</vt:lpstr>
      <vt:lpstr>Laser Heater Overview</vt:lpstr>
      <vt:lpstr>Laser Heater Overview</vt:lpstr>
      <vt:lpstr>Electron Beam Vacuum System</vt:lpstr>
      <vt:lpstr>Electron Beam Vacuum System</vt:lpstr>
      <vt:lpstr>Electron Beam Vacuum System</vt:lpstr>
      <vt:lpstr>Electron Beam Vacuum System</vt:lpstr>
      <vt:lpstr>Manufacturing</vt:lpstr>
      <vt:lpstr>Photon Routing Vacuum System</vt:lpstr>
      <vt:lpstr>Photon Routing Vacuum System</vt:lpstr>
      <vt:lpstr>Photon Routing Vacuum System</vt:lpstr>
      <vt:lpstr>Thank You For Your Attention</vt:lpstr>
      <vt:lpstr>Backup Slides below</vt:lpstr>
      <vt:lpstr>Electron Beam Vacuum System</vt:lpstr>
      <vt:lpstr>Electron Beam Vacuum System</vt:lpstr>
      <vt:lpstr>Electron Beam Vacuum System</vt:lpstr>
      <vt:lpstr>Electron Beam Vacuum System</vt:lpstr>
      <vt:lpstr>Electron Beam Vacuum System</vt:lpstr>
      <vt:lpstr>Numbers in</vt:lpstr>
      <vt:lpstr>Bild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Laser Heater Vacuum Components</dc:title>
  <dc:creator>Mathias Hamberg</dc:creator>
  <cp:lastModifiedBy>Mathias Hamberg</cp:lastModifiedBy>
  <cp:revision>99</cp:revision>
  <dcterms:created xsi:type="dcterms:W3CDTF">2012-04-12T10:15:51Z</dcterms:created>
  <dcterms:modified xsi:type="dcterms:W3CDTF">2012-04-17T09:28:09Z</dcterms:modified>
</cp:coreProperties>
</file>